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7" r:id="rId4"/>
    <p:sldId id="258" r:id="rId5"/>
    <p:sldId id="260" r:id="rId6"/>
    <p:sldId id="264" r:id="rId7"/>
    <p:sldId id="261" r:id="rId8"/>
    <p:sldId id="259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FACE7-26EB-011D-CA0F-5B2E3AA9D5B4}" v="94" dt="2024-05-18T11:16:19.323"/>
    <p1510:client id="{64045D12-CB4C-B717-09C4-3690E9AE6857}" v="833" dt="2024-05-18T07:03:31.020"/>
    <p1510:client id="{8C4E6509-6015-EC5A-1658-E6C8E7C1948D}" v="712" dt="2024-05-17T13:01:24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Tqp_B2G6u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Better &amp; Faster Large Language Models via Multi-token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000" y="426878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https://arxiv.org/abs/2404.19737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A1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250DA-8527-0402-1D97-0FD609FB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9CAA6-16F9-0C7B-918E-EF2BD2799A2C}"/>
              </a:ext>
            </a:extLst>
          </p:cNvPr>
          <p:cNvSpPr txBox="1"/>
          <p:nvPr/>
        </p:nvSpPr>
        <p:spPr>
          <a:xfrm>
            <a:off x="751417" y="3915833"/>
            <a:ext cx="3270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INDUCTION</a:t>
            </a:r>
          </a:p>
        </p:txBody>
      </p:sp>
      <p:pic>
        <p:nvPicPr>
          <p:cNvPr id="3" name="Picture 2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1217174A-A4D6-D5F5-4C6A-DF76C4B00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46" y="631825"/>
            <a:ext cx="7115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7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A1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250DA-8527-0402-1D97-0FD609FB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9CAA6-16F9-0C7B-918E-EF2BD2799A2C}"/>
              </a:ext>
            </a:extLst>
          </p:cNvPr>
          <p:cNvSpPr txBox="1"/>
          <p:nvPr/>
        </p:nvSpPr>
        <p:spPr>
          <a:xfrm>
            <a:off x="751417" y="3915833"/>
            <a:ext cx="3270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INDUCTION EXAMPLE</a:t>
            </a:r>
          </a:p>
        </p:txBody>
      </p:sp>
      <p:pic>
        <p:nvPicPr>
          <p:cNvPr id="4" name="Picture 3" descr="A white text with black text&#10;&#10;Description automatically generated">
            <a:extLst>
              <a:ext uri="{FF2B5EF4-FFF2-40B4-BE49-F238E27FC236}">
                <a16:creationId xmlns:a16="http://schemas.microsoft.com/office/drawing/2014/main" id="{A1691644-E07D-583C-0BB6-DC927121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308" y="572558"/>
            <a:ext cx="7258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0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A1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250DA-8527-0402-1D97-0FD609FB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9CAA6-16F9-0C7B-918E-EF2BD2799A2C}"/>
              </a:ext>
            </a:extLst>
          </p:cNvPr>
          <p:cNvSpPr txBox="1"/>
          <p:nvPr/>
        </p:nvSpPr>
        <p:spPr>
          <a:xfrm>
            <a:off x="751417" y="3915833"/>
            <a:ext cx="3270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DISTRIBUTION DISCREPANCY</a:t>
            </a:r>
          </a:p>
        </p:txBody>
      </p:sp>
      <p:pic>
        <p:nvPicPr>
          <p:cNvPr id="3" name="Picture 2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05A1BED2-9F32-DD40-73B9-8B0C3301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29" y="1193271"/>
            <a:ext cx="76485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12A4-3993-77FD-43E7-DD9D045A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Tokens</a:t>
            </a:r>
          </a:p>
        </p:txBody>
      </p:sp>
      <p:pic>
        <p:nvPicPr>
          <p:cNvPr id="4" name="Content Placeholder 3" descr="A diagram of a tree&#10;&#10;Description automatically generated">
            <a:extLst>
              <a:ext uri="{FF2B5EF4-FFF2-40B4-BE49-F238E27FC236}">
                <a16:creationId xmlns:a16="http://schemas.microsoft.com/office/drawing/2014/main" id="{0885D6B3-0709-7A6F-16D5-72C9869DD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608" y="1853936"/>
            <a:ext cx="6521450" cy="4051300"/>
          </a:xfrm>
        </p:spPr>
      </p:pic>
    </p:spTree>
    <p:extLst>
      <p:ext uri="{BB962C8B-B14F-4D97-AF65-F5344CB8AC3E}">
        <p14:creationId xmlns:p14="http://schemas.microsoft.com/office/powerpoint/2010/main" val="10017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32F9-CF86-2745-48DE-DA4DE6C4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324761-3BB6-A9CE-B9DF-B3FB0E7316DB}"/>
              </a:ext>
            </a:extLst>
          </p:cNvPr>
          <p:cNvGrpSpPr/>
          <p:nvPr/>
        </p:nvGrpSpPr>
        <p:grpSpPr>
          <a:xfrm>
            <a:off x="603250" y="2143655"/>
            <a:ext cx="2743200" cy="2497771"/>
            <a:chOff x="603250" y="2143655"/>
            <a:chExt cx="2743200" cy="2497771"/>
          </a:xfrm>
        </p:grpSpPr>
        <p:pic>
          <p:nvPicPr>
            <p:cNvPr id="6" name="Picture 5" descr="A white arrow in a green circle&#10;&#10;Description automatically generated">
              <a:extLst>
                <a:ext uri="{FF2B5EF4-FFF2-40B4-BE49-F238E27FC236}">
                  <a16:creationId xmlns:a16="http://schemas.microsoft.com/office/drawing/2014/main" id="{781DA269-76C7-9B13-5CD8-DD61409A3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130" y="2143655"/>
              <a:ext cx="1711325" cy="170285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C8B72E-831C-90D0-9AA1-CA9F51EC7146}"/>
                </a:ext>
              </a:extLst>
            </p:cNvPr>
            <p:cNvSpPr txBox="1"/>
            <p:nvPr/>
          </p:nvSpPr>
          <p:spPr>
            <a:xfrm>
              <a:off x="603250" y="4275666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High Sample Efficiency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0F3665-F27D-BB08-8189-EEA65CB445E1}"/>
              </a:ext>
            </a:extLst>
          </p:cNvPr>
          <p:cNvGrpSpPr/>
          <p:nvPr/>
        </p:nvGrpSpPr>
        <p:grpSpPr>
          <a:xfrm>
            <a:off x="3693582" y="2141008"/>
            <a:ext cx="2743200" cy="2643405"/>
            <a:chOff x="3693582" y="2141008"/>
            <a:chExt cx="2743200" cy="2643405"/>
          </a:xfrm>
        </p:grpSpPr>
        <p:pic>
          <p:nvPicPr>
            <p:cNvPr id="9" name="Picture 8" descr="A computer chip on a blue background&#10;&#10;Description automatically generated">
              <a:extLst>
                <a:ext uri="{FF2B5EF4-FFF2-40B4-BE49-F238E27FC236}">
                  <a16:creationId xmlns:a16="http://schemas.microsoft.com/office/drawing/2014/main" id="{20B4143B-DC43-61AB-E8EE-488076F6B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1613" y="2141008"/>
              <a:ext cx="1787526" cy="16869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28E57B-D106-3847-133B-B70E95E20E67}"/>
                </a:ext>
              </a:extLst>
            </p:cNvPr>
            <p:cNvSpPr txBox="1"/>
            <p:nvPr/>
          </p:nvSpPr>
          <p:spPr>
            <a:xfrm>
              <a:off x="3693582" y="4138082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No train/memory overhead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3465D3-0BAC-A798-9929-5ABFDD028CDE}"/>
              </a:ext>
            </a:extLst>
          </p:cNvPr>
          <p:cNvSpPr txBox="1"/>
          <p:nvPr/>
        </p:nvSpPr>
        <p:spPr>
          <a:xfrm>
            <a:off x="698500" y="4783666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+mn-lt"/>
                <a:cs typeface="+mn-lt"/>
              </a:rPr>
              <a:t>The relationship between the amount of data used and the model's performance on a given task</a:t>
            </a:r>
            <a:endParaRPr lang="en-US" sz="16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8A9C18-78B4-0BA7-14A1-093794806A96}"/>
              </a:ext>
            </a:extLst>
          </p:cNvPr>
          <p:cNvGrpSpPr/>
          <p:nvPr/>
        </p:nvGrpSpPr>
        <p:grpSpPr>
          <a:xfrm>
            <a:off x="6434665" y="2144712"/>
            <a:ext cx="2743200" cy="2362701"/>
            <a:chOff x="6434665" y="2144712"/>
            <a:chExt cx="2743200" cy="2362701"/>
          </a:xfrm>
        </p:grpSpPr>
        <p:pic>
          <p:nvPicPr>
            <p:cNvPr id="11" name="Picture 10" descr="A green cube with dots and lines on it&#10;&#10;Description automatically generated">
              <a:extLst>
                <a:ext uri="{FF2B5EF4-FFF2-40B4-BE49-F238E27FC236}">
                  <a16:creationId xmlns:a16="http://schemas.microsoft.com/office/drawing/2014/main" id="{1DE115AE-01C4-5EE2-84EF-A8C825736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3034" y="2144712"/>
              <a:ext cx="1784350" cy="17007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350284-685B-2020-5D85-4C752BF8B6FE}"/>
                </a:ext>
              </a:extLst>
            </p:cNvPr>
            <p:cNvSpPr txBox="1"/>
            <p:nvPr/>
          </p:nvSpPr>
          <p:spPr>
            <a:xfrm>
              <a:off x="6434665" y="4138081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Beneficial at Scale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D7FC155-833A-F269-156D-4F420338F7BD}"/>
              </a:ext>
            </a:extLst>
          </p:cNvPr>
          <p:cNvSpPr txBox="1"/>
          <p:nvPr/>
        </p:nvSpPr>
        <p:spPr>
          <a:xfrm>
            <a:off x="6741583" y="4900082"/>
            <a:ext cx="2552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Larger the model, better the gain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42905E-2B3E-F61C-A4A4-D1FEC6C0A277}"/>
              </a:ext>
            </a:extLst>
          </p:cNvPr>
          <p:cNvGrpSpPr/>
          <p:nvPr/>
        </p:nvGrpSpPr>
        <p:grpSpPr>
          <a:xfrm>
            <a:off x="9292165" y="2144713"/>
            <a:ext cx="2743200" cy="2362701"/>
            <a:chOff x="9292165" y="2144713"/>
            <a:chExt cx="2743200" cy="2362701"/>
          </a:xfrm>
        </p:grpSpPr>
        <p:pic>
          <p:nvPicPr>
            <p:cNvPr id="12" name="Picture 11" descr="A black and white logo&#10;&#10;Description automatically generated">
              <a:extLst>
                <a:ext uri="{FF2B5EF4-FFF2-40B4-BE49-F238E27FC236}">
                  <a16:creationId xmlns:a16="http://schemas.microsoft.com/office/drawing/2014/main" id="{57EF5E6E-1900-30DD-448C-1D26DAD0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20792" y="2144713"/>
              <a:ext cx="1873250" cy="170074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852BE5-8401-6F2B-61A6-6291B4141B2E}"/>
                </a:ext>
              </a:extLst>
            </p:cNvPr>
            <p:cNvSpPr txBox="1"/>
            <p:nvPr/>
          </p:nvSpPr>
          <p:spPr>
            <a:xfrm>
              <a:off x="9292165" y="413808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3x Faster Inferencing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A5CFAD-F102-9A25-C695-9AE7C49B3937}"/>
              </a:ext>
            </a:extLst>
          </p:cNvPr>
          <p:cNvSpPr txBox="1"/>
          <p:nvPr/>
        </p:nvSpPr>
        <p:spPr>
          <a:xfrm>
            <a:off x="9482665" y="4815414"/>
            <a:ext cx="25527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Enables </a:t>
            </a:r>
            <a:r>
              <a:rPr lang="en-US" sz="1600" dirty="0" err="1"/>
              <a:t>self speculative</a:t>
            </a:r>
            <a:r>
              <a:rPr lang="en-US" sz="1600" dirty="0"/>
              <a:t> decoding for 3x faster inferencing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71209F-E59D-0262-E293-5D14E3FCF963}"/>
              </a:ext>
            </a:extLst>
          </p:cNvPr>
          <p:cNvSpPr txBox="1"/>
          <p:nvPr/>
        </p:nvSpPr>
        <p:spPr>
          <a:xfrm>
            <a:off x="4011083" y="4942414"/>
            <a:ext cx="2552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Due to the forward/back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552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A1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250DA-8527-0402-1D97-0FD609FB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Terminology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204A4E3-930D-56A6-2AC6-4A71F910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114" y="640080"/>
            <a:ext cx="6497174" cy="5578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9CAA6-16F9-0C7B-918E-EF2BD2799A2C}"/>
              </a:ext>
            </a:extLst>
          </p:cNvPr>
          <p:cNvSpPr txBox="1"/>
          <p:nvPr/>
        </p:nvSpPr>
        <p:spPr>
          <a:xfrm>
            <a:off x="751417" y="3915833"/>
            <a:ext cx="3270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SPECULATIVE DECODING</a:t>
            </a:r>
          </a:p>
        </p:txBody>
      </p:sp>
    </p:spTree>
    <p:extLst>
      <p:ext uri="{BB962C8B-B14F-4D97-AF65-F5344CB8AC3E}">
        <p14:creationId xmlns:p14="http://schemas.microsoft.com/office/powerpoint/2010/main" val="317783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C6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250DA-8527-0402-1D97-0FD609FB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Terminology</a:t>
            </a:r>
          </a:p>
        </p:txBody>
      </p:sp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BA639634-3E3C-16B2-3804-7B0C12B7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814442"/>
            <a:ext cx="7347537" cy="5230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7C78CC-64AC-1AB0-F69D-FD6D89B3203C}"/>
              </a:ext>
            </a:extLst>
          </p:cNvPr>
          <p:cNvSpPr txBox="1"/>
          <p:nvPr/>
        </p:nvSpPr>
        <p:spPr>
          <a:xfrm>
            <a:off x="751417" y="3915833"/>
            <a:ext cx="3270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SPECULATIVE DECODING</a:t>
            </a:r>
          </a:p>
        </p:txBody>
      </p:sp>
    </p:spTree>
    <p:extLst>
      <p:ext uri="{BB962C8B-B14F-4D97-AF65-F5344CB8AC3E}">
        <p14:creationId xmlns:p14="http://schemas.microsoft.com/office/powerpoint/2010/main" val="285525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C6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250DA-8527-0402-1D97-0FD609FB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C78CC-64AC-1AB0-F69D-FD6D89B3203C}"/>
              </a:ext>
            </a:extLst>
          </p:cNvPr>
          <p:cNvSpPr txBox="1"/>
          <p:nvPr/>
        </p:nvSpPr>
        <p:spPr>
          <a:xfrm>
            <a:off x="751417" y="3915833"/>
            <a:ext cx="37465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Blockwise</a:t>
            </a:r>
            <a:r>
              <a:rPr lang="en-US" dirty="0"/>
              <a:t> Parallel Decoding for Deep Autoregressive Models</a:t>
            </a:r>
          </a:p>
          <a:p>
            <a:endParaRPr lang="en-US" dirty="0"/>
          </a:p>
        </p:txBody>
      </p:sp>
      <p:pic>
        <p:nvPicPr>
          <p:cNvPr id="4" name="Picture 3" descr="A close-up of a paper&#10;&#10;Description automatically generated">
            <a:extLst>
              <a:ext uri="{FF2B5EF4-FFF2-40B4-BE49-F238E27FC236}">
                <a16:creationId xmlns:a16="http://schemas.microsoft.com/office/drawing/2014/main" id="{F974CCA3-19F1-3194-8637-4D4CD5F3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092" y="619655"/>
            <a:ext cx="6766984" cy="2782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D4F5DA-C9F5-7333-93FE-B83E7FFB0C4C}"/>
              </a:ext>
            </a:extLst>
          </p:cNvPr>
          <p:cNvSpPr txBox="1"/>
          <p:nvPr/>
        </p:nvSpPr>
        <p:spPr>
          <a:xfrm>
            <a:off x="5228166" y="4497916"/>
            <a:ext cx="6318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Refer - </a:t>
            </a:r>
            <a:r>
              <a:rPr lang="en-US" dirty="0">
                <a:ea typeface="+mn-lt"/>
                <a:cs typeface="+mn-lt"/>
                <a:hlinkClick r:id="rId3"/>
              </a:rPr>
              <a:t>https://www.youtube.com/watch?v=3Tqp_B2G6u0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0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C6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250DA-8527-0402-1D97-0FD609FB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C78CC-64AC-1AB0-F69D-FD6D89B3203C}"/>
              </a:ext>
            </a:extLst>
          </p:cNvPr>
          <p:cNvSpPr txBox="1"/>
          <p:nvPr/>
        </p:nvSpPr>
        <p:spPr>
          <a:xfrm>
            <a:off x="751417" y="3915833"/>
            <a:ext cx="32702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Unembedding matrix/unembedding layer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4DDDDDE-4994-20DC-1B2B-876DFFCE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443" y="0"/>
            <a:ext cx="6457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5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12D4-107F-4F21-B4F4-4C179B86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Multitoken</a:t>
            </a:r>
            <a:r>
              <a:rPr lang="en-US" dirty="0"/>
              <a:t>  - GPU - O(n V + 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3E8585-E0FB-CAEA-6F64-9B2B4882D8B3}"/>
              </a:ext>
            </a:extLst>
          </p:cNvPr>
          <p:cNvSpPr txBox="1"/>
          <p:nvPr/>
        </p:nvSpPr>
        <p:spPr>
          <a:xfrm>
            <a:off x="5397499" y="2021416"/>
            <a:ext cx="59584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 = Tokens; V = Vocabulary size; </a:t>
            </a:r>
            <a:r>
              <a:rPr lang="en-US" dirty="0">
                <a:ea typeface="+mn-lt"/>
                <a:cs typeface="+mn-lt"/>
              </a:rPr>
              <a:t>'d' dimensions per token</a:t>
            </a:r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88A27-084A-B8C7-2E34-21CE0BA7B959}"/>
              </a:ext>
            </a:extLst>
          </p:cNvPr>
          <p:cNvGrpSpPr/>
          <p:nvPr/>
        </p:nvGrpSpPr>
        <p:grpSpPr>
          <a:xfrm>
            <a:off x="5767917" y="3037415"/>
            <a:ext cx="2698750" cy="369332"/>
            <a:chOff x="5767917" y="3037415"/>
            <a:chExt cx="2698750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742E0-7745-16AF-C0F2-6B22550130A4}"/>
                </a:ext>
              </a:extLst>
            </p:cNvPr>
            <p:cNvSpPr txBox="1"/>
            <p:nvPr/>
          </p:nvSpPr>
          <p:spPr>
            <a:xfrm>
              <a:off x="5884334" y="3037415"/>
              <a:ext cx="248708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err="1"/>
                <a:t>n.V</a:t>
              </a:r>
              <a:r>
                <a:rPr lang="en-US" dirty="0"/>
                <a:t> logits</a:t>
              </a:r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E25029F-A65A-8E8A-3A3F-1FAA1C42DE61}"/>
                </a:ext>
              </a:extLst>
            </p:cNvPr>
            <p:cNvSpPr/>
            <p:nvPr/>
          </p:nvSpPr>
          <p:spPr>
            <a:xfrm>
              <a:off x="5767917" y="3037416"/>
              <a:ext cx="2698750" cy="3492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4B298A-8A74-3794-248B-AF8BE455019E}"/>
              </a:ext>
            </a:extLst>
          </p:cNvPr>
          <p:cNvGrpSpPr/>
          <p:nvPr/>
        </p:nvGrpSpPr>
        <p:grpSpPr>
          <a:xfrm>
            <a:off x="1735665" y="2010833"/>
            <a:ext cx="2582334" cy="3778250"/>
            <a:chOff x="1735665" y="2010833"/>
            <a:chExt cx="2582334" cy="37782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BBED4AA-F649-9FDA-C3D0-7D65A23418B5}"/>
                </a:ext>
              </a:extLst>
            </p:cNvPr>
            <p:cNvGrpSpPr/>
            <p:nvPr/>
          </p:nvGrpSpPr>
          <p:grpSpPr>
            <a:xfrm>
              <a:off x="1746250" y="2010833"/>
              <a:ext cx="1301751" cy="656167"/>
              <a:chOff x="1767416" y="2010833"/>
              <a:chExt cx="1301751" cy="1524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383789-B603-53AD-2494-8117B398D44E}"/>
                  </a:ext>
                </a:extLst>
              </p:cNvPr>
              <p:cNvSpPr/>
              <p:nvPr/>
            </p:nvSpPr>
            <p:spPr>
              <a:xfrm>
                <a:off x="1767416" y="2010833"/>
                <a:ext cx="518583" cy="15240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FBACDC6-8FAE-5324-C13E-121C411F04AD}"/>
                  </a:ext>
                </a:extLst>
              </p:cNvPr>
              <p:cNvCxnSpPr/>
              <p:nvPr/>
            </p:nvCxnSpPr>
            <p:spPr>
              <a:xfrm flipV="1">
                <a:off x="2434167" y="2063750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31A02A0-77D2-C68A-6C38-296C43E4B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222499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36D15FE-5803-2EA1-BC74-F1DA4C4269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338916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51540A9-E5D8-FB29-FAA7-5990FDE24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592916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84BB9E4-0B15-8AED-9EB7-416E4EF053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709332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1FEE7A0-882F-6DB6-20BB-B409398D4F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825749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508A231-F768-2332-C36D-39A219D7C7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7" y="3471333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E59FED-7A7B-EC24-46CF-CB1FA9A82003}"/>
                </a:ext>
              </a:extLst>
            </p:cNvPr>
            <p:cNvGrpSpPr/>
            <p:nvPr/>
          </p:nvGrpSpPr>
          <p:grpSpPr>
            <a:xfrm>
              <a:off x="1746249" y="3016249"/>
              <a:ext cx="1301751" cy="656167"/>
              <a:chOff x="1767416" y="2010833"/>
              <a:chExt cx="1301751" cy="15240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F142A80-D1D8-122D-803D-A65FE82465EA}"/>
                  </a:ext>
                </a:extLst>
              </p:cNvPr>
              <p:cNvSpPr/>
              <p:nvPr/>
            </p:nvSpPr>
            <p:spPr>
              <a:xfrm>
                <a:off x="1767416" y="2010833"/>
                <a:ext cx="518583" cy="15240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57C8025-3FEB-BE90-9F47-EAF127CEA8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7" y="2063750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5B92D71-92E0-4A18-C48E-B5C127A0F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222499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063246B-752A-F965-894D-C09368386D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338916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240BAAC-B8A4-A2F6-BF9D-2CB965EE46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592916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9225082-547B-53AE-EE95-D8DCC8124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709332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C85C68F-D7AD-05C9-E697-EAB70F497A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825749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7D1A0957-1D71-DF84-FA12-0D26E1C6B4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7" y="3471333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0B915C8-4A78-7EAD-F985-30940A2BE020}"/>
                </a:ext>
              </a:extLst>
            </p:cNvPr>
            <p:cNvGrpSpPr/>
            <p:nvPr/>
          </p:nvGrpSpPr>
          <p:grpSpPr>
            <a:xfrm>
              <a:off x="1746250" y="4074583"/>
              <a:ext cx="1301751" cy="656167"/>
              <a:chOff x="1767416" y="2010833"/>
              <a:chExt cx="1301751" cy="1524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6288243-61BF-47DC-D4F7-15B524266331}"/>
                  </a:ext>
                </a:extLst>
              </p:cNvPr>
              <p:cNvSpPr/>
              <p:nvPr/>
            </p:nvSpPr>
            <p:spPr>
              <a:xfrm>
                <a:off x="1767416" y="2010833"/>
                <a:ext cx="518583" cy="15240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C6BAB19-2E56-604A-D7AF-41809E8512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7" y="2063750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9D01577-72AC-2916-4A32-32826819E0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222499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703791F-07CB-F2AD-9B79-CBF9EEAA9C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338916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CA8653B-2977-6A22-6023-A18B4A0A5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592916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98AC90A-FAA9-9315-8254-F745296577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709332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B0E8626-FAB4-EAA0-AE73-6D09AFA81E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825749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BAEBC79-E25B-4CAF-E71F-E2F96E3AB3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7" y="3471333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1EC008A-F1E7-2EBA-1532-24121A350AED}"/>
                </a:ext>
              </a:extLst>
            </p:cNvPr>
            <p:cNvGrpSpPr/>
            <p:nvPr/>
          </p:nvGrpSpPr>
          <p:grpSpPr>
            <a:xfrm>
              <a:off x="1746250" y="5132916"/>
              <a:ext cx="1301751" cy="656167"/>
              <a:chOff x="1767416" y="2010833"/>
              <a:chExt cx="1301751" cy="1524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0A92CB4-EBFB-D195-56BE-C2EF10150810}"/>
                  </a:ext>
                </a:extLst>
              </p:cNvPr>
              <p:cNvSpPr/>
              <p:nvPr/>
            </p:nvSpPr>
            <p:spPr>
              <a:xfrm>
                <a:off x="1767416" y="2010833"/>
                <a:ext cx="518583" cy="152400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D048644-08E9-EDA0-60DA-582F24A6FE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7" y="2063750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8E39140-1D18-B75B-5B6F-3CB6776ACF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222499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A68275A-5D3E-7DCB-C0A9-F713DB1FA8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338916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330C022-475E-EFCB-526C-D9B65F5E1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592916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1837125-593A-98F9-F87F-BCBB4024C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709332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449D668-2A54-A716-2429-9E88CD869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6" y="2825749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411F37A-FE60-3BE8-8126-5195FE6F54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167" y="3471333"/>
                <a:ext cx="635000" cy="10584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0EBA7FC-D952-F5E0-36AE-46BAA6B3A085}"/>
                </a:ext>
              </a:extLst>
            </p:cNvPr>
            <p:cNvSpPr txBox="1"/>
            <p:nvPr/>
          </p:nvSpPr>
          <p:spPr>
            <a:xfrm>
              <a:off x="3280833" y="2127249"/>
              <a:ext cx="103716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V logits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E13E877-DE6B-47ED-4556-44B87371E7A4}"/>
                </a:ext>
              </a:extLst>
            </p:cNvPr>
            <p:cNvSpPr txBox="1"/>
            <p:nvPr/>
          </p:nvSpPr>
          <p:spPr>
            <a:xfrm>
              <a:off x="3280832" y="3206748"/>
              <a:ext cx="103716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V logits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509C3C-7EFB-1E56-1B91-80788A99497E}"/>
                </a:ext>
              </a:extLst>
            </p:cNvPr>
            <p:cNvSpPr txBox="1"/>
            <p:nvPr/>
          </p:nvSpPr>
          <p:spPr>
            <a:xfrm>
              <a:off x="1735666" y="2127250"/>
              <a:ext cx="666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n=1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AC53E6-FF79-45D7-CABF-ED30630633BF}"/>
                </a:ext>
              </a:extLst>
            </p:cNvPr>
            <p:cNvSpPr txBox="1"/>
            <p:nvPr/>
          </p:nvSpPr>
          <p:spPr>
            <a:xfrm>
              <a:off x="1735665" y="3164416"/>
              <a:ext cx="666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n=2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D44DB1-87BF-F780-2C7C-9F0D4F110FFD}"/>
                </a:ext>
              </a:extLst>
            </p:cNvPr>
            <p:cNvSpPr txBox="1"/>
            <p:nvPr/>
          </p:nvSpPr>
          <p:spPr>
            <a:xfrm>
              <a:off x="1746249" y="4222750"/>
              <a:ext cx="666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n=3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51DCDB-FD07-9B4C-9DB8-5B3987B8E63A}"/>
                </a:ext>
              </a:extLst>
            </p:cNvPr>
            <p:cNvSpPr txBox="1"/>
            <p:nvPr/>
          </p:nvSpPr>
          <p:spPr>
            <a:xfrm>
              <a:off x="1746250" y="5281083"/>
              <a:ext cx="666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n=4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05CD8D-765C-7D3F-7DD3-95EEA4D75256}"/>
                </a:ext>
              </a:extLst>
            </p:cNvPr>
            <p:cNvSpPr txBox="1"/>
            <p:nvPr/>
          </p:nvSpPr>
          <p:spPr>
            <a:xfrm>
              <a:off x="3280832" y="4222747"/>
              <a:ext cx="103716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V logits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AFB1D8-6DE8-EC26-B641-7EE5000DE654}"/>
                </a:ext>
              </a:extLst>
            </p:cNvPr>
            <p:cNvSpPr txBox="1"/>
            <p:nvPr/>
          </p:nvSpPr>
          <p:spPr>
            <a:xfrm>
              <a:off x="3280832" y="5281081"/>
              <a:ext cx="103716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V logits</a:t>
              </a:r>
            </a:p>
          </p:txBody>
        </p:sp>
      </p:grpSp>
      <p:sp>
        <p:nvSpPr>
          <p:cNvPr id="20" name="Arrow: Left 19">
            <a:extLst>
              <a:ext uri="{FF2B5EF4-FFF2-40B4-BE49-F238E27FC236}">
                <a16:creationId xmlns:a16="http://schemas.microsoft.com/office/drawing/2014/main" id="{5F7C6838-A8C5-5A68-29D5-614C6C52FDED}"/>
              </a:ext>
            </a:extLst>
          </p:cNvPr>
          <p:cNvSpPr/>
          <p:nvPr/>
        </p:nvSpPr>
        <p:spPr>
          <a:xfrm rot="16200000">
            <a:off x="6836834" y="3704167"/>
            <a:ext cx="582082" cy="571498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A14E3A-48B4-BB8E-388D-E607291E5308}"/>
              </a:ext>
            </a:extLst>
          </p:cNvPr>
          <p:cNvGrpSpPr/>
          <p:nvPr/>
        </p:nvGrpSpPr>
        <p:grpSpPr>
          <a:xfrm>
            <a:off x="5757333" y="4423833"/>
            <a:ext cx="2825749" cy="507999"/>
            <a:chOff x="5757333" y="4423833"/>
            <a:chExt cx="2825749" cy="50799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4DA87CD-03E3-E022-80A2-D100A0A145F0}"/>
                </a:ext>
              </a:extLst>
            </p:cNvPr>
            <p:cNvSpPr txBox="1"/>
            <p:nvPr/>
          </p:nvSpPr>
          <p:spPr>
            <a:xfrm>
              <a:off x="5757333" y="4497914"/>
              <a:ext cx="2719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err="1"/>
                <a:t>n.V</a:t>
              </a:r>
              <a:r>
                <a:rPr lang="en-US" dirty="0"/>
                <a:t> Gradients to be stored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C0DF9B1-4716-508C-5F44-ECA5D2553D7D}"/>
                </a:ext>
              </a:extLst>
            </p:cNvPr>
            <p:cNvSpPr/>
            <p:nvPr/>
          </p:nvSpPr>
          <p:spPr>
            <a:xfrm>
              <a:off x="5757333" y="4423833"/>
              <a:ext cx="2825749" cy="5079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123BDE-2353-6ED5-DF70-32A6455F464F}"/>
              </a:ext>
            </a:extLst>
          </p:cNvPr>
          <p:cNvGrpSpPr/>
          <p:nvPr/>
        </p:nvGrpSpPr>
        <p:grpSpPr>
          <a:xfrm>
            <a:off x="9493248" y="4243915"/>
            <a:ext cx="2391833" cy="857249"/>
            <a:chOff x="9662582" y="4275665"/>
            <a:chExt cx="2391833" cy="85724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07C9CF-DE2D-6A31-40E4-6E28EFE22F1F}"/>
                </a:ext>
              </a:extLst>
            </p:cNvPr>
            <p:cNvSpPr txBox="1"/>
            <p:nvPr/>
          </p:nvSpPr>
          <p:spPr>
            <a:xfrm>
              <a:off x="9704916" y="4402663"/>
              <a:ext cx="230716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d -</a:t>
              </a:r>
              <a:r>
                <a:rPr lang="en-US" dirty="0" err="1"/>
                <a:t>represenatation</a:t>
              </a:r>
              <a:r>
                <a:rPr lang="en-US" dirty="0"/>
                <a:t> at shared trunk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C7CAB0B-54A4-19A5-557B-8A2AA0F3A827}"/>
                </a:ext>
              </a:extLst>
            </p:cNvPr>
            <p:cNvSpPr/>
            <p:nvPr/>
          </p:nvSpPr>
          <p:spPr>
            <a:xfrm>
              <a:off x="9662582" y="4275665"/>
              <a:ext cx="2391833" cy="8572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lus Sign 26">
            <a:extLst>
              <a:ext uri="{FF2B5EF4-FFF2-40B4-BE49-F238E27FC236}">
                <a16:creationId xmlns:a16="http://schemas.microsoft.com/office/drawing/2014/main" id="{B5FF9FB3-9C0A-CB84-FB09-FE1733BC3BCC}"/>
              </a:ext>
            </a:extLst>
          </p:cNvPr>
          <p:cNvSpPr/>
          <p:nvPr/>
        </p:nvSpPr>
        <p:spPr>
          <a:xfrm>
            <a:off x="8826500" y="4529666"/>
            <a:ext cx="370416" cy="306916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9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D411-3E77-6387-AB2E-24A36828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</a:t>
            </a:r>
            <a:r>
              <a:rPr lang="en-US" dirty="0" err="1"/>
              <a:t>Multitoken</a:t>
            </a:r>
            <a:r>
              <a:rPr lang="en-US" dirty="0"/>
              <a:t> – O(V + d)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618E4D5-1A81-B35C-0C72-5FAABE023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492" y="1998397"/>
            <a:ext cx="6091766" cy="316970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3E7497-F369-71E3-6ABC-60111D3B5F85}"/>
              </a:ext>
            </a:extLst>
          </p:cNvPr>
          <p:cNvSpPr txBox="1"/>
          <p:nvPr/>
        </p:nvSpPr>
        <p:spPr>
          <a:xfrm>
            <a:off x="8657166" y="2751667"/>
            <a:ext cx="311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O(V + </a:t>
            </a:r>
            <a:r>
              <a:rPr lang="en-US" dirty="0" err="1"/>
              <a:t>nd</a:t>
            </a:r>
            <a:r>
              <a:rPr lang="en-US" dirty="0"/>
              <a:t>) ??</a:t>
            </a:r>
          </a:p>
        </p:txBody>
      </p:sp>
    </p:spTree>
    <p:extLst>
      <p:ext uri="{BB962C8B-B14F-4D97-AF65-F5344CB8AC3E}">
        <p14:creationId xmlns:p14="http://schemas.microsoft.com/office/powerpoint/2010/main" val="174014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Better &amp; Faster Large Language Models via Multi-token Prediction</vt:lpstr>
      <vt:lpstr>Multi-Head Tokens</vt:lpstr>
      <vt:lpstr>Benefits</vt:lpstr>
      <vt:lpstr>Terminology</vt:lpstr>
      <vt:lpstr>Terminology</vt:lpstr>
      <vt:lpstr>Terminology</vt:lpstr>
      <vt:lpstr>Terminology</vt:lpstr>
      <vt:lpstr>Naïve Multitoken  - GPU - O(n V + d)</vt:lpstr>
      <vt:lpstr>Fast Multitoken – O(V + d)</vt:lpstr>
      <vt:lpstr>Terminology</vt:lpstr>
      <vt:lpstr>Terminology</vt:lpstr>
      <vt:lpstr>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313</cp:revision>
  <dcterms:created xsi:type="dcterms:W3CDTF">2024-04-29T05:36:37Z</dcterms:created>
  <dcterms:modified xsi:type="dcterms:W3CDTF">2024-05-22T15:02:08Z</dcterms:modified>
</cp:coreProperties>
</file>