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5"/>
    <p:restoredTop sz="94719"/>
  </p:normalViewPr>
  <p:slideViewPr>
    <p:cSldViewPr snapToGrid="0">
      <p:cViewPr varScale="1">
        <p:scale>
          <a:sx n="148" d="100"/>
          <a:sy n="148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8474-3A64-D967-E8C0-794FCC289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B6660-8B9D-BCB4-47D3-3AB1CE4B9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A2E5A-918D-9ED9-C715-40C7101F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6/1/24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A312A-D505-DEF7-0157-159C8E96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C284F-A36F-040F-B3F6-7964ECCF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5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5768-A222-8BBA-FA29-CD1F62B9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F559D-352F-195A-4A2D-B6CBF79F3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F7271-9797-0F2D-3A66-58BE54BA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5B75-EBD3-2372-05F2-6A5AF605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320ED-BDD9-E18D-14AD-838F8D9E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2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D5A4AD-0E68-84EC-8A99-07CB9856F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D9BDC-90CF-FBC8-6016-6A83F904B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8DE93-CC13-0018-0BAB-6F1519A4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6/1/24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11765-0451-53F6-0B19-29E1553F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3122E-A5CC-F59C-A02D-19F17519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25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75F4-84A3-D154-E8EC-4B974CAB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011D2-1614-F148-FD4C-C0530B8C4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FB025-FE6A-7CE9-CC6A-C35E884E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6/1/24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6950B-A720-A8B6-AEDF-5D3BC297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FD13F-4116-9403-B521-F1C95C0F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0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5923-B461-7F1F-7D43-D68D5E81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8941-9053-6E2F-4E83-45A0E2647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67C71-07A1-3DC8-2489-F8CC73FA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6/1/24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BAEF9-5485-EC49-A8C2-49DE3879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3E6E7-5939-91BD-A22A-6C5BF159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6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ED41-D959-DA23-2827-1894AAAF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99E08-5A04-53F0-BAA1-66EA38545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A25E2-18BB-9959-3BE9-F07CA03DF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0D9EC-8E05-B64D-1A95-DE524476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6/1/24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0157D-AE03-8C1D-ADAE-70312320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3EAD-1D27-18B5-AB18-FB075453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5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0A81E-1DF2-76FB-B6EA-1792D3717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A4539-C234-D101-7D85-9309BEC7C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D871A-FAEA-CC32-BFCE-50FCFEE22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98BE3-F3AD-907B-B2DE-C09A62A55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89024C-9181-5987-B29A-3BDAA2229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F43C4-1C0A-FB14-23AE-5EF83972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6/1/24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0FBA0-2F76-6916-489E-8FA552EA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0E91D-7C8F-D0A4-5EBD-FD61293B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4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BECA-BF47-CD7E-8705-61FCBCE7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7830F-3FC8-390C-962D-AAD006EB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6/1/24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0CB7B-7110-862C-3DA2-7AF8E728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3C3E8-E096-1370-F976-2C1E465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0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5BFE0-CEDC-9DEB-6748-0B6137CA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6/1/24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B40A1-2A16-D9C7-6444-57E0FEDC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88BCB-BAAD-EEA8-9E73-C2A97AC9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3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2C1A-FBF4-E585-A14A-D6ADDA02E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CD544-DED2-550B-9910-36B3B9026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F293F-ACDE-0764-A834-8CC4F6AF4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3183A-E790-31D4-A5D9-167309CB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6/1/24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FBB7E-F95E-0F32-D269-47EDEBEB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93D0B-AA40-7A97-88BF-C7DA8319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6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0778-E9AE-8EB1-7C29-EC89EA8F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56BDA-A2EA-7411-270A-C43F832AA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202B2-7D56-798C-BB25-BE092510A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0E33F-DC27-AB5B-9E13-96EDC435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6/1/24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E5DC5-CCF2-A58E-3C6E-A6C991AF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AAF78-D211-91BB-05F2-B3C583DD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5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269C9-197A-5DEF-D4E4-B982D725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33AD9-C9A3-B97C-713E-3C9777A32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34D5D-22BF-9F32-5238-CC1AE4EA9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6/1/24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41E43-1E6E-41BE-DB93-7CFA372B7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A6F9B-B6D4-83FB-B3FD-BA7088A1F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2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7.00135" TargetMode="External"/><Relationship Id="rId2" Type="http://schemas.openxmlformats.org/officeDocument/2006/relationships/hyperlink" Target="https://arxiv.org/abs/2202.0926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3B1E-6229-C7B4-F820-AF4EEA974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220" y="282916"/>
            <a:ext cx="5729780" cy="4014759"/>
          </a:xfrm>
        </p:spPr>
        <p:txBody>
          <a:bodyPr anchor="t">
            <a:normAutofit fontScale="90000"/>
          </a:bodyPr>
          <a:lstStyle/>
          <a:p>
            <a:r>
              <a:rPr lang="en-GB" sz="67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  <a:cs typeface="Verdana" panose="020B0604030504040204" pitchFamily="34" charset="0"/>
              </a:rPr>
              <a:t>Multimodal learning</a:t>
            </a:r>
            <a:b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  <a:cs typeface="Verdana" panose="020B0604030504040204" pitchFamily="34" charset="0"/>
              </a:rPr>
            </a:br>
            <a:b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  <a:cs typeface="Verdana" panose="020B0604030504040204" pitchFamily="34" charset="0"/>
              </a:rPr>
            </a:b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  <a:cs typeface="Verdana" panose="020B0604030504040204" pitchFamily="34" charset="0"/>
              </a:rPr>
              <a:t>(</a:t>
            </a:r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  <a:cs typeface="Verdana" panose="020B0604030504040204" pitchFamily="34" charset="0"/>
              </a:rPr>
              <a:t>Structured </a:t>
            </a:r>
            <a:b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  <a:cs typeface="Verdana" panose="020B0604030504040204" pitchFamily="34" charset="0"/>
              </a:rPr>
            </a:br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  <a:cs typeface="Verdana" panose="020B0604030504040204" pitchFamily="34" charset="0"/>
              </a:rPr>
              <a:t>+ </a:t>
            </a:r>
            <a:b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  <a:cs typeface="Verdana" panose="020B0604030504040204" pitchFamily="34" charset="0"/>
              </a:rPr>
            </a:br>
            <a:r>
              <a:rPr lang="en-GB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  <a:cs typeface="Verdana" panose="020B0604030504040204" pitchFamily="34" charset="0"/>
              </a:rPr>
              <a:t>Unstructured data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  <a:cs typeface="Verdana" panose="020B0604030504040204" pitchFamily="34" charset="0"/>
              </a:rPr>
              <a:t>)</a:t>
            </a:r>
            <a:b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" pitchFamily="2" charset="77"/>
                <a:ea typeface="Palatino" pitchFamily="2" charset="77"/>
                <a:cs typeface="Futura Medium" panose="020B0602020204020303" pitchFamily="34" charset="-79"/>
              </a:rPr>
            </a:b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" pitchFamily="2" charset="77"/>
                <a:ea typeface="Palatino" pitchFamily="2" charset="77"/>
                <a:cs typeface="Futura Medium" panose="020B0602020204020303" pitchFamily="34" charset="-79"/>
              </a:rPr>
              <a:t> </a:t>
            </a:r>
          </a:p>
        </p:txBody>
      </p:sp>
      <p:pic>
        <p:nvPicPr>
          <p:cNvPr id="4" name="Picture 3" descr="Coloured pencils inside a pencil holder which is on top of a wood table">
            <a:extLst>
              <a:ext uri="{FF2B5EF4-FFF2-40B4-BE49-F238E27FC236}">
                <a16:creationId xmlns:a16="http://schemas.microsoft.com/office/drawing/2014/main" id="{30ECFD4A-9153-73C9-831D-D1F227C1C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00"/>
          <a:stretch/>
        </p:blipFill>
        <p:spPr>
          <a:xfrm>
            <a:off x="6895742" y="-8302"/>
            <a:ext cx="5296257" cy="459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2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B0A2-DCA4-D13E-E7CE-BFECDCDD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153" y="263367"/>
            <a:ext cx="3968783" cy="20213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Mid-Level Module</a:t>
            </a:r>
          </a:p>
        </p:txBody>
      </p:sp>
      <p:pic>
        <p:nvPicPr>
          <p:cNvPr id="6" name="Picture 5" descr="A group of circles and lines&#10;&#10;Description automatically generated">
            <a:extLst>
              <a:ext uri="{FF2B5EF4-FFF2-40B4-BE49-F238E27FC236}">
                <a16:creationId xmlns:a16="http://schemas.microsoft.com/office/drawing/2014/main" id="{77FC7E7C-83B3-8FEF-03F9-C490DBD8A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286" y="318783"/>
            <a:ext cx="3846417" cy="56917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232DA-863A-C07D-93D3-E0EC593FCD34}"/>
              </a:ext>
            </a:extLst>
          </p:cNvPr>
          <p:cNvSpPr txBox="1"/>
          <p:nvPr/>
        </p:nvSpPr>
        <p:spPr>
          <a:xfrm>
            <a:off x="6281153" y="2068776"/>
            <a:ext cx="4863160" cy="4462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>
              <a:spcAft>
                <a:spcPts val="600"/>
              </a:spcAft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Sparsification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 </a:t>
            </a:r>
          </a:p>
          <a:p>
            <a:pPr marL="57150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estimates set of edges. (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kNN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 based algorithm).</a:t>
            </a:r>
          </a:p>
          <a:p>
            <a:pPr marL="57150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Sparse adjacency matrix.</a:t>
            </a:r>
          </a:p>
          <a:p>
            <a:pPr marL="285750">
              <a:spcAft>
                <a:spcPts val="600"/>
              </a:spcAft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Coarsening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 </a:t>
            </a:r>
          </a:p>
          <a:p>
            <a:pPr marL="57150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merge nodes via edge pooling operation and learnable edge pooling layer.</a:t>
            </a:r>
          </a:p>
          <a:p>
            <a:pPr marL="57150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torch_geometric.nn.EdgePooling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285750">
              <a:spcAft>
                <a:spcPts val="600"/>
              </a:spcAft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Attention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 </a:t>
            </a:r>
          </a:p>
          <a:p>
            <a:pPr marL="57150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add a virtual node + full connected graph.</a:t>
            </a:r>
          </a:p>
          <a:p>
            <a:pPr marL="57150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dynamic graph attention variant. </a:t>
            </a:r>
          </a:p>
          <a:p>
            <a:pPr marL="57150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hidden states are the input and edge weights are estimated.</a:t>
            </a:r>
          </a:p>
          <a:p>
            <a:pPr marL="57150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torch_geometric.nn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. GATv2Conv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B0A2-DCA4-D13E-E7CE-BFECDCDD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7471" y="331125"/>
            <a:ext cx="3968783" cy="20213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High-Level Module</a:t>
            </a:r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CA46F4B6-F436-C7BE-1458-C1468119B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80" y="536895"/>
            <a:ext cx="4172432" cy="5870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232DA-863A-C07D-93D3-E0EC593FCD34}"/>
              </a:ext>
            </a:extLst>
          </p:cNvPr>
          <p:cNvSpPr txBox="1"/>
          <p:nvPr/>
        </p:nvSpPr>
        <p:spPr>
          <a:xfrm>
            <a:off x="5518080" y="2683627"/>
            <a:ext cx="3968783" cy="2957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63BEF-BB73-F890-5A10-492D1D484F34}"/>
              </a:ext>
            </a:extLst>
          </p:cNvPr>
          <p:cNvSpPr txBox="1"/>
          <p:nvPr/>
        </p:nvSpPr>
        <p:spPr>
          <a:xfrm>
            <a:off x="5815137" y="2130804"/>
            <a:ext cx="4494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Each modality has gated neuron controls contribution of a modality hidden state to final representation.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54F8756-4655-2EA1-C603-955CED9E56C9}"/>
              </a:ext>
            </a:extLst>
          </p:cNvPr>
          <p:cNvSpPr/>
          <p:nvPr/>
        </p:nvSpPr>
        <p:spPr>
          <a:xfrm>
            <a:off x="6372799" y="3429000"/>
            <a:ext cx="638275" cy="106185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en-GB" sz="1200" dirty="0">
                <a:latin typeface="Palatino" pitchFamily="2" charset="77"/>
                <a:ea typeface="Palatino" pitchFamily="2" charset="77"/>
              </a:rPr>
              <a:t>FFN1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4E8D1B0-72FD-E3D1-7D29-26D02E9F17B5}"/>
              </a:ext>
            </a:extLst>
          </p:cNvPr>
          <p:cNvSpPr/>
          <p:nvPr/>
        </p:nvSpPr>
        <p:spPr>
          <a:xfrm>
            <a:off x="7258038" y="3429001"/>
            <a:ext cx="638275" cy="10618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en-GB" sz="1000" dirty="0">
                <a:latin typeface="Palatino" pitchFamily="2" charset="77"/>
                <a:ea typeface="Palatino" pitchFamily="2" charset="77"/>
              </a:rPr>
              <a:t>TANH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CFA7CA2-41B3-8F3F-885D-491E93C2D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244" y="3577463"/>
            <a:ext cx="482600" cy="2552700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47FE9D0-1CD8-837F-9AE5-3293CBC70352}"/>
              </a:ext>
            </a:extLst>
          </p:cNvPr>
          <p:cNvSpPr/>
          <p:nvPr/>
        </p:nvSpPr>
        <p:spPr>
          <a:xfrm>
            <a:off x="6385870" y="4853813"/>
            <a:ext cx="638275" cy="106185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en-GB" sz="1200" dirty="0">
                <a:latin typeface="Palatino" pitchFamily="2" charset="77"/>
                <a:ea typeface="Palatino" pitchFamily="2" charset="77"/>
              </a:rPr>
              <a:t>FFN2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CD107C9-7C5D-6720-7CB6-9B098C66430D}"/>
              </a:ext>
            </a:extLst>
          </p:cNvPr>
          <p:cNvSpPr/>
          <p:nvPr/>
        </p:nvSpPr>
        <p:spPr>
          <a:xfrm>
            <a:off x="7281458" y="4853813"/>
            <a:ext cx="638275" cy="10618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en-GB" sz="1000" dirty="0">
                <a:latin typeface="Palatino" pitchFamily="2" charset="77"/>
                <a:ea typeface="Palatino" pitchFamily="2" charset="77"/>
              </a:rPr>
              <a:t>SIGMOID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EE3955-CDB9-46BF-A30A-96FF98626A2E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011074" y="3959928"/>
            <a:ext cx="2469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807CB8-9632-5429-8FA5-41D9A2B959BE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7024145" y="5384741"/>
            <a:ext cx="257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4398C98-276B-63E3-6B17-C7ED182FD923}"/>
              </a:ext>
            </a:extLst>
          </p:cNvPr>
          <p:cNvSpPr/>
          <p:nvPr/>
        </p:nvSpPr>
        <p:spPr>
          <a:xfrm>
            <a:off x="8195792" y="4560860"/>
            <a:ext cx="318461" cy="2634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BEFECF-C32C-C53D-B28A-47E8248BBBA6}"/>
              </a:ext>
            </a:extLst>
          </p:cNvPr>
          <p:cNvCxnSpPr>
            <a:stCxn id="9" idx="3"/>
            <a:endCxn id="31" idx="0"/>
          </p:cNvCxnSpPr>
          <p:nvPr/>
        </p:nvCxnSpPr>
        <p:spPr>
          <a:xfrm>
            <a:off x="7896313" y="3959929"/>
            <a:ext cx="458710" cy="60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E22194-CF3B-2A6E-5E4D-A1615735D6D4}"/>
              </a:ext>
            </a:extLst>
          </p:cNvPr>
          <p:cNvCxnSpPr>
            <a:stCxn id="25" idx="3"/>
            <a:endCxn id="31" idx="2"/>
          </p:cNvCxnSpPr>
          <p:nvPr/>
        </p:nvCxnSpPr>
        <p:spPr>
          <a:xfrm flipV="1">
            <a:off x="7919733" y="4824331"/>
            <a:ext cx="435290" cy="56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0989417-770C-A172-2582-3E7B5CF018A2}"/>
              </a:ext>
            </a:extLst>
          </p:cNvPr>
          <p:cNvSpPr/>
          <p:nvPr/>
        </p:nvSpPr>
        <p:spPr>
          <a:xfrm>
            <a:off x="8916750" y="3564989"/>
            <a:ext cx="135820" cy="22748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F7DB59-9C3B-144A-754F-11CD1BEB87C4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8514253" y="4692596"/>
            <a:ext cx="402497" cy="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24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A1E4-2F0A-3BD6-C2AD-A037B168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Results - MAGNUM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FE69243D-A555-7DD5-4202-3C877EE71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8" y="1810550"/>
            <a:ext cx="7772400" cy="161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1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98B4-0C92-30D3-142A-44A701FE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Differences 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D6AF35-FF9E-F098-EEC2-3190E1A892D2}"/>
              </a:ext>
            </a:extLst>
          </p:cNvPr>
          <p:cNvCxnSpPr>
            <a:cxnSpLocks/>
          </p:cNvCxnSpPr>
          <p:nvPr/>
        </p:nvCxnSpPr>
        <p:spPr>
          <a:xfrm>
            <a:off x="5812700" y="1834235"/>
            <a:ext cx="0" cy="40183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65324E-4B7B-34D6-39A5-C34840A11499}"/>
              </a:ext>
            </a:extLst>
          </p:cNvPr>
          <p:cNvSpPr txBox="1"/>
          <p:nvPr/>
        </p:nvSpPr>
        <p:spPr>
          <a:xfrm>
            <a:off x="2357306" y="1834235"/>
            <a:ext cx="4530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LANISTR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70D6BE-5252-0CFF-1097-FE276F6F1B83}"/>
              </a:ext>
            </a:extLst>
          </p:cNvPr>
          <p:cNvSpPr txBox="1"/>
          <p:nvPr/>
        </p:nvSpPr>
        <p:spPr>
          <a:xfrm>
            <a:off x="6940491" y="1784559"/>
            <a:ext cx="4530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MAGNUM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8C813-174D-F42C-612E-3A4EA0ACFAB4}"/>
              </a:ext>
            </a:extLst>
          </p:cNvPr>
          <p:cNvSpPr txBox="1"/>
          <p:nvPr/>
        </p:nvSpPr>
        <p:spPr>
          <a:xfrm>
            <a:off x="1038837" y="2460561"/>
            <a:ext cx="4748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Learn representation irrespective of downstream task.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BD883-E86F-9FBD-A06D-8D7C70FFBA5B}"/>
              </a:ext>
            </a:extLst>
          </p:cNvPr>
          <p:cNvSpPr txBox="1"/>
          <p:nvPr/>
        </p:nvSpPr>
        <p:spPr>
          <a:xfrm>
            <a:off x="5984146" y="2466666"/>
            <a:ext cx="4748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Representations for a downstream task.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E2EC20-2985-DCE0-1419-7187F33F3F6A}"/>
              </a:ext>
            </a:extLst>
          </p:cNvPr>
          <p:cNvSpPr txBox="1"/>
          <p:nvPr/>
        </p:nvSpPr>
        <p:spPr>
          <a:xfrm>
            <a:off x="1064531" y="3257841"/>
            <a:ext cx="4748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Pre-training - Unfrozen encoders</a:t>
            </a:r>
          </a:p>
          <a:p>
            <a:r>
              <a:rPr lang="en-GB" sz="2000" b="1" dirty="0">
                <a:solidFill>
                  <a:schemeClr val="accent5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Fine-tuning - frozen encoders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1BDCF3-8120-E3A6-B58E-5AF925F806A2}"/>
              </a:ext>
            </a:extLst>
          </p:cNvPr>
          <p:cNvSpPr txBox="1"/>
          <p:nvPr/>
        </p:nvSpPr>
        <p:spPr>
          <a:xfrm>
            <a:off x="5925425" y="3300548"/>
            <a:ext cx="4748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Use of learnable prompts but frozen encoders.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B13CAE-21B4-8564-58ED-ADA48C2F7223}"/>
              </a:ext>
            </a:extLst>
          </p:cNvPr>
          <p:cNvSpPr txBox="1"/>
          <p:nvPr/>
        </p:nvSpPr>
        <p:spPr>
          <a:xfrm>
            <a:off x="1177256" y="4155441"/>
            <a:ext cx="4748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Pre -training objective - masking</a:t>
            </a:r>
          </a:p>
          <a:p>
            <a:r>
              <a:rPr lang="en-GB" sz="2000" b="1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Fine-tuning objective - classification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DCFAD9-9D93-9ED0-783E-0CC95E7391C2}"/>
              </a:ext>
            </a:extLst>
          </p:cNvPr>
          <p:cNvSpPr txBox="1"/>
          <p:nvPr/>
        </p:nvSpPr>
        <p:spPr>
          <a:xfrm>
            <a:off x="5925424" y="4215694"/>
            <a:ext cx="4748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Training objective - classification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6571C2-F136-5121-ACF6-0E3CCFC645C6}"/>
              </a:ext>
            </a:extLst>
          </p:cNvPr>
          <p:cNvSpPr txBox="1"/>
          <p:nvPr/>
        </p:nvSpPr>
        <p:spPr>
          <a:xfrm>
            <a:off x="1177256" y="4989323"/>
            <a:ext cx="4748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Cross Attention mechanism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E4017E-732B-14C1-E308-2A973260076A}"/>
              </a:ext>
            </a:extLst>
          </p:cNvPr>
          <p:cNvSpPr txBox="1"/>
          <p:nvPr/>
        </p:nvSpPr>
        <p:spPr>
          <a:xfrm>
            <a:off x="5925424" y="4989323"/>
            <a:ext cx="4748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>
                    <a:lumMod val="75000"/>
                  </a:schemeClr>
                </a:solidFill>
                <a:latin typeface="Palatino" pitchFamily="2" charset="77"/>
                <a:ea typeface="Palatino" pitchFamily="2" charset="77"/>
              </a:rPr>
              <a:t>GRU Gated Unit</a:t>
            </a:r>
          </a:p>
        </p:txBody>
      </p:sp>
    </p:spTree>
    <p:extLst>
      <p:ext uri="{BB962C8B-B14F-4D97-AF65-F5344CB8AC3E}">
        <p14:creationId xmlns:p14="http://schemas.microsoft.com/office/powerpoint/2010/main" val="254304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33C0-E296-E2F3-15C4-A8EB8626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83" y="210664"/>
            <a:ext cx="9589765" cy="14322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Data</a:t>
            </a:r>
          </a:p>
        </p:txBody>
      </p:sp>
      <p:pic>
        <p:nvPicPr>
          <p:cNvPr id="5" name="Picture 4" descr="A x-ray of a person's chest&#10;&#10;Description automatically generated">
            <a:extLst>
              <a:ext uri="{FF2B5EF4-FFF2-40B4-BE49-F238E27FC236}">
                <a16:creationId xmlns:a16="http://schemas.microsoft.com/office/drawing/2014/main" id="{30096078-0CEF-2444-2DA1-195C448BE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70" y="2043893"/>
            <a:ext cx="2329506" cy="15501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505F73-C2BB-DE3C-8505-6F22CF9B5548}"/>
              </a:ext>
            </a:extLst>
          </p:cNvPr>
          <p:cNvSpPr txBox="1"/>
          <p:nvPr/>
        </p:nvSpPr>
        <p:spPr>
          <a:xfrm>
            <a:off x="539769" y="5548101"/>
            <a:ext cx="4788429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defTabSz="747065">
              <a:spcAft>
                <a:spcPts val="570"/>
              </a:spcAft>
            </a:pPr>
            <a:r>
              <a:rPr lang="en-AU" sz="1000" kern="1200" dirty="0">
                <a:solidFill>
                  <a:srgbClr val="0D0D0D"/>
                </a:solidFill>
                <a:highlight>
                  <a:srgbClr val="FFFFFF"/>
                </a:highlight>
                <a:latin typeface="Palatino" pitchFamily="2" charset="77"/>
                <a:ea typeface="+mn-ea"/>
                <a:cs typeface="+mn-cs"/>
              </a:rPr>
              <a:t>John Doe, a 44-year-old male, presents to the clinic with a chief complaint of intermittent chest pain for the past two weeks. The pain is described as a pressure-like sensation located in the </a:t>
            </a:r>
            <a:r>
              <a:rPr lang="en-AU" sz="1000" kern="1200" dirty="0" err="1">
                <a:solidFill>
                  <a:srgbClr val="0D0D0D"/>
                </a:solidFill>
                <a:highlight>
                  <a:srgbClr val="FFFFFF"/>
                </a:highlight>
                <a:latin typeface="Palatino" pitchFamily="2" charset="77"/>
                <a:ea typeface="+mn-ea"/>
                <a:cs typeface="+mn-cs"/>
              </a:rPr>
              <a:t>center</a:t>
            </a:r>
            <a:r>
              <a:rPr lang="en-AU" sz="1000" kern="1200" dirty="0">
                <a:solidFill>
                  <a:srgbClr val="0D0D0D"/>
                </a:solidFill>
                <a:highlight>
                  <a:srgbClr val="FFFFFF"/>
                </a:highlight>
                <a:latin typeface="Palatino" pitchFamily="2" charset="77"/>
                <a:ea typeface="+mn-ea"/>
                <a:cs typeface="+mn-cs"/>
              </a:rPr>
              <a:t> of the chest, radiating to the left arm. The pain typically occurs during physical exertion and is relieved by rest. He denies any shortness of breath, nausea, or sweating. He has a history of hypertension and </a:t>
            </a:r>
            <a:r>
              <a:rPr lang="en-AU" sz="1000" kern="1200" dirty="0" err="1">
                <a:solidFill>
                  <a:srgbClr val="0D0D0D"/>
                </a:solidFill>
                <a:highlight>
                  <a:srgbClr val="FFFFFF"/>
                </a:highlight>
                <a:latin typeface="Palatino" pitchFamily="2" charset="77"/>
                <a:ea typeface="+mn-ea"/>
                <a:cs typeface="+mn-cs"/>
              </a:rPr>
              <a:t>hyperlipidemia</a:t>
            </a:r>
            <a:r>
              <a:rPr lang="en-AU" sz="1000" kern="1200" dirty="0">
                <a:solidFill>
                  <a:srgbClr val="0D0D0D"/>
                </a:solidFill>
                <a:highlight>
                  <a:srgbClr val="FFFFFF"/>
                </a:highlight>
                <a:latin typeface="Palatino" pitchFamily="2" charset="77"/>
                <a:ea typeface="+mn-ea"/>
                <a:cs typeface="+mn-cs"/>
              </a:rPr>
              <a:t>. He is currently on lisinopril 10 mg daily and atorvastatin 20 mg daily. He denies smoking, alcohol use, and illicit drug use</a:t>
            </a:r>
            <a:endParaRPr lang="en-GB" sz="1000" dirty="0">
              <a:latin typeface="Palatino" pitchFamily="2" charset="77"/>
              <a:ea typeface="Palatino" pitchFamily="2" charset="77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F7D1CE-B49E-F0B8-C180-E1CBB0BE9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832978"/>
              </p:ext>
            </p:extLst>
          </p:nvPr>
        </p:nvGraphicFramePr>
        <p:xfrm>
          <a:off x="539769" y="3973428"/>
          <a:ext cx="7094488" cy="1132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6811">
                  <a:extLst>
                    <a:ext uri="{9D8B030D-6E8A-4147-A177-3AD203B41FA5}">
                      <a16:colId xmlns:a16="http://schemas.microsoft.com/office/drawing/2014/main" val="2405158377"/>
                    </a:ext>
                  </a:extLst>
                </a:gridCol>
                <a:gridCol w="886811">
                  <a:extLst>
                    <a:ext uri="{9D8B030D-6E8A-4147-A177-3AD203B41FA5}">
                      <a16:colId xmlns:a16="http://schemas.microsoft.com/office/drawing/2014/main" val="234831664"/>
                    </a:ext>
                  </a:extLst>
                </a:gridCol>
                <a:gridCol w="886811">
                  <a:extLst>
                    <a:ext uri="{9D8B030D-6E8A-4147-A177-3AD203B41FA5}">
                      <a16:colId xmlns:a16="http://schemas.microsoft.com/office/drawing/2014/main" val="3252741033"/>
                    </a:ext>
                  </a:extLst>
                </a:gridCol>
                <a:gridCol w="886811">
                  <a:extLst>
                    <a:ext uri="{9D8B030D-6E8A-4147-A177-3AD203B41FA5}">
                      <a16:colId xmlns:a16="http://schemas.microsoft.com/office/drawing/2014/main" val="4201114218"/>
                    </a:ext>
                  </a:extLst>
                </a:gridCol>
                <a:gridCol w="886811">
                  <a:extLst>
                    <a:ext uri="{9D8B030D-6E8A-4147-A177-3AD203B41FA5}">
                      <a16:colId xmlns:a16="http://schemas.microsoft.com/office/drawing/2014/main" val="3019253593"/>
                    </a:ext>
                  </a:extLst>
                </a:gridCol>
                <a:gridCol w="886811">
                  <a:extLst>
                    <a:ext uri="{9D8B030D-6E8A-4147-A177-3AD203B41FA5}">
                      <a16:colId xmlns:a16="http://schemas.microsoft.com/office/drawing/2014/main" val="2934122292"/>
                    </a:ext>
                  </a:extLst>
                </a:gridCol>
                <a:gridCol w="886811">
                  <a:extLst>
                    <a:ext uri="{9D8B030D-6E8A-4147-A177-3AD203B41FA5}">
                      <a16:colId xmlns:a16="http://schemas.microsoft.com/office/drawing/2014/main" val="765093758"/>
                    </a:ext>
                  </a:extLst>
                </a:gridCol>
                <a:gridCol w="886811">
                  <a:extLst>
                    <a:ext uri="{9D8B030D-6E8A-4147-A177-3AD203B41FA5}">
                      <a16:colId xmlns:a16="http://schemas.microsoft.com/office/drawing/2014/main" val="505306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Palatino" pitchFamily="2" charset="77"/>
                          <a:ea typeface="Palatino" pitchFamily="2" charset="77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8 pm</a:t>
                      </a:r>
                      <a:endParaRPr lang="en-GB" sz="14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 pm</a:t>
                      </a:r>
                      <a:endParaRPr lang="en-GB" sz="14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 pm</a:t>
                      </a:r>
                      <a:endParaRPr lang="en-GB" sz="14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11 pm</a:t>
                      </a:r>
                      <a:endParaRPr lang="en-GB" sz="14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12 am</a:t>
                      </a:r>
                      <a:endParaRPr lang="en-GB" sz="14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 am</a:t>
                      </a:r>
                      <a:endParaRPr lang="en-GB" sz="14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 am</a:t>
                      </a:r>
                      <a:endParaRPr lang="en-GB" sz="14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571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Palatino" pitchFamily="2" charset="77"/>
                          <a:ea typeface="Palatino" pitchFamily="2" charset="77"/>
                        </a:rPr>
                        <a:t>Blood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b="0" i="0" kern="1200" dirty="0">
                          <a:solidFill>
                            <a:schemeClr val="dk1"/>
                          </a:solidFill>
                          <a:effectLst/>
                          <a:latin typeface="Palatino" pitchFamily="2" charset="77"/>
                          <a:ea typeface="Palatino" pitchFamily="2" charset="77"/>
                          <a:cs typeface="+mn-cs"/>
                        </a:rPr>
                        <a:t>100 mmHg </a:t>
                      </a:r>
                      <a:endParaRPr lang="en-GB" sz="10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b="0" i="0" kern="1200" dirty="0">
                          <a:solidFill>
                            <a:schemeClr val="dk1"/>
                          </a:solidFill>
                          <a:effectLst/>
                          <a:latin typeface="Palatino" pitchFamily="2" charset="77"/>
                          <a:ea typeface="Palatino" pitchFamily="2" charset="77"/>
                          <a:cs typeface="+mn-cs"/>
                        </a:rPr>
                        <a:t>100 mmHg </a:t>
                      </a:r>
                      <a:endParaRPr lang="en-GB" sz="10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b="0" i="0" kern="1200" dirty="0">
                          <a:solidFill>
                            <a:schemeClr val="dk1"/>
                          </a:solidFill>
                          <a:effectLst/>
                          <a:latin typeface="Palatino" pitchFamily="2" charset="77"/>
                          <a:ea typeface="Palatino" pitchFamily="2" charset="77"/>
                          <a:cs typeface="+mn-cs"/>
                        </a:rPr>
                        <a:t>100 mmHg </a:t>
                      </a:r>
                      <a:endParaRPr lang="en-GB" sz="10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b="0" i="0" kern="1200" dirty="0">
                          <a:solidFill>
                            <a:schemeClr val="dk1"/>
                          </a:solidFill>
                          <a:effectLst/>
                          <a:latin typeface="Palatino" pitchFamily="2" charset="77"/>
                          <a:ea typeface="Palatino" pitchFamily="2" charset="77"/>
                          <a:cs typeface="+mn-cs"/>
                        </a:rPr>
                        <a:t>100 mmHg </a:t>
                      </a:r>
                      <a:endParaRPr lang="en-GB" sz="1000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Palatino" pitchFamily="2" charset="77"/>
                          <a:ea typeface="Palatino" pitchFamily="2" charset="77"/>
                        </a:rPr>
                        <a:t>102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Palatino" pitchFamily="2" charset="77"/>
                          <a:ea typeface="Palatino" pitchFamily="2" charset="77"/>
                        </a:rPr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Palatino" pitchFamily="2" charset="77"/>
                          <a:ea typeface="Palatino" pitchFamily="2" charset="77"/>
                        </a:rPr>
                        <a:t>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720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Palatino" pitchFamily="2" charset="77"/>
                          <a:ea typeface="Palatino" pitchFamily="2" charset="77"/>
                        </a:rPr>
                        <a:t>Heart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813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B83A972-B7AD-2279-D60C-F0C0316F3FD0}"/>
              </a:ext>
            </a:extLst>
          </p:cNvPr>
          <p:cNvSpPr txBox="1"/>
          <p:nvPr/>
        </p:nvSpPr>
        <p:spPr>
          <a:xfrm>
            <a:off x="539768" y="3626387"/>
            <a:ext cx="1103499" cy="318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7065">
              <a:spcAft>
                <a:spcPts val="570"/>
              </a:spcAft>
            </a:pPr>
            <a:r>
              <a:rPr lang="en-GB" sz="147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+mn-ea"/>
                <a:cs typeface="+mn-cs"/>
              </a:rPr>
              <a:t>vitals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3682F-C41B-7B4C-4D56-8C21031EA27E}"/>
              </a:ext>
            </a:extLst>
          </p:cNvPr>
          <p:cNvSpPr txBox="1"/>
          <p:nvPr/>
        </p:nvSpPr>
        <p:spPr>
          <a:xfrm>
            <a:off x="472657" y="5215063"/>
            <a:ext cx="1103499" cy="318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7065">
              <a:spcAft>
                <a:spcPts val="570"/>
              </a:spcAft>
            </a:pPr>
            <a:r>
              <a:rPr lang="en-GB" sz="147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+mn-ea"/>
                <a:cs typeface="+mn-cs"/>
              </a:rPr>
              <a:t>notes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6C15C-5E24-FCB5-ADBD-9101AEB237D5}"/>
              </a:ext>
            </a:extLst>
          </p:cNvPr>
          <p:cNvSpPr txBox="1"/>
          <p:nvPr/>
        </p:nvSpPr>
        <p:spPr>
          <a:xfrm>
            <a:off x="539770" y="1642937"/>
            <a:ext cx="1103499" cy="318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7065">
              <a:spcAft>
                <a:spcPts val="570"/>
              </a:spcAft>
            </a:pPr>
            <a:r>
              <a:rPr lang="en-GB" sz="147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+mn-ea"/>
                <a:cs typeface="+mn-cs"/>
              </a:rPr>
              <a:t>x-ray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12" name="Picture 11" descr="A can of dog food&#10;&#10;Description automatically generated">
            <a:extLst>
              <a:ext uri="{FF2B5EF4-FFF2-40B4-BE49-F238E27FC236}">
                <a16:creationId xmlns:a16="http://schemas.microsoft.com/office/drawing/2014/main" id="{83A95EDE-D9C1-92E7-AA39-6AFEE6475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428" y="2424418"/>
            <a:ext cx="4508500" cy="45488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883F9E-3985-4CB3-99C2-5366ECD09235}"/>
              </a:ext>
            </a:extLst>
          </p:cNvPr>
          <p:cNvSpPr txBox="1"/>
          <p:nvPr/>
        </p:nvSpPr>
        <p:spPr>
          <a:xfrm>
            <a:off x="8164484" y="1799817"/>
            <a:ext cx="2405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7065">
              <a:spcAft>
                <a:spcPts val="570"/>
              </a:spcAft>
            </a:pPr>
            <a:r>
              <a:rPr lang="en-GB" sz="2000" b="1" kern="1200" dirty="0">
                <a:solidFill>
                  <a:srgbClr val="C00000"/>
                </a:solidFill>
                <a:latin typeface="Palatino" pitchFamily="2" charset="77"/>
                <a:ea typeface="+mn-ea"/>
                <a:cs typeface="+mn-cs"/>
              </a:rPr>
              <a:t>Amazon Product</a:t>
            </a:r>
            <a:endParaRPr lang="en-GB" sz="2000" b="1" dirty="0">
              <a:solidFill>
                <a:srgbClr val="C0000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459FCD-7D99-D694-4C17-B53CD6FF4306}"/>
              </a:ext>
            </a:extLst>
          </p:cNvPr>
          <p:cNvSpPr txBox="1"/>
          <p:nvPr/>
        </p:nvSpPr>
        <p:spPr>
          <a:xfrm>
            <a:off x="3400936" y="1897033"/>
            <a:ext cx="17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7065">
              <a:spcAft>
                <a:spcPts val="570"/>
              </a:spcAft>
            </a:pPr>
            <a:r>
              <a:rPr lang="en-GB" sz="2000" b="1" kern="1200" dirty="0">
                <a:solidFill>
                  <a:srgbClr val="C00000"/>
                </a:solidFill>
                <a:latin typeface="Palatino" pitchFamily="2" charset="77"/>
                <a:ea typeface="+mn-ea"/>
                <a:cs typeface="+mn-cs"/>
              </a:rPr>
              <a:t>MIMIC-IV</a:t>
            </a:r>
            <a:endParaRPr lang="en-GB" sz="2000" b="1" dirty="0">
              <a:solidFill>
                <a:srgbClr val="C00000"/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1780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33C0-E296-E2F3-15C4-A8EB8626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36" y="11437"/>
            <a:ext cx="10380573" cy="143227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Architecture - LANISTR</a:t>
            </a:r>
          </a:p>
        </p:txBody>
      </p:sp>
      <p:pic>
        <p:nvPicPr>
          <p:cNvPr id="8" name="Picture 7" descr="A diagram of a multimodal fusion encoder&#10;&#10;Description automatically generated">
            <a:extLst>
              <a:ext uri="{FF2B5EF4-FFF2-40B4-BE49-F238E27FC236}">
                <a16:creationId xmlns:a16="http://schemas.microsoft.com/office/drawing/2014/main" id="{ADCE8E01-5A27-A4A8-7163-9BE643924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8" y="1425283"/>
            <a:ext cx="9886826" cy="4976427"/>
          </a:xfrm>
          <a:prstGeom prst="rect">
            <a:avLst/>
          </a:prstGeom>
        </p:spPr>
      </p:pic>
      <p:sp>
        <p:nvSpPr>
          <p:cNvPr id="9" name="5-point Star 8">
            <a:extLst>
              <a:ext uri="{FF2B5EF4-FFF2-40B4-BE49-F238E27FC236}">
                <a16:creationId xmlns:a16="http://schemas.microsoft.com/office/drawing/2014/main" id="{AD1A747C-7A35-0D00-A5E8-AD19165EC246}"/>
              </a:ext>
            </a:extLst>
          </p:cNvPr>
          <p:cNvSpPr/>
          <p:nvPr/>
        </p:nvSpPr>
        <p:spPr>
          <a:xfrm>
            <a:off x="1291502" y="3267015"/>
            <a:ext cx="241738" cy="210207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85ED4069-76FA-27E9-A882-7A75CB21E76E}"/>
              </a:ext>
            </a:extLst>
          </p:cNvPr>
          <p:cNvSpPr/>
          <p:nvPr/>
        </p:nvSpPr>
        <p:spPr>
          <a:xfrm>
            <a:off x="4187102" y="3267015"/>
            <a:ext cx="241738" cy="210207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40DE9423-C2F2-391F-3CC6-C69BEAD1C57D}"/>
              </a:ext>
            </a:extLst>
          </p:cNvPr>
          <p:cNvSpPr/>
          <p:nvPr/>
        </p:nvSpPr>
        <p:spPr>
          <a:xfrm>
            <a:off x="7135255" y="3251856"/>
            <a:ext cx="241738" cy="210207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BBB9505D-31E2-135F-7A6A-5F60F8233680}"/>
              </a:ext>
            </a:extLst>
          </p:cNvPr>
          <p:cNvSpPr/>
          <p:nvPr/>
        </p:nvSpPr>
        <p:spPr>
          <a:xfrm>
            <a:off x="5700591" y="1737761"/>
            <a:ext cx="241738" cy="210207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5-point Star 12">
            <a:extLst>
              <a:ext uri="{FF2B5EF4-FFF2-40B4-BE49-F238E27FC236}">
                <a16:creationId xmlns:a16="http://schemas.microsoft.com/office/drawing/2014/main" id="{A638D004-F2F4-4A41-AF4C-A40E1E599A60}"/>
              </a:ext>
            </a:extLst>
          </p:cNvPr>
          <p:cNvSpPr/>
          <p:nvPr/>
        </p:nvSpPr>
        <p:spPr>
          <a:xfrm>
            <a:off x="9673496" y="2557559"/>
            <a:ext cx="241738" cy="210207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694E12-C5DC-0D56-D21E-2FDCD9D6F005}"/>
              </a:ext>
            </a:extLst>
          </p:cNvPr>
          <p:cNvSpPr txBox="1"/>
          <p:nvPr/>
        </p:nvSpPr>
        <p:spPr>
          <a:xfrm>
            <a:off x="9995765" y="2444600"/>
            <a:ext cx="1743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" pitchFamily="2" charset="77"/>
                <a:ea typeface="Palatino" pitchFamily="2" charset="77"/>
              </a:rPr>
              <a:t>Loss components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9BC68A-200E-A647-56E4-8CEEE5677541}"/>
              </a:ext>
            </a:extLst>
          </p:cNvPr>
          <p:cNvSpPr txBox="1"/>
          <p:nvPr/>
        </p:nvSpPr>
        <p:spPr>
          <a:xfrm>
            <a:off x="10018564" y="3101438"/>
            <a:ext cx="1743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" pitchFamily="2" charset="77"/>
                <a:ea typeface="Palatino" pitchFamily="2" charset="77"/>
              </a:rPr>
              <a:t>Unimodal masking</a:t>
            </a:r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18007157-BCF3-13AB-6E79-9D079838857E}"/>
              </a:ext>
            </a:extLst>
          </p:cNvPr>
          <p:cNvSpPr/>
          <p:nvPr/>
        </p:nvSpPr>
        <p:spPr>
          <a:xfrm>
            <a:off x="1555965" y="3267014"/>
            <a:ext cx="241738" cy="210207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C305BE5-8430-9A42-5CF8-BDFF70BA6B77}"/>
              </a:ext>
            </a:extLst>
          </p:cNvPr>
          <p:cNvSpPr/>
          <p:nvPr/>
        </p:nvSpPr>
        <p:spPr>
          <a:xfrm>
            <a:off x="4500638" y="3267013"/>
            <a:ext cx="241738" cy="210207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B6DA833-B8EE-9BBC-872B-63DC3CFEBBB0}"/>
              </a:ext>
            </a:extLst>
          </p:cNvPr>
          <p:cNvSpPr/>
          <p:nvPr/>
        </p:nvSpPr>
        <p:spPr>
          <a:xfrm>
            <a:off x="7468036" y="3251853"/>
            <a:ext cx="241738" cy="210207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ECB20EC3-304A-3EC8-7010-871E1D138894}"/>
              </a:ext>
            </a:extLst>
          </p:cNvPr>
          <p:cNvSpPr/>
          <p:nvPr/>
        </p:nvSpPr>
        <p:spPr>
          <a:xfrm>
            <a:off x="9746926" y="3202866"/>
            <a:ext cx="241738" cy="210207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922C7152-2F11-6C0C-8699-8A8F697E4AA9}"/>
              </a:ext>
            </a:extLst>
          </p:cNvPr>
          <p:cNvSpPr/>
          <p:nvPr/>
        </p:nvSpPr>
        <p:spPr>
          <a:xfrm>
            <a:off x="9759283" y="3848173"/>
            <a:ext cx="241738" cy="210207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B350517-E1D1-A142-1F9D-956E668A6FA9}"/>
              </a:ext>
            </a:extLst>
          </p:cNvPr>
          <p:cNvSpPr/>
          <p:nvPr/>
        </p:nvSpPr>
        <p:spPr>
          <a:xfrm>
            <a:off x="5951066" y="1737760"/>
            <a:ext cx="241738" cy="210207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999A29-AEA6-C233-4B67-33F4AF4EC9B5}"/>
              </a:ext>
            </a:extLst>
          </p:cNvPr>
          <p:cNvSpPr txBox="1"/>
          <p:nvPr/>
        </p:nvSpPr>
        <p:spPr>
          <a:xfrm>
            <a:off x="10055241" y="3747769"/>
            <a:ext cx="1489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" pitchFamily="2" charset="77"/>
                <a:ea typeface="Palatino" pitchFamily="2" charset="77"/>
              </a:rPr>
              <a:t>Multimodal masking</a:t>
            </a:r>
          </a:p>
          <a:p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4D3337-6A4B-7147-7936-341BE186759C}"/>
              </a:ext>
            </a:extLst>
          </p:cNvPr>
          <p:cNvSpPr txBox="1"/>
          <p:nvPr/>
        </p:nvSpPr>
        <p:spPr>
          <a:xfrm>
            <a:off x="6884703" y="2293330"/>
            <a:ext cx="209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Cross attention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3FBA28-EA1B-ADD7-2B47-7B0DB49B1339}"/>
              </a:ext>
            </a:extLst>
          </p:cNvPr>
          <p:cNvSpPr txBox="1"/>
          <p:nvPr/>
        </p:nvSpPr>
        <p:spPr>
          <a:xfrm>
            <a:off x="2193501" y="3267402"/>
            <a:ext cx="106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BERT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F7A3A8-DF4A-8E68-2C58-4D6AA9266E77}"/>
              </a:ext>
            </a:extLst>
          </p:cNvPr>
          <p:cNvSpPr txBox="1"/>
          <p:nvPr/>
        </p:nvSpPr>
        <p:spPr>
          <a:xfrm>
            <a:off x="5320378" y="3307969"/>
            <a:ext cx="106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VIT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9B5E32-8A23-A1C9-2B7E-272BAE98ED7C}"/>
              </a:ext>
            </a:extLst>
          </p:cNvPr>
          <p:cNvSpPr txBox="1"/>
          <p:nvPr/>
        </p:nvSpPr>
        <p:spPr>
          <a:xfrm>
            <a:off x="7739674" y="3172290"/>
            <a:ext cx="200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TabNet /Custom</a:t>
            </a:r>
          </a:p>
        </p:txBody>
      </p:sp>
    </p:spTree>
    <p:extLst>
      <p:ext uri="{BB962C8B-B14F-4D97-AF65-F5344CB8AC3E}">
        <p14:creationId xmlns:p14="http://schemas.microsoft.com/office/powerpoint/2010/main" val="144863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/>
      <p:bldP spid="24" grpId="0"/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60C8-DC7A-C19A-2047-9AB2E565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Multimodal Fusion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23D2A-0155-96B9-EC9D-8A6C28D92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010"/>
            <a:ext cx="1051560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AU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Lucida Grande" panose="020B06000405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 panose="020B0600040502020204" pitchFamily="34" charset="0"/>
              </a:rPr>
              <a:t>Is Cross-Attention Preferable to Self-Attention for Multi-Modal Emotion Recognition? (</a:t>
            </a:r>
            <a:r>
              <a:rPr lang="en-A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 panose="020B0600040502020204" pitchFamily="34" charset="0"/>
                <a:hlinkClick r:id="rId2"/>
              </a:rPr>
              <a:t>https://arxiv.org/abs/2202.09263</a:t>
            </a:r>
            <a:r>
              <a:rPr lang="en-A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 panose="020B06000405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 panose="020B0600040502020204" pitchFamily="34" charset="0"/>
              </a:rPr>
              <a:t>Attention Bottlenecks for Multimodal Fusion</a:t>
            </a:r>
            <a:r>
              <a:rPr lang="en-AU" b="1" dirty="0">
                <a:solidFill>
                  <a:srgbClr val="000000"/>
                </a:solidFill>
                <a:highlight>
                  <a:srgbClr val="FFFFFF"/>
                </a:highlight>
                <a:latin typeface="Lucida Grande" panose="020B0600040502020204" pitchFamily="34" charset="0"/>
              </a:rPr>
              <a:t> (</a:t>
            </a:r>
            <a:r>
              <a:rPr lang="en-AU" b="1" dirty="0">
                <a:solidFill>
                  <a:srgbClr val="000000"/>
                </a:solidFill>
                <a:highlight>
                  <a:srgbClr val="FFFFFF"/>
                </a:highlight>
                <a:latin typeface="Lucida Grande" panose="020B0600040502020204" pitchFamily="34" charset="0"/>
                <a:hlinkClick r:id="rId3"/>
              </a:rPr>
              <a:t>https://arxiv.org/abs/2107.00135</a:t>
            </a:r>
            <a:r>
              <a:rPr lang="en-AU" b="1" dirty="0">
                <a:solidFill>
                  <a:srgbClr val="000000"/>
                </a:solidFill>
                <a:highlight>
                  <a:srgbClr val="FFFFFF"/>
                </a:highlight>
                <a:latin typeface="Lucida Grande" panose="020B06000405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Lucida Grande" panose="020B06000405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Lucida Grande" panose="020B06000405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126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33C0-E296-E2F3-15C4-A8EB8626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28" y="190528"/>
            <a:ext cx="10380573" cy="143227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Loss Function - LANISTR</a:t>
            </a:r>
          </a:p>
        </p:txBody>
      </p:sp>
      <p:pic>
        <p:nvPicPr>
          <p:cNvPr id="5" name="Picture 4" descr="A diagram of a computer algorithm&#10;&#10;Description automatically generated with medium confidence">
            <a:extLst>
              <a:ext uri="{FF2B5EF4-FFF2-40B4-BE49-F238E27FC236}">
                <a16:creationId xmlns:a16="http://schemas.microsoft.com/office/drawing/2014/main" id="{69C4B370-6A7E-5C01-76DE-DCA038D09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5" y="2754280"/>
            <a:ext cx="6370826" cy="3173554"/>
          </a:xfrm>
          <a:prstGeom prst="rect">
            <a:avLst/>
          </a:prstGeom>
        </p:spPr>
      </p:pic>
      <p:pic>
        <p:nvPicPr>
          <p:cNvPr id="10" name="Picture 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46107A7-AD11-8CE2-2D81-7B1FDC2E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16" y="2024952"/>
            <a:ext cx="5302668" cy="411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E47961-B98C-8040-1762-3AE6D822D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27" y="1543197"/>
            <a:ext cx="7772400" cy="574551"/>
          </a:xfrm>
          <a:prstGeom prst="rect">
            <a:avLst/>
          </a:prstGeom>
        </p:spPr>
      </p:pic>
      <p:pic>
        <p:nvPicPr>
          <p:cNvPr id="13" name="Picture 12" descr="A mathematical equation with numbers&#10;&#10;Description automatically generated with medium confidence">
            <a:extLst>
              <a:ext uri="{FF2B5EF4-FFF2-40B4-BE49-F238E27FC236}">
                <a16:creationId xmlns:a16="http://schemas.microsoft.com/office/drawing/2014/main" id="{C9D188F2-9762-1D90-7053-8A67956CC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827" y="3277433"/>
            <a:ext cx="3731172" cy="9349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C07263-981A-9EEB-4C6D-EE226FD8664D}"/>
              </a:ext>
            </a:extLst>
          </p:cNvPr>
          <p:cNvSpPr txBox="1"/>
          <p:nvPr/>
        </p:nvSpPr>
        <p:spPr>
          <a:xfrm>
            <a:off x="6463862" y="4253671"/>
            <a:ext cx="5213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Stop gradient operation.</a:t>
            </a:r>
          </a:p>
          <a:p>
            <a:r>
              <a:rPr lang="en-GB" b="1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Smooth convergence.</a:t>
            </a:r>
          </a:p>
          <a:p>
            <a:r>
              <a:rPr lang="en-GB" b="1" dirty="0">
                <a:solidFill>
                  <a:srgbClr val="FF0000"/>
                </a:solidFill>
                <a:latin typeface="Palatino" pitchFamily="2" charset="77"/>
                <a:ea typeface="Palatino" pitchFamily="2" charset="77"/>
              </a:rPr>
              <a:t>X_hat does not receive gradients from Z2.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CA2A8293-D656-609C-8A4E-592EB8590E55}"/>
              </a:ext>
            </a:extLst>
          </p:cNvPr>
          <p:cNvSpPr/>
          <p:nvPr/>
        </p:nvSpPr>
        <p:spPr>
          <a:xfrm>
            <a:off x="4438985" y="1504359"/>
            <a:ext cx="367283" cy="3015659"/>
          </a:xfrm>
          <a:prstGeom prst="downArrow">
            <a:avLst/>
          </a:prstGeom>
          <a:scene3d>
            <a:camera prst="orthographicFront">
              <a:rot lat="0" lon="0" rev="420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58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33C0-E296-E2F3-15C4-A8EB8626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Fine Tuning - LANISTR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ACB559E-5EB8-AEF2-2513-3EC105C2942B}"/>
              </a:ext>
            </a:extLst>
          </p:cNvPr>
          <p:cNvSpPr/>
          <p:nvPr/>
        </p:nvSpPr>
        <p:spPr>
          <a:xfrm>
            <a:off x="788277" y="1896973"/>
            <a:ext cx="2186151" cy="16396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Palatino" pitchFamily="2" charset="77"/>
                <a:ea typeface="Palatino" pitchFamily="2" charset="77"/>
              </a:rPr>
              <a:t>Unimodel encoders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15431F7-E4FC-6C71-60E3-622C59D8B16C}"/>
              </a:ext>
            </a:extLst>
          </p:cNvPr>
          <p:cNvSpPr/>
          <p:nvPr/>
        </p:nvSpPr>
        <p:spPr>
          <a:xfrm>
            <a:off x="3400097" y="1896973"/>
            <a:ext cx="2186151" cy="163961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Palatino" pitchFamily="2" charset="77"/>
                <a:ea typeface="Palatino" pitchFamily="2" charset="77"/>
              </a:rPr>
              <a:t>Multimodel encoders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DB530A6-5FD0-3CA0-F02D-74BBAA074315}"/>
              </a:ext>
            </a:extLst>
          </p:cNvPr>
          <p:cNvSpPr/>
          <p:nvPr/>
        </p:nvSpPr>
        <p:spPr>
          <a:xfrm>
            <a:off x="6096000" y="1896973"/>
            <a:ext cx="2186151" cy="163961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Palatino" pitchFamily="2" charset="77"/>
                <a:ea typeface="Palatino" pitchFamily="2" charset="77"/>
              </a:rPr>
              <a:t>MLP classification 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BFE71D3-D9D5-93E1-6D3E-F1D7F07FBA4B}"/>
              </a:ext>
            </a:extLst>
          </p:cNvPr>
          <p:cNvSpPr/>
          <p:nvPr/>
        </p:nvSpPr>
        <p:spPr>
          <a:xfrm>
            <a:off x="1035271" y="4114655"/>
            <a:ext cx="740978" cy="3363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AD64A9C-B1B1-FE66-EF6A-09B270C8B46F}"/>
              </a:ext>
            </a:extLst>
          </p:cNvPr>
          <p:cNvSpPr/>
          <p:nvPr/>
        </p:nvSpPr>
        <p:spPr>
          <a:xfrm>
            <a:off x="1035271" y="4522168"/>
            <a:ext cx="740978" cy="33633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4508D-E016-2F57-14C2-D8C0BDF50992}"/>
              </a:ext>
            </a:extLst>
          </p:cNvPr>
          <p:cNvSpPr txBox="1"/>
          <p:nvPr/>
        </p:nvSpPr>
        <p:spPr>
          <a:xfrm>
            <a:off x="1807782" y="4114655"/>
            <a:ext cx="117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Palatino" pitchFamily="2" charset="77"/>
                <a:ea typeface="Palatino" pitchFamily="2" charset="77"/>
              </a:rPr>
              <a:t>Frozen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DE24E-0EA1-6EC9-2604-410A85A6DBB4}"/>
              </a:ext>
            </a:extLst>
          </p:cNvPr>
          <p:cNvSpPr txBox="1"/>
          <p:nvPr/>
        </p:nvSpPr>
        <p:spPr>
          <a:xfrm>
            <a:off x="1807782" y="451166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Palatino" pitchFamily="2" charset="77"/>
                <a:ea typeface="Palatino" pitchFamily="2" charset="77"/>
                <a:cs typeface="Palace Script MT" panose="020F0502020204030204" pitchFamily="34" charset="0"/>
              </a:rPr>
              <a:t>Trainable</a:t>
            </a:r>
          </a:p>
        </p:txBody>
      </p:sp>
    </p:spTree>
    <p:extLst>
      <p:ext uri="{BB962C8B-B14F-4D97-AF65-F5344CB8AC3E}">
        <p14:creationId xmlns:p14="http://schemas.microsoft.com/office/powerpoint/2010/main" val="333684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33C0-E296-E2F3-15C4-A8EB8626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Results - LANISTR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FB38E-879B-F241-825F-DBF54D458ED3}"/>
              </a:ext>
            </a:extLst>
          </p:cNvPr>
          <p:cNvSpPr txBox="1"/>
          <p:nvPr/>
        </p:nvSpPr>
        <p:spPr>
          <a:xfrm>
            <a:off x="838200" y="1778466"/>
            <a:ext cx="7767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Palatino" pitchFamily="2" charset="77"/>
                <a:ea typeface="Palatino" pitchFamily="2" charset="77"/>
              </a:rPr>
              <a:t>MIMIC-IV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Palatino" pitchFamily="2" charset="77"/>
                <a:ea typeface="Palatino" pitchFamily="2" charset="77"/>
              </a:rPr>
              <a:t>Predict - (1/0) in hospital mortality (after first 48 hours in ICU)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Palatino" pitchFamily="2" charset="77"/>
                <a:ea typeface="Palatino" pitchFamily="2" charset="77"/>
              </a:rPr>
              <a:t>Data – clinical notes + clinical time series (vitals) + last X-ray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Palatino" pitchFamily="2" charset="77"/>
                <a:ea typeface="Palatino" pitchFamily="2" charset="77"/>
              </a:rPr>
              <a:t>AUROC (87.37)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953397-FB77-ED08-0D73-BA3BA6A3DA80}"/>
              </a:ext>
            </a:extLst>
          </p:cNvPr>
          <p:cNvSpPr txBox="1"/>
          <p:nvPr/>
        </p:nvSpPr>
        <p:spPr>
          <a:xfrm>
            <a:off x="727642" y="3430740"/>
            <a:ext cx="7767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Palatino" pitchFamily="2" charset="77"/>
                <a:ea typeface="Palatino" pitchFamily="2" charset="77"/>
              </a:rPr>
              <a:t>Amazon product review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Palatino" pitchFamily="2" charset="77"/>
                <a:ea typeface="Palatino" pitchFamily="2" charset="77"/>
              </a:rPr>
              <a:t>Predict – star rating out of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Palatino" pitchFamily="2" charset="77"/>
                <a:ea typeface="Palatino" pitchFamily="2" charset="77"/>
              </a:rPr>
              <a:t>Data – product image + text (reviews, text summaries) + tabular data ( product id, review verification status, review ratings count, timestamp)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Palatino" pitchFamily="2" charset="77"/>
                <a:ea typeface="Palatino" pitchFamily="2" charset="77"/>
              </a:rPr>
              <a:t>Accuracy (76.27  (Beauty) / 75.15 (Fashion))</a:t>
            </a:r>
          </a:p>
        </p:txBody>
      </p:sp>
    </p:spTree>
    <p:extLst>
      <p:ext uri="{BB962C8B-B14F-4D97-AF65-F5344CB8AC3E}">
        <p14:creationId xmlns:p14="http://schemas.microsoft.com/office/powerpoint/2010/main" val="383190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33C0-E296-E2F3-15C4-A8EB8626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Ablation studies - LANISTR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708E29AF-D459-2305-3092-645A647E3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6900"/>
            <a:ext cx="7343884" cy="1696546"/>
          </a:xfrm>
          <a:prstGeom prst="rect">
            <a:avLst/>
          </a:prstGeom>
        </p:spPr>
      </p:pic>
      <p:pic>
        <p:nvPicPr>
          <p:cNvPr id="7" name="Picture 6" descr="A black and white rectangular with numbers&#10;&#10;Description automatically generated with medium confidence">
            <a:extLst>
              <a:ext uri="{FF2B5EF4-FFF2-40B4-BE49-F238E27FC236}">
                <a16:creationId xmlns:a16="http://schemas.microsoft.com/office/drawing/2014/main" id="{8E9AE90B-5297-5C46-1FA4-010938DA0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84" y="3563446"/>
            <a:ext cx="7771796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7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1C0195-7881-89A5-5698-48A0CB25B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56" y="76421"/>
            <a:ext cx="10380573" cy="1432273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Architecture - MAGNUM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F102831C-D29F-9278-DB6D-15DCDB84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60" y="1184563"/>
            <a:ext cx="6496338" cy="3165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E4E86D-257A-7EED-8706-3C254DDBE061}"/>
              </a:ext>
            </a:extLst>
          </p:cNvPr>
          <p:cNvSpPr txBox="1"/>
          <p:nvPr/>
        </p:nvSpPr>
        <p:spPr>
          <a:xfrm>
            <a:off x="540328" y="4345827"/>
            <a:ext cx="28193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Low-Level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Unimodal hidden states to same dimensional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Frozen pretrained architecture – learnable prompts 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Feed forward neural network where pretrained model not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Default – dimension 256.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4FFED5-EAB5-6903-CAC4-0DFDC6D07966}"/>
              </a:ext>
            </a:extLst>
          </p:cNvPr>
          <p:cNvSpPr txBox="1"/>
          <p:nvPr/>
        </p:nvSpPr>
        <p:spPr>
          <a:xfrm>
            <a:off x="3740729" y="4348253"/>
            <a:ext cx="4149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Mid-Level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GNN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Input : Hidden states as nodes in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Output : 1 learned node.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558729-BFAA-B0C6-3C74-0DA3FF9B1346}"/>
              </a:ext>
            </a:extLst>
          </p:cNvPr>
          <p:cNvSpPr txBox="1"/>
          <p:nvPr/>
        </p:nvSpPr>
        <p:spPr>
          <a:xfrm>
            <a:off x="7422575" y="4348253"/>
            <a:ext cx="28193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High-Level Module: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Multimodal Gated Fusion.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GRU /LTSM inspired.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Final aggregated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" pitchFamily="2" charset="77"/>
                <a:ea typeface="Palatino" pitchFamily="2" charset="77"/>
              </a:rPr>
              <a:t>Apply a FFN layer on top of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674F01-FFF6-3ACA-1EA2-991541B467B0}"/>
              </a:ext>
            </a:extLst>
          </p:cNvPr>
          <p:cNvSpPr txBox="1"/>
          <p:nvPr/>
        </p:nvSpPr>
        <p:spPr>
          <a:xfrm>
            <a:off x="7367157" y="2951946"/>
            <a:ext cx="2819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Loss: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Classification loss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rgbClr val="C00000"/>
              </a:solidFill>
              <a:latin typeface="Palatino" pitchFamily="2" charset="77"/>
              <a:ea typeface="Palatino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8168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</TotalTime>
  <Words>578</Words>
  <Application>Microsoft Macintosh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Lucida Grande</vt:lpstr>
      <vt:lpstr>Palatino</vt:lpstr>
      <vt:lpstr>Office Theme</vt:lpstr>
      <vt:lpstr>Multimodal learning  (Structured  +  Unstructured data)  </vt:lpstr>
      <vt:lpstr>Data</vt:lpstr>
      <vt:lpstr>Architecture - LANISTR</vt:lpstr>
      <vt:lpstr>Multimodal Fusion Encoder</vt:lpstr>
      <vt:lpstr>Loss Function - LANISTR</vt:lpstr>
      <vt:lpstr>Fine Tuning - LANISTR</vt:lpstr>
      <vt:lpstr>Results - LANISTR</vt:lpstr>
      <vt:lpstr>Ablation studies - LANISTR</vt:lpstr>
      <vt:lpstr>Architecture - MAGNUM</vt:lpstr>
      <vt:lpstr>Mid-Level Module</vt:lpstr>
      <vt:lpstr>High-Level Module</vt:lpstr>
      <vt:lpstr>Results - MAGNUM</vt:lpstr>
      <vt:lpstr>Differences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Sanjana Tule</dc:creator>
  <cp:lastModifiedBy>Sanjana Tule</cp:lastModifiedBy>
  <cp:revision>5</cp:revision>
  <dcterms:created xsi:type="dcterms:W3CDTF">2024-05-30T03:51:26Z</dcterms:created>
  <dcterms:modified xsi:type="dcterms:W3CDTF">2024-06-01T12:33:22Z</dcterms:modified>
</cp:coreProperties>
</file>