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76" r:id="rId4"/>
    <p:sldId id="277" r:id="rId5"/>
    <p:sldId id="275" r:id="rId6"/>
    <p:sldId id="279" r:id="rId7"/>
    <p:sldId id="265" r:id="rId8"/>
    <p:sldId id="261" r:id="rId9"/>
    <p:sldId id="280" r:id="rId10"/>
    <p:sldId id="281" r:id="rId11"/>
    <p:sldId id="259" r:id="rId12"/>
    <p:sldId id="258" r:id="rId13"/>
    <p:sldId id="273" r:id="rId14"/>
    <p:sldId id="274" r:id="rId15"/>
    <p:sldId id="270" r:id="rId16"/>
    <p:sldId id="271" r:id="rId17"/>
    <p:sldId id="269" r:id="rId18"/>
    <p:sldId id="266" r:id="rId19"/>
    <p:sldId id="260" r:id="rId20"/>
    <p:sldId id="282" r:id="rId21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ABDD6-9611-DFB6-9FC1-DF0AFA08B260}" v="40" dt="2020-11-15T14:32:05.387"/>
    <p1510:client id="{E7CBA745-4C83-6141-A6FC-CF655D09677E}" v="1705" dt="2020-11-16T09:33:33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67865"/>
  </p:normalViewPr>
  <p:slideViewPr>
    <p:cSldViewPr snapToGrid="0">
      <p:cViewPr varScale="1">
        <p:scale>
          <a:sx n="104" d="100"/>
          <a:sy n="104" d="100"/>
        </p:scale>
        <p:origin x="2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6D5DB-D0AF-49EC-9DA7-8A781846704E}" type="datetimeFigureOut">
              <a:rPr lang="en-GB"/>
              <a:t>16/11/2020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52FDD-E574-463B-B964-1435CFA0D2EB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3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72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Computer for develop web application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64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Our app have 4 step, first recommend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8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 make better understanding of the system we will use the barista career for the example , start with recommend system --&gt;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526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Barista????????????????????????????????????????????????????????????????????????????????????????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02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the statistic 1 in 59 children are found with autistic problem.</a:t>
            </a:r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b="1">
                <a:solidFill>
                  <a:srgbClr val="C00000"/>
                </a:solidFill>
                <a:cs typeface="Calibri"/>
              </a:rPr>
              <a:t>80%</a:t>
            </a:r>
            <a:r>
              <a:rPr lang="en-GB" sz="1200">
                <a:cs typeface="Calibri"/>
              </a:rPr>
              <a:t> of autistic people around the world are unemployed</a:t>
            </a:r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8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and around 300000 autistic people living in Thailand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0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But only a small number of them are actually have a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2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+mn-lt"/>
            </a:endParaRPr>
          </a:p>
          <a:p>
            <a:r>
              <a:rPr lang="en-US"/>
              <a:t>People with autism are actually capable of  holding regular, full-time jobs just like normal people. In fact, autistic employees might perform better than their peers with these traits.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61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With appropriate job and right support these autistic people can have a regular income to support themselves and their families to have a better life 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3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Yes definitely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47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that when AI come in to help them determined their career choices that is best suits their interest and 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2FDD-E574-463B-B964-1435CFA0D2EB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3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145A-63F7-7F4E-AB74-BD76E4E53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D02DD-FE90-3445-AF33-378B9DA5F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C37-7BA2-C046-A567-67C93EEB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F6FE-81C9-D644-A535-C49EB2CE249B}" type="datetime1">
              <a:rPr lang="en-US" smtClean="0"/>
              <a:t>11/16/20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851D-216C-6F4C-9FB4-33F0B562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469E-C180-CD43-8182-29C7E053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9172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6A49-8387-664C-AFC1-22323A7A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E826C-F9F9-234C-AC25-DD3CC511E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FD78-FB67-4E4A-B2C9-0FD6ED73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975-54FF-F645-A729-7EA1C7830382}" type="datetime1">
              <a:rPr lang="en-US" smtClean="0"/>
              <a:t>11/16/20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F634-9925-9742-AE87-29FD3E16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1341-A5CA-BE41-BFB4-85102F69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234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B6518-8935-9247-A915-135032F83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92575-551B-8240-8BAC-A1E8667B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5B829-DD98-2B44-9049-D194A2D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3F09-0183-6343-909A-FFA75536EE3F}" type="datetime1">
              <a:rPr lang="en-US" smtClean="0"/>
              <a:t>11/16/20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5327-1F2F-264A-9462-717629F9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6D78-5D85-224E-A9EA-10BC8FEE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4632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E295-34C8-CF48-A3DE-4424B3CD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AE12-4042-FE43-98E9-1DD962AE0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11"/>
            <a:ext cx="10515600" cy="466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52AE-017B-5B4B-B40E-13DC809A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FF73-DFB6-EF46-A2DB-9C2AACEA95F2}" type="datetime1">
              <a:rPr lang="en-US" smtClean="0"/>
              <a:t>11/16/20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8260-24E4-B443-9399-63C7DF92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53A6-14A0-8E4F-8272-FD3723D2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1627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11A2-8D42-204F-AF0F-2012AE3A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F6857-2C3B-6C44-B169-21B898C6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F2ED-0C57-4B45-9118-070F4F81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B281-72E5-2845-A1BD-E16863BD7DDD}" type="datetime1">
              <a:rPr lang="en-US" smtClean="0"/>
              <a:t>11/16/20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943E-82D4-6F4F-B1D0-7EE5D40E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9448-36BC-4640-AE8F-747D019F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9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A16D-CCD3-5347-A63E-EA9B0AC7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F036-818D-0D49-A1CF-1AD20A562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53EFD-14EA-8844-B4AE-76F1E269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254DB-BD5B-3F4F-8B45-5AB2FC1C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266-E8A1-3744-9688-A095738A5783}" type="datetime1">
              <a:rPr lang="en-US" smtClean="0"/>
              <a:t>11/16/20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81FC0-326C-A144-829E-8DA4465B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D6DEA-4829-F34A-9335-925E8872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0884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5B57-C2EC-EF40-8EB7-ECDD427E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2992-0779-334E-A9F9-3430F162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1FF1D-8D18-6A4C-A4EC-A73067FE5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2EDF8-7F7E-FA4E-A349-A017396B7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1658A-C650-BE4E-83E6-2F241DD9D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B7801-B2BA-8C49-9376-7905FF99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19CB-37D1-9545-BEDC-1BD1836FD39A}" type="datetime1">
              <a:rPr lang="en-US" smtClean="0"/>
              <a:t>11/16/20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898F2-AE7D-8C44-8B4C-BF4C6B1C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02643-E780-1A4C-8BC7-F64732A1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298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8739-38DC-1243-B14D-AAAFAFF3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E864F-32E9-F141-86B5-78E8486E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B453-5B3F-BA40-B4F0-0BA63CD69B9D}" type="datetime1">
              <a:rPr lang="en-US" smtClean="0"/>
              <a:t>11/16/20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17727-9D48-4843-A2FE-93E46E75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84F7A-AFBA-FD4C-8FAB-795EF229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816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61560-B200-D64D-A047-A9327CF2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1E08-72DC-C448-BBFF-77955E5146B8}" type="datetime1">
              <a:rPr lang="en-US" smtClean="0"/>
              <a:t>11/16/20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74C4A-2318-AF48-98C6-AA0C2DD2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020B8-61A0-4543-B87B-59F3E7A5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8079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1D11-47B3-D84E-9728-BE837184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89B4-3B87-0E49-9588-2DDA3D825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0E2A2-0E71-604E-BF33-AF03E1F6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03D31-963E-9148-B4C3-5A48932A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09FA-002B-BC44-AAAE-A3CF3C6024F7}" type="datetime1">
              <a:rPr lang="en-US" smtClean="0"/>
              <a:t>11/16/20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24423-45F5-A943-BDBB-A50490F0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AEA64-3733-1B4C-952E-523F8710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883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5A45-E203-F647-89FD-DACDFE7A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CD79F-81B9-C14B-BF27-6285DF22D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E6147-07B7-8445-9D0A-497DA998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46A2-62E9-034F-A204-5688843B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5A7C-F8E7-E048-AAE7-DBF6D224BBBD}" type="datetime1">
              <a:rPr lang="en-US" smtClean="0"/>
              <a:t>11/16/20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47657-9BC0-324E-BA42-FD8CF1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19F5-FE85-8B45-BD03-A6018EFC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910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16477-7398-A945-A1C6-423BB98E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9046-2088-5447-815C-03BC59D9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7641-F44A-F441-B683-163F063CA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487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duct Sans" panose="020B0403030502040203" pitchFamily="34" charset="0"/>
              </a:defRPr>
            </a:lvl1pPr>
          </a:lstStyle>
          <a:p>
            <a:fld id="{0B37F8BE-2265-B14D-A0C2-E9E78CDEFB60}" type="datetime1">
              <a:rPr lang="en-US" smtClean="0"/>
              <a:pPr/>
              <a:t>11/16/20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786DA-6F6C-0A4E-A3DD-EFF0F8240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487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duct Sans" panose="020B0403030502040203" pitchFamily="34" charset="0"/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0170-D918-F548-BA32-3FADBC630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66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duct Sans" panose="020B0403030502040203" pitchFamily="34" charset="0"/>
              </a:defRPr>
            </a:lvl1pPr>
          </a:lstStyle>
          <a:p>
            <a:fld id="{666B2056-278A-5E4D-8D67-7D9C6E9BEF86}" type="slidenum">
              <a:rPr lang="en-TH" smtClean="0"/>
              <a:pPr/>
              <a:t>‹#›</a:t>
            </a:fld>
            <a:endParaRPr lang="en-T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56D66B-3E1E-D84D-8868-373F63B9FF0D}"/>
              </a:ext>
            </a:extLst>
          </p:cNvPr>
          <p:cNvGrpSpPr/>
          <p:nvPr userDrawn="1"/>
        </p:nvGrpSpPr>
        <p:grpSpPr>
          <a:xfrm>
            <a:off x="0" y="6633713"/>
            <a:ext cx="12192003" cy="224287"/>
            <a:chOff x="0" y="9639946"/>
            <a:chExt cx="6858000" cy="28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7C9BB4-45B5-6147-A156-437F06C84A4B}"/>
                </a:ext>
              </a:extLst>
            </p:cNvPr>
            <p:cNvSpPr/>
            <p:nvPr/>
          </p:nvSpPr>
          <p:spPr>
            <a:xfrm>
              <a:off x="0" y="9639946"/>
              <a:ext cx="1715784" cy="2880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>
                <a:latin typeface="Product Sans" panose="020B0403030502040203" pitchFamily="34" charset="0"/>
                <a:cs typeface="SukhumvitSet-Text" panose="02000506000000020004" pitchFamily="2" charset="-3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76619A-9EE9-AF46-95DE-9930AC4F2A1A}"/>
                </a:ext>
              </a:extLst>
            </p:cNvPr>
            <p:cNvSpPr/>
            <p:nvPr/>
          </p:nvSpPr>
          <p:spPr>
            <a:xfrm>
              <a:off x="1713216" y="9639946"/>
              <a:ext cx="1715784" cy="288000"/>
            </a:xfrm>
            <a:prstGeom prst="rect">
              <a:avLst/>
            </a:prstGeom>
            <a:solidFill>
              <a:srgbClr val="DB4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>
                <a:latin typeface="Product Sans" panose="020B0403030502040203" pitchFamily="34" charset="0"/>
                <a:cs typeface="SukhumvitSet-Text" panose="02000506000000020004" pitchFamily="2" charset="-3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95700E-8CCF-7B44-A54B-C79BD1802697}"/>
                </a:ext>
              </a:extLst>
            </p:cNvPr>
            <p:cNvSpPr/>
            <p:nvPr/>
          </p:nvSpPr>
          <p:spPr>
            <a:xfrm>
              <a:off x="3428616" y="9639946"/>
              <a:ext cx="1715784" cy="2880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>
                <a:latin typeface="Product Sans" panose="020B0403030502040203" pitchFamily="34" charset="0"/>
                <a:cs typeface="SukhumvitSet-Text" panose="02000506000000020004" pitchFamily="2" charset="-3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9A9A16-34E3-6948-B0E8-91DBC2817CF0}"/>
                </a:ext>
              </a:extLst>
            </p:cNvPr>
            <p:cNvSpPr/>
            <p:nvPr/>
          </p:nvSpPr>
          <p:spPr>
            <a:xfrm>
              <a:off x="5142216" y="9639946"/>
              <a:ext cx="1715784" cy="2880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>
                <a:latin typeface="Product Sans" panose="020B0403030502040203" pitchFamily="34" charset="0"/>
                <a:cs typeface="SukhumvitSet-Text" panose="02000506000000020004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9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oduct Sans" panose="020B040303050204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C65B47-DBEA-554A-B753-3C70FD1D6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49741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TH" sz="4000" dirty="0"/>
              <a:t>AI-shiteru</a:t>
            </a:r>
          </a:p>
          <a:p>
            <a:r>
              <a:rPr lang="en-US" sz="2800" dirty="0"/>
              <a:t>F</a:t>
            </a:r>
            <a:r>
              <a:rPr lang="en-TH" sz="2800" dirty="0"/>
              <a:t>rom Thailand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D93A6-0F23-A94B-A02D-F84110C697AB}"/>
              </a:ext>
            </a:extLst>
          </p:cNvPr>
          <p:cNvGrpSpPr/>
          <p:nvPr/>
        </p:nvGrpSpPr>
        <p:grpSpPr>
          <a:xfrm>
            <a:off x="2337464" y="3153180"/>
            <a:ext cx="2011046" cy="2380378"/>
            <a:chOff x="2485745" y="4158703"/>
            <a:chExt cx="2011046" cy="238037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AB34CC9-AFA1-B043-932C-EB591D42A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745" y="4158703"/>
              <a:ext cx="2011046" cy="201104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AF70EE-E973-C147-BEDF-9DD2405CE03E}"/>
                </a:ext>
              </a:extLst>
            </p:cNvPr>
            <p:cNvSpPr txBox="1"/>
            <p:nvPr/>
          </p:nvSpPr>
          <p:spPr>
            <a:xfrm>
              <a:off x="3200963" y="616974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/>
                <a:t>Film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DF87A7-AE04-4C46-8333-D4B99A2F39F7}"/>
              </a:ext>
            </a:extLst>
          </p:cNvPr>
          <p:cNvGrpSpPr/>
          <p:nvPr/>
        </p:nvGrpSpPr>
        <p:grpSpPr>
          <a:xfrm>
            <a:off x="4942196" y="3153180"/>
            <a:ext cx="2011046" cy="2380378"/>
            <a:chOff x="5090477" y="4158703"/>
            <a:chExt cx="2011046" cy="238037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98DADFC-BF81-634D-8A54-850F447C7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477" y="4158703"/>
              <a:ext cx="2011046" cy="2011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CE3A56-5961-B24D-82F4-11147EF6FBA7}"/>
                </a:ext>
              </a:extLst>
            </p:cNvPr>
            <p:cNvSpPr txBox="1"/>
            <p:nvPr/>
          </p:nvSpPr>
          <p:spPr>
            <a:xfrm>
              <a:off x="5739171" y="6169749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/>
                <a:t>Tham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82F4C0-D050-3C4B-94B3-2B736FDA0B6A}"/>
              </a:ext>
            </a:extLst>
          </p:cNvPr>
          <p:cNvGrpSpPr/>
          <p:nvPr/>
        </p:nvGrpSpPr>
        <p:grpSpPr>
          <a:xfrm>
            <a:off x="7546930" y="3153182"/>
            <a:ext cx="2011044" cy="2380376"/>
            <a:chOff x="7695211" y="4158705"/>
            <a:chExt cx="2011044" cy="238037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741AB08-AEE0-0A49-8952-AB5EC3093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695211" y="4158705"/>
              <a:ext cx="2011044" cy="2011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81B1FE-0A42-5043-B4E6-0B694B858C5B}"/>
                </a:ext>
              </a:extLst>
            </p:cNvPr>
            <p:cNvSpPr txBox="1"/>
            <p:nvPr/>
          </p:nvSpPr>
          <p:spPr>
            <a:xfrm>
              <a:off x="8404096" y="6169749"/>
              <a:ext cx="680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/>
                <a:t>Prem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96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E5202-0E19-1B4F-9D49-361B29DA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10</a:t>
            </a:fld>
            <a:endParaRPr lang="en-T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89F6DE-D617-0242-9724-45C03F4F2A91}"/>
              </a:ext>
            </a:extLst>
          </p:cNvPr>
          <p:cNvGrpSpPr/>
          <p:nvPr/>
        </p:nvGrpSpPr>
        <p:grpSpPr>
          <a:xfrm>
            <a:off x="3166187" y="205040"/>
            <a:ext cx="5859625" cy="6447919"/>
            <a:chOff x="3166187" y="205040"/>
            <a:chExt cx="5859625" cy="64479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326484-A148-104F-B091-C1C21520D2DB}"/>
                </a:ext>
              </a:extLst>
            </p:cNvPr>
            <p:cNvSpPr txBox="1"/>
            <p:nvPr/>
          </p:nvSpPr>
          <p:spPr>
            <a:xfrm>
              <a:off x="3368330" y="205040"/>
              <a:ext cx="5455341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H" sz="41300" b="1">
                  <a:latin typeface="Product Sans" panose="020B0403030502040203" pitchFamily="34" charset="0"/>
                </a:rPr>
                <a:t>AI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003927-E906-CB4C-B090-F7128B84D513}"/>
                </a:ext>
              </a:extLst>
            </p:cNvPr>
            <p:cNvSpPr txBox="1"/>
            <p:nvPr/>
          </p:nvSpPr>
          <p:spPr>
            <a:xfrm>
              <a:off x="3166187" y="5290456"/>
              <a:ext cx="5859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4400">
                  <a:latin typeface="Product Sans" panose="020B0403030502040203" pitchFamily="34" charset="0"/>
                </a:rPr>
                <a:t>Artificial Intelligence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E2E7FB-5533-6541-9029-371694F8ABED}"/>
              </a:ext>
            </a:extLst>
          </p:cNvPr>
          <p:cNvSpPr txBox="1"/>
          <p:nvPr/>
        </p:nvSpPr>
        <p:spPr>
          <a:xfrm>
            <a:off x="5428188" y="578498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3600">
                <a:latin typeface="Product Sans" panose="020B0403030502040203" pitchFamily="34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85123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BDD5-C44D-9441-AA7F-C9D6671E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Tools and equipment</a:t>
            </a:r>
            <a:endParaRPr lang="en-US"/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BDF78570-C17C-A548-8E83-8CBB1F95A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616" y="3061256"/>
            <a:ext cx="1911184" cy="1911184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3E86B5B-A889-E748-A89B-48894BB2C24F}"/>
              </a:ext>
            </a:extLst>
          </p:cNvPr>
          <p:cNvGrpSpPr/>
          <p:nvPr/>
        </p:nvGrpSpPr>
        <p:grpSpPr>
          <a:xfrm>
            <a:off x="2903356" y="1285901"/>
            <a:ext cx="5357463" cy="4689177"/>
            <a:chOff x="4084983" y="163390"/>
            <a:chExt cx="7617837" cy="6667587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A4860313-E8BE-3E49-B44D-517F72803BF6}"/>
                </a:ext>
              </a:extLst>
            </p:cNvPr>
            <p:cNvSpPr/>
            <p:nvPr/>
          </p:nvSpPr>
          <p:spPr>
            <a:xfrm>
              <a:off x="4084983" y="3256646"/>
              <a:ext cx="1202634" cy="1202634"/>
            </a:xfrm>
            <a:prstGeom prst="plus">
              <a:avLst>
                <a:gd name="adj" fmla="val 3739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>
                <a:latin typeface="Product Sans" panose="020B0403030502040203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0BB785-7899-EF4E-8E5B-978FBE7383C9}"/>
                </a:ext>
              </a:extLst>
            </p:cNvPr>
            <p:cNvGrpSpPr/>
            <p:nvPr/>
          </p:nvGrpSpPr>
          <p:grpSpPr>
            <a:xfrm>
              <a:off x="5253495" y="163390"/>
              <a:ext cx="6449325" cy="6667587"/>
              <a:chOff x="5253495" y="163390"/>
              <a:chExt cx="6449325" cy="666758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19D6C34-C5E3-434C-A42C-28122B9C5F64}"/>
                  </a:ext>
                </a:extLst>
              </p:cNvPr>
              <p:cNvGrpSpPr/>
              <p:nvPr/>
            </p:nvGrpSpPr>
            <p:grpSpPr>
              <a:xfrm>
                <a:off x="5253495" y="2450219"/>
                <a:ext cx="2569259" cy="2694415"/>
                <a:chOff x="5253495" y="2450219"/>
                <a:chExt cx="2569259" cy="2694415"/>
              </a:xfrm>
            </p:grpSpPr>
            <p:pic>
              <p:nvPicPr>
                <p:cNvPr id="1026" name="Picture 2" descr="Azure - Free shapes icons">
                  <a:extLst>
                    <a:ext uri="{FF2B5EF4-FFF2-40B4-BE49-F238E27FC236}">
                      <a16:creationId xmlns:a16="http://schemas.microsoft.com/office/drawing/2014/main" id="{4F5D23B7-AC87-594A-ACFF-6B7DE3F8A4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47994" y="2450219"/>
                  <a:ext cx="2335283" cy="23352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08787F5-793F-9A4D-B870-9AA573206026}"/>
                    </a:ext>
                  </a:extLst>
                </p:cNvPr>
                <p:cNvSpPr txBox="1"/>
                <p:nvPr/>
              </p:nvSpPr>
              <p:spPr>
                <a:xfrm>
                  <a:off x="5253495" y="4619477"/>
                  <a:ext cx="2569259" cy="525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TH">
                      <a:latin typeface="Product Sans" panose="020B0403030502040203" pitchFamily="34" charset="0"/>
                    </a:rPr>
                    <a:t>Microsoft Azure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09E8F8E-165F-6846-84CC-DC3449A2333B}"/>
                  </a:ext>
                </a:extLst>
              </p:cNvPr>
              <p:cNvGrpSpPr/>
              <p:nvPr/>
            </p:nvGrpSpPr>
            <p:grpSpPr>
              <a:xfrm>
                <a:off x="7721394" y="163390"/>
                <a:ext cx="3981426" cy="6667587"/>
                <a:chOff x="7721394" y="163390"/>
                <a:chExt cx="3981426" cy="6667587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752EE84B-F551-D54E-A6C7-E8081F15FDDD}"/>
                    </a:ext>
                  </a:extLst>
                </p:cNvPr>
                <p:cNvGrpSpPr/>
                <p:nvPr/>
              </p:nvGrpSpPr>
              <p:grpSpPr>
                <a:xfrm>
                  <a:off x="8313005" y="163390"/>
                  <a:ext cx="3389815" cy="6667587"/>
                  <a:chOff x="8313005" y="163390"/>
                  <a:chExt cx="3389815" cy="6667587"/>
                </a:xfrm>
              </p:grpSpPr>
              <p:pic>
                <p:nvPicPr>
                  <p:cNvPr id="1032" name="Picture 8" descr="Azure Machine Learning Services: a complete toolbox for AI? | element61">
                    <a:extLst>
                      <a:ext uri="{FF2B5EF4-FFF2-40B4-BE49-F238E27FC236}">
                        <a16:creationId xmlns:a16="http://schemas.microsoft.com/office/drawing/2014/main" id="{5524A542-5F09-6B42-86C1-0642CC2CAE4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135892" y="163390"/>
                    <a:ext cx="1231935" cy="132556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62F9DBB-640E-2445-86B4-68467CE39942}"/>
                      </a:ext>
                    </a:extLst>
                  </p:cNvPr>
                  <p:cNvSpPr txBox="1"/>
                  <p:nvPr/>
                </p:nvSpPr>
                <p:spPr>
                  <a:xfrm>
                    <a:off x="8313005" y="1440729"/>
                    <a:ext cx="3389815" cy="4813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TH" sz="1600">
                        <a:latin typeface="Product Sans" panose="020B0403030502040203" pitchFamily="34" charset="0"/>
                      </a:rPr>
                      <a:t>Machine Learning Studio</a:t>
                    </a:r>
                  </a:p>
                </p:txBody>
              </p:sp>
              <p:pic>
                <p:nvPicPr>
                  <p:cNvPr id="1030" name="Picture 6" descr="Microsoft Bot Framework - Lior Armiev - Cloud Architect &amp; AI Enthusiast">
                    <a:extLst>
                      <a:ext uri="{FF2B5EF4-FFF2-40B4-BE49-F238E27FC236}">
                        <a16:creationId xmlns:a16="http://schemas.microsoft.com/office/drawing/2014/main" id="{8E7F3687-EA88-5D43-8E92-0810EF72E7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494" r="23203"/>
                  <a:stretch/>
                </p:blipFill>
                <p:spPr bwMode="auto">
                  <a:xfrm>
                    <a:off x="9167898" y="1901898"/>
                    <a:ext cx="1291907" cy="12490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43370B8-EAA8-D048-B024-CCDDB70D5C81}"/>
                      </a:ext>
                    </a:extLst>
                  </p:cNvPr>
                  <p:cNvSpPr txBox="1"/>
                  <p:nvPr/>
                </p:nvSpPr>
                <p:spPr>
                  <a:xfrm>
                    <a:off x="8561138" y="3064338"/>
                    <a:ext cx="2489481" cy="4813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TH" sz="1600">
                        <a:latin typeface="Product Sans" panose="020B0403030502040203" pitchFamily="34" charset="0"/>
                      </a:rPr>
                      <a:t>Azure bot service</a:t>
                    </a:r>
                  </a:p>
                </p:txBody>
              </p:sp>
              <p:pic>
                <p:nvPicPr>
                  <p:cNvPr id="1034" name="Picture 10" descr="About: Azure App Service Companion ( version) | Azure App Service... | iOS  &amp; Google Play | Apptopia">
                    <a:extLst>
                      <a:ext uri="{FF2B5EF4-FFF2-40B4-BE49-F238E27FC236}">
                        <a16:creationId xmlns:a16="http://schemas.microsoft.com/office/drawing/2014/main" id="{1C5BD645-3D01-0244-BBA5-D9BB9E3A52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243036" y="3460186"/>
                    <a:ext cx="1125687" cy="11256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579FA7A-161E-8245-A193-F3FB60911E2C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534" y="4539889"/>
                    <a:ext cx="2535068" cy="4813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>
                        <a:latin typeface="Product Sans" panose="020B0403030502040203" pitchFamily="34" charset="0"/>
                      </a:rPr>
                      <a:t>Azure app service</a:t>
                    </a:r>
                    <a:endParaRPr lang="en-TH" sz="1600">
                      <a:latin typeface="Product Sans" panose="020B0403030502040203" pitchFamily="34" charset="0"/>
                    </a:endParaRPr>
                  </a:p>
                </p:txBody>
              </p:sp>
              <p:pic>
                <p:nvPicPr>
                  <p:cNvPr id="1036" name="Picture 12" descr="Data Center Icon Png #270250 - Free Icons Library">
                    <a:extLst>
                      <a:ext uri="{FF2B5EF4-FFF2-40B4-BE49-F238E27FC236}">
                        <a16:creationId xmlns:a16="http://schemas.microsoft.com/office/drawing/2014/main" id="{8063DF8A-E678-2B4B-9976-8E06F0AC8A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44022" y="4845612"/>
                    <a:ext cx="1739663" cy="173966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8936518-5776-D64E-BF64-DBE34ED75751}"/>
                      </a:ext>
                    </a:extLst>
                  </p:cNvPr>
                  <p:cNvSpPr txBox="1"/>
                  <p:nvPr/>
                </p:nvSpPr>
                <p:spPr>
                  <a:xfrm>
                    <a:off x="8357822" y="6305821"/>
                    <a:ext cx="2788074" cy="5251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TH">
                        <a:latin typeface="Product Sans" panose="020B0403030502040203" pitchFamily="34" charset="0"/>
                      </a:rPr>
                      <a:t>Azure Datacenter</a:t>
                    </a:r>
                  </a:p>
                </p:txBody>
              </p: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4BBDD1C-A7DF-6C48-9AAE-E0B9AC8F3B65}"/>
                    </a:ext>
                  </a:extLst>
                </p:cNvPr>
                <p:cNvGrpSpPr/>
                <p:nvPr/>
              </p:nvGrpSpPr>
              <p:grpSpPr>
                <a:xfrm>
                  <a:off x="7721394" y="758146"/>
                  <a:ext cx="1215056" cy="5176828"/>
                  <a:chOff x="7721394" y="758146"/>
                  <a:chExt cx="1215056" cy="5176828"/>
                </a:xfrm>
              </p:grpSpPr>
              <p:sp>
                <p:nvSpPr>
                  <p:cNvPr id="38" name="Right Arrow 37">
                    <a:extLst>
                      <a:ext uri="{FF2B5EF4-FFF2-40B4-BE49-F238E27FC236}">
                        <a16:creationId xmlns:a16="http://schemas.microsoft.com/office/drawing/2014/main" id="{2F560CA9-0628-A14C-9647-58D4F435DCB8}"/>
                      </a:ext>
                    </a:extLst>
                  </p:cNvPr>
                  <p:cNvSpPr/>
                  <p:nvPr/>
                </p:nvSpPr>
                <p:spPr>
                  <a:xfrm>
                    <a:off x="8067882" y="758146"/>
                    <a:ext cx="868568" cy="322454"/>
                  </a:xfrm>
                  <a:prstGeom prst="right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H">
                      <a:latin typeface="Product Sans" panose="020B0403030502040203" pitchFamily="34" charset="0"/>
                    </a:endParaRPr>
                  </a:p>
                </p:txBody>
              </p:sp>
              <p:sp>
                <p:nvSpPr>
                  <p:cNvPr id="39" name="Right Arrow 38">
                    <a:extLst>
                      <a:ext uri="{FF2B5EF4-FFF2-40B4-BE49-F238E27FC236}">
                        <a16:creationId xmlns:a16="http://schemas.microsoft.com/office/drawing/2014/main" id="{C93F2D64-94F3-7E4F-9A8B-20EE0F17C583}"/>
                      </a:ext>
                    </a:extLst>
                  </p:cNvPr>
                  <p:cNvSpPr/>
                  <p:nvPr/>
                </p:nvSpPr>
                <p:spPr>
                  <a:xfrm>
                    <a:off x="8067882" y="2326716"/>
                    <a:ext cx="868568" cy="322454"/>
                  </a:xfrm>
                  <a:prstGeom prst="right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H">
                      <a:latin typeface="Product Sans" panose="020B0403030502040203" pitchFamily="34" charset="0"/>
                    </a:endParaRPr>
                  </a:p>
                </p:txBody>
              </p:sp>
              <p:sp>
                <p:nvSpPr>
                  <p:cNvPr id="40" name="Right Arrow 39">
                    <a:extLst>
                      <a:ext uri="{FF2B5EF4-FFF2-40B4-BE49-F238E27FC236}">
                        <a16:creationId xmlns:a16="http://schemas.microsoft.com/office/drawing/2014/main" id="{831ED822-7F36-634A-B9A6-6DFEFE3ED691}"/>
                      </a:ext>
                    </a:extLst>
                  </p:cNvPr>
                  <p:cNvSpPr/>
                  <p:nvPr/>
                </p:nvSpPr>
                <p:spPr>
                  <a:xfrm>
                    <a:off x="8067882" y="3969618"/>
                    <a:ext cx="868568" cy="322454"/>
                  </a:xfrm>
                  <a:prstGeom prst="right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H">
                      <a:latin typeface="Product Sans" panose="020B0403030502040203" pitchFamily="34" charset="0"/>
                    </a:endParaRPr>
                  </a:p>
                </p:txBody>
              </p:sp>
              <p:sp>
                <p:nvSpPr>
                  <p:cNvPr id="41" name="Right Arrow 40">
                    <a:extLst>
                      <a:ext uri="{FF2B5EF4-FFF2-40B4-BE49-F238E27FC236}">
                        <a16:creationId xmlns:a16="http://schemas.microsoft.com/office/drawing/2014/main" id="{FE0DDE9F-1866-BC48-9C21-B401B7A45932}"/>
                      </a:ext>
                    </a:extLst>
                  </p:cNvPr>
                  <p:cNvSpPr/>
                  <p:nvPr/>
                </p:nvSpPr>
                <p:spPr>
                  <a:xfrm>
                    <a:off x="8067881" y="5612520"/>
                    <a:ext cx="868568" cy="322454"/>
                  </a:xfrm>
                  <a:prstGeom prst="right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H">
                      <a:latin typeface="Product Sans" panose="020B0403030502040203" pitchFamily="34" charset="0"/>
                    </a:endParaRP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440383B5-73E0-0A4C-953B-1CA6EACDE0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67880" y="840813"/>
                    <a:ext cx="1" cy="5022139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C4A1DB0-0275-0B45-BB96-AF55DCC8CBD5}"/>
                      </a:ext>
                    </a:extLst>
                  </p:cNvPr>
                  <p:cNvSpPr/>
                  <p:nvPr/>
                </p:nvSpPr>
                <p:spPr>
                  <a:xfrm>
                    <a:off x="7721394" y="3351153"/>
                    <a:ext cx="310043" cy="13186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H">
                      <a:latin typeface="Product Sans" panose="020B0403030502040203" pitchFamily="34" charset="0"/>
                    </a:endParaRPr>
                  </a:p>
                </p:txBody>
              </p:sp>
            </p:grpSp>
          </p:grp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71459-CB1A-704F-A9D9-A0533970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11</a:t>
            </a:fld>
            <a:endParaRPr lang="en-T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2215F-BC38-9348-86EE-2EDA2DC9EFBA}"/>
              </a:ext>
            </a:extLst>
          </p:cNvPr>
          <p:cNvSpPr txBox="1"/>
          <p:nvPr/>
        </p:nvSpPr>
        <p:spPr>
          <a:xfrm>
            <a:off x="1054125" y="492495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roduct Sans" panose="020B0403030502040203" pitchFamily="34" charset="0"/>
              </a:rPr>
              <a:t>Computer</a:t>
            </a:r>
            <a:endParaRPr lang="en-TH">
              <a:latin typeface="Product Sans" panose="020B040303050204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DC894-6E1D-1B49-8DA1-64760C9D488B}"/>
              </a:ext>
            </a:extLst>
          </p:cNvPr>
          <p:cNvGrpSpPr/>
          <p:nvPr/>
        </p:nvGrpSpPr>
        <p:grpSpPr>
          <a:xfrm>
            <a:off x="8139240" y="1773919"/>
            <a:ext cx="3097755" cy="3585912"/>
            <a:chOff x="8139240" y="1773919"/>
            <a:chExt cx="3097755" cy="3585912"/>
          </a:xfrm>
        </p:grpSpPr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83D4E584-0E19-CF4F-826D-595589838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45906" y="2702946"/>
              <a:ext cx="2091089" cy="2091089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B828263-EA9B-A84B-9EDD-9AA3CD008B15}"/>
                </a:ext>
              </a:extLst>
            </p:cNvPr>
            <p:cNvGrpSpPr/>
            <p:nvPr/>
          </p:nvGrpSpPr>
          <p:grpSpPr>
            <a:xfrm rot="10800000">
              <a:off x="8139240" y="1773919"/>
              <a:ext cx="802225" cy="3585912"/>
              <a:chOff x="2209517" y="1656506"/>
              <a:chExt cx="1044445" cy="4604459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81C7300-78F7-EB44-BCF4-9E95F344BF73}"/>
                  </a:ext>
                </a:extLst>
              </p:cNvPr>
              <p:cNvGrpSpPr/>
              <p:nvPr/>
            </p:nvGrpSpPr>
            <p:grpSpPr>
              <a:xfrm>
                <a:off x="2496148" y="1656506"/>
                <a:ext cx="757814" cy="4604459"/>
                <a:chOff x="2496148" y="1656506"/>
                <a:chExt cx="757814" cy="4604459"/>
              </a:xfrm>
            </p:grpSpPr>
            <p:sp>
              <p:nvSpPr>
                <p:cNvPr id="46" name="Right Arrow 45">
                  <a:extLst>
                    <a:ext uri="{FF2B5EF4-FFF2-40B4-BE49-F238E27FC236}">
                      <a16:creationId xmlns:a16="http://schemas.microsoft.com/office/drawing/2014/main" id="{DB1F00F6-B2DC-9340-8187-70D779FBE334}"/>
                    </a:ext>
                  </a:extLst>
                </p:cNvPr>
                <p:cNvSpPr/>
                <p:nvPr/>
              </p:nvSpPr>
              <p:spPr>
                <a:xfrm>
                  <a:off x="2507353" y="1656506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47" name="Right Arrow 46">
                  <a:extLst>
                    <a:ext uri="{FF2B5EF4-FFF2-40B4-BE49-F238E27FC236}">
                      <a16:creationId xmlns:a16="http://schemas.microsoft.com/office/drawing/2014/main" id="{A51E1A13-6629-ED48-AB5C-75147C60CE50}"/>
                    </a:ext>
                  </a:extLst>
                </p:cNvPr>
                <p:cNvSpPr/>
                <p:nvPr/>
              </p:nvSpPr>
              <p:spPr>
                <a:xfrm>
                  <a:off x="2507353" y="3044523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48" name="Right Arrow 47">
                  <a:extLst>
                    <a:ext uri="{FF2B5EF4-FFF2-40B4-BE49-F238E27FC236}">
                      <a16:creationId xmlns:a16="http://schemas.microsoft.com/office/drawing/2014/main" id="{9C2B4A5E-3724-CD48-BFC8-867219CAA955}"/>
                    </a:ext>
                  </a:extLst>
                </p:cNvPr>
                <p:cNvSpPr/>
                <p:nvPr/>
              </p:nvSpPr>
              <p:spPr>
                <a:xfrm>
                  <a:off x="2507353" y="4503922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49" name="Right Arrow 48">
                  <a:extLst>
                    <a:ext uri="{FF2B5EF4-FFF2-40B4-BE49-F238E27FC236}">
                      <a16:creationId xmlns:a16="http://schemas.microsoft.com/office/drawing/2014/main" id="{73090C7C-F2BA-6C4B-AA8F-7B85166AD895}"/>
                    </a:ext>
                  </a:extLst>
                </p:cNvPr>
                <p:cNvSpPr/>
                <p:nvPr/>
              </p:nvSpPr>
              <p:spPr>
                <a:xfrm>
                  <a:off x="2507352" y="5974527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C955A29-A8E5-4643-9FA2-25825D947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6148" y="1721286"/>
                  <a:ext cx="11204" cy="4474901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CC108F4D-D9D0-9249-86EE-2DF72F291D50}"/>
                  </a:ext>
                </a:extLst>
              </p:cNvPr>
              <p:cNvSpPr/>
              <p:nvPr/>
            </p:nvSpPr>
            <p:spPr>
              <a:xfrm>
                <a:off x="2209517" y="3954536"/>
                <a:ext cx="266509" cy="117132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>
                  <a:latin typeface="Product Sans" panose="020B0403030502040203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D79DC2-D45F-9F42-968B-F46EA3143CDD}"/>
                </a:ext>
              </a:extLst>
            </p:cNvPr>
            <p:cNvSpPr txBox="1"/>
            <p:nvPr/>
          </p:nvSpPr>
          <p:spPr>
            <a:xfrm>
              <a:off x="9286162" y="4881650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Product Sans" panose="020B0403030502040203" pitchFamily="34" charset="0"/>
                </a:rPr>
                <a:t>Web application</a:t>
              </a:r>
              <a:endParaRPr lang="en-TH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86B9-44B9-D340-914B-0A627F45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Solution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E7F6D3E-CB2E-6446-9EA7-B9F68C200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6"/>
          <a:stretch/>
        </p:blipFill>
        <p:spPr>
          <a:xfrm>
            <a:off x="1036044" y="1351461"/>
            <a:ext cx="10119912" cy="52984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C06F4-1EE4-344D-88E2-FD996600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202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B6FD-BE96-1447-BC71-59DEC0AB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- Recommend System Example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A13F-1518-6341-A439-C38A7F93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10"/>
            <a:ext cx="10515600" cy="48755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>
                <a:latin typeface="Product Sans" panose="020B0403030502040203" pitchFamily="34" charset="0"/>
              </a:rPr>
              <a:t>We will find an interesting career through the data collected by the recommended system using Multiclass Decision Forest in Azure's Machine ​ Learning.</a:t>
            </a:r>
          </a:p>
          <a:p>
            <a:pPr marL="0" indent="0">
              <a:buNone/>
            </a:pPr>
            <a:endParaRPr lang="en-TH"/>
          </a:p>
          <a:p>
            <a:pPr marL="0" indent="0">
              <a:buNone/>
            </a:pPr>
            <a:r>
              <a:rPr lang="en-TH"/>
              <a:t>Question 1</a:t>
            </a:r>
          </a:p>
          <a:p>
            <a:pPr marL="0" indent="0">
              <a:buNone/>
            </a:pPr>
            <a:r>
              <a:rPr lang="en-TH"/>
              <a:t>A)   B)   C)</a:t>
            </a:r>
          </a:p>
          <a:p>
            <a:pPr marL="0" indent="0">
              <a:buNone/>
            </a:pPr>
            <a:endParaRPr lang="en-TH"/>
          </a:p>
          <a:p>
            <a:pPr marL="0" indent="0">
              <a:buNone/>
            </a:pPr>
            <a:r>
              <a:rPr lang="en-TH"/>
              <a:t>Question 2</a:t>
            </a:r>
          </a:p>
          <a:p>
            <a:pPr marL="0" indent="0">
              <a:buNone/>
            </a:pPr>
            <a:r>
              <a:rPr lang="en-TH"/>
              <a:t>A)   B)   C)</a:t>
            </a:r>
            <a:endParaRPr lang="th-TH"/>
          </a:p>
          <a:p>
            <a:pPr marL="514350" indent="-514350">
              <a:buAutoNum type="alphaUcParenR"/>
            </a:pPr>
            <a:endParaRPr lang="en-TH"/>
          </a:p>
          <a:p>
            <a:pPr marL="0" indent="0">
              <a:buNone/>
            </a:pPr>
            <a:r>
              <a:rPr lang="en-TH"/>
              <a:t>Question 3</a:t>
            </a:r>
          </a:p>
          <a:p>
            <a:pPr marL="0" indent="0">
              <a:buNone/>
            </a:pPr>
            <a:r>
              <a:rPr lang="en-TH"/>
              <a:t>A)   B)   C)</a:t>
            </a:r>
          </a:p>
          <a:p>
            <a:pPr marL="0" indent="0">
              <a:buNone/>
            </a:pPr>
            <a:endParaRPr lang="en-TH"/>
          </a:p>
          <a:p>
            <a:pPr marL="0" indent="0">
              <a:buNone/>
            </a:pPr>
            <a:r>
              <a:rPr lang="en-TH"/>
              <a:t>      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DBA01-F91B-BB48-868A-4F8C53B8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13</a:t>
            </a:fld>
            <a:endParaRPr lang="en-TH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AFBE26-F959-864C-817A-093F884E97B0}"/>
              </a:ext>
            </a:extLst>
          </p:cNvPr>
          <p:cNvGrpSpPr/>
          <p:nvPr/>
        </p:nvGrpSpPr>
        <p:grpSpPr>
          <a:xfrm>
            <a:off x="2519259" y="2621833"/>
            <a:ext cx="4755105" cy="3585912"/>
            <a:chOff x="2519259" y="2621833"/>
            <a:chExt cx="4755105" cy="35859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010B01-C4D7-C24E-B1FA-85A57C3C07CD}"/>
                </a:ext>
              </a:extLst>
            </p:cNvPr>
            <p:cNvGrpSpPr/>
            <p:nvPr/>
          </p:nvGrpSpPr>
          <p:grpSpPr>
            <a:xfrm>
              <a:off x="5210934" y="2759007"/>
              <a:ext cx="2063430" cy="2737466"/>
              <a:chOff x="4714450" y="1902153"/>
              <a:chExt cx="2063430" cy="2737466"/>
            </a:xfrm>
          </p:grpSpPr>
          <p:pic>
            <p:nvPicPr>
              <p:cNvPr id="7" name="Picture 2" descr="Decision Tree and Decision Forest - File Exchange - MATLAB Central">
                <a:extLst>
                  <a:ext uri="{FF2B5EF4-FFF2-40B4-BE49-F238E27FC236}">
                    <a16:creationId xmlns:a16="http://schemas.microsoft.com/office/drawing/2014/main" id="{FD8E0E56-5C05-AF47-B4B9-E1C245768D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4450" y="3172774"/>
                <a:ext cx="2063430" cy="1466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Azure Machine Learning Services: a complete toolbox for AI? | element61">
                <a:extLst>
                  <a:ext uri="{FF2B5EF4-FFF2-40B4-BE49-F238E27FC236}">
                    <a16:creationId xmlns:a16="http://schemas.microsoft.com/office/drawing/2014/main" id="{80E3A7B4-8C81-B648-8A6C-72D407CC4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290" y="1902153"/>
                <a:ext cx="1109751" cy="1194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9506D2B-70D8-DA47-91CB-2D4396B2BB4E}"/>
                </a:ext>
              </a:extLst>
            </p:cNvPr>
            <p:cNvGrpSpPr/>
            <p:nvPr/>
          </p:nvGrpSpPr>
          <p:grpSpPr>
            <a:xfrm rot="10800000">
              <a:off x="2519259" y="2621833"/>
              <a:ext cx="2294859" cy="3585912"/>
              <a:chOff x="2209517" y="1656506"/>
              <a:chExt cx="1044445" cy="460445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E13D558-42C8-3A44-8913-4107D00780B5}"/>
                  </a:ext>
                </a:extLst>
              </p:cNvPr>
              <p:cNvGrpSpPr/>
              <p:nvPr/>
            </p:nvGrpSpPr>
            <p:grpSpPr>
              <a:xfrm>
                <a:off x="2496148" y="1656506"/>
                <a:ext cx="757814" cy="4604459"/>
                <a:chOff x="2496148" y="1656506"/>
                <a:chExt cx="757814" cy="4604459"/>
              </a:xfrm>
            </p:grpSpPr>
            <p:sp>
              <p:nvSpPr>
                <p:cNvPr id="13" name="Right Arrow 12">
                  <a:extLst>
                    <a:ext uri="{FF2B5EF4-FFF2-40B4-BE49-F238E27FC236}">
                      <a16:creationId xmlns:a16="http://schemas.microsoft.com/office/drawing/2014/main" id="{242E2075-BF92-3B42-B703-F03FA385F39C}"/>
                    </a:ext>
                  </a:extLst>
                </p:cNvPr>
                <p:cNvSpPr/>
                <p:nvPr/>
              </p:nvSpPr>
              <p:spPr>
                <a:xfrm>
                  <a:off x="2507353" y="1656506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14" name="Right Arrow 13">
                  <a:extLst>
                    <a:ext uri="{FF2B5EF4-FFF2-40B4-BE49-F238E27FC236}">
                      <a16:creationId xmlns:a16="http://schemas.microsoft.com/office/drawing/2014/main" id="{F004E387-EBEE-ED4B-9771-7D4707C7FA0C}"/>
                    </a:ext>
                  </a:extLst>
                </p:cNvPr>
                <p:cNvSpPr/>
                <p:nvPr/>
              </p:nvSpPr>
              <p:spPr>
                <a:xfrm>
                  <a:off x="2507353" y="3044523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15" name="Right Arrow 14">
                  <a:extLst>
                    <a:ext uri="{FF2B5EF4-FFF2-40B4-BE49-F238E27FC236}">
                      <a16:creationId xmlns:a16="http://schemas.microsoft.com/office/drawing/2014/main" id="{BEBAB42E-B83C-954D-9E1F-3543C033A812}"/>
                    </a:ext>
                  </a:extLst>
                </p:cNvPr>
                <p:cNvSpPr/>
                <p:nvPr/>
              </p:nvSpPr>
              <p:spPr>
                <a:xfrm>
                  <a:off x="2507353" y="4503922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16" name="Right Arrow 15">
                  <a:extLst>
                    <a:ext uri="{FF2B5EF4-FFF2-40B4-BE49-F238E27FC236}">
                      <a16:creationId xmlns:a16="http://schemas.microsoft.com/office/drawing/2014/main" id="{CBA1AFCC-BD28-AC42-95ED-2D283D2E0392}"/>
                    </a:ext>
                  </a:extLst>
                </p:cNvPr>
                <p:cNvSpPr/>
                <p:nvPr/>
              </p:nvSpPr>
              <p:spPr>
                <a:xfrm>
                  <a:off x="2507352" y="5974527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CBEC168-F409-094E-9A24-1A517A570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6148" y="1721286"/>
                  <a:ext cx="11204" cy="4474901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823186B1-3C0B-304F-BA52-1D3E551D61C4}"/>
                  </a:ext>
                </a:extLst>
              </p:cNvPr>
              <p:cNvSpPr/>
              <p:nvPr/>
            </p:nvSpPr>
            <p:spPr>
              <a:xfrm>
                <a:off x="2209517" y="3954536"/>
                <a:ext cx="266509" cy="117132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>
                  <a:latin typeface="Product Sans" panose="020B0403030502040203" pitchFamily="34" charset="0"/>
                </a:endParaRP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BC53196-103E-E84F-9C6E-BD5BF9C2E4F0}"/>
              </a:ext>
            </a:extLst>
          </p:cNvPr>
          <p:cNvSpPr/>
          <p:nvPr/>
        </p:nvSpPr>
        <p:spPr>
          <a:xfrm>
            <a:off x="817605" y="2769304"/>
            <a:ext cx="502667" cy="50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2E8C5-8591-E147-BF9C-D79AED1B341E}"/>
              </a:ext>
            </a:extLst>
          </p:cNvPr>
          <p:cNvSpPr/>
          <p:nvPr/>
        </p:nvSpPr>
        <p:spPr>
          <a:xfrm>
            <a:off x="1921156" y="3912121"/>
            <a:ext cx="502667" cy="50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3E2F39-1369-BE48-A99C-89DC83C465DB}"/>
              </a:ext>
            </a:extLst>
          </p:cNvPr>
          <p:cNvSpPr/>
          <p:nvPr/>
        </p:nvSpPr>
        <p:spPr>
          <a:xfrm>
            <a:off x="1386468" y="5060473"/>
            <a:ext cx="502667" cy="50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1DF09-CE7A-9D40-A6FE-9D72B284EE44}"/>
              </a:ext>
            </a:extLst>
          </p:cNvPr>
          <p:cNvSpPr txBox="1"/>
          <p:nvPr/>
        </p:nvSpPr>
        <p:spPr>
          <a:xfrm>
            <a:off x="9441690" y="7011755"/>
            <a:ext cx="106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/>
              <a:t>Barista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60C9BA-C13A-1647-8BD2-4BE5DC94EC11}"/>
              </a:ext>
            </a:extLst>
          </p:cNvPr>
          <p:cNvGrpSpPr/>
          <p:nvPr/>
        </p:nvGrpSpPr>
        <p:grpSpPr>
          <a:xfrm>
            <a:off x="7026818" y="2047550"/>
            <a:ext cx="3688315" cy="4503057"/>
            <a:chOff x="7026818" y="2047550"/>
            <a:chExt cx="3688315" cy="45030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E31CA8-7B08-D04B-9840-0B44FDBC1C56}"/>
                </a:ext>
              </a:extLst>
            </p:cNvPr>
            <p:cNvGrpSpPr/>
            <p:nvPr/>
          </p:nvGrpSpPr>
          <p:grpSpPr>
            <a:xfrm>
              <a:off x="9505366" y="2047550"/>
              <a:ext cx="868451" cy="4231808"/>
              <a:chOff x="1562669" y="1482246"/>
              <a:chExt cx="1157522" cy="5640394"/>
            </a:xfrm>
          </p:grpSpPr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8334505D-84E9-5B41-98EE-34BA45E15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8597" y="4478501"/>
                <a:ext cx="1151591" cy="1151591"/>
              </a:xfrm>
              <a:prstGeom prst="rect">
                <a:avLst/>
              </a:prstGeom>
            </p:spPr>
          </p:pic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59C93ECA-E5BF-9D48-936B-C7E3B5EF4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8600" y="2979341"/>
                <a:ext cx="1151591" cy="1151591"/>
              </a:xfrm>
              <a:prstGeom prst="rect">
                <a:avLst/>
              </a:prstGeom>
            </p:spPr>
          </p:pic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D3B45899-116D-D14A-B900-342FD0973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2669" y="5971049"/>
                <a:ext cx="1151591" cy="1151591"/>
              </a:xfrm>
              <a:prstGeom prst="rect">
                <a:avLst/>
              </a:prstGeom>
            </p:spPr>
          </p:pic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5F7B5D33-EA6A-044B-9640-51C6A12C5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8597" y="1482246"/>
                <a:ext cx="1151591" cy="1151591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8D05164-D273-9341-A0D1-4E2A9CB71CBC}"/>
                </a:ext>
              </a:extLst>
            </p:cNvPr>
            <p:cNvGrpSpPr/>
            <p:nvPr/>
          </p:nvGrpSpPr>
          <p:grpSpPr>
            <a:xfrm>
              <a:off x="7026818" y="2370498"/>
              <a:ext cx="2294859" cy="3585912"/>
              <a:chOff x="2209517" y="1656506"/>
              <a:chExt cx="1044445" cy="460445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6D9F0AB-8FFC-514B-9FC7-E15A8D950613}"/>
                  </a:ext>
                </a:extLst>
              </p:cNvPr>
              <p:cNvGrpSpPr/>
              <p:nvPr/>
            </p:nvGrpSpPr>
            <p:grpSpPr>
              <a:xfrm>
                <a:off x="2496148" y="1656506"/>
                <a:ext cx="757814" cy="4604459"/>
                <a:chOff x="2496148" y="1656506"/>
                <a:chExt cx="757814" cy="4604459"/>
              </a:xfrm>
            </p:grpSpPr>
            <p:sp>
              <p:nvSpPr>
                <p:cNvPr id="30" name="Right Arrow 29">
                  <a:extLst>
                    <a:ext uri="{FF2B5EF4-FFF2-40B4-BE49-F238E27FC236}">
                      <a16:creationId xmlns:a16="http://schemas.microsoft.com/office/drawing/2014/main" id="{9AD1A6BE-3121-8348-9E14-6C69211F070C}"/>
                    </a:ext>
                  </a:extLst>
                </p:cNvPr>
                <p:cNvSpPr/>
                <p:nvPr/>
              </p:nvSpPr>
              <p:spPr>
                <a:xfrm>
                  <a:off x="2507353" y="1656506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31" name="Right Arrow 30">
                  <a:extLst>
                    <a:ext uri="{FF2B5EF4-FFF2-40B4-BE49-F238E27FC236}">
                      <a16:creationId xmlns:a16="http://schemas.microsoft.com/office/drawing/2014/main" id="{08156DEE-71BA-494F-B729-A5CB6D87C1EE}"/>
                    </a:ext>
                  </a:extLst>
                </p:cNvPr>
                <p:cNvSpPr/>
                <p:nvPr/>
              </p:nvSpPr>
              <p:spPr>
                <a:xfrm>
                  <a:off x="2507353" y="3044523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32" name="Right Arrow 31">
                  <a:extLst>
                    <a:ext uri="{FF2B5EF4-FFF2-40B4-BE49-F238E27FC236}">
                      <a16:creationId xmlns:a16="http://schemas.microsoft.com/office/drawing/2014/main" id="{0A352635-B459-5348-AFF2-CD280373FC25}"/>
                    </a:ext>
                  </a:extLst>
                </p:cNvPr>
                <p:cNvSpPr/>
                <p:nvPr/>
              </p:nvSpPr>
              <p:spPr>
                <a:xfrm>
                  <a:off x="2507353" y="4503922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sp>
              <p:nvSpPr>
                <p:cNvPr id="33" name="Right Arrow 32">
                  <a:extLst>
                    <a:ext uri="{FF2B5EF4-FFF2-40B4-BE49-F238E27FC236}">
                      <a16:creationId xmlns:a16="http://schemas.microsoft.com/office/drawing/2014/main" id="{77D1CB08-C495-7642-912F-61E651F21F62}"/>
                    </a:ext>
                  </a:extLst>
                </p:cNvPr>
                <p:cNvSpPr/>
                <p:nvPr/>
              </p:nvSpPr>
              <p:spPr>
                <a:xfrm>
                  <a:off x="2507352" y="5974527"/>
                  <a:ext cx="746609" cy="286438"/>
                </a:xfrm>
                <a:prstGeom prst="rightArrow">
                  <a:avLst>
                    <a:gd name="adj1" fmla="val 50000"/>
                    <a:gd name="adj2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>
                    <a:latin typeface="Product Sans" panose="020B0403030502040203" pitchFamily="34" charset="0"/>
                  </a:endParaRP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97C6C66-64FA-9E49-92C2-886234B3A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6148" y="1721286"/>
                  <a:ext cx="11204" cy="4474901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10288703-E1CD-E246-9B6B-41BA795108CB}"/>
                  </a:ext>
                </a:extLst>
              </p:cNvPr>
              <p:cNvSpPr/>
              <p:nvPr/>
            </p:nvSpPr>
            <p:spPr>
              <a:xfrm>
                <a:off x="2209517" y="3954536"/>
                <a:ext cx="266509" cy="117132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>
                  <a:latin typeface="Product Sans" panose="020B0403030502040203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009FD8-8ACE-1F4C-8035-D8452623A974}"/>
                </a:ext>
              </a:extLst>
            </p:cNvPr>
            <p:cNvSpPr txBox="1"/>
            <p:nvPr/>
          </p:nvSpPr>
          <p:spPr>
            <a:xfrm>
              <a:off x="9237421" y="2837306"/>
              <a:ext cx="1477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H"/>
                <a:t>Photographer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B7781E-F3FB-B941-954B-EBB4B884D60D}"/>
                </a:ext>
              </a:extLst>
            </p:cNvPr>
            <p:cNvSpPr txBox="1"/>
            <p:nvPr/>
          </p:nvSpPr>
          <p:spPr>
            <a:xfrm>
              <a:off x="9544277" y="3954001"/>
              <a:ext cx="78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H"/>
                <a:t>Writer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B29CA3-0617-2E4E-B901-3E6BB640C550}"/>
                </a:ext>
              </a:extLst>
            </p:cNvPr>
            <p:cNvSpPr txBox="1"/>
            <p:nvPr/>
          </p:nvSpPr>
          <p:spPr>
            <a:xfrm>
              <a:off x="9402777" y="5082977"/>
              <a:ext cx="106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Artist</a:t>
              </a:r>
              <a:endParaRPr lang="en-TH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194B51-09F5-184F-80F3-E07690ACA527}"/>
                </a:ext>
              </a:extLst>
            </p:cNvPr>
            <p:cNvSpPr txBox="1"/>
            <p:nvPr/>
          </p:nvSpPr>
          <p:spPr>
            <a:xfrm>
              <a:off x="9563631" y="6181275"/>
              <a:ext cx="825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/>
                <a:t>Barista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23EC96F-06FF-E14F-8CED-AF35D348A4ED}"/>
              </a:ext>
            </a:extLst>
          </p:cNvPr>
          <p:cNvSpPr/>
          <p:nvPr/>
        </p:nvSpPr>
        <p:spPr>
          <a:xfrm>
            <a:off x="9402777" y="5387075"/>
            <a:ext cx="1069175" cy="1135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793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2C09-345D-2345-9166-C8852219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Solution – Barista Online Course Example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9155-449F-FD40-95F0-89F0598C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TH">
                <a:latin typeface="Product Sans"/>
              </a:rPr>
              <a:t>After getting a suitable job of your interests, you will be continuing to </a:t>
            </a:r>
            <a:r>
              <a:rPr lang="en-US">
                <a:latin typeface="Product Sans"/>
              </a:rPr>
              <a:t>online </a:t>
            </a:r>
            <a:r>
              <a:rPr lang="en-TH">
                <a:latin typeface="Product Sans"/>
              </a:rPr>
              <a:t>study.</a:t>
            </a:r>
          </a:p>
          <a:p>
            <a:pPr marL="0" indent="0">
              <a:buNone/>
            </a:pPr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F9E68-0DB0-F74A-B386-A95BD77C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14</a:t>
            </a:fld>
            <a:endParaRPr lang="en-TH"/>
          </a:p>
        </p:txBody>
      </p:sp>
      <p:pic>
        <p:nvPicPr>
          <p:cNvPr id="5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91B8FDD4-B909-6943-B02D-AF1C713D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618" y="2342915"/>
            <a:ext cx="3062202" cy="306220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0FE4C23-3EFA-A44D-AAF4-01919392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180" y="2621295"/>
            <a:ext cx="2783819" cy="2783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209CD7-F5B7-5846-81F9-88E07ACD8C34}"/>
              </a:ext>
            </a:extLst>
          </p:cNvPr>
          <p:cNvSpPr txBox="1"/>
          <p:nvPr/>
        </p:nvSpPr>
        <p:spPr>
          <a:xfrm>
            <a:off x="2715498" y="5494854"/>
            <a:ext cx="82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roduct Sans" panose="020B0403030502040203" pitchFamily="34" charset="0"/>
              </a:rPr>
              <a:t>Barista</a:t>
            </a:r>
            <a:endParaRPr lang="en-TH"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99B0-65B7-5D47-8B17-E97EC572784B}"/>
              </a:ext>
            </a:extLst>
          </p:cNvPr>
          <p:cNvSpPr txBox="1"/>
          <p:nvPr/>
        </p:nvSpPr>
        <p:spPr>
          <a:xfrm>
            <a:off x="7642733" y="5494854"/>
            <a:ext cx="222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roduct Sans" panose="020B0403030502040203" pitchFamily="34" charset="0"/>
              </a:rPr>
              <a:t>Barista online courses</a:t>
            </a:r>
            <a:endParaRPr lang="en-TH">
              <a:latin typeface="Product Sans" panose="020B0403030502040203" pitchFamily="34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362C4D9-5868-2143-AE89-D41A57D574A5}"/>
              </a:ext>
            </a:extLst>
          </p:cNvPr>
          <p:cNvSpPr/>
          <p:nvPr/>
        </p:nvSpPr>
        <p:spPr>
          <a:xfrm>
            <a:off x="5539596" y="3788919"/>
            <a:ext cx="1112807" cy="44857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0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FE867DAF-A7E6-B44C-9855-3336AE5CA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940" y="4831400"/>
            <a:ext cx="618586" cy="6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3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0F82-DEE6-5A4B-87CB-E03A8D7D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0592" cy="986245"/>
          </a:xfrm>
        </p:spPr>
        <p:txBody>
          <a:bodyPr>
            <a:normAutofit fontScale="90000"/>
          </a:bodyPr>
          <a:lstStyle/>
          <a:p>
            <a:r>
              <a:rPr lang="en-TH"/>
              <a:t>Solution – </a:t>
            </a:r>
            <a:r>
              <a:rPr lang="en-US"/>
              <a:t>Barista </a:t>
            </a:r>
            <a:r>
              <a:rPr lang="en-TH"/>
              <a:t>Virtual Workshop Example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6136DAF-6379-114E-A1E5-C2256F573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4515" y="4094562"/>
            <a:ext cx="1500907" cy="150090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1F0F-9255-454E-B1B9-CDFB6FCF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15</a:t>
            </a:fld>
            <a:endParaRPr lang="en-TH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874CCFF-DF43-DB4B-8497-8526C9F02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29" y="1690688"/>
            <a:ext cx="3124200" cy="3124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72BBDF-0AE0-2743-893D-B1D211590035}"/>
              </a:ext>
            </a:extLst>
          </p:cNvPr>
          <p:cNvSpPr/>
          <p:nvPr/>
        </p:nvSpPr>
        <p:spPr>
          <a:xfrm>
            <a:off x="3820680" y="1793802"/>
            <a:ext cx="6410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>
                <a:solidFill>
                  <a:sysClr val="windowText" lastClr="000000"/>
                </a:solidFill>
                <a:latin typeface="Product Sans" panose="020B0403030502040203" pitchFamily="34" charset="0"/>
              </a:rPr>
              <a:t>Experimenting on the virtual workshop by simulating a virtual game that is similar to a real working process and it is available through any platform to get you ready.</a:t>
            </a:r>
            <a:endParaRPr lang="en-TH" sz="2000">
              <a:solidFill>
                <a:sysClr val="windowText" lastClr="000000"/>
              </a:solidFill>
              <a:latin typeface="Product Sans" panose="020B0403030502040203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57A46D9-AF9D-0F49-82A2-60AFC6131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619" y="3532339"/>
            <a:ext cx="1936422" cy="193642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A4B7933-EBB8-AD48-B678-A57AD56B9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0565" y="2885883"/>
            <a:ext cx="2353235" cy="2353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AABB23-2DB7-C544-9684-FAF3F6416912}"/>
              </a:ext>
            </a:extLst>
          </p:cNvPr>
          <p:cNvSpPr txBox="1"/>
          <p:nvPr/>
        </p:nvSpPr>
        <p:spPr>
          <a:xfrm>
            <a:off x="1156872" y="481488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>
                <a:latin typeface="Product Sans" panose="020B0403030502040203" pitchFamily="34" charset="0"/>
              </a:rPr>
              <a:t>Virtual Workshop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9A10C-5304-2748-A54C-C14A1A304040}"/>
              </a:ext>
            </a:extLst>
          </p:cNvPr>
          <p:cNvSpPr txBox="1"/>
          <p:nvPr/>
        </p:nvSpPr>
        <p:spPr>
          <a:xfrm>
            <a:off x="6677978" y="5725683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>
                <a:latin typeface="Product Sans" panose="020B0403030502040203" pitchFamily="34" charset="0"/>
              </a:rPr>
              <a:t>Barista virtual workshop</a:t>
            </a:r>
          </a:p>
        </p:txBody>
      </p:sp>
    </p:spTree>
    <p:extLst>
      <p:ext uri="{BB962C8B-B14F-4D97-AF65-F5344CB8AC3E}">
        <p14:creationId xmlns:p14="http://schemas.microsoft.com/office/powerpoint/2010/main" val="222357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117D-A21D-664A-A834-03084E4B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Solution – Barista Certification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B1E4-14D4-6749-A08C-698A8E36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4855"/>
            <a:ext cx="10578230" cy="466375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ysClr val="windowText" lastClr="000000"/>
                </a:solidFill>
                <a:latin typeface="Product Sans" panose="020B0403030502040203" pitchFamily="34" charset="0"/>
              </a:rPr>
              <a:t>Passing a test to get certificates that can guarantee that you are ready to apply to the job through our contracted company.</a:t>
            </a:r>
            <a:endParaRPr lang="en-TH">
              <a:solidFill>
                <a:sysClr val="windowText" lastClr="000000"/>
              </a:solidFill>
              <a:latin typeface="Product Sans" panose="020B0403030502040203" pitchFamily="34" charset="0"/>
            </a:endParaRPr>
          </a:p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BC7D4-5D17-D145-9011-298F8FC5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16</a:t>
            </a:fld>
            <a:endParaRPr lang="en-TH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C87CCF9-D0F7-2645-B26A-20741D8B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36" y="2974307"/>
            <a:ext cx="3057556" cy="305755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06330F7-1F83-8942-8EA6-C5B4E893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867" y="2812455"/>
            <a:ext cx="2850076" cy="285007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B4212E6-211A-C14C-9FBF-2A529F74B6D8}"/>
              </a:ext>
            </a:extLst>
          </p:cNvPr>
          <p:cNvSpPr/>
          <p:nvPr/>
        </p:nvSpPr>
        <p:spPr>
          <a:xfrm>
            <a:off x="5539596" y="3788919"/>
            <a:ext cx="1112807" cy="44857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3927A-4E4F-7449-A510-166F8C292CFB}"/>
              </a:ext>
            </a:extLst>
          </p:cNvPr>
          <p:cNvSpPr/>
          <p:nvPr/>
        </p:nvSpPr>
        <p:spPr>
          <a:xfrm>
            <a:off x="7781383" y="5703742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ysClr val="windowText" lastClr="000000"/>
                </a:solidFill>
                <a:latin typeface="Product Sans" panose="020B0403030502040203" pitchFamily="34" charset="0"/>
              </a:rPr>
              <a:t>Our contracted company</a:t>
            </a:r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82D1B4-3915-084B-8589-5B3902452B0E}"/>
              </a:ext>
            </a:extLst>
          </p:cNvPr>
          <p:cNvSpPr/>
          <p:nvPr/>
        </p:nvSpPr>
        <p:spPr>
          <a:xfrm>
            <a:off x="2295784" y="5662531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ysClr val="windowText" lastClr="000000"/>
                </a:solidFill>
                <a:latin typeface="Product Sans" panose="020B0403030502040203" pitchFamily="34" charset="0"/>
              </a:rPr>
              <a:t>Certificate</a:t>
            </a:r>
            <a:endParaRPr lang="en-TH"/>
          </a:p>
        </p:txBody>
      </p:sp>
      <p:pic>
        <p:nvPicPr>
          <p:cNvPr id="12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93F88E20-894E-634A-A2A7-E0A1AC8E1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123" y="3552224"/>
            <a:ext cx="974740" cy="9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8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86B9-44B9-D340-914B-0A627F45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Solution – Barista</a:t>
            </a:r>
            <a:r>
              <a:rPr lang="th-TH"/>
              <a:t> </a:t>
            </a:r>
            <a:r>
              <a:rPr lang="en-US"/>
              <a:t>Summarize</a:t>
            </a:r>
            <a:endParaRPr lang="en-T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E7F6D3E-CB2E-6446-9EA7-B9F68C200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6"/>
          <a:stretch/>
        </p:blipFill>
        <p:spPr>
          <a:xfrm>
            <a:off x="1036044" y="1351461"/>
            <a:ext cx="10119912" cy="52984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C238F-D9B5-D244-AE2B-2075B9CD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17</a:t>
            </a:fld>
            <a:endParaRPr lang="en-T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3C41F0-B3AF-F440-ADCF-CA8A88E16ED3}"/>
              </a:ext>
            </a:extLst>
          </p:cNvPr>
          <p:cNvSpPr/>
          <p:nvPr/>
        </p:nvSpPr>
        <p:spPr>
          <a:xfrm>
            <a:off x="3901296" y="2156604"/>
            <a:ext cx="2016425" cy="2648308"/>
          </a:xfrm>
          <a:prstGeom prst="roundRect">
            <a:avLst>
              <a:gd name="adj" fmla="val 9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Product Sans" panose="020B0403030502040203" pitchFamily="34" charset="0"/>
              </a:rPr>
              <a:t>Learn online course how to make coffee from a barista. If you don’t like Barista you can change the job by using AI or decide by yourself</a:t>
            </a:r>
            <a:endParaRPr lang="en-TH">
              <a:solidFill>
                <a:sysClr val="windowText" lastClr="000000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2F3295-914D-1E42-AC6C-A950C76B06FA}"/>
              </a:ext>
            </a:extLst>
          </p:cNvPr>
          <p:cNvSpPr/>
          <p:nvPr/>
        </p:nvSpPr>
        <p:spPr>
          <a:xfrm>
            <a:off x="1544128" y="2268746"/>
            <a:ext cx="2000608" cy="24240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Product Sans" panose="020B0403030502040203" pitchFamily="34" charset="0"/>
              </a:rPr>
              <a:t>AI help to recommend your job from answer for this example is Barista, but you can try to decide other job by yourself </a:t>
            </a:r>
            <a:endParaRPr lang="en-TH">
              <a:solidFill>
                <a:sysClr val="windowText" lastClr="000000"/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45FD622-B2F7-3640-A650-9151600A8511}"/>
              </a:ext>
            </a:extLst>
          </p:cNvPr>
          <p:cNvSpPr/>
          <p:nvPr/>
        </p:nvSpPr>
        <p:spPr>
          <a:xfrm>
            <a:off x="6274281" y="2156604"/>
            <a:ext cx="2016425" cy="2648308"/>
          </a:xfrm>
          <a:prstGeom prst="roundRect">
            <a:avLst>
              <a:gd name="adj" fmla="val 9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Product Sans" panose="020B0403030502040203" pitchFamily="34" charset="0"/>
              </a:rPr>
              <a:t>Learn online course how to make coffee from a barista. If you don’t like Barista you can change the job by using AI or decide by yourself</a:t>
            </a:r>
            <a:endParaRPr lang="en-TH">
              <a:solidFill>
                <a:sysClr val="windowText" lastClr="000000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8CA26-E6B3-974E-BC87-6A63988417EF}"/>
              </a:ext>
            </a:extLst>
          </p:cNvPr>
          <p:cNvSpPr/>
          <p:nvPr/>
        </p:nvSpPr>
        <p:spPr>
          <a:xfrm>
            <a:off x="6274281" y="4908430"/>
            <a:ext cx="2065308" cy="1723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latin typeface="Product Sans" panose="020B0403030502040203" pitchFamily="34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CF6B99D-5A45-EB46-A4B6-9DE1F6EE6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227" y="5062173"/>
            <a:ext cx="1430702" cy="14307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4112C9-471B-AF41-9F13-2D929ACD010C}"/>
              </a:ext>
            </a:extLst>
          </p:cNvPr>
          <p:cNvSpPr/>
          <p:nvPr/>
        </p:nvSpPr>
        <p:spPr>
          <a:xfrm>
            <a:off x="1187568" y="4908430"/>
            <a:ext cx="2664845" cy="158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latin typeface="Product Sans" panose="020B0403030502040203" pitchFamily="34" charset="0"/>
            </a:endParaRPr>
          </a:p>
        </p:txBody>
      </p:sp>
      <p:pic>
        <p:nvPicPr>
          <p:cNvPr id="12" name="Picture 2" descr="Decision Tree and Decision Forest - File Exchange - MATLAB Central">
            <a:extLst>
              <a:ext uri="{FF2B5EF4-FFF2-40B4-BE49-F238E27FC236}">
                <a16:creationId xmlns:a16="http://schemas.microsoft.com/office/drawing/2014/main" id="{4387D446-1618-1F41-BD17-C8BF2020A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4" y="5104539"/>
            <a:ext cx="2063430" cy="146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6757A6D-AFAB-3E47-9C9E-22006D99D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033" y="5169080"/>
            <a:ext cx="1216886" cy="121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72F6-1524-4BC3-B70E-EE29BFE6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Benefits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213CC2-77D7-4CB1-A4D6-DE6F53E1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15" y="1851237"/>
            <a:ext cx="7504340" cy="3497139"/>
          </a:xfrm>
        </p:spPr>
        <p:txBody>
          <a:bodyPr>
            <a:normAutofit/>
          </a:bodyPr>
          <a:lstStyle/>
          <a:p>
            <a:pPr fontAlgn="base"/>
            <a:r>
              <a:rPr lang="en-US"/>
              <a:t>After complete the  exam ,you will get the certificate that says you are able to work.</a:t>
            </a:r>
          </a:p>
          <a:p>
            <a:pPr fontAlgn="base"/>
            <a:r>
              <a:rPr lang="en-US"/>
              <a:t>Increase your chances of getting accept into work.</a:t>
            </a:r>
          </a:p>
          <a:p>
            <a:pPr fontAlgn="base"/>
            <a:r>
              <a:rPr lang="en-US"/>
              <a:t>Once an autistic person has a job, they can become self-sufficient and lighten the family burden.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D2AD2-E497-274F-8E58-4256E456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18</a:t>
            </a:fld>
            <a:endParaRPr lang="en-TH"/>
          </a:p>
        </p:txBody>
      </p:sp>
      <p:pic>
        <p:nvPicPr>
          <p:cNvPr id="4" name="Picture 5" descr="Logo&#10;&#10;Description automatically generated">
            <a:extLst>
              <a:ext uri="{FF2B5EF4-FFF2-40B4-BE49-F238E27FC236}">
                <a16:creationId xmlns:a16="http://schemas.microsoft.com/office/drawing/2014/main" id="{311DDF01-0295-45A9-B678-DE95AAAA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678" y="3629448"/>
            <a:ext cx="2356368" cy="23780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F2122E7-C50B-1C41-8FEF-C9291C1EC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171" y="1881391"/>
            <a:ext cx="1748057" cy="17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1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BE69-61F2-7146-B724-C33999C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Referrences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122F-F0CA-874C-8918-38DEFE11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Product Sans"/>
                <a:ea typeface="+mn-lt"/>
                <a:cs typeface="+mn-lt"/>
              </a:rPr>
              <a:t>https://www.posttoday.com/social/local/74952</a:t>
            </a:r>
            <a:endParaRPr lang="en-TH">
              <a:latin typeface="Product Sans"/>
              <a:ea typeface="+mn-lt"/>
              <a:cs typeface="+mn-lt"/>
            </a:endParaRPr>
          </a:p>
          <a:p>
            <a:r>
              <a:rPr lang="en-US">
                <a:latin typeface="Product Sans"/>
                <a:ea typeface="+mn-lt"/>
                <a:cs typeface="+mn-lt"/>
              </a:rPr>
              <a:t>https://www.siamhealth.net/public_html/Disease/neuro/psy/austism/autism.htm</a:t>
            </a:r>
            <a:endParaRPr lang="en-US">
              <a:ea typeface="+mn-lt"/>
              <a:cs typeface="+mn-lt"/>
            </a:endParaRPr>
          </a:p>
          <a:p>
            <a:r>
              <a:rPr lang="en-US">
                <a:latin typeface="Product Sans"/>
                <a:cs typeface="Calibri"/>
              </a:rPr>
              <a:t>https://</a:t>
            </a:r>
            <a:r>
              <a:rPr lang="en-US" err="1">
                <a:latin typeface="Product Sans"/>
                <a:cs typeface="Calibri"/>
              </a:rPr>
              <a:t>www.autismparentingmagazine.com</a:t>
            </a:r>
            <a:r>
              <a:rPr lang="en-US">
                <a:latin typeface="Product Sans"/>
                <a:cs typeface="Calibri"/>
              </a:rPr>
              <a:t>/best-autism-jobs-and-careers/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84B5B-1771-E14C-85F7-26C1C4DB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19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1694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BF0433-378F-B44B-9C59-5AA2846D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2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FD47D-9990-A74B-B765-E4ED61FE24CD}"/>
              </a:ext>
            </a:extLst>
          </p:cNvPr>
          <p:cNvSpPr txBox="1"/>
          <p:nvPr/>
        </p:nvSpPr>
        <p:spPr>
          <a:xfrm>
            <a:off x="2990021" y="2828835"/>
            <a:ext cx="621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7200" dirty="0">
                <a:latin typeface="Product Sans" panose="020B0403030502040203" pitchFamily="34" charset="0"/>
              </a:rPr>
              <a:t>J O B T I S T I C</a:t>
            </a:r>
          </a:p>
        </p:txBody>
      </p:sp>
    </p:spTree>
    <p:extLst>
      <p:ext uri="{BB962C8B-B14F-4D97-AF65-F5344CB8AC3E}">
        <p14:creationId xmlns:p14="http://schemas.microsoft.com/office/powerpoint/2010/main" val="1635935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38C4D-089D-904D-B74A-6ECDFEF0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20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05FAA-9500-D643-9526-23D2E34111BC}"/>
              </a:ext>
            </a:extLst>
          </p:cNvPr>
          <p:cNvSpPr txBox="1"/>
          <p:nvPr/>
        </p:nvSpPr>
        <p:spPr>
          <a:xfrm>
            <a:off x="1437513" y="1305342"/>
            <a:ext cx="9316973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sz="9600" dirty="0">
                <a:latin typeface="Product Sans" panose="020B0403030502040203" pitchFamily="34" charset="0"/>
              </a:rPr>
              <a:t>THANK YOU</a:t>
            </a:r>
            <a:br>
              <a:rPr lang="en-TH" sz="3600" dirty="0">
                <a:latin typeface="Product Sans" panose="020B0403030502040203" pitchFamily="34" charset="0"/>
              </a:rPr>
            </a:br>
            <a:r>
              <a:rPr lang="en-US" sz="3600" dirty="0">
                <a:latin typeface="Product Sans" panose="020B0403030502040203" pitchFamily="34" charset="0"/>
              </a:rPr>
              <a:t>https://</a:t>
            </a:r>
            <a:r>
              <a:rPr lang="en-US" sz="3600" dirty="0" err="1">
                <a:latin typeface="Product Sans" panose="020B0403030502040203" pitchFamily="34" charset="0"/>
              </a:rPr>
              <a:t>fxlmer.wixsite.com</a:t>
            </a:r>
            <a:r>
              <a:rPr lang="en-US" sz="3600" dirty="0">
                <a:latin typeface="Product Sans" panose="020B0403030502040203" pitchFamily="34" charset="0"/>
              </a:rPr>
              <a:t>/ms-apac-ai-2020</a:t>
            </a:r>
            <a:endParaRPr lang="en-TH" sz="96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B29116-53B6-D045-944B-5BAD35A5D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99" y="357785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8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816F-AA0F-AF4E-B380-FBBFBBC9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Introduction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40CA6887-D686-4348-A96B-B3D998D4D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293" y="1121462"/>
            <a:ext cx="5371413" cy="53714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F7D30-043A-6945-BB74-FD877C25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3</a:t>
            </a:fld>
            <a:endParaRPr lang="en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CADA4-1C4C-FB42-A0AC-0198BE192852}"/>
              </a:ext>
            </a:extLst>
          </p:cNvPr>
          <p:cNvSpPr/>
          <p:nvPr/>
        </p:nvSpPr>
        <p:spPr>
          <a:xfrm>
            <a:off x="1319140" y="-56570"/>
            <a:ext cx="9553718" cy="69711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TH" sz="287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1:59</a:t>
            </a:r>
            <a:endParaRPr lang="en-TH" sz="6600" b="1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  <a:p>
            <a:pPr algn="ctr"/>
            <a:r>
              <a:rPr lang="en-US" sz="72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N</a:t>
            </a:r>
            <a:r>
              <a:rPr lang="en-TH" sz="72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ormal: Austistic Children</a:t>
            </a:r>
            <a:endParaRPr lang="en-TH" sz="16600" b="1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5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816F-AA0F-AF4E-B380-FBBFBBC9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Introduction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40CA6887-D686-4348-A96B-B3D998D4D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293" y="1121462"/>
            <a:ext cx="5371413" cy="53714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F7D30-043A-6945-BB74-FD877C25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4</a:t>
            </a:fld>
            <a:endParaRPr lang="en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CADA4-1C4C-FB42-A0AC-0198BE192852}"/>
              </a:ext>
            </a:extLst>
          </p:cNvPr>
          <p:cNvSpPr/>
          <p:nvPr/>
        </p:nvSpPr>
        <p:spPr>
          <a:xfrm>
            <a:off x="1319140" y="558983"/>
            <a:ext cx="9553718" cy="574003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TH" sz="287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80%</a:t>
            </a:r>
            <a:endParaRPr lang="en-TH" sz="6600" b="1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  <a:p>
            <a:pPr algn="ctr"/>
            <a:r>
              <a:rPr lang="en-US" sz="80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Unemployed</a:t>
            </a:r>
            <a:endParaRPr lang="en-TH" sz="19900" b="1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6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A29B-0C3D-6045-B6C0-DD09222B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E500D-B8B5-E943-9E89-80463D38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5</a:t>
            </a:fld>
            <a:endParaRPr lang="en-TH"/>
          </a:p>
        </p:txBody>
      </p:sp>
      <p:pic>
        <p:nvPicPr>
          <p:cNvPr id="5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8C43FFBC-9D57-EE4D-BAC9-2565B8086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74" r="19934"/>
          <a:stretch/>
        </p:blipFill>
        <p:spPr>
          <a:xfrm>
            <a:off x="4336941" y="525850"/>
            <a:ext cx="3518118" cy="58062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2F89EF-7D71-2A42-BF7D-4F7CA345B089}"/>
              </a:ext>
            </a:extLst>
          </p:cNvPr>
          <p:cNvSpPr/>
          <p:nvPr/>
        </p:nvSpPr>
        <p:spPr>
          <a:xfrm>
            <a:off x="838200" y="1700761"/>
            <a:ext cx="10515600" cy="31393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38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≈300000</a:t>
            </a:r>
            <a:endParaRPr lang="en-US" sz="19900" b="1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  <a:p>
            <a:pPr algn="ctr"/>
            <a:r>
              <a:rPr lang="en-US" sz="60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Autistic people in Thailand</a:t>
            </a:r>
            <a:endParaRPr lang="en-TH" sz="6000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2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A29B-0C3D-6045-B6C0-DD09222B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E500D-B8B5-E943-9E89-80463D38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6</a:t>
            </a:fld>
            <a:endParaRPr lang="en-TH"/>
          </a:p>
        </p:txBody>
      </p:sp>
      <p:pic>
        <p:nvPicPr>
          <p:cNvPr id="5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8C43FFBC-9D57-EE4D-BAC9-2565B8086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74" r="19934"/>
          <a:stretch/>
        </p:blipFill>
        <p:spPr>
          <a:xfrm>
            <a:off x="4336941" y="525850"/>
            <a:ext cx="3518118" cy="58062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2F89EF-7D71-2A42-BF7D-4F7CA345B089}"/>
              </a:ext>
            </a:extLst>
          </p:cNvPr>
          <p:cNvSpPr/>
          <p:nvPr/>
        </p:nvSpPr>
        <p:spPr>
          <a:xfrm>
            <a:off x="838200" y="1269874"/>
            <a:ext cx="10515600" cy="40010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66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≈200</a:t>
            </a:r>
            <a:endParaRPr lang="en-US" sz="23900" b="1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  <a:p>
            <a:pPr algn="ctr"/>
            <a:r>
              <a:rPr lang="en-US" sz="4400" b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Product Sans" panose="020B0403030502040203" pitchFamily="34" charset="0"/>
              </a:rPr>
              <a:t>Autistic people in Thailand who have work and income to support themselves</a:t>
            </a:r>
            <a:endParaRPr lang="en-TH" sz="4400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8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11556BE-5EEB-2345-AF0D-F51303186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568" y="2083512"/>
            <a:ext cx="3081862" cy="3103633"/>
          </a:xfrm>
          <a:prstGeom prst="rect">
            <a:avLst/>
          </a:prstGeom>
        </p:spPr>
      </p:pic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78BDB2C-2985-4740-9EEF-B25D879E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937" y="3883777"/>
            <a:ext cx="1938865" cy="193886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E300445A-E1B1-4AB9-AF7B-621C3C437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480" y="3785805"/>
            <a:ext cx="1762251" cy="17731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F0BE75-F835-F74E-A015-6DD0B1C5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Strong point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3A1FA-E003-0D44-A4CC-4CA03E5B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6B2056-278A-5E4D-8D67-7D9C6E9BEF86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250893-672C-48C1-9261-9319E5B03828}"/>
              </a:ext>
            </a:extLst>
          </p:cNvPr>
          <p:cNvSpPr txBox="1"/>
          <p:nvPr/>
        </p:nvSpPr>
        <p:spPr>
          <a:xfrm>
            <a:off x="1807029" y="330925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Product Sans" panose="020B0403030502040203" pitchFamily="34" charset="0"/>
                <a:cs typeface="Calibri"/>
              </a:rPr>
              <a:t>Less distracted by social 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E2D58A-4982-4742-8F4D-98BE9BC15D6E}"/>
              </a:ext>
            </a:extLst>
          </p:cNvPr>
          <p:cNvSpPr txBox="1"/>
          <p:nvPr/>
        </p:nvSpPr>
        <p:spPr>
          <a:xfrm>
            <a:off x="2144486" y="5704114"/>
            <a:ext cx="2079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Product Sans" panose="020B0403030502040203" pitchFamily="34" charset="0"/>
              </a:rPr>
              <a:t>Powerful memory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E93FDD-A0F2-447C-893A-0221985CFFFC}"/>
              </a:ext>
            </a:extLst>
          </p:cNvPr>
          <p:cNvSpPr txBox="1"/>
          <p:nvPr/>
        </p:nvSpPr>
        <p:spPr>
          <a:xfrm>
            <a:off x="8675915" y="5704115"/>
            <a:ext cx="2362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Product Sans" panose="020B0403030502040203" pitchFamily="34" charset="0"/>
                <a:ea typeface="+mn-lt"/>
                <a:cs typeface="+mn-lt"/>
              </a:rPr>
              <a:t>Obsessive approach when it is needed</a:t>
            </a:r>
            <a:endParaRPr lang="en-US">
              <a:latin typeface="Product Sans" panose="020B0403030502040203" pitchFamily="34" charset="0"/>
              <a:cs typeface="Calibri" panose="020F0502020204030204"/>
            </a:endParaRPr>
          </a:p>
          <a:p>
            <a:endParaRPr lang="en-GB">
              <a:latin typeface="Product Sans" panose="020B0403030502040203" pitchFamily="34" charset="0"/>
              <a:cs typeface="Calibri"/>
            </a:endParaRPr>
          </a:p>
        </p:txBody>
      </p:sp>
      <p:pic>
        <p:nvPicPr>
          <p:cNvPr id="41" name="Picture 41" descr="Icon&#10;&#10;Description automatically generated">
            <a:extLst>
              <a:ext uri="{FF2B5EF4-FFF2-40B4-BE49-F238E27FC236}">
                <a16:creationId xmlns:a16="http://schemas.microsoft.com/office/drawing/2014/main" id="{9E018F91-D63C-4977-A91E-7C9E7836A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3629" y="1447800"/>
            <a:ext cx="1600201" cy="16110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F3B2AF0-824A-4353-BFE3-A41851BBD935}"/>
              </a:ext>
            </a:extLst>
          </p:cNvPr>
          <p:cNvSpPr txBox="1"/>
          <p:nvPr/>
        </p:nvSpPr>
        <p:spPr>
          <a:xfrm>
            <a:off x="8713573" y="3189514"/>
            <a:ext cx="2284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Product Sans"/>
                <a:cs typeface="Calibri"/>
              </a:rPr>
              <a:t>Detail  and Accuracy</a:t>
            </a:r>
            <a:endParaRPr lang="en-US">
              <a:latin typeface="Product Sans" panose="020B0403030502040203" pitchFamily="34" charset="0"/>
              <a:cs typeface="Calibri"/>
            </a:endParaRPr>
          </a:p>
        </p:txBody>
      </p:sp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240A6341-A150-43B8-A7BB-965E275C81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087" y="1492729"/>
            <a:ext cx="1709058" cy="17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4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0485-9D6F-D742-9F90-50605635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Introduction</a:t>
            </a:r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4537A4B9-004C-EA4A-A266-077B61BD5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5549" y="3155883"/>
            <a:ext cx="1374186" cy="1374186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9A5822-E391-634A-A654-1A9CC389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8</a:t>
            </a:fld>
            <a:endParaRPr lang="en-T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3AF7B0-EE31-024E-9D36-CCD71841C9CA}"/>
              </a:ext>
            </a:extLst>
          </p:cNvPr>
          <p:cNvGrpSpPr/>
          <p:nvPr/>
        </p:nvGrpSpPr>
        <p:grpSpPr>
          <a:xfrm>
            <a:off x="3515381" y="1133124"/>
            <a:ext cx="1074682" cy="5236733"/>
            <a:chOff x="1562669" y="1482246"/>
            <a:chExt cx="1157522" cy="5640394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39DF7B4B-4175-454E-9A2C-B09206924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8597" y="4478501"/>
              <a:ext cx="1151591" cy="1151591"/>
            </a:xfrm>
            <a:prstGeom prst="rect">
              <a:avLst/>
            </a:prstGeom>
          </p:spPr>
        </p:pic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7B3CD389-1959-7A43-84C5-57A91EBF7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8600" y="2979341"/>
              <a:ext cx="1151591" cy="1151591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9C16865B-12B7-FF45-AAEA-13894E2F5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62669" y="5971049"/>
              <a:ext cx="1151591" cy="1151591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3D52AB9-E630-A740-B975-EF735476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8597" y="1482246"/>
              <a:ext cx="1151591" cy="1151591"/>
            </a:xfrm>
            <a:prstGeom prst="rect">
              <a:avLst/>
            </a:prstGeom>
          </p:spPr>
        </p:pic>
      </p:grp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20D4EE1-0556-7847-9331-A5ACD5C49C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8695" y="3153811"/>
            <a:ext cx="1493330" cy="1493330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62ACF1F7-7008-F24B-8510-41859449D0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001" y="3187742"/>
            <a:ext cx="1403866" cy="140386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3FAA401-9A82-4744-9A3D-247A2CBBE9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4786" y="2992263"/>
            <a:ext cx="1748057" cy="17480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062A87-9523-F34D-A563-45DAC653396F}"/>
              </a:ext>
            </a:extLst>
          </p:cNvPr>
          <p:cNvSpPr txBox="1"/>
          <p:nvPr/>
        </p:nvSpPr>
        <p:spPr>
          <a:xfrm>
            <a:off x="3253962" y="2181275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/>
              <a:t>Photographer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C4644-47F4-4347-932D-7E7966EE0B8D}"/>
              </a:ext>
            </a:extLst>
          </p:cNvPr>
          <p:cNvSpPr txBox="1"/>
          <p:nvPr/>
        </p:nvSpPr>
        <p:spPr>
          <a:xfrm>
            <a:off x="3599731" y="3562677"/>
            <a:ext cx="78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/>
              <a:t>Writer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18B04-75E7-1849-8CDD-9C4B8019FAEB}"/>
              </a:ext>
            </a:extLst>
          </p:cNvPr>
          <p:cNvSpPr txBox="1"/>
          <p:nvPr/>
        </p:nvSpPr>
        <p:spPr>
          <a:xfrm>
            <a:off x="3458234" y="4943535"/>
            <a:ext cx="106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Artist</a:t>
            </a:r>
            <a:endParaRPr lang="en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CF51E-4A53-F14D-A68C-804723730244}"/>
              </a:ext>
            </a:extLst>
          </p:cNvPr>
          <p:cNvSpPr txBox="1"/>
          <p:nvPr/>
        </p:nvSpPr>
        <p:spPr>
          <a:xfrm>
            <a:off x="3458231" y="6355724"/>
            <a:ext cx="106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/>
              <a:t>Barista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2A1AB8B9-6E5E-3E48-AFF0-31CD86AB5266}"/>
              </a:ext>
            </a:extLst>
          </p:cNvPr>
          <p:cNvSpPr/>
          <p:nvPr/>
        </p:nvSpPr>
        <p:spPr>
          <a:xfrm>
            <a:off x="4588543" y="3865334"/>
            <a:ext cx="746609" cy="2864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10C230D-E1B7-A54B-86BC-22B2E511DBE9}"/>
              </a:ext>
            </a:extLst>
          </p:cNvPr>
          <p:cNvSpPr/>
          <p:nvPr/>
        </p:nvSpPr>
        <p:spPr>
          <a:xfrm>
            <a:off x="6837734" y="3846284"/>
            <a:ext cx="746609" cy="2864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2796178-E651-DB47-8B68-644BD6029267}"/>
              </a:ext>
            </a:extLst>
          </p:cNvPr>
          <p:cNvSpPr/>
          <p:nvPr/>
        </p:nvSpPr>
        <p:spPr>
          <a:xfrm>
            <a:off x="9311430" y="3874859"/>
            <a:ext cx="746609" cy="2864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08B22-03EE-1947-9F34-333D2D5C15D9}"/>
              </a:ext>
            </a:extLst>
          </p:cNvPr>
          <p:cNvSpPr txBox="1"/>
          <p:nvPr/>
        </p:nvSpPr>
        <p:spPr>
          <a:xfrm>
            <a:off x="4955920" y="4517901"/>
            <a:ext cx="227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Work and earn money</a:t>
            </a:r>
            <a:endParaRPr lang="en-TH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FC045F-D9EC-AE40-A778-0B38DB43E1C3}"/>
              </a:ext>
            </a:extLst>
          </p:cNvPr>
          <p:cNvGrpSpPr/>
          <p:nvPr/>
        </p:nvGrpSpPr>
        <p:grpSpPr>
          <a:xfrm>
            <a:off x="2209517" y="1645300"/>
            <a:ext cx="1044445" cy="4604459"/>
            <a:chOff x="2209517" y="1656506"/>
            <a:chExt cx="1044445" cy="460445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32A4798-F6FC-F74B-8918-23427E7FFA43}"/>
                </a:ext>
              </a:extLst>
            </p:cNvPr>
            <p:cNvGrpSpPr/>
            <p:nvPr/>
          </p:nvGrpSpPr>
          <p:grpSpPr>
            <a:xfrm>
              <a:off x="2496148" y="1656506"/>
              <a:ext cx="757814" cy="4604459"/>
              <a:chOff x="2496148" y="1656506"/>
              <a:chExt cx="757814" cy="4604459"/>
            </a:xfrm>
          </p:grpSpPr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6F81201A-5F7E-584E-B16D-32CD2139F840}"/>
                  </a:ext>
                </a:extLst>
              </p:cNvPr>
              <p:cNvSpPr/>
              <p:nvPr/>
            </p:nvSpPr>
            <p:spPr>
              <a:xfrm>
                <a:off x="2507353" y="1656506"/>
                <a:ext cx="746609" cy="28643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6712CF95-AAA0-F842-BA7C-B666BA5C7F8A}"/>
                  </a:ext>
                </a:extLst>
              </p:cNvPr>
              <p:cNvSpPr/>
              <p:nvPr/>
            </p:nvSpPr>
            <p:spPr>
              <a:xfrm>
                <a:off x="2507353" y="3044523"/>
                <a:ext cx="746609" cy="28643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E41E830F-00AF-0C4B-AA3A-EB045032736E}"/>
                  </a:ext>
                </a:extLst>
              </p:cNvPr>
              <p:cNvSpPr/>
              <p:nvPr/>
            </p:nvSpPr>
            <p:spPr>
              <a:xfrm>
                <a:off x="2507353" y="4503922"/>
                <a:ext cx="746609" cy="28643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36" name="Right Arrow 35">
                <a:extLst>
                  <a:ext uri="{FF2B5EF4-FFF2-40B4-BE49-F238E27FC236}">
                    <a16:creationId xmlns:a16="http://schemas.microsoft.com/office/drawing/2014/main" id="{9FF17A9D-7975-EC4D-893C-2756EC945FC3}"/>
                  </a:ext>
                </a:extLst>
              </p:cNvPr>
              <p:cNvSpPr/>
              <p:nvPr/>
            </p:nvSpPr>
            <p:spPr>
              <a:xfrm>
                <a:off x="2507352" y="5974527"/>
                <a:ext cx="746609" cy="28643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7BAC2E2-2D6B-5E4C-80AA-9C8FC444E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6148" y="1721286"/>
                <a:ext cx="11204" cy="4474901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41DDD0-7451-4D41-9425-6368629340A5}"/>
                </a:ext>
              </a:extLst>
            </p:cNvPr>
            <p:cNvSpPr/>
            <p:nvPr/>
          </p:nvSpPr>
          <p:spPr>
            <a:xfrm>
              <a:off x="2209517" y="3954536"/>
              <a:ext cx="266509" cy="117132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DC9FF9-B24C-A942-94AF-70C5C0A7B84B}"/>
              </a:ext>
            </a:extLst>
          </p:cNvPr>
          <p:cNvSpPr txBox="1"/>
          <p:nvPr/>
        </p:nvSpPr>
        <p:spPr>
          <a:xfrm>
            <a:off x="7847108" y="4530069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/>
              <a:t>Help Family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C114A3-9FB6-DB46-859B-6B5F893893CF}"/>
              </a:ext>
            </a:extLst>
          </p:cNvPr>
          <p:cNvSpPr txBox="1"/>
          <p:nvPr/>
        </p:nvSpPr>
        <p:spPr>
          <a:xfrm>
            <a:off x="10495693" y="4647141"/>
            <a:ext cx="78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/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164367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D8BF0-8A33-D04F-AE92-434E83EA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56-278A-5E4D-8D67-7D9C6E9BEF86}" type="slidenum">
              <a:rPr lang="en-TH" smtClean="0"/>
              <a:t>9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249CF-A9A4-DE4E-8B5B-EF9E34F74A5A}"/>
              </a:ext>
            </a:extLst>
          </p:cNvPr>
          <p:cNvSpPr txBox="1"/>
          <p:nvPr/>
        </p:nvSpPr>
        <p:spPr>
          <a:xfrm>
            <a:off x="1240971" y="2921168"/>
            <a:ext cx="69268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6000" b="1">
                <a:latin typeface="Product Sans" panose="020B0403030502040203" pitchFamily="34" charset="0"/>
              </a:rPr>
              <a:t>Can we help them?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CF878-2CD6-214F-9DA8-7385AE12E567}"/>
              </a:ext>
            </a:extLst>
          </p:cNvPr>
          <p:cNvSpPr txBox="1"/>
          <p:nvPr/>
        </p:nvSpPr>
        <p:spPr>
          <a:xfrm>
            <a:off x="8242040" y="2921168"/>
            <a:ext cx="1475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6000" b="1">
                <a:solidFill>
                  <a:srgbClr val="FF0000"/>
                </a:solidFill>
                <a:latin typeface="Product Sans" panose="020B040303050204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939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655</Words>
  <Application>Microsoft Macintosh PowerPoint</Application>
  <PresentationFormat>Widescreen</PresentationFormat>
  <Paragraphs>133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Product Sans</vt:lpstr>
      <vt:lpstr>Office Theme</vt:lpstr>
      <vt:lpstr>PowerPoint Presentation</vt:lpstr>
      <vt:lpstr>PowerPoint Presentation</vt:lpstr>
      <vt:lpstr>Introduction</vt:lpstr>
      <vt:lpstr>Introduction</vt:lpstr>
      <vt:lpstr>Introduction</vt:lpstr>
      <vt:lpstr>Introduction</vt:lpstr>
      <vt:lpstr>Strong point</vt:lpstr>
      <vt:lpstr>Introduction</vt:lpstr>
      <vt:lpstr>PowerPoint Presentation</vt:lpstr>
      <vt:lpstr>PowerPoint Presentation</vt:lpstr>
      <vt:lpstr>Tools and equipment</vt:lpstr>
      <vt:lpstr>Solution</vt:lpstr>
      <vt:lpstr>Solution - Recommend System Example</vt:lpstr>
      <vt:lpstr>Solution – Barista Online Course Example</vt:lpstr>
      <vt:lpstr>Solution – Barista Virtual Workshop Example</vt:lpstr>
      <vt:lpstr>Solution – Barista Certification Example</vt:lpstr>
      <vt:lpstr>Solution – Barista Summarize</vt:lpstr>
      <vt:lpstr>Benefits</vt:lpstr>
      <vt:lpstr>Referrences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waranthron chansawang</dc:creator>
  <cp:lastModifiedBy>waranthron chansawang</cp:lastModifiedBy>
  <cp:revision>2</cp:revision>
  <dcterms:created xsi:type="dcterms:W3CDTF">2020-11-13T11:26:42Z</dcterms:created>
  <dcterms:modified xsi:type="dcterms:W3CDTF">2020-11-16T10:46:56Z</dcterms:modified>
</cp:coreProperties>
</file>