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74433"/>
  </p:normalViewPr>
  <p:slideViewPr>
    <p:cSldViewPr snapToGrid="0">
      <p:cViewPr varScale="1">
        <p:scale>
          <a:sx n="95" d="100"/>
          <a:sy n="9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BF0F-2FD6-D641-85D3-AA97DF4F361F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E834-8ECF-664F-8C95-8715346202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5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지식 </a:t>
            </a:r>
            <a:r>
              <a:rPr kumimoji="1" lang="ko-KR" altLang="en-US" dirty="0" err="1"/>
              <a:t>증류란</a:t>
            </a:r>
            <a:r>
              <a:rPr kumimoji="1" lang="ko-KR" altLang="en-US" dirty="0"/>
              <a:t> 무엇일까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pPr>
              <a:buNone/>
            </a:pPr>
            <a:r>
              <a:rPr lang="ko-KR" altLang="en-US" dirty="0"/>
              <a:t>일반적으로 </a:t>
            </a:r>
            <a:r>
              <a:rPr lang="ko-KR" altLang="en-US" b="1" dirty="0"/>
              <a:t>모델이 가지고 있는 지식</a:t>
            </a:r>
            <a:r>
              <a:rPr lang="ko-KR" altLang="en-US" dirty="0"/>
              <a:t>이라고 하면</a:t>
            </a:r>
          </a:p>
          <a:p>
            <a:pPr>
              <a:buNone/>
            </a:pPr>
            <a:r>
              <a:rPr lang="ko-KR" altLang="en-US" dirty="0"/>
              <a:t>**모델 내부의 가중치</a:t>
            </a:r>
            <a:r>
              <a:rPr lang="en-US" altLang="ko-KR" dirty="0"/>
              <a:t>(</a:t>
            </a:r>
            <a:r>
              <a:rPr lang="en" altLang="ko-KR" dirty="0"/>
              <a:t>weight)**</a:t>
            </a:r>
            <a:r>
              <a:rPr lang="ko-KR" altLang="en-US" dirty="0"/>
              <a:t>나 **파라미터</a:t>
            </a:r>
            <a:r>
              <a:rPr lang="en-US" altLang="ko-KR" dirty="0"/>
              <a:t>(</a:t>
            </a:r>
            <a:r>
              <a:rPr lang="en" altLang="ko-KR" dirty="0"/>
              <a:t>parameter)**</a:t>
            </a:r>
            <a:r>
              <a:rPr lang="ko-KR" altLang="en-US" dirty="0"/>
              <a:t>가 그 지식을 담고 있다고 여겨졌어요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ko-KR" altLang="en-US" dirty="0"/>
              <a:t>그래서 모델 압축을 위해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en-US" altLang="ko-KR" dirty="0"/>
              <a:t>• </a:t>
            </a:r>
            <a:r>
              <a:rPr lang="en" altLang="ko-KR" b="1" dirty="0"/>
              <a:t>Pruning</a:t>
            </a:r>
            <a:r>
              <a:rPr lang="en" altLang="ko-KR" dirty="0"/>
              <a:t> (</a:t>
            </a:r>
            <a:r>
              <a:rPr lang="ko-KR" altLang="en-US" dirty="0"/>
              <a:t>불필요한 </a:t>
            </a:r>
            <a:r>
              <a:rPr lang="en" altLang="ko-KR" dirty="0"/>
              <a:t>weight 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• </a:t>
            </a:r>
            <a:r>
              <a:rPr lang="en" altLang="ko-KR" b="1" dirty="0"/>
              <a:t>Quantization</a:t>
            </a:r>
            <a:r>
              <a:rPr lang="en" altLang="ko-KR" dirty="0"/>
              <a:t> (</a:t>
            </a:r>
            <a:r>
              <a:rPr lang="ko-KR" altLang="en-US" dirty="0"/>
              <a:t>정밀도 낮추기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• </a:t>
            </a:r>
            <a:r>
              <a:rPr lang="en" altLang="ko-KR" b="1" dirty="0"/>
              <a:t>Low-rank factorization</a:t>
            </a:r>
            <a:r>
              <a:rPr lang="en" altLang="ko-KR" dirty="0"/>
              <a:t> (</a:t>
            </a:r>
            <a:r>
              <a:rPr lang="ko-KR" altLang="en-US" dirty="0" err="1"/>
              <a:t>저차원</a:t>
            </a:r>
            <a:r>
              <a:rPr lang="ko-KR" altLang="en-US" dirty="0"/>
              <a:t> 근사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같은 기법이 등장했죠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본 논문에서는 </a:t>
            </a:r>
            <a:r>
              <a:rPr lang="ko-KR" altLang="en-US" dirty="0"/>
              <a:t>과연 “가중치만 잘 보존하면 모델이 똑같은 지식을 가지고 있다고 할 수 있는가</a:t>
            </a:r>
            <a:r>
              <a:rPr lang="en-US" altLang="ko-KR" dirty="0"/>
              <a:t>?”</a:t>
            </a:r>
          </a:p>
          <a:p>
            <a:pPr>
              <a:buNone/>
            </a:pPr>
            <a:r>
              <a:rPr lang="en-US" altLang="ko-KR" dirty="0"/>
              <a:t>→ </a:t>
            </a:r>
            <a:r>
              <a:rPr lang="ko-KR" altLang="en-US" b="1" dirty="0"/>
              <a:t>아니다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→ 왜냐하면 </a:t>
            </a:r>
            <a:r>
              <a:rPr lang="ko-KR" altLang="en-US" b="1" dirty="0"/>
              <a:t>모델의 지식은 가중치 자체보다는 ‘입력에 대해 어떤 출력을 </a:t>
            </a:r>
            <a:r>
              <a:rPr lang="ko-KR" altLang="en-US" b="1" dirty="0" err="1"/>
              <a:t>내는가’에</a:t>
            </a:r>
            <a:r>
              <a:rPr lang="ko-KR" altLang="en-US" b="1" dirty="0"/>
              <a:t> 담겨 있기 때문</a:t>
            </a:r>
            <a:endParaRPr lang="ko-KR" altLang="en-US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>
              <a:buNone/>
            </a:pPr>
            <a:r>
              <a:rPr lang="ko-KR" altLang="en-US" b="1" dirty="0"/>
              <a:t>지식</a:t>
            </a:r>
            <a:r>
              <a:rPr lang="en-US" altLang="ko-KR" b="1" dirty="0"/>
              <a:t>(</a:t>
            </a:r>
            <a:r>
              <a:rPr lang="en" altLang="ko-KR" b="1" dirty="0"/>
              <a:t>Knowledge)</a:t>
            </a:r>
            <a:r>
              <a:rPr lang="ko-KR" altLang="en-US" b="1" dirty="0"/>
              <a:t>이란 “입력에 대한 출력 확률 </a:t>
            </a:r>
            <a:r>
              <a:rPr lang="ko-KR" altLang="en-US" b="1" dirty="0" err="1"/>
              <a:t>분포”로</a:t>
            </a:r>
            <a:r>
              <a:rPr lang="ko-KR" altLang="en-US" b="1" dirty="0"/>
              <a:t> 정의할 수 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입력  </a:t>
            </a:r>
            <a:r>
              <a:rPr lang="en" altLang="ko-KR" dirty="0"/>
              <a:t>x </a:t>
            </a:r>
            <a:r>
              <a:rPr lang="ko-KR" altLang="en-US" dirty="0" err="1"/>
              <a:t>에</a:t>
            </a:r>
            <a:r>
              <a:rPr lang="ko-KR" altLang="en-US" dirty="0"/>
              <a:t> 대해</a:t>
            </a:r>
          </a:p>
          <a:p>
            <a:pPr>
              <a:buNone/>
            </a:pPr>
            <a:r>
              <a:rPr lang="ko-KR" altLang="en-US" dirty="0"/>
              <a:t>모델이 내는 </a:t>
            </a:r>
            <a:r>
              <a:rPr lang="en" altLang="ko-KR" b="1" dirty="0" err="1"/>
              <a:t>softmax</a:t>
            </a:r>
            <a:r>
              <a:rPr lang="en" altLang="ko-KR" b="1" dirty="0"/>
              <a:t> </a:t>
            </a:r>
            <a:r>
              <a:rPr lang="ko-KR" altLang="en-US" b="1" dirty="0"/>
              <a:t>확률 분포</a:t>
            </a:r>
            <a:r>
              <a:rPr lang="ko-KR" altLang="en-US" dirty="0"/>
              <a:t>가 비슷하다면</a:t>
            </a:r>
            <a:r>
              <a:rPr lang="en-US" altLang="ko-KR" dirty="0"/>
              <a:t>,</a:t>
            </a:r>
          </a:p>
          <a:p>
            <a:pPr>
              <a:buNone/>
            </a:pPr>
            <a:r>
              <a:rPr lang="ko-KR" altLang="en-US" dirty="0"/>
              <a:t>그것은 </a:t>
            </a:r>
            <a:r>
              <a:rPr lang="ko-KR" altLang="en-US" b="1" dirty="0"/>
              <a:t>비슷한 지식을 공유하고 있는 것</a:t>
            </a:r>
            <a:r>
              <a:rPr lang="ko-KR" altLang="en-US" dirty="0"/>
              <a:t>으로 간주할 수 있다는 거예요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ko-KR" altLang="en-US" dirty="0"/>
              <a:t>이 </a:t>
            </a:r>
            <a:r>
              <a:rPr lang="en" altLang="ko-KR" dirty="0"/>
              <a:t>soft </a:t>
            </a:r>
            <a:r>
              <a:rPr lang="ko-KR" altLang="en-US" dirty="0"/>
              <a:t>확률 분포에는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en-US" altLang="ko-KR" dirty="0"/>
              <a:t>• </a:t>
            </a:r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en" altLang="ko-KR" dirty="0"/>
              <a:t>class label) </a:t>
            </a:r>
            <a:r>
              <a:rPr lang="ko-KR" altLang="en-US" dirty="0"/>
              <a:t>뿐 아니라</a:t>
            </a:r>
            <a:r>
              <a:rPr lang="en-US" altLang="ko-KR" dirty="0"/>
              <a:t>,</a:t>
            </a:r>
          </a:p>
          <a:p>
            <a:pPr>
              <a:buNone/>
            </a:pPr>
            <a:r>
              <a:rPr lang="en-US" altLang="ko-KR" dirty="0"/>
              <a:t>• </a:t>
            </a:r>
            <a:r>
              <a:rPr lang="ko-KR" altLang="en-US" b="1" dirty="0"/>
              <a:t>클래스 간의 유사도</a:t>
            </a:r>
            <a:r>
              <a:rPr lang="en-US" altLang="ko-KR" b="1" dirty="0"/>
              <a:t>, </a:t>
            </a:r>
            <a:r>
              <a:rPr lang="ko-KR" altLang="en-US" b="1" dirty="0"/>
              <a:t>불확실성</a:t>
            </a:r>
            <a:r>
              <a:rPr lang="en-US" altLang="ko-KR" dirty="0"/>
              <a:t>, </a:t>
            </a:r>
            <a:r>
              <a:rPr lang="ko-KR" altLang="en-US" b="1" dirty="0"/>
              <a:t>경계 근처의 판단 정보</a:t>
            </a:r>
            <a:r>
              <a:rPr lang="ko-KR" altLang="en-US" dirty="0"/>
              <a:t> 등이 담겨 있어서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정답만 있는 </a:t>
            </a:r>
            <a:r>
              <a:rPr lang="en" altLang="ko-KR" dirty="0"/>
              <a:t>hard label</a:t>
            </a:r>
            <a:r>
              <a:rPr lang="ko-KR" altLang="en-US" dirty="0"/>
              <a:t>보다 </a:t>
            </a:r>
            <a:r>
              <a:rPr lang="ko-KR" altLang="en-US" b="1" dirty="0"/>
              <a:t>훨씬 더 풍부한 정보</a:t>
            </a:r>
            <a:r>
              <a:rPr lang="ko-KR" altLang="en-US" dirty="0"/>
              <a:t>를 포함합니다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380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본 논문은 </a:t>
            </a:r>
            <a:r>
              <a:rPr kumimoji="1" lang="ko-KR" altLang="en-US" dirty="0" err="1"/>
              <a:t>지식증류를</a:t>
            </a:r>
            <a:r>
              <a:rPr kumimoji="1" lang="ko-KR" altLang="en-US" dirty="0"/>
              <a:t> 하기 위해서 선생 모델의 출력확률 분포를 학생 모델이 모방하는 형태의 앙상블 기법을 제안하였습니다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주로 다음과 </a:t>
            </a:r>
            <a:r>
              <a:rPr kumimoji="1" lang="ko-KR" altLang="en-US" dirty="0" err="1"/>
              <a:t>ㄱㄱ같이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softmax</a:t>
            </a:r>
            <a:r>
              <a:rPr kumimoji="1" lang="ko-KR" altLang="en-US" dirty="0"/>
              <a:t> 함수를 거쳐 나온 확률 분포를 사용하게 </a:t>
            </a:r>
            <a:r>
              <a:rPr kumimoji="1" lang="ko-KR" altLang="en-US" dirty="0" err="1"/>
              <a:t>된드데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일반적으로 선생 모델의 경우 </a:t>
            </a:r>
            <a:r>
              <a:rPr kumimoji="1" lang="ko-KR" altLang="en-US" dirty="0" err="1"/>
              <a:t>파라미터수가</a:t>
            </a:r>
            <a:r>
              <a:rPr kumimoji="1" lang="ko-KR" altLang="en-US" dirty="0"/>
              <a:t> 굉장히 많아서 손실이 거의 없기에 출력 확률 분포는 거의 </a:t>
            </a:r>
            <a:r>
              <a:rPr kumimoji="1" lang="ko-KR" altLang="en-US" dirty="0" err="1"/>
              <a:t>원핫인코딩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하나의 값만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가깝고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나머지는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가까운 수입니다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결국 클래스간 유의미한 관계가 잘 반영되지 않습니다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본 논문에서는 </a:t>
            </a:r>
            <a:r>
              <a:rPr kumimoji="1" lang="en-US" altLang="ko-KR" dirty="0"/>
              <a:t>T</a:t>
            </a:r>
            <a:r>
              <a:rPr kumimoji="1" lang="ko-KR" altLang="en-US" dirty="0"/>
              <a:t>라는 새로운 </a:t>
            </a:r>
            <a:r>
              <a:rPr kumimoji="1" lang="ko-KR" altLang="en-US" dirty="0" err="1"/>
              <a:t>매계</a:t>
            </a:r>
            <a:r>
              <a:rPr kumimoji="1" lang="ko-KR" altLang="en-US" dirty="0"/>
              <a:t> 변수를 도입하였고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다음과 같이 </a:t>
            </a:r>
            <a:r>
              <a:rPr kumimoji="1" lang="en-US" altLang="ko-KR" dirty="0"/>
              <a:t>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나눠주게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가 커지면 커질수록 모든 클래스의 분포가 균등해지게 되는 효과가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73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확률 분포를 다음과 같이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함수로 </a:t>
            </a:r>
            <a:r>
              <a:rPr kumimoji="1" lang="ko-KR" altLang="en-US" dirty="0" err="1"/>
              <a:t>정의가능하며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시그마를 풀면 </a:t>
            </a:r>
            <a:r>
              <a:rPr kumimoji="1" lang="ko-KR" altLang="en-US" dirty="0" err="1"/>
              <a:t>다음과같은</a:t>
            </a:r>
            <a:r>
              <a:rPr kumimoji="1" lang="ko-KR" altLang="en-US" dirty="0"/>
              <a:t> 식을 얻을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테일러 급수를 적용하여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가 충분히 크다는 조건하에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근사가 가능합니다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모든 확률 값을 </a:t>
            </a:r>
            <a:r>
              <a:rPr kumimoji="1" lang="en-US" altLang="ko-KR" dirty="0"/>
              <a:t>0</a:t>
            </a:r>
            <a:r>
              <a:rPr kumimoji="1" lang="ko-KR" altLang="en-US" dirty="0"/>
              <a:t> 센터 정규화를 진행하면 다음과 같이 식을 </a:t>
            </a:r>
            <a:r>
              <a:rPr kumimoji="1" lang="ko-KR" altLang="en-US" dirty="0" err="1"/>
              <a:t>풀수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 결국 간단하게 두 확률 분포의 차이를 줄이는 방향으로만 학습하면 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ko-KR" altLang="en-US" dirty="0"/>
              <a:t>하지만 실제로 중요한 큰 차이를 갖는 </a:t>
            </a:r>
            <a:r>
              <a:rPr lang="ko-KR" altLang="en-US" dirty="0" err="1"/>
              <a:t>로짓</a:t>
            </a:r>
            <a:r>
              <a:rPr lang="ko-KR" altLang="en-US" dirty="0"/>
              <a:t> 값 간의 차이가 감소되어</a:t>
            </a:r>
            <a:r>
              <a:rPr lang="en-US" altLang="ko-KR" dirty="0"/>
              <a:t>, </a:t>
            </a:r>
            <a:r>
              <a:rPr lang="en" altLang="ko-KR" dirty="0"/>
              <a:t>Teacher </a:t>
            </a:r>
            <a:r>
              <a:rPr lang="ko-KR" altLang="en-US" dirty="0"/>
              <a:t>모델이 갖고 있는 강한 확신</a:t>
            </a:r>
            <a:r>
              <a:rPr lang="en-US" altLang="ko-KR" dirty="0"/>
              <a:t>(</a:t>
            </a:r>
            <a:r>
              <a:rPr lang="en" altLang="ko-KR" dirty="0"/>
              <a:t>confidence) </a:t>
            </a:r>
            <a:r>
              <a:rPr lang="ko-KR" altLang="en-US" dirty="0"/>
              <a:t>또는 분류 경계 등 중요한 정보가 약화될 수 있습니다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84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2F4C9-6668-1981-79AC-0EC761984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ED9B0-67F8-B9F8-B5B6-40C69FF15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3F875E-B362-8BFF-37DE-C492175D2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가 매우 작은 경우에는 거의 </a:t>
            </a:r>
            <a:r>
              <a:rPr kumimoji="1" lang="ko-KR" altLang="en-US" dirty="0" err="1"/>
              <a:t>원핫인코딩과</a:t>
            </a:r>
            <a:r>
              <a:rPr kumimoji="1" lang="ko-KR" altLang="en-US" dirty="0"/>
              <a:t> 같은 결과를 갖게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결국 다양한 클래스의 관계를 학습하는데 한계가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노이즈를 제거한다는 장점을 가지고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3366F-DE0C-5B86-9CE4-348BE098A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62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항상 </a:t>
            </a:r>
            <a:r>
              <a:rPr kumimoji="1" lang="en-US" altLang="ko-KR" dirty="0"/>
              <a:t>KD </a:t>
            </a:r>
            <a:r>
              <a:rPr kumimoji="1" lang="ko-KR" altLang="en-US" dirty="0"/>
              <a:t>방식은 성능 향상을 갖고 올까요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오른 쪽 실험 결과는 </a:t>
            </a:r>
            <a:r>
              <a:rPr kumimoji="1" lang="en-US" altLang="ko-KR" dirty="0"/>
              <a:t>KD</a:t>
            </a:r>
            <a:r>
              <a:rPr kumimoji="1" lang="ko-KR" altLang="en-US" dirty="0"/>
              <a:t>로 학습한 모델이 처음에는 효과가 있었지만 후반으로 갈수록 그냥 데이터로만 학습한 모델보다 더 성능이 </a:t>
            </a:r>
            <a:r>
              <a:rPr kumimoji="1" lang="ko-KR" altLang="en-US" dirty="0" err="1"/>
              <a:t>안좋음을</a:t>
            </a:r>
            <a:r>
              <a:rPr kumimoji="1" lang="ko-KR" altLang="en-US" dirty="0"/>
              <a:t> 확인 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625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정답은 </a:t>
            </a:r>
            <a:r>
              <a:rPr kumimoji="1" lang="en-US" altLang="ko-KR" dirty="0"/>
              <a:t>x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실험 결과 항상 </a:t>
            </a:r>
            <a:r>
              <a:rPr kumimoji="1" lang="en-US" altLang="ko-KR" dirty="0"/>
              <a:t>KD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사용하는게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좋은것은</a:t>
            </a:r>
            <a:r>
              <a:rPr kumimoji="1" lang="ko-KR" altLang="en-US" dirty="0"/>
              <a:t> 아니라는 실험 결과가 다수 존재합니다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이에 그렇다면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선생</a:t>
            </a:r>
            <a:r>
              <a:rPr kumimoji="1" lang="en-US" altLang="ko-KR" dirty="0"/>
              <a:t>-</a:t>
            </a:r>
            <a:r>
              <a:rPr kumimoji="1" lang="ko-KR" altLang="en-US" dirty="0"/>
              <a:t>학생</a:t>
            </a:r>
            <a:r>
              <a:rPr kumimoji="1" lang="en-US" altLang="ko-KR" dirty="0"/>
              <a:t>)</a:t>
            </a:r>
            <a:r>
              <a:rPr kumimoji="1" lang="ko-KR" altLang="en-US" dirty="0"/>
              <a:t> 사이에 잘 맞는 조합이 있는가</a:t>
            </a:r>
            <a:r>
              <a:rPr kumimoji="1" lang="en-US" altLang="ko-KR" dirty="0"/>
              <a:t>?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의문을 가졌고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위와 같은 실험을 통해서 항상 성능이 좋고 큰 모델이 선생 </a:t>
            </a:r>
            <a:r>
              <a:rPr kumimoji="1" lang="ko-KR" altLang="en-US" dirty="0" err="1"/>
              <a:t>모델로써</a:t>
            </a:r>
            <a:r>
              <a:rPr kumimoji="1" lang="ko-KR" altLang="en-US" dirty="0"/>
              <a:t> 좋은 모델은 아니라는 것을 밝혀냈습니다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이러한 원인은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가지로 줄여볼 수 있습니다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학생 모델이 선생 모델을 잘 모방하지만 </a:t>
            </a:r>
            <a:r>
              <a:rPr kumimoji="1" lang="en-US" altLang="ko-KR" dirty="0"/>
              <a:t>,</a:t>
            </a:r>
            <a:r>
              <a:rPr kumimoji="1" lang="ko-KR" altLang="en-US" dirty="0"/>
              <a:t>용량이 작아서 따라하는데 한계가 존재한다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학생 모델이 모방 조차 하지 못한다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br>
              <a:rPr kumimoji="1" lang="en-US" altLang="ko-KR" dirty="0"/>
            </a:br>
            <a:r>
              <a:rPr kumimoji="1" lang="ko-KR" altLang="en-US" dirty="0"/>
              <a:t>실험 결과를 통해서 학생 모델의 용량이 충분하지 못하다면 선생 모델의 출력 확률 분포를 모방할 수 없다는 결론이 나왔습니다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9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간단한 예시로 선생 모델의 경우 </a:t>
            </a:r>
            <a:r>
              <a:rPr kumimoji="1" lang="en-US" altLang="ko-KR" dirty="0"/>
              <a:t>z</a:t>
            </a:r>
            <a:r>
              <a:rPr kumimoji="1" lang="ko-KR" altLang="en-US" dirty="0"/>
              <a:t> 축을 따라서 결정을 짓는다면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학생 모델은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차원을 </a:t>
            </a:r>
            <a:r>
              <a:rPr kumimoji="1" lang="ko-KR" altLang="en-US" dirty="0" err="1"/>
              <a:t>스팬하기에</a:t>
            </a:r>
            <a:r>
              <a:rPr kumimoji="1" lang="ko-KR" altLang="en-US" dirty="0"/>
              <a:t> 도저히 모방할 수가 없습니다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초등학생한테 기울기를 설명할 때 선생이 대학교 미분방정식을 통해서 설명하면 학생이 학습할 수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선생이 간단한 피타고라스로 설명하면 그나마 이해할 수 있다는 예를 </a:t>
            </a:r>
            <a:r>
              <a:rPr kumimoji="1" lang="ko-KR" altLang="en-US" dirty="0" err="1"/>
              <a:t>들수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KD</a:t>
            </a:r>
            <a:r>
              <a:rPr kumimoji="1" lang="ko-KR" altLang="en-US" dirty="0"/>
              <a:t>의 경우 단순 데이터로 학습한 손실과 선생 모델과의 손실을 동시에 최적화 </a:t>
            </a:r>
            <a:r>
              <a:rPr kumimoji="1" lang="ko-KR" altLang="en-US" dirty="0" err="1"/>
              <a:t>해야하는데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 용량이 작은 모델의 경우 이러한 두 값이 반비례 관계를 가지고 있어서 </a:t>
            </a:r>
            <a:r>
              <a:rPr kumimoji="1" lang="ko-KR" altLang="en-US" dirty="0" err="1"/>
              <a:t>둘다</a:t>
            </a:r>
            <a:r>
              <a:rPr kumimoji="1" lang="ko-KR" altLang="en-US" dirty="0"/>
              <a:t> 최적화 할 수 없음을 증명하고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 적은 표현력으로 </a:t>
            </a:r>
            <a:r>
              <a:rPr kumimoji="1" lang="ko-KR" altLang="en-US" dirty="0" err="1"/>
              <a:t>이둘을</a:t>
            </a:r>
            <a:r>
              <a:rPr kumimoji="1" lang="ko-KR" altLang="en-US" dirty="0"/>
              <a:t> 최적화 할 수 있는 방법이 존재하지 않아서 더이상 수렴하지 않는다고 주장합니다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17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이를 해결하기 위해서 선생</a:t>
            </a:r>
            <a:r>
              <a:rPr kumimoji="1" lang="en-US" altLang="ko-KR" dirty="0"/>
              <a:t>-</a:t>
            </a:r>
            <a:r>
              <a:rPr kumimoji="1" lang="ko-KR" altLang="en-US" dirty="0"/>
              <a:t>학생 쌍을 </a:t>
            </a:r>
            <a:r>
              <a:rPr kumimoji="1" lang="ko-KR" altLang="en-US" dirty="0" err="1"/>
              <a:t>찾는대신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선생 모방을 계속 </a:t>
            </a:r>
            <a:r>
              <a:rPr kumimoji="1" lang="ko-KR" altLang="en-US" dirty="0" err="1"/>
              <a:t>하지말고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처음에 조금만 선생을 따라고 나머지는 그냥 데이터 학습을 하는 </a:t>
            </a:r>
            <a:r>
              <a:rPr kumimoji="1" lang="en-US" altLang="ko-KR" dirty="0"/>
              <a:t>early stopping</a:t>
            </a:r>
            <a:r>
              <a:rPr kumimoji="1" lang="ko-KR" altLang="en-US" dirty="0"/>
              <a:t> 을 적용한 </a:t>
            </a:r>
            <a:r>
              <a:rPr kumimoji="1" lang="en-US" altLang="ko-KR" dirty="0"/>
              <a:t>ESKD </a:t>
            </a:r>
            <a:r>
              <a:rPr kumimoji="1" lang="ko-KR" altLang="en-US" dirty="0"/>
              <a:t>방법론을 제안하였습니다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실제로 이러한 방법을 통해서 다양한 </a:t>
            </a:r>
            <a:r>
              <a:rPr kumimoji="1" lang="ko-KR" altLang="en-US" dirty="0" err="1"/>
              <a:t>테스크와</a:t>
            </a:r>
            <a:r>
              <a:rPr kumimoji="1" lang="ko-KR" altLang="en-US" dirty="0"/>
              <a:t> 실험에서 그냥 </a:t>
            </a:r>
            <a:r>
              <a:rPr kumimoji="1" lang="en-US" altLang="ko-KR" dirty="0"/>
              <a:t>KD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 </a:t>
            </a:r>
            <a:r>
              <a:rPr kumimoji="1" lang="ko-KR" altLang="en-US" dirty="0" err="1"/>
              <a:t>떄</a:t>
            </a:r>
            <a:r>
              <a:rPr kumimoji="1" lang="ko-KR" altLang="en-US" dirty="0"/>
              <a:t> 보다 더 나은 성능을 보여줬습니다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그러한 결과 학생 모델에 따라서 선생모델을 얼마나 더 학습할지 </a:t>
            </a:r>
            <a:r>
              <a:rPr kumimoji="1" lang="ko-KR" altLang="en-US" dirty="0" err="1"/>
              <a:t>아닌지에</a:t>
            </a:r>
            <a:r>
              <a:rPr kumimoji="1" lang="ko-KR" altLang="en-US" dirty="0"/>
              <a:t> 대한 결과가 명확하게 나왔다고 합니다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그래프를 통해서도  선생 모델의 손실을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모두 최적화를 시도한 결과 손실이 가장 높은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75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본 논문에서는 </a:t>
            </a:r>
            <a:r>
              <a:rPr lang="en" altLang="ko-KR" dirty="0"/>
              <a:t>KD</a:t>
            </a:r>
            <a:r>
              <a:rPr lang="ko-KR" altLang="en-US" dirty="0"/>
              <a:t>와 관련된 포괄적인 실험을 진행하였고</a:t>
            </a:r>
            <a:r>
              <a:rPr lang="en-US" altLang="ko-KR" dirty="0"/>
              <a:t>, </a:t>
            </a:r>
            <a:r>
              <a:rPr lang="en" altLang="ko-KR" dirty="0"/>
              <a:t>KD</a:t>
            </a:r>
            <a:r>
              <a:rPr lang="ko-KR" altLang="en-US" dirty="0"/>
              <a:t>방식은 만능이 아니며</a:t>
            </a:r>
            <a:r>
              <a:rPr lang="en-US" altLang="ko-KR" dirty="0"/>
              <a:t>, </a:t>
            </a:r>
            <a:r>
              <a:rPr lang="en" altLang="ko-KR" dirty="0"/>
              <a:t>Student </a:t>
            </a:r>
            <a:r>
              <a:rPr lang="ko-KR" altLang="en-US" dirty="0"/>
              <a:t>모델의 용량을 문제로 주장하였습니다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" altLang="ko-KR" dirty="0"/>
              <a:t>Student </a:t>
            </a:r>
            <a:r>
              <a:rPr lang="ko-KR" altLang="en-US" dirty="0"/>
              <a:t>모델과 맞는 </a:t>
            </a:r>
            <a:r>
              <a:rPr lang="en" altLang="ko-KR" dirty="0"/>
              <a:t>Teacher </a:t>
            </a:r>
            <a:r>
              <a:rPr lang="ko-KR" altLang="en-US" dirty="0"/>
              <a:t>모델을 </a:t>
            </a:r>
            <a:r>
              <a:rPr lang="ko-KR" altLang="en-US" dirty="0" err="1"/>
              <a:t>찾는것</a:t>
            </a:r>
            <a:r>
              <a:rPr lang="ko-KR" altLang="en-US" dirty="0"/>
              <a:t> 보다</a:t>
            </a:r>
            <a:r>
              <a:rPr lang="en-US" altLang="ko-KR" dirty="0"/>
              <a:t>, </a:t>
            </a:r>
            <a:r>
              <a:rPr lang="en" altLang="ko-KR" dirty="0"/>
              <a:t>Teacher </a:t>
            </a:r>
            <a:r>
              <a:rPr lang="ko-KR" altLang="en-US" dirty="0"/>
              <a:t>모델을 정규화 하는 </a:t>
            </a:r>
            <a:r>
              <a:rPr lang="en" altLang="ko-KR" dirty="0"/>
              <a:t>Early stopping </a:t>
            </a:r>
            <a:r>
              <a:rPr lang="ko-KR" altLang="en-US" dirty="0"/>
              <a:t>을 적용한 </a:t>
            </a:r>
            <a:r>
              <a:rPr lang="en" altLang="ko-KR" dirty="0"/>
              <a:t>ESKD</a:t>
            </a:r>
            <a:r>
              <a:rPr lang="ko-KR" altLang="en-US" dirty="0" err="1"/>
              <a:t>를</a:t>
            </a:r>
            <a:r>
              <a:rPr lang="ko-KR" altLang="en-US" dirty="0"/>
              <a:t> 통해서 이러한 문제를 해소할 수 있다고 주장합니다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이러한 미묘한 차이와 동작 조건들에 대한 연구가 많이 필요하다고 주장합니다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3E834-8ECF-664F-8C95-87153462022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57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4F21D-D353-C184-DB24-75C2FCE3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AD05A3-A1FF-85FD-1A9D-8967EFF3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79ECA-B943-E700-F13D-3A5000E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36A20-F1EB-3672-06FC-1F3EA41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727A-DC0A-699F-DFB1-07A7049B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FD30-5F63-14E0-FB1E-C5AEF601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CA599-AA08-6A85-0904-B03217E7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C7E01-F224-9B1E-C02C-53A519B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BC4DA-D707-4008-6811-77734FB7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406-B5BA-F1AC-DDB1-E0393BCF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1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8EC864-67BC-85C7-FCFD-85FD455D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E34BD-23B6-2E8C-808F-A7ECC0DFD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F54CB-AD8F-08C1-9ADA-7FA831A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565AE-BC63-1951-E3E2-FC852151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9EE65-ED70-A4D3-A781-EBC2E66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650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6146-C29C-C995-318F-D2741D29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2CA56-FC34-AD0D-4304-C68F4D3E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5ABC3-59C6-09A7-4CF7-DA756C1A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6BEFC-6ABC-7C3B-A825-8B9219AE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69F4C-A9C4-7374-AB29-274BE351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47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D770-7EC2-DA6F-FE6D-11DABE9C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3DD33-BC9C-C112-D1C9-618CD95B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BC1FA-56DC-41F5-9AFF-33FBAE6E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77D53-DF36-C248-0334-8A11404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57B30-7452-E897-070B-B8A01F2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576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C9649-C5CD-4635-CF8D-ECE6167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F0067-B5FA-375B-51BA-18496AD4C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9860A-4C8E-4F23-F25B-ADB1A3CB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DF1A0-066A-2358-55AA-8459B94B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C7477-E77F-E05B-8D7C-1DA3572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A42F6-A1D0-78A8-2246-A21EC4D4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2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33557-E1AC-C7B5-3D13-6FC6541B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FCAC3-75B5-72DE-AB13-7DF83823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BB719-7021-0E13-A682-AB6E8BEB6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147EA-56F7-63C7-69E8-AA33C2F2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03DFA3-9A96-D12B-1D36-38107A47A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5651E-3659-655E-0E5B-DDE93F6B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FDA5BD-2E31-9993-AA79-C3632F5D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CD56D-96B3-ACAB-AF45-904E2C83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5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B0741-14DB-BE1A-A576-716706DB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59B43-8AB2-0825-12C5-32E7B778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98AB60-323E-4A72-A668-594DF00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E78D3-D2C6-DE47-0143-0E4A3E8E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41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C6A99-5AB5-5028-FDE5-60A51842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89F13D-228C-B568-A26B-135684FD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1AF5A-397B-E0DB-AE20-4E13FA96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53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FFA5-41FC-0741-ACA2-82097BA4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78E97-68C6-5D0B-03DA-99711DEC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9169E-401D-BC9A-9E8E-E0993689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0D243-C1BF-C1B5-66F5-767F9721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59A4B-F592-06A2-78FD-82A347E2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0CBAC-8F46-2998-0DAD-98A439D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49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7246-BAF7-E61E-064D-932535BE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C51F0F-D396-7FFA-BAB3-A8DA48D80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44492-914E-9024-23DC-00659CAB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DE2C4-87BD-18CF-6086-658E674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93E50-8780-B1F3-38FC-40D0490C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AD82A-770A-D220-BC72-E1AF73AF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59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9E6F64-3FFC-DA1D-4CE3-DE2EEF0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F3CBD-1FD7-813A-484E-AD85A21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3572E-CB0E-BE45-0FAB-F1B0A4A87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B943D-4D2F-CA4A-9ABF-6DB4E779C061}" type="datetimeFigureOut">
              <a:rPr kumimoji="1" lang="ko-KR" altLang="en-US" smtClean="0"/>
              <a:t>2025. 4. 13.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AABA-DDD4-8183-49C5-F90F4153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4886-837A-4D0A-2E73-F3330A086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B3F8F-2C95-9F4F-9E9B-CE7AC9C945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57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D45B-C908-DC22-06ED-901457D99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Distilling the knowledge in a </a:t>
            </a:r>
            <a:r>
              <a:rPr kumimoji="1" lang="en-US" altLang="ko-KR" dirty="0" err="1"/>
              <a:t>Neuarl</a:t>
            </a:r>
            <a:r>
              <a:rPr kumimoji="1" lang="en-US" altLang="ko-KR" dirty="0"/>
              <a:t> Network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85702-76BD-A4F8-DBB4-470383DD5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2025.04.13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84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6EFF2-1F09-4759-EA84-7E49975A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92F7E-3FB7-C6C4-E6BA-8B2E5E62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In this paper, conducted a comprehensive experiment on KD, and argued that the KD method is not omnipotent and that the capacity of the Student model is a problem. </a:t>
            </a:r>
            <a:r>
              <a:rPr kumimoji="1" lang="en-US" altLang="ko-KR" dirty="0"/>
              <a:t>This paper</a:t>
            </a:r>
            <a:r>
              <a:rPr kumimoji="1" lang="en" altLang="ko-KR" dirty="0"/>
              <a:t> argue that this problem can be solved by applying ESKD with Early Stopping to regularize the Teacher model rather than finding a Teacher model that matches the Student model. </a:t>
            </a:r>
          </a:p>
          <a:p>
            <a:endParaRPr kumimoji="1" lang="en" altLang="ko-KR" dirty="0"/>
          </a:p>
          <a:p>
            <a:r>
              <a:rPr kumimoji="1" lang="en" altLang="ko-KR" dirty="0"/>
              <a:t>In addition, this paper argue that much research is needed on these subtle differences and operating conditions.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DEB6-5AEF-E8C1-17CA-A14FEA1D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Knowledge distillation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5BA9EF-4998-88D1-649A-B48C7472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 is knowledge distillation ? </a:t>
            </a:r>
            <a:endParaRPr lang="ko-KR" altLang="en-US" dirty="0"/>
          </a:p>
        </p:txBody>
      </p:sp>
      <p:pic>
        <p:nvPicPr>
          <p:cNvPr id="1026" name="Picture 2" descr="What is Knowledge Distillation? A Deep Dive.">
            <a:extLst>
              <a:ext uri="{FF2B5EF4-FFF2-40B4-BE49-F238E27FC236}">
                <a16:creationId xmlns:a16="http://schemas.microsoft.com/office/drawing/2014/main" id="{F494E6AD-099E-9954-1BAE-E977C846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9" y="2987368"/>
            <a:ext cx="9160933" cy="33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NLP] Temperature">
            <a:extLst>
              <a:ext uri="{FF2B5EF4-FFF2-40B4-BE49-F238E27FC236}">
                <a16:creationId xmlns:a16="http://schemas.microsoft.com/office/drawing/2014/main" id="{D7C0654C-2BEC-5CF9-CCE5-95DC1955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9734" y="557189"/>
            <a:ext cx="8612531" cy="46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3DABD7-3D17-D239-E2B7-DE0E7266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Softmax function</a:t>
            </a:r>
          </a:p>
        </p:txBody>
      </p:sp>
    </p:spTree>
    <p:extLst>
      <p:ext uri="{BB962C8B-B14F-4D97-AF65-F5344CB8AC3E}">
        <p14:creationId xmlns:p14="http://schemas.microsoft.com/office/powerpoint/2010/main" val="59805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ECF3A1-2653-41D6-5709-2F71162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4" y="1486190"/>
            <a:ext cx="4783697" cy="1942810"/>
          </a:xfrm>
        </p:spPr>
        <p:txBody>
          <a:bodyPr anchor="b">
            <a:normAutofit/>
          </a:bodyPr>
          <a:lstStyle/>
          <a:p>
            <a:r>
              <a:rPr kumimoji="1" lang="en-US" altLang="ko-KR" sz="4000"/>
              <a:t>High Temperature</a:t>
            </a:r>
            <a:endParaRPr kumimoji="1" lang="ko-KR" altLang="en-US" sz="400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265E9DE-6E3A-4428-0B88-94A93003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169505" cy="6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0AE4-E260-F47E-39B9-433120DB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FC2B-39A9-7243-BA12-B03E2E71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4" y="1486190"/>
            <a:ext cx="4783697" cy="1942810"/>
          </a:xfrm>
        </p:spPr>
        <p:txBody>
          <a:bodyPr anchor="b">
            <a:normAutofit/>
          </a:bodyPr>
          <a:lstStyle/>
          <a:p>
            <a:r>
              <a:rPr kumimoji="1" lang="en-US" altLang="ko-KR" sz="4000" dirty="0"/>
              <a:t>Low Temperature</a:t>
            </a:r>
            <a:endParaRPr kumimoji="1" lang="ko-KR" altLang="en-US" sz="4000" dirty="0"/>
          </a:p>
        </p:txBody>
      </p:sp>
      <p:pic>
        <p:nvPicPr>
          <p:cNvPr id="4" name="그림 3" descr="스크린샷, 텍스트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EF564C-F602-F1BB-CBF5-4E878A31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54" y="1318787"/>
            <a:ext cx="6075005" cy="37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51E8-6983-C420-69F9-AAA37E71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KD is always good?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316A72-FADB-BDE4-9DA8-5D7E827E1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2681" y="2194641"/>
            <a:ext cx="5257800" cy="3568700"/>
          </a:xfrm>
          <a:prstGeom prst="rect">
            <a:avLst/>
          </a:prstGeom>
        </p:spPr>
      </p:pic>
      <p:pic>
        <p:nvPicPr>
          <p:cNvPr id="5" name="내용 개체 틀 4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79234C-5668-81E8-8E50-85AEE777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050" y="1803322"/>
            <a:ext cx="48105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FD096-8ACD-0E1D-9CE3-4BA52CAF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KD is always good?</a:t>
            </a:r>
            <a:r>
              <a:rPr kumimoji="1" lang="ko-KR" altLang="en-US" dirty="0"/>
              <a:t> </a:t>
            </a:r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pic>
        <p:nvPicPr>
          <p:cNvPr id="5" name="내용 개체 틀 4" descr="텍스트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02D93D-48F8-DF10-83CD-F0020321E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100" y="1886744"/>
            <a:ext cx="9829800" cy="4229100"/>
          </a:xfrm>
        </p:spPr>
      </p:pic>
    </p:spTree>
    <p:extLst>
      <p:ext uri="{BB962C8B-B14F-4D97-AF65-F5344CB8AC3E}">
        <p14:creationId xmlns:p14="http://schemas.microsoft.com/office/powerpoint/2010/main" val="42815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3820C-322F-CE1E-35D7-D17FA104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Student model capacity</a:t>
            </a:r>
            <a:endParaRPr kumimoji="1" lang="ko-KR" altLang="en-US" dirty="0"/>
          </a:p>
        </p:txBody>
      </p:sp>
      <p:pic>
        <p:nvPicPr>
          <p:cNvPr id="5" name="내용 개체 틀 4" descr="텍스트, 라인, 친필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A1AEA4D-CF1C-F8C2-A168-68FD39F5A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717" y="1690688"/>
            <a:ext cx="560160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1E625-E6CA-D9F8-2CDA-16A1E3539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044" y="2234407"/>
            <a:ext cx="5283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9BCA50-5C8B-4034-853C-B2917664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6BA6184-9AEF-9114-BC63-A499CA70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11393679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ESKD ( Early Stopping Knowledge Distillation )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AB511D2-4D1C-E361-3A9A-2B4F03D3C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6302" r="-2" b="3018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CCD060-8E63-4402-499B-60A4B7E6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13" b="8050"/>
          <a:stretch/>
        </p:blipFill>
        <p:spPr>
          <a:xfrm>
            <a:off x="4322198" y="1557339"/>
            <a:ext cx="3567884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099567-A064-4D4E-6553-203A7169A2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936" r="26405" b="-1"/>
          <a:stretch/>
        </p:blipFill>
        <p:spPr>
          <a:xfrm>
            <a:off x="8070082" y="1557339"/>
            <a:ext cx="35676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32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913</Words>
  <Application>Microsoft Macintosh PowerPoint</Application>
  <PresentationFormat>와이드스크린</PresentationFormat>
  <Paragraphs>79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Distilling the knowledge in a Neuarl Network</vt:lpstr>
      <vt:lpstr>Knowledge distillation</vt:lpstr>
      <vt:lpstr>Softmax function</vt:lpstr>
      <vt:lpstr>High Temperature</vt:lpstr>
      <vt:lpstr>Low Temperature</vt:lpstr>
      <vt:lpstr>KD is always good?</vt:lpstr>
      <vt:lpstr>KD is always good? No</vt:lpstr>
      <vt:lpstr>Student model capacity</vt:lpstr>
      <vt:lpstr>ESKD ( Early Stopping Knowledge Distillation 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정승민</dc:creator>
  <cp:lastModifiedBy>정승민</cp:lastModifiedBy>
  <cp:revision>1</cp:revision>
  <dcterms:created xsi:type="dcterms:W3CDTF">2025-04-13T11:27:50Z</dcterms:created>
  <dcterms:modified xsi:type="dcterms:W3CDTF">2025-04-13T12:21:08Z</dcterms:modified>
</cp:coreProperties>
</file>