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441" r:id="rId2"/>
    <p:sldId id="442" r:id="rId3"/>
    <p:sldId id="443" r:id="rId4"/>
    <p:sldId id="444" r:id="rId5"/>
    <p:sldId id="445" r:id="rId6"/>
    <p:sldId id="440" r:id="rId7"/>
    <p:sldId id="447" r:id="rId8"/>
    <p:sldId id="448" r:id="rId9"/>
    <p:sldId id="449" r:id="rId10"/>
    <p:sldId id="450" r:id="rId11"/>
    <p:sldId id="451" r:id="rId12"/>
    <p:sldId id="452" r:id="rId13"/>
    <p:sldId id="456" r:id="rId14"/>
    <p:sldId id="453" r:id="rId15"/>
    <p:sldId id="454" r:id="rId16"/>
    <p:sldId id="459" r:id="rId17"/>
    <p:sldId id="467" r:id="rId18"/>
    <p:sldId id="455" r:id="rId19"/>
    <p:sldId id="457" r:id="rId20"/>
    <p:sldId id="458" r:id="rId21"/>
    <p:sldId id="461" r:id="rId22"/>
    <p:sldId id="460" r:id="rId23"/>
    <p:sldId id="462" r:id="rId24"/>
    <p:sldId id="466" r:id="rId25"/>
    <p:sldId id="464" r:id="rId26"/>
    <p:sldId id="465" r:id="rId27"/>
    <p:sldId id="463" r:id="rId28"/>
    <p:sldId id="361" r:id="rId29"/>
  </p:sldIdLst>
  <p:sldSz cx="12192000" cy="6858000"/>
  <p:notesSz cx="6808788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es" initials="i" lastIdx="0" clrIdx="0">
    <p:extLst>
      <p:ext uri="{19B8F6BF-5375-455C-9EA6-DF929625EA0E}">
        <p15:presenceInfo xmlns:p15="http://schemas.microsoft.com/office/powerpoint/2012/main" userId="im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74B1"/>
    <a:srgbClr val="203864"/>
    <a:srgbClr val="6886BB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82" autoAdjust="0"/>
    <p:restoredTop sz="87548" autoAdjust="0"/>
  </p:normalViewPr>
  <p:slideViewPr>
    <p:cSldViewPr snapToGrid="0" snapToObjects="1">
      <p:cViewPr>
        <p:scale>
          <a:sx n="96" d="100"/>
          <a:sy n="96" d="100"/>
        </p:scale>
        <p:origin x="1152" y="656"/>
      </p:cViewPr>
      <p:guideLst/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-600"/>
    </p:cViewPr>
  </p:sorterViewPr>
  <p:notesViewPr>
    <p:cSldViewPr snapToGrid="0" snapToObjects="1">
      <p:cViewPr varScale="1">
        <p:scale>
          <a:sx n="116" d="100"/>
          <a:sy n="116" d="100"/>
        </p:scale>
        <p:origin x="129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D760-6DDC-424F-882A-968EB90AA61D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7" y="9443662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C1D3-99BC-40C0-BC3F-588867A5A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28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24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왜 비주얼 </a:t>
            </a:r>
            <a:r>
              <a:rPr lang="ko-KR" altLang="en-US" b="1" dirty="0" err="1"/>
              <a:t>모달리티가</a:t>
            </a:r>
            <a:r>
              <a:rPr lang="ko-KR" altLang="en-US" b="1" dirty="0"/>
              <a:t> 덜 활용되었을까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en-US" altLang="ko-KR" b="1" dirty="0"/>
              <a:t>(1) </a:t>
            </a:r>
            <a:r>
              <a:rPr lang="ko-KR" altLang="en-US" b="1" dirty="0"/>
              <a:t>텍스트의 구조적 안정성</a:t>
            </a:r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b="1" dirty="0"/>
              <a:t>텍스트 데이터는 구조적으로 더 제한적이며</a:t>
            </a:r>
            <a:r>
              <a:rPr lang="en-US" altLang="ko-KR" b="1" dirty="0"/>
              <a:t>, </a:t>
            </a:r>
            <a:r>
              <a:rPr lang="ko-KR" altLang="en-US" b="1" dirty="0"/>
              <a:t>상대적으로 정형화된 데이터</a:t>
            </a:r>
            <a:r>
              <a:rPr lang="en-US" altLang="ko-KR" dirty="0"/>
              <a:t>(</a:t>
            </a:r>
            <a:r>
              <a:rPr lang="ko-KR" altLang="en-US" dirty="0"/>
              <a:t>문법</a:t>
            </a:r>
            <a:r>
              <a:rPr lang="en-US" altLang="ko-KR" dirty="0"/>
              <a:t>, </a:t>
            </a:r>
            <a:r>
              <a:rPr lang="ko-KR" altLang="en-US" dirty="0"/>
              <a:t>단어 간 관계 등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포함하므로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텍스트 </a:t>
            </a:r>
            <a:r>
              <a:rPr lang="ko-KR" altLang="en-US" dirty="0" err="1"/>
              <a:t>모달리티를</a:t>
            </a:r>
            <a:r>
              <a:rPr lang="ko-KR" altLang="en-US" dirty="0"/>
              <a:t> 업데이트하는 것만으로도 어느 정도 효과적인 개인화가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•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이미지는 픽셀 정보에서 시작해 의미적 정보로 변환해야 하므로</a:t>
            </a:r>
            <a:r>
              <a:rPr lang="en-US" altLang="ko-KR" dirty="0"/>
              <a:t>, </a:t>
            </a:r>
            <a:r>
              <a:rPr lang="ko-KR" altLang="en-US" b="1" dirty="0"/>
              <a:t>비주얼 </a:t>
            </a:r>
            <a:r>
              <a:rPr lang="ko-KR" altLang="en-US" b="1" dirty="0" err="1"/>
              <a:t>모달리티를</a:t>
            </a:r>
            <a:r>
              <a:rPr lang="ko-KR" altLang="en-US" b="1" dirty="0"/>
              <a:t> 조정하려면 더 많은 계산과 데이터가 필요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1" dirty="0"/>
              <a:t>=&gt; </a:t>
            </a:r>
            <a:r>
              <a:rPr lang="ko-KR" altLang="en-US" dirty="0">
                <a:effectLst/>
              </a:rPr>
              <a:t>비주얼 </a:t>
            </a:r>
            <a:r>
              <a:rPr lang="ko-KR" altLang="en-US" dirty="0" err="1">
                <a:effectLst/>
              </a:rPr>
              <a:t>모달리티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이미지 인코더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 err="1">
                <a:effectLst/>
              </a:rPr>
              <a:t>를</a:t>
            </a:r>
            <a:r>
              <a:rPr lang="ko-KR" altLang="en-US" dirty="0">
                <a:effectLst/>
              </a:rPr>
              <a:t> 업데이트하거나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비주얼 특징을 적응시키는 메커니즘을 추가</a:t>
            </a:r>
            <a:r>
              <a:rPr lang="ko-KR" altLang="en-US" dirty="0"/>
              <a:t>하여</a:t>
            </a:r>
            <a:r>
              <a:rPr lang="en-US" altLang="ko-KR" dirty="0"/>
              <a:t>, </a:t>
            </a:r>
            <a:r>
              <a:rPr lang="ko-KR" altLang="en-US" dirty="0"/>
              <a:t>로컬 데이터를 더 잘 반영할 필요가 있음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060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핵심 컴포넌트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구성 요소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kumimoji="1" lang="ko-KR" altLang="en-US" dirty="0">
                <a:solidFill>
                  <a:srgbClr val="0E0E0E"/>
                </a:solidFill>
                <a:effectLst/>
                <a:latin typeface=".AppleSystemUIFont"/>
              </a:rPr>
              <a:t> 두가지 </a:t>
            </a:r>
            <a:r>
              <a:rPr kumimoji="1" lang="en-US" altLang="ko-KR" dirty="0">
                <a:solidFill>
                  <a:srgbClr val="0E0E0E"/>
                </a:solidFill>
                <a:effectLst/>
                <a:latin typeface=".AppleSystemUIFont"/>
              </a:rPr>
              <a:t>-&gt; </a:t>
            </a:r>
            <a:r>
              <a:rPr kumimoji="1" lang="en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GUC</a:t>
            </a:r>
            <a:r>
              <a:rPr kumimoji="1" lang="en-US" altLang="ko-KR" sz="1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" altLang="ko-KR" sz="12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LFA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ko-KR" sz="1200" dirty="0">
              <a:solidFill>
                <a:srgbClr val="5274B1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GUC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와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LFA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학습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대상이라기보다는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" altLang="ko-KR" dirty="0" err="1">
                <a:solidFill>
                  <a:srgbClr val="0E0E0E"/>
                </a:solidFill>
                <a:effectLst/>
                <a:latin typeface=".AppleSystemUIFont"/>
              </a:rPr>
              <a:t>pFedPrompt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의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학습 구조와 메커니즘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구성하는 두 축입니다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GUC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글로벌 학습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공통 특성 학습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LFA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로컬 학습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개인화 특성 반영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802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코사인 유사도를 기준으로 이렇게 </a:t>
            </a:r>
            <a:r>
              <a:rPr lang="ko-KR" altLang="en-US" b="1" dirty="0">
                <a:effectLst/>
              </a:rPr>
              <a:t>유사한 샘플은</a:t>
            </a:r>
            <a:r>
              <a:rPr lang="en-US" altLang="ko-KR" b="1" dirty="0">
                <a:effectLst/>
              </a:rPr>
              <a:t>(</a:t>
            </a:r>
            <a:r>
              <a:rPr lang="ko-KR" altLang="en-US" b="1" dirty="0">
                <a:effectLst/>
              </a:rPr>
              <a:t>코사인 유사도 기반</a:t>
            </a:r>
            <a:r>
              <a:rPr lang="en-US" altLang="ko-KR" b="1" dirty="0">
                <a:effectLst/>
              </a:rPr>
              <a:t>) </a:t>
            </a:r>
            <a:r>
              <a:rPr lang="ko-KR" altLang="en-US" b="1" dirty="0">
                <a:effectLst/>
              </a:rPr>
              <a:t>가까이</a:t>
            </a:r>
            <a:r>
              <a:rPr lang="en-US" altLang="ko-KR" dirty="0">
                <a:effectLst/>
              </a:rPr>
              <a:t>, </a:t>
            </a:r>
            <a:r>
              <a:rPr lang="ko-KR" altLang="en-US" b="1" dirty="0">
                <a:effectLst/>
              </a:rPr>
              <a:t>다른 샘플은 멀리</a:t>
            </a:r>
            <a:r>
              <a:rPr lang="ko-KR" altLang="en-US" dirty="0">
                <a:effectLst/>
              </a:rPr>
              <a:t> 위치시키는 방식 </a:t>
            </a:r>
            <a:r>
              <a:rPr lang="en-US" altLang="ko-KR" dirty="0">
                <a:effectLst/>
              </a:rPr>
              <a:t>=&gt; </a:t>
            </a:r>
            <a:r>
              <a:rPr lang="ko-KR" altLang="en-US" dirty="0">
                <a:effectLst/>
              </a:rPr>
              <a:t>대조학습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GUC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기본적으로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대조 학습의 원리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활용하여 텍스트와 이미지 간의 의미적 유사성을 최적화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45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CLIP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에서는 텍스트와 이미지 간의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의미적 유사성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학습하기 위해서는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=&gt;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대조 학습 손실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Contrastive Loss)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사용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CLIP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에서 생성된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로짓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logits)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분류 문제에서 사용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=&gt;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크로스엔트로피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kumimoji="1" lang="en-US" altLang="ko-KR" dirty="0"/>
          </a:p>
          <a:p>
            <a:r>
              <a:rPr lang="en" altLang="ko-KR" dirty="0"/>
              <a:t>Prompt Learner</a:t>
            </a:r>
            <a:r>
              <a:rPr lang="ko-KR" altLang="en-US" dirty="0"/>
              <a:t>는 </a:t>
            </a:r>
            <a:r>
              <a:rPr lang="en" altLang="ko-KR" dirty="0"/>
              <a:t>CLIP </a:t>
            </a:r>
            <a:r>
              <a:rPr lang="ko-KR" altLang="en-US" dirty="0"/>
              <a:t>모델의 결과</a:t>
            </a:r>
            <a:r>
              <a:rPr lang="en-US" altLang="ko-KR" dirty="0"/>
              <a:t>(</a:t>
            </a:r>
            <a:r>
              <a:rPr lang="en" altLang="ko-KR" dirty="0"/>
              <a:t>logits)</a:t>
            </a:r>
            <a:r>
              <a:rPr lang="ko-KR" altLang="en-US" dirty="0" err="1"/>
              <a:t>를</a:t>
            </a:r>
            <a:r>
              <a:rPr lang="ko-KR" altLang="en-US" dirty="0"/>
              <a:t> 기반으로 </a:t>
            </a:r>
            <a:r>
              <a:rPr lang="en" altLang="ko-KR" dirty="0"/>
              <a:t>Loss</a:t>
            </a:r>
            <a:r>
              <a:rPr lang="ko-KR" altLang="en-US" dirty="0" err="1"/>
              <a:t>를</a:t>
            </a:r>
            <a:r>
              <a:rPr lang="ko-KR" altLang="en-US" dirty="0"/>
              <a:t> 계산하고</a:t>
            </a:r>
            <a:r>
              <a:rPr lang="en-US" altLang="ko-KR" dirty="0"/>
              <a:t>, </a:t>
            </a:r>
            <a:r>
              <a:rPr lang="ko-KR" altLang="en-US" dirty="0"/>
              <a:t>이를 통해 자신의 파라미터를 학습합니다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en" altLang="ko-KR" b="1" dirty="0">
                <a:effectLst/>
              </a:rPr>
              <a:t>CLIP</a:t>
            </a:r>
            <a:r>
              <a:rPr lang="ko-KR" altLang="en-US" b="1" dirty="0">
                <a:effectLst/>
              </a:rPr>
              <a:t>의 </a:t>
            </a:r>
            <a:r>
              <a:rPr lang="en" altLang="ko-KR" b="1" dirty="0">
                <a:effectLst/>
              </a:rPr>
              <a:t>loss </a:t>
            </a:r>
            <a:r>
              <a:rPr lang="ko-KR" altLang="en-US" b="1" dirty="0">
                <a:effectLst/>
              </a:rPr>
              <a:t>계산 과정</a:t>
            </a:r>
            <a:r>
              <a:rPr lang="en-US" altLang="ko-KR" b="1" dirty="0">
                <a:effectLst/>
              </a:rPr>
              <a:t>: </a:t>
            </a:r>
            <a:r>
              <a:rPr lang="en" altLang="ko-KR" b="1" dirty="0">
                <a:effectLst/>
              </a:rPr>
              <a:t>cosine </a:t>
            </a:r>
            <a:r>
              <a:rPr lang="en" altLang="ko-KR" b="1" dirty="0" err="1">
                <a:effectLst/>
              </a:rPr>
              <a:t>matirix</a:t>
            </a:r>
            <a:r>
              <a:rPr lang="en" altLang="ko-KR" b="1" dirty="0">
                <a:effectLst/>
              </a:rPr>
              <a:t> → (logit) → </a:t>
            </a:r>
            <a:r>
              <a:rPr lang="en" altLang="ko-KR" b="1" dirty="0" err="1">
                <a:effectLst/>
              </a:rPr>
              <a:t>softmax</a:t>
            </a:r>
            <a:r>
              <a:rPr lang="en" altLang="ko-KR" b="1" dirty="0">
                <a:effectLst/>
              </a:rPr>
              <a:t> → cross entropy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Local Feature Attention (LFA)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의 목적은 각 클라이언트의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개인적인 시각적 특징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반영하여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더 개인화된 모델을 만드는 것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시각적 데이터에서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추가적인 개인화된 정보를 학습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하여 글로벌 특성과 로컬 특성을 결합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LFA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로컬 데이터를 반영한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개인화된 특징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최종 예측 값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logits)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통합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55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메커니즘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은 입력 데이터에서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중요한 부분에 더 높은 가중치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부여해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모델이 학습이나 예측 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더 중요한 정보에 집중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하도록 하는 방법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핵심 개념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“어디를 주목할지 결정”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입력 데이터의 모든 요소를 동일하게 처리하지 않고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더 중요한 부분에 집중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가중치 계산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 간 **유사도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관계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)**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계산해 중요도를 결정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결과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높은 가중치를 받은 데이터가 모델의 학습과 예측에 더 큰 영향을 미침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Query, Key, Value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메커니즘의 핵심 요소로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입력 데이터 간 관계를 계산하고 중요한 정보를 추출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Query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“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무엇에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집중할지”를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묻는 질문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역할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입력 데이터에서 특정 정보를 찾기 위해 사용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Key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• **“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정보의 위치나 특징”**을 나타냄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Query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와 비교해 관련성을 계산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Value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“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실제 정보를 담고 있는 값”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Query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와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Key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간의 유사도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점수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기반으로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최종적으로 추출되는 정보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작동 원리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Query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와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Key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간의 **유사도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점수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)**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계산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계산된 점수를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Value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가중치로 적용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최종적으로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가중합된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Value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가 출력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비유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Query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질문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문장에서 중요한 단어는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?”)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Key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데이터의 위치나 특징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단어 위치와 의미”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Value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질문에 따라 가져올 실제 정보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단어 자체”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75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Self-Attention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은 각 입력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이 다른 모든 입력과의 관계를 계산해야 합니다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따라서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Query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와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Key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간의 유사도 계산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 \times 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개의 연산이 필요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 =&gt;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입력 크기의 제곱에 비례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=&gt;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모든 입력 요소 간 관계 계산</a:t>
                </a:r>
                <a:endParaRPr lang="en-US" altLang="ko-KR" b="1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endParaRPr lang="en" altLang="ko-KR" dirty="0">
                  <a:effectLst/>
                  <a:latin typeface="Helvetica" pitchFamily="2" charset="0"/>
                </a:endParaRPr>
              </a:p>
              <a:p>
                <a:pPr>
                  <a:spcBef>
                    <a:spcPts val="9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E0E0E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b="0" i="1" smtClean="0">
                          <a:solidFill>
                            <a:srgbClr val="0E0E0E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E0E0E"/>
                          </a:solidFill>
                          <a:effectLst/>
                          <a:latin typeface="Cambria Math" panose="02040503050406030204" pitchFamily="18" charset="0"/>
                        </a:rPr>
                        <m:t>𝑄𝑢𝑒𝑟𝑦</m:t>
                      </m:r>
                      <m:r>
                        <a:rPr lang="en-US" altLang="ko-KR" b="0" i="1" smtClean="0">
                          <a:solidFill>
                            <a:srgbClr val="0E0E0E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rgbClr val="0E0E0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rgbClr val="0E0E0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E0E0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rgbClr val="0E0E0E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ko-KR" b="0" dirty="0">
                  <a:solidFill>
                    <a:srgbClr val="0E0E0E"/>
                  </a:solidFill>
                  <a:effectLst/>
                  <a:latin typeface=".AppleSystemUIFont"/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여기서 </a:t>
                </a:r>
                <a:r>
                  <a:rPr lang="en" altLang="ko-KR" dirty="0" err="1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M_k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의 크기는 외부 메모리의 크기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d</a:t>
                </a:r>
                <a:r>
                  <a:rPr lang="ko-KR" altLang="en-US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에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 의존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 =&gt;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 모든 입력 데이터 간 관계를 계산하는 대신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외부 메모리와의 관계만 계산</a:t>
                </a: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전체 복잡도는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)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로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입력 크기 </a:t>
                </a:r>
                <a:r>
                  <a:rPr lang="en" altLang="ko-KR" b="1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와 외부 메모리 크기 </a:t>
                </a:r>
                <a:r>
                  <a:rPr lang="en" altLang="ko-KR" b="1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d</a:t>
                </a:r>
                <a:r>
                  <a:rPr lang="ko-KR" altLang="en-US" b="1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에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선형적으로 비례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기존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Self-Attention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메커니즘의 한계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1.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복잡한 연산 비용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Query, Key, Value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간의 관계를 계산하는 데 높은 계산 비용이 발생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2.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자기 참조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Self-referential nature)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입력 데이터 자체에 의존하기 때문에 외부 정보를 활용하지 못함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3.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일부 데이터 패턴의 제한적 학습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Self-Attention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은 입력 데이터 간의 관계를 학습하지만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외부 정보를 반영하거나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과거의 중요한 특징을 재활용하는 데 적합하지 않음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kumimoji="1" lang="en-US" altLang="ko-KR" dirty="0"/>
              </a:p>
              <a:p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3. External Attention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의 장점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(1)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효율성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계산 비용 감소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Self-Attention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에서의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Query-Key-Value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연산은 입력 크기에 따라 복잡도가 </a:t>
                </a:r>
                <a:r>
                  <a:rPr lang="ko-KR" altLang="en-US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O(n^2)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로 증가하지만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External Attention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은 메모리 크기에 따라 복잡도가 제한됨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(2)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외부 정보 활용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외부 메모리는 사전 학습된 정보나 글로벌 컨텍스트를 저장하여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입력 데이터에서 부족한 정보를 보완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Self-Attention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은 각 입력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이 다른 모든 입력과의 관계를 계산해야 합니다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따라서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Query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와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Key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간의 유사도 계산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 \times 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개의 연산이 필요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 =&gt;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입력 크기의 제곱에 비례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=&gt;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모든 입력 요소 간 관계 계산</a:t>
                </a:r>
                <a:endParaRPr lang="en-US" altLang="ko-KR" b="1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endParaRPr lang="en" altLang="ko-KR" dirty="0">
                  <a:effectLst/>
                  <a:latin typeface="Helvetica" pitchFamily="2" charset="0"/>
                </a:endParaRPr>
              </a:p>
              <a:p>
                <a:pPr>
                  <a:spcBef>
                    <a:spcPts val="900"/>
                  </a:spcBef>
                </a:pPr>
                <a:r>
                  <a:rPr lang="en-US" altLang="ko-KR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</a:rPr>
                  <a:t>𝐴=𝑄𝑢𝑒𝑟𝑦</a:t>
                </a:r>
                <a:r>
                  <a:rPr lang="en-US" altLang="ko-KR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∙𝑀_𝑘^𝑇</a:t>
                </a:r>
                <a:endParaRPr lang="en-US" altLang="ko-KR" b="0" dirty="0">
                  <a:solidFill>
                    <a:srgbClr val="0E0E0E"/>
                  </a:solidFill>
                  <a:effectLst/>
                  <a:latin typeface=".AppleSystemUIFont"/>
                  <a:ea typeface="Cambria Math" panose="02040503050406030204" pitchFamily="18" charset="0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여기서 </a:t>
                </a:r>
                <a:r>
                  <a:rPr lang="en" altLang="ko-KR" dirty="0" err="1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M_k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의 크기는 외부 메모리의 크기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d</a:t>
                </a:r>
                <a:r>
                  <a:rPr lang="ko-KR" altLang="en-US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에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 의존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 =&gt;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 모든 입력 데이터 간 관계를 계산하는 대신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외부 메모리와의 관계만 계산</a:t>
                </a:r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pPr marL="171450" marR="0" lvl="0" indent="-171450" algn="l" defTabSz="914400" rtl="0" eaLnBrk="1" fontAlgn="auto" latinLnBrk="1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전체 복잡도는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O(</a:t>
                </a:r>
                <a:r>
                  <a:rPr lang="en-US" altLang="ko-KR" b="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𝑛</a:t>
                </a:r>
                <a:r>
                  <a:rPr lang="en-US" altLang="ko-KR" b="0" i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∙𝑑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)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로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입력 크기 </a:t>
                </a:r>
                <a:r>
                  <a:rPr lang="en" altLang="ko-KR" b="1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n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와 외부 메모리 크기 </a:t>
                </a:r>
                <a:r>
                  <a:rPr lang="en" altLang="ko-KR" b="1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d</a:t>
                </a:r>
                <a:r>
                  <a:rPr lang="ko-KR" altLang="en-US" b="1" dirty="0" err="1">
                    <a:solidFill>
                      <a:srgbClr val="0E0E0E"/>
                    </a:solidFill>
                    <a:effectLst/>
                    <a:latin typeface=".AppleSystemUIFont"/>
                  </a:rPr>
                  <a:t>에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 선형적으로 비례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기존 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Self-Attention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메커니즘의 한계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1.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복잡한 연산 비용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Query, Key, Value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간의 관계를 계산하는 데 높은 계산 비용이 발생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2.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자기 참조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</a:t>
                </a:r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Self-referential nature)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입력 데이터 자체에 의존하기 때문에 외부 정보를 활용하지 못함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3.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일부 데이터 패턴의 제한적 학습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Self-Attention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은 입력 데이터 간의 관계를 학습하지만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외부 정보를 반영하거나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과거의 중요한 특징을 재활용하는 데 적합하지 않음</a:t>
                </a:r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kumimoji="1" lang="en-US" altLang="ko-KR" dirty="0"/>
              </a:p>
              <a:p>
                <a:r>
                  <a:rPr lang="en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3. External Attention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의 장점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(1)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효율성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계산 비용 감소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:</a:t>
                </a: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Self-Attention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에서의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Query-Key-Value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연산은 입력 크기에 따라 복잡도가 </a:t>
                </a:r>
                <a:r>
                  <a:rPr lang="ko-KR" altLang="en-US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Helvetica" pitchFamily="2" charset="0"/>
                  </a:rPr>
                  <a:t>O(n^2)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로 증가하지만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en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External Attention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은 메모리 크기에 따라 복잡도가 제한됨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lang="en-US" altLang="ko-KR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r>
                  <a:rPr lang="en-US" altLang="ko-KR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(2) </a:t>
                </a:r>
                <a:r>
                  <a:rPr lang="ko-KR" altLang="en-US" b="1" dirty="0">
                    <a:solidFill>
                      <a:srgbClr val="0E0E0E"/>
                    </a:solidFill>
                    <a:effectLst/>
                    <a:latin typeface=".AppleSystemUIFont"/>
                  </a:rPr>
                  <a:t>외부 정보 활용</a:t>
                </a:r>
                <a:endParaRPr lang="ko-KR" altLang="en-US" dirty="0">
                  <a:solidFill>
                    <a:srgbClr val="0E0E0E"/>
                  </a:solidFill>
                  <a:effectLst/>
                  <a:latin typeface=".AppleSystemUIFont"/>
                </a:endParaRPr>
              </a:p>
              <a:p>
                <a:pPr>
                  <a:spcBef>
                    <a:spcPts val="900"/>
                  </a:spcBef>
                </a:pP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•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외부 메모리는 사전 학습된 정보나 글로벌 컨텍스트를 저장하여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, </a:t>
                </a:r>
                <a:r>
                  <a:rPr lang="ko-KR" altLang="en-US" dirty="0">
                    <a:solidFill>
                      <a:srgbClr val="0E0E0E"/>
                    </a:solidFill>
                    <a:effectLst/>
                    <a:latin typeface=".AppleSystemUIFont"/>
                  </a:rPr>
                  <a:t>입력 데이터에서 부족한 정보를 보완</a:t>
                </a:r>
                <a:r>
                  <a:rPr lang="en-US" altLang="ko-KR" dirty="0">
                    <a:solidFill>
                      <a:srgbClr val="0E0E0E"/>
                    </a:solidFill>
                    <a:effectLst/>
                    <a:latin typeface=".AppleSystemUIFont"/>
                  </a:rPr>
                  <a:t>.</a:t>
                </a:r>
              </a:p>
              <a:p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26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M_k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(Key):</a:t>
            </a:r>
            <a:endParaRPr lang="en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M_k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키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key)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역할을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클라이언트의 로컬 데이터를 통해 생성된 시각적 특징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visual features)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으로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구성됩니다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2.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M_v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(Value):</a:t>
            </a:r>
            <a:endParaRPr lang="en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M_v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값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value)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역할을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로컬 데이터의 정답 레이블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L_{\text{train}}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원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핫 벡터로 변환한 형태입니다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  <a:endParaRPr lang="en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F_s: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현재 주목하고 있는 인풋 특징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F_s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입력 피처로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현재 모델이 주목하고 있는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상황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context)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또는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현재 상태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나타냅니다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M: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외부 메모리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레퍼런스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M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은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F_s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이해하는 데 필요한 배경 지식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reference)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역할을 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사용 이유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.AppleSystemUIFont"/>
              </a:rPr>
              <a:t>외부 메모리 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b="1" dirty="0">
                <a:solidFill>
                  <a:srgbClr val="FF0000"/>
                </a:solidFill>
                <a:effectLst/>
                <a:latin typeface="Helvetica" pitchFamily="2" charset="0"/>
              </a:rPr>
              <a:t>M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.AppleSystemUIFont"/>
              </a:rPr>
              <a:t>는 클라이언트의 로컬 데이터를 기반으로 생성되므로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.AppleSystemUIFont"/>
              </a:rPr>
              <a:t>각 클라이언트의 특화된 정보를 반영하는 개인화된 학습이 가능</a:t>
            </a:r>
            <a:endParaRPr lang="en-US" altLang="ko-KR" b="1" dirty="0">
              <a:solidFill>
                <a:srgbClr val="FF0000"/>
              </a:solidFill>
              <a:effectLst/>
              <a:latin typeface=".AppleSystemUIFont"/>
            </a:endParaRP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(3)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일반적인 학습 방법과 비교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일반적인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메커니즘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입력 데이터 자체 간의 관계를 학습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Query-Key-Value).</a:t>
            </a:r>
          </a:p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외부 정보를 추가적으로 사용하지 않음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외부 메모리를 도입한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입력 데이터와 외부 메모리 간 관계를 학습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외부 메모리를 통해 학습 과정에서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더 많은 정보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로컬 데이터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글로벌 컨텍스트 등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활용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외부 메모리를 사용하는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메커니즘은 다음과 같은 상황에서 유리합니다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sz="2800" b="1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en" altLang="ko-KR" sz="2800" b="1" dirty="0">
                <a:solidFill>
                  <a:srgbClr val="0E0E0E"/>
                </a:solidFill>
                <a:effectLst/>
                <a:latin typeface=".AppleSystemUIFont"/>
              </a:rPr>
              <a:t>Few-shot </a:t>
            </a:r>
            <a:r>
              <a:rPr lang="ko-KR" altLang="en-US" sz="2800" b="1" dirty="0">
                <a:solidFill>
                  <a:srgbClr val="0E0E0E"/>
                </a:solidFill>
                <a:effectLst/>
                <a:latin typeface=".AppleSystemUIFont"/>
              </a:rPr>
              <a:t>학습처럼 데이터가 부족한 상황일 때</a:t>
            </a:r>
            <a:r>
              <a:rPr lang="en-US" altLang="ko-KR" sz="2800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sz="2800" b="1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ko-KR" altLang="en-US" sz="2800" b="1" dirty="0">
                <a:solidFill>
                  <a:srgbClr val="0E0E0E"/>
                </a:solidFill>
                <a:effectLst/>
                <a:latin typeface=".AppleSystemUIFont"/>
              </a:rPr>
              <a:t>개인화된 학습이 중요한 연합 학습 환경일 때</a:t>
            </a:r>
            <a:r>
              <a:rPr lang="en-US" altLang="ko-KR" sz="2800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외부 메모리를 사용하는 이유와 효과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클라이언트별 개인화 강화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Non-IID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 환경에서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외부 메모리는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클라이언트의 고유한 데이터 분포를 반영할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수 있는 중요한 도구입니다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이는 글로벌 모델이 미처 반영하지 못한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로컬 특징을 보완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하는 데 사용됩니다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데이터 부족 문제 완화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Few-shot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환경에서는 소량의 데이터를 가지고도 클라이언트의 데이터를 잘 반영할 수 있는 도구가 필요합니다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외부 메모리는 로컬 데이터에서 추출된 시각적 특징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M_k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과 레이블 정보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M_v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사용하여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부족한 데이터를 효과적으로 활용할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=&gt;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글로벌 모델이 미처 학습하지 못한 로컬 특징을 보완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개인화 성능을 극대화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513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Reshape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? =&gt;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연산 효율성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구조는 이미지의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2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D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공간적 정보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유지하지만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메커니즘에서는 이를 효율적으로 처리하기 어렵습니다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따라서 공간적 특징을 일렬로 펼친 벡터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(1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D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시퀀스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로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만들어줌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=&gt;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메커니즘은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NLP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나 시계열 데이터에서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D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시퀀스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처리하는 데 최적화되어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H \times W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D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구조를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HW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의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D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벡터로 펼치면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시각적 데이터를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연산에 쉽게 적용할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=&gt;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 HW 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형태로 변환되면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공간적 정보가 하나의 시퀀스로 처리되므로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이미지의 전역적 관계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학습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외부 메모리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M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훈련 데이터에서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로컬 시각적 특징과 정답 레이블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기반으로 생성됩니다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>
                <a:solidFill>
                  <a:srgbClr val="0E0E0E"/>
                </a:solidFill>
                <a:effectLst/>
                <a:latin typeface=".AppleSystemUIFont"/>
              </a:rPr>
              <a:t>M_k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 =&gt;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M_k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각 클래스에서 추출된 모든 샘플의 특징 벡터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Key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로 저장한 메모리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각 클래스에 대해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N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개의 샘플이 있고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총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K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개의 클래스가 있다면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전체 샘플의 수는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N \times K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입니다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따라서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M_k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의 크기는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NK \times C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로 설정되어야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모든 샘플의 특징 벡터를 저장할 수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클라이언트가 자신의 훈련 데이터로부터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M_k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와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M_v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생성하며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이는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클라이언트 고유의 정보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담고 있습니다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예측 단계에서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M_v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다음 중 하나의 방법으로 생성됩니다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훈련 중 저장된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M_v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재사용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클래스별 평균 벡터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활용해 생성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사전 학습된 모델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임베딩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으로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대체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작동 방식 요약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입력 이미지 분석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입력 이미지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F_s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에서 시각적 특징을 추출합니다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외부 메모리와의 상호작용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외부 메모리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M_k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와의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관계를 계산하여 이미지에서 주목할 부분을 결정합니다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이는 그림에서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Attention Map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강조하는 영역과 유사합니다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개인화된 정보 생성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결과를 기반으로 외부 메모리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M_v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에서 정보를 가져와 개인화된 특징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F_{\text{personalized}}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생성합니다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4.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최종 학습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개인화된 특징은 클라이언트 데이터의 특성을 반영해 로컬 학습에 활용됩니다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46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  <a:endParaRPr kumimoji="1" lang="en-US" altLang="ko-KR" dirty="0"/>
          </a:p>
          <a:p>
            <a:r>
              <a:rPr lang="en" altLang="ko-KR" dirty="0"/>
              <a:t>the </a:t>
            </a:r>
            <a:r>
              <a:rPr lang="en-US" altLang="ko-KR" dirty="0"/>
              <a:t>fi</a:t>
            </a:r>
            <a:r>
              <a:rPr lang="en" altLang="ko-KR" dirty="0" err="1"/>
              <a:t>nal</a:t>
            </a:r>
            <a:r>
              <a:rPr lang="en" altLang="ko-KR" dirty="0"/>
              <a:t> logits is also composed of two parts</a:t>
            </a:r>
          </a:p>
          <a:p>
            <a:endParaRPr kumimoji="1" lang="en" altLang="ko-KR" dirty="0"/>
          </a:p>
          <a:p>
            <a:r>
              <a:rPr lang="en" altLang="ko-KR" dirty="0"/>
              <a:t>The original logits </a:t>
            </a:r>
            <a:r>
              <a:rPr lang="en" altLang="ko-KR" dirty="0">
                <a:effectLst/>
              </a:rPr>
              <a:t>represent the global user consensus (GUC)</a:t>
            </a:r>
            <a:r>
              <a:rPr lang="en" altLang="ko-KR" dirty="0"/>
              <a:t> captured by the participation of collaborative trained prompt</a:t>
            </a:r>
            <a:r>
              <a:rPr kumimoji="1" lang="en" altLang="ko-KR" dirty="0"/>
              <a:t>.</a:t>
            </a:r>
          </a:p>
          <a:p>
            <a:endParaRPr kumimoji="1" lang="en" altLang="ko-KR" dirty="0"/>
          </a:p>
          <a:p>
            <a:r>
              <a:rPr lang="en" altLang="ko-KR" dirty="0"/>
              <a:t>The </a:t>
            </a:r>
            <a:r>
              <a:rPr lang="en" altLang="ko-KR" dirty="0">
                <a:effectLst/>
              </a:rPr>
              <a:t>additional personalized logits</a:t>
            </a:r>
            <a:r>
              <a:rPr lang="en" altLang="ko-KR" dirty="0"/>
              <a:t> realized </a:t>
            </a:r>
            <a:r>
              <a:rPr lang="en" altLang="ko-KR" dirty="0">
                <a:effectLst/>
              </a:rPr>
              <a:t>by local feature attention (LFA) with the adaption of local data on each client.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600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049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6C81B-7D9F-B772-C852-4F41D7078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09F468-1871-204C-FCF5-288FA74A2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D5C43F-E1CC-9958-8494-C11546761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Local Feature Attention (LFA)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의 목적은 각 클라이언트의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개인적인 시각적 특징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반영하여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더 개인화된 모델을 만드는 것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시각적 데이터에서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추가적인 개인화된 정보를 학습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하여 글로벌 특성과 로컬 특성을 결합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LFA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로컬 데이터를 반영한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개인화된 특징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최종 예측 값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logits)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통합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C9F84-0FEA-C2B3-95DE-10734822E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368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44D90-9A3D-790D-438F-9C65E0475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851F1F-985E-9E2F-C91A-7B188BE07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EAB7CE-8E3E-EB8D-28E1-3DD0C4B5E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D6E40-6C88-556C-5190-6F7F7BCC2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183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 report the performance of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pFedPrompt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against baselines.</a:t>
            </a:r>
          </a:p>
          <a:p>
            <a:endParaRPr kumimoji="1" lang="en-US" altLang="ko-KR" dirty="0"/>
          </a:p>
          <a:p>
            <a:r>
              <a:rPr lang="en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Due to the newly emergence of prompt training in FL, personalized problems and</a:t>
            </a:r>
          </a:p>
          <a:p>
            <a:r>
              <a:rPr lang="en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techniques in this scenario have not been considered and developed yet, which causes the lack of corresponding baselines for comparison. To make up for this de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fi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ciency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we utilize various state-</a:t>
            </a:r>
          </a:p>
          <a:p>
            <a:r>
              <a:rPr lang="en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of-the-art personalized techniques and adapt them in the form of prompt learning as our baseline. 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All the baselines are performed under their optimized setting.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Table 1 (Non-IID Setting 1)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클래스 독립적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각 클라이언트는 서로 겹치지 않는 고유한 클래스를 가집니다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이는 데이터 분포가 극단적으로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비균등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Non-IID)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한 환경을 만듭니다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Table 2 (Non-IID Setting 2)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클래스 공유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클래스가 랜덤하게 여러 클라이언트 간에 공유 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-&gt;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Table 1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에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비해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덜 극단적인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Non-IID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환경</a:t>
            </a: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dirty="0">
                <a:solidFill>
                  <a:srgbClr val="0E0E0E"/>
                </a:solidFill>
                <a:effectLst/>
                <a:latin typeface=".AppleSystemUIFont"/>
              </a:rPr>
              <a:t>=&gt;</a:t>
            </a:r>
            <a:r>
              <a:rPr kumimoji="0"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클라이언트 간 클래스가 완전히 독립적이므로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각 클라이언트의 데이터를 학습한 모델이 다른 클라이언트의 데이터를 이해하기 어렵습니다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이로 인해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개인화된 학습 방법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 err="1">
                <a:solidFill>
                  <a:srgbClr val="0E0E0E"/>
                </a:solidFill>
                <a:effectLst/>
                <a:latin typeface=".AppleSystemUIFont"/>
              </a:rPr>
              <a:t>pFedPrompt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등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의 장점이 더욱 부각되며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성능 차이가 커집니다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r>
              <a:rPr lang="en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Comparing the two tables, Tab. 2 shares more classes between clients since that classes are randomly shared,  while classes are fully independent between clients in Tab. 1. </a:t>
            </a:r>
            <a:r>
              <a:rPr lang="en" altLang="ko-KR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 a result, the performance gap is wider in Tab. 1 than that of Tab. 2 as local data distribution become more extreme. </a:t>
            </a: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Fine-grained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데이터셋</a:t>
            </a:r>
            <a:r>
              <a:rPr kumimoji="0"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kumimoji="0"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=&gt;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Flowers102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" altLang="ko-KR" b="1" dirty="0" err="1">
                <a:solidFill>
                  <a:srgbClr val="0E0E0E"/>
                </a:solidFill>
                <a:effectLst/>
                <a:latin typeface=".AppleSystemUIFont"/>
              </a:rPr>
              <a:t>OxfordPets</a:t>
            </a:r>
            <a:endParaRPr lang="en" altLang="ko-KR" b="1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 observe that, for the other personalized approaches, the performance deteriorates strongly as datasets type change from general objects to fine-grained objects or other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specifc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tasks. 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5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12B47-1A47-0AAE-E634-DADB0587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8F4C00-C0DD-ACA7-5EEE-BD01CBF1D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BE09D3-2DFA-C04F-B2F4-68746F6D5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9C6F40-D016-B54D-839D-08076D697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94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272AB-59F7-4B99-2209-B91D72FC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33D10C-AC39-91A6-9622-186BF8F6C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5CC0E0-FE57-E0B6-53AE-71AD63039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66FE8D-2B06-062C-00B6-BC49C8735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83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5D204-05D9-9911-241E-9952BF1B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B5936D-4706-A16B-DFC0-40FCE24E55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BFADF8-DEC5-447E-C931-5BAFD5B38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AA8D1-FF83-A6C0-405E-72532FD28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14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필요한 </a:t>
            </a:r>
            <a:r>
              <a:rPr kumimoji="1" lang="ko-KR" altLang="en-US" dirty="0" err="1"/>
              <a:t>에폭</a:t>
            </a:r>
            <a:r>
              <a:rPr kumimoji="1" lang="ko-KR" altLang="en-US" dirty="0"/>
              <a:t> 관찰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observe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required</a:t>
            </a:r>
            <a:r>
              <a:rPr lang="ko-KR" altLang="en-US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training</a:t>
            </a:r>
            <a:r>
              <a:rPr lang="ko-KR" altLang="en-US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epochs</a:t>
            </a:r>
            <a:r>
              <a:rPr lang="ko-KR" altLang="en-US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against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achieved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accuracy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and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compare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it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with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same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local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adaptation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category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Prompt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FL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+FT.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Unlike </a:t>
            </a:r>
            <a:r>
              <a:rPr lang="en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PromptFL+FT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which needs extra local training for the adaptation, </a:t>
            </a:r>
            <a:r>
              <a:rPr lang="en" altLang="ko-KR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pFedPrompt</a:t>
            </a:r>
            <a:r>
              <a:rPr lang="en" altLang="ko-KR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adapts instantly during inference</a:t>
            </a:r>
            <a:endParaRPr lang="ko-KR" altLang="en-US" dirty="0">
              <a:solidFill>
                <a:srgbClr val="5274B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312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8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4F9B-1915-40D1-AF0F-F1E86CDD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707776-DAC4-32B5-6D1F-C458D8FCD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12D660-5CDD-9A3A-2A21-A7D082D60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95532-B710-940C-005A-0C554B65A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13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028C6-9F8F-F0C4-C575-1E73B506C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A8F9C2-5E75-F1DD-15BF-99FF93406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99EEB8-C8EB-A478-0213-04F57D8A4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GUC (Global User Consensus)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텍스트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모달리티에서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학습 가능한 프롬프트를 전역적으로 최적화하여 모든 클라이언트가 공유할 수 있는 일반적인 특징을 학습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연합 학습 환경에서 사용자 간의 공통된 지식을 형성하는 데 중점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LFA (Local Feature Attention)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비주얼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모달리티에서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클라이언트별 개인화된 특징을 동적으로 추출하기 위해 파라미터 없는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어텐션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메커니즘을 사용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전역적으로 학습된 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GUC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와 로컬 데이터를 결합하여 클라이언트에 적합한 개인화를 실현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85586-9502-68A3-583D-D5D87AB8E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2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AE279-FA1A-58C0-9644-8AAAB7634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8BEBEE-1B07-B063-7E50-4C9164EB5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042FC1-6A21-4735-613F-205E467EB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BAA31-2275-8C4A-4597-41B5B1D1E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62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474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/>
              <a:t>Local Fine-tuning</a:t>
            </a:r>
            <a:r>
              <a:rPr kumimoji="1" lang="ko-KR" altLang="en-US" dirty="0"/>
              <a:t>을 이 논문에서는 </a:t>
            </a:r>
            <a:r>
              <a:rPr kumimoji="1" lang="ko-KR" altLang="en-US" b="1" dirty="0">
                <a:solidFill>
                  <a:srgbClr val="6886BB"/>
                </a:solidFill>
              </a:rPr>
              <a:t>글로벌 프롬프트 파라미터를 추가적인 자신의 로컬 데이터로 </a:t>
            </a:r>
            <a:r>
              <a:rPr kumimoji="1" lang="en-US" altLang="ko-KR" b="1" dirty="0">
                <a:solidFill>
                  <a:srgbClr val="6886BB"/>
                </a:solidFill>
              </a:rPr>
              <a:t>few-shot </a:t>
            </a:r>
            <a:r>
              <a:rPr kumimoji="1" lang="ko-KR" altLang="en-US" b="1" dirty="0">
                <a:solidFill>
                  <a:srgbClr val="6886BB"/>
                </a:solidFill>
              </a:rPr>
              <a:t>러닝을 수행하여 프롬프트를 </a:t>
            </a:r>
            <a:r>
              <a:rPr kumimoji="1" lang="ko-KR" altLang="en-US" b="1" dirty="0" err="1">
                <a:solidFill>
                  <a:srgbClr val="6886BB"/>
                </a:solidFill>
              </a:rPr>
              <a:t>개인화함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eep learning model can be divided into two parts, "</a:t>
            </a:r>
            <a:r>
              <a:rPr lang="en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base layers" and "personalization layers"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/>
              <a:t>Parameter Decomposition</a:t>
            </a:r>
            <a:r>
              <a:rPr kumimoji="1" lang="ko-KR" altLang="en-US" dirty="0"/>
              <a:t>는 </a:t>
            </a:r>
            <a:r>
              <a:rPr kumimoji="1" lang="ko-KR" altLang="en-US" b="1" dirty="0"/>
              <a:t>프롬프트를 </a:t>
            </a:r>
            <a:r>
              <a:rPr kumimoji="1" lang="en-US" altLang="ko-KR" b="1" dirty="0"/>
              <a:t>base </a:t>
            </a:r>
            <a:r>
              <a:rPr kumimoji="1" lang="ko-KR" altLang="en-US" b="1" dirty="0"/>
              <a:t>프롬프트 부분 </a:t>
            </a:r>
            <a:r>
              <a:rPr kumimoji="1" lang="en-US" altLang="ko-KR" b="1" dirty="0"/>
              <a:t>personalized </a:t>
            </a:r>
            <a:r>
              <a:rPr kumimoji="1" lang="ko-KR" altLang="en-US" b="1" dirty="0"/>
              <a:t>부분으로 나눠서 </a:t>
            </a:r>
            <a:r>
              <a:rPr kumimoji="1" lang="en-US" altLang="ko-KR" dirty="0"/>
              <a:t>base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글로벌하게</a:t>
            </a:r>
            <a:r>
              <a:rPr kumimoji="1" lang="en-US" altLang="ko-KR" dirty="0"/>
              <a:t>, personalized </a:t>
            </a:r>
            <a:r>
              <a:rPr kumimoji="1" lang="ko-KR" altLang="en-US" dirty="0"/>
              <a:t>부분은 클라이언트 별로 개인적으로 학습하는 방식을 취함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그래서 </a:t>
            </a:r>
            <a:r>
              <a:rPr kumimoji="1" lang="en-US" altLang="ko-KR" b="1" dirty="0"/>
              <a:t>base</a:t>
            </a:r>
            <a:r>
              <a:rPr kumimoji="1" lang="ko-KR" altLang="en-US" b="1" dirty="0"/>
              <a:t>부분만 </a:t>
            </a:r>
            <a:r>
              <a:rPr kumimoji="1" lang="en-US" altLang="ko-KR" b="1" dirty="0"/>
              <a:t>aggregation</a:t>
            </a:r>
            <a:r>
              <a:rPr kumimoji="1" lang="ko-KR" altLang="en-US" b="1" dirty="0"/>
              <a:t>의 대상</a:t>
            </a:r>
            <a:r>
              <a:rPr kumimoji="1" lang="en-US" altLang="ko-KR" b="1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70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6D72C-285E-63E4-01EB-717F6E78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B77C6-02DA-E36B-28BB-A10387F3B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BD1184-3EB4-F18F-B06A-5FD0BB6DF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/>
              <a:t>In federated learning, </a:t>
            </a:r>
            <a:r>
              <a:rPr lang="en" altLang="ko-KR" b="1" dirty="0">
                <a:effectLst/>
              </a:rPr>
              <a:t>regularization-based techniques</a:t>
            </a:r>
            <a:r>
              <a:rPr lang="en" altLang="ko-KR" dirty="0"/>
              <a:t> are alleviated to </a:t>
            </a:r>
            <a:r>
              <a:rPr lang="en" altLang="ko-KR" b="1" dirty="0">
                <a:effectLst/>
              </a:rPr>
              <a:t>address the client shift problem</a:t>
            </a:r>
            <a:r>
              <a:rPr lang="en" altLang="ko-KR" dirty="0"/>
              <a:t> due to data heterogeneity </a:t>
            </a:r>
            <a:r>
              <a:rPr lang="en" altLang="ko-KR" b="1" dirty="0">
                <a:effectLst/>
              </a:rPr>
              <a:t>by controlling the relationship between clients and global model.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b="1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effectLst/>
              </a:rPr>
              <a:t>클라이언트 간 차이</a:t>
            </a:r>
            <a:r>
              <a:rPr lang="en-US" altLang="ko-KR" b="1" dirty="0">
                <a:effectLst/>
              </a:rPr>
              <a:t>(</a:t>
            </a:r>
            <a:r>
              <a:rPr lang="en" altLang="ko-KR" b="1" dirty="0">
                <a:effectLst/>
              </a:rPr>
              <a:t>Client Shift): </a:t>
            </a:r>
            <a:r>
              <a:rPr lang="ko-KR" altLang="en-US" dirty="0"/>
              <a:t>데이터 이질성으로 인해</a:t>
            </a:r>
            <a:r>
              <a:rPr lang="en-US" altLang="ko-KR" dirty="0"/>
              <a:t>, </a:t>
            </a:r>
            <a:r>
              <a:rPr lang="ko-KR" altLang="en-US" dirty="0"/>
              <a:t>각 클라이언트가 자신의 데이터에 최적화되면서</a:t>
            </a:r>
            <a:r>
              <a:rPr lang="en-US" altLang="ko-KR" dirty="0"/>
              <a:t>, </a:t>
            </a:r>
            <a:r>
              <a:rPr lang="ko-KR" altLang="en-US" dirty="0"/>
              <a:t>글로벌 모델과의 차이가 커짐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/>
              <a:t>Regularization</a:t>
            </a:r>
            <a:r>
              <a:rPr lang="ko-KR" altLang="en-US" dirty="0"/>
              <a:t> 적용에서는 </a:t>
            </a:r>
            <a:r>
              <a:rPr lang="ko-KR" altLang="en-US" b="1" dirty="0"/>
              <a:t>프롬프트 학습에 </a:t>
            </a:r>
            <a:r>
              <a:rPr lang="en-US" altLang="ko-KR" b="1" dirty="0" err="1"/>
              <a:t>fedprox</a:t>
            </a:r>
            <a:r>
              <a:rPr lang="en-US" altLang="ko-KR" b="1" dirty="0"/>
              <a:t> </a:t>
            </a:r>
            <a:r>
              <a:rPr lang="ko-KR" altLang="en-US" b="1" dirty="0"/>
              <a:t>방법을 적용하여 로컬 프롬프트의 업데이트가 글로벌에서 너무 벗어나지 않도록 함</a:t>
            </a:r>
            <a:r>
              <a:rPr lang="en-US" altLang="ko-KR" b="1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/>
              <a:t>similarity-based approaches</a:t>
            </a:r>
            <a:r>
              <a:rPr lang="ko-KR" altLang="en-US" dirty="0"/>
              <a:t>은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클라이언트 간 데이터 분포의 유사성을 활용하여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데이터 분포가 비슷한 클라이언트들끼리 더 강하게 협력하도록 설계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핵심아이디어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각 클라이언트가 “자신만의 클라우드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모델”을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만들어 다른 클라이언트들의 정보를 효과적으로 반영하고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이를 활용하여 로컬 학습을 수행한다는 것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데이터를 직접 공유하지 않고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다른 클라이언트의 모델을 참고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선형 결합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하여 자신의 데이터 특성에 맞는 중간 모델을 생성합니다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클라우드 모델은 특정 클라이언트가 다른 클라이언트의 정보를 결합하여 만든  “나만의 중간 모델” 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각 클라이언트는 다른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클라이언트들과의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데이터 유사성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계산하여 가중치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\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xi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설정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클라이언트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c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의 클라우드 모델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u_c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 다른 클라이언트들의 정보를 선형 결합한 결과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클라우드 모델을 생성한 후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각 클라이언트는 이를 기반으로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로컬 데이터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학습</a:t>
            </a: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클라이언트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c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는 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Helvetica" pitchFamily="2" charset="0"/>
              </a:rPr>
              <a:t>u_c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를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초기 모델로 사용해 로컬 데이터를 학습하여 최종적으로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개인화된 로컬 모델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을 만듭니다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방식은 각 클라이언트가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자신의 데이터와 가장 잘 맞는 정보만을 선택적으로 결합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하여 로컬 학습을 강화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09E54-C75A-96D1-3609-02C070A78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883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모델 파라미터의 크기 제한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Parameters are few)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백본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Backbone)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모델에 비해 학습 가능한 프롬프트의 파라미터 수가 매우 적음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이는 작은 파라미터를 가진 모델에 기존의 개인화 기술이 잘 적용될 수 있을지 의문을 제기함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학습 데이터의 제한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Shots are few)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전통적인 대규모 데이터 학습 대신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프롬프트 학습에서는 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Few-shot Learning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이 사용됨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데이터가 부족할 경우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데이터 기반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data-driven)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접근 방식의 성능이 떨어질 수 있음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US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멀티모달리티의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존재 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en" altLang="ko-KR" b="1" dirty="0">
                <a:solidFill>
                  <a:srgbClr val="0E0E0E"/>
                </a:solidFill>
                <a:effectLst/>
                <a:latin typeface=".AppleSystemUIFont"/>
              </a:rPr>
              <a:t>Two modalities exist)</a:t>
            </a: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pPr>
              <a:spcBef>
                <a:spcPts val="900"/>
              </a:spcBef>
            </a:pPr>
            <a:r>
              <a:rPr lang="en" altLang="ko-KR" dirty="0">
                <a:solidFill>
                  <a:srgbClr val="0E0E0E"/>
                </a:solidFill>
                <a:effectLst/>
                <a:latin typeface=".AppleSystemUIFont"/>
              </a:rPr>
              <a:t>• Vision-Language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모델은 텍스트와 이미지를 모두 사용하는 </a:t>
            </a:r>
            <a:r>
              <a:rPr lang="ko-KR" altLang="en-US" b="1" dirty="0" err="1">
                <a:solidFill>
                  <a:srgbClr val="0E0E0E"/>
                </a:solidFill>
                <a:effectLst/>
                <a:latin typeface=".AppleSystemUIFont"/>
              </a:rPr>
              <a:t>멀티모달</a:t>
            </a:r>
            <a:r>
              <a:rPr lang="ko-KR" altLang="en-US" b="1" dirty="0">
                <a:solidFill>
                  <a:srgbClr val="0E0E0E"/>
                </a:solidFill>
                <a:effectLst/>
                <a:latin typeface=".AppleSystemUIFont"/>
              </a:rPr>
              <a:t> 데이터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를 다룸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기존 접근법은 주로 **프롬프트 업데이트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텍스트 인코더의 입력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)**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에만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집중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텍스트 </a:t>
            </a:r>
            <a:r>
              <a:rPr lang="ko-KR" altLang="en-US" dirty="0" err="1">
                <a:solidFill>
                  <a:srgbClr val="0E0E0E"/>
                </a:solidFill>
                <a:effectLst/>
                <a:latin typeface=".AppleSystemUIFont"/>
              </a:rPr>
              <a:t>모달리티만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 적응시키는 것이 충분한가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?</a:t>
            </a:r>
            <a:r>
              <a:rPr lang="ko-KR" altLang="en-US" dirty="0">
                <a:solidFill>
                  <a:srgbClr val="0E0E0E"/>
                </a:solidFill>
                <a:effectLst/>
                <a:latin typeface=".AppleSystemUIFont"/>
              </a:rPr>
              <a:t>라는 의문이 제기됨</a:t>
            </a:r>
            <a:r>
              <a:rPr lang="en-US" altLang="ko-KR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C1D3-99BC-40C0-BC3F-588867A5A8E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9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1" y="6291520"/>
            <a:ext cx="2458578" cy="534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" name="그림 49" descr="전구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2470" y="3037494"/>
            <a:ext cx="3391649" cy="526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389" y="-456951"/>
            <a:ext cx="2099093" cy="16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06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934776" y="6400411"/>
            <a:ext cx="241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iMES.Lab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All Rights Reserved.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CC3A5F-045E-4A08-87A5-ECE2D71D34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9" y="5763132"/>
            <a:ext cx="1502955" cy="1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0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934776" y="6400411"/>
            <a:ext cx="241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iMES.Lab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All Rights Reserved.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C2E3BE-51E3-45DC-8315-409CAF5191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9" y="5763132"/>
            <a:ext cx="1502955" cy="1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1102" y="1052422"/>
            <a:ext cx="11050438" cy="509003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934776" y="6400411"/>
            <a:ext cx="241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iMES.Lab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All Rights Reserved.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BBF8A7-A191-4D75-84CC-6CAB31C37C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9" y="5763132"/>
            <a:ext cx="1502955" cy="1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8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97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934776" y="6400411"/>
            <a:ext cx="241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iMES.Lab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All Rights Reserved.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4AF4160-7F4D-4A4D-BC30-0B2DA6FDD5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9" y="5763132"/>
            <a:ext cx="1502955" cy="1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8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934776" y="6400411"/>
            <a:ext cx="241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iMES.Lab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All Rights Reserved.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100AE7C-AA13-4938-BB3D-113E79818F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9" y="5763132"/>
            <a:ext cx="1502955" cy="1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8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934776" y="6400411"/>
            <a:ext cx="241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iMES.Lab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All Rights Reserved.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1458E7-C6B1-458A-9995-42CF749E35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9" y="5763132"/>
            <a:ext cx="1502955" cy="1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3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934776" y="6400411"/>
            <a:ext cx="241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iMES.Lab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All Rights Reserved.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224932A-9E7B-446D-B76F-C0DFFC21E4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9" y="5763132"/>
            <a:ext cx="1502955" cy="1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4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34776" y="6400411"/>
            <a:ext cx="241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iMES.Lab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All Rights Reserved.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A37B9C-74AE-436A-ADDF-4E1B655A5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9" y="5763132"/>
            <a:ext cx="1502955" cy="1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1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34776" y="6400411"/>
            <a:ext cx="24113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@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iMES.Lab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All Rights Reserved.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0A938F-1FA0-4EB9-A124-CA1FE4D327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59" y="5763132"/>
            <a:ext cx="1502955" cy="115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2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1102" y="365125"/>
            <a:ext cx="11050438" cy="514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1102" y="1086928"/>
            <a:ext cx="11050438" cy="5090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9397-25DE-4669-8E7F-68FB1C78CF06}" type="datetimeFigureOut">
              <a:rPr lang="ko-KR" altLang="en-US" smtClean="0"/>
              <a:t>2025. 1. 28.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92834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85E4-104A-4000-BEE6-BBEDD7FE77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22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Autofit/>
          </a:bodyPr>
          <a:lstStyle/>
          <a:p>
            <a:r>
              <a:rPr lang="en" altLang="ko-KR" sz="2800" dirty="0" err="1">
                <a:ea typeface="Apple SD Gothic Neo" panose="02000300000000000000" pitchFamily="2" charset="-127"/>
              </a:rPr>
              <a:t>pFedPrompt</a:t>
            </a:r>
            <a:r>
              <a:rPr lang="en" altLang="ko-KR" sz="2800" dirty="0">
                <a:ea typeface="Apple SD Gothic Neo" panose="02000300000000000000" pitchFamily="2" charset="-127"/>
              </a:rPr>
              <a:t>: Learning Personalized Prompt for Vision-Language Models in Federated Learning</a:t>
            </a:r>
            <a:endParaRPr lang="ko-KR" altLang="en-US" sz="2800" dirty="0">
              <a:ea typeface="Apple SD Gothic Neo" panose="020003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altLang="ko-KR" sz="1800" dirty="0">
                <a:solidFill>
                  <a:srgbClr val="5274B1"/>
                </a:solidFill>
                <a:effectLst/>
                <a:latin typeface="+mn-ea"/>
              </a:rPr>
              <a:t>ACM Web Conference 2023</a:t>
            </a:r>
          </a:p>
          <a:p>
            <a:r>
              <a:rPr lang="en" altLang="ko-KR" sz="1800" dirty="0">
                <a:solidFill>
                  <a:srgbClr val="5274B1"/>
                </a:solidFill>
                <a:effectLst/>
                <a:latin typeface="+mn-ea"/>
              </a:rPr>
              <a:t>Tao Guo, Song Guo, </a:t>
            </a:r>
            <a:r>
              <a:rPr lang="en" altLang="ko-KR" sz="1800" dirty="0" err="1">
                <a:solidFill>
                  <a:srgbClr val="5274B1"/>
                </a:solidFill>
                <a:effectLst/>
                <a:latin typeface="+mn-ea"/>
              </a:rPr>
              <a:t>Junxiao</a:t>
            </a:r>
            <a:r>
              <a:rPr lang="en" altLang="ko-KR" sz="1800" dirty="0">
                <a:solidFill>
                  <a:srgbClr val="5274B1"/>
                </a:solidFill>
                <a:effectLst/>
                <a:latin typeface="+mn-ea"/>
              </a:rPr>
              <a:t> Wang</a:t>
            </a:r>
          </a:p>
          <a:p>
            <a:r>
              <a:rPr lang="ko-KR" altLang="en-US" sz="1800" dirty="0">
                <a:solidFill>
                  <a:srgbClr val="5274B1"/>
                </a:solidFill>
                <a:latin typeface="+mn-ea"/>
              </a:rPr>
              <a:t>박지원</a:t>
            </a:r>
          </a:p>
        </p:txBody>
      </p:sp>
    </p:spTree>
    <p:extLst>
      <p:ext uri="{BB962C8B-B14F-4D97-AF65-F5344CB8AC3E}">
        <p14:creationId xmlns:p14="http://schemas.microsoft.com/office/powerpoint/2010/main" val="31999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7D444-E815-2DFC-9455-DAD5F1C3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</a:t>
            </a:r>
            <a:r>
              <a:rPr lang="en" altLang="ko-KR" b="1" dirty="0">
                <a:effectLst/>
              </a:rPr>
              <a:t>1) </a:t>
            </a:r>
            <a:r>
              <a:rPr lang="en-US" altLang="ko-KR" dirty="0"/>
              <a:t>S</a:t>
            </a:r>
            <a:r>
              <a:rPr lang="en" altLang="ko-KR" b="1" dirty="0" err="1">
                <a:effectLst/>
              </a:rPr>
              <a:t>traightforward</a:t>
            </a:r>
            <a:r>
              <a:rPr lang="en" altLang="ko-KR" b="1" dirty="0">
                <a:effectLst/>
              </a:rPr>
              <a:t> Manner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0CCA3-C9F6-46FC-4615-67F564AA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5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Limitation</a:t>
            </a:r>
            <a:endParaRPr kumimoji="1"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Parameters are few</a:t>
            </a:r>
          </a:p>
          <a:p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number of learnable prompt parameters is very small compared to the Backbone model. This raises the question of whether existing personalization techniques can be applied well to models with </a:t>
            </a:r>
            <a:r>
              <a:rPr lang="en" altLang="ko-KR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small parameters.</a:t>
            </a:r>
            <a:br>
              <a:rPr lang="en" altLang="ko-KR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lang="en" altLang="ko-KR" dirty="0">
              <a:solidFill>
                <a:srgbClr val="FF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AutoNum type="arabicPeriod" startAt="2"/>
            </a:pPr>
            <a:r>
              <a:rPr lang="en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Shots are few</a:t>
            </a:r>
          </a:p>
          <a:p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Few-shot Learning is used in prompted learning, but when there is </a:t>
            </a:r>
            <a:r>
              <a:rPr lang="en" altLang="ko-KR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insufficient data</a:t>
            </a:r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b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performance of the data-driven approach may deteriorate.</a:t>
            </a:r>
          </a:p>
          <a:p>
            <a:pPr marL="0" indent="0">
              <a:buNone/>
            </a:pPr>
            <a:endParaRPr lang="en" altLang="ko-KR" dirty="0">
              <a:solidFill>
                <a:srgbClr val="0E0E0E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AutoNum type="arabicPeriod" startAt="3"/>
            </a:pPr>
            <a:r>
              <a:rPr lang="en" altLang="ko-KR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Two modalities exist</a:t>
            </a:r>
          </a:p>
          <a:p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Existing approaches mainly focus on prompt updates</a:t>
            </a:r>
            <a:r>
              <a:rPr lang="en-US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en" altLang="ko-KR" dirty="0">
              <a:solidFill>
                <a:srgbClr val="0E0E0E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This raises the question: </a:t>
            </a:r>
            <a:r>
              <a:rPr lang="en" altLang="ko-KR" dirty="0">
                <a:solidFill>
                  <a:srgbClr val="FF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is it enough to adapt only the text modality?</a:t>
            </a:r>
          </a:p>
          <a:p>
            <a:pPr marL="457200" indent="-457200">
              <a:buAutoNum type="arabicPeriod" startAt="3"/>
            </a:pPr>
            <a:endParaRPr lang="en" altLang="ko-KR" dirty="0">
              <a:solidFill>
                <a:srgbClr val="0E0E0E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041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62661-ACEC-4463-8368-7A6CB26A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FCBE9-B134-D4E9-E8B1-E38BB5C1E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sz="25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Motivation</a:t>
            </a:r>
          </a:p>
          <a:p>
            <a:pPr marL="0" indent="0">
              <a:buNone/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en" altLang="ko-KR" sz="22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Heterogeneity</a:t>
            </a:r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en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Previous studies have attempted to learn user consensus through prompt training, but they do not sufficiently reflect the heterogeneous data distribution of the real world.</a:t>
            </a:r>
          </a:p>
          <a:p>
            <a:pPr marL="457200" indent="-457200">
              <a:buFont typeface="+mj-lt"/>
              <a:buAutoNum type="arabicPeriod"/>
            </a:pPr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" altLang="ko-KR" sz="2200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Lack of utilization of visual features</a:t>
            </a:r>
            <a:r>
              <a:rPr kumimoji="1" lang="en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Limitations of existing studies that do not utilize visual modalities</a:t>
            </a:r>
          </a:p>
          <a:p>
            <a:pPr marL="914400" lvl="1" indent="-457200">
              <a:buFont typeface="+mj-lt"/>
              <a:buAutoNum type="alphaLcPeriod"/>
            </a:pP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Existing studies have </a:t>
            </a:r>
            <a:r>
              <a:rPr kumimoji="1" lang="en" altLang="ko-KR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focused on text-based prompt </a:t>
            </a: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updates, but adaptation using visual features has not been properly implemented.</a:t>
            </a:r>
          </a:p>
          <a:p>
            <a:pPr marL="914400" lvl="1" indent="-457200">
              <a:buFont typeface="+mj-lt"/>
              <a:buAutoNum type="alphaLcPeriod"/>
            </a:pP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</a:t>
            </a:r>
            <a:r>
              <a:rPr kumimoji="1" lang="en" altLang="ko-KR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semantic gap </a:t>
            </a: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that occurs in local datasets </a:t>
            </a:r>
            <a:r>
              <a:rPr kumimoji="1" lang="en" altLang="ko-KR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is larger in visual features </a:t>
            </a: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than in text features.</a:t>
            </a:r>
          </a:p>
          <a:p>
            <a:pPr marL="914400" lvl="1" indent="-457200">
              <a:buFont typeface="+mj-lt"/>
              <a:buAutoNum type="alphaLcPeriod"/>
            </a:pP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conclusion, additional learning processes are needed to </a:t>
            </a:r>
            <a:r>
              <a:rPr kumimoji="1" lang="en" altLang="ko-KR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reduce the semantic gap in visual features</a:t>
            </a:r>
            <a:r>
              <a:rPr kumimoji="1"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598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B40EB-8615-C6A7-1BCF-B60048794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D33D6-9731-48CA-E8E7-5E44E887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F5245E-817D-99A8-DEBD-58563E37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5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Design</a:t>
            </a:r>
          </a:p>
          <a:p>
            <a:endParaRPr kumimoji="1"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Goal: To </a:t>
            </a:r>
            <a:r>
              <a:rPr kumimoji="1" lang="en-US" altLang="ko-KR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capture the general features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for all clients as well </a:t>
            </a:r>
            <a:r>
              <a:rPr kumimoji="1" lang="en-US" altLang="ko-KR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as adapting to the local personalization on each client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we present </a:t>
            </a:r>
            <a:r>
              <a:rPr kumimoji="1" lang="en-US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pFedPrompt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which contains two parts,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Global User Consensus (GUC)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and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Local Feature Attention (LFA). </a:t>
            </a:r>
          </a:p>
          <a:p>
            <a:endParaRPr kumimoji="1" lang="en-US" altLang="ko-KR" sz="1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ko-KR" altLang="en-US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🌟 </a:t>
            </a:r>
            <a:r>
              <a:rPr kumimoji="1" lang="en" altLang="ko-KR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GUC </a:t>
            </a:r>
            <a:r>
              <a:rPr lang="en" altLang="ko-KR" b="1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(Global User Consensus)</a:t>
            </a:r>
            <a:endParaRPr kumimoji="1" lang="en" altLang="ko-KR" b="1" dirty="0">
              <a:solidFill>
                <a:srgbClr val="5274B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1" indent="-457200">
              <a:buFont typeface="+mj-lt"/>
              <a:buAutoNum type="alphaLcPeriod"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Goal: </a:t>
            </a:r>
            <a:r>
              <a:rPr kumimoji="1" lang="en-US" altLang="ko-KR" sz="20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Learning general features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common to all clients.</a:t>
            </a:r>
          </a:p>
          <a:p>
            <a:pPr marL="914400" lvl="1" indent="-457200">
              <a:buFont typeface="+mj-lt"/>
              <a:buAutoNum type="alphaLcPeriod"/>
            </a:pPr>
            <a:r>
              <a:rPr kumimoji="1"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How to: Globally Optimize Learnable Prompts in </a:t>
            </a:r>
            <a:r>
              <a:rPr kumimoji="1" lang="en" altLang="ko-KR" sz="20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Text Space.</a:t>
            </a:r>
            <a:br>
              <a:rPr kumimoji="1" lang="en" altLang="ko-KR" sz="20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endParaRPr kumimoji="1" lang="en" altLang="ko-KR" sz="2000" dirty="0">
              <a:solidFill>
                <a:srgbClr val="5274B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000" b="1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🌟 </a:t>
            </a:r>
            <a:r>
              <a:rPr lang="en" altLang="ko-KR" sz="2000" b="1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LFA (Local Feature Attention)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ko-KR" sz="20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Goal: Learns the </a:t>
            </a:r>
            <a:r>
              <a:rPr lang="en-US" altLang="ko-KR" sz="20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unique characteristics </a:t>
            </a:r>
            <a:r>
              <a:rPr lang="en-US" altLang="ko-KR" sz="20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of each client's local data and </a:t>
            </a:r>
            <a:r>
              <a:rPr lang="en-US" altLang="ko-KR" sz="20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personalizes</a:t>
            </a:r>
            <a:r>
              <a:rPr lang="en-US" altLang="ko-KR" sz="20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them based on this.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ko-KR" sz="2000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How to: Using </a:t>
            </a:r>
            <a:r>
              <a:rPr lang="en-US" altLang="ko-KR" sz="2000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parameter-free attention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-US" altLang="ko-KR" sz="2000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additional personalized information 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is extracted from </a:t>
            </a:r>
            <a:r>
              <a:rPr lang="en-US" altLang="ko-KR" sz="2000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visual features 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and reflected in the final logits.</a:t>
            </a:r>
            <a:endParaRPr lang="en" altLang="ko-KR" sz="2000" dirty="0">
              <a:solidFill>
                <a:srgbClr val="0E0E0E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22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B8DCC-4731-18BB-9CE9-E6F2FD29C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FC9D4-C87A-3417-DCA1-902B5680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17841-650C-BE0C-E85E-4F7196FF4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102" y="1052422"/>
                <a:ext cx="11050437" cy="5090035"/>
              </a:xfrm>
            </p:spPr>
            <p:txBody>
              <a:bodyPr/>
              <a:lstStyle/>
              <a:p>
                <a:r>
                  <a:rPr kumimoji="1" lang="ko-KR" altLang="en-US" sz="2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" altLang="ko-KR" sz="2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Global User Consensus (GUC)</a:t>
                </a:r>
                <a:endParaRPr kumimoji="1" lang="en-US" altLang="ko-KR" sz="2500" dirty="0"/>
              </a:p>
              <a:p>
                <a:r>
                  <a:rPr kumimoji="1" lang="en-US" altLang="ko-KR" dirty="0">
                    <a:solidFill>
                      <a:srgbClr val="5274B1"/>
                    </a:solidFill>
                  </a:rPr>
                  <a:t>Prompt Optimization: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kumimoji="1" lang="en-US" altLang="ko-KR" dirty="0"/>
                  <a:t>Each client uses a pre-trained Vision-Language model, and the text and visual encoders remain fixed.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kumimoji="1" lang="en-US" altLang="ko-KR" dirty="0"/>
                  <a:t>Optimized by setting only the prompt as a learnable parameter.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kumimoji="1" lang="en-US" altLang="ko-KR" dirty="0"/>
                  <a:t>The prompt consists of p consecutive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en-US" altLang="ko-KR" dirty="0"/>
                  <a:t>) and word embeddings of the class names, converted into a learnable form.</a:t>
                </a:r>
              </a:p>
              <a:p>
                <a:pPr lvl="1">
                  <a:buFont typeface="Wingdings" pitchFamily="2" charset="2"/>
                  <a:buChar char="§"/>
                </a:pPr>
                <a:endParaRPr kumimoji="1" lang="en-US" altLang="ko-KR" dirty="0"/>
              </a:p>
              <a:p>
                <a:r>
                  <a:rPr kumimoji="1" lang="en-US" altLang="ko-KR" dirty="0"/>
                  <a:t>Goal: </a:t>
                </a:r>
                <a:r>
                  <a:rPr kumimoji="1" lang="en-US" altLang="ko-KR" b="1" dirty="0">
                    <a:solidFill>
                      <a:srgbClr val="5274B1"/>
                    </a:solidFill>
                  </a:rPr>
                  <a:t>Maximize</a:t>
                </a:r>
                <a:r>
                  <a:rPr kumimoji="1" lang="en-US" altLang="ko-KR" dirty="0">
                    <a:solidFill>
                      <a:srgbClr val="5274B1"/>
                    </a:solidFill>
                  </a:rPr>
                  <a:t> cosine similarity for correct image-text pairs </a:t>
                </a:r>
                <a:r>
                  <a:rPr kumimoji="1" lang="en-US" altLang="ko-KR" dirty="0"/>
                  <a:t>and </a:t>
                </a:r>
                <a:r>
                  <a:rPr kumimoji="1" lang="en-US" altLang="ko-KR" b="1" dirty="0">
                    <a:solidFill>
                      <a:srgbClr val="5274B1"/>
                    </a:solidFill>
                  </a:rPr>
                  <a:t>minimize</a:t>
                </a:r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solidFill>
                      <a:srgbClr val="5274B1"/>
                    </a:solidFill>
                  </a:rPr>
                  <a:t>similarity for incorrect pairs.</a:t>
                </a:r>
              </a:p>
              <a:p>
                <a:pPr marL="0" indent="0">
                  <a:buNone/>
                </a:pPr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17841-650C-BE0C-E85E-4F7196FF4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102" y="1052422"/>
                <a:ext cx="11050437" cy="5090035"/>
              </a:xfrm>
              <a:blipFill>
                <a:blip r:embed="rId3"/>
                <a:stretch>
                  <a:fillRect l="-803" t="-1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F3BEC0B-CAD2-E9B4-9E6C-15DD768472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45"/>
          <a:stretch/>
        </p:blipFill>
        <p:spPr>
          <a:xfrm>
            <a:off x="2686015" y="4302897"/>
            <a:ext cx="6592897" cy="25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8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1032-66F3-3BB9-CE26-B558AB6B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79E93-F7FF-FB23-1058-F0281CC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DC9592-3569-024D-520F-DA3F0274D7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ko-KR" altLang="en-US" sz="2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" altLang="ko-KR" sz="2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Global User Consensus (GUC)</a:t>
                </a:r>
              </a:p>
              <a:p>
                <a:pPr marL="0" indent="0">
                  <a:buNone/>
                </a:pPr>
                <a:endParaRPr kumimoji="1" lang="en-US" altLang="ko-KR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The </a:t>
                </a:r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prediction probability </a:t>
                </a:r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on each client: </a:t>
                </a:r>
              </a:p>
              <a:p>
                <a:pPr marL="0" indent="0">
                  <a:buNone/>
                </a:pPr>
                <a:endParaRPr lang="en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2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2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is derived from the prompt in the form of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][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]...[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][class]𝑖.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" altLang="ko-KR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altLang="ko-KR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is the only part that can be updated during training.</a:t>
                </a:r>
              </a:p>
              <a:p>
                <a:pPr lvl="1">
                  <a:buFont typeface="Wingdings" pitchFamily="2" charset="2"/>
                  <a:buChar char="§"/>
                </a:pPr>
                <a:r>
                  <a:rPr lang="en" altLang="ko-KR" dirty="0"/>
                  <a:t>Each client optimizes local prompt for iterations between rounds.</a:t>
                </a:r>
              </a:p>
              <a:p>
                <a:pPr lvl="1">
                  <a:buFont typeface="Wingdings" pitchFamily="2" charset="2"/>
                  <a:buChar char="§"/>
                </a:pPr>
                <a:endParaRPr lang="en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Prompts Aggregation</a:t>
                </a:r>
                <a:r>
                  <a:rPr lang="en-US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</a:t>
                </a:r>
                <a:endParaRPr lang="en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lang="en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ko-KR" altLang="en-US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5DC9592-3569-024D-520F-DA3F0274D7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3" t="-1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B0672E8-4EFB-5989-3C60-457560919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603062"/>
            <a:ext cx="5334000" cy="22828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3ED6AB0-0D85-1289-D40B-196703BEF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788" y="1689860"/>
            <a:ext cx="5005387" cy="7472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F34AAA-EC4C-DA7E-4F89-B808FD1C3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094" y="3972738"/>
            <a:ext cx="5005387" cy="8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959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41499-F919-4B56-A077-2F90C6701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CAFD5-368C-6EDD-EC01-ABC95709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96E1F-C3B4-6DB3-7D83-0B0E84E6E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1" y="1052422"/>
            <a:ext cx="11312593" cy="5090035"/>
          </a:xfrm>
        </p:spPr>
        <p:txBody>
          <a:bodyPr/>
          <a:lstStyle/>
          <a:p>
            <a:r>
              <a:rPr lang="en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Local Feature Attention (LFA)</a:t>
            </a:r>
          </a:p>
          <a:p>
            <a:endParaRPr kumimoji="1"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Goal: Making models </a:t>
            </a:r>
            <a:r>
              <a:rPr kumimoji="1" lang="en-US" altLang="ko-KR" sz="22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more personalized</a:t>
            </a:r>
            <a:r>
              <a:rPr kumimoji="1"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reflecting </a:t>
            </a:r>
            <a:r>
              <a:rPr kumimoji="1" lang="en-US" altLang="ko-KR" sz="22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each client's individual visual characteristics.</a:t>
            </a:r>
          </a:p>
          <a:p>
            <a:endParaRPr kumimoji="1" lang="en" altLang="ko-KR" dirty="0"/>
          </a:p>
          <a:p>
            <a:endParaRPr kumimoji="1" lang="en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34D8C8-730F-8E67-C347-D727B9F5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24" y="2600054"/>
            <a:ext cx="7523183" cy="13609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5C342C-7034-B151-4478-D0D7C494FF27}"/>
              </a:ext>
            </a:extLst>
          </p:cNvPr>
          <p:cNvSpPr/>
          <p:nvPr/>
        </p:nvSpPr>
        <p:spPr>
          <a:xfrm>
            <a:off x="6496050" y="3081161"/>
            <a:ext cx="1921454" cy="508478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7CF8168D-1F2B-6568-1084-6D460EED2B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63234" y="4041990"/>
            <a:ext cx="1221452" cy="661806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09F15D-3213-44C2-36CB-E074326D5548}"/>
              </a:ext>
            </a:extLst>
          </p:cNvPr>
          <p:cNvSpPr txBox="1"/>
          <p:nvPr/>
        </p:nvSpPr>
        <p:spPr>
          <a:xfrm>
            <a:off x="3871904" y="5074560"/>
            <a:ext cx="61063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🌟 </a:t>
            </a:r>
            <a:r>
              <a:rPr lang="en" altLang="ko-KR" sz="22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local personalization attention </a:t>
            </a:r>
          </a:p>
          <a:p>
            <a:r>
              <a:rPr lang="en-US" altLang="ko-KR" sz="2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external non-parametric attention module</a:t>
            </a:r>
            <a:endParaRPr lang="ko-KR" altLang="en-US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961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C51BC-8D9E-3F49-C891-CA551F48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5B73A-9C5A-B70D-EA30-0A37E28D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8B451-83E6-16DE-10F2-E95EA925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Attention Mechanism</a:t>
            </a: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”Attend”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Consider the overall context, but </a:t>
            </a:r>
            <a:r>
              <a:rPr kumimoji="1" lang="en-US" altLang="ko-KR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focus more on the important information.</a:t>
            </a:r>
          </a:p>
          <a:p>
            <a:pPr marL="0" indent="0">
              <a:buNone/>
            </a:pPr>
            <a:endParaRPr kumimoji="1" lang="en-US" altLang="ko-KR" dirty="0">
              <a:solidFill>
                <a:srgbClr val="5274B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 concepts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8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“Decide where to focus”: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Avoid treating all elements of input data equally and focus on the more important parts.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8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Weight calculation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Determine importance by calculating similarity (relationship) between data.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Result: </a:t>
            </a:r>
            <a:r>
              <a:rPr kumimoji="1" lang="en-US" altLang="ko-KR" sz="18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Highly weighted data has a greater impact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on the model’s training and predictions.</a:t>
            </a:r>
          </a:p>
          <a:p>
            <a:pPr marL="0" indent="0">
              <a:buNone/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b="1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Query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Current situation given to me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en" altLang="ko-KR" b="1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Key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References)</a:t>
            </a:r>
            <a:r>
              <a:rPr lang="en" altLang="ko-KR" b="1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Value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References</a:t>
            </a:r>
            <a:r>
              <a:rPr lang="en-US" altLang="ko-KR" b="1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06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E1C73-9812-4359-6ECF-6E6AD005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C5B35B-4C81-1F99-E678-292BDD36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6060" y="925482"/>
            <a:ext cx="3939154" cy="25119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CE3DD0-EBE6-BAF0-EF0C-AC5CBBD69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857" y="3584745"/>
            <a:ext cx="8156725" cy="26361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3E174D-3C36-463D-9271-00A3DA989433}"/>
              </a:ext>
            </a:extLst>
          </p:cNvPr>
          <p:cNvSpPr txBox="1"/>
          <p:nvPr/>
        </p:nvSpPr>
        <p:spPr>
          <a:xfrm>
            <a:off x="8615205" y="920569"/>
            <a:ext cx="30563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https</a:t>
            </a:r>
            <a:r>
              <a:rPr lang="ko-KR" altLang="en-US" sz="1000" dirty="0"/>
              <a:t>://ar5iv.labs.arxiv.org/</a:t>
            </a:r>
            <a:r>
              <a:rPr lang="ko-KR" altLang="en-US" sz="1000" dirty="0" err="1"/>
              <a:t>html</a:t>
            </a:r>
            <a:r>
              <a:rPr lang="ko-KR" altLang="en-US" sz="1000" dirty="0"/>
              <a:t>/2105.02358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8214B-07CD-B038-346F-E12E4B1920B1}"/>
              </a:ext>
            </a:extLst>
          </p:cNvPr>
          <p:cNvSpPr txBox="1"/>
          <p:nvPr/>
        </p:nvSpPr>
        <p:spPr>
          <a:xfrm>
            <a:off x="886418" y="3870239"/>
            <a:ext cx="2761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0" i="0" dirty="0">
                <a:solidFill>
                  <a:srgbClr val="2929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linear complexity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4449A-07F5-1FA1-7AA8-ECA47F59FC8D}"/>
              </a:ext>
            </a:extLst>
          </p:cNvPr>
          <p:cNvSpPr txBox="1"/>
          <p:nvPr/>
        </p:nvSpPr>
        <p:spPr>
          <a:xfrm>
            <a:off x="813126" y="1874167"/>
            <a:ext cx="2377440" cy="38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0" i="0" dirty="0">
                <a:solidFill>
                  <a:srgbClr val="292929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quadratic complexity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8A2DF0-5647-520D-C010-5F563D69E501}"/>
              </a:ext>
            </a:extLst>
          </p:cNvPr>
          <p:cNvSpPr txBox="1"/>
          <p:nvPr/>
        </p:nvSpPr>
        <p:spPr>
          <a:xfrm>
            <a:off x="310551" y="4326397"/>
            <a:ext cx="338259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=&gt;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Linearly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proportional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input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size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</a:t>
            </a:r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and </a:t>
            </a:r>
            <a:r>
              <a:rPr lang="ko-KR" altLang="en-US" sz="1500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external</a:t>
            </a:r>
            <a:r>
              <a:rPr lang="ko-KR" altLang="en-US" sz="15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memory</a:t>
            </a:r>
            <a:r>
              <a:rPr lang="ko-KR" altLang="en-US" sz="15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size</a:t>
            </a:r>
            <a:r>
              <a:rPr lang="ko-KR" altLang="en-US" sz="15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500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</a:t>
            </a:r>
            <a:r>
              <a:rPr lang="ko-KR" altLang="en-US" sz="1500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855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0639D-FD4D-98A6-B9E3-6A02B49CC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0FD07-9E53-76EC-D8E9-42A4ABE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279B0-93EE-9A68-0843-0A485406C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" altLang="ko-KR" sz="2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L</a:t>
                </a:r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ocal personalization attention </a:t>
                </a:r>
                <a:r>
                  <a:rPr lang="en-US" altLang="ko-KR" sz="2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module </a:t>
                </a:r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computes the attention</a:t>
                </a:r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between the input visual </a:t>
                </a:r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200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-US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:r>
                  <a:rPr lang="en-US" altLang="ko-KR" sz="22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query</a:t>
                </a:r>
                <a:r>
                  <a:rPr lang="en-US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  <a:r>
                  <a:rPr lang="en" altLang="ko-KR" sz="2200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and</a:t>
                </a:r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an external memory unit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" altLang="ko-KR" sz="2200" b="0" i="0" dirty="0" smtClean="0">
                        <a:solidFill>
                          <a:srgbClr val="5274B1"/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(key, value).</a:t>
                </a:r>
              </a:p>
              <a:p>
                <a:endParaRPr lang="en" altLang="ko-KR" dirty="0">
                  <a:solidFill>
                    <a:srgbClr val="5274B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External memory M contains </a:t>
                </a:r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visual features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200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 </a:t>
                </a:r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and </a:t>
                </a:r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label information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200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200" b="0" i="0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0" i="0" smtClean="0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</m:oMath>
                </a14:m>
                <a:r>
                  <a:rPr lang="en" altLang="ko-KR" sz="22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 </a:t>
                </a:r>
                <a:r>
                  <a:rPr lang="en" altLang="ko-KR" sz="22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generated from the client's </a:t>
                </a:r>
                <a:r>
                  <a:rPr lang="en" altLang="ko-KR" sz="22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local data(Client-specific information).</a:t>
                </a:r>
              </a:p>
              <a:p>
                <a:endParaRPr lang="en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lang="en" altLang="ko-KR" sz="2200" b="1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Components</a:t>
                </a:r>
                <a:r>
                  <a:rPr lang="en" altLang="ko-KR" sz="2200" b="1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of external memory M</a:t>
                </a:r>
              </a:p>
              <a:p>
                <a:pPr lvl="1"/>
                <a:r>
                  <a:rPr lang="en" altLang="ko-KR" sz="20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W</a:t>
                </a:r>
                <a:r>
                  <a:rPr lang="en" altLang="ko-KR" sz="20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 regard M as a memory of the local few-shots training data.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" altLang="ko-KR" b="1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b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ko-KR" sz="2000" b="1" i="0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𝐤</m:t>
                        </m:r>
                      </m:sub>
                    </m:sSub>
                    <m:r>
                      <a:rPr lang="en-US" altLang="ko-KR" sz="2000" b="1" i="0" smtClean="0">
                        <a:solidFill>
                          <a:srgbClr val="5274B1"/>
                        </a:solidFill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2000" b="1" i="0" smtClean="0">
                        <a:solidFill>
                          <a:srgbClr val="5274B1"/>
                        </a:solidFill>
                        <a:effectLst/>
                        <a:latin typeface="Cambria Math" panose="02040503050406030204" pitchFamily="18" charset="0"/>
                      </a:rPr>
                      <m:t>𝐤𝐞𝐲</m:t>
                    </m:r>
                    <m:r>
                      <a:rPr lang="en-US" altLang="ko-KR" sz="2000" b="1" i="0" smtClean="0">
                        <a:solidFill>
                          <a:srgbClr val="5274B1"/>
                        </a:solidFill>
                        <a:effectLst/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" altLang="ko-KR" sz="2000" b="1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" altLang="ko-KR" sz="20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It consists of </a:t>
                </a:r>
                <a:r>
                  <a:rPr lang="en" altLang="ko-KR" sz="2000" dirty="0">
                    <a:solidFill>
                      <a:srgbClr val="FF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visual features </a:t>
                </a:r>
                <a:r>
                  <a:rPr lang="en" altLang="ko-KR" sz="20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generated through the client's local data and serves </a:t>
                </a:r>
                <a:r>
                  <a:rPr lang="en" altLang="ko-KR" sz="2000" dirty="0">
                    <a:solidFill>
                      <a:srgbClr val="FF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as a key.</a:t>
                </a:r>
              </a:p>
              <a:p>
                <a:pPr marL="800100" lvl="1" indent="-342900">
                  <a:buFont typeface="+mj-lt"/>
                  <a:buAutoNum type="arabicParenR"/>
                </a:pPr>
                <a:endParaRPr lang="en" altLang="ko-KR" sz="2000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" altLang="ko-KR" sz="2000" b="1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b="1" smtClean="0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0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b>
                        <m:r>
                          <a:rPr lang="en-US" altLang="ko-KR" sz="2000" b="1" i="0" smtClean="0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sub>
                    </m:sSub>
                  </m:oMath>
                </a14:m>
                <a:r>
                  <a:rPr lang="en" altLang="ko-KR" sz="2000" b="1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-US" altLang="ko-KR" sz="2000" b="1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(value):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It serves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as a value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in the form of converting the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correct answer label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train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 of local data into a one-hot vector.</a:t>
                </a:r>
                <a:endParaRPr lang="en" altLang="ko-KR" sz="2000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7D279B0-93EE-9A68-0843-0A485406C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3" t="-1496" r="-10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90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A409C-792A-3F7F-6D92-7E79BC7E6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B24BE-78FC-69E8-01C6-0000FED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DB17A7-7630-6DFE-FF54-9849CE4A2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" altLang="ko-KR" b="1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Creation</a:t>
                </a:r>
                <a:r>
                  <a:rPr kumimoji="1" lang="en" altLang="ko-KR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of external memory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kumimoji="1" lang="en" altLang="ko-KR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lang="en" altLang="ko-KR" sz="20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First </a:t>
                </a:r>
                <a:r>
                  <a:rPr lang="en" altLang="ko-KR" sz="20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reshape</a:t>
                </a:r>
                <a:r>
                  <a:rPr lang="en" altLang="ko-KR" sz="20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the intermediate spatial visual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" altLang="ko-KR" sz="20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ko-KR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en" altLang="ko-KR" sz="20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" altLang="ko-KR" sz="20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into a 1D vector sequence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𝐻𝑊</m:t>
                        </m:r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r>
                      <a:rPr lang="en-US" altLang="ko-KR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" altLang="ko-KR" sz="2000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lang="en" altLang="ko-KR" sz="20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5274B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𝐾</m:t>
                    </m:r>
                  </m:oMath>
                </a14:m>
                <a:r>
                  <a:rPr lang="en" altLang="ko-KR" sz="20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class </a:t>
                </a:r>
                <a:r>
                  <a:rPr lang="en" altLang="ko-KR" sz="20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and </a:t>
                </a:r>
                <a14:m>
                  <m:oMath xmlns:m="http://schemas.openxmlformats.org/officeDocument/2006/math">
                    <m:r>
                      <a:rPr lang="en" altLang="ko-KR" sz="2000" i="1" dirty="0">
                        <a:solidFill>
                          <a:srgbClr val="5274B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𝑁</m:t>
                    </m:r>
                    <m:r>
                      <a:rPr lang="en" altLang="ko-KR" sz="2000" i="1" dirty="0">
                        <a:solidFill>
                          <a:srgbClr val="5274B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</m:oMath>
                </a14:m>
                <a:r>
                  <a:rPr lang="en" altLang="ko-KR" sz="20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shots </a:t>
                </a:r>
                <a:r>
                  <a:rPr lang="en" altLang="ko-KR" sz="2000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images per class, </a:t>
                </a:r>
                <a:r>
                  <a:rPr lang="en" altLang="ko-KR" sz="20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the dimension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" altLang="ko-KR" sz="20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is reshaped from </a:t>
                </a:r>
                <a14:m>
                  <m:oMath xmlns:m="http://schemas.openxmlformats.org/officeDocument/2006/math">
                    <m:r>
                      <a:rPr lang="en" altLang="ko-KR" sz="2000" b="1" i="1" dirty="0" smtClean="0">
                        <a:solidFill>
                          <a:srgbClr val="5274B1"/>
                        </a:solidFill>
                        <a:effectLst/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𝑵</m:t>
                    </m:r>
                  </m:oMath>
                </a14:m>
                <a:r>
                  <a:rPr lang="en" altLang="ko-KR" sz="2000" b="1" dirty="0" err="1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x</a:t>
                </a:r>
                <a14:m>
                  <m:oMath xmlns:m="http://schemas.openxmlformats.org/officeDocument/2006/math">
                    <m:r>
                      <a:rPr lang="en" altLang="ko-KR" sz="2000" b="1" i="1" dirty="0" smtClean="0">
                        <a:solidFill>
                          <a:srgbClr val="5274B1"/>
                        </a:solidFill>
                        <a:effectLst/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𝑲</m:t>
                    </m:r>
                  </m:oMath>
                </a14:m>
                <a:r>
                  <a:rPr lang="en" altLang="ko-KR" sz="2000" b="1" dirty="0" err="1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x</a:t>
                </a:r>
                <a14:m>
                  <m:oMath xmlns:m="http://schemas.openxmlformats.org/officeDocument/2006/math">
                    <m:r>
                      <a:rPr lang="en" altLang="ko-KR" sz="2000" b="1" i="1" dirty="0" smtClean="0">
                        <a:solidFill>
                          <a:srgbClr val="5274B1"/>
                        </a:solidFill>
                        <a:effectLst/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𝑪</m:t>
                    </m:r>
                  </m:oMath>
                </a14:m>
                <a:r>
                  <a:rPr lang="en" altLang="ko-KR" sz="2000" b="1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" altLang="ko-KR" sz="2000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to </a:t>
                </a:r>
                <a14:m>
                  <m:oMath xmlns:m="http://schemas.openxmlformats.org/officeDocument/2006/math">
                    <m:r>
                      <a:rPr lang="en" altLang="ko-KR" sz="2000" b="1" i="1" dirty="0">
                        <a:solidFill>
                          <a:srgbClr val="5274B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𝑲</m:t>
                    </m:r>
                  </m:oMath>
                </a14:m>
                <a:r>
                  <a:rPr lang="en" altLang="ko-KR" sz="2000" b="1" dirty="0" err="1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x</a:t>
                </a:r>
                <a14:m>
                  <m:oMath xmlns:m="http://schemas.openxmlformats.org/officeDocument/2006/math">
                    <m:r>
                      <a:rPr lang="en" altLang="ko-KR" sz="2000" b="1" i="1" dirty="0">
                        <a:solidFill>
                          <a:srgbClr val="5274B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𝑪</m:t>
                    </m:r>
                  </m:oMath>
                </a14:m>
                <a:r>
                  <a:rPr lang="en" altLang="ko-KR" sz="2000" b="1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 </a:t>
                </a:r>
                <a:r>
                  <a:rPr lang="en" altLang="ko-KR" sz="2000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(by aggregation)</a:t>
                </a:r>
              </a:p>
              <a:p>
                <a:pPr lvl="1">
                  <a:buFont typeface="Wingdings" pitchFamily="2" charset="2"/>
                  <a:buChar char="§"/>
                </a:pPr>
                <a:endParaRPr kumimoji="1" lang="en" altLang="ko-KR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" altLang="ko-KR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>
                  <a:buNone/>
                </a:pPr>
                <a:endParaRPr kumimoji="1" lang="en" altLang="ko-KR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en" altLang="ko-KR" b="1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Utilization</a:t>
                </a:r>
                <a:r>
                  <a:rPr kumimoji="1" lang="en" altLang="ko-KR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of external memory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kumimoji="1" lang="en" altLang="ko-KR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lang="en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After obtaining the external memory unit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we calculate </a:t>
                </a:r>
                <a:r>
                  <a:rPr lang="en" altLang="ko-KR" sz="20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cosine similarity </a:t>
                </a:r>
                <a:r>
                  <a:rPr lang="en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between </a:t>
                </a:r>
                <a:r>
                  <a:rPr lang="en" altLang="ko-KR" sz="20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the input visual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 smtClean="0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5274B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solidFill>
                          <a:srgbClr val="5274B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to get the </a:t>
                </a:r>
                <a:r>
                  <a:rPr lang="en" altLang="ko-KR" sz="20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attention map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5274B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" altLang="ko-KR" sz="20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  <a:p>
                <a:pPr lvl="1"/>
                <a:r>
                  <a:rPr kumimoji="1" lang="en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Afterwards, the </a:t>
                </a:r>
                <a:r>
                  <a:rPr kumimoji="1" lang="en" altLang="ko-KR" sz="20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personalized feature </a:t>
                </a:r>
                <a:r>
                  <a:rPr kumimoji="1" lang="en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can be generated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sz="2000" i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b="0" i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DB17A7-7630-6DFE-FF54-9849CE4A2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59" t="-1247" r="-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975B9A6-CE60-1EB8-87D1-AD50881E5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695" y="2722663"/>
            <a:ext cx="5870295" cy="10066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8D7015-54E5-1FAF-7CBD-56633E9CC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35" y="5281093"/>
            <a:ext cx="5143530" cy="92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6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72727-DF99-55D1-E564-6776E8BF4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A878D-2598-8418-92F7-3FF34736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73F52-B0A8-6E39-1C49-32B320E0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Pre-trained vision-language models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 like CLIP show great potential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in learning representations that capture latent characteristics of</a:t>
            </a: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users.</a:t>
            </a:r>
          </a:p>
          <a:p>
            <a:pPr marL="0" indent="0">
              <a:buNone/>
            </a:pPr>
            <a:endParaRPr lang="en" altLang="ko-KR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A recently proposed method called 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Contextual Optimization</a:t>
            </a:r>
            <a:r>
              <a:rPr lang="ko-KR" altLang="en-US" dirty="0">
                <a:solidFill>
                  <a:srgbClr val="5274B1"/>
                </a:solidFill>
                <a:effectLst/>
                <a:latin typeface="+mn-ea"/>
              </a:rPr>
              <a:t> 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(</a:t>
            </a:r>
            <a:r>
              <a:rPr lang="en" altLang="ko-KR" dirty="0" err="1">
                <a:solidFill>
                  <a:srgbClr val="5274B1"/>
                </a:solidFill>
                <a:effectLst/>
                <a:latin typeface="+mn-ea"/>
              </a:rPr>
              <a:t>CoOp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) 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introduces the 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concept of training prompt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 for adapting pre-trained vision-language models.</a:t>
            </a:r>
          </a:p>
          <a:p>
            <a:endParaRPr lang="en" altLang="ko-KR" dirty="0">
              <a:solidFill>
                <a:srgbClr val="000000"/>
              </a:solidFill>
              <a:latin typeface="+mn-ea"/>
            </a:endParaRPr>
          </a:p>
          <a:p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Given the 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lightweight nature 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of this method, researchers have migrated the paradigm from centralized to 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decentralized system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 to innovate the collaborative training framework of Federated Learning (FL).</a:t>
            </a:r>
          </a:p>
          <a:p>
            <a:endParaRPr lang="en" altLang="ko-KR" dirty="0">
              <a:solidFill>
                <a:srgbClr val="000000"/>
              </a:solidFill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Activating the pre-trained knowledge via training prompt is both 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data- and parameter-efficient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, thereby greatly 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benefiting FL</a:t>
            </a:r>
            <a:r>
              <a:rPr lang="en" altLang="ko-KR" dirty="0">
                <a:solidFill>
                  <a:srgbClr val="6886BB"/>
                </a:solidFill>
                <a:effectLst/>
                <a:latin typeface="+mn-ea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over existing frameworks 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in terms of computation, communication, and privacy.</a:t>
            </a:r>
          </a:p>
          <a:p>
            <a:pPr marL="0" indent="0">
              <a:buNone/>
            </a:pPr>
            <a:endParaRPr lang="en" altLang="ko-KR" dirty="0">
              <a:solidFill>
                <a:srgbClr val="000000"/>
              </a:solidFill>
              <a:effectLst/>
              <a:latin typeface="+mn-ea"/>
            </a:endParaRPr>
          </a:p>
          <a:p>
            <a:endParaRPr lang="en" altLang="ko-KR" dirty="0">
              <a:solidFill>
                <a:srgbClr val="000000"/>
              </a:solidFill>
              <a:effectLst/>
              <a:latin typeface="+mn-ea"/>
            </a:endParaRPr>
          </a:p>
          <a:p>
            <a:endParaRPr lang="en" altLang="ko-KR" dirty="0">
              <a:solidFill>
                <a:srgbClr val="000000"/>
              </a:solidFill>
              <a:effectLst/>
              <a:latin typeface="+mn-ea"/>
            </a:endParaRP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1828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DEDF2-0AC3-711E-C087-4B631919A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ED385-AA2B-D645-4FC9-2ED7EDEE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CCF739-1247-7224-4498-190EF3758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sz="2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Final logits :</a:t>
                </a:r>
              </a:p>
              <a:p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457200" lvl="1" indent="0">
                  <a:buNone/>
                </a:pPr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457200" lvl="1" indent="0">
                  <a:buNone/>
                </a:pPr>
                <a:endParaRPr kumimoji="1" lang="en-US" altLang="ko-KR" sz="23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" altLang="ko-KR" sz="2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Global information-based logit</a:t>
                </a:r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457200" indent="-457200">
                  <a:buFont typeface="+mj-ea"/>
                  <a:buAutoNum type="circleNumDbPlain"/>
                </a:pPr>
                <a:r>
                  <a:rPr kumimoji="1" lang="en" altLang="ko-KR" sz="2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Personalized logit</a:t>
                </a:r>
              </a:p>
              <a:p>
                <a:pPr marL="457200" indent="-457200">
                  <a:buFont typeface="+mj-ea"/>
                  <a:buAutoNum type="circleNumDbPlain"/>
                </a:pPr>
                <a:endParaRPr kumimoji="1" lang="en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ko-KR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2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: </a:t>
                </a:r>
                <a:r>
                  <a:rPr lang="en" altLang="ko-KR" sz="2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The </a:t>
                </a:r>
                <a:r>
                  <a:rPr lang="en" altLang="ko-KR" sz="25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weight</a:t>
                </a:r>
                <a:r>
                  <a:rPr lang="en" altLang="ko-KR" sz="2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for the additional personalized logits</a:t>
                </a:r>
              </a:p>
              <a:p>
                <a:pPr lvl="1"/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As </a:t>
                </a:r>
                <a:r>
                  <a:rPr kumimoji="1" lang="en-US" altLang="ko-KR" sz="20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alpha increases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the proportion of </a:t>
                </a:r>
                <a:r>
                  <a:rPr kumimoji="1" lang="en-US" altLang="ko-KR" sz="2000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personalized logit increases.</a:t>
                </a:r>
              </a:p>
              <a:p>
                <a:endParaRPr kumimoji="1" lang="en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endParaRPr kumimoji="1" lang="en" altLang="ko-KR" sz="23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>
                  <a:buNone/>
                </a:pPr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ko-KR" altLang="en-US" sz="2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CCF739-1247-7224-4498-190EF3758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17" t="-1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B3311E2-B76C-11B4-FA53-227D7EAB5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971" y="1417465"/>
            <a:ext cx="8118423" cy="11772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00F5BB-528D-AD6E-69DC-B47BBC61C716}"/>
              </a:ext>
            </a:extLst>
          </p:cNvPr>
          <p:cNvSpPr/>
          <p:nvPr/>
        </p:nvSpPr>
        <p:spPr>
          <a:xfrm>
            <a:off x="3643113" y="1701312"/>
            <a:ext cx="1965835" cy="609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483C9C-E5DD-B672-5403-0D9239B894E0}"/>
              </a:ext>
            </a:extLst>
          </p:cNvPr>
          <p:cNvSpPr/>
          <p:nvPr/>
        </p:nvSpPr>
        <p:spPr>
          <a:xfrm>
            <a:off x="5934464" y="1701312"/>
            <a:ext cx="2535767" cy="6096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721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ECBC3-85E0-55A5-5400-45C6780E0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9F912-24C6-8534-DE63-AB5DDEA0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(2</a:t>
            </a:r>
            <a:r>
              <a:rPr lang="en" altLang="ko-KR" b="1" dirty="0">
                <a:effectLst/>
              </a:rPr>
              <a:t>) </a:t>
            </a:r>
            <a:r>
              <a:rPr lang="en" altLang="ko-KR" dirty="0" err="1"/>
              <a:t>pFedPrompt</a:t>
            </a:r>
            <a:r>
              <a:rPr lang="en-US" altLang="ko-KR" dirty="0"/>
              <a:t>: </a:t>
            </a:r>
            <a:r>
              <a:rPr lang="en" altLang="ko-KR" dirty="0"/>
              <a:t>Unleashing Multimodality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59837-64BC-8B8B-6247-AB6681497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1" y="1052422"/>
            <a:ext cx="11312593" cy="5090035"/>
          </a:xfrm>
        </p:spPr>
        <p:txBody>
          <a:bodyPr/>
          <a:lstStyle/>
          <a:p>
            <a:endParaRPr kumimoji="1" lang="en" altLang="ko-KR" dirty="0"/>
          </a:p>
          <a:p>
            <a:endParaRPr kumimoji="1" lang="en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647D766-0A97-AA97-F8C6-C5343BCFB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2" y="1359157"/>
            <a:ext cx="11783438" cy="41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7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0716-DAF4-B1BA-81C1-B47985046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CD3D4-D442-9B7C-D7BC-58AD7E21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Datasets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" altLang="ko-KR" sz="1800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Caltech101, Flowers102, Food101,  UCF101, DTD.</a:t>
            </a:r>
          </a:p>
          <a:p>
            <a:endParaRPr lang="en" altLang="ko-KR" sz="1800" dirty="0">
              <a:solidFill>
                <a:srgbClr val="0E0E0E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sz="1800" b="1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Vision-Language Model</a:t>
            </a:r>
            <a:r>
              <a:rPr lang="en" altLang="ko-KR" sz="1800" b="1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-US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CLIP (</a:t>
            </a:r>
            <a:r>
              <a:rPr lang="en-US" altLang="ko-KR" sz="18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mage encoder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ResNet50 , Textual encoder: transformer as the textual</a:t>
            </a:r>
            <a:r>
              <a:rPr lang="en-US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0E0E0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sz="1800" b="1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Baselines</a:t>
            </a:r>
            <a:r>
              <a:rPr lang="en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" altLang="ko-KR" sz="1800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Local</a:t>
            </a:r>
            <a:r>
              <a:rPr lang="en-US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en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Prompt</a:t>
            </a:r>
            <a:r>
              <a:rPr lang="en-US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FL + </a:t>
            </a:r>
            <a:r>
              <a:rPr lang="en" altLang="ko-KR" sz="1800" dirty="0" err="1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FineTuning</a:t>
            </a:r>
            <a:r>
              <a:rPr lang="en-US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en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800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PromptPer</a:t>
            </a:r>
            <a:r>
              <a:rPr lang="en" altLang="ko-KR" sz="1800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sz="1800" dirty="0" err="1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PromptProx</a:t>
            </a:r>
            <a:r>
              <a:rPr lang="en-US" altLang="ko-KR" sz="1800" dirty="0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sz="1800" dirty="0" err="1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PromptA</a:t>
            </a:r>
            <a:r>
              <a:rPr lang="en" altLang="ko-KR" sz="1800" dirty="0" err="1">
                <a:solidFill>
                  <a:srgbClr val="0E0E0E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</a:t>
            </a:r>
            <a:r>
              <a:rPr lang="en" altLang="ko-KR" sz="1800" dirty="0" err="1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</a:t>
            </a:r>
            <a:endParaRPr lang="en" altLang="ko-KR" sz="1800" dirty="0">
              <a:solidFill>
                <a:srgbClr val="0E0E0E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" altLang="ko-KR" sz="1800" dirty="0">
              <a:solidFill>
                <a:srgbClr val="0E0E0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sz="18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Heterogeneity Simulation: 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</a:t>
            </a:r>
            <a:r>
              <a:rPr lang="en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n = 10 </a:t>
            </a:r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clients with </a:t>
            </a: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r = 100% </a:t>
            </a:r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participation, each client shares a completely disjoint random class with each other.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 </a:t>
            </a: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 n = 100 </a:t>
            </a:r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clients with </a:t>
            </a: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r = 10% </a:t>
            </a:r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participation, and </a:t>
            </a: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S = 5 </a:t>
            </a:r>
            <a:r>
              <a:rPr lang="en" altLang="ko-KR" dirty="0">
                <a:solidFill>
                  <a:srgbClr val="0E0E0E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random classes are assigned to each client, thus repetition will appear in each class among clients.</a:t>
            </a:r>
          </a:p>
          <a:p>
            <a:pPr marL="457200" lvl="1" indent="0">
              <a:buNone/>
            </a:pPr>
            <a:endParaRPr lang="en" altLang="ko-KR" dirty="0">
              <a:solidFill>
                <a:srgbClr val="0E0E0E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sz="1800" b="1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Implementation Details </a:t>
            </a:r>
            <a:r>
              <a:rPr lang="en" altLang="ko-KR" sz="1800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GeForce RTX 3090 GPU</a:t>
            </a:r>
          </a:p>
          <a:p>
            <a:endParaRPr lang="en" altLang="ko-KR" dirty="0">
              <a:solidFill>
                <a:srgbClr val="0E0E0E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lvl="1" indent="0">
              <a:buNone/>
            </a:pPr>
            <a:endParaRPr lang="en" altLang="ko-KR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altLang="ko-KR" sz="2400" b="1" dirty="0">
              <a:solidFill>
                <a:srgbClr val="0E0E0E"/>
              </a:solidFill>
              <a:latin typeface=".AppleSystemUIFont"/>
            </a:endParaRPr>
          </a:p>
          <a:p>
            <a:endParaRPr kumimoji="1" lang="en-US" altLang="ko-KR" sz="2400" b="1" dirty="0">
              <a:solidFill>
                <a:srgbClr val="0E0E0E"/>
              </a:solidFill>
              <a:latin typeface=".AppleSystemUIFont"/>
              <a:ea typeface="Apple SD Gothic Neo" panose="02000300000000000000" pitchFamily="2" charset="-127"/>
            </a:endParaRPr>
          </a:p>
          <a:p>
            <a:endParaRPr kumimoji="1" lang="en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endParaRPr kumimoji="1" lang="en" altLang="ko-KR" sz="23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E04DE3C-2C0A-6124-44EC-F6F41D33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871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83562-5496-2FA6-AE97-262851EC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203864"/>
                </a:solidFill>
                <a:latin typeface="+mj-ea"/>
              </a:rPr>
              <a:t>Experiments 1: </a:t>
            </a:r>
            <a:r>
              <a:rPr lang="en" altLang="ko-KR" dirty="0">
                <a:solidFill>
                  <a:srgbClr val="203864"/>
                </a:solidFill>
                <a:effectLst/>
                <a:latin typeface="+mj-ea"/>
              </a:rPr>
              <a:t>Comparison with state-of-the-art</a:t>
            </a:r>
            <a:endParaRPr kumimoji="1" lang="ko-KR" altLang="en-US" dirty="0">
              <a:solidFill>
                <a:srgbClr val="203864"/>
              </a:solidFill>
              <a:latin typeface="+mj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6C9003F-F64D-E273-4A41-53F3A3A9C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832" y="1269093"/>
            <a:ext cx="8670823" cy="24528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EBAAC3-F571-E41A-A5B3-A39C172EB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32" y="3880366"/>
            <a:ext cx="8864787" cy="2393755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8FA7CAC-B0FC-1EEC-97D7-F7985183A7E7}"/>
              </a:ext>
            </a:extLst>
          </p:cNvPr>
          <p:cNvSpPr/>
          <p:nvPr/>
        </p:nvSpPr>
        <p:spPr>
          <a:xfrm>
            <a:off x="6146321" y="1658112"/>
            <a:ext cx="1985743" cy="2682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C9D8C5E-190D-769B-135A-9B8DD6A8BE0C}"/>
              </a:ext>
            </a:extLst>
          </p:cNvPr>
          <p:cNvSpPr/>
          <p:nvPr/>
        </p:nvSpPr>
        <p:spPr>
          <a:xfrm>
            <a:off x="6256680" y="4217409"/>
            <a:ext cx="1985743" cy="26822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D5D2C-0941-CC6F-6FEB-61460C16BE2A}"/>
              </a:ext>
            </a:extLst>
          </p:cNvPr>
          <p:cNvSpPr txBox="1"/>
          <p:nvPr/>
        </p:nvSpPr>
        <p:spPr>
          <a:xfrm>
            <a:off x="915461" y="1075259"/>
            <a:ext cx="210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&lt;Table 1&gt;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EE8B2-0566-D5EF-9DD1-D22FA6EC20C2}"/>
              </a:ext>
            </a:extLst>
          </p:cNvPr>
          <p:cNvSpPr txBox="1"/>
          <p:nvPr/>
        </p:nvSpPr>
        <p:spPr>
          <a:xfrm>
            <a:off x="915461" y="3631877"/>
            <a:ext cx="210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&lt;Table 2&gt;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7366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F77CC-1849-4922-A108-064C84A5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9DC07E-B1C7-6F43-6E87-7FA881B7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203864"/>
                </a:solidFill>
                <a:latin typeface="+mj-ea"/>
              </a:rPr>
              <a:t>Experiments 2: </a:t>
            </a:r>
            <a:r>
              <a:rPr lang="en" altLang="ko-KR" dirty="0">
                <a:solidFill>
                  <a:srgbClr val="203864"/>
                </a:solidFill>
                <a:effectLst/>
                <a:latin typeface="+mj-ea"/>
              </a:rPr>
              <a:t>Analysis of Number of Shots</a:t>
            </a:r>
            <a:endParaRPr kumimoji="1" lang="ko-KR" altLang="en-US" dirty="0">
              <a:solidFill>
                <a:srgbClr val="203864"/>
              </a:solidFill>
              <a:latin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620BE4-959B-6BDD-985B-9D78BAFD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02" y="1186491"/>
            <a:ext cx="11050438" cy="2242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7F7B3-A914-0803-51D6-109CF02C84E8}"/>
              </a:ext>
            </a:extLst>
          </p:cNvPr>
          <p:cNvSpPr txBox="1"/>
          <p:nvPr/>
        </p:nvSpPr>
        <p:spPr>
          <a:xfrm>
            <a:off x="840657" y="3839542"/>
            <a:ext cx="108308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 analyze the </a:t>
            </a:r>
            <a:r>
              <a:rPr lang="en" altLang="ko-KR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</a:t>
            </a:r>
            <a:r>
              <a:rPr lang="en-US" altLang="ko-KR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ff</a:t>
            </a:r>
            <a:r>
              <a:rPr lang="en" altLang="ko-KR" dirty="0" err="1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ect</a:t>
            </a:r>
            <a:r>
              <a:rPr lang="en" altLang="ko-KR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of the number of shots</a:t>
            </a: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we vary the shots in </a:t>
            </a:r>
            <a:r>
              <a:rPr lang="en" altLang="ko-KR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[1, 2, 4, 8, 16].</a:t>
            </a:r>
          </a:p>
          <a:p>
            <a:endParaRPr lang="en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horizontal axis shows the </a:t>
            </a:r>
            <a:r>
              <a:rPr lang="en" altLang="ko-KR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shots number </a:t>
            </a: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and the vertical axis shows the </a:t>
            </a:r>
            <a:r>
              <a:rPr lang="en" altLang="ko-KR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average test accuracy</a:t>
            </a: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endParaRPr lang="en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>
                <a:solidFill>
                  <a:srgbClr val="0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</a:t>
            </a: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 most cases, </a:t>
            </a:r>
            <a:r>
              <a:rPr lang="en" altLang="ko-KR" dirty="0" err="1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pFedPrompt</a:t>
            </a:r>
            <a:r>
              <a:rPr lang="en" altLang="ko-KR" dirty="0">
                <a:solidFill>
                  <a:srgbClr val="000000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already achieves promising performance when the number of training data is small, </a:t>
            </a:r>
            <a:r>
              <a:rPr lang="en" altLang="ko-KR" dirty="0">
                <a:solidFill>
                  <a:srgbClr val="5274B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even within one shot.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dirty="0">
              <a:solidFill>
                <a:srgbClr val="000000"/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220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82134-97BC-141B-6CC6-DBB141B35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47EFD-A49C-6783-57D6-3D678B9D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203864"/>
                </a:solidFill>
                <a:latin typeface="+mj-ea"/>
              </a:rPr>
              <a:t>Experiments 3: </a:t>
            </a:r>
            <a:r>
              <a:rPr lang="en" altLang="ko-KR" dirty="0">
                <a:solidFill>
                  <a:srgbClr val="203864"/>
                </a:solidFill>
                <a:effectLst/>
                <a:latin typeface="+mj-ea"/>
              </a:rPr>
              <a:t>E</a:t>
            </a:r>
            <a:r>
              <a:rPr lang="en-US" altLang="ko-KR" dirty="0">
                <a:solidFill>
                  <a:srgbClr val="203864"/>
                </a:solidFill>
                <a:latin typeface="+mj-ea"/>
              </a:rPr>
              <a:t>ff</a:t>
            </a:r>
            <a:r>
              <a:rPr lang="en" altLang="ko-KR" dirty="0" err="1">
                <a:solidFill>
                  <a:srgbClr val="203864"/>
                </a:solidFill>
                <a:latin typeface="+mj-ea"/>
              </a:rPr>
              <a:t>ects</a:t>
            </a:r>
            <a:r>
              <a:rPr lang="en" altLang="ko-KR" dirty="0">
                <a:solidFill>
                  <a:srgbClr val="203864"/>
                </a:solidFill>
                <a:effectLst/>
                <a:latin typeface="+mj-ea"/>
              </a:rPr>
              <a:t> of Hyper-Parameter</a:t>
            </a:r>
            <a:endParaRPr kumimoji="1" lang="ko-KR" altLang="en-US" dirty="0">
              <a:solidFill>
                <a:srgbClr val="203864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3920F8-6B49-01B0-7A63-0CBAEA199CF3}"/>
                  </a:ext>
                </a:extLst>
              </p:cNvPr>
              <p:cNvSpPr txBox="1"/>
              <p:nvPr/>
            </p:nvSpPr>
            <p:spPr>
              <a:xfrm>
                <a:off x="840657" y="3404600"/>
                <a:ext cx="10830883" cy="4517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" altLang="ko-KR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serves</m:t>
                    </m:r>
                    <m:r>
                      <m:rPr>
                        <m:nor/>
                      </m:rPr>
                      <a:rPr lang="en" altLang="ko-KR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as</m:t>
                    </m:r>
                    <m:r>
                      <m:rPr>
                        <m:nor/>
                      </m:rPr>
                      <a:rPr lang="en" altLang="ko-KR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the</m:t>
                    </m:r>
                    <m:r>
                      <m:rPr>
                        <m:nor/>
                      </m:rPr>
                      <a:rPr lang="en" altLang="ko-KR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indicator</m:t>
                    </m:r>
                    <m:r>
                      <m:rPr>
                        <m:nor/>
                      </m:rPr>
                      <a:rPr lang="en" altLang="ko-KR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to</m:t>
                    </m:r>
                    <m:r>
                      <m:rPr>
                        <m:nor/>
                      </m:rPr>
                      <a:rPr lang="en" altLang="ko-KR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 smtClean="0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control</m:t>
                    </m:r>
                    <m:r>
                      <m:rPr>
                        <m:nor/>
                      </m:rPr>
                      <a:rPr lang="en" altLang="ko-KR" smtClean="0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 smtClean="0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the</m:t>
                    </m:r>
                    <m:r>
                      <m:rPr>
                        <m:nor/>
                      </m:rPr>
                      <a:rPr lang="en" altLang="ko-KR" smtClean="0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 smtClean="0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balance</m:t>
                    </m:r>
                    <m:r>
                      <m:rPr>
                        <m:nor/>
                      </m:rPr>
                      <a:rPr lang="en" altLang="ko-KR" smtClean="0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 smtClean="0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of</m:t>
                    </m:r>
                    <m:r>
                      <m:rPr>
                        <m:nor/>
                      </m:rPr>
                      <a:rPr lang="en" altLang="ko-KR" smtClean="0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 smtClean="0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the</m:t>
                    </m:r>
                    <m:r>
                      <a:rPr lang="en" altLang="ko-KR" i="1">
                        <a:solidFill>
                          <a:srgbClr val="5274B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general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user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consensus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(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GUC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) 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and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local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personalized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feature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(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LFA</m:t>
                    </m:r>
                    <m:r>
                      <m:rPr>
                        <m:nor/>
                      </m:rPr>
                      <a:rPr lang="en" altLang="ko-KR">
                        <a:solidFill>
                          <a:srgbClr val="5274B1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rPr>
                      <m:t>).</m:t>
                    </m:r>
                  </m:oMath>
                </a14:m>
                <a:endParaRPr lang="en" altLang="ko-KR" dirty="0">
                  <a:solidFill>
                    <a:srgbClr val="5274B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R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Larger value of </a:t>
                </a:r>
                <a14:m>
                  <m:oMath xmlns:m="http://schemas.openxmlformats.org/officeDocument/2006/math">
                    <m:r>
                      <a:rPr lang="en" altLang="ko-KR" i="1" smtClean="0">
                        <a:solidFill>
                          <a:srgbClr val="5274B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denotes to integrate </a:t>
                </a: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more knowledge from local personalized feature</a:t>
                </a:r>
                <a:r>
                  <a:rPr lang="en-US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Tab. 3 reports the </a:t>
                </a: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best </a:t>
                </a:r>
                <a14:m>
                  <m:oMath xmlns:m="http://schemas.openxmlformats.org/officeDocument/2006/math">
                    <m:r>
                      <a:rPr lang="en" altLang="ko-KR" i="1" smtClean="0">
                        <a:solidFill>
                          <a:srgbClr val="5274B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with the </a:t>
                </a: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according number of shots</a:t>
                </a:r>
                <a:r>
                  <a:rPr lang="en-US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0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W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 can observe that as the </a:t>
                </a: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number of shots increase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the demand for additional local feature information gradually </a:t>
                </a: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decrease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which means that global prompt tuning can capture more user characteristics when given more data.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R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R" dirty="0">
                  <a:solidFill>
                    <a:srgbClr val="000000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3920F8-6B49-01B0-7A63-0CBAEA199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7" y="3404600"/>
                <a:ext cx="10830883" cy="4517968"/>
              </a:xfrm>
              <a:prstGeom prst="rect">
                <a:avLst/>
              </a:prstGeom>
              <a:blipFill>
                <a:blip r:embed="rId3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8F27A21A-A822-ED57-EF8F-32C306336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650" y="1137470"/>
            <a:ext cx="7913129" cy="21016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31C2C0-38C6-1D09-F4EE-6810E57F77E9}"/>
              </a:ext>
            </a:extLst>
          </p:cNvPr>
          <p:cNvSpPr/>
          <p:nvPr/>
        </p:nvSpPr>
        <p:spPr>
          <a:xfrm>
            <a:off x="2025650" y="1801090"/>
            <a:ext cx="7784777" cy="4794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4535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35493-188A-0E32-D658-E2915047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DB811-93B0-9927-22A1-276BC465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203864"/>
                </a:solidFill>
                <a:latin typeface="+mj-ea"/>
              </a:rPr>
              <a:t>Experiments 4: </a:t>
            </a:r>
            <a:r>
              <a:rPr lang="en" altLang="ko-KR" dirty="0">
                <a:solidFill>
                  <a:srgbClr val="203864"/>
                </a:solidFill>
                <a:effectLst/>
                <a:latin typeface="+mj-ea"/>
              </a:rPr>
              <a:t>Effects of Buffer Size</a:t>
            </a:r>
            <a:endParaRPr kumimoji="1" lang="ko-KR" altLang="en-US" dirty="0">
              <a:solidFill>
                <a:srgbClr val="203864"/>
              </a:solidFill>
              <a:latin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74CA41-6A59-9B9D-EA84-D154499EB3CF}"/>
                  </a:ext>
                </a:extLst>
              </p:cNvPr>
              <p:cNvSpPr txBox="1"/>
              <p:nvPr/>
            </p:nvSpPr>
            <p:spPr>
              <a:xfrm>
                <a:off x="840657" y="3404600"/>
                <a:ext cx="10830883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To guarantee the </a:t>
                </a: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additional memory overhead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is limited and negligible, we resize the dimension of buffer 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from </a:t>
                </a: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𝑁𝐾×𝐶 to 𝐾×𝐶.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R" dirty="0">
                  <a:solidFill>
                    <a:srgbClr val="5274B1"/>
                  </a:solidFill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To achieve this purpose, we </a:t>
                </a: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aggregate and average 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the spatial visual feature of local training data to maintain that </a:t>
                </a: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each class only exists one aggregated features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ko-KR" i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5274B1"/>
                            </a:solidFill>
                            <a:effectLst/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R" dirty="0">
                  <a:solidFill>
                    <a:srgbClr val="5274B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Tab. 3 shows the performance before and after reshape with different training shots of 1, 2, 4, 8 and 16.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" altLang="ko-KR" dirty="0">
                  <a:solidFill>
                    <a:srgbClr val="0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We can find out that even after reshape, the performance of </a:t>
                </a:r>
                <a:r>
                  <a:rPr lang="en" altLang="ko-KR" dirty="0" err="1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pFedPrompt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still outperforms other methods and the </a:t>
                </a:r>
                <a:r>
                  <a:rPr lang="en" altLang="ko-KR" dirty="0">
                    <a:solidFill>
                      <a:srgbClr val="5274B1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accuracy drop is negligible</a:t>
                </a:r>
                <a:r>
                  <a:rPr lang="en" altLang="ko-KR" dirty="0">
                    <a:solidFill>
                      <a:srgbClr val="000000"/>
                    </a:solidFill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(around 1%) compared with the original one.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74CA41-6A59-9B9D-EA84-D154499E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57" y="3404600"/>
                <a:ext cx="10830883" cy="2862322"/>
              </a:xfrm>
              <a:prstGeom prst="rect">
                <a:avLst/>
              </a:prstGeom>
              <a:blipFill>
                <a:blip r:embed="rId3"/>
                <a:stretch>
                  <a:fillRect l="-351" t="-881" b="-22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092F0D09-938F-C739-E529-67A5BE461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650" y="1137470"/>
            <a:ext cx="7913129" cy="210167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CAAD-33A5-DFC3-1964-C59F9AF2DCEE}"/>
              </a:ext>
            </a:extLst>
          </p:cNvPr>
          <p:cNvSpPr/>
          <p:nvPr/>
        </p:nvSpPr>
        <p:spPr>
          <a:xfrm>
            <a:off x="2025650" y="2265528"/>
            <a:ext cx="7784777" cy="8101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020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00C6-3025-CF80-1A50-7588C8D1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6A929-6768-4B80-12F3-7420516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203864"/>
                </a:solidFill>
                <a:latin typeface="+mj-ea"/>
              </a:rPr>
              <a:t>Experiments 5: </a:t>
            </a:r>
            <a:r>
              <a:rPr lang="en" altLang="ko-KR" dirty="0">
                <a:solidFill>
                  <a:srgbClr val="203864"/>
                </a:solidFill>
                <a:effectLst/>
                <a:latin typeface="+mj-ea"/>
              </a:rPr>
              <a:t>Computational Efficiency Analysis</a:t>
            </a:r>
            <a:endParaRPr kumimoji="1" lang="ko-KR" altLang="en-US" dirty="0">
              <a:solidFill>
                <a:srgbClr val="203864"/>
              </a:solidFill>
              <a:latin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BB25E9-3675-54E7-1591-041108AD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35" y="1056868"/>
            <a:ext cx="6571923" cy="2256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DBBC8-782D-45C3-D793-9AD905A19609}"/>
              </a:ext>
            </a:extLst>
          </p:cNvPr>
          <p:cNvSpPr txBox="1"/>
          <p:nvPr/>
        </p:nvSpPr>
        <p:spPr>
          <a:xfrm>
            <a:off x="621102" y="3712198"/>
            <a:ext cx="106607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observe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required</a:t>
            </a:r>
            <a:r>
              <a:rPr lang="ko-KR" altLang="en-US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training</a:t>
            </a:r>
            <a:r>
              <a:rPr lang="ko-KR" altLang="en-US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epochs</a:t>
            </a:r>
            <a:r>
              <a:rPr lang="ko-KR" altLang="en-US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against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achieved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test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accuracy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and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compare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it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with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same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local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adaptation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category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method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Prompt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FL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+FT.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Unlike </a:t>
            </a:r>
            <a:r>
              <a:rPr lang="en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PromptFL+FT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which needs extra local training for the adaptation, </a:t>
            </a:r>
            <a:r>
              <a:rPr lang="en" altLang="ko-KR" dirty="0" err="1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pFedPrompt</a:t>
            </a:r>
            <a:r>
              <a:rPr lang="en" altLang="ko-KR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adapts instantly during inference</a:t>
            </a:r>
            <a:endParaRPr lang="ko-KR" altLang="en-US" dirty="0">
              <a:solidFill>
                <a:srgbClr val="5274B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833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383655" y="2959100"/>
            <a:ext cx="5426075" cy="1558925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</a:rPr>
              <a:t>HECAS</a:t>
            </a:r>
          </a:p>
          <a:p>
            <a:pPr marL="0" indent="0" algn="r">
              <a:buNone/>
            </a:pPr>
            <a:r>
              <a:rPr lang="en-US" altLang="ko-KR" sz="2800" b="1" dirty="0">
                <a:solidFill>
                  <a:schemeClr val="bg1"/>
                </a:solidFill>
              </a:rPr>
              <a:t>sichoi</a:t>
            </a:r>
            <a:r>
              <a:rPr lang="en-US" altLang="ko-KR" b="1" dirty="0">
                <a:solidFill>
                  <a:schemeClr val="bg1"/>
                </a:solidFill>
              </a:rPr>
              <a:t>@hecas.co.kr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chemeClr val="bg1"/>
                </a:solidFill>
              </a:rPr>
              <a:t> www.hecaslab.com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2495550" y="1556793"/>
            <a:ext cx="7200900" cy="14573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ko-KR" sz="3600" dirty="0">
                <a:latin typeface="HY헤드라인M" pitchFamily="18" charset="-127"/>
                <a:ea typeface="HY헤드라인M" pitchFamily="18" charset="-127"/>
              </a:rPr>
              <a:t>Thank you</a:t>
            </a:r>
            <a:br>
              <a:rPr lang="en-US" altLang="ko-KR" sz="3600" dirty="0">
                <a:latin typeface="HY헤드라인M" pitchFamily="18" charset="-127"/>
                <a:ea typeface="HY헤드라인M" pitchFamily="18" charset="-127"/>
              </a:rPr>
            </a:br>
            <a:r>
              <a:rPr lang="en-US" altLang="ko-KR" sz="2800" dirty="0">
                <a:latin typeface="HY헤드라인M" pitchFamily="18" charset="-127"/>
                <a:ea typeface="HY헤드라인M" pitchFamily="18" charset="-127"/>
              </a:rPr>
              <a:t>- End of Document-</a:t>
            </a:r>
            <a:endParaRPr lang="ko-KR" altLang="en-US" sz="1800" b="0" dirty="0">
              <a:latin typeface="궁서체" pitchFamily="17" charset="-127"/>
              <a:ea typeface="궁서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73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550F8-F137-56C9-2775-8EE96DC1D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E8548-49A2-B20A-3DF9-BC73B856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3194A-E875-0AF9-1876-1A02DD67C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However, </a:t>
            </a:r>
            <a:r>
              <a:rPr lang="en" altLang="ko-KR" dirty="0">
                <a:solidFill>
                  <a:srgbClr val="FF0000"/>
                </a:solidFill>
                <a:effectLst/>
                <a:latin typeface="+mn-ea"/>
              </a:rPr>
              <a:t>current prompt</a:t>
            </a:r>
            <a:r>
              <a:rPr lang="ko-KR" altLang="en-US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" altLang="ko-KR" dirty="0">
                <a:solidFill>
                  <a:srgbClr val="FF0000"/>
                </a:solidFill>
                <a:effectLst/>
                <a:latin typeface="+mn-ea"/>
              </a:rPr>
              <a:t>training in FL 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mainly focuses on modeling user consensus and </a:t>
            </a:r>
            <a:r>
              <a:rPr lang="en" altLang="ko-KR" dirty="0">
                <a:solidFill>
                  <a:srgbClr val="FF0000"/>
                </a:solidFill>
                <a:effectLst/>
                <a:latin typeface="+mn-ea"/>
              </a:rPr>
              <a:t>lacks</a:t>
            </a:r>
            <a:r>
              <a:rPr lang="ko-KR" altLang="en-US" dirty="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en" altLang="ko-KR" dirty="0">
                <a:solidFill>
                  <a:srgbClr val="FF0000"/>
                </a:solidFill>
                <a:effectLst/>
                <a:latin typeface="+mn-ea"/>
              </a:rPr>
              <a:t>the adaptation to user characteristics, </a:t>
            </a:r>
            <a:r>
              <a:rPr lang="en" altLang="ko-KR" dirty="0">
                <a:effectLst/>
                <a:latin typeface="+mn-ea"/>
              </a:rPr>
              <a:t>leaving the </a:t>
            </a:r>
            <a:r>
              <a:rPr lang="en" altLang="ko-KR" dirty="0">
                <a:solidFill>
                  <a:srgbClr val="FF0000"/>
                </a:solidFill>
                <a:effectLst/>
                <a:latin typeface="+mn-ea"/>
              </a:rPr>
              <a:t>personalization</a:t>
            </a:r>
            <a:r>
              <a:rPr lang="ko-KR" altLang="en-US" dirty="0">
                <a:effectLst/>
                <a:latin typeface="+mn-ea"/>
              </a:rPr>
              <a:t> </a:t>
            </a:r>
            <a:r>
              <a:rPr lang="en" altLang="ko-KR" dirty="0">
                <a:effectLst/>
                <a:latin typeface="+mn-ea"/>
              </a:rPr>
              <a:t>of prompt largely under-explored.</a:t>
            </a:r>
          </a:p>
          <a:p>
            <a:pPr marL="0" indent="0">
              <a:buNone/>
            </a:pP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 </a:t>
            </a:r>
          </a:p>
          <a:p>
            <a:r>
              <a:rPr lang="en" altLang="ko-KR" dirty="0">
                <a:solidFill>
                  <a:srgbClr val="000000"/>
                </a:solidFill>
                <a:latin typeface="+mn-ea"/>
              </a:rPr>
              <a:t>W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e 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find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 that with the variation of modality and training behavior, </a:t>
            </a:r>
            <a:r>
              <a:rPr lang="en" altLang="ko-KR" dirty="0">
                <a:solidFill>
                  <a:srgbClr val="FF0000"/>
                </a:solidFill>
                <a:effectLst/>
                <a:latin typeface="+mn-ea"/>
              </a:rPr>
              <a:t>directly applying the</a:t>
            </a:r>
            <a:r>
              <a:rPr lang="en" altLang="ko-KR" dirty="0">
                <a:solidFill>
                  <a:srgbClr val="000000"/>
                </a:solidFill>
                <a:latin typeface="+mn-ea"/>
              </a:rPr>
              <a:t> </a:t>
            </a:r>
            <a:r>
              <a:rPr lang="en" altLang="ko-KR" dirty="0">
                <a:solidFill>
                  <a:srgbClr val="FF0000"/>
                </a:solidFill>
                <a:effectLst/>
                <a:ea typeface="+mj-ea"/>
              </a:rPr>
              <a:t>personalized FL(</a:t>
            </a:r>
            <a:r>
              <a:rPr lang="en" altLang="ko-KR" dirty="0" err="1">
                <a:solidFill>
                  <a:srgbClr val="FF0000"/>
                </a:solidFill>
                <a:effectLst/>
                <a:ea typeface="+mj-ea"/>
              </a:rPr>
              <a:t>pFL</a:t>
            </a:r>
            <a:r>
              <a:rPr lang="en" altLang="ko-KR" dirty="0">
                <a:solidFill>
                  <a:srgbClr val="FF0000"/>
                </a:solidFill>
                <a:effectLst/>
                <a:ea typeface="+mj-ea"/>
              </a:rPr>
              <a:t>) 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methods to prompt training leads to </a:t>
            </a:r>
            <a:r>
              <a:rPr lang="en" altLang="ko-KR" dirty="0">
                <a:solidFill>
                  <a:srgbClr val="FF0000"/>
                </a:solidFill>
                <a:effectLst/>
                <a:latin typeface="+mn-ea"/>
              </a:rPr>
              <a:t>insufficient personalization and performance. </a:t>
            </a:r>
          </a:p>
          <a:p>
            <a:endParaRPr lang="en" altLang="ko-KR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012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07409-E55C-AD6E-151C-6896344BF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A1F83-2BB5-7C67-1D9F-BC64A5A1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88E9D-7D93-9B9D-0CCB-E28ECDE10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1218677"/>
            <a:ext cx="11050438" cy="5090035"/>
          </a:xfrm>
        </p:spPr>
        <p:txBody>
          <a:bodyPr>
            <a:normAutofit/>
          </a:bodyPr>
          <a:lstStyle/>
          <a:p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As the first attempt to learn personalized prompt in FL, we propose </a:t>
            </a:r>
            <a:r>
              <a:rPr lang="en" altLang="ko-KR" b="1" dirty="0" err="1">
                <a:solidFill>
                  <a:srgbClr val="000000"/>
                </a:solidFill>
                <a:effectLst/>
                <a:latin typeface="+mn-ea"/>
              </a:rPr>
              <a:t>pFedPrompt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, which 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takes advantage of the multimodality of vision-language 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models through </a:t>
            </a:r>
            <a:r>
              <a:rPr lang="en" altLang="ko-KR" dirty="0">
                <a:solidFill>
                  <a:srgbClr val="5274B1"/>
                </a:solidFill>
                <a:effectLst/>
                <a:latin typeface="+mn-ea"/>
              </a:rPr>
              <a:t>two components</a:t>
            </a:r>
            <a:r>
              <a:rPr lang="en" altLang="ko-KR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en" altLang="ko-KR" b="1" dirty="0">
                <a:solidFill>
                  <a:srgbClr val="5274B1"/>
                </a:solidFill>
                <a:latin typeface="+mn-ea"/>
              </a:rPr>
              <a:t>🌟 Global User Consensus (GUC) component</a:t>
            </a:r>
            <a:endParaRPr lang="en-US" altLang="ko-KR" b="1" dirty="0">
              <a:solidFill>
                <a:srgbClr val="5274B1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b="1" dirty="0">
                <a:latin typeface="+mn-ea"/>
              </a:rPr>
              <a:t>: </a:t>
            </a:r>
            <a:r>
              <a:rPr lang="en" altLang="ko-KR" dirty="0"/>
              <a:t>Globally optimize learnable prompts across text modalities to </a:t>
            </a:r>
            <a:r>
              <a:rPr lang="en" altLang="ko-KR" dirty="0">
                <a:solidFill>
                  <a:srgbClr val="5274B1"/>
                </a:solidFill>
              </a:rPr>
              <a:t>learn common features </a:t>
            </a:r>
            <a:r>
              <a:rPr lang="en" altLang="ko-KR" dirty="0"/>
              <a:t>shared by all clients.</a:t>
            </a:r>
          </a:p>
          <a:p>
            <a:endParaRPr lang="en" altLang="ko-KR" dirty="0"/>
          </a:p>
          <a:p>
            <a:r>
              <a:rPr lang="en" altLang="ko-KR" b="1" dirty="0">
                <a:solidFill>
                  <a:srgbClr val="5274B1"/>
                </a:solidFill>
                <a:latin typeface="+mn-ea"/>
              </a:rPr>
              <a:t>🌟 Local Feature Attention (LFA) component</a:t>
            </a:r>
          </a:p>
          <a:p>
            <a:pPr marL="0" indent="0">
              <a:buNone/>
            </a:pPr>
            <a:r>
              <a:rPr lang="en" altLang="ko-KR" b="1" dirty="0">
                <a:latin typeface="+mn-ea"/>
              </a:rPr>
              <a:t>:</a:t>
            </a:r>
            <a:r>
              <a:rPr lang="en" altLang="ko-KR" b="1" dirty="0">
                <a:solidFill>
                  <a:srgbClr val="5274B1"/>
                </a:solidFill>
                <a:latin typeface="+mn-ea"/>
              </a:rPr>
              <a:t> </a:t>
            </a:r>
            <a:r>
              <a:rPr lang="en" altLang="ko-KR" dirty="0"/>
              <a:t>Use a </a:t>
            </a:r>
            <a:r>
              <a:rPr lang="en" altLang="ko-KR" dirty="0">
                <a:solidFill>
                  <a:srgbClr val="5274B1"/>
                </a:solidFill>
              </a:rPr>
              <a:t>non-parametric attention mechanism </a:t>
            </a:r>
            <a:r>
              <a:rPr lang="en" altLang="ko-KR" dirty="0"/>
              <a:t>to dynamically extract client-specific </a:t>
            </a:r>
            <a:r>
              <a:rPr lang="en" altLang="ko-KR" dirty="0">
                <a:solidFill>
                  <a:srgbClr val="5274B1"/>
                </a:solidFill>
              </a:rPr>
              <a:t>personalized features </a:t>
            </a:r>
            <a:r>
              <a:rPr lang="en" altLang="ko-KR" dirty="0"/>
              <a:t>in visual modalities. We combine globally learned prompts with local data to achieve client-specific personalization.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890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99B55-3A12-9B7E-81B9-5EA832942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09E09-CB1E-941D-CEE6-D78432AC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93B005-46C2-61F7-157C-E3E3754E8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41" y="1503147"/>
            <a:ext cx="10388718" cy="36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3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We </a:t>
            </a:r>
            <a:r>
              <a:rPr lang="en-US" altLang="ko-KR" dirty="0"/>
              <a:t>fi</a:t>
            </a:r>
            <a:r>
              <a:rPr lang="en" altLang="ko-KR" dirty="0" err="1"/>
              <a:t>nd</a:t>
            </a:r>
            <a:r>
              <a:rPr lang="en" altLang="ko-KR" dirty="0"/>
              <a:t> that </a:t>
            </a:r>
            <a:r>
              <a:rPr lang="en" altLang="ko-KR" dirty="0">
                <a:solidFill>
                  <a:srgbClr val="5274B1"/>
                </a:solidFill>
              </a:rPr>
              <a:t>current prompt training in FL </a:t>
            </a:r>
            <a:r>
              <a:rPr lang="en" altLang="ko-KR" dirty="0"/>
              <a:t>is essentially to model the user consensus and </a:t>
            </a:r>
            <a:r>
              <a:rPr lang="en" altLang="ko-KR" dirty="0">
                <a:solidFill>
                  <a:srgbClr val="5274B1"/>
                </a:solidFill>
              </a:rPr>
              <a:t>lacks adaptation to user characteristics. </a:t>
            </a:r>
          </a:p>
          <a:p>
            <a:endParaRPr lang="en" altLang="ko-KR" dirty="0"/>
          </a:p>
          <a:p>
            <a:r>
              <a:rPr lang="en" altLang="ko-KR" dirty="0"/>
              <a:t>We find that </a:t>
            </a:r>
            <a:r>
              <a:rPr lang="en" altLang="ko-KR" dirty="0">
                <a:solidFill>
                  <a:srgbClr val="5274B1"/>
                </a:solidFill>
              </a:rPr>
              <a:t>these existing personalized techniques cannot capture the multimodality </a:t>
            </a:r>
            <a:r>
              <a:rPr lang="en" altLang="ko-KR" dirty="0"/>
              <a:t>of vision-language models, thereby leading to insufficient personalization and performance.</a:t>
            </a:r>
          </a:p>
          <a:p>
            <a:endParaRPr lang="en" altLang="ko-KR" dirty="0"/>
          </a:p>
          <a:p>
            <a:r>
              <a:rPr lang="en" altLang="ko-KR" dirty="0"/>
              <a:t>To unleash the multimodality, we present </a:t>
            </a:r>
            <a:r>
              <a:rPr lang="en" altLang="ko-KR" b="1" dirty="0" err="1">
                <a:solidFill>
                  <a:srgbClr val="5274B1"/>
                </a:solidFill>
              </a:rPr>
              <a:t>pFedPrompt</a:t>
            </a:r>
            <a:r>
              <a:rPr lang="en" altLang="ko-KR" dirty="0"/>
              <a:t>, which </a:t>
            </a:r>
            <a:r>
              <a:rPr lang="en" altLang="ko-KR" dirty="0">
                <a:solidFill>
                  <a:srgbClr val="5274B1"/>
                </a:solidFill>
              </a:rPr>
              <a:t>learns user consensus </a:t>
            </a:r>
            <a:r>
              <a:rPr lang="en" altLang="ko-KR" dirty="0"/>
              <a:t>in linguistic space and </a:t>
            </a:r>
            <a:r>
              <a:rPr lang="en" altLang="ko-KR" dirty="0">
                <a:solidFill>
                  <a:srgbClr val="5274B1"/>
                </a:solidFill>
              </a:rPr>
              <a:t>adapts to user features on each client </a:t>
            </a:r>
            <a:r>
              <a:rPr lang="en" altLang="ko-KR" dirty="0"/>
              <a:t>in visual space respectively. By incorporating the knowledge retrieved from multimodality, </a:t>
            </a:r>
            <a:r>
              <a:rPr lang="en" altLang="ko-KR" dirty="0">
                <a:solidFill>
                  <a:srgbClr val="5274B1"/>
                </a:solidFill>
              </a:rPr>
              <a:t>the challenge of user statistical </a:t>
            </a:r>
            <a:r>
              <a:rPr lang="en" altLang="ko-KR" b="1" dirty="0">
                <a:solidFill>
                  <a:srgbClr val="5274B1"/>
                </a:solidFill>
              </a:rPr>
              <a:t>heterogeneity is addressed.</a:t>
            </a:r>
          </a:p>
          <a:p>
            <a:endParaRPr lang="en" altLang="ko-KR" dirty="0"/>
          </a:p>
          <a:p>
            <a:r>
              <a:rPr lang="en" altLang="ko-KR" dirty="0"/>
              <a:t>We evaluate </a:t>
            </a:r>
            <a:r>
              <a:rPr lang="en" altLang="ko-KR" dirty="0" err="1"/>
              <a:t>pFedPrompt</a:t>
            </a:r>
            <a:r>
              <a:rPr lang="en" altLang="ko-KR" dirty="0"/>
              <a:t> against the existing personalized techniques on widely-adopted datasets. </a:t>
            </a:r>
            <a:r>
              <a:rPr lang="en" altLang="ko-KR" dirty="0">
                <a:solidFill>
                  <a:srgbClr val="5274B1"/>
                </a:solidFill>
              </a:rPr>
              <a:t>Extensive experiments </a:t>
            </a:r>
            <a:r>
              <a:rPr lang="en" altLang="ko-KR" dirty="0"/>
              <a:t>and ablation studies demonstrate the superiority of our methods.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55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B173D-618D-4779-BB6A-5DED41D5A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C9DBD-6707-9BB9-61DC-8DB3BA14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PROMPT PERSONALIZATION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2EBCAED-D784-F91D-5CAF-C32546D8B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1052422"/>
            <a:ext cx="11169116" cy="5090035"/>
          </a:xfrm>
        </p:spPr>
        <p:txBody>
          <a:bodyPr/>
          <a:lstStyle/>
          <a:p>
            <a:r>
              <a:rPr lang="en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Key Issue: </a:t>
            </a:r>
            <a:r>
              <a:rPr lang="en" altLang="ko-KR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Deterioration of personalized performance 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due to </a:t>
            </a:r>
            <a:r>
              <a:rPr lang="en" altLang="ko-KR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user heterogeneity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in multimodal prompt tuning in existing federated learning environments.</a:t>
            </a:r>
          </a:p>
          <a:p>
            <a:endParaRPr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</a:t>
            </a:r>
            <a:r>
              <a:rPr lang="en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irst</a:t>
            </a:r>
            <a:r>
              <a:rPr lang="en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</a:t>
            </a:r>
            <a:r>
              <a:rPr lang="en" altLang="ko-KR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ttempt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We first investigate the under-explored methods of how to </a:t>
            </a:r>
            <a:r>
              <a:rPr lang="en" altLang="ko-KR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apply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existing advances of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pFL</a:t>
            </a:r>
            <a:r>
              <a:rPr lang="en" altLang="ko-KR" dirty="0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to prompt training in a straightforward manner.</a:t>
            </a:r>
          </a:p>
          <a:p>
            <a:pPr marL="0" indent="0">
              <a:buNone/>
            </a:pPr>
            <a:endParaRPr lang="en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altLang="ko-KR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Local Fine-tuning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altLang="ko-KR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Parameter Decomposition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altLang="ko-KR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Regularization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altLang="ko-KR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Similarity</a:t>
            </a:r>
            <a:endParaRPr lang="ko-KR" altLang="en-US" b="1" dirty="0">
              <a:solidFill>
                <a:srgbClr val="5274B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991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D6928-E191-A383-29E9-375B48AFD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D95B0-B0EF-8E9F-4C0B-99D7434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</a:t>
            </a:r>
            <a:r>
              <a:rPr lang="en" altLang="ko-KR" b="1" dirty="0">
                <a:effectLst/>
              </a:rPr>
              <a:t>1) </a:t>
            </a:r>
            <a:r>
              <a:rPr lang="en-US" altLang="ko-KR" dirty="0"/>
              <a:t>S</a:t>
            </a:r>
            <a:r>
              <a:rPr lang="en" altLang="ko-KR" b="1" dirty="0" err="1">
                <a:effectLst/>
              </a:rPr>
              <a:t>traightforward</a:t>
            </a:r>
            <a:r>
              <a:rPr lang="en" altLang="ko-KR" b="1" dirty="0">
                <a:effectLst/>
              </a:rPr>
              <a:t> Manner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27B07BC-602C-4B1E-0F85-8774A65D0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1052422"/>
            <a:ext cx="5024955" cy="50900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Local Fine-tunning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After </a:t>
            </a:r>
            <a:r>
              <a:rPr lang="en" altLang="ko-KR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obtaining a collaboratively trained global model,</a:t>
            </a:r>
            <a:r>
              <a:rPr lang="en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each client adapts their local model through additional training with local datasets.</a:t>
            </a:r>
            <a:endParaRPr lang="ko-KR" altLang="en-US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AA927A-EDF6-AFC1-697F-A536E0372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63" y="2976392"/>
            <a:ext cx="4636423" cy="2829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A7726-41C8-5DEC-82D6-B54AF579B093}"/>
              </a:ext>
            </a:extLst>
          </p:cNvPr>
          <p:cNvSpPr txBox="1"/>
          <p:nvPr/>
        </p:nvSpPr>
        <p:spPr>
          <a:xfrm>
            <a:off x="6146321" y="1052422"/>
            <a:ext cx="5290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2. </a:t>
            </a:r>
            <a:r>
              <a:rPr lang="en" altLang="ko-KR" sz="2000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Parameter Decomposition</a:t>
            </a:r>
          </a:p>
          <a:p>
            <a:endParaRPr lang="en" altLang="ko-KR" sz="1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Base layers are uploaded to join the formation of global model</a:t>
            </a: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while </a:t>
            </a:r>
            <a:r>
              <a:rPr lang="en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 personalized layers are kept locally by each client.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835066-7453-E4CA-C93A-CF1FB5C88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576" y="2986251"/>
            <a:ext cx="4646426" cy="2809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3E393-7DCD-67A4-9F34-865813A08DBF}"/>
              </a:ext>
            </a:extLst>
          </p:cNvPr>
          <p:cNvSpPr txBox="1"/>
          <p:nvPr/>
        </p:nvSpPr>
        <p:spPr>
          <a:xfrm>
            <a:off x="1302031" y="5894790"/>
            <a:ext cx="3842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solidFill>
                  <a:srgbClr val="000000"/>
                </a:solidFill>
                <a:effectLst/>
              </a:rPr>
              <a:t>a) local </a:t>
            </a:r>
            <a:r>
              <a:rPr lang="en-US" altLang="ko-KR" sz="1400" dirty="0">
                <a:solidFill>
                  <a:srgbClr val="000000"/>
                </a:solidFill>
              </a:rPr>
              <a:t>fi</a:t>
            </a:r>
            <a:r>
              <a:rPr lang="en" altLang="ko-KR" sz="1400" dirty="0">
                <a:solidFill>
                  <a:srgbClr val="000000"/>
                </a:solidFill>
                <a:effectLst/>
              </a:rPr>
              <a:t>ne-tuning of prompt performed</a:t>
            </a:r>
          </a:p>
          <a:p>
            <a:pPr algn="ctr"/>
            <a:r>
              <a:rPr lang="en" altLang="ko-KR" sz="1400" dirty="0">
                <a:solidFill>
                  <a:srgbClr val="000000"/>
                </a:solidFill>
                <a:effectLst/>
              </a:rPr>
              <a:t>after obtaining global prompt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E82D47-2C36-2F28-C399-EF0EBCD5A092}"/>
              </a:ext>
            </a:extLst>
          </p:cNvPr>
          <p:cNvSpPr txBox="1"/>
          <p:nvPr/>
        </p:nvSpPr>
        <p:spPr>
          <a:xfrm>
            <a:off x="6843108" y="5880847"/>
            <a:ext cx="3897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/>
              <a:t>b) base vectors are aggregated </a:t>
            </a:r>
          </a:p>
          <a:p>
            <a:pPr algn="ctr"/>
            <a:r>
              <a:rPr lang="en" altLang="ko-KR" sz="1400" dirty="0"/>
              <a:t>while personalized vectors update locally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835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32C74-1D79-6F5D-A381-A7E6981B5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1A1C0-D237-4FCC-5748-92A3C777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PROMPT PERSONALIZATION </a:t>
            </a:r>
            <a:r>
              <a:rPr lang="en-US" altLang="ko-KR" dirty="0"/>
              <a:t>– (</a:t>
            </a:r>
            <a:r>
              <a:rPr lang="en" altLang="ko-KR" b="1" dirty="0">
                <a:effectLst/>
              </a:rPr>
              <a:t>1) </a:t>
            </a:r>
            <a:r>
              <a:rPr lang="en-US" altLang="ko-KR" dirty="0"/>
              <a:t>S</a:t>
            </a:r>
            <a:r>
              <a:rPr lang="en" altLang="ko-KR" b="1" dirty="0" err="1">
                <a:effectLst/>
              </a:rPr>
              <a:t>traightforward</a:t>
            </a:r>
            <a:r>
              <a:rPr lang="en" altLang="ko-KR" b="1" dirty="0">
                <a:effectLst/>
              </a:rPr>
              <a:t> Manner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4A143EE-6DED-139C-EE79-B00E1D0E5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02" y="1052422"/>
            <a:ext cx="5213641" cy="50900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3. </a:t>
            </a:r>
            <a:r>
              <a:rPr lang="en" altLang="ko-KR" b="1" dirty="0">
                <a:solidFill>
                  <a:srgbClr val="5274B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Regularization</a:t>
            </a:r>
          </a:p>
          <a:p>
            <a:pPr marL="0" indent="0">
              <a:buNone/>
            </a:pPr>
            <a:r>
              <a:rPr lang="en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lang="en" altLang="ko-KR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introduced a proximal term</a:t>
            </a:r>
            <a:r>
              <a:rPr lang="en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on the local objective function to effectively </a:t>
            </a:r>
            <a:r>
              <a:rPr lang="en" altLang="ko-KR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limit the capability of local updates</a:t>
            </a:r>
            <a:r>
              <a:rPr lang="en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by restricting them to the current local model.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25BE5C-D8E1-67BE-DAB3-3C54EC15338D}"/>
                  </a:ext>
                </a:extLst>
              </p:cNvPr>
              <p:cNvSpPr txBox="1"/>
              <p:nvPr/>
            </p:nvSpPr>
            <p:spPr>
              <a:xfrm>
                <a:off x="6146321" y="1052422"/>
                <a:ext cx="5424578" cy="1892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000" b="1" dirty="0">
                    <a:solidFill>
                      <a:srgbClr val="5274B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4. Similarity</a:t>
                </a:r>
              </a:p>
              <a:p>
                <a:endParaRPr kumimoji="1" lang="en-US" altLang="ko-KR" sz="1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en-US" altLang="ko-KR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Maximize cooperation between clients with similar data distributions and minimize interaction between clients with different data distributions.</a:t>
                </a:r>
              </a:p>
              <a:p>
                <a:endParaRPr kumimoji="1" lang="en-US" altLang="ko-KR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500" i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Cloud</m:t>
                    </m:r>
                    <m:r>
                      <a:rPr kumimoji="1" lang="en-US" altLang="ko-KR" sz="1500" i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1500" i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model</m:t>
                    </m:r>
                    <m:r>
                      <a:rPr kumimoji="1" lang="en-US" altLang="ko-KR" sz="1500" i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1500" i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of</m:t>
                    </m:r>
                    <m:r>
                      <a:rPr kumimoji="1" lang="en-US" altLang="ko-KR" sz="1500" i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1500" i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client</m:t>
                    </m:r>
                    <m:r>
                      <a:rPr kumimoji="1" lang="en-US" altLang="ko-KR" sz="1500" i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sz="1500" i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c</m:t>
                    </m:r>
                    <m:r>
                      <a:rPr kumimoji="1" lang="en-US" altLang="ko-KR" sz="1500" b="0" i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  <m:r>
                      <a:rPr kumimoji="1" lang="en-US" altLang="ko-KR" sz="1500" b="0" i="1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: </m:t>
                    </m:r>
                    <m:sSub>
                      <m:sSubPr>
                        <m:ctrlPr>
                          <a:rPr kumimoji="1" lang="en-US" altLang="ko-KR" sz="1500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sSubPr>
                      <m:e>
                        <m:r>
                          <a:rPr kumimoji="1" lang="en-US" altLang="ko-KR" sz="1500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𝑢</m:t>
                        </m:r>
                      </m:e>
                      <m:sub>
                        <m:r>
                          <a:rPr kumimoji="1" lang="en-US" altLang="ko-KR" sz="1500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ko-KR" sz="1500" b="0" i="0" dirty="0">
                    <a:latin typeface="+mj-lt"/>
                    <a:ea typeface="Apple SD Gothic Neo" panose="02000300000000000000" pitchFamily="2" charset="-127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500" b="0" i="1" dirty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sSubPr>
                      <m:e>
                        <m:r>
                          <a:rPr kumimoji="1" lang="en-US" altLang="ko-KR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kumimoji="1" lang="en-US" altLang="ko-KR" sz="1500" b="0" i="1" dirty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R" sz="1500" b="0" i="1" dirty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sSubPr>
                      <m:e>
                        <m:r>
                          <a:rPr kumimoji="1" lang="en-US" altLang="ko-KR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R" sz="1500" b="0" i="1" dirty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1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500" i="1" dirty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sSubPr>
                      <m:e>
                        <m:r>
                          <a:rPr kumimoji="1"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kumimoji="1" lang="en-US" altLang="ko-KR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ko-KR" sz="1500" i="1" dirty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sSubPr>
                      <m:e>
                        <m:r>
                          <a:rPr kumimoji="1"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R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sz="15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500" i="1" dirty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sSubPr>
                      <m:e>
                        <m:r>
                          <a:rPr kumimoji="1"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kumimoji="1" lang="en-US" altLang="ko-KR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altLang="ko-KR" sz="1500" i="1" dirty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sSubPr>
                      <m:e>
                        <m:r>
                          <a:rPr kumimoji="1" lang="en-US" altLang="ko-KR" sz="1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ko-KR" sz="1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ko-KR" sz="15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25BE5C-D8E1-67BE-DAB3-3C54EC153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321" y="1052422"/>
                <a:ext cx="5424578" cy="1892826"/>
              </a:xfrm>
              <a:prstGeom prst="rect">
                <a:avLst/>
              </a:prstGeom>
              <a:blipFill>
                <a:blip r:embed="rId3"/>
                <a:stretch>
                  <a:fillRect l="-932" t="-2013" b="-26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6FF4F81-F9E3-0014-5113-6D619ED11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55" y="3045269"/>
            <a:ext cx="4542047" cy="27603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F75099-B5B9-6603-9643-6C204FC0A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258" y="3045269"/>
            <a:ext cx="4557486" cy="2760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BD7C19-05F4-1069-E288-1829C09C5B1F}"/>
              </a:ext>
            </a:extLst>
          </p:cNvPr>
          <p:cNvSpPr txBox="1"/>
          <p:nvPr/>
        </p:nvSpPr>
        <p:spPr>
          <a:xfrm>
            <a:off x="1498601" y="5848985"/>
            <a:ext cx="3656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>
                <a:solidFill>
                  <a:srgbClr val="000000"/>
                </a:solidFill>
                <a:effectLst/>
              </a:rPr>
              <a:t>c) regularization is performed </a:t>
            </a:r>
          </a:p>
          <a:p>
            <a:pPr algn="ctr"/>
            <a:r>
              <a:rPr lang="en" altLang="ko-KR" sz="1400" dirty="0">
                <a:solidFill>
                  <a:srgbClr val="000000"/>
                </a:solidFill>
                <a:effectLst/>
              </a:rPr>
              <a:t>between global prompt and local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6CE49-CB3C-F6BD-524C-F85246145A56}"/>
              </a:ext>
            </a:extLst>
          </p:cNvPr>
          <p:cNvSpPr txBox="1"/>
          <p:nvPr/>
        </p:nvSpPr>
        <p:spPr>
          <a:xfrm>
            <a:off x="7037374" y="5833596"/>
            <a:ext cx="3508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400" dirty="0"/>
              <a:t>d) clients relationship is leveraged </a:t>
            </a:r>
          </a:p>
          <a:p>
            <a:pPr algn="ctr"/>
            <a:r>
              <a:rPr lang="en" altLang="ko-KR" sz="1400" dirty="0"/>
              <a:t>for better personalization.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5357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25474</TotalTime>
  <Pages>23</Pages>
  <Words>4464</Words>
  <Characters>0</Characters>
  <Application>Microsoft Macintosh PowerPoint</Application>
  <DocSecurity>0</DocSecurity>
  <PresentationFormat>와이드스크린</PresentationFormat>
  <Lines>0</Lines>
  <Paragraphs>508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.AppleSystemUIFont</vt:lpstr>
      <vt:lpstr>궁서체</vt:lpstr>
      <vt:lpstr>맑은 고딕</vt:lpstr>
      <vt:lpstr>Apple SD Gothic Neo</vt:lpstr>
      <vt:lpstr>HY헤드라인M</vt:lpstr>
      <vt:lpstr>Arial</vt:lpstr>
      <vt:lpstr>Cambria Math</vt:lpstr>
      <vt:lpstr>Helvetica</vt:lpstr>
      <vt:lpstr>Helvetica Neue</vt:lpstr>
      <vt:lpstr>Wingdings</vt:lpstr>
      <vt:lpstr>Office 테마</vt:lpstr>
      <vt:lpstr>pFedPrompt: Learning Personalized Prompt for Vision-Language Models in Federated Learning</vt:lpstr>
      <vt:lpstr>Introduction</vt:lpstr>
      <vt:lpstr>Introduction</vt:lpstr>
      <vt:lpstr>Introduction</vt:lpstr>
      <vt:lpstr>Introduction</vt:lpstr>
      <vt:lpstr>Contribution</vt:lpstr>
      <vt:lpstr>PROMPT PERSONALIZATION</vt:lpstr>
      <vt:lpstr>PROMPT PERSONALIZATION – (1) Straightforward Manner</vt:lpstr>
      <vt:lpstr>PROMPT PERSONALIZATION – (1) Straightforward Manner</vt:lpstr>
      <vt:lpstr>PROMPT PERSONALIZATION – (1) Straightforward Manner</vt:lpstr>
      <vt:lpstr>PROMPT PERSONALIZATION – (2) pFedPrompt: Unleashing Multimodality</vt:lpstr>
      <vt:lpstr>PROMPT PERSONALIZATION – (2) pFedPrompt: Unleashing Multimodality</vt:lpstr>
      <vt:lpstr>PROMPT PERSONALIZATION – (2) pFedPrompt: Unleashing Multimodality</vt:lpstr>
      <vt:lpstr>PROMPT PERSONALIZATION – (2) pFedPrompt: Unleashing Multimodality</vt:lpstr>
      <vt:lpstr>PROMPT PERSONALIZATION – (2) pFedPrompt: Unleashing Multimodality</vt:lpstr>
      <vt:lpstr>PROMPT PERSONALIZATION – (2) pFedPrompt: Unleashing Multimodality</vt:lpstr>
      <vt:lpstr>PROMPT PERSONALIZATION – (2) pFedPrompt: Unleashing Multimodality</vt:lpstr>
      <vt:lpstr>PROMPT PERSONALIZATION – (2) pFedPrompt: Unleashing Multimodality</vt:lpstr>
      <vt:lpstr>PROMPT PERSONALIZATION – (2) pFedPrompt: Unleashing Multimodality</vt:lpstr>
      <vt:lpstr>PROMPT PERSONALIZATION – (2) pFedPrompt: Unleashing Multimodality</vt:lpstr>
      <vt:lpstr>PROMPT PERSONALIZATION – (2) pFedPrompt: Unleashing Multimodality</vt:lpstr>
      <vt:lpstr>Experiments</vt:lpstr>
      <vt:lpstr>Experiments 1: Comparison with state-of-the-art</vt:lpstr>
      <vt:lpstr>Experiments 2: Analysis of Number of Shots</vt:lpstr>
      <vt:lpstr>Experiments 3: Effects of Hyper-Parameter</vt:lpstr>
      <vt:lpstr>Experiments 4: Effects of Buffer Size</vt:lpstr>
      <vt:lpstr>Experiments 5: Computational Efficiency Analysis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Eric Jeong</dc:creator>
  <cp:lastModifiedBy>지원 박</cp:lastModifiedBy>
  <cp:revision>918</cp:revision>
  <cp:lastPrinted>2017-10-23T06:16:26Z</cp:lastPrinted>
  <dcterms:modified xsi:type="dcterms:W3CDTF">2025-02-10T05:21:34Z</dcterms:modified>
</cp:coreProperties>
</file>