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6" r:id="rId11"/>
    <p:sldId id="264" r:id="rId12"/>
    <p:sldId id="273" r:id="rId13"/>
    <p:sldId id="267" r:id="rId14"/>
    <p:sldId id="274" r:id="rId15"/>
    <p:sldId id="275" r:id="rId16"/>
    <p:sldId id="268" r:id="rId17"/>
    <p:sldId id="269" r:id="rId18"/>
    <p:sldId id="270" r:id="rId19"/>
    <p:sldId id="271" r:id="rId20"/>
    <p:sldId id="272" r:id="rId21"/>
    <p:sldId id="276" r:id="rId22"/>
    <p:sldId id="282" r:id="rId23"/>
    <p:sldId id="283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267C-1F2C-46AC-BC45-39EAA370C6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6E88-8996-4FE7-A5BB-25DAFCAA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3659" y="2184681"/>
            <a:ext cx="9144000" cy="2387600"/>
          </a:xfrm>
        </p:spPr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Kolmogorov-Arnold Networks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4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B(x) example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3998" y="1690688"/>
            <a:ext cx="829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 = 1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 = 3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48899" y="1690688"/>
            <a:ext cx="829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 = 2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 = 5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3998" y="3781563"/>
            <a:ext cx="829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 = 3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 = 7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8899" y="3781563"/>
            <a:ext cx="973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 = 4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 = 10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4" y="1690688"/>
            <a:ext cx="3245652" cy="2090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73" y="1664564"/>
            <a:ext cx="3111826" cy="20539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44" y="4150895"/>
            <a:ext cx="3245652" cy="205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974" y="4198718"/>
            <a:ext cx="3114156" cy="2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B(x) example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40" y="1527518"/>
            <a:ext cx="5480517" cy="35305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40291" y="5058111"/>
            <a:ext cx="53399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Note basis function of B-spline 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depends constant K and linear vector T.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And there are parameter 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when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determines during training 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555" y="5058111"/>
            <a:ext cx="5518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after we calculate basis spline,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 multiply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weight c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about each of them. And Next, by summing all spline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 can represent any of curve function in range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11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Comparison,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versus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218" name="Picture 2" descr="Kolmogorov–Arnold Networks: Hype or Deep Learning Revolution? | by Devansh 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42" y="1502895"/>
            <a:ext cx="8408116" cy="51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5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vs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at aspect big 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871460"/>
                  </p:ext>
                </p:extLst>
              </p:nvPr>
            </p:nvGraphicFramePr>
            <p:xfrm>
              <a:off x="1733176" y="1970240"/>
              <a:ext cx="8725647" cy="109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188">
                      <a:extLst>
                        <a:ext uri="{9D8B030D-6E8A-4147-A177-3AD203B41FA5}">
                          <a16:colId xmlns:a16="http://schemas.microsoft.com/office/drawing/2014/main" val="406888995"/>
                        </a:ext>
                      </a:extLst>
                    </a:gridCol>
                    <a:gridCol w="3711389">
                      <a:extLst>
                        <a:ext uri="{9D8B030D-6E8A-4147-A177-3AD203B41FA5}">
                          <a16:colId xmlns:a16="http://schemas.microsoft.com/office/drawing/2014/main" val="3782307652"/>
                        </a:ext>
                      </a:extLst>
                    </a:gridCol>
                    <a:gridCol w="3792070">
                      <a:extLst>
                        <a:ext uri="{9D8B030D-6E8A-4147-A177-3AD203B41FA5}">
                          <a16:colId xmlns:a16="http://schemas.microsoft.com/office/drawing/2014/main" val="2941039326"/>
                        </a:ext>
                      </a:extLst>
                    </a:gridCol>
                  </a:tblGrid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MLP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KAN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714404"/>
                      </a:ext>
                    </a:extLst>
                  </a:tr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𝐵𝑖𝑔</m:t>
                                </m:r>
                                <m:r>
                                  <a:rPr lang="en-US" altLang="ko-KR" i="1" baseline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baseline="0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 dirty="0" err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u="none" strike="noStrike" kern="1200" baseline="0" dirty="0" err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+ 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 ∼ 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u="none" strike="noStrike" kern="1200" baseline="0" dirty="0" err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𝐿𝐺</m:t>
                                </m:r>
                                <m:r>
                                  <a:rPr lang="en-US" altLang="ko-KR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45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871460"/>
                  </p:ext>
                </p:extLst>
              </p:nvPr>
            </p:nvGraphicFramePr>
            <p:xfrm>
              <a:off x="1733176" y="1970240"/>
              <a:ext cx="8725647" cy="109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188">
                      <a:extLst>
                        <a:ext uri="{9D8B030D-6E8A-4147-A177-3AD203B41FA5}">
                          <a16:colId xmlns:a16="http://schemas.microsoft.com/office/drawing/2014/main" val="406888995"/>
                        </a:ext>
                      </a:extLst>
                    </a:gridCol>
                    <a:gridCol w="3711389">
                      <a:extLst>
                        <a:ext uri="{9D8B030D-6E8A-4147-A177-3AD203B41FA5}">
                          <a16:colId xmlns:a16="http://schemas.microsoft.com/office/drawing/2014/main" val="3782307652"/>
                        </a:ext>
                      </a:extLst>
                    </a:gridCol>
                    <a:gridCol w="3792070">
                      <a:extLst>
                        <a:ext uri="{9D8B030D-6E8A-4147-A177-3AD203B41FA5}">
                          <a16:colId xmlns:a16="http://schemas.microsoft.com/office/drawing/2014/main" val="2941039326"/>
                        </a:ext>
                      </a:extLst>
                    </a:gridCol>
                  </a:tblGrid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MLP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KAN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714404"/>
                      </a:ext>
                    </a:extLst>
                  </a:tr>
                  <a:tr h="5478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98" t="-105556" r="-6144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69" t="-105556" r="-10279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30386" t="-105556" r="-64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2452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882619" y="3870157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Only Big O,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effected much better than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8901" y="4452863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same performance,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used more little parameter than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 at reality task,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using lower latency and time than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63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vs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at aspect scaling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253728"/>
                  </p:ext>
                </p:extLst>
              </p:nvPr>
            </p:nvGraphicFramePr>
            <p:xfrm>
              <a:off x="1733176" y="1970240"/>
              <a:ext cx="8725647" cy="1187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188">
                      <a:extLst>
                        <a:ext uri="{9D8B030D-6E8A-4147-A177-3AD203B41FA5}">
                          <a16:colId xmlns:a16="http://schemas.microsoft.com/office/drawing/2014/main" val="406888995"/>
                        </a:ext>
                      </a:extLst>
                    </a:gridCol>
                    <a:gridCol w="3711389">
                      <a:extLst>
                        <a:ext uri="{9D8B030D-6E8A-4147-A177-3AD203B41FA5}">
                          <a16:colId xmlns:a16="http://schemas.microsoft.com/office/drawing/2014/main" val="3782307652"/>
                        </a:ext>
                      </a:extLst>
                    </a:gridCol>
                    <a:gridCol w="3792070">
                      <a:extLst>
                        <a:ext uri="{9D8B030D-6E8A-4147-A177-3AD203B41FA5}">
                          <a16:colId xmlns:a16="http://schemas.microsoft.com/office/drawing/2014/main" val="2941039326"/>
                        </a:ext>
                      </a:extLst>
                    </a:gridCol>
                  </a:tblGrid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MLP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KAN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714404"/>
                      </a:ext>
                    </a:extLst>
                  </a:tr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Scaling</a:t>
                          </a:r>
                        </a:p>
                        <a:p>
                          <a:pPr latinLnBrk="1"/>
                          <a:r>
                            <a:rPr lang="en-US" altLang="ko-KR" b="0" dirty="0" smtClean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45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253728"/>
                  </p:ext>
                </p:extLst>
              </p:nvPr>
            </p:nvGraphicFramePr>
            <p:xfrm>
              <a:off x="1733176" y="1970240"/>
              <a:ext cx="8725647" cy="1187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188">
                      <a:extLst>
                        <a:ext uri="{9D8B030D-6E8A-4147-A177-3AD203B41FA5}">
                          <a16:colId xmlns:a16="http://schemas.microsoft.com/office/drawing/2014/main" val="406888995"/>
                        </a:ext>
                      </a:extLst>
                    </a:gridCol>
                    <a:gridCol w="3711389">
                      <a:extLst>
                        <a:ext uri="{9D8B030D-6E8A-4147-A177-3AD203B41FA5}">
                          <a16:colId xmlns:a16="http://schemas.microsoft.com/office/drawing/2014/main" val="3782307652"/>
                        </a:ext>
                      </a:extLst>
                    </a:gridCol>
                    <a:gridCol w="3792070">
                      <a:extLst>
                        <a:ext uri="{9D8B030D-6E8A-4147-A177-3AD203B41FA5}">
                          <a16:colId xmlns:a16="http://schemas.microsoft.com/office/drawing/2014/main" val="2941039326"/>
                        </a:ext>
                      </a:extLst>
                    </a:gridCol>
                  </a:tblGrid>
                  <a:tr h="5478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MLP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chemeClr val="tx1"/>
                              </a:solidFill>
                            </a:rPr>
                            <a:t>KAN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7144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Scaling</a:t>
                          </a:r>
                        </a:p>
                        <a:p>
                          <a:pPr latinLnBrk="1"/>
                          <a:r>
                            <a:rPr lang="en-US" altLang="ko-KR" b="0" dirty="0" smtClean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69" t="-89623" r="-102791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30386" t="-89623" r="-643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2452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727519" y="3436181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 is polynomials of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1663" y="4264606"/>
            <a:ext cx="96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Scaling exponent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depend on dimension parameter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 if you extend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deeper and wider, you offer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curse of dimension(COD)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not, because of independent about dimension</a:t>
            </a:r>
          </a:p>
        </p:txBody>
      </p:sp>
    </p:spTree>
    <p:extLst>
      <p:ext uri="{BB962C8B-B14F-4D97-AF65-F5344CB8AC3E}">
        <p14:creationId xmlns:p14="http://schemas.microsoft.com/office/powerpoint/2010/main" val="272405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753" y="378572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at aspect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DOF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35560"/>
              </p:ext>
            </p:extLst>
          </p:nvPr>
        </p:nvGraphicFramePr>
        <p:xfrm>
          <a:off x="1739900" y="1970242"/>
          <a:ext cx="8712200" cy="155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64">
                  <a:extLst>
                    <a:ext uri="{9D8B030D-6E8A-4147-A177-3AD203B41FA5}">
                      <a16:colId xmlns:a16="http://schemas.microsoft.com/office/drawing/2014/main" val="4200155096"/>
                    </a:ext>
                  </a:extLst>
                </a:gridCol>
                <a:gridCol w="2218765">
                  <a:extLst>
                    <a:ext uri="{9D8B030D-6E8A-4147-A177-3AD203B41FA5}">
                      <a16:colId xmlns:a16="http://schemas.microsoft.com/office/drawing/2014/main" val="1636982040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4097039610"/>
                    </a:ext>
                  </a:extLst>
                </a:gridCol>
                <a:gridCol w="2568389">
                  <a:extLst>
                    <a:ext uri="{9D8B030D-6E8A-4147-A177-3AD203B41FA5}">
                      <a16:colId xmlns:a16="http://schemas.microsoft.com/office/drawing/2014/main" val="1202314852"/>
                    </a:ext>
                  </a:extLst>
                </a:gridCol>
              </a:tblGrid>
              <a:tr h="517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MLP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Spline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8021"/>
                  </a:ext>
                </a:extLst>
              </a:tr>
              <a:tr h="517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External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81371"/>
                  </a:ext>
                </a:extLst>
              </a:tr>
              <a:tr h="517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Internal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874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2707" y="378923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DOF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degrees of freedom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3932" y="4559146"/>
            <a:ext cx="859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only has external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DOF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but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has both external and internal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8809" y="5194585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can more represent varying of function forms than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4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Grid Extension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1831491"/>
            <a:ext cx="9631119" cy="15813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39569" y="4884879"/>
            <a:ext cx="6817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can easily extend using minimizing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between low extension and high extension than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0399" y="3899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expensive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to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obtain variety of model,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because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 is trained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independently.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0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Interpretability technology</a:t>
            </a:r>
            <a:endParaRPr lang="ko-KR" altLang="en-US" dirty="0"/>
          </a:p>
        </p:txBody>
      </p:sp>
      <p:pic>
        <p:nvPicPr>
          <p:cNvPr id="10242" name="Picture 2" descr="Understanding Kolmogorov Arnold Networks (KAN)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09" y="1487301"/>
            <a:ext cx="8795982" cy="44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48887" y="6090646"/>
            <a:ext cx="789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interpreted natural formulas by using above process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59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Sparsification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63" y="1690688"/>
            <a:ext cx="3667637" cy="3905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8" y="4184269"/>
            <a:ext cx="6365753" cy="10649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08063" y="5425214"/>
            <a:ext cx="789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Training with new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L1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norm regularization about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29087" y="2383480"/>
            <a:ext cx="789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Initialized fully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example start [2, 5, 1]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871447" y="2475813"/>
            <a:ext cx="484094" cy="184666"/>
          </a:xfrm>
          <a:prstGeom prst="righ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pruning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90" y="1690688"/>
            <a:ext cx="6022219" cy="270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63" y="4842850"/>
            <a:ext cx="6068272" cy="752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710" y="5861861"/>
            <a:ext cx="789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Pruning maximum score edge about each of layer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context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idea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comparison between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unique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technology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grid extension</a:t>
            </a:r>
          </a:p>
          <a:p>
            <a:pPr lvl="1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Interpretability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training</a:t>
            </a:r>
          </a:p>
          <a:p>
            <a:pPr lvl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Supervise learning</a:t>
            </a:r>
          </a:p>
          <a:p>
            <a:pPr lvl="1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Unsupervise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learning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54093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Symbolification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98" y="1690688"/>
            <a:ext cx="8213393" cy="23614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4298" y="4503708"/>
            <a:ext cx="860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Each edge can symbolize for natural formula such as sin, exponent</a:t>
            </a: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Indeed, also there are edges that are symbolized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impossible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364" y="5377746"/>
            <a:ext cx="11012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 we change edge to natural formula, its form is fixed but not replaced exactly  because of affine transform, so we are also training affine parameter of natural 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79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Supervised learning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96" y="1690688"/>
            <a:ext cx="7056608" cy="30689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55017" y="4884922"/>
            <a:ext cx="860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lphaLcParenR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 x, y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label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xy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342900" indent="-342900" algn="ctr">
              <a:buAutoNum type="alphaLcParenR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Data x, y  label x/y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1620" y="5778430"/>
            <a:ext cx="860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can find more efficient formula than our intended 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21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Unsupervised learning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0082" y="5019873"/>
            <a:ext cx="885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 is two type that original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positive data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and random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negative data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63" y="1570651"/>
            <a:ext cx="5748779" cy="28353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050" y="1797561"/>
            <a:ext cx="3272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Unsupervised learning learn real data = 1 and fake data = 0,</a:t>
            </a:r>
          </a:p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we proposes reverse result that real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0 and fake  1,</a:t>
            </a:r>
          </a:p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So we choose small width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Gaussian function last layer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05" y="4512895"/>
            <a:ext cx="3244094" cy="4001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1612383">
            <a:off x="3335316" y="2356942"/>
            <a:ext cx="484094" cy="306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685" y="5506459"/>
            <a:ext cx="11012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Unsupervised learning is sensitive about seed such as above figure selecting different function about seed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9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 and con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51216" y="3008864"/>
            <a:ext cx="438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Weakly High dimension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Learning for Qualitative level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Highly Training time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008864"/>
            <a:ext cx="4515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Compositional structure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Complicated function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Continual learning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Learning for Quantitative level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small models training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68188" y="2030506"/>
            <a:ext cx="4168588" cy="84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51216" y="2030506"/>
            <a:ext cx="4168588" cy="84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4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conclusion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77" y="1475535"/>
            <a:ext cx="8219846" cy="35805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3806" y="5378823"/>
            <a:ext cx="11184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evolution of neuron network that is strongly science, AI problems</a:t>
            </a: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it is not universal, so we should consider the other network depending on the task</a:t>
            </a:r>
          </a:p>
        </p:txBody>
      </p:sp>
    </p:spTree>
    <p:extLst>
      <p:ext uri="{BB962C8B-B14F-4D97-AF65-F5344CB8AC3E}">
        <p14:creationId xmlns:p14="http://schemas.microsoft.com/office/powerpoint/2010/main" val="404860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Idea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5430" y="2282481"/>
            <a:ext cx="936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MLPs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have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fixed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activation function on nodes,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have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learnable and trainable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activation functions on edge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  <a:endCxn id="8" idx="0"/>
          </p:cNvCxnSpPr>
          <p:nvPr/>
        </p:nvCxnSpPr>
        <p:spPr>
          <a:xfrm>
            <a:off x="6096000" y="2990367"/>
            <a:ext cx="0" cy="13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4545" y="4316941"/>
            <a:ext cx="9922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 we can make our own activation function by training its parameter,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 is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more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free and correspond about task and problem than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MLP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architecture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98" y="1690688"/>
            <a:ext cx="8763404" cy="4304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2101" y="5994792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KAN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normally using two layer such as above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using varying form of activation function at each of edge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97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Architecture formula</a:t>
            </a:r>
            <a:endParaRPr lang="ko-KR" altLang="en-US" dirty="0"/>
          </a:p>
        </p:txBody>
      </p:sp>
      <p:pic>
        <p:nvPicPr>
          <p:cNvPr id="2050" name="Picture 2" descr="Understanding Kolmogorov–Arnold Networks (K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9" y="1690688"/>
            <a:ext cx="10528614" cy="270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948" y="4865239"/>
            <a:ext cx="107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Input data x is ranging between 0 and 1, output is place real number, also hidden too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8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Each node formula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5" y="1575734"/>
            <a:ext cx="8021169" cy="1676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8871" y="5244353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 is index of layer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 is index of data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 is index of activation function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28965" y="5728395"/>
            <a:ext cx="914400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X(0,1)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9904878" y="5706018"/>
            <a:ext cx="914400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X(0,2)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499412" y="3495325"/>
            <a:ext cx="914400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X(1,1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726682" y="3553666"/>
            <a:ext cx="914400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X(1,2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74658" y="3553665"/>
            <a:ext cx="914400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X(1,3)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8" idx="0"/>
            <a:endCxn id="22" idx="4"/>
          </p:cNvCxnSpPr>
          <p:nvPr/>
        </p:nvCxnSpPr>
        <p:spPr>
          <a:xfrm flipV="1">
            <a:off x="8086165" y="4306701"/>
            <a:ext cx="1097717" cy="142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0"/>
            <a:endCxn id="22" idx="4"/>
          </p:cNvCxnSpPr>
          <p:nvPr/>
        </p:nvCxnSpPr>
        <p:spPr>
          <a:xfrm flipH="1" flipV="1">
            <a:off x="9183882" y="4306701"/>
            <a:ext cx="1178196" cy="139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/>
          <p:cNvCxnSpPr>
            <a:stCxn id="20" idx="0"/>
            <a:endCxn id="21" idx="4"/>
          </p:cNvCxnSpPr>
          <p:nvPr/>
        </p:nvCxnSpPr>
        <p:spPr>
          <a:xfrm flipH="1" flipV="1">
            <a:off x="6956612" y="4248360"/>
            <a:ext cx="3405466" cy="145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/>
          <p:cNvCxnSpPr>
            <a:stCxn id="18" idx="0"/>
            <a:endCxn id="23" idx="4"/>
          </p:cNvCxnSpPr>
          <p:nvPr/>
        </p:nvCxnSpPr>
        <p:spPr>
          <a:xfrm flipV="1">
            <a:off x="8086165" y="4306700"/>
            <a:ext cx="3145693" cy="142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화살표 연결선 2053"/>
          <p:cNvCxnSpPr>
            <a:stCxn id="18" idx="0"/>
            <a:endCxn id="21" idx="4"/>
          </p:cNvCxnSpPr>
          <p:nvPr/>
        </p:nvCxnSpPr>
        <p:spPr>
          <a:xfrm flipH="1" flipV="1">
            <a:off x="6956612" y="4248360"/>
            <a:ext cx="1129553" cy="148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/>
          <p:cNvCxnSpPr>
            <a:stCxn id="20" idx="0"/>
            <a:endCxn id="23" idx="4"/>
          </p:cNvCxnSpPr>
          <p:nvPr/>
        </p:nvCxnSpPr>
        <p:spPr>
          <a:xfrm flipV="1">
            <a:off x="10362078" y="4306700"/>
            <a:ext cx="869780" cy="139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062"/>
          <p:cNvSpPr txBox="1"/>
          <p:nvPr/>
        </p:nvSpPr>
        <p:spPr>
          <a:xfrm>
            <a:off x="7124446" y="516002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0,1,1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27614" y="497536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0,2,1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32795" y="541740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0,3,1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335702" y="542322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0,1,2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68223" y="501062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0,2,2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512399" y="522725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0,3,2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Phi function 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5" y="3856097"/>
            <a:ext cx="9183382" cy="1105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08" y="2176165"/>
            <a:ext cx="3734692" cy="1125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3209" y="2230284"/>
            <a:ext cx="3596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nber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of input node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number of output node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Phi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 aggregation of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phi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um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7300" y="343796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Both of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Wb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are Linear weights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4391" y="5213377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function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 base function that will introduce next page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4391" y="5582709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spline function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is curve function based B-spline, also will introduce later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2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Base function 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1690688"/>
            <a:ext cx="9050013" cy="1286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41" y="3322173"/>
            <a:ext cx="5654390" cy="33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Spline function 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Understanding Kolmogorov–Arnold Networks (K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86421"/>
            <a:ext cx="666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010400" y="1532446"/>
            <a:ext cx="458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is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weight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index of b-spline base function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3900996"/>
            <a:ext cx="8478433" cy="20576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16198" y="3900996"/>
            <a:ext cx="45608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degree that means curve term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Grid represent range of spline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parameter means number of T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806</Words>
  <Application>Microsoft Office PowerPoint</Application>
  <PresentationFormat>와이드스크린</PresentationFormat>
  <Paragraphs>141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맑은 고딕</vt:lpstr>
      <vt:lpstr>Arial</vt:lpstr>
      <vt:lpstr>Cambria Math</vt:lpstr>
      <vt:lpstr>Wingdings</vt:lpstr>
      <vt:lpstr>Office 테마</vt:lpstr>
      <vt:lpstr>KAN: Kolmogorov-Arnold Networks</vt:lpstr>
      <vt:lpstr>context</vt:lpstr>
      <vt:lpstr>Idea of KAN</vt:lpstr>
      <vt:lpstr>architecture</vt:lpstr>
      <vt:lpstr>Architecture formula</vt:lpstr>
      <vt:lpstr>Each node formula</vt:lpstr>
      <vt:lpstr>Phi function formula</vt:lpstr>
      <vt:lpstr>Base function formula</vt:lpstr>
      <vt:lpstr>Spline function formula</vt:lpstr>
      <vt:lpstr>B(x) example</vt:lpstr>
      <vt:lpstr>B(x) example</vt:lpstr>
      <vt:lpstr>Comparison, MLP versus KAN</vt:lpstr>
      <vt:lpstr>MLP vs KAN at aspect big O</vt:lpstr>
      <vt:lpstr>MLP vs KAN at aspect scaling</vt:lpstr>
      <vt:lpstr>MLP vs KAN at aspect DOF</vt:lpstr>
      <vt:lpstr>Grid Extension</vt:lpstr>
      <vt:lpstr>Interpretability technology</vt:lpstr>
      <vt:lpstr>1. Sparsification</vt:lpstr>
      <vt:lpstr>2. pruning</vt:lpstr>
      <vt:lpstr>3. Symbolification</vt:lpstr>
      <vt:lpstr>Supervised learning</vt:lpstr>
      <vt:lpstr>Unsupervised learning</vt:lpstr>
      <vt:lpstr>Pro and con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</dc:title>
  <dc:creator>ADMIN</dc:creator>
  <cp:lastModifiedBy>ADMIN</cp:lastModifiedBy>
  <cp:revision>27</cp:revision>
  <dcterms:created xsi:type="dcterms:W3CDTF">2025-01-16T08:19:04Z</dcterms:created>
  <dcterms:modified xsi:type="dcterms:W3CDTF">2025-01-17T07:01:32Z</dcterms:modified>
</cp:coreProperties>
</file>