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59" r:id="rId6"/>
    <p:sldId id="260" r:id="rId7"/>
    <p:sldId id="262" r:id="rId8"/>
    <p:sldId id="263" r:id="rId9"/>
    <p:sldId id="264" r:id="rId10"/>
    <p:sldId id="266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29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78A13-7BB5-4ACF-BC25-643DE32D04C7}" type="datetimeFigureOut">
              <a:rPr lang="ko-KR" altLang="en-US" smtClean="0"/>
              <a:t>2025-02-07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9AF19-1264-4E55-B275-44C1993012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555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78A13-7BB5-4ACF-BC25-643DE32D04C7}" type="datetimeFigureOut">
              <a:rPr lang="ko-KR" altLang="en-US" smtClean="0"/>
              <a:t>2025-02-07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9AF19-1264-4E55-B275-44C1993012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608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78A13-7BB5-4ACF-BC25-643DE32D04C7}" type="datetimeFigureOut">
              <a:rPr lang="ko-KR" altLang="en-US" smtClean="0"/>
              <a:t>2025-02-07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9AF19-1264-4E55-B275-44C1993012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3827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78A13-7BB5-4ACF-BC25-643DE32D04C7}" type="datetimeFigureOut">
              <a:rPr lang="ko-KR" altLang="en-US" smtClean="0"/>
              <a:t>2025-02-07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9AF19-1264-4E55-B275-44C1993012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6265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78A13-7BB5-4ACF-BC25-643DE32D04C7}" type="datetimeFigureOut">
              <a:rPr lang="ko-KR" altLang="en-US" smtClean="0"/>
              <a:t>2025-02-07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9AF19-1264-4E55-B275-44C1993012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748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78A13-7BB5-4ACF-BC25-643DE32D04C7}" type="datetimeFigureOut">
              <a:rPr lang="ko-KR" altLang="en-US" smtClean="0"/>
              <a:t>2025-02-07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9AF19-1264-4E55-B275-44C1993012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4375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78A13-7BB5-4ACF-BC25-643DE32D04C7}" type="datetimeFigureOut">
              <a:rPr lang="ko-KR" altLang="en-US" smtClean="0"/>
              <a:t>2025-02-07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9AF19-1264-4E55-B275-44C1993012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4184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78A13-7BB5-4ACF-BC25-643DE32D04C7}" type="datetimeFigureOut">
              <a:rPr lang="ko-KR" altLang="en-US" smtClean="0"/>
              <a:t>2025-02-07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9AF19-1264-4E55-B275-44C1993012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4217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78A13-7BB5-4ACF-BC25-643DE32D04C7}" type="datetimeFigureOut">
              <a:rPr lang="ko-KR" altLang="en-US" smtClean="0"/>
              <a:t>2025-02-07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9AF19-1264-4E55-B275-44C1993012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6438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78A13-7BB5-4ACF-BC25-643DE32D04C7}" type="datetimeFigureOut">
              <a:rPr lang="ko-KR" altLang="en-US" smtClean="0"/>
              <a:t>2025-02-07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9AF19-1264-4E55-B275-44C1993012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6968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78A13-7BB5-4ACF-BC25-643DE32D04C7}" type="datetimeFigureOut">
              <a:rPr lang="ko-KR" altLang="en-US" smtClean="0"/>
              <a:t>2025-02-07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9AF19-1264-4E55-B275-44C1993012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2931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C78A13-7BB5-4ACF-BC25-643DE32D04C7}" type="datetimeFigureOut">
              <a:rPr lang="ko-KR" altLang="en-US" smtClean="0"/>
              <a:t>2025-02-07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C9AF19-1264-4E55-B275-44C1993012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4301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781269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ko-KR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PGD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/>
            </a:r>
            <a:b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r>
              <a:rPr lang="en-US" altLang="ko-KR" sz="4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(projected gradient descent)</a:t>
            </a:r>
            <a:endParaRPr lang="ko-KR" altLang="en-US" sz="4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900029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experiment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2123" y="1410280"/>
            <a:ext cx="8387753" cy="394289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502434" y="5526792"/>
            <a:ext cx="91871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We can know that standard is not robustness about adversarial example</a:t>
            </a:r>
          </a:p>
          <a:p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And </a:t>
            </a:r>
            <a:r>
              <a:rPr lang="en-US" altLang="ko-KR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PGD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is needed further capacity to get high performance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51471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content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1. recently adversarial attack </a:t>
            </a:r>
          </a:p>
          <a:p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2. define saddle point problem</a:t>
            </a:r>
          </a:p>
          <a:p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3. concept projected gradient descent</a:t>
            </a:r>
          </a:p>
          <a:p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4. feature of </a:t>
            </a:r>
            <a:r>
              <a:rPr lang="en-US" altLang="ko-KR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PGD</a:t>
            </a:r>
            <a:endParaRPr lang="en-US" altLang="ko-KR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5. experiment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65155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recently adversarial attack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2075" y="3093018"/>
            <a:ext cx="9119166" cy="1250382"/>
          </a:xfrm>
        </p:spPr>
      </p:pic>
      <p:sp>
        <p:nvSpPr>
          <p:cNvPr id="5" name="TextBox 4"/>
          <p:cNvSpPr txBox="1"/>
          <p:nvPr/>
        </p:nvSpPr>
        <p:spPr>
          <a:xfrm>
            <a:off x="3476064" y="4545106"/>
            <a:ext cx="6128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FGSM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is one of represents of adversarial attack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18385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What is saddle point?</a:t>
            </a:r>
            <a:endParaRPr lang="ko-KR" altLang="en-US" dirty="0"/>
          </a:p>
        </p:txBody>
      </p:sp>
      <p:sp>
        <p:nvSpPr>
          <p:cNvPr id="3" name="자유형 2"/>
          <p:cNvSpPr/>
          <p:nvPr/>
        </p:nvSpPr>
        <p:spPr>
          <a:xfrm>
            <a:off x="8594125" y="2056173"/>
            <a:ext cx="2460811" cy="2447365"/>
          </a:xfrm>
          <a:custGeom>
            <a:avLst/>
            <a:gdLst>
              <a:gd name="connsiteX0" fmla="*/ 0 w 2460811"/>
              <a:gd name="connsiteY0" fmla="*/ 0 h 2447365"/>
              <a:gd name="connsiteX1" fmla="*/ 13447 w 2460811"/>
              <a:gd name="connsiteY1" fmla="*/ 484094 h 2447365"/>
              <a:gd name="connsiteX2" fmla="*/ 40341 w 2460811"/>
              <a:gd name="connsiteY2" fmla="*/ 564776 h 2447365"/>
              <a:gd name="connsiteX3" fmla="*/ 53788 w 2460811"/>
              <a:gd name="connsiteY3" fmla="*/ 605118 h 2447365"/>
              <a:gd name="connsiteX4" fmla="*/ 67235 w 2460811"/>
              <a:gd name="connsiteY4" fmla="*/ 645459 h 2447365"/>
              <a:gd name="connsiteX5" fmla="*/ 80682 w 2460811"/>
              <a:gd name="connsiteY5" fmla="*/ 685800 h 2447365"/>
              <a:gd name="connsiteX6" fmla="*/ 94129 w 2460811"/>
              <a:gd name="connsiteY6" fmla="*/ 739588 h 2447365"/>
              <a:gd name="connsiteX7" fmla="*/ 121023 w 2460811"/>
              <a:gd name="connsiteY7" fmla="*/ 820271 h 2447365"/>
              <a:gd name="connsiteX8" fmla="*/ 134470 w 2460811"/>
              <a:gd name="connsiteY8" fmla="*/ 874059 h 2447365"/>
              <a:gd name="connsiteX9" fmla="*/ 147917 w 2460811"/>
              <a:gd name="connsiteY9" fmla="*/ 981635 h 2447365"/>
              <a:gd name="connsiteX10" fmla="*/ 174811 w 2460811"/>
              <a:gd name="connsiteY10" fmla="*/ 1021976 h 2447365"/>
              <a:gd name="connsiteX11" fmla="*/ 188258 w 2460811"/>
              <a:gd name="connsiteY11" fmla="*/ 1062318 h 2447365"/>
              <a:gd name="connsiteX12" fmla="*/ 201705 w 2460811"/>
              <a:gd name="connsiteY12" fmla="*/ 1143000 h 2447365"/>
              <a:gd name="connsiteX13" fmla="*/ 228600 w 2460811"/>
              <a:gd name="connsiteY13" fmla="*/ 1169894 h 2447365"/>
              <a:gd name="connsiteX14" fmla="*/ 255494 w 2460811"/>
              <a:gd name="connsiteY14" fmla="*/ 1277471 h 2447365"/>
              <a:gd name="connsiteX15" fmla="*/ 282388 w 2460811"/>
              <a:gd name="connsiteY15" fmla="*/ 1317812 h 2447365"/>
              <a:gd name="connsiteX16" fmla="*/ 295835 w 2460811"/>
              <a:gd name="connsiteY16" fmla="*/ 1371600 h 2447365"/>
              <a:gd name="connsiteX17" fmla="*/ 349623 w 2460811"/>
              <a:gd name="connsiteY17" fmla="*/ 1452282 h 2447365"/>
              <a:gd name="connsiteX18" fmla="*/ 376517 w 2460811"/>
              <a:gd name="connsiteY18" fmla="*/ 1506071 h 2447365"/>
              <a:gd name="connsiteX19" fmla="*/ 403411 w 2460811"/>
              <a:gd name="connsiteY19" fmla="*/ 1546412 h 2447365"/>
              <a:gd name="connsiteX20" fmla="*/ 443753 w 2460811"/>
              <a:gd name="connsiteY20" fmla="*/ 1613647 h 2447365"/>
              <a:gd name="connsiteX21" fmla="*/ 457200 w 2460811"/>
              <a:gd name="connsiteY21" fmla="*/ 1667435 h 2447365"/>
              <a:gd name="connsiteX22" fmla="*/ 510988 w 2460811"/>
              <a:gd name="connsiteY22" fmla="*/ 1748118 h 2447365"/>
              <a:gd name="connsiteX23" fmla="*/ 578223 w 2460811"/>
              <a:gd name="connsiteY23" fmla="*/ 1869141 h 2447365"/>
              <a:gd name="connsiteX24" fmla="*/ 618564 w 2460811"/>
              <a:gd name="connsiteY24" fmla="*/ 1909482 h 2447365"/>
              <a:gd name="connsiteX25" fmla="*/ 658905 w 2460811"/>
              <a:gd name="connsiteY25" fmla="*/ 1990165 h 2447365"/>
              <a:gd name="connsiteX26" fmla="*/ 685800 w 2460811"/>
              <a:gd name="connsiteY26" fmla="*/ 2017059 h 2447365"/>
              <a:gd name="connsiteX27" fmla="*/ 712694 w 2460811"/>
              <a:gd name="connsiteY27" fmla="*/ 2057400 h 2447365"/>
              <a:gd name="connsiteX28" fmla="*/ 753035 w 2460811"/>
              <a:gd name="connsiteY28" fmla="*/ 2124635 h 2447365"/>
              <a:gd name="connsiteX29" fmla="*/ 820270 w 2460811"/>
              <a:gd name="connsiteY29" fmla="*/ 2191871 h 2447365"/>
              <a:gd name="connsiteX30" fmla="*/ 874058 w 2460811"/>
              <a:gd name="connsiteY30" fmla="*/ 2245659 h 2447365"/>
              <a:gd name="connsiteX31" fmla="*/ 900953 w 2460811"/>
              <a:gd name="connsiteY31" fmla="*/ 2272553 h 2447365"/>
              <a:gd name="connsiteX32" fmla="*/ 981635 w 2460811"/>
              <a:gd name="connsiteY32" fmla="*/ 2299447 h 2447365"/>
              <a:gd name="connsiteX33" fmla="*/ 1021976 w 2460811"/>
              <a:gd name="connsiteY33" fmla="*/ 2326341 h 2447365"/>
              <a:gd name="connsiteX34" fmla="*/ 1089211 w 2460811"/>
              <a:gd name="connsiteY34" fmla="*/ 2339788 h 2447365"/>
              <a:gd name="connsiteX35" fmla="*/ 1143000 w 2460811"/>
              <a:gd name="connsiteY35" fmla="*/ 2353235 h 2447365"/>
              <a:gd name="connsiteX36" fmla="*/ 1223682 w 2460811"/>
              <a:gd name="connsiteY36" fmla="*/ 2380129 h 2447365"/>
              <a:gd name="connsiteX37" fmla="*/ 1277470 w 2460811"/>
              <a:gd name="connsiteY37" fmla="*/ 2407024 h 2447365"/>
              <a:gd name="connsiteX38" fmla="*/ 1385047 w 2460811"/>
              <a:gd name="connsiteY38" fmla="*/ 2433918 h 2447365"/>
              <a:gd name="connsiteX39" fmla="*/ 1438835 w 2460811"/>
              <a:gd name="connsiteY39" fmla="*/ 2447365 h 2447365"/>
              <a:gd name="connsiteX40" fmla="*/ 1653988 w 2460811"/>
              <a:gd name="connsiteY40" fmla="*/ 2433918 h 2447365"/>
              <a:gd name="connsiteX41" fmla="*/ 1734670 w 2460811"/>
              <a:gd name="connsiteY41" fmla="*/ 2407024 h 2447365"/>
              <a:gd name="connsiteX42" fmla="*/ 1828800 w 2460811"/>
              <a:gd name="connsiteY42" fmla="*/ 2366682 h 2447365"/>
              <a:gd name="connsiteX43" fmla="*/ 1869141 w 2460811"/>
              <a:gd name="connsiteY43" fmla="*/ 2326341 h 2447365"/>
              <a:gd name="connsiteX44" fmla="*/ 1949823 w 2460811"/>
              <a:gd name="connsiteY44" fmla="*/ 2286000 h 2447365"/>
              <a:gd name="connsiteX45" fmla="*/ 1990164 w 2460811"/>
              <a:gd name="connsiteY45" fmla="*/ 2245659 h 2447365"/>
              <a:gd name="connsiteX46" fmla="*/ 2070847 w 2460811"/>
              <a:gd name="connsiteY46" fmla="*/ 2205318 h 2447365"/>
              <a:gd name="connsiteX47" fmla="*/ 2111188 w 2460811"/>
              <a:gd name="connsiteY47" fmla="*/ 2164976 h 2447365"/>
              <a:gd name="connsiteX48" fmla="*/ 2138082 w 2460811"/>
              <a:gd name="connsiteY48" fmla="*/ 2124635 h 2447365"/>
              <a:gd name="connsiteX49" fmla="*/ 2218764 w 2460811"/>
              <a:gd name="connsiteY49" fmla="*/ 2043953 h 2447365"/>
              <a:gd name="connsiteX50" fmla="*/ 2232211 w 2460811"/>
              <a:gd name="connsiteY50" fmla="*/ 2003612 h 2447365"/>
              <a:gd name="connsiteX51" fmla="*/ 2272553 w 2460811"/>
              <a:gd name="connsiteY51" fmla="*/ 1976718 h 2447365"/>
              <a:gd name="connsiteX52" fmla="*/ 2286000 w 2460811"/>
              <a:gd name="connsiteY52" fmla="*/ 1909482 h 2447365"/>
              <a:gd name="connsiteX53" fmla="*/ 2312894 w 2460811"/>
              <a:gd name="connsiteY53" fmla="*/ 1828800 h 2447365"/>
              <a:gd name="connsiteX54" fmla="*/ 2339788 w 2460811"/>
              <a:gd name="connsiteY54" fmla="*/ 1788459 h 2447365"/>
              <a:gd name="connsiteX55" fmla="*/ 2366682 w 2460811"/>
              <a:gd name="connsiteY55" fmla="*/ 1707776 h 2447365"/>
              <a:gd name="connsiteX56" fmla="*/ 2380129 w 2460811"/>
              <a:gd name="connsiteY56" fmla="*/ 1667435 h 2447365"/>
              <a:gd name="connsiteX57" fmla="*/ 2393576 w 2460811"/>
              <a:gd name="connsiteY57" fmla="*/ 1479176 h 2447365"/>
              <a:gd name="connsiteX58" fmla="*/ 2433917 w 2460811"/>
              <a:gd name="connsiteY58" fmla="*/ 1344706 h 2447365"/>
              <a:gd name="connsiteX59" fmla="*/ 2460811 w 2460811"/>
              <a:gd name="connsiteY59" fmla="*/ 1277471 h 2447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2460811" h="2447365">
                <a:moveTo>
                  <a:pt x="0" y="0"/>
                </a:moveTo>
                <a:cubicBezTo>
                  <a:pt x="4482" y="161365"/>
                  <a:pt x="1946" y="323077"/>
                  <a:pt x="13447" y="484094"/>
                </a:cubicBezTo>
                <a:cubicBezTo>
                  <a:pt x="15467" y="512371"/>
                  <a:pt x="31376" y="537882"/>
                  <a:pt x="40341" y="564776"/>
                </a:cubicBezTo>
                <a:lnTo>
                  <a:pt x="53788" y="605118"/>
                </a:lnTo>
                <a:lnTo>
                  <a:pt x="67235" y="645459"/>
                </a:lnTo>
                <a:cubicBezTo>
                  <a:pt x="71717" y="658906"/>
                  <a:pt x="77244" y="672049"/>
                  <a:pt x="80682" y="685800"/>
                </a:cubicBezTo>
                <a:cubicBezTo>
                  <a:pt x="85164" y="703729"/>
                  <a:pt x="88819" y="721886"/>
                  <a:pt x="94129" y="739588"/>
                </a:cubicBezTo>
                <a:cubicBezTo>
                  <a:pt x="102275" y="766742"/>
                  <a:pt x="112877" y="793117"/>
                  <a:pt x="121023" y="820271"/>
                </a:cubicBezTo>
                <a:cubicBezTo>
                  <a:pt x="126333" y="837973"/>
                  <a:pt x="131432" y="855829"/>
                  <a:pt x="134470" y="874059"/>
                </a:cubicBezTo>
                <a:cubicBezTo>
                  <a:pt x="140411" y="909705"/>
                  <a:pt x="138409" y="946771"/>
                  <a:pt x="147917" y="981635"/>
                </a:cubicBezTo>
                <a:cubicBezTo>
                  <a:pt x="152169" y="997227"/>
                  <a:pt x="165846" y="1008529"/>
                  <a:pt x="174811" y="1021976"/>
                </a:cubicBezTo>
                <a:cubicBezTo>
                  <a:pt x="179293" y="1035423"/>
                  <a:pt x="185183" y="1048481"/>
                  <a:pt x="188258" y="1062318"/>
                </a:cubicBezTo>
                <a:cubicBezTo>
                  <a:pt x="194173" y="1088934"/>
                  <a:pt x="192131" y="1117471"/>
                  <a:pt x="201705" y="1143000"/>
                </a:cubicBezTo>
                <a:cubicBezTo>
                  <a:pt x="206157" y="1154871"/>
                  <a:pt x="219635" y="1160929"/>
                  <a:pt x="228600" y="1169894"/>
                </a:cubicBezTo>
                <a:cubicBezTo>
                  <a:pt x="233714" y="1195466"/>
                  <a:pt x="241711" y="1249906"/>
                  <a:pt x="255494" y="1277471"/>
                </a:cubicBezTo>
                <a:cubicBezTo>
                  <a:pt x="262721" y="1291926"/>
                  <a:pt x="273423" y="1304365"/>
                  <a:pt x="282388" y="1317812"/>
                </a:cubicBezTo>
                <a:cubicBezTo>
                  <a:pt x="286870" y="1335741"/>
                  <a:pt x="287570" y="1355070"/>
                  <a:pt x="295835" y="1371600"/>
                </a:cubicBezTo>
                <a:cubicBezTo>
                  <a:pt x="310290" y="1400510"/>
                  <a:pt x="335168" y="1423372"/>
                  <a:pt x="349623" y="1452282"/>
                </a:cubicBezTo>
                <a:cubicBezTo>
                  <a:pt x="358588" y="1470212"/>
                  <a:pt x="366572" y="1488666"/>
                  <a:pt x="376517" y="1506071"/>
                </a:cubicBezTo>
                <a:cubicBezTo>
                  <a:pt x="384535" y="1520103"/>
                  <a:pt x="396183" y="1531957"/>
                  <a:pt x="403411" y="1546412"/>
                </a:cubicBezTo>
                <a:cubicBezTo>
                  <a:pt x="438323" y="1616235"/>
                  <a:pt x="391222" y="1561118"/>
                  <a:pt x="443753" y="1613647"/>
                </a:cubicBezTo>
                <a:cubicBezTo>
                  <a:pt x="448235" y="1631576"/>
                  <a:pt x="448935" y="1650905"/>
                  <a:pt x="457200" y="1667435"/>
                </a:cubicBezTo>
                <a:cubicBezTo>
                  <a:pt x="471655" y="1696345"/>
                  <a:pt x="500767" y="1717454"/>
                  <a:pt x="510988" y="1748118"/>
                </a:cubicBezTo>
                <a:cubicBezTo>
                  <a:pt x="527897" y="1798846"/>
                  <a:pt x="531985" y="1822903"/>
                  <a:pt x="578223" y="1869141"/>
                </a:cubicBezTo>
                <a:cubicBezTo>
                  <a:pt x="591670" y="1882588"/>
                  <a:pt x="606390" y="1894873"/>
                  <a:pt x="618564" y="1909482"/>
                </a:cubicBezTo>
                <a:cubicBezTo>
                  <a:pt x="691437" y="1996931"/>
                  <a:pt x="606917" y="1903521"/>
                  <a:pt x="658905" y="1990165"/>
                </a:cubicBezTo>
                <a:cubicBezTo>
                  <a:pt x="665428" y="2001036"/>
                  <a:pt x="677880" y="2007159"/>
                  <a:pt x="685800" y="2017059"/>
                </a:cubicBezTo>
                <a:cubicBezTo>
                  <a:pt x="695896" y="2029679"/>
                  <a:pt x="704129" y="2043695"/>
                  <a:pt x="712694" y="2057400"/>
                </a:cubicBezTo>
                <a:cubicBezTo>
                  <a:pt x="726546" y="2079564"/>
                  <a:pt x="736708" y="2104226"/>
                  <a:pt x="753035" y="2124635"/>
                </a:cubicBezTo>
                <a:cubicBezTo>
                  <a:pt x="772835" y="2149385"/>
                  <a:pt x="797858" y="2169459"/>
                  <a:pt x="820270" y="2191871"/>
                </a:cubicBezTo>
                <a:lnTo>
                  <a:pt x="874058" y="2245659"/>
                </a:lnTo>
                <a:cubicBezTo>
                  <a:pt x="883023" y="2254624"/>
                  <a:pt x="888925" y="2268544"/>
                  <a:pt x="900953" y="2272553"/>
                </a:cubicBezTo>
                <a:cubicBezTo>
                  <a:pt x="927847" y="2281518"/>
                  <a:pt x="958047" y="2283722"/>
                  <a:pt x="981635" y="2299447"/>
                </a:cubicBezTo>
                <a:cubicBezTo>
                  <a:pt x="995082" y="2308412"/>
                  <a:pt x="1006844" y="2320666"/>
                  <a:pt x="1021976" y="2326341"/>
                </a:cubicBezTo>
                <a:cubicBezTo>
                  <a:pt x="1043376" y="2334366"/>
                  <a:pt x="1066900" y="2334830"/>
                  <a:pt x="1089211" y="2339788"/>
                </a:cubicBezTo>
                <a:cubicBezTo>
                  <a:pt x="1107252" y="2343797"/>
                  <a:pt x="1125298" y="2347924"/>
                  <a:pt x="1143000" y="2353235"/>
                </a:cubicBezTo>
                <a:cubicBezTo>
                  <a:pt x="1170153" y="2361381"/>
                  <a:pt x="1198326" y="2367451"/>
                  <a:pt x="1223682" y="2380129"/>
                </a:cubicBezTo>
                <a:cubicBezTo>
                  <a:pt x="1241611" y="2389094"/>
                  <a:pt x="1258453" y="2400685"/>
                  <a:pt x="1277470" y="2407024"/>
                </a:cubicBezTo>
                <a:cubicBezTo>
                  <a:pt x="1312536" y="2418713"/>
                  <a:pt x="1349188" y="2424953"/>
                  <a:pt x="1385047" y="2433918"/>
                </a:cubicBezTo>
                <a:lnTo>
                  <a:pt x="1438835" y="2447365"/>
                </a:lnTo>
                <a:cubicBezTo>
                  <a:pt x="1510553" y="2442883"/>
                  <a:pt x="1582789" y="2443627"/>
                  <a:pt x="1653988" y="2433918"/>
                </a:cubicBezTo>
                <a:cubicBezTo>
                  <a:pt x="1682077" y="2430088"/>
                  <a:pt x="1707776" y="2415989"/>
                  <a:pt x="1734670" y="2407024"/>
                </a:cubicBezTo>
                <a:cubicBezTo>
                  <a:pt x="1794022" y="2387239"/>
                  <a:pt x="1762341" y="2399911"/>
                  <a:pt x="1828800" y="2366682"/>
                </a:cubicBezTo>
                <a:cubicBezTo>
                  <a:pt x="1842247" y="2353235"/>
                  <a:pt x="1853318" y="2336890"/>
                  <a:pt x="1869141" y="2326341"/>
                </a:cubicBezTo>
                <a:cubicBezTo>
                  <a:pt x="1990435" y="2245479"/>
                  <a:pt x="1822869" y="2391795"/>
                  <a:pt x="1949823" y="2286000"/>
                </a:cubicBezTo>
                <a:cubicBezTo>
                  <a:pt x="1964432" y="2273826"/>
                  <a:pt x="1975555" y="2257833"/>
                  <a:pt x="1990164" y="2245659"/>
                </a:cubicBezTo>
                <a:cubicBezTo>
                  <a:pt x="2024921" y="2216695"/>
                  <a:pt x="2030415" y="2218795"/>
                  <a:pt x="2070847" y="2205318"/>
                </a:cubicBezTo>
                <a:cubicBezTo>
                  <a:pt x="2084294" y="2191871"/>
                  <a:pt x="2099014" y="2179585"/>
                  <a:pt x="2111188" y="2164976"/>
                </a:cubicBezTo>
                <a:cubicBezTo>
                  <a:pt x="2121534" y="2152560"/>
                  <a:pt x="2127345" y="2136714"/>
                  <a:pt x="2138082" y="2124635"/>
                </a:cubicBezTo>
                <a:cubicBezTo>
                  <a:pt x="2163350" y="2096208"/>
                  <a:pt x="2218764" y="2043953"/>
                  <a:pt x="2218764" y="2043953"/>
                </a:cubicBezTo>
                <a:cubicBezTo>
                  <a:pt x="2223246" y="2030506"/>
                  <a:pt x="2223356" y="2014680"/>
                  <a:pt x="2232211" y="2003612"/>
                </a:cubicBezTo>
                <a:cubicBezTo>
                  <a:pt x="2242307" y="1990992"/>
                  <a:pt x="2264535" y="1990750"/>
                  <a:pt x="2272553" y="1976718"/>
                </a:cubicBezTo>
                <a:cubicBezTo>
                  <a:pt x="2283893" y="1956874"/>
                  <a:pt x="2279986" y="1931532"/>
                  <a:pt x="2286000" y="1909482"/>
                </a:cubicBezTo>
                <a:cubicBezTo>
                  <a:pt x="2293459" y="1882132"/>
                  <a:pt x="2297169" y="1852388"/>
                  <a:pt x="2312894" y="1828800"/>
                </a:cubicBezTo>
                <a:cubicBezTo>
                  <a:pt x="2321859" y="1815353"/>
                  <a:pt x="2333224" y="1803227"/>
                  <a:pt x="2339788" y="1788459"/>
                </a:cubicBezTo>
                <a:cubicBezTo>
                  <a:pt x="2351302" y="1762553"/>
                  <a:pt x="2357717" y="1734670"/>
                  <a:pt x="2366682" y="1707776"/>
                </a:cubicBezTo>
                <a:lnTo>
                  <a:pt x="2380129" y="1667435"/>
                </a:lnTo>
                <a:cubicBezTo>
                  <a:pt x="2384611" y="1604682"/>
                  <a:pt x="2386628" y="1541704"/>
                  <a:pt x="2393576" y="1479176"/>
                </a:cubicBezTo>
                <a:cubicBezTo>
                  <a:pt x="2397845" y="1440759"/>
                  <a:pt x="2425805" y="1377156"/>
                  <a:pt x="2433917" y="1344706"/>
                </a:cubicBezTo>
                <a:cubicBezTo>
                  <a:pt x="2448901" y="1284768"/>
                  <a:pt x="2434296" y="1303986"/>
                  <a:pt x="2460811" y="127747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자유형 6"/>
          <p:cNvSpPr/>
          <p:nvPr/>
        </p:nvSpPr>
        <p:spPr>
          <a:xfrm>
            <a:off x="8698610" y="4389061"/>
            <a:ext cx="1990406" cy="2043953"/>
          </a:xfrm>
          <a:custGeom>
            <a:avLst/>
            <a:gdLst>
              <a:gd name="connsiteX0" fmla="*/ 0 w 1990406"/>
              <a:gd name="connsiteY0" fmla="*/ 2043953 h 2043953"/>
              <a:gd name="connsiteX1" fmla="*/ 13447 w 1990406"/>
              <a:gd name="connsiteY1" fmla="*/ 1976718 h 2043953"/>
              <a:gd name="connsiteX2" fmla="*/ 40341 w 1990406"/>
              <a:gd name="connsiteY2" fmla="*/ 1815353 h 2043953"/>
              <a:gd name="connsiteX3" fmla="*/ 67235 w 1990406"/>
              <a:gd name="connsiteY3" fmla="*/ 1653988 h 2043953"/>
              <a:gd name="connsiteX4" fmla="*/ 94129 w 1990406"/>
              <a:gd name="connsiteY4" fmla="*/ 1532965 h 2043953"/>
              <a:gd name="connsiteX5" fmla="*/ 107576 w 1990406"/>
              <a:gd name="connsiteY5" fmla="*/ 1452282 h 2043953"/>
              <a:gd name="connsiteX6" fmla="*/ 121023 w 1990406"/>
              <a:gd name="connsiteY6" fmla="*/ 1411941 h 2043953"/>
              <a:gd name="connsiteX7" fmla="*/ 134471 w 1990406"/>
              <a:gd name="connsiteY7" fmla="*/ 1358153 h 2043953"/>
              <a:gd name="connsiteX8" fmla="*/ 161365 w 1990406"/>
              <a:gd name="connsiteY8" fmla="*/ 1277471 h 2043953"/>
              <a:gd name="connsiteX9" fmla="*/ 174812 w 1990406"/>
              <a:gd name="connsiteY9" fmla="*/ 1237129 h 2043953"/>
              <a:gd name="connsiteX10" fmla="*/ 188259 w 1990406"/>
              <a:gd name="connsiteY10" fmla="*/ 1196788 h 2043953"/>
              <a:gd name="connsiteX11" fmla="*/ 215153 w 1990406"/>
              <a:gd name="connsiteY11" fmla="*/ 1089212 h 2043953"/>
              <a:gd name="connsiteX12" fmla="*/ 268941 w 1990406"/>
              <a:gd name="connsiteY12" fmla="*/ 927847 h 2043953"/>
              <a:gd name="connsiteX13" fmla="*/ 282388 w 1990406"/>
              <a:gd name="connsiteY13" fmla="*/ 887506 h 2043953"/>
              <a:gd name="connsiteX14" fmla="*/ 295835 w 1990406"/>
              <a:gd name="connsiteY14" fmla="*/ 833718 h 2043953"/>
              <a:gd name="connsiteX15" fmla="*/ 336176 w 1990406"/>
              <a:gd name="connsiteY15" fmla="*/ 766482 h 2043953"/>
              <a:gd name="connsiteX16" fmla="*/ 403412 w 1990406"/>
              <a:gd name="connsiteY16" fmla="*/ 632012 h 2043953"/>
              <a:gd name="connsiteX17" fmla="*/ 430306 w 1990406"/>
              <a:gd name="connsiteY17" fmla="*/ 591671 h 2043953"/>
              <a:gd name="connsiteX18" fmla="*/ 443753 w 1990406"/>
              <a:gd name="connsiteY18" fmla="*/ 551329 h 2043953"/>
              <a:gd name="connsiteX19" fmla="*/ 510988 w 1990406"/>
              <a:gd name="connsiteY19" fmla="*/ 470647 h 2043953"/>
              <a:gd name="connsiteX20" fmla="*/ 524435 w 1990406"/>
              <a:gd name="connsiteY20" fmla="*/ 430306 h 2043953"/>
              <a:gd name="connsiteX21" fmla="*/ 632012 w 1990406"/>
              <a:gd name="connsiteY21" fmla="*/ 363071 h 2043953"/>
              <a:gd name="connsiteX22" fmla="*/ 699247 w 1990406"/>
              <a:gd name="connsiteY22" fmla="*/ 295835 h 2043953"/>
              <a:gd name="connsiteX23" fmla="*/ 739588 w 1990406"/>
              <a:gd name="connsiteY23" fmla="*/ 255494 h 2043953"/>
              <a:gd name="connsiteX24" fmla="*/ 793376 w 1990406"/>
              <a:gd name="connsiteY24" fmla="*/ 215153 h 2043953"/>
              <a:gd name="connsiteX25" fmla="*/ 820271 w 1990406"/>
              <a:gd name="connsiteY25" fmla="*/ 188259 h 2043953"/>
              <a:gd name="connsiteX26" fmla="*/ 927847 w 1990406"/>
              <a:gd name="connsiteY26" fmla="*/ 134471 h 2043953"/>
              <a:gd name="connsiteX27" fmla="*/ 968188 w 1990406"/>
              <a:gd name="connsiteY27" fmla="*/ 107577 h 2043953"/>
              <a:gd name="connsiteX28" fmla="*/ 995082 w 1990406"/>
              <a:gd name="connsiteY28" fmla="*/ 80682 h 2043953"/>
              <a:gd name="connsiteX29" fmla="*/ 1048871 w 1990406"/>
              <a:gd name="connsiteY29" fmla="*/ 67235 h 2043953"/>
              <a:gd name="connsiteX30" fmla="*/ 1089212 w 1990406"/>
              <a:gd name="connsiteY30" fmla="*/ 40341 h 2043953"/>
              <a:gd name="connsiteX31" fmla="*/ 1250576 w 1990406"/>
              <a:gd name="connsiteY31" fmla="*/ 0 h 2043953"/>
              <a:gd name="connsiteX32" fmla="*/ 1479176 w 1990406"/>
              <a:gd name="connsiteY32" fmla="*/ 13447 h 2043953"/>
              <a:gd name="connsiteX33" fmla="*/ 1532965 w 1990406"/>
              <a:gd name="connsiteY33" fmla="*/ 26894 h 2043953"/>
              <a:gd name="connsiteX34" fmla="*/ 1559859 w 1990406"/>
              <a:gd name="connsiteY34" fmla="*/ 67235 h 2043953"/>
              <a:gd name="connsiteX35" fmla="*/ 1600200 w 1990406"/>
              <a:gd name="connsiteY35" fmla="*/ 94129 h 2043953"/>
              <a:gd name="connsiteX36" fmla="*/ 1627094 w 1990406"/>
              <a:gd name="connsiteY36" fmla="*/ 121024 h 2043953"/>
              <a:gd name="connsiteX37" fmla="*/ 1707776 w 1990406"/>
              <a:gd name="connsiteY37" fmla="*/ 161365 h 2043953"/>
              <a:gd name="connsiteX38" fmla="*/ 1734671 w 1990406"/>
              <a:gd name="connsiteY38" fmla="*/ 188259 h 2043953"/>
              <a:gd name="connsiteX39" fmla="*/ 1801906 w 1990406"/>
              <a:gd name="connsiteY39" fmla="*/ 255494 h 2043953"/>
              <a:gd name="connsiteX40" fmla="*/ 1815353 w 1990406"/>
              <a:gd name="connsiteY40" fmla="*/ 295835 h 2043953"/>
              <a:gd name="connsiteX41" fmla="*/ 1842247 w 1990406"/>
              <a:gd name="connsiteY41" fmla="*/ 349624 h 2043953"/>
              <a:gd name="connsiteX42" fmla="*/ 1855694 w 1990406"/>
              <a:gd name="connsiteY42" fmla="*/ 403412 h 2043953"/>
              <a:gd name="connsiteX43" fmla="*/ 1882588 w 1990406"/>
              <a:gd name="connsiteY43" fmla="*/ 443753 h 2043953"/>
              <a:gd name="connsiteX44" fmla="*/ 1896035 w 1990406"/>
              <a:gd name="connsiteY44" fmla="*/ 497541 h 2043953"/>
              <a:gd name="connsiteX45" fmla="*/ 1922929 w 1990406"/>
              <a:gd name="connsiteY45" fmla="*/ 578224 h 2043953"/>
              <a:gd name="connsiteX46" fmla="*/ 1936376 w 1990406"/>
              <a:gd name="connsiteY46" fmla="*/ 632012 h 2043953"/>
              <a:gd name="connsiteX47" fmla="*/ 1949823 w 1990406"/>
              <a:gd name="connsiteY47" fmla="*/ 699247 h 2043953"/>
              <a:gd name="connsiteX48" fmla="*/ 1976718 w 1990406"/>
              <a:gd name="connsiteY48" fmla="*/ 779929 h 2043953"/>
              <a:gd name="connsiteX49" fmla="*/ 1990165 w 1990406"/>
              <a:gd name="connsiteY49" fmla="*/ 941294 h 2043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1990406" h="2043953">
                <a:moveTo>
                  <a:pt x="0" y="2043953"/>
                </a:moveTo>
                <a:cubicBezTo>
                  <a:pt x="4482" y="2021541"/>
                  <a:pt x="9475" y="1999226"/>
                  <a:pt x="13447" y="1976718"/>
                </a:cubicBezTo>
                <a:cubicBezTo>
                  <a:pt x="22924" y="1923017"/>
                  <a:pt x="31376" y="1869141"/>
                  <a:pt x="40341" y="1815353"/>
                </a:cubicBezTo>
                <a:lnTo>
                  <a:pt x="67235" y="1653988"/>
                </a:lnTo>
                <a:cubicBezTo>
                  <a:pt x="83012" y="1559325"/>
                  <a:pt x="72060" y="1599172"/>
                  <a:pt x="94129" y="1532965"/>
                </a:cubicBezTo>
                <a:cubicBezTo>
                  <a:pt x="98611" y="1506071"/>
                  <a:pt x="101661" y="1478898"/>
                  <a:pt x="107576" y="1452282"/>
                </a:cubicBezTo>
                <a:cubicBezTo>
                  <a:pt x="110651" y="1438445"/>
                  <a:pt x="117129" y="1425570"/>
                  <a:pt x="121023" y="1411941"/>
                </a:cubicBezTo>
                <a:cubicBezTo>
                  <a:pt x="126100" y="1394171"/>
                  <a:pt x="129160" y="1375855"/>
                  <a:pt x="134471" y="1358153"/>
                </a:cubicBezTo>
                <a:cubicBezTo>
                  <a:pt x="142617" y="1331000"/>
                  <a:pt x="152400" y="1304365"/>
                  <a:pt x="161365" y="1277471"/>
                </a:cubicBezTo>
                <a:lnTo>
                  <a:pt x="174812" y="1237129"/>
                </a:lnTo>
                <a:cubicBezTo>
                  <a:pt x="179294" y="1223682"/>
                  <a:pt x="184821" y="1210539"/>
                  <a:pt x="188259" y="1196788"/>
                </a:cubicBezTo>
                <a:cubicBezTo>
                  <a:pt x="197224" y="1160929"/>
                  <a:pt x="203465" y="1124278"/>
                  <a:pt x="215153" y="1089212"/>
                </a:cubicBezTo>
                <a:lnTo>
                  <a:pt x="268941" y="927847"/>
                </a:lnTo>
                <a:cubicBezTo>
                  <a:pt x="273423" y="914400"/>
                  <a:pt x="278950" y="901257"/>
                  <a:pt x="282388" y="887506"/>
                </a:cubicBezTo>
                <a:cubicBezTo>
                  <a:pt x="286870" y="869577"/>
                  <a:pt x="288329" y="850606"/>
                  <a:pt x="295835" y="833718"/>
                </a:cubicBezTo>
                <a:cubicBezTo>
                  <a:pt x="306450" y="809834"/>
                  <a:pt x="322729" y="788894"/>
                  <a:pt x="336176" y="766482"/>
                </a:cubicBezTo>
                <a:cubicBezTo>
                  <a:pt x="357463" y="681336"/>
                  <a:pt x="339371" y="728072"/>
                  <a:pt x="403412" y="632012"/>
                </a:cubicBezTo>
                <a:lnTo>
                  <a:pt x="430306" y="591671"/>
                </a:lnTo>
                <a:cubicBezTo>
                  <a:pt x="434788" y="578224"/>
                  <a:pt x="437414" y="564007"/>
                  <a:pt x="443753" y="551329"/>
                </a:cubicBezTo>
                <a:cubicBezTo>
                  <a:pt x="462474" y="513887"/>
                  <a:pt x="481249" y="500386"/>
                  <a:pt x="510988" y="470647"/>
                </a:cubicBezTo>
                <a:cubicBezTo>
                  <a:pt x="515470" y="457200"/>
                  <a:pt x="516572" y="442100"/>
                  <a:pt x="524435" y="430306"/>
                </a:cubicBezTo>
                <a:cubicBezTo>
                  <a:pt x="555749" y="383334"/>
                  <a:pt x="580242" y="383779"/>
                  <a:pt x="632012" y="363071"/>
                </a:cubicBezTo>
                <a:cubicBezTo>
                  <a:pt x="681317" y="289112"/>
                  <a:pt x="632012" y="351864"/>
                  <a:pt x="699247" y="295835"/>
                </a:cubicBezTo>
                <a:cubicBezTo>
                  <a:pt x="713856" y="283661"/>
                  <a:pt x="725149" y="267870"/>
                  <a:pt x="739588" y="255494"/>
                </a:cubicBezTo>
                <a:cubicBezTo>
                  <a:pt x="756604" y="240909"/>
                  <a:pt x="776159" y="229500"/>
                  <a:pt x="793376" y="215153"/>
                </a:cubicBezTo>
                <a:cubicBezTo>
                  <a:pt x="803116" y="207037"/>
                  <a:pt x="809400" y="194782"/>
                  <a:pt x="820271" y="188259"/>
                </a:cubicBezTo>
                <a:cubicBezTo>
                  <a:pt x="854649" y="167632"/>
                  <a:pt x="894489" y="156710"/>
                  <a:pt x="927847" y="134471"/>
                </a:cubicBezTo>
                <a:cubicBezTo>
                  <a:pt x="941294" y="125506"/>
                  <a:pt x="955568" y="117673"/>
                  <a:pt x="968188" y="107577"/>
                </a:cubicBezTo>
                <a:cubicBezTo>
                  <a:pt x="978088" y="99657"/>
                  <a:pt x="983742" y="86352"/>
                  <a:pt x="995082" y="80682"/>
                </a:cubicBezTo>
                <a:cubicBezTo>
                  <a:pt x="1011612" y="72417"/>
                  <a:pt x="1030941" y="71717"/>
                  <a:pt x="1048871" y="67235"/>
                </a:cubicBezTo>
                <a:cubicBezTo>
                  <a:pt x="1062318" y="58270"/>
                  <a:pt x="1073880" y="45452"/>
                  <a:pt x="1089212" y="40341"/>
                </a:cubicBezTo>
                <a:cubicBezTo>
                  <a:pt x="1141810" y="22808"/>
                  <a:pt x="1250576" y="0"/>
                  <a:pt x="1250576" y="0"/>
                </a:cubicBezTo>
                <a:cubicBezTo>
                  <a:pt x="1326776" y="4482"/>
                  <a:pt x="1403188" y="6210"/>
                  <a:pt x="1479176" y="13447"/>
                </a:cubicBezTo>
                <a:cubicBezTo>
                  <a:pt x="1497574" y="15199"/>
                  <a:pt x="1517587" y="16642"/>
                  <a:pt x="1532965" y="26894"/>
                </a:cubicBezTo>
                <a:cubicBezTo>
                  <a:pt x="1546412" y="35859"/>
                  <a:pt x="1548431" y="55807"/>
                  <a:pt x="1559859" y="67235"/>
                </a:cubicBezTo>
                <a:cubicBezTo>
                  <a:pt x="1571287" y="78663"/>
                  <a:pt x="1587580" y="84033"/>
                  <a:pt x="1600200" y="94129"/>
                </a:cubicBezTo>
                <a:cubicBezTo>
                  <a:pt x="1610100" y="102049"/>
                  <a:pt x="1617194" y="113104"/>
                  <a:pt x="1627094" y="121024"/>
                </a:cubicBezTo>
                <a:cubicBezTo>
                  <a:pt x="1664332" y="150815"/>
                  <a:pt x="1665168" y="147162"/>
                  <a:pt x="1707776" y="161365"/>
                </a:cubicBezTo>
                <a:cubicBezTo>
                  <a:pt x="1716741" y="170330"/>
                  <a:pt x="1724771" y="180339"/>
                  <a:pt x="1734671" y="188259"/>
                </a:cubicBezTo>
                <a:cubicBezTo>
                  <a:pt x="1779494" y="224117"/>
                  <a:pt x="1775012" y="201707"/>
                  <a:pt x="1801906" y="255494"/>
                </a:cubicBezTo>
                <a:cubicBezTo>
                  <a:pt x="1808245" y="268172"/>
                  <a:pt x="1809769" y="282807"/>
                  <a:pt x="1815353" y="295835"/>
                </a:cubicBezTo>
                <a:cubicBezTo>
                  <a:pt x="1823249" y="314260"/>
                  <a:pt x="1835208" y="330854"/>
                  <a:pt x="1842247" y="349624"/>
                </a:cubicBezTo>
                <a:cubicBezTo>
                  <a:pt x="1848736" y="366928"/>
                  <a:pt x="1848414" y="386425"/>
                  <a:pt x="1855694" y="403412"/>
                </a:cubicBezTo>
                <a:cubicBezTo>
                  <a:pt x="1862060" y="418267"/>
                  <a:pt x="1873623" y="430306"/>
                  <a:pt x="1882588" y="443753"/>
                </a:cubicBezTo>
                <a:cubicBezTo>
                  <a:pt x="1887070" y="461682"/>
                  <a:pt x="1890725" y="479839"/>
                  <a:pt x="1896035" y="497541"/>
                </a:cubicBezTo>
                <a:cubicBezTo>
                  <a:pt x="1904181" y="524695"/>
                  <a:pt x="1916053" y="550721"/>
                  <a:pt x="1922929" y="578224"/>
                </a:cubicBezTo>
                <a:cubicBezTo>
                  <a:pt x="1927411" y="596153"/>
                  <a:pt x="1932367" y="613971"/>
                  <a:pt x="1936376" y="632012"/>
                </a:cubicBezTo>
                <a:cubicBezTo>
                  <a:pt x="1941334" y="654323"/>
                  <a:pt x="1943809" y="677197"/>
                  <a:pt x="1949823" y="699247"/>
                </a:cubicBezTo>
                <a:cubicBezTo>
                  <a:pt x="1957282" y="726597"/>
                  <a:pt x="1976718" y="779929"/>
                  <a:pt x="1976718" y="779929"/>
                </a:cubicBezTo>
                <a:cubicBezTo>
                  <a:pt x="1993334" y="896245"/>
                  <a:pt x="1990165" y="842364"/>
                  <a:pt x="1990165" y="94129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 flipV="1">
            <a:off x="7064188" y="3602496"/>
            <a:ext cx="4289612" cy="15195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flipH="1">
            <a:off x="8427549" y="2580326"/>
            <a:ext cx="35859" cy="3352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7495241" y="3768226"/>
            <a:ext cx="2456329" cy="22143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타원 9"/>
          <p:cNvSpPr/>
          <p:nvPr/>
        </p:nvSpPr>
        <p:spPr>
          <a:xfrm>
            <a:off x="9666777" y="4307152"/>
            <a:ext cx="254078" cy="23532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039531" y="2580326"/>
            <a:ext cx="50024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It is defined optimization of both max and min problem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4942390" y="3414532"/>
            <a:ext cx="4456253" cy="974529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0314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define saddle point problem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40" y="2312894"/>
            <a:ext cx="10483263" cy="109067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089212" y="2553434"/>
            <a:ext cx="1734670" cy="8501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7960660" y="2553434"/>
            <a:ext cx="3213846" cy="8501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7677794" y="2050851"/>
            <a:ext cx="3676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Inner maximization problem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33698" y="2044302"/>
            <a:ext cx="3637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outer minimization problem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261166" y="4298304"/>
            <a:ext cx="6522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Find adversarial version of data x having high loss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19" name="직선 화살표 연결선 18"/>
          <p:cNvCxnSpPr/>
          <p:nvPr/>
        </p:nvCxnSpPr>
        <p:spPr>
          <a:xfrm flipH="1">
            <a:off x="8522637" y="3536815"/>
            <a:ext cx="1044946" cy="645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09762" y="5015480"/>
            <a:ext cx="4214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Find model parameter that have 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1956547" y="3536815"/>
            <a:ext cx="1864102" cy="1268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4856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concept projected gradient descent</a:t>
            </a:r>
            <a:endParaRPr lang="ko-KR" altLang="en-US" dirty="0"/>
          </a:p>
        </p:txBody>
      </p:sp>
      <p:pic>
        <p:nvPicPr>
          <p:cNvPr id="8" name="내용 개체 틀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311955"/>
            <a:ext cx="10972800" cy="1161301"/>
          </a:xfrm>
        </p:spPr>
      </p:pic>
      <p:sp>
        <p:nvSpPr>
          <p:cNvPr id="9" name="직사각형 8"/>
          <p:cNvSpPr/>
          <p:nvPr/>
        </p:nvSpPr>
        <p:spPr>
          <a:xfrm>
            <a:off x="4693024" y="2467540"/>
            <a:ext cx="726141" cy="8501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204824" y="3941262"/>
            <a:ext cx="5782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Previous step x that has some of </a:t>
            </a:r>
            <a:r>
              <a:rPr lang="en-US" altLang="ko-KR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pertubation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841813" y="2467540"/>
            <a:ext cx="1582269" cy="8501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45026" y="4587254"/>
            <a:ext cx="6715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Constrained range of perturbation in (-noise, noise)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445684" y="5450150"/>
            <a:ext cx="9427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adversarial step to find efficient perturbation by using recursively ascent 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5130053" y="3485862"/>
            <a:ext cx="544606" cy="292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H="1">
            <a:off x="2124635" y="3485862"/>
            <a:ext cx="1508312" cy="980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H="1">
            <a:off x="8718118" y="3468303"/>
            <a:ext cx="597390" cy="1816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5930154" y="2467540"/>
            <a:ext cx="5423646" cy="8501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3230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feature of </a:t>
            </a:r>
            <a:r>
              <a:rPr lang="en-US" altLang="ko-KR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PGD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490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1. Difficult finding problem in reasonable time</a:t>
            </a:r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735" y="3575759"/>
            <a:ext cx="9820527" cy="2686837"/>
          </a:xfrm>
          <a:prstGeom prst="rect">
            <a:avLst/>
          </a:prstGeom>
        </p:spPr>
      </p:pic>
      <p:sp>
        <p:nvSpPr>
          <p:cNvPr id="5" name="내용 개체 틀 2"/>
          <p:cNvSpPr txBox="1">
            <a:spLocks/>
          </p:cNvSpPr>
          <p:nvPr/>
        </p:nvSpPr>
        <p:spPr>
          <a:xfrm>
            <a:off x="838200" y="2891737"/>
            <a:ext cx="10844284" cy="54908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2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. It tend to have </a:t>
            </a:r>
            <a:r>
              <a:rPr lang="en-US" altLang="ko-KR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well concentrated loss value 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about each steps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824924" y="3575758"/>
            <a:ext cx="318814" cy="16096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8530543" y="3575757"/>
            <a:ext cx="347240" cy="16096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/>
          <p:cNvCxnSpPr/>
          <p:nvPr/>
        </p:nvCxnSpPr>
        <p:spPr>
          <a:xfrm flipV="1">
            <a:off x="3984331" y="3440822"/>
            <a:ext cx="1988206" cy="134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9" idx="0"/>
          </p:cNvCxnSpPr>
          <p:nvPr/>
        </p:nvCxnSpPr>
        <p:spPr>
          <a:xfrm flipH="1" flipV="1">
            <a:off x="6622648" y="3440822"/>
            <a:ext cx="2081515" cy="134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051633" y="3256156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low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719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feature of </a:t>
            </a:r>
            <a:r>
              <a:rPr lang="en-US" altLang="ko-KR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PGD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217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3. adversarial training is more efficient than standard training indeed without outlier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508" y="2685324"/>
            <a:ext cx="8692811" cy="366924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757279" y="6343068"/>
            <a:ext cx="4349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Red : adversarial, blue : standard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574680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feature of </a:t>
            </a:r>
            <a:r>
              <a:rPr lang="en-US" altLang="ko-KR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PGD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561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4. we can find solution of saddle point problem about both outer minimization and inner maximization by using </a:t>
            </a:r>
            <a:r>
              <a:rPr lang="en-US" altLang="ko-KR" sz="2400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same gradient</a:t>
            </a:r>
            <a:r>
              <a:rPr lang="en-US" altLang="ko-KR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of inner adversarial version</a:t>
            </a:r>
          </a:p>
          <a:p>
            <a:pPr marL="0" indent="0">
              <a:buNone/>
            </a:pPr>
            <a:endParaRPr lang="en-US" altLang="ko-KR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None/>
            </a:pPr>
            <a:r>
              <a:rPr lang="en-US" altLang="ko-KR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5. It should have </a:t>
            </a:r>
            <a:r>
              <a:rPr lang="en-US" altLang="ko-KR" sz="2400" dirty="0" smtClean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more capacity </a:t>
            </a:r>
            <a:r>
              <a:rPr lang="en-US" altLang="ko-KR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about model than standard, because of more complicated boundary</a:t>
            </a:r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1234" y="4292286"/>
            <a:ext cx="7458355" cy="2189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0162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230</Words>
  <Application>Microsoft Office PowerPoint</Application>
  <PresentationFormat>와이드스크린</PresentationFormat>
  <Paragraphs>34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HY견고딕</vt:lpstr>
      <vt:lpstr>맑은 고딕</vt:lpstr>
      <vt:lpstr>Arial</vt:lpstr>
      <vt:lpstr>Office 테마</vt:lpstr>
      <vt:lpstr>PGD (projected gradient descent)</vt:lpstr>
      <vt:lpstr>content</vt:lpstr>
      <vt:lpstr>recently adversarial attack</vt:lpstr>
      <vt:lpstr>What is saddle point?</vt:lpstr>
      <vt:lpstr>define saddle point problem</vt:lpstr>
      <vt:lpstr>concept projected gradient descent</vt:lpstr>
      <vt:lpstr>feature of PGD</vt:lpstr>
      <vt:lpstr>feature of PGD</vt:lpstr>
      <vt:lpstr>feature of PGD</vt:lpstr>
      <vt:lpstr>experiment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PGD (projected gradient descent)</dc:title>
  <dc:creator>ADMIN</dc:creator>
  <cp:lastModifiedBy>ADMIN</cp:lastModifiedBy>
  <cp:revision>11</cp:revision>
  <dcterms:created xsi:type="dcterms:W3CDTF">2025-02-07T00:06:09Z</dcterms:created>
  <dcterms:modified xsi:type="dcterms:W3CDTF">2025-02-07T01:31:59Z</dcterms:modified>
</cp:coreProperties>
</file>