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2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4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3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6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4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0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5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5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1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88ED-6B2D-4722-9CF6-6FDDEDD764B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94C4-89E4-43BC-A555-5F01C5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6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2426" y="1631649"/>
            <a:ext cx="9144000" cy="2387600"/>
          </a:xfrm>
        </p:spPr>
        <p:txBody>
          <a:bodyPr/>
          <a:lstStyle/>
          <a:p>
            <a:r>
              <a:rPr lang="en-US" altLang="ko-KR" dirty="0" err="1" smtClean="0">
                <a:latin typeface="Arial Rounded MT Bold" panose="020F0704030504030204" pitchFamily="34" charset="0"/>
                <a:ea typeface="+mn-ea"/>
              </a:rPr>
              <a:t>CW</a:t>
            </a:r>
            <a:r>
              <a:rPr lang="en-US" altLang="ko-KR" dirty="0" smtClean="0">
                <a:latin typeface="Arial Rounded MT Bold" panose="020F0704030504030204" pitchFamily="34" charset="0"/>
                <a:ea typeface="+mn-ea"/>
              </a:rPr>
              <a:t>-Attack</a:t>
            </a:r>
            <a:endParaRPr lang="ko-KR" altLang="en-US" dirty="0">
              <a:latin typeface="Arial Rounded MT Bold" panose="020F07040305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71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Arial Rounded MT Bold" panose="020F0704030504030204" pitchFamily="34" charset="0"/>
              </a:rPr>
              <a:t>L_infty</a:t>
            </a:r>
            <a:r>
              <a:rPr lang="en-US" altLang="ko-KR" dirty="0" smtClean="0">
                <a:latin typeface="Arial Rounded MT Bold" panose="020F0704030504030204" pitchFamily="34" charset="0"/>
              </a:rPr>
              <a:t> norm attack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Formula is</a:t>
            </a:r>
          </a:p>
          <a:p>
            <a:r>
              <a:rPr lang="en-US" altLang="ko-KR" dirty="0" smtClean="0"/>
              <a:t>But </a:t>
            </a:r>
            <a:r>
              <a:rPr lang="en-US" altLang="ko-KR" dirty="0" err="1" smtClean="0"/>
              <a:t>L_infty</a:t>
            </a:r>
            <a:r>
              <a:rPr lang="en-US" altLang="ko-KR" dirty="0" smtClean="0"/>
              <a:t> work poorly at gradient descent</a:t>
            </a:r>
          </a:p>
          <a:p>
            <a:r>
              <a:rPr lang="en-US" altLang="ko-KR" dirty="0" smtClean="0"/>
              <a:t>Because only largest delta panelize </a:t>
            </a:r>
          </a:p>
          <a:p>
            <a:r>
              <a:rPr lang="en-US" altLang="ko-KR" dirty="0" smtClean="0"/>
              <a:t>So that is alternative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If delta &lt; tau for all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reduce tau factor of 0.9 ( initial 1 )</a:t>
            </a:r>
            <a:endParaRPr lang="ko-KR" altLang="en-US" dirty="0"/>
          </a:p>
        </p:txBody>
      </p:sp>
      <p:pic>
        <p:nvPicPr>
          <p:cNvPr id="4" name="그림 3" descr="\documentclass{article}&#10;\usepackage{amsmath}&#10;\pagestyle{empty}&#10;\begin{document}&#10;&#10;$Minimize c \cdot f(x+\delta)+\left \| \delta \right \|_\infty$&#10;&#10;&#10;\end{document}" title="IguanaTex Picture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73" y="1851255"/>
            <a:ext cx="4529066" cy="375467"/>
          </a:xfrm>
          <a:prstGeom prst="rect">
            <a:avLst/>
          </a:prstGeom>
        </p:spPr>
      </p:pic>
      <p:pic>
        <p:nvPicPr>
          <p:cNvPr id="5" name="그림 4" descr="\documentclass{article}&#10;\usepackage{amsmath}&#10;\pagestyle{empty}&#10;\begin{document}&#10;&#10;$minimize\,c \cdot f(x+\delta) + \sum_i[(\delta_i-\tau)^+]$&#10;&#10;&#10;\end{document}" title="IguanaTex Picture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49" y="4173727"/>
            <a:ext cx="5792000" cy="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1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Context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1. problem define</a:t>
            </a:r>
          </a:p>
          <a:p>
            <a:r>
              <a:rPr lang="en-US" altLang="ko-KR" dirty="0" smtClean="0">
                <a:latin typeface="Arial Rounded MT Bold" panose="020F0704030504030204" pitchFamily="34" charset="0"/>
              </a:rPr>
              <a:t>2. objective function</a:t>
            </a:r>
          </a:p>
          <a:p>
            <a:r>
              <a:rPr lang="en-US" altLang="ko-KR" dirty="0" smtClean="0">
                <a:latin typeface="Arial Rounded MT Bold" panose="020F0704030504030204" pitchFamily="34" charset="0"/>
              </a:rPr>
              <a:t>3. alternative formulation</a:t>
            </a:r>
          </a:p>
          <a:p>
            <a:r>
              <a:rPr lang="en-US" altLang="ko-KR" dirty="0" smtClean="0">
                <a:latin typeface="Arial Rounded MT Bold" panose="020F0704030504030204" pitchFamily="34" charset="0"/>
              </a:rPr>
              <a:t>4. box constraints</a:t>
            </a:r>
          </a:p>
          <a:p>
            <a:r>
              <a:rPr lang="en-US" altLang="ko-KR" dirty="0" smtClean="0">
                <a:latin typeface="Arial Rounded MT Bold" panose="020F0704030504030204" pitchFamily="34" charset="0"/>
              </a:rPr>
              <a:t>5. </a:t>
            </a:r>
            <a:r>
              <a:rPr lang="en-US" altLang="ko-KR" dirty="0" err="1" smtClean="0">
                <a:latin typeface="Arial Rounded MT Bold" panose="020F0704030504030204" pitchFamily="34" charset="0"/>
              </a:rPr>
              <a:t>L0</a:t>
            </a:r>
            <a:r>
              <a:rPr lang="en-US" altLang="ko-KR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dirty="0" err="1" smtClean="0">
                <a:latin typeface="Arial Rounded MT Bold" panose="020F0704030504030204" pitchFamily="34" charset="0"/>
              </a:rPr>
              <a:t>L2</a:t>
            </a:r>
            <a:r>
              <a:rPr lang="en-US" altLang="ko-KR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dirty="0" err="1" smtClean="0">
                <a:latin typeface="Arial Rounded MT Bold" panose="020F0704030504030204" pitchFamily="34" charset="0"/>
              </a:rPr>
              <a:t>L_infty</a:t>
            </a:r>
            <a:r>
              <a:rPr lang="en-US" altLang="ko-KR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dirty="0" smtClean="0">
                <a:latin typeface="Arial Rounded MT Bold" panose="020F0704030504030204" pitchFamily="34" charset="0"/>
              </a:rPr>
              <a:t>attack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6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Problem define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2076" y="33601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D </a:t>
            </a:r>
            <a:r>
              <a:rPr lang="en-US" altLang="ko-KR" dirty="0" smtClean="0">
                <a:latin typeface="Arial Rounded MT Bold" panose="020F0704030504030204" pitchFamily="34" charset="0"/>
              </a:rPr>
              <a:t>is distance function</a:t>
            </a:r>
          </a:p>
          <a:p>
            <a:r>
              <a:rPr lang="en-US" altLang="ko-KR" dirty="0" smtClean="0">
                <a:latin typeface="Arial Rounded MT Bold" panose="020F0704030504030204" pitchFamily="34" charset="0"/>
              </a:rPr>
              <a:t>C is classification function</a:t>
            </a:r>
          </a:p>
          <a:p>
            <a:endParaRPr lang="en-US" altLang="ko-KR" dirty="0">
              <a:latin typeface="Arial Rounded MT Bold" panose="020F0704030504030204" pitchFamily="34" charset="0"/>
            </a:endParaRPr>
          </a:p>
          <a:p>
            <a:r>
              <a:rPr lang="en-US" altLang="ko-KR" dirty="0" smtClean="0">
                <a:latin typeface="Arial Rounded MT Bold" panose="020F0704030504030204" pitchFamily="34" charset="0"/>
              </a:rPr>
              <a:t>But it is too hard to solve directly, because C is non-linear</a:t>
            </a:r>
          </a:p>
          <a:p>
            <a:r>
              <a:rPr lang="en-US" altLang="ko-KR" dirty="0" smtClean="0">
                <a:latin typeface="Arial Rounded MT Bold" panose="020F0704030504030204" pitchFamily="34" charset="0"/>
              </a:rPr>
              <a:t>So we should change it to approximate alternative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8" name="그림 7" descr="\documentclass{article}&#10;\usepackage{amsmath}&#10;\pagestyle{empty}&#10;\begin{document}&#10;&#10;\begin{equation}&#10;Minimize \, D(x, x + \delta)&#10;\end{equation}&#10;&#10;&#10;\end{document}" title="IguanaTex Picture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91" y="1946478"/>
            <a:ext cx="7216609" cy="330819"/>
          </a:xfrm>
          <a:prstGeom prst="rect">
            <a:avLst/>
          </a:prstGeom>
        </p:spPr>
      </p:pic>
      <p:pic>
        <p:nvPicPr>
          <p:cNvPr id="9" name="그림 8" descr="\documentclass{article}&#10;\usepackage{amsmath}&#10;\pagestyle{empty}&#10;\begin{document}&#10;&#10;\begin{equation}&#10;Such \, that \, C(x+ \delta) = t, \, x+ \delta \in [0,1]^{n}&#10;\end{equation}&#10;&#10;&#10;&#10;\end{document}" title="IguanaTex Picture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24" y="2442707"/>
            <a:ext cx="8353676" cy="33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3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Objective function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473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We should change C function to approximate alternative</a:t>
            </a:r>
            <a:endParaRPr lang="en-US" altLang="ko-KR" dirty="0">
              <a:latin typeface="Arial Rounded MT Bold" panose="020F0704030504030204" pitchFamily="34" charset="0"/>
            </a:endParaRPr>
          </a:p>
          <a:p>
            <a:r>
              <a:rPr lang="en-US" altLang="ko-KR" dirty="0" smtClean="0">
                <a:latin typeface="Arial Rounded MT Bold" panose="020F0704030504030204" pitchFamily="34" charset="0"/>
              </a:rPr>
              <a:t>So paper provide seven alternative that should be </a:t>
            </a:r>
            <a:endParaRPr lang="en-US" altLang="ko-KR" dirty="0" smtClean="0">
              <a:latin typeface="Arial Rounded MT Bold" panose="020F0704030504030204" pitchFamily="34" charset="0"/>
            </a:endParaRPr>
          </a:p>
          <a:p>
            <a:r>
              <a:rPr lang="en-US" altLang="ko-KR" dirty="0" smtClean="0">
                <a:latin typeface="Arial Rounded MT Bold" panose="020F0704030504030204" pitchFamily="34" charset="0"/>
              </a:rPr>
              <a:t>                          in </a:t>
            </a:r>
            <a:r>
              <a:rPr lang="en-US" altLang="ko-KR" dirty="0" smtClean="0">
                <a:latin typeface="Arial Rounded MT Bold" panose="020F0704030504030204" pitchFamily="34" charset="0"/>
              </a:rPr>
              <a:t>common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03" y="3445296"/>
            <a:ext cx="5442735" cy="3111964"/>
          </a:xfrm>
          <a:prstGeom prst="rect">
            <a:avLst/>
          </a:prstGeom>
        </p:spPr>
      </p:pic>
      <p:pic>
        <p:nvPicPr>
          <p:cNvPr id="5" name="그림 4" descr="\documentclass{article}&#10;\usepackage{amsmath}&#10;\pagestyle{empty}&#10;\begin{document}&#10;&#10;$f(x+\delta) \leq 0 $&#10;&#10;&#10;\end{document}" title="IguanaTex Picture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31" y="2843427"/>
            <a:ext cx="1913600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Alternative function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700" y="193072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Empirically, paper provide best function </a:t>
            </a:r>
            <a:r>
              <a:rPr lang="en-US" altLang="ko-KR" dirty="0" err="1" smtClean="0"/>
              <a:t>f_6</a:t>
            </a:r>
            <a:endParaRPr lang="en-US" altLang="ko-KR" dirty="0"/>
          </a:p>
          <a:p>
            <a:r>
              <a:rPr lang="en-US" altLang="ko-KR" dirty="0" smtClean="0"/>
              <a:t>So alternative formulation </a:t>
            </a:r>
            <a:r>
              <a:rPr lang="en-US" altLang="ko-KR" dirty="0" smtClean="0"/>
              <a:t>is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That is also represented by using </a:t>
            </a:r>
            <a:r>
              <a:rPr lang="en-US" altLang="ko-KR" dirty="0" smtClean="0"/>
              <a:t>norm</a:t>
            </a:r>
            <a:endParaRPr lang="ko-KR" altLang="en-US" dirty="0"/>
          </a:p>
        </p:txBody>
      </p:sp>
      <p:pic>
        <p:nvPicPr>
          <p:cNvPr id="6" name="그림 5" descr="\documentclass{article}&#10;\usepackage{amsmath}&#10;\pagestyle{empty}&#10;\begin{document}&#10;&#10;$Minimize\,D(x, x+\delta) + c \cdot f_6(x + \delta)$&#10;&#10;&#10;\end{document}" title="IguanaTex Picture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90" y="3041538"/>
            <a:ext cx="7145620" cy="452357"/>
          </a:xfrm>
          <a:prstGeom prst="rect">
            <a:avLst/>
          </a:prstGeom>
        </p:spPr>
      </p:pic>
      <p:pic>
        <p:nvPicPr>
          <p:cNvPr id="7" name="그림 6" descr="\documentclass{article}&#10;\usepackage{amsmath}&#10;\pagestyle{empty}&#10;\begin{document}&#10;&#10;$Such\,that\,x + \delta \in [0,1]^{n}$&#10;&#10;&#10;\end{document}" title="IguanaTex Picture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75" y="3652153"/>
            <a:ext cx="4562956" cy="444582"/>
          </a:xfrm>
          <a:prstGeom prst="rect">
            <a:avLst/>
          </a:prstGeom>
        </p:spPr>
      </p:pic>
      <p:pic>
        <p:nvPicPr>
          <p:cNvPr id="8" name="그림 7" descr="\documentclass{article}&#10;\usepackage{amsmath}&#10;\pagestyle{empty}&#10;\begin{document}&#10;&#10;$Minimize\,\left \| \delta \right \|+ c \cdot f_6(x + \delta)$&#10;&#10;&#10;\end{document}" title="IguanaTex Picture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96" y="5040281"/>
            <a:ext cx="6516359" cy="519691"/>
          </a:xfrm>
          <a:prstGeom prst="rect">
            <a:avLst/>
          </a:prstGeom>
        </p:spPr>
      </p:pic>
      <p:pic>
        <p:nvPicPr>
          <p:cNvPr id="9" name="그림 8" descr="\documentclass{article}&#10;\usepackage{amsmath}&#10;\pagestyle{empty}&#10;\begin{document}&#10;&#10;$Such\,that\,x + \delta \in [0,1]^{n}$&#10;&#10;&#10;\end{document}" title="IguanaTex Picture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75" y="5621879"/>
            <a:ext cx="4650375" cy="4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7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Find c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Best way to choose c is to use the smallest value of c for which the resulting </a:t>
            </a:r>
            <a:r>
              <a:rPr lang="en-US" altLang="ko-KR" dirty="0" smtClean="0"/>
              <a:t>solution</a:t>
            </a:r>
          </a:p>
          <a:p>
            <a:endParaRPr lang="en-US" altLang="ko-KR" dirty="0"/>
          </a:p>
          <a:p>
            <a:r>
              <a:rPr lang="en-US" altLang="ko-KR" dirty="0" smtClean="0"/>
              <a:t>And we can find c using binary search</a:t>
            </a:r>
            <a:endParaRPr lang="ko-KR" altLang="en-US" dirty="0"/>
          </a:p>
        </p:txBody>
      </p:sp>
      <p:pic>
        <p:nvPicPr>
          <p:cNvPr id="4" name="그림 3" descr="\documentclass{article}&#10;\usepackage{amsmath}&#10;\pagestyle{empty}&#10;\begin{document}&#10;&#10;$f(x^*) \leq 0$&#10;&#10;&#10;\end{document}" title="IguanaTex Picture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96" y="2277243"/>
            <a:ext cx="1472000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5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Box constraints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</a:t>
            </a:r>
            <a:r>
              <a:rPr lang="en-US" altLang="ko-KR" dirty="0" err="1" smtClean="0"/>
              <a:t>CW</a:t>
            </a:r>
            <a:r>
              <a:rPr lang="en-US" altLang="ko-KR" dirty="0" smtClean="0"/>
              <a:t> attack, Box constraint using </a:t>
            </a:r>
            <a:r>
              <a:rPr lang="en-US" altLang="ko-KR" dirty="0" err="1" smtClean="0"/>
              <a:t>PGD</a:t>
            </a:r>
            <a:r>
              <a:rPr lang="en-US" altLang="ko-KR" dirty="0" smtClean="0"/>
              <a:t> poorly work</a:t>
            </a:r>
          </a:p>
          <a:p>
            <a:r>
              <a:rPr lang="en-US" altLang="ko-KR" dirty="0" smtClean="0"/>
              <a:t>So paper provide alternative of box constraint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 descr="\documentclass{article}&#10;\usepackage{amsmath}&#10;\pagestyle{empty}&#10;\begin{document}&#10;&#10;$\delta_i = \frac{1}{2}(tanh(w_i) + 1) – x_i$&#10;&#10;&#10;\end{document}" title="IguanaTex Picture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72" y="3214858"/>
            <a:ext cx="3701333" cy="426667"/>
          </a:xfrm>
          <a:prstGeom prst="rect">
            <a:avLst/>
          </a:prstGeom>
        </p:spPr>
      </p:pic>
      <p:pic>
        <p:nvPicPr>
          <p:cNvPr id="5" name="그림 4" descr="\documentclass{article}&#10;\usepackage{amsmath}&#10;\pagestyle{empty}&#10;\begin{document}&#10;&#10;$x + \delta \in [0,1]^{n}$&#10;&#10;&#10;\end{document}" title="IguanaTex Picture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04" y="4664901"/>
            <a:ext cx="2103467" cy="35626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524937" y="3776463"/>
            <a:ext cx="1" cy="78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Arial Rounded MT Bold" panose="020F0704030504030204" pitchFamily="34" charset="0"/>
              </a:rPr>
              <a:t>L2</a:t>
            </a:r>
            <a:r>
              <a:rPr lang="en-US" altLang="ko-KR" dirty="0" smtClean="0">
                <a:latin typeface="Arial Rounded MT Bold" panose="020F0704030504030204" pitchFamily="34" charset="0"/>
              </a:rPr>
              <a:t> norm attack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Final optimization problem is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And </a:t>
            </a:r>
            <a:r>
              <a:rPr lang="en-US" altLang="ko-KR" dirty="0" smtClean="0"/>
              <a:t>f is </a:t>
            </a:r>
            <a:r>
              <a:rPr lang="en-US" altLang="ko-KR" dirty="0" err="1" smtClean="0"/>
              <a:t>f_6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Starting multiple random points gradient descent</a:t>
            </a:r>
            <a:endParaRPr lang="ko-KR" altLang="en-US" dirty="0"/>
          </a:p>
        </p:txBody>
      </p:sp>
      <p:pic>
        <p:nvPicPr>
          <p:cNvPr id="4" name="그림 3" descr="\documentclass{article}&#10;\usepackage{amsmath}&#10;\pagestyle{empty}&#10;\begin{document}&#10;&#10;$Minimize \left \| \frac{1}{2}(tanh(w)+1) – x \right \|_2^2 + c \cdot f(\frac{1}{2}(tanh(w)+1))$&#10;&#10;&#10;\end{document}" title="IguanaTex Picture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19" y="2568467"/>
            <a:ext cx="8663466" cy="518400"/>
          </a:xfrm>
          <a:prstGeom prst="rect">
            <a:avLst/>
          </a:prstGeom>
        </p:spPr>
      </p:pic>
      <p:pic>
        <p:nvPicPr>
          <p:cNvPr id="6" name="그림 5" descr="\documentclass{article}&#10;\usepackage{amsmath}&#10;\pagestyle{empty}&#10;\begin{document}&#10;&#10;$F(x^\prime) = max(max\{Z(x^\prime)_i : I \neq t\} – Z(x^\prime)_t, -\kappa)$&#10;&#10;&#10;\end{document}" title="IguanaTex Picture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00" y="4081522"/>
            <a:ext cx="7142400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3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Arial Rounded MT Bold" panose="020F0704030504030204" pitchFamily="34" charset="0"/>
              </a:rPr>
              <a:t>L0</a:t>
            </a:r>
            <a:r>
              <a:rPr lang="en-US" altLang="ko-KR" dirty="0" smtClean="0">
                <a:latin typeface="Arial Rounded MT Bold" panose="020F0704030504030204" pitchFamily="34" charset="0"/>
              </a:rPr>
              <a:t> norm attack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Minimal subset </a:t>
            </a:r>
            <a:r>
              <a:rPr lang="en-US" altLang="ko-KR" dirty="0"/>
              <a:t>of pixels that can be modified to generate </a:t>
            </a:r>
            <a:r>
              <a:rPr lang="en-US" altLang="ko-KR" dirty="0" smtClean="0"/>
              <a:t>an adversarial </a:t>
            </a:r>
            <a:r>
              <a:rPr lang="en-US" altLang="ko-KR" dirty="0"/>
              <a:t>example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If we find sample using </a:t>
            </a:r>
            <a:r>
              <a:rPr lang="en-US" altLang="ko-KR" dirty="0" err="1" smtClean="0"/>
              <a:t>L2</a:t>
            </a:r>
            <a:r>
              <a:rPr lang="en-US" altLang="ko-KR" dirty="0" smtClean="0"/>
              <a:t> adversary</a:t>
            </a:r>
          </a:p>
          <a:p>
            <a:endParaRPr lang="en-US" altLang="ko-KR" dirty="0"/>
          </a:p>
          <a:p>
            <a:r>
              <a:rPr lang="en-US" altLang="ko-KR" dirty="0" smtClean="0"/>
              <a:t>And eliminate pixel if it satisfied constraint</a:t>
            </a:r>
          </a:p>
          <a:p>
            <a:r>
              <a:rPr lang="en-US" altLang="ko-KR" dirty="0" smtClean="0"/>
              <a:t>this mean that how much reduction in f about each pixel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This process </a:t>
            </a:r>
            <a:r>
              <a:rPr lang="en-US" altLang="ko-KR" dirty="0" smtClean="0"/>
              <a:t>repeats until </a:t>
            </a:r>
            <a:r>
              <a:rPr lang="en-US" altLang="ko-KR" dirty="0"/>
              <a:t>the </a:t>
            </a:r>
            <a:r>
              <a:rPr lang="en-US" altLang="ko-KR" dirty="0" err="1"/>
              <a:t>L2</a:t>
            </a:r>
            <a:r>
              <a:rPr lang="en-US" altLang="ko-KR" dirty="0"/>
              <a:t> adversary fails to find an adversarial example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And if it fails, doubling c value, initial c is very low value</a:t>
            </a:r>
          </a:p>
        </p:txBody>
      </p:sp>
      <p:pic>
        <p:nvPicPr>
          <p:cNvPr id="4" name="그림 3" descr="\documentclass{article}&#10;\usepackage{amsmath}&#10;\pagestyle{empty}&#10;\begin{document}&#10;&#10;$x+\delta, g = \nabla f(x+\delta)$&#10;&#10;&#10;\end{document}" title="IguanaTex Picture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25" y="3023478"/>
            <a:ext cx="3142400" cy="356267"/>
          </a:xfrm>
          <a:prstGeom prst="rect">
            <a:avLst/>
          </a:prstGeom>
        </p:spPr>
      </p:pic>
      <p:pic>
        <p:nvPicPr>
          <p:cNvPr id="6" name="그림 5" descr="\documentclass{article}&#10;\usepackage{amsmath}&#10;\pagestyle{empty}&#10;\begin{document}&#10;&#10;$i=argmin_ig_i\cdot\delta_i$&#10;&#10;&#10;\end{document}" title="IguanaTex Picture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69" y="3916855"/>
            <a:ext cx="2675200" cy="3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27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2731.909"/>
  <p:tag name="OUTPUTTYPE" val="PNG"/>
  <p:tag name="IGUANATEXVERSION" val="162"/>
  <p:tag name="LATEXADDIN" val="\documentclass{article}&#10;\usepackage{amsmath}&#10;\pagestyle{empty}&#10;\begin{document}&#10;&#10;\begin{equation}&#10;Minimize \, D(x, x + \delta)&#10;\end{equation}&#10;&#10;&#10;\end{document}"/>
  <p:tag name="IGUANATEXSIZE" val="26"/>
  <p:tag name="IGUANATEXCURSOR" val="109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739.4075"/>
  <p:tag name="OUTPUTTYPE" val="PNG"/>
  <p:tag name="IGUANATEXVERSION" val="162"/>
  <p:tag name="LATEXADDIN" val="\documentclass{article}&#10;\usepackage{amsmath}&#10;\pagestyle{empty}&#10;\begin{document}&#10;&#10;$x + \delta \in [0,1]^{n}$&#10;&#10;&#10;\end{document}"/>
  <p:tag name="IGUANATEXSIZE" val="28"/>
  <p:tag name="IGUANATEXCURSOR" val="106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82.2272"/>
  <p:tag name="ORIGINALWIDTH" val=" 3045.369"/>
  <p:tag name="OUTPUTTYPE" val="PNG"/>
  <p:tag name="IGUANATEXVERSION" val="162"/>
  <p:tag name="LATEXADDIN" val="\documentclass{article}&#10;\usepackage{amsmath}&#10;\pagestyle{empty}&#10;\begin{document}&#10;&#10;$Minimize \left \| \frac{1}{2}(tanh(w)+1) – x \right \|_2^2 + c \cdot f(\frac{1}{2}(tanh(w)+1))$&#10;&#10;&#10;\end{document}"/>
  <p:tag name="IGUANATEXSIZE" val="28"/>
  <p:tag name="IGUANATEXCURSOR" val="176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2510.686"/>
  <p:tag name="OUTPUTTYPE" val="PNG"/>
  <p:tag name="IGUANATEXVERSION" val="162"/>
  <p:tag name="LATEXADDIN" val="\documentclass{article}&#10;\usepackage{amsmath}&#10;\pagestyle{empty}&#10;\begin{document}&#10;&#10;$F(x^\prime) = max(max\{Z(x^\prime)_i : I \neq t\} – Z(x^\prime)_t, -\kappa)$&#10;&#10;&#10;\end{document}"/>
  <p:tag name="IGUANATEXSIZE" val="28"/>
  <p:tag name="IGUANATEXCURSOR" val="157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1104.612"/>
  <p:tag name="OUTPUTTYPE" val="PNG"/>
  <p:tag name="IGUANATEXVERSION" val="162"/>
  <p:tag name="LATEXADDIN" val="\documentclass{article}&#10;\usepackage{amsmath}&#10;\pagestyle{empty}&#10;\begin{document}&#10;&#10;$x+\delta, g = \nabla f(x+\delta)$&#10;&#10;&#10;\end{document}"/>
  <p:tag name="IGUANATEXSIZE" val="28"/>
  <p:tag name="IGUANATEXCURSOR" val="114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3.9857"/>
  <p:tag name="ORIGINALWIDTH" val=" 940.3824"/>
  <p:tag name="OUTPUTTYPE" val="PNG"/>
  <p:tag name="IGUANATEXVERSION" val="162"/>
  <p:tag name="LATEXADDIN" val="\documentclass{article}&#10;\usepackage{amsmath}&#10;\pagestyle{empty}&#10;\begin{document}&#10;&#10;$i=argmin_ig_i\cdot\delta_i$&#10;&#10;&#10;\end{document}"/>
  <p:tag name="IGUANATEXSIZE" val="28"/>
  <p:tag name="IGUANATEXCURSOR" val="108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31.9835"/>
  <p:tag name="ORIGINALWIDTH" val=" 1592.051"/>
  <p:tag name="OUTPUTTYPE" val="PNG"/>
  <p:tag name="IGUANATEXVERSION" val="162"/>
  <p:tag name="LATEXADDIN" val="\documentclass{article}&#10;\usepackage{amsmath}&#10;\pagestyle{empty}&#10;\begin{document}&#10;&#10;$Minimize c \cdot f(x+\delta)+\left \| \delta \right \|_\infty$&#10;&#10;&#10;\end{document}"/>
  <p:tag name="IGUANATEXSIZE" val="28"/>
  <p:tag name="IGUANATEXCURSOR" val="143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37.2328"/>
  <p:tag name="ORIGINALWIDTH" val=" 2035.996"/>
  <p:tag name="OUTPUTTYPE" val="PNG"/>
  <p:tag name="IGUANATEXVERSION" val="162"/>
  <p:tag name="LATEXADDIN" val="\documentclass{article}&#10;\usepackage{amsmath}&#10;\pagestyle{empty}&#10;\begin{document}&#10;&#10;$minimize\,c \cdot f(x+\delta) + \sum_i[(\delta_i-\tau)^+]$&#10;&#10;&#10;\end{document}"/>
  <p:tag name="IGUANATEXSIZE" val="28"/>
  <p:tag name="IGUANATEXCURSOR" val="138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3162.355"/>
  <p:tag name="OUTPUTTYPE" val="PNG"/>
  <p:tag name="IGUANATEXVERSION" val="162"/>
  <p:tag name="LATEXADDIN" val="\documentclass{article}&#10;\usepackage{amsmath}&#10;\pagestyle{empty}&#10;\begin{document}&#10;&#10;\begin{equation}&#10;Such \, that \, C(x+ \delta) = t, \, x+ \delta \in [0,1]^{n}&#10;\end{equation}&#10;&#10;&#10;&#10;\end{document}"/>
  <p:tag name="IGUANATEXSIZE" val="26"/>
  <p:tag name="IGUANATEXCURSOR" val="135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672.6659"/>
  <p:tag name="OUTPUTTYPE" val="PNG"/>
  <p:tag name="IGUANATEXVERSION" val="162"/>
  <p:tag name="LATEXADDIN" val="\documentclass{article}&#10;\usepackage{amsmath}&#10;\pagestyle{empty}&#10;\begin{document}&#10;&#10;$f(x+\delta) \leq 0 $&#10;&#10;&#10;\end{document}"/>
  <p:tag name="IGUANATEXSIZE" val="28"/>
  <p:tag name="IGUANATEXCURSOR" val="98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1978.253"/>
  <p:tag name="OUTPUTTYPE" val="PNG"/>
  <p:tag name="IGUANATEXVERSION" val="162"/>
  <p:tag name="LATEXADDIN" val="\documentclass{article}&#10;\usepackage{amsmath}&#10;\pagestyle{empty}&#10;\begin{document}&#10;&#10;$Minimize\,D(x, x+\delta) + c \cdot f_6(x + \delta)$&#10;&#10;&#10;\end{document}"/>
  <p:tag name="IGUANATEXSIZE" val="20"/>
  <p:tag name="IGUANATEXCURSOR" val="107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1285.339"/>
  <p:tag name="OUTPUTTYPE" val="PNG"/>
  <p:tag name="IGUANATEXVERSION" val="162"/>
  <p:tag name="LATEXADDIN" val="\documentclass{article}&#10;\usepackage{amsmath}&#10;\pagestyle{empty}&#10;\begin{document}&#10;&#10;$Such\,that\,x + \delta \in [0,1]^{n}$&#10;&#10;&#10;\end{document}"/>
  <p:tag name="IGUANATEXSIZE" val="26"/>
  <p:tag name="IGUANATEXCURSOR" val="94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1570.304"/>
  <p:tag name="OUTPUTTYPE" val="PNG"/>
  <p:tag name="IGUANATEXVERSION" val="162"/>
  <p:tag name="LATEXADDIN" val="\documentclass{article}&#10;\usepackage{amsmath}&#10;\pagestyle{empty}&#10;\begin{document}&#10;&#10;$Minimize\,\left \| \delta \right \|+ c \cdot f_6(x + \delta)$&#10;&#10;&#10;\end{document}"/>
  <p:tag name="IGUANATEXSIZE" val="28"/>
  <p:tag name="IGUANATEXCURSOR" val="92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1285.339"/>
  <p:tag name="OUTPUTTYPE" val="PNG"/>
  <p:tag name="IGUANATEXVERSION" val="162"/>
  <p:tag name="LATEXADDIN" val="\documentclass{article}&#10;\usepackage{amsmath}&#10;\pagestyle{empty}&#10;\begin{document}&#10;&#10;$Such\,that\,x + \delta \in [0,1]^{n}$&#10;&#10;&#10;\end{document}"/>
  <p:tag name="IGUANATEXSIZE" val="28"/>
  <p:tag name="IGUANATEXCURSOR" val="88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517.4354"/>
  <p:tag name="OUTPUTTYPE" val="PNG"/>
  <p:tag name="IGUANATEXVERSION" val="162"/>
  <p:tag name="LATEXADDIN" val="\documentclass{article}&#10;\usepackage{amsmath}&#10;\pagestyle{empty}&#10;\begin{document}&#10;&#10;$f(x^*) \leq 0$&#10;&#10;&#10;\end{document}"/>
  <p:tag name="IGUANATEXSIZE" val="28"/>
  <p:tag name="IGUANATEXCURSOR" val="95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9.9813"/>
  <p:tag name="ORIGINALWIDTH" val=" 1301.087"/>
  <p:tag name="OUTPUTTYPE" val="PNG"/>
  <p:tag name="IGUANATEXVERSION" val="162"/>
  <p:tag name="LATEXADDIN" val="\documentclass{article}&#10;\usepackage{amsmath}&#10;\pagestyle{empty}&#10;\begin{document}&#10;&#10;$\delta_i = \frac{1}{2}(tanh(w_i) + 1) – x_i$&#10;&#10;&#10;\end{document}"/>
  <p:tag name="IGUANATEXSIZE" val="28"/>
  <p:tag name="IGUANATEXCURSOR" val="125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272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Arial Rounded MT Bold</vt:lpstr>
      <vt:lpstr>Office 테마</vt:lpstr>
      <vt:lpstr>CW-Attack</vt:lpstr>
      <vt:lpstr>Context</vt:lpstr>
      <vt:lpstr>Problem define</vt:lpstr>
      <vt:lpstr>Objective function</vt:lpstr>
      <vt:lpstr>Alternative function</vt:lpstr>
      <vt:lpstr>Find c</vt:lpstr>
      <vt:lpstr>Box constraints</vt:lpstr>
      <vt:lpstr>L2 norm attack</vt:lpstr>
      <vt:lpstr>L0 norm attack</vt:lpstr>
      <vt:lpstr>L_infty norm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CW-Attack</dc:title>
  <dc:creator>ADMIN</dc:creator>
  <cp:lastModifiedBy>ADMIN</cp:lastModifiedBy>
  <cp:revision>16</cp:revision>
  <dcterms:created xsi:type="dcterms:W3CDTF">2025-03-07T05:33:59Z</dcterms:created>
  <dcterms:modified xsi:type="dcterms:W3CDTF">2025-03-07T08:52:48Z</dcterms:modified>
</cp:coreProperties>
</file>