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1" r:id="rId2"/>
    <p:sldId id="290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스퀘어 Light" panose="020B0600000101010101" pitchFamily="50" charset="-127"/>
      <p:regular r:id="rId14"/>
    </p:embeddedFont>
    <p:embeddedFont>
      <p:font typeface="Arial Nova" panose="020B0504020202020204" pitchFamily="34" charset="0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B4E"/>
    <a:srgbClr val="BBBBBD"/>
    <a:srgbClr val="B474C6"/>
    <a:srgbClr val="F5D9BB"/>
    <a:srgbClr val="C4D5EB"/>
    <a:srgbClr val="F28F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FC94E-40F2-5AA3-B11F-2460508A1249}"/>
              </a:ext>
            </a:extLst>
          </p:cNvPr>
          <p:cNvSpPr/>
          <p:nvPr/>
        </p:nvSpPr>
        <p:spPr>
          <a:xfrm>
            <a:off x="-1" y="2761111"/>
            <a:ext cx="7764085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55E20-8088-065B-4B0D-74A8F0B2BDA7}"/>
              </a:ext>
            </a:extLst>
          </p:cNvPr>
          <p:cNvSpPr txBox="1"/>
          <p:nvPr/>
        </p:nvSpPr>
        <p:spPr>
          <a:xfrm>
            <a:off x="412954" y="807886"/>
            <a:ext cx="1350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latin typeface="+mj-ea"/>
                <a:ea typeface="+mj-ea"/>
              </a:rPr>
              <a:t>7.3</a:t>
            </a:r>
            <a:endParaRPr lang="ko-KR" altLang="en-US" sz="6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B0F5-FAFA-E444-5C7B-911047BD04E5}"/>
              </a:ext>
            </a:extLst>
          </p:cNvPr>
          <p:cNvSpPr txBox="1"/>
          <p:nvPr/>
        </p:nvSpPr>
        <p:spPr>
          <a:xfrm>
            <a:off x="412954" y="3051539"/>
            <a:ext cx="66672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>
                <a:latin typeface="+mj-ea"/>
                <a:ea typeface="+mj-ea"/>
              </a:rPr>
              <a:t>랜덤 패치</a:t>
            </a:r>
            <a:r>
              <a:rPr lang="en-US" altLang="ko-KR" sz="4600" spc="-300" dirty="0">
                <a:latin typeface="+mj-ea"/>
                <a:ea typeface="+mj-ea"/>
              </a:rPr>
              <a:t>/ </a:t>
            </a:r>
            <a:r>
              <a:rPr lang="ko-KR" altLang="en-US" sz="4600" spc="-300" dirty="0">
                <a:latin typeface="+mj-ea"/>
                <a:ea typeface="+mj-ea"/>
              </a:rPr>
              <a:t>랜덤 서브스페이스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E35C80-DA87-2413-20C9-7612B6908DFB}"/>
              </a:ext>
            </a:extLst>
          </p:cNvPr>
          <p:cNvCxnSpPr/>
          <p:nvPr/>
        </p:nvCxnSpPr>
        <p:spPr>
          <a:xfrm>
            <a:off x="2282089" y="807886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573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effectLst/>
                <a:latin typeface="-apple-system"/>
              </a:rPr>
              <a:t>해당 특성을 사용한 마디가 평균적으로 불순도를 얼마나 감소시키는지를 측정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642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특성 중요도 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MNIST </a:t>
            </a:r>
            <a:r>
              <a:rPr lang="ko-KR" altLang="en-US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손글씨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C667A-C8DA-3B8D-05BC-23398E0F17EA}"/>
              </a:ext>
            </a:extLst>
          </p:cNvPr>
          <p:cNvSpPr txBox="1"/>
          <p:nvPr/>
        </p:nvSpPr>
        <p:spPr>
          <a:xfrm>
            <a:off x="730046" y="1694955"/>
            <a:ext cx="96335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sklearn.datasets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fetch_openml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fetch_openml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'mnist_784'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version=</a:t>
            </a:r>
            <a:r>
              <a:rPr lang="en-US" altLang="ko-KR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mnist.target.astype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(np.uint8)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"data"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"target"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4B08A-2E59-727F-086C-79BAFE9E70BB}"/>
              </a:ext>
            </a:extLst>
          </p:cNvPr>
          <p:cNvSpPr txBox="1"/>
          <p:nvPr/>
        </p:nvSpPr>
        <p:spPr>
          <a:xfrm>
            <a:off x="730046" y="3440504"/>
            <a:ext cx="109358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plot_digit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data.reshape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mpl.cm.hot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interpolation=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"nearest"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plt.axis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plot_digit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rnd_clf.feature_importances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cbar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plt.colorbar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(ticks=[rnd_clf.feature_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importances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_.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rnd_clf.feature_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importances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_.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()])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cbar.ax.set_yticklabels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'Not important'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'Very important'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save_fig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mnist_feature_importance_plot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818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573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effectLst/>
                <a:latin typeface="-apple-system"/>
              </a:rPr>
              <a:t>해당 특성을 사용한 마디가 평균적으로 불순도를 얼마나 감소시키는지를 측정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642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특성 중요도 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MNIST </a:t>
            </a:r>
            <a:r>
              <a:rPr lang="ko-KR" altLang="en-US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손글씨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37588-2CD4-4E8F-5440-04B9C9DE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52" y="2019433"/>
            <a:ext cx="5780809" cy="38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1C1F1-D823-4006-8228-59FB72F515D2}"/>
              </a:ext>
            </a:extLst>
          </p:cNvPr>
          <p:cNvSpPr txBox="1"/>
          <p:nvPr/>
        </p:nvSpPr>
        <p:spPr>
          <a:xfrm>
            <a:off x="1184005" y="122858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BaggingClassifier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BCE45-C00E-9B48-DBCB-2643042B4E68}"/>
              </a:ext>
            </a:extLst>
          </p:cNvPr>
          <p:cNvSpPr txBox="1"/>
          <p:nvPr/>
        </p:nvSpPr>
        <p:spPr>
          <a:xfrm>
            <a:off x="1199245" y="699869"/>
            <a:ext cx="3310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특성을 대상으로 하는 두 개의 </a:t>
            </a:r>
            <a:r>
              <a:rPr lang="ko-KR" alt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하이퍼파라미터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CB22-4F80-0FA0-94A3-A3DFD619F25B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7.3,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E8F143-C75B-0370-CC96-7F312CA15834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07A08-49AB-2100-C912-D0CB6AEB7EB8}"/>
              </a:ext>
            </a:extLst>
          </p:cNvPr>
          <p:cNvSpPr/>
          <p:nvPr/>
        </p:nvSpPr>
        <p:spPr>
          <a:xfrm>
            <a:off x="1184005" y="138788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E6AF74-9AE8-DFBC-E332-7E83FD7B9A8F}"/>
              </a:ext>
            </a:extLst>
          </p:cNvPr>
          <p:cNvSpPr/>
          <p:nvPr/>
        </p:nvSpPr>
        <p:spPr>
          <a:xfrm>
            <a:off x="2593705" y="1387885"/>
            <a:ext cx="4490254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260FF-BF9A-19C2-B445-BCC2D915A0B2}"/>
              </a:ext>
            </a:extLst>
          </p:cNvPr>
          <p:cNvSpPr txBox="1"/>
          <p:nvPr/>
        </p:nvSpPr>
        <p:spPr>
          <a:xfrm>
            <a:off x="1519365" y="1574762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6CE2B-E9FC-6CEF-997E-436157F85DAF}"/>
              </a:ext>
            </a:extLst>
          </p:cNvPr>
          <p:cNvSpPr txBox="1"/>
          <p:nvPr/>
        </p:nvSpPr>
        <p:spPr>
          <a:xfrm>
            <a:off x="3377390" y="1586719"/>
            <a:ext cx="291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max_features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5BF905-836E-59DC-1F78-744FFD86DB08}"/>
              </a:ext>
            </a:extLst>
          </p:cNvPr>
          <p:cNvSpPr/>
          <p:nvPr/>
        </p:nvSpPr>
        <p:spPr>
          <a:xfrm>
            <a:off x="1199245" y="290700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A80F32-0166-4360-A719-9FA7239D46AD}"/>
              </a:ext>
            </a:extLst>
          </p:cNvPr>
          <p:cNvSpPr/>
          <p:nvPr/>
        </p:nvSpPr>
        <p:spPr>
          <a:xfrm>
            <a:off x="2608945" y="2907000"/>
            <a:ext cx="4494068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EE723-7A68-632C-B724-FEE548F9FF58}"/>
              </a:ext>
            </a:extLst>
          </p:cNvPr>
          <p:cNvSpPr txBox="1"/>
          <p:nvPr/>
        </p:nvSpPr>
        <p:spPr>
          <a:xfrm>
            <a:off x="1545239" y="3040715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2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63389-B2CC-6B62-1BE0-5AD21370BC80}"/>
              </a:ext>
            </a:extLst>
          </p:cNvPr>
          <p:cNvSpPr txBox="1"/>
          <p:nvPr/>
        </p:nvSpPr>
        <p:spPr>
          <a:xfrm>
            <a:off x="2866039" y="3080805"/>
            <a:ext cx="401847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 err="1">
                <a:solidFill>
                  <a:schemeClr val="accent6"/>
                </a:solidFill>
                <a:latin typeface="+mj-ea"/>
                <a:ea typeface="+mj-ea"/>
              </a:rPr>
              <a:t>bootstrap_features</a:t>
            </a:r>
            <a:endParaRPr lang="ko-KR" altLang="en-US" sz="3600" b="1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27766-F9AF-2A3E-4568-D96571531273}"/>
              </a:ext>
            </a:extLst>
          </p:cNvPr>
          <p:cNvSpPr txBox="1"/>
          <p:nvPr/>
        </p:nvSpPr>
        <p:spPr>
          <a:xfrm>
            <a:off x="7592083" y="1279270"/>
            <a:ext cx="3534152" cy="137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학습에 사용할 특성 수를  지정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 선택은 무작위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지정된 수만큼 특성 선택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부동소수점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지정된 비율만큼 특성 선택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max_samples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유사 기능 수행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6858A-42E6-24F0-66A8-D22B510E8D02}"/>
              </a:ext>
            </a:extLst>
          </p:cNvPr>
          <p:cNvSpPr txBox="1"/>
          <p:nvPr/>
        </p:nvSpPr>
        <p:spPr>
          <a:xfrm>
            <a:off x="7592083" y="2968163"/>
            <a:ext cx="3748580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학습에 사용할 특성을 선택할 때 중복 허용 여부 지정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기본값은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bootstrap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유사 기능 수행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73CD3-F8D3-DCB7-6800-C9BC8B4CDD99}"/>
              </a:ext>
            </a:extLst>
          </p:cNvPr>
          <p:cNvSpPr txBox="1"/>
          <p:nvPr/>
        </p:nvSpPr>
        <p:spPr>
          <a:xfrm>
            <a:off x="1733617" y="4426115"/>
            <a:ext cx="8724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✅ 이미지 등과 같이 매우 높은 차원의 데이터셋을 다룰 때 유용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dirty="0">
              <a:latin typeface="-apple-system"/>
            </a:endParaRPr>
          </a:p>
          <a:p>
            <a:r>
              <a:rPr lang="ko-KR" altLang="en-US" b="0" i="0" dirty="0">
                <a:effectLst/>
                <a:latin typeface="-apple-system"/>
              </a:rPr>
              <a:t>✅ 특성 샘플링은 더 다양한 예측기를 만들며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일반적으로 편향이 커지지만 분산은 낮아짐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44E0C-68A1-9C93-B70A-7D49B4CB2F4E}"/>
              </a:ext>
            </a:extLst>
          </p:cNvPr>
          <p:cNvSpPr txBox="1"/>
          <p:nvPr/>
        </p:nvSpPr>
        <p:spPr>
          <a:xfrm>
            <a:off x="2174768" y="5505663"/>
            <a:ext cx="7694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-apple-system"/>
              </a:rPr>
              <a:t>WHY?</a:t>
            </a:r>
          </a:p>
          <a:p>
            <a:r>
              <a:rPr lang="ko-KR" altLang="en-US" b="0" i="0" dirty="0">
                <a:effectLst/>
                <a:latin typeface="-apple-system"/>
              </a:rPr>
              <a:t>보다 적은 수의 특성을 사용하면 아무래도 예측이 부정확해질 수밖에 없는 반면에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effectLst/>
                <a:latin typeface="-apple-system"/>
              </a:rPr>
              <a:t>데이터 샘플에 대해 보다 덜 민감하게 반응하게 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2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1D0294-4BC0-77B2-8479-08A354C8ACB8}"/>
              </a:ext>
            </a:extLst>
          </p:cNvPr>
          <p:cNvSpPr/>
          <p:nvPr/>
        </p:nvSpPr>
        <p:spPr>
          <a:xfrm>
            <a:off x="622075" y="1534457"/>
            <a:ext cx="1915656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4E055-10BC-C6A4-DD6E-A963D4ABD70C}"/>
              </a:ext>
            </a:extLst>
          </p:cNvPr>
          <p:cNvSpPr txBox="1"/>
          <p:nvPr/>
        </p:nvSpPr>
        <p:spPr>
          <a:xfrm>
            <a:off x="659156" y="156124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랜덤 패치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73BA75-2F79-D503-EE7F-74039645AC86}"/>
              </a:ext>
            </a:extLst>
          </p:cNvPr>
          <p:cNvCxnSpPr/>
          <p:nvPr/>
        </p:nvCxnSpPr>
        <p:spPr>
          <a:xfrm>
            <a:off x="2598349" y="436053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DEDBB6-419A-DBE0-364E-22BA087899A9}"/>
              </a:ext>
            </a:extLst>
          </p:cNvPr>
          <p:cNvSpPr/>
          <p:nvPr/>
        </p:nvSpPr>
        <p:spPr>
          <a:xfrm>
            <a:off x="6665721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4CF68-E327-2225-E5EC-EEDB5B039FB4}"/>
              </a:ext>
            </a:extLst>
          </p:cNvPr>
          <p:cNvSpPr/>
          <p:nvPr/>
        </p:nvSpPr>
        <p:spPr>
          <a:xfrm>
            <a:off x="6665720" y="1532358"/>
            <a:ext cx="3415861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A244E9-EAA7-59F0-83CF-0DACD43E4AA5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05BFBF-E527-D32D-5D1C-C3051BBE1B39}"/>
              </a:ext>
            </a:extLst>
          </p:cNvPr>
          <p:cNvSpPr txBox="1"/>
          <p:nvPr/>
        </p:nvSpPr>
        <p:spPr>
          <a:xfrm>
            <a:off x="1199245" y="699869"/>
            <a:ext cx="35974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훈련 세트와 특성에 대한 샘플링 방식에 따라 나뉨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5B182-373F-1B72-6FF3-65C1B92762BF}"/>
              </a:ext>
            </a:extLst>
          </p:cNvPr>
          <p:cNvSpPr txBox="1"/>
          <p:nvPr/>
        </p:nvSpPr>
        <p:spPr>
          <a:xfrm>
            <a:off x="1184005" y="122858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랜덤 패치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랜덤 서브스페이스 기법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5A8C9-CCE4-06AE-3117-99DE1C974ABB}"/>
              </a:ext>
            </a:extLst>
          </p:cNvPr>
          <p:cNvSpPr txBox="1"/>
          <p:nvPr/>
        </p:nvSpPr>
        <p:spPr>
          <a:xfrm>
            <a:off x="6665719" y="1561245"/>
            <a:ext cx="34158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랜덤 서브스페이스</a:t>
            </a:r>
          </a:p>
        </p:txBody>
      </p:sp>
      <p:sp>
        <p:nvSpPr>
          <p:cNvPr id="17" name="テキスト ボックス 17">
            <a:extLst>
              <a:ext uri="{FF2B5EF4-FFF2-40B4-BE49-F238E27FC236}">
                <a16:creationId xmlns:a16="http://schemas.microsoft.com/office/drawing/2014/main" id="{8A5CA3A2-1030-6F9C-C0A2-35FAC158B392}"/>
              </a:ext>
            </a:extLst>
          </p:cNvPr>
          <p:cNvSpPr txBox="1"/>
          <p:nvPr/>
        </p:nvSpPr>
        <p:spPr>
          <a:xfrm>
            <a:off x="680137" y="4838149"/>
            <a:ext cx="451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+mn-ea"/>
              </a:rPr>
              <a:t>- bootstrap=True /</a:t>
            </a:r>
            <a:r>
              <a:rPr kumimoji="1" lang="ko-KR" altLang="en-US" sz="2000" dirty="0">
                <a:latin typeface="+mn-ea"/>
              </a:rPr>
              <a:t> </a:t>
            </a:r>
            <a:r>
              <a:rPr kumimoji="1" lang="en-US" altLang="ja-JP" sz="2000" dirty="0" err="1">
                <a:latin typeface="+mn-ea"/>
              </a:rPr>
              <a:t>max_samples</a:t>
            </a:r>
            <a:r>
              <a:rPr kumimoji="1" lang="en-US" altLang="ja-JP" sz="2000" dirty="0">
                <a:latin typeface="+mn-ea"/>
              </a:rPr>
              <a:t> &lt; 1.0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A8F98-29C7-15E0-DB17-EED3C8B9AC6C}"/>
              </a:ext>
            </a:extLst>
          </p:cNvPr>
          <p:cNvSpPr txBox="1"/>
          <p:nvPr/>
        </p:nvSpPr>
        <p:spPr>
          <a:xfrm>
            <a:off x="901227" y="2376710"/>
            <a:ext cx="41934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-apple-system"/>
              </a:rPr>
              <a:t>훈련 샘플과 훈련 특성 모두를 대상으로 중복을 허용하며 임의의 샘플 수와 임의의 특성 </a:t>
            </a:r>
            <a:r>
              <a:rPr lang="ko-KR" altLang="en-US" sz="2400" b="0" i="0" dirty="0" err="1">
                <a:effectLst/>
                <a:latin typeface="-apple-system"/>
              </a:rPr>
              <a:t>수만큼을</a:t>
            </a:r>
            <a:r>
              <a:rPr lang="ko-KR" altLang="en-US" sz="2400" b="0" i="0" dirty="0">
                <a:effectLst/>
                <a:latin typeface="-apple-system"/>
              </a:rPr>
              <a:t> 샘플링 해서 학습하는 기법</a:t>
            </a:r>
            <a:endParaRPr lang="ko-KR" altLang="en-US" sz="2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AC3BFC-7038-8F35-51B4-B04AB0A1AFCB}"/>
              </a:ext>
            </a:extLst>
          </p:cNvPr>
          <p:cNvCxnSpPr/>
          <p:nvPr/>
        </p:nvCxnSpPr>
        <p:spPr>
          <a:xfrm>
            <a:off x="8678558" y="441834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17">
            <a:extLst>
              <a:ext uri="{FF2B5EF4-FFF2-40B4-BE49-F238E27FC236}">
                <a16:creationId xmlns:a16="http://schemas.microsoft.com/office/drawing/2014/main" id="{059B4259-76ED-CEFE-DDB6-73DF290995B2}"/>
              </a:ext>
            </a:extLst>
          </p:cNvPr>
          <p:cNvSpPr txBox="1"/>
          <p:nvPr/>
        </p:nvSpPr>
        <p:spPr>
          <a:xfrm>
            <a:off x="6780445" y="4843553"/>
            <a:ext cx="4595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+mn-ea"/>
              </a:rPr>
              <a:t>- bootstrap=False &amp; </a:t>
            </a:r>
            <a:r>
              <a:rPr kumimoji="1" lang="en-US" altLang="ja-JP" sz="2000" dirty="0" err="1">
                <a:latin typeface="+mn-ea"/>
              </a:rPr>
              <a:t>max_samples</a:t>
            </a:r>
            <a:r>
              <a:rPr kumimoji="1" lang="en-US" altLang="ja-JP" sz="2000" dirty="0">
                <a:latin typeface="+mn-ea"/>
              </a:rPr>
              <a:t>=1.0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408CD-ED1A-79C1-1DC7-9A855A043039}"/>
              </a:ext>
            </a:extLst>
          </p:cNvPr>
          <p:cNvSpPr txBox="1"/>
          <p:nvPr/>
        </p:nvSpPr>
        <p:spPr>
          <a:xfrm>
            <a:off x="6981436" y="2529110"/>
            <a:ext cx="41934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-apple-system"/>
              </a:rPr>
              <a:t>전체 훈련 세트를 학습 대상으로 삼지만 훈련 특성은 임의의 특성 수만큼 샘플링 해서 학습하는 기법</a:t>
            </a:r>
            <a:endParaRPr lang="ko-KR" altLang="en-US" sz="2400" dirty="0"/>
          </a:p>
        </p:txBody>
      </p:sp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CAA96ED7-B1C7-325D-8D2C-4003A4B9A610}"/>
              </a:ext>
            </a:extLst>
          </p:cNvPr>
          <p:cNvSpPr txBox="1"/>
          <p:nvPr/>
        </p:nvSpPr>
        <p:spPr>
          <a:xfrm>
            <a:off x="680137" y="5445085"/>
            <a:ext cx="420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+mn-ea"/>
              </a:rPr>
              <a:t>- </a:t>
            </a:r>
            <a:r>
              <a:rPr kumimoji="1" lang="en-US" altLang="ja-JP" sz="2000" dirty="0" err="1">
                <a:latin typeface="+mn-ea"/>
              </a:rPr>
              <a:t>bootstrap_features</a:t>
            </a:r>
            <a:r>
              <a:rPr kumimoji="1" lang="en-US" altLang="ja-JP" sz="2000" dirty="0">
                <a:latin typeface="+mn-ea"/>
              </a:rPr>
              <a:t>=True /</a:t>
            </a:r>
            <a:r>
              <a:rPr kumimoji="1" lang="ko-KR" altLang="en-US" sz="2000" dirty="0">
                <a:latin typeface="+mn-ea"/>
              </a:rPr>
              <a:t> </a:t>
            </a:r>
            <a:endParaRPr kumimoji="1" lang="en-US" altLang="ko-KR" sz="2000" dirty="0">
              <a:latin typeface="+mn-ea"/>
            </a:endParaRPr>
          </a:p>
          <a:p>
            <a:pPr lvl="2"/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err="1">
                <a:latin typeface="+mn-ea"/>
              </a:rPr>
              <a:t>max_features</a:t>
            </a:r>
            <a:r>
              <a:rPr kumimoji="1" lang="en-US" altLang="ja-JP" sz="2000" dirty="0">
                <a:latin typeface="+mn-ea"/>
              </a:rPr>
              <a:t> &lt; 1.0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9CF0E9B6-D3FA-96CB-5787-ADF612D5B6D8}"/>
              </a:ext>
            </a:extLst>
          </p:cNvPr>
          <p:cNvSpPr txBox="1"/>
          <p:nvPr/>
        </p:nvSpPr>
        <p:spPr>
          <a:xfrm>
            <a:off x="6766100" y="5479692"/>
            <a:ext cx="459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+mn-ea"/>
              </a:rPr>
              <a:t>- </a:t>
            </a:r>
            <a:r>
              <a:rPr kumimoji="1" lang="en-US" altLang="ja-JP" sz="2000" dirty="0" err="1">
                <a:latin typeface="+mn-ea"/>
              </a:rPr>
              <a:t>bootstrap_features</a:t>
            </a:r>
            <a:r>
              <a:rPr kumimoji="1" lang="en-US" altLang="ja-JP" sz="2000" dirty="0">
                <a:latin typeface="+mn-ea"/>
              </a:rPr>
              <a:t>=</a:t>
            </a:r>
            <a:r>
              <a:rPr kumimoji="1" lang="en-US" altLang="ko-KR" sz="2000" dirty="0">
                <a:latin typeface="+mn-ea"/>
              </a:rPr>
              <a:t>True</a:t>
            </a:r>
            <a:r>
              <a:rPr kumimoji="1" lang="en-US" altLang="ja-JP" sz="2000" dirty="0">
                <a:latin typeface="+mn-ea"/>
              </a:rPr>
              <a:t> / </a:t>
            </a:r>
          </a:p>
          <a:p>
            <a:pPr lvl="2"/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err="1">
                <a:latin typeface="+mn-ea"/>
              </a:rPr>
              <a:t>max_features</a:t>
            </a:r>
            <a:r>
              <a:rPr kumimoji="1" lang="en-US" altLang="ja-JP" sz="2000" dirty="0">
                <a:latin typeface="+mn-ea"/>
              </a:rPr>
              <a:t> &lt; 1.0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12E89-8A0C-2F0F-5248-8A222D771483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7.3,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5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7B3D8A-FF89-D9C2-AE5A-1C03156C555D}"/>
              </a:ext>
            </a:extLst>
          </p:cNvPr>
          <p:cNvSpPr txBox="1"/>
          <p:nvPr/>
        </p:nvSpPr>
        <p:spPr>
          <a:xfrm>
            <a:off x="412954" y="807886"/>
            <a:ext cx="1350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latin typeface="+mj-ea"/>
                <a:ea typeface="+mj-ea"/>
              </a:rPr>
              <a:t>7.4</a:t>
            </a:r>
            <a:endParaRPr lang="ko-KR" altLang="en-US" sz="6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5F363E-23C8-D84E-D979-C83DE5BE1537}"/>
              </a:ext>
            </a:extLst>
          </p:cNvPr>
          <p:cNvCxnSpPr/>
          <p:nvPr/>
        </p:nvCxnSpPr>
        <p:spPr>
          <a:xfrm>
            <a:off x="2282089" y="807886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60CEC4-5238-F1DF-83D7-B61E2AB99788}"/>
              </a:ext>
            </a:extLst>
          </p:cNvPr>
          <p:cNvSpPr/>
          <p:nvPr/>
        </p:nvSpPr>
        <p:spPr>
          <a:xfrm>
            <a:off x="0" y="2761111"/>
            <a:ext cx="4141076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B102E-164E-1142-0F5E-D46463AA4DB7}"/>
              </a:ext>
            </a:extLst>
          </p:cNvPr>
          <p:cNvSpPr txBox="1"/>
          <p:nvPr/>
        </p:nvSpPr>
        <p:spPr>
          <a:xfrm>
            <a:off x="412954" y="3051539"/>
            <a:ext cx="328487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>
                <a:latin typeface="+mj-ea"/>
                <a:ea typeface="+mj-ea"/>
              </a:rPr>
              <a:t>랜덤 포레스트</a:t>
            </a:r>
          </a:p>
        </p:txBody>
      </p:sp>
    </p:spTree>
    <p:extLst>
      <p:ext uri="{BB962C8B-B14F-4D97-AF65-F5344CB8AC3E}">
        <p14:creationId xmlns:p14="http://schemas.microsoft.com/office/powerpoint/2010/main" val="327363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5235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 err="1">
                <a:effectLst/>
                <a:latin typeface="-apple-system"/>
              </a:rPr>
              <a:t>배깅</a:t>
            </a:r>
            <a:r>
              <a:rPr lang="en-US" altLang="ko-KR" sz="1400" b="0" i="0" dirty="0">
                <a:effectLst/>
                <a:latin typeface="-apple-system"/>
              </a:rPr>
              <a:t>/</a:t>
            </a:r>
            <a:r>
              <a:rPr lang="ko-KR" altLang="en-US" sz="1400" b="0" i="0" dirty="0" err="1">
                <a:effectLst/>
                <a:latin typeface="-apple-system"/>
              </a:rPr>
              <a:t>페이스팅</a:t>
            </a:r>
            <a:r>
              <a:rPr lang="ko-KR" altLang="en-US" sz="1400" b="0" i="0" dirty="0">
                <a:effectLst/>
                <a:latin typeface="-apple-system"/>
              </a:rPr>
              <a:t> 방법을 적용한 의사결정나무의 앙상블을 최적화한 모델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랜덤 포레스트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2B251-978D-99E6-7CC0-648621AE1383}"/>
              </a:ext>
            </a:extLst>
          </p:cNvPr>
          <p:cNvSpPr txBox="1"/>
          <p:nvPr/>
        </p:nvSpPr>
        <p:spPr>
          <a:xfrm>
            <a:off x="730046" y="2853974"/>
            <a:ext cx="72683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max_leaf_nodes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rnd_clf.fit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rnd_clf.predict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962714-ED1F-30A4-2C1E-86C08D150C39}"/>
              </a:ext>
            </a:extLst>
          </p:cNvPr>
          <p:cNvSpPr txBox="1"/>
          <p:nvPr/>
        </p:nvSpPr>
        <p:spPr>
          <a:xfrm>
            <a:off x="3633107" y="1672082"/>
            <a:ext cx="503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>
                <a:latin typeface="+mn-ea"/>
              </a:rPr>
              <a:t>RandomForestClassifier</a:t>
            </a:r>
            <a:r>
              <a:rPr kumimoji="1" lang="ko-KR" altLang="en-US" sz="1600" dirty="0">
                <a:latin typeface="+mn-ea"/>
              </a:rPr>
              <a:t> 를 이용하여 랜덤 포레스트 구현</a:t>
            </a:r>
            <a:endParaRPr kumimoji="1" lang="en-US" altLang="ko-KR" sz="1600" dirty="0">
              <a:latin typeface="+mn-ea"/>
            </a:endParaRPr>
          </a:p>
          <a:p>
            <a:pPr algn="ctr"/>
            <a:r>
              <a:rPr kumimoji="1" lang="en-US" altLang="ja-JP" sz="1600" dirty="0">
                <a:latin typeface="+mn-ea"/>
              </a:rPr>
              <a:t>(</a:t>
            </a:r>
            <a:r>
              <a:rPr kumimoji="1" lang="ko-KR" altLang="en-US" sz="1600" dirty="0">
                <a:latin typeface="+mn-ea"/>
              </a:rPr>
              <a:t>회귀용 </a:t>
            </a:r>
            <a:r>
              <a:rPr kumimoji="1" lang="ko-KR" altLang="en-US" sz="1600" dirty="0" err="1">
                <a:latin typeface="+mn-ea"/>
              </a:rPr>
              <a:t>예측기</a:t>
            </a:r>
            <a:r>
              <a:rPr kumimoji="1" lang="en-US" altLang="ko-KR" sz="1600" dirty="0">
                <a:latin typeface="+mn-ea"/>
              </a:rPr>
              <a:t>: </a:t>
            </a:r>
            <a:r>
              <a:rPr kumimoji="1" lang="en-US" altLang="ko-KR" sz="1600" dirty="0" err="1">
                <a:latin typeface="+mn-ea"/>
              </a:rPr>
              <a:t>RandomForestRegressor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804C33C8-7CD4-8EA6-4CDB-245FFC41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37815"/>
            <a:ext cx="5033818" cy="7604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n_estimators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=500: 500개의 의사결정나무 학습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max_leaf_nodes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=16: 사용되는 의사결정나무의 잎의 수를 16개로 제한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n_jobs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=-1: 가용 가능한 모든 CPU 사용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4D217D2-6E47-F43A-5741-C30FA7E9F581}"/>
              </a:ext>
            </a:extLst>
          </p:cNvPr>
          <p:cNvCxnSpPr/>
          <p:nvPr/>
        </p:nvCxnSpPr>
        <p:spPr>
          <a:xfrm>
            <a:off x="5803367" y="2448605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5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5244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DecisionTreeClassifier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BaggingClassifier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함께 사용한 앙상블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랜덤 </a:t>
            </a:r>
            <a:r>
              <a:rPr lang="ko-KR" altLang="en-US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포레스트와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앙상블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89067-D119-4571-64F2-CD82624422BE}"/>
              </a:ext>
            </a:extLst>
          </p:cNvPr>
          <p:cNvSpPr txBox="1"/>
          <p:nvPr/>
        </p:nvSpPr>
        <p:spPr>
          <a:xfrm>
            <a:off x="812800" y="2099710"/>
            <a:ext cx="100623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bag_clf_auto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BaggingClassifier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"auto"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max_leaf_nodes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max_samples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bootstrap=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bag_clf_auto.fit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y_pred_auto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bag_clf_auto.predict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6E42A1-255D-A84E-04F4-232EF239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116" y="2787183"/>
            <a:ext cx="7140083" cy="12836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max_leaf_nodes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=16: 잎의 수를 16개로 제한함.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max_samples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=1.0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max_features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auto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": 학습에 사용되는 특성의 수를 전체 특성 수의 제곱근 값으로 제한한다. 즉,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max_features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sqrt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n_features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 와 동일하게 작동</a:t>
            </a:r>
            <a:r>
              <a:rPr lang="ko-KR" altLang="en-US" sz="1400" dirty="0">
                <a:latin typeface="+mn-ea"/>
              </a:rPr>
              <a:t>함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F95A3-0318-8B38-CA74-ADA02C944B36}"/>
              </a:ext>
            </a:extLst>
          </p:cNvPr>
          <p:cNvSpPr txBox="1"/>
          <p:nvPr/>
        </p:nvSpPr>
        <p:spPr>
          <a:xfrm>
            <a:off x="3129680" y="5684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랜덤 포레스트 모델과 </a:t>
            </a:r>
            <a:r>
              <a:rPr lang="ko-KR" altLang="en-US" b="0" i="0" dirty="0" err="1">
                <a:effectLst/>
                <a:latin typeface="-apple-system"/>
              </a:rPr>
              <a:t>배깅</a:t>
            </a:r>
            <a:r>
              <a:rPr lang="ko-KR" altLang="en-US" b="0" i="0" dirty="0">
                <a:effectLst/>
                <a:latin typeface="-apple-system"/>
              </a:rPr>
              <a:t> 모델이 동일한 예측을 한다❗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8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3111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극단적으로 무작위한 트리의 랜덤 포레스트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엑스트라 트리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F95A3-0318-8B38-CA74-ADA02C944B36}"/>
              </a:ext>
            </a:extLst>
          </p:cNvPr>
          <p:cNvSpPr txBox="1"/>
          <p:nvPr/>
        </p:nvSpPr>
        <p:spPr>
          <a:xfrm>
            <a:off x="8366698" y="1142817"/>
            <a:ext cx="3206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편향은 늘고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분산은 줄어든다❗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42BEC-B712-161C-000E-44D68BB6B6F0}"/>
              </a:ext>
            </a:extLst>
          </p:cNvPr>
          <p:cNvSpPr txBox="1"/>
          <p:nvPr/>
        </p:nvSpPr>
        <p:spPr>
          <a:xfrm>
            <a:off x="822036" y="1961211"/>
            <a:ext cx="71400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bag_clf_randAuto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BaggingClassifier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(splitter=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"random"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"auto"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max_leaf_nodes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max_samples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bootstrap=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bag_clf_randAuto.fit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y_pred_randAuto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bag_clf_randAuto.predict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87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3111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극단적으로 무작위한 트리의 랜덤 포레스트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엑스트라 트리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F95A3-0318-8B38-CA74-ADA02C944B36}"/>
              </a:ext>
            </a:extLst>
          </p:cNvPr>
          <p:cNvSpPr txBox="1"/>
          <p:nvPr/>
        </p:nvSpPr>
        <p:spPr>
          <a:xfrm>
            <a:off x="839392" y="5312288"/>
            <a:ext cx="1040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+mn-ea"/>
              </a:rPr>
              <a:t>➰ </a:t>
            </a:r>
            <a:r>
              <a:rPr lang="en-US" altLang="ko-KR" b="0" i="0" dirty="0" err="1">
                <a:effectLst/>
                <a:latin typeface="+mn-ea"/>
              </a:rPr>
              <a:t>RandomForestClassifier</a:t>
            </a:r>
            <a:r>
              <a:rPr lang="ko-KR" altLang="en-US" b="0" i="0" dirty="0">
                <a:effectLst/>
                <a:latin typeface="+mn-ea"/>
              </a:rPr>
              <a:t>와 </a:t>
            </a:r>
            <a:r>
              <a:rPr lang="en-US" altLang="ko-KR" b="0" i="0" dirty="0" err="1">
                <a:effectLst/>
                <a:latin typeface="+mn-ea"/>
              </a:rPr>
              <a:t>ExtraTreesClassifier</a:t>
            </a:r>
            <a:r>
              <a:rPr lang="en-US" altLang="ko-KR" b="0" i="0" dirty="0">
                <a:effectLst/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중에 누가 더 좋을지는 미리 알 수 없으며 교차 검증으로 확인하는 수 밖에 없다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또한 그리드 탐색을 이용하여 </a:t>
            </a:r>
            <a:r>
              <a:rPr lang="ko-KR" altLang="en-US" b="0" i="0" dirty="0" err="1">
                <a:effectLst/>
                <a:latin typeface="+mn-ea"/>
              </a:rPr>
              <a:t>하이퍼파라미터를</a:t>
            </a:r>
            <a:r>
              <a:rPr lang="ko-KR" altLang="en-US" b="0" i="0" dirty="0">
                <a:effectLst/>
                <a:latin typeface="+mn-ea"/>
              </a:rPr>
              <a:t> 튜닝할 수도 있다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42BEC-B712-161C-000E-44D68BB6B6F0}"/>
              </a:ext>
            </a:extLst>
          </p:cNvPr>
          <p:cNvSpPr txBox="1"/>
          <p:nvPr/>
        </p:nvSpPr>
        <p:spPr>
          <a:xfrm>
            <a:off x="839392" y="1832253"/>
            <a:ext cx="71400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ExtraTreesClassifier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extra_clf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ExtraTreesClassifier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max_leaf_nodes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extra_clf.fit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y_pred_extra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extra_clf.predict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98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164A7-48C1-6B0B-241D-B78B9D4835D5}"/>
              </a:ext>
            </a:extLst>
          </p:cNvPr>
          <p:cNvSpPr/>
          <p:nvPr/>
        </p:nvSpPr>
        <p:spPr>
          <a:xfrm>
            <a:off x="624361" y="1545712"/>
            <a:ext cx="10837593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DE116D0-EC11-EE47-3B24-FD58679A78E6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AEB53-8731-7123-EC47-4CACC19E4E3B}"/>
              </a:ext>
            </a:extLst>
          </p:cNvPr>
          <p:cNvSpPr txBox="1"/>
          <p:nvPr/>
        </p:nvSpPr>
        <p:spPr>
          <a:xfrm>
            <a:off x="1199245" y="699869"/>
            <a:ext cx="573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effectLst/>
                <a:latin typeface="-apple-system"/>
              </a:rPr>
              <a:t>해당 특성을 사용한 마디가 평균적으로 불순도를 얼마나 감소시키는지를 측정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DDFAC-C8AB-E7FA-E6E4-D25020EF4FF2}"/>
              </a:ext>
            </a:extLst>
          </p:cNvPr>
          <p:cNvSpPr txBox="1"/>
          <p:nvPr/>
        </p:nvSpPr>
        <p:spPr>
          <a:xfrm>
            <a:off x="1184005" y="122858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특성 중요도 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붓꽃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D7E6-7A00-3380-3229-AECA9925723F}"/>
              </a:ext>
            </a:extLst>
          </p:cNvPr>
          <p:cNvSpPr txBox="1"/>
          <p:nvPr/>
        </p:nvSpPr>
        <p:spPr>
          <a:xfrm>
            <a:off x="269744" y="32805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7.4, 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F95A3-0318-8B38-CA74-ADA02C944B36}"/>
              </a:ext>
            </a:extLst>
          </p:cNvPr>
          <p:cNvSpPr txBox="1"/>
          <p:nvPr/>
        </p:nvSpPr>
        <p:spPr>
          <a:xfrm>
            <a:off x="839392" y="1650894"/>
            <a:ext cx="1040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+mn-ea"/>
              </a:rPr>
              <a:t>➰ </a:t>
            </a:r>
            <a:r>
              <a:rPr lang="en-US" altLang="ko-KR" b="0" i="0" dirty="0" err="1">
                <a:effectLst/>
                <a:latin typeface="+mn-ea"/>
              </a:rPr>
              <a:t>RandomForestClassifier</a:t>
            </a:r>
            <a:r>
              <a:rPr lang="ko-KR" altLang="en-US" b="0" i="0" dirty="0">
                <a:effectLst/>
                <a:latin typeface="+mn-ea"/>
              </a:rPr>
              <a:t>는 훈련이 끝난 뒤 </a:t>
            </a:r>
            <a:r>
              <a:rPr lang="ko-KR" altLang="en-US" b="0" i="0" dirty="0" err="1">
                <a:effectLst/>
                <a:latin typeface="+mn-ea"/>
              </a:rPr>
              <a:t>특성별</a:t>
            </a:r>
            <a:r>
              <a:rPr lang="ko-KR" altLang="en-US" b="0" i="0" dirty="0">
                <a:effectLst/>
                <a:latin typeface="+mn-ea"/>
              </a:rPr>
              <a:t> 중요도의 전체 합이 </a:t>
            </a:r>
            <a:r>
              <a:rPr lang="en-US" altLang="ko-KR" b="0" i="0" dirty="0">
                <a:effectLst/>
                <a:latin typeface="+mn-ea"/>
              </a:rPr>
              <a:t>1</a:t>
            </a:r>
            <a:r>
              <a:rPr lang="ko-KR" altLang="en-US" b="0" i="0" dirty="0">
                <a:effectLst/>
                <a:latin typeface="+mn-ea"/>
              </a:rPr>
              <a:t>이 되도록 하는 방식으로 </a:t>
            </a:r>
            <a:r>
              <a:rPr lang="ko-KR" altLang="en-US" b="0" i="0" dirty="0" err="1">
                <a:effectLst/>
                <a:latin typeface="+mn-ea"/>
              </a:rPr>
              <a:t>특성별</a:t>
            </a:r>
            <a:r>
              <a:rPr lang="ko-KR" altLang="en-US" b="0" i="0" dirty="0">
                <a:effectLst/>
                <a:latin typeface="+mn-ea"/>
              </a:rPr>
              <a:t> 상대적 중요도를 측정한 후 </a:t>
            </a:r>
            <a:r>
              <a:rPr lang="en-US" altLang="ko-KR" b="0" i="0" dirty="0" err="1">
                <a:effectLst/>
                <a:latin typeface="+mn-ea"/>
              </a:rPr>
              <a:t>feature_importances</a:t>
            </a:r>
            <a:r>
              <a:rPr lang="en-US" altLang="ko-KR" b="0" i="0" dirty="0">
                <a:effectLst/>
                <a:latin typeface="+mn-ea"/>
              </a:rPr>
              <a:t>_ </a:t>
            </a:r>
            <a:r>
              <a:rPr lang="ko-KR" altLang="en-US" b="0" i="0" dirty="0">
                <a:effectLst/>
                <a:latin typeface="+mn-ea"/>
              </a:rPr>
              <a:t>속성에 저장한다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E4FE7-D0BE-1BCD-6B6E-AE17B804C5FA}"/>
              </a:ext>
            </a:extLst>
          </p:cNvPr>
          <p:cNvSpPr txBox="1"/>
          <p:nvPr/>
        </p:nvSpPr>
        <p:spPr>
          <a:xfrm>
            <a:off x="6936714" y="1142817"/>
            <a:ext cx="463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불순도를 많이 줄이면 그만큼 중요도가 커진다</a:t>
            </a:r>
            <a:r>
              <a:rPr lang="ko-KR" altLang="en-US" dirty="0">
                <a:latin typeface="-apple-system"/>
              </a:rPr>
              <a:t>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DC8EF-D12A-C73E-A838-653E04EA33D9}"/>
              </a:ext>
            </a:extLst>
          </p:cNvPr>
          <p:cNvSpPr txBox="1"/>
          <p:nvPr/>
        </p:nvSpPr>
        <p:spPr>
          <a:xfrm>
            <a:off x="840712" y="2515209"/>
            <a:ext cx="10492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sklearn.datasets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load_iris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iris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load_iris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rnd_clf.fit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(iris[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"data"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iris[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"target"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name, score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(iris[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rnd_clf.feature_importances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(name, score)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090F6-8B4D-8471-F569-39DED9330298}"/>
              </a:ext>
            </a:extLst>
          </p:cNvPr>
          <p:cNvSpPr txBox="1"/>
          <p:nvPr/>
        </p:nvSpPr>
        <p:spPr>
          <a:xfrm>
            <a:off x="914398" y="4985116"/>
            <a:ext cx="8146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꽃받침 길이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(sepal length) (cm) 0.11249225099876375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꽃받침 너비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(sepal width) (cm) 0.02311928828251033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꽃잎 길이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(petal length) (cm) 0.4410304643639577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꽃잎 너비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(petal width) (cm) 0.4233579963547682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1147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Bold</vt:lpstr>
      <vt:lpstr>Arial Nova</vt:lpstr>
      <vt:lpstr>-apple-system</vt:lpstr>
      <vt:lpstr>나눔스퀘어 Light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 유정</cp:lastModifiedBy>
  <cp:revision>42</cp:revision>
  <dcterms:created xsi:type="dcterms:W3CDTF">2020-09-20T00:04:50Z</dcterms:created>
  <dcterms:modified xsi:type="dcterms:W3CDTF">2023-03-17T08:40:16Z</dcterms:modified>
</cp:coreProperties>
</file>