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17" r:id="rId4"/>
    <p:sldId id="322" r:id="rId5"/>
    <p:sldId id="259" r:id="rId6"/>
    <p:sldId id="319" r:id="rId7"/>
    <p:sldId id="264" r:id="rId8"/>
    <p:sldId id="324" r:id="rId9"/>
    <p:sldId id="323" r:id="rId10"/>
    <p:sldId id="321" r:id="rId11"/>
    <p:sldId id="318" r:id="rId12"/>
    <p:sldId id="325" r:id="rId13"/>
  </p:sldIdLst>
  <p:sldSz cx="12192000" cy="6858000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华文楷体" panose="02010600040101010101" pitchFamily="2" charset="-122"/>
      <p:regular r:id="rId17"/>
    </p:embeddedFont>
    <p:embeddedFont>
      <p:font typeface="叶根友魅童" panose="03000509000000000000" pitchFamily="65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60">
          <p15:clr>
            <a:srgbClr val="A4A3A4"/>
          </p15:clr>
        </p15:guide>
        <p15:guide id="3" pos="688">
          <p15:clr>
            <a:srgbClr val="A4A3A4"/>
          </p15:clr>
        </p15:guide>
        <p15:guide id="4" orient="horz" pos="3725">
          <p15:clr>
            <a:srgbClr val="A4A3A4"/>
          </p15:clr>
        </p15:guide>
        <p15:guide id="5" orient="horz" pos="1234">
          <p15:clr>
            <a:srgbClr val="A4A3A4"/>
          </p15:clr>
        </p15:guide>
        <p15:guide id="6" pos="69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4FD9"/>
    <a:srgbClr val="713690"/>
    <a:srgbClr val="EC016F"/>
    <a:srgbClr val="0B0A58"/>
    <a:srgbClr val="4773D9"/>
    <a:srgbClr val="ADE4F8"/>
    <a:srgbClr val="0C0D50"/>
    <a:srgbClr val="853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51" y="43"/>
      </p:cViewPr>
      <p:guideLst>
        <p:guide orient="horz" pos="2199"/>
        <p:guide pos="3860"/>
        <p:guide pos="688"/>
        <p:guide orient="horz" pos="3725"/>
        <p:guide orient="horz" pos="1234"/>
        <p:guide pos="6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AF0C-8305-4C2E-8DE8-2225D26FD0D1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F4A54-CB8A-4074-AB08-DB35B1C0A7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870B6-962C-4CBC-B7BE-94D5AF04AB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82623-1362-4068-8E3E-9A8FE8D53F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82623-1362-4068-8E3E-9A8FE8D53F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82623-1362-4068-8E3E-9A8FE8D53F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82623-1362-4068-8E3E-9A8FE8D53F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8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9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F4A54-CB8A-4074-AB08-DB35B1C0A7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0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569567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56956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56956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 flipH="1">
            <a:off x="3137379" y="1897380"/>
            <a:ext cx="5480685" cy="1395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阿里巴巴普惠体 M" panose="00020600040101010101" pitchFamily="18" charset="-122"/>
              </a:rPr>
              <a:t>语法丛林</a:t>
            </a:r>
          </a:p>
        </p:txBody>
      </p:sp>
      <p:sp>
        <p:nvSpPr>
          <p:cNvPr id="7" name="Rectangle 7"/>
          <p:cNvSpPr/>
          <p:nvPr/>
        </p:nvSpPr>
        <p:spPr>
          <a:xfrm flipH="1">
            <a:off x="5268122" y="3429000"/>
            <a:ext cx="4847427" cy="742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阿里巴巴普惠体 M" panose="00020600040101010101" pitchFamily="18" charset="-122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阿里巴巴普惠体 M" panose="00020600040101010101" pitchFamily="18" charset="-122"/>
              </a:rPr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448560" y="1146175"/>
            <a:ext cx="3281045" cy="387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实例</a:t>
            </a:r>
            <a:r>
              <a:rPr lang="zh-CN" altLang="en-US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endParaRPr lang="zh-CN" altLang="en-US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def 乘(</a:t>
            </a:r>
            <a:r>
              <a:rPr lang="en-US" altLang="zh-CN" sz="2000" dirty="0">
                <a:solidFill>
                  <a:srgbClr val="FFFF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a, b</a:t>
            </a:r>
            <a:r>
              <a:rPr lang="zh-CN" altLang="en-US" sz="2000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):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count=0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for i in </a:t>
            </a:r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    count+=</a:t>
            </a:r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a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return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count</a:t>
            </a:r>
          </a:p>
          <a:p>
            <a:pPr>
              <a:lnSpc>
                <a:spcPct val="110000"/>
              </a:lnSpc>
            </a:pPr>
            <a:endParaRPr lang="zh-CN" altLang="en-US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结果=乘</a:t>
            </a:r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(3, 100)</a:t>
            </a:r>
            <a:endParaRPr lang="zh-CN" altLang="en-US" sz="2000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print(结果)</a:t>
            </a:r>
          </a:p>
          <a:p>
            <a:pPr>
              <a:lnSpc>
                <a:spcPct val="110000"/>
              </a:lnSpc>
            </a:pPr>
            <a:endParaRPr lang="zh-CN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0" name="图片 29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625" y="1203325"/>
            <a:ext cx="1322705" cy="783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90" y="3062605"/>
            <a:ext cx="3717925" cy="26308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 descr="11"/>
          <p:cNvPicPr>
            <a:picLocks noChangeAspect="1"/>
          </p:cNvPicPr>
          <p:nvPr/>
        </p:nvPicPr>
        <p:blipFill>
          <a:blip r:embed="rId5">
            <a:lum bright="-6000"/>
          </a:blip>
          <a:stretch>
            <a:fillRect/>
          </a:stretch>
        </p:blipFill>
        <p:spPr>
          <a:xfrm>
            <a:off x="8331835" y="1113790"/>
            <a:ext cx="1137920" cy="962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80745" y="2506345"/>
            <a:ext cx="1211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函数定义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0745" y="4044950"/>
            <a:ext cx="1324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函数调用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3395980" y="866140"/>
            <a:ext cx="1595120" cy="396240"/>
          </a:xfrm>
          <a:prstGeom prst="wedgeEllipseCallout">
            <a:avLst>
              <a:gd name="adj1" fmla="val -54131"/>
              <a:gd name="adj2" fmla="val 191325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5860" y="880110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函数名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2126615" y="1899285"/>
            <a:ext cx="321945" cy="1612265"/>
          </a:xfrm>
          <a:prstGeom prst="leftBrace">
            <a:avLst>
              <a:gd name="adj1" fmla="val 4181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2205355" y="3812540"/>
            <a:ext cx="243205" cy="864235"/>
          </a:xfrm>
          <a:prstGeom prst="leftBrace">
            <a:avLst>
              <a:gd name="adj1" fmla="val 4370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flipV="1">
            <a:off x="3692525" y="1559560"/>
            <a:ext cx="1367790" cy="400685"/>
          </a:xfrm>
          <a:prstGeom prst="bentConnector3">
            <a:avLst>
              <a:gd name="adj1" fmla="val 50046"/>
            </a:avLst>
          </a:prstGeom>
          <a:ln>
            <a:solidFill>
              <a:srgbClr val="FFFF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5240" y="1384935"/>
            <a:ext cx="767080" cy="3683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形参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4563745" y="2164715"/>
            <a:ext cx="427355" cy="958850"/>
          </a:xfrm>
          <a:prstGeom prst="rightBrace">
            <a:avLst>
              <a:gd name="adj1" fmla="val 18573"/>
              <a:gd name="adj2" fmla="val 50000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39054" y="2459990"/>
            <a:ext cx="247708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进行了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次操作</a:t>
            </a:r>
          </a:p>
        </p:txBody>
      </p:sp>
      <p:cxnSp>
        <p:nvCxnSpPr>
          <p:cNvPr id="20" name="肘形连接符 19"/>
          <p:cNvCxnSpPr/>
          <p:nvPr/>
        </p:nvCxnSpPr>
        <p:spPr>
          <a:xfrm flipV="1">
            <a:off x="4430712" y="3489960"/>
            <a:ext cx="1237615" cy="322580"/>
          </a:xfrm>
          <a:prstGeom prst="bentConnector3">
            <a:avLst>
              <a:gd name="adj1" fmla="val 718"/>
            </a:avLst>
          </a:prstGeom>
          <a:ln>
            <a:solidFill>
              <a:srgbClr val="FFFF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95317" y="3327400"/>
            <a:ext cx="767080" cy="3683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实参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529965" y="3812540"/>
            <a:ext cx="993519" cy="39624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3883660" y="5132705"/>
            <a:ext cx="2395855" cy="848360"/>
          </a:xfrm>
          <a:prstGeom prst="wedgeRoundRectCallout">
            <a:avLst>
              <a:gd name="adj1" fmla="val -78537"/>
              <a:gd name="adj2" fmla="val -117519"/>
              <a:gd name="adj3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71290" y="5210810"/>
            <a:ext cx="215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print()</a:t>
            </a: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是打印结果的函数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" y="572504"/>
            <a:ext cx="7703404" cy="49649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0926" y="1927208"/>
            <a:ext cx="4325073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B0A5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这就是编程中的函数，你可以定义很多有趣的功能，有趣的函数，为你所用。是不是很便捷呢！</a:t>
            </a:r>
          </a:p>
        </p:txBody>
      </p:sp>
      <p:pic>
        <p:nvPicPr>
          <p:cNvPr id="2" name="图片 1" descr="C:\Users\Administrator\Desktop\4f6393d72f11fd7ccbb932a24962b0e4.png4f6393d72f11fd7ccbb932a24962b0e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83755" y="2223135"/>
            <a:ext cx="4632960" cy="463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 flipH="1">
            <a:off x="3811252" y="1903281"/>
            <a:ext cx="4374987" cy="1395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  <a:cs typeface="阿里巴巴普惠体 M" panose="00020600040101010101" pitchFamily="18" charset="-122"/>
              </a:rPr>
              <a:t>下次再见</a:t>
            </a:r>
          </a:p>
        </p:txBody>
      </p:sp>
      <p:sp>
        <p:nvSpPr>
          <p:cNvPr id="7" name="Rectangle 7"/>
          <p:cNvSpPr/>
          <p:nvPr/>
        </p:nvSpPr>
        <p:spPr>
          <a:xfrm flipH="1">
            <a:off x="1794715" y="3339389"/>
            <a:ext cx="860256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</a:rPr>
              <a:t>赶快通过小测验解锁游戏，送小外星人回家吧！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" y="1418590"/>
            <a:ext cx="7056755" cy="4547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4203" y="2813685"/>
            <a:ext cx="4221797" cy="17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B0A5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solidFill>
                  <a:srgbClr val="0B0A5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经过前面的课程，你已经对编程有了一定的了解。那么，你是否想过这样一个问题呢？</a:t>
            </a:r>
          </a:p>
        </p:txBody>
      </p:sp>
      <p:sp>
        <p:nvSpPr>
          <p:cNvPr id="3" name="矩形 2"/>
          <p:cNvSpPr/>
          <p:nvPr/>
        </p:nvSpPr>
        <p:spPr>
          <a:xfrm>
            <a:off x="10226040" y="1614805"/>
            <a:ext cx="1245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？</a:t>
            </a:r>
          </a:p>
        </p:txBody>
      </p:sp>
      <p:pic>
        <p:nvPicPr>
          <p:cNvPr id="18" name="图片 17" descr="405455-PDWXQD-49934"/>
          <p:cNvPicPr>
            <a:picLocks noChangeAspect="1"/>
          </p:cNvPicPr>
          <p:nvPr/>
        </p:nvPicPr>
        <p:blipFill rotWithShape="1">
          <a:blip r:embed="rId5"/>
          <a:srcRect l="17518" t="17207" r="27532" b="246"/>
          <a:stretch>
            <a:fillRect/>
          </a:stretch>
        </p:blipFill>
        <p:spPr>
          <a:xfrm>
            <a:off x="7475220" y="1527810"/>
            <a:ext cx="2898775" cy="435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" y="1060450"/>
            <a:ext cx="8073390" cy="5202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48177" y="2714224"/>
            <a:ext cx="4784098" cy="189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B0A5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我们已经在程序中写了一段代码用于实现某个功能，解决某个问题，</a:t>
            </a:r>
            <a:r>
              <a:rPr lang="zh-CN" altLang="en-US" sz="2000" dirty="0">
                <a:solidFill>
                  <a:srgbClr val="EC016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如果后面我们需要解决几乎一样的问题，难道要把前面的代码复制一遍吗？</a:t>
            </a:r>
            <a:endParaRPr lang="zh-CN" altLang="en-US" sz="2000" dirty="0">
              <a:solidFill>
                <a:srgbClr val="0B0A5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 descr="405455-PDWXQD-49934"/>
          <p:cNvPicPr>
            <a:picLocks noChangeAspect="1"/>
          </p:cNvPicPr>
          <p:nvPr/>
        </p:nvPicPr>
        <p:blipFill rotWithShape="1">
          <a:blip r:embed="rId5"/>
          <a:srcRect l="17518" t="17207" r="27532" b="246"/>
          <a:stretch>
            <a:fillRect/>
          </a:stretch>
        </p:blipFill>
        <p:spPr>
          <a:xfrm>
            <a:off x="7851775" y="1508760"/>
            <a:ext cx="3064510" cy="4604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68280" y="1508760"/>
            <a:ext cx="13347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2450" y="772160"/>
            <a:ext cx="11040110" cy="5340985"/>
          </a:xfrm>
          <a:prstGeom prst="rect">
            <a:avLst/>
          </a:prstGeom>
          <a:noFill/>
          <a:ln w="476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" y="1060450"/>
            <a:ext cx="8073390" cy="5202555"/>
          </a:xfrm>
          <a:prstGeom prst="rect">
            <a:avLst/>
          </a:prstGeom>
        </p:spPr>
      </p:pic>
      <p:pic>
        <p:nvPicPr>
          <p:cNvPr id="18" name="图片 17" descr="405455-PDWXQD-49934"/>
          <p:cNvPicPr>
            <a:picLocks noChangeAspect="1"/>
          </p:cNvPicPr>
          <p:nvPr/>
        </p:nvPicPr>
        <p:blipFill rotWithShape="1">
          <a:blip r:embed="rId5"/>
          <a:srcRect l="17518" t="17207" r="27532" b="246"/>
          <a:stretch>
            <a:fillRect/>
          </a:stretch>
        </p:blipFill>
        <p:spPr>
          <a:xfrm>
            <a:off x="7851775" y="1508760"/>
            <a:ext cx="3064510" cy="4604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68280" y="1508760"/>
            <a:ext cx="13347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B4F6E9-51B4-4373-9488-5316E4F06DCA}"/>
              </a:ext>
            </a:extLst>
          </p:cNvPr>
          <p:cNvSpPr txBox="1"/>
          <p:nvPr/>
        </p:nvSpPr>
        <p:spPr>
          <a:xfrm>
            <a:off x="2275050" y="2951628"/>
            <a:ext cx="3854125" cy="14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我们可以使用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“函数”</a:t>
            </a:r>
          </a:p>
        </p:txBody>
      </p:sp>
    </p:spTree>
    <p:extLst>
      <p:ext uri="{BB962C8B-B14F-4D97-AF65-F5344CB8AC3E}">
        <p14:creationId xmlns:p14="http://schemas.microsoft.com/office/powerpoint/2010/main" val="27331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8932" y="2813595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</a:rPr>
              <a:t>函数是什么？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6005" y="1041214"/>
            <a:ext cx="6761480" cy="23566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函数，其实就是将实现某一功能的一段代码“框起来”，“取个名字”，如果需要使用它，通过“呼叫”它的名字即可。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函数可以接收零个或多个参数，也可以返回零个或多个值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 L" panose="00020600040101010101" pitchFamily="18" charset="-122"/>
            </a:endParaRPr>
          </a:p>
        </p:txBody>
      </p:sp>
      <p:pic>
        <p:nvPicPr>
          <p:cNvPr id="15" name="图片 14" descr="24727280"/>
          <p:cNvPicPr>
            <a:picLocks noChangeAspect="1"/>
          </p:cNvPicPr>
          <p:nvPr/>
        </p:nvPicPr>
        <p:blipFill rotWithShape="1">
          <a:blip r:embed="rId3"/>
          <a:srcRect l="9881" t="8319" r="9639" b="13611"/>
          <a:stretch>
            <a:fillRect/>
          </a:stretch>
        </p:blipFill>
        <p:spPr>
          <a:xfrm>
            <a:off x="467701" y="1831332"/>
            <a:ext cx="3865944" cy="37501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90260" y="3620770"/>
            <a:ext cx="2708275" cy="196088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086225" y="5175250"/>
            <a:ext cx="1804035" cy="192405"/>
          </a:xfrm>
          <a:prstGeom prst="rightArrow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598535" y="4283075"/>
            <a:ext cx="1804035" cy="122555"/>
          </a:xfrm>
          <a:prstGeom prst="rightArrow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086225" y="4561840"/>
            <a:ext cx="1804035" cy="142240"/>
          </a:xfrm>
          <a:prstGeom prst="rightArrow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086225" y="4013200"/>
            <a:ext cx="1804035" cy="157480"/>
          </a:xfrm>
          <a:prstGeom prst="rightArrow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598535" y="5033010"/>
            <a:ext cx="1804035" cy="142240"/>
          </a:xfrm>
          <a:prstGeom prst="rightArrow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61510" y="3633470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参数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41185" y="3244850"/>
            <a:ext cx="86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71915" y="3802380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返回值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85205" y="4335780"/>
            <a:ext cx="231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函数的内部实现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9288" y="2479451"/>
            <a:ext cx="3304539" cy="32800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普通计算方法：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 L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3+3=6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6+3=9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297+3=300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接下来将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改成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，又写了很多行加法算式。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 L" panose="00020600040101010101" pitchFamily="18" charset="-122"/>
            </a:endParaRPr>
          </a:p>
        </p:txBody>
      </p:sp>
      <p:pic>
        <p:nvPicPr>
          <p:cNvPr id="15" name="图片 14" descr="24727280"/>
          <p:cNvPicPr>
            <a:picLocks noChangeAspect="1"/>
          </p:cNvPicPr>
          <p:nvPr/>
        </p:nvPicPr>
        <p:blipFill rotWithShape="1">
          <a:blip r:embed="rId3"/>
          <a:srcRect l="9881" t="8319" r="9639" b="13611"/>
          <a:stretch>
            <a:fillRect/>
          </a:stretch>
        </p:blipFill>
        <p:spPr>
          <a:xfrm>
            <a:off x="555331" y="1831332"/>
            <a:ext cx="3865944" cy="375019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439904" y="2479451"/>
            <a:ext cx="3466465" cy="3279999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30891" y="2479451"/>
            <a:ext cx="3466465" cy="3279999"/>
          </a:xfrm>
          <a:prstGeom prst="roundRect">
            <a:avLst>
              <a:gd name="adj" fmla="val 9083"/>
            </a:avLst>
          </a:prstGeom>
          <a:noFill/>
          <a:ln w="12700" cap="flat" cmpd="sng">
            <a:solidFill>
              <a:srgbClr val="7A4FD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7225" y="2496820"/>
            <a:ext cx="3466465" cy="32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定义函数“乘”：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告诉“乘”两个东西：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“什么数”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“加了多少次”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“乘”告诉你计算的结果。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第一个计算：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✖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100=300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第二个计算：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✖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50=200</a:t>
            </a:r>
          </a:p>
        </p:txBody>
      </p:sp>
      <p:pic>
        <p:nvPicPr>
          <p:cNvPr id="10" name="图片 9" descr="C:\Users\Administrator\Desktop\图片5.png图片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59090" y="1452880"/>
            <a:ext cx="1953260" cy="11957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3287753-9BD0-4579-BD6B-DCE0513000CD}"/>
              </a:ext>
            </a:extLst>
          </p:cNvPr>
          <p:cNvSpPr/>
          <p:nvPr/>
        </p:nvSpPr>
        <p:spPr>
          <a:xfrm>
            <a:off x="3145696" y="978091"/>
            <a:ext cx="658145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计算：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3+3+3+3+3…+3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（共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个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接下来计算：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4+4+4+4…+4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（共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50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个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 L" panose="00020600040101010101" pitchFamily="18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 L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24727280"/>
          <p:cNvPicPr>
            <a:picLocks noChangeAspect="1"/>
          </p:cNvPicPr>
          <p:nvPr/>
        </p:nvPicPr>
        <p:blipFill rotWithShape="1">
          <a:blip r:embed="rId3"/>
          <a:srcRect l="9881" t="8319" r="9639" b="13611"/>
          <a:stretch>
            <a:fillRect/>
          </a:stretch>
        </p:blipFill>
        <p:spPr>
          <a:xfrm>
            <a:off x="467701" y="1831332"/>
            <a:ext cx="3865944" cy="375019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34B8DF-4360-4BD8-9A96-F922969AFCF5}"/>
              </a:ext>
            </a:extLst>
          </p:cNvPr>
          <p:cNvGrpSpPr/>
          <p:nvPr/>
        </p:nvGrpSpPr>
        <p:grpSpPr>
          <a:xfrm>
            <a:off x="4155674" y="1045900"/>
            <a:ext cx="6321915" cy="2336800"/>
            <a:chOff x="4086225" y="3244850"/>
            <a:chExt cx="6321915" cy="2336800"/>
          </a:xfrm>
        </p:grpSpPr>
        <p:sp>
          <p:nvSpPr>
            <p:cNvPr id="2" name="矩形 1"/>
            <p:cNvSpPr/>
            <p:nvPr/>
          </p:nvSpPr>
          <p:spPr>
            <a:xfrm>
              <a:off x="5890260" y="3620770"/>
              <a:ext cx="2708275" cy="196088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>
              <a:off x="4086225" y="5175250"/>
              <a:ext cx="1804035" cy="192405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8598535" y="4283075"/>
              <a:ext cx="1804035" cy="122555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>
              <a:off x="4086225" y="4561840"/>
              <a:ext cx="1804035" cy="142240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4086225" y="4013200"/>
              <a:ext cx="1804035" cy="157480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8598535" y="5033010"/>
              <a:ext cx="1804035" cy="142240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61510" y="3633470"/>
              <a:ext cx="123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参数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41185" y="3244850"/>
              <a:ext cx="862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函数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841893" y="3801348"/>
              <a:ext cx="156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返回值：</a:t>
              </a:r>
              <a:r>
                <a:rPr lang="en-US" altLang="zh-CN" dirty="0">
                  <a:solidFill>
                    <a:schemeClr val="bg1"/>
                  </a:solidFill>
                </a:rPr>
                <a:t>300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33618" y="4040436"/>
              <a:ext cx="2317750" cy="87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函数的内部实现：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循环相加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FFEFC90-9395-46E1-8F9C-857A1BA9E3A4}"/>
                </a:ext>
              </a:extLst>
            </p:cNvPr>
            <p:cNvSpPr txBox="1"/>
            <p:nvPr/>
          </p:nvSpPr>
          <p:spPr>
            <a:xfrm>
              <a:off x="4461445" y="4192508"/>
              <a:ext cx="142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参数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F30825-4D8A-464B-9AE7-465FFACF1F67}"/>
              </a:ext>
            </a:extLst>
          </p:cNvPr>
          <p:cNvGrpSpPr/>
          <p:nvPr/>
        </p:nvGrpSpPr>
        <p:grpSpPr>
          <a:xfrm>
            <a:off x="4150104" y="3428502"/>
            <a:ext cx="6321915" cy="2336800"/>
            <a:chOff x="4086225" y="3244850"/>
            <a:chExt cx="6321915" cy="23368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C915D9D-C286-4B39-8188-2B33E87FB1CC}"/>
                </a:ext>
              </a:extLst>
            </p:cNvPr>
            <p:cNvSpPr/>
            <p:nvPr/>
          </p:nvSpPr>
          <p:spPr>
            <a:xfrm>
              <a:off x="5890260" y="3620770"/>
              <a:ext cx="2708275" cy="196088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2">
              <a:extLst>
                <a:ext uri="{FF2B5EF4-FFF2-40B4-BE49-F238E27FC236}">
                  <a16:creationId xmlns:a16="http://schemas.microsoft.com/office/drawing/2014/main" id="{A4FEA0C5-A5DD-442D-9F84-6AF2F5E73585}"/>
                </a:ext>
              </a:extLst>
            </p:cNvPr>
            <p:cNvSpPr/>
            <p:nvPr/>
          </p:nvSpPr>
          <p:spPr>
            <a:xfrm>
              <a:off x="4086225" y="5175250"/>
              <a:ext cx="1804035" cy="192405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5">
              <a:extLst>
                <a:ext uri="{FF2B5EF4-FFF2-40B4-BE49-F238E27FC236}">
                  <a16:creationId xmlns:a16="http://schemas.microsoft.com/office/drawing/2014/main" id="{61952889-C98A-431B-ACB3-B4731603DD5B}"/>
                </a:ext>
              </a:extLst>
            </p:cNvPr>
            <p:cNvSpPr/>
            <p:nvPr/>
          </p:nvSpPr>
          <p:spPr>
            <a:xfrm>
              <a:off x="8598535" y="4283075"/>
              <a:ext cx="1804035" cy="122555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6">
              <a:extLst>
                <a:ext uri="{FF2B5EF4-FFF2-40B4-BE49-F238E27FC236}">
                  <a16:creationId xmlns:a16="http://schemas.microsoft.com/office/drawing/2014/main" id="{4CA50A79-C96F-421B-87BD-EB6C00921329}"/>
                </a:ext>
              </a:extLst>
            </p:cNvPr>
            <p:cNvSpPr/>
            <p:nvPr/>
          </p:nvSpPr>
          <p:spPr>
            <a:xfrm>
              <a:off x="4086225" y="4561840"/>
              <a:ext cx="1804035" cy="142240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7">
              <a:extLst>
                <a:ext uri="{FF2B5EF4-FFF2-40B4-BE49-F238E27FC236}">
                  <a16:creationId xmlns:a16="http://schemas.microsoft.com/office/drawing/2014/main" id="{99270A3A-6F1C-464C-A6ED-36C1689C5B5B}"/>
                </a:ext>
              </a:extLst>
            </p:cNvPr>
            <p:cNvSpPr/>
            <p:nvPr/>
          </p:nvSpPr>
          <p:spPr>
            <a:xfrm>
              <a:off x="4086225" y="4013200"/>
              <a:ext cx="1804035" cy="157480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8">
              <a:extLst>
                <a:ext uri="{FF2B5EF4-FFF2-40B4-BE49-F238E27FC236}">
                  <a16:creationId xmlns:a16="http://schemas.microsoft.com/office/drawing/2014/main" id="{9EB76732-FA43-408F-93D3-E87E643F08FE}"/>
                </a:ext>
              </a:extLst>
            </p:cNvPr>
            <p:cNvSpPr/>
            <p:nvPr/>
          </p:nvSpPr>
          <p:spPr>
            <a:xfrm>
              <a:off x="8598535" y="5033010"/>
              <a:ext cx="1804035" cy="142240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08F53C9-E992-45A6-9EF8-05DE6CA96D38}"/>
                </a:ext>
              </a:extLst>
            </p:cNvPr>
            <p:cNvSpPr txBox="1"/>
            <p:nvPr/>
          </p:nvSpPr>
          <p:spPr>
            <a:xfrm>
              <a:off x="4461510" y="3633470"/>
              <a:ext cx="123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参数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CF4CCD-93BE-400F-9D02-541A48D39605}"/>
                </a:ext>
              </a:extLst>
            </p:cNvPr>
            <p:cNvSpPr txBox="1"/>
            <p:nvPr/>
          </p:nvSpPr>
          <p:spPr>
            <a:xfrm>
              <a:off x="6941185" y="3244850"/>
              <a:ext cx="862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函数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D0B9B60-0364-4326-9DC3-C54C703BA1F7}"/>
                </a:ext>
              </a:extLst>
            </p:cNvPr>
            <p:cNvSpPr txBox="1"/>
            <p:nvPr/>
          </p:nvSpPr>
          <p:spPr>
            <a:xfrm>
              <a:off x="8841893" y="3801348"/>
              <a:ext cx="156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返回值：</a:t>
              </a:r>
              <a:r>
                <a:rPr lang="en-US" altLang="zh-CN" dirty="0">
                  <a:solidFill>
                    <a:schemeClr val="bg1"/>
                  </a:solidFill>
                </a:rPr>
                <a:t>200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7FAF519-4A35-4BE4-8705-6AA3DC86CF48}"/>
                </a:ext>
              </a:extLst>
            </p:cNvPr>
            <p:cNvSpPr txBox="1"/>
            <p:nvPr/>
          </p:nvSpPr>
          <p:spPr>
            <a:xfrm>
              <a:off x="6133618" y="4040436"/>
              <a:ext cx="2317750" cy="87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函数的内部实现：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循环相加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69122FE-C0EE-4AEF-A285-9F7C2A883643}"/>
                </a:ext>
              </a:extLst>
            </p:cNvPr>
            <p:cNvSpPr txBox="1"/>
            <p:nvPr/>
          </p:nvSpPr>
          <p:spPr>
            <a:xfrm>
              <a:off x="4461445" y="4192508"/>
              <a:ext cx="142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参数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</a:rPr>
                <a:t>50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8932" y="2813595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200" dirty="0">
                <a:solidFill>
                  <a:schemeClr val="bg1"/>
                </a:solidFill>
                <a:latin typeface="叶根友魅童" panose="03000509000000000000" pitchFamily="65" charset="-122"/>
                <a:ea typeface="叶根友魅童" panose="03000509000000000000" pitchFamily="65" charset="-122"/>
              </a:rPr>
              <a:t>函数怎么用？</a:t>
            </a:r>
          </a:p>
        </p:txBody>
      </p:sp>
    </p:spTree>
    <p:extLst>
      <p:ext uri="{BB962C8B-B14F-4D97-AF65-F5344CB8AC3E}">
        <p14:creationId xmlns:p14="http://schemas.microsoft.com/office/powerpoint/2010/main" val="115360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370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叶根友魅童</vt:lpstr>
      <vt:lpstr>华文楷体</vt:lpstr>
      <vt:lpstr>Wingdings</vt:lpstr>
      <vt:lpstr>字魂36号-正文宋楷</vt:lpstr>
      <vt:lpstr>Calibri</vt:lpstr>
      <vt:lpstr>等线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YSL</dc:creator>
  <cp:lastModifiedBy>Yu Silin</cp:lastModifiedBy>
  <cp:revision>46</cp:revision>
  <dcterms:created xsi:type="dcterms:W3CDTF">2020-12-03T06:12:00Z</dcterms:created>
  <dcterms:modified xsi:type="dcterms:W3CDTF">2020-12-11T16:21:33Z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