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  <p:sldId id="256" r:id="rId3"/>
    <p:sldId id="360" r:id="rId4"/>
    <p:sldId id="258" r:id="rId5"/>
    <p:sldId id="260" r:id="rId6"/>
    <p:sldId id="261" r:id="rId7"/>
    <p:sldId id="361" r:id="rId8"/>
    <p:sldId id="305" r:id="rId9"/>
    <p:sldId id="330" r:id="rId10"/>
    <p:sldId id="307" r:id="rId11"/>
    <p:sldId id="331" r:id="rId12"/>
    <p:sldId id="332" r:id="rId13"/>
    <p:sldId id="362" r:id="rId14"/>
    <p:sldId id="333" r:id="rId15"/>
    <p:sldId id="334" r:id="rId16"/>
    <p:sldId id="335" r:id="rId17"/>
    <p:sldId id="336" r:id="rId18"/>
    <p:sldId id="337" r:id="rId19"/>
    <p:sldId id="338" r:id="rId20"/>
    <p:sldId id="363" r:id="rId21"/>
    <p:sldId id="364" r:id="rId22"/>
    <p:sldId id="306" r:id="rId23"/>
    <p:sldId id="366" r:id="rId24"/>
    <p:sldId id="367" r:id="rId25"/>
    <p:sldId id="365" r:id="rId26"/>
    <p:sldId id="308" r:id="rId27"/>
    <p:sldId id="368" r:id="rId28"/>
    <p:sldId id="356" r:id="rId29"/>
    <p:sldId id="357" r:id="rId30"/>
    <p:sldId id="262" r:id="rId31"/>
    <p:sldId id="369" r:id="rId32"/>
    <p:sldId id="352" r:id="rId33"/>
    <p:sldId id="353" r:id="rId34"/>
    <p:sldId id="370" r:id="rId35"/>
    <p:sldId id="371" r:id="rId36"/>
    <p:sldId id="372" r:id="rId37"/>
    <p:sldId id="354" r:id="rId38"/>
    <p:sldId id="339" r:id="rId39"/>
    <p:sldId id="373" r:id="rId40"/>
    <p:sldId id="309" r:id="rId41"/>
    <p:sldId id="340" r:id="rId42"/>
    <p:sldId id="374" r:id="rId43"/>
    <p:sldId id="375" r:id="rId44"/>
    <p:sldId id="341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28" r:id="rId56"/>
    <p:sldId id="329" r:id="rId57"/>
    <p:sldId id="355" r:id="rId58"/>
    <p:sldId id="288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42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9302-2BFD-4CAC-A927-30E2F40E5F5B}" type="datetimeFigureOut">
              <a:rPr lang="zh-CN" altLang="en-US" smtClean="0"/>
              <a:pPr/>
              <a:t>2019-10-08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不确定性推理</a:t>
            </a:r>
            <a:endParaRPr lang="zh-CN" altLang="en-US" sz="5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3429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zh-CN" sz="1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1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年度南京大学“专创融合”特色示范课程培育项目</a:t>
            </a:r>
            <a:endParaRPr lang="en-US" altLang="zh-CN" sz="11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zh-CN" altLang="en-US" sz="11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  阳</a:t>
            </a:r>
            <a:endParaRPr lang="en-US" altLang="zh-CN" sz="11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zh-CN" sz="1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http://cs.nju.edu.cn/rl, </a:t>
            </a:r>
            <a:r>
              <a:rPr lang="en-US" altLang="zh-CN" sz="11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2019.10.8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is consistent with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操作符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good_student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∧ M 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→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graduates(x)</a:t>
            </a:r>
          </a:p>
          <a:p>
            <a:pPr marL="342900" lvl="0" indent="-342900" algn="ctr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与我们所知的其他事情相一致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如何判定“与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……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相一致”？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第一种方法：证明其反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﹁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；如果不能证明，则与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相一致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第二种方法：在有限空间上做启发式搜索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is consistent with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操作符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79512" y="1340768"/>
            <a:ext cx="8784976" cy="5517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无约束语义下产生的矛盾</a:t>
            </a: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good_student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(x)∧ M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 → graduates(x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party_person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(y)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∧ M ﹁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→ ﹁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graduates(x)</a:t>
            </a: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事实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good_student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(David)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party_person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(David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解决方法：控制变量在不同谓词中的赋值 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。。。。。。。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altLang="zh-CN" sz="32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97152"/>
            <a:ext cx="2897138" cy="1780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39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默认逻辑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A(x) ∧ : B(x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→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342900" lvl="0" indent="-342900" algn="ctr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被证实，且它与对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的假设相一致，则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…”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good_student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(x)∧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 → graduates(x)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party_person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(y)∧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﹁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 → ﹁ graduates(x)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允许产生多个似真的结论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似真的结论可作为公理进一步推理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解决方法：信念变化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回收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知识库一致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9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真值维护系统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6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真值维护系统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TMS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目标：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维持推理系统的逻辑完整性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原理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通过存储每条推理的理由，再重新推断根据新的信念所得出的结论的支持情况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实现方式：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时序回溯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：从死状态或者末状态返回，系统的遍历所有可能路径。（低效！）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相关性指导回溯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：直接</a:t>
            </a:r>
            <a:r>
              <a:rPr lang="zh-CN" altLang="en-US" sz="24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回溯到出问题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的点，并在那个状态对解进行修正。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一个例子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似真的假设：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q(x)          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飞机上有中方情报人员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q(x)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p(x)                       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美方要对飞机进行控制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r(x)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∧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s(x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           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毁灭飞机并不留痕迹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(x), u(x)                            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机长有问题，飞机曾返航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似真的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假设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q(x)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被证实是错误的！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38811"/>
            <a:ext cx="3212056" cy="1986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4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相关性指导回溯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TMS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实现机制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关联机制：将每条结论和其理由联系在一起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定位机制：当给定矛盾和其理由时，直接定位错误的假设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回收机制：收回错误的假设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追溯机制：收回错误的假设的结论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注意：回收的假设未必是为假！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5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基于理由的真值维护系统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TMS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检查理由网络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通过问题求解程序的查询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是否相信命题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p, 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为什么要相信命题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p, 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哪些假设支持命题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进行触发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修改相关性网络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由问题求解程序所提供的信息进行修改。添加新命题、添加或删除前提等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更新网络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重新计算与现存理由相一致的命题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25158" y="6165304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构造理由网络，并将网络与推理过程分离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理由网络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结点：知识库中的信念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理由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：支持结点上的信念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联系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IN,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支持结点成立的信念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集合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OUT,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不支持结点成立的信念集合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good_student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(x)∧ M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 →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tudy_hard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party_person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(y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→﹁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study_hard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 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good_student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avid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08204"/>
            <a:ext cx="4459381" cy="241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57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理由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网络的更改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如果增加了 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party_person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(David) 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grpSp>
        <p:nvGrpSpPr>
          <p:cNvPr id="10" name="组 22"/>
          <p:cNvGrpSpPr/>
          <p:nvPr/>
        </p:nvGrpSpPr>
        <p:grpSpPr>
          <a:xfrm>
            <a:off x="549351" y="2506947"/>
            <a:ext cx="6984776" cy="2280369"/>
            <a:chOff x="228600" y="3489325"/>
            <a:chExt cx="8686800" cy="2606675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5638800" y="4098925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5943600" y="4251325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362200" y="37179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good_student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4800600" y="3870325"/>
              <a:ext cx="838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4800600" y="4327525"/>
              <a:ext cx="838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1600200" y="3733800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905000" y="3870325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029200" y="3489325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4994275" y="4556125"/>
              <a:ext cx="720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2362200" y="44799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solidFill>
                    <a:schemeClr val="tx1"/>
                  </a:solidFill>
                  <a:sym typeface="Symbol" charset="0"/>
                </a:rPr>
                <a:t></a:t>
              </a:r>
              <a:r>
                <a:rPr lang="en-US" altLang="zh-CN" dirty="0" err="1" smtClean="0">
                  <a:solidFill>
                    <a:schemeClr val="tx1"/>
                  </a:solidFill>
                  <a:sym typeface="Symbol" charset="0"/>
                </a:rPr>
                <a:t>study_hard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6477000" y="40989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  <a:sym typeface="Symbol" charset="0"/>
                </a:rPr>
                <a:t>study_hard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" name="AutoShape 18"/>
            <p:cNvSpPr>
              <a:spLocks noChangeArrowheads="1"/>
            </p:cNvSpPr>
            <p:nvPr/>
          </p:nvSpPr>
          <p:spPr bwMode="auto">
            <a:xfrm>
              <a:off x="228600" y="57753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  <a:sym typeface="Symbol" charset="0"/>
                </a:rPr>
                <a:t>party_person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2667000" y="59436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95600" y="5470525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810000" y="59436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V="1">
              <a:off x="4343400" y="4800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64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不确定性推理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429000"/>
            <a:ext cx="7200800" cy="28551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从确定性到不确定性推理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高  阳</a:t>
            </a:r>
            <a:endParaRPr lang="en-US" altLang="zh-CN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http://cs.nju.edu.cn/gaoy, 2019.10.08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理由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网络的更改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如果增加了 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party_person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(David) 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grpSp>
        <p:nvGrpSpPr>
          <p:cNvPr id="33" name="组 69"/>
          <p:cNvGrpSpPr/>
          <p:nvPr/>
        </p:nvGrpSpPr>
        <p:grpSpPr>
          <a:xfrm>
            <a:off x="1301582" y="2506391"/>
            <a:ext cx="5820092" cy="2490203"/>
            <a:chOff x="228600" y="3535362"/>
            <a:chExt cx="6248400" cy="2560638"/>
          </a:xfrm>
        </p:grpSpPr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5638800" y="4098925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5943600" y="4251325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2362200" y="37179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good_student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4800600" y="3870325"/>
              <a:ext cx="838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4800600" y="4327525"/>
              <a:ext cx="838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1600200" y="3733800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1905000" y="3870325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4744685" y="4538351"/>
              <a:ext cx="720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4875213" y="359568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2362200" y="44799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solidFill>
                    <a:schemeClr val="tx1"/>
                  </a:solidFill>
                  <a:sym typeface="Symbol" charset="0"/>
                </a:rPr>
                <a:t></a:t>
              </a:r>
              <a:r>
                <a:rPr lang="en-US" altLang="zh-CN" dirty="0" err="1" smtClean="0">
                  <a:solidFill>
                    <a:schemeClr val="tx1"/>
                  </a:solidFill>
                  <a:sym typeface="Symbol" charset="0"/>
                </a:rPr>
                <a:t>study_hard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48" name="AutoShape 18"/>
            <p:cNvSpPr>
              <a:spLocks noChangeArrowheads="1"/>
            </p:cNvSpPr>
            <p:nvPr/>
          </p:nvSpPr>
          <p:spPr bwMode="auto">
            <a:xfrm>
              <a:off x="228600" y="5775325"/>
              <a:ext cx="2438400" cy="3206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  <a:sym typeface="Symbol" charset="0"/>
                </a:rPr>
                <a:t>party_person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(David)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0" name="AutoShape 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2667000" y="59436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895600" y="5470525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3810000" y="59436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4343400" y="4800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4897087" y="4554226"/>
              <a:ext cx="381000" cy="457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4897087" y="4554226"/>
              <a:ext cx="381000" cy="457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4932362" y="3535362"/>
              <a:ext cx="381000" cy="457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H="1">
              <a:off x="4932362" y="3535362"/>
              <a:ext cx="381000" cy="457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5188516" y="3595687"/>
              <a:ext cx="720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OUT</a:t>
              </a:r>
            </a:p>
          </p:txBody>
        </p:sp>
      </p:grp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6074767" y="3475090"/>
            <a:ext cx="408116" cy="38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171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基于最小模型的逻辑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8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8"/>
            <a:ext cx="8712968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模型：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对所有变量赋值均满足谓词表达式集合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的解释</a:t>
            </a:r>
            <a:endParaRPr lang="zh-CN" altLang="en-US" sz="24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存在问题：实际的领域无需任意多的谓词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最小模型：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对所有变量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赋值满足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谓词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的模型中，最小的那个模型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例子：野人和修道士过河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谓词：船会沉吗？风向？水流？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不是必须的！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封闭世界假设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8"/>
            <a:ext cx="8712968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求解所需的谓词会被创建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实现否定的语义：若不含有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p(X)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为真，那么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not(p(X))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就为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真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封闭世界是个完整的基于逻辑的规范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例子：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某学生是不是某班级注册成员，未明确列出则不是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例子：两个城市之间是否有直达的班机，未查询到则不存在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8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限定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8"/>
            <a:ext cx="8712968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问题求解相关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的谓词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“元谓词”划界并限定谓词可能的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解释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元规则使一些公式产生最小扩展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368" y="3688925"/>
            <a:ext cx="8640960" cy="175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1 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bird(x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)∧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not(abnormal(x))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→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fly(x)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2 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isblock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(A) ∧ 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isblock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(B)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∧ 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isblock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(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isblock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(x)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 ((x=A)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˅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(x=B)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˅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(x=C))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集合覆盖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0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集合覆盖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7"/>
            <a:ext cx="8496944" cy="538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考虑反绎推理中解释的产生：一个反绎的解释为谓词的覆盖。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：在诊断问题中，某一现象的解释可能有多种，假设存在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种解释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(H1-H5)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种现象存在如下关系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H1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O2, O3		H2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O4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H3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O2, O3, O5		H4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O5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H5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O4, O5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现观测到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O1, O2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O5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，那么我们的最佳解释是什么呢？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H1, H4}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解释了全部但多余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O3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未观测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{H2, H5}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解释了全部但多余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O4 (2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未观测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{H1, H3}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解释了全部但多余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O3 (2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H1, H4, H5}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解释了全部但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多余</a:t>
            </a:r>
          </a:p>
          <a:p>
            <a:pPr marL="342900" lvl="0" indent="-34290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转化成：寻找</a:t>
            </a:r>
            <a:r>
              <a:rPr lang="en-US" altLang="zh-CN" sz="29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{O1, O2, O5}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的最小集合覆盖</a:t>
            </a:r>
            <a:r>
              <a:rPr lang="en-US" altLang="zh-CN" sz="29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最小集合覆盖</a:t>
            </a:r>
            <a:r>
              <a:rPr lang="zh-CN" altLang="en-US" sz="29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9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确信度理论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9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确信度概念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15516" y="1404136"/>
            <a:ext cx="8712968" cy="5165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确信度：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：沈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强今天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没来上课，理由是头疼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可能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一：真的头疼，理由为真；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可能二：没有头疼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，理由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为假。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Stanford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确信度理论：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MB(H|E):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给定证据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时，假设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的可信度量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MD(H|E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):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给定证据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时，假设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的不可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度量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5652120" y="2420888"/>
            <a:ext cx="432048" cy="1656184"/>
          </a:xfrm>
          <a:prstGeom prst="rightBrac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77708" y="2996952"/>
            <a:ext cx="27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某种程度上的相信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2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不确定性知识的表示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11256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模型中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知识是用产生式规则表示的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其一般形式为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IF 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THEN H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CF(H|E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是知识的前提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是知识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的结论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CF(H|E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是知识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的确信度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sz="2400" baseline="30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600" baseline="30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IF 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发烧 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流鼻涕 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THEN 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感冒 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(0.8)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表示当某人确实有“发烧”及“流鼻涕”症状时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则有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的把握是患了感冒。</a:t>
            </a:r>
            <a:endParaRPr lang="zh-CN" altLang="en-US" sz="26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TW" sz="2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E</a:t>
            </a:r>
            <a:r>
              <a:rPr lang="zh-CN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可以是单一条件</a:t>
            </a:r>
            <a:r>
              <a:rPr lang="en-US" altLang="zh-CN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也可以是复合条件。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E=(E</a:t>
            </a:r>
            <a:r>
              <a:rPr lang="en-US" altLang="zh-TW" sz="26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OR E</a:t>
            </a:r>
            <a:r>
              <a:rPr lang="en-US" altLang="zh-TW" sz="26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AND E</a:t>
            </a:r>
            <a:r>
              <a:rPr lang="en-US" altLang="zh-TW" sz="26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E</a:t>
            </a:r>
            <a:r>
              <a:rPr lang="en-US" altLang="zh-TW" sz="26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H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可以是单一结论</a:t>
            </a:r>
            <a:r>
              <a:rPr lang="en-US" altLang="zh-TW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也可以是多个结论</a:t>
            </a:r>
            <a:endParaRPr lang="en-US" altLang="zh-TW" sz="2600" baseline="30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TW" altLang="en-US" sz="2800" baseline="30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不确定性推理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518532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不确定性推理与反绎推理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基于逻辑的反绎推理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非单调推理逻辑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真值维护系统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基于最小模型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集合覆盖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逻辑之外的反绎方法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确信度理论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DS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证据理论</a:t>
            </a:r>
            <a:endParaRPr lang="en-US" altLang="zh-CN" sz="24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模糊集推理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2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可信度量和概率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48975"/>
              </p:ext>
            </p:extLst>
          </p:nvPr>
        </p:nvGraphicFramePr>
        <p:xfrm>
          <a:off x="1403648" y="1700808"/>
          <a:ext cx="617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公式" r:id="rId3" imgW="6172200" imgH="1054080" progId="Equation.3">
                  <p:embed/>
                </p:oleObj>
              </mc:Choice>
              <mc:Fallback>
                <p:oleObj name="公式" r:id="rId3" imgW="6172200" imgH="1054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700808"/>
                        <a:ext cx="61722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7090"/>
              </p:ext>
            </p:extLst>
          </p:nvPr>
        </p:nvGraphicFramePr>
        <p:xfrm>
          <a:off x="1435100" y="2924175"/>
          <a:ext cx="6108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公式" r:id="rId5" imgW="6108480" imgH="1054080" progId="Equation.3">
                  <p:embed/>
                </p:oleObj>
              </mc:Choice>
              <mc:Fallback>
                <p:oleObj name="公式" r:id="rId5" imgW="6108480" imgH="10540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924175"/>
                        <a:ext cx="6108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67751"/>
              </p:ext>
            </p:extLst>
          </p:nvPr>
        </p:nvGraphicFramePr>
        <p:xfrm>
          <a:off x="2555776" y="4365104"/>
          <a:ext cx="386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公式" r:id="rId7" imgW="3860640" imgH="330120" progId="Equation.3">
                  <p:embed/>
                </p:oleObj>
              </mc:Choice>
              <mc:Fallback>
                <p:oleObj name="公式" r:id="rId7" imgW="3860640" imgH="33012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365104"/>
                        <a:ext cx="386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853295"/>
            <a:ext cx="8640960" cy="19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的关系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MB(H, E)&gt;0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P(H|E)&gt;P(H)</a:t>
            </a:r>
            <a:r>
              <a:rPr lang="zh-CN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的出现增加了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MD(H, E)&gt;0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P(H|E)&lt;P(H)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的出现降低了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 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确信度的性质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276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互斥性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同一证据不可能既增加对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的信任程度</a:t>
            </a:r>
            <a:r>
              <a:rPr lang="zh-CN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又同时增加对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的不信任程度</a:t>
            </a:r>
            <a:r>
              <a:rPr lang="zh-CN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是互斥的。</a:t>
            </a:r>
            <a:endParaRPr lang="en-US" altLang="zh-TW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即有如下互斥性</a:t>
            </a:r>
            <a:r>
              <a:rPr lang="zh-CN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(H, E)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(H, E)=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(H, E)&gt;0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TW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(H, E)=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TW" altLang="en-US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值域 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MB(H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)≤1, 0≤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MD(H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)≤1, −1≤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)≤1 </a:t>
            </a:r>
            <a:endParaRPr lang="en-US" altLang="zh-TW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确信度的性质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396044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典型值 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)=1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TW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所对应证据的出现使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</a:t>
            </a:r>
            <a:r>
              <a:rPr lang="zh-CN" altLang="zh-TW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zh-CN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MB(H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)=0</a:t>
            </a:r>
            <a:r>
              <a:rPr lang="zh-TW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 -1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TW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所对应证据的出现使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zh-CN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)=1</a:t>
            </a:r>
            <a:r>
              <a:rPr lang="zh-TW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TW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 0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所对应证据的出现不证实</a:t>
            </a:r>
            <a:r>
              <a:rPr lang="en-US" altLang="zh-TW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</a:t>
            </a:r>
            <a:r>
              <a:rPr lang="zh-TW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不否认</a:t>
            </a:r>
            <a:r>
              <a:rPr lang="en-US" altLang="zh-TW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50640" y="5517231"/>
            <a:ext cx="384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MB(H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MD(H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确信度的性质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2776"/>
            <a:ext cx="8640960" cy="422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实际应用中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P(H)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P(H|E)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的值难以获得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的值要求由领域专家直接给出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证据的出现越是支持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)&gt;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的值越大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证据的出现越是支持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为假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)&lt;0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的值越小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若证据的出现与否与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无关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则使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证据不确定性的表示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27511"/>
            <a:ext cx="8928992" cy="5269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的不确定性也是用确信度来表示的，其取值范围也为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[-1,1]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为初始证据，其值由用户给出；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为中间结论，其值可通过计算得到。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证据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确信度的含义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	证据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肯定它为真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CF(E)=-1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	证据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肯定它为假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	对证据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一无所知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0&lt;CF(E)&lt;1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	证据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以某种程度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大小为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-1&lt;CF(E)&lt;0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	证据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以某种程度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大小为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为假 </a:t>
            </a:r>
          </a:p>
        </p:txBody>
      </p:sp>
    </p:spTree>
    <p:extLst>
      <p:ext uri="{BB962C8B-B14F-4D97-AF65-F5344CB8AC3E}">
        <p14:creationId xmlns:p14="http://schemas.microsoft.com/office/powerpoint/2010/main" val="14592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证据不确定性的表示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27511"/>
            <a:ext cx="8928992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否定证据不确定性的计算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(﹁E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CF(E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组合证据不确定性的计算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合取：当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规则前提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组合证据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是多个单一证据的组合，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E=E1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E2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时，若已知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CF(E1),CF(E2),...,CF(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CF(E)=min{CF(E1), CF(E2), ... ,CF(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)}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析取：当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规则前提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组合证据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是多个单一证据的析取，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E=E1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E2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时，若已知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CF(E1),CF(E2),...,CF(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CF(E)=max{CF(E1), CF(E2), ... ,CF(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val="6798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不确定性的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327511"/>
            <a:ext cx="8928992" cy="436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原理：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每一次运用不确定性知识，都需要由证据的不确定性和知识的不确定性去计算结论的不确定性。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不确定性的更新公式：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CF(H)=CF(H, E)×max{0, CF(E)}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(1)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CF(E)&lt;0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CF(H)=0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，即该模型没考虑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为假对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的影响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CF(E)=1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CF(H)=CF(H,E)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，即规则强度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CF(H,E)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 是在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为真时，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的确信度 </a:t>
            </a:r>
          </a:p>
        </p:txBody>
      </p:sp>
    </p:spTree>
    <p:extLst>
      <p:ext uri="{BB962C8B-B14F-4D97-AF65-F5344CB8AC3E}">
        <p14:creationId xmlns:p14="http://schemas.microsoft.com/office/powerpoint/2010/main" val="2423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7857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知识库中的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规则：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P2)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P3 → R1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(0.7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R2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(0.3)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是规则的前提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是规则的结论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H)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CF(P1) = 0.6  CF(P2) = 0.4  CF(P3) = 0.2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CF(P1(0.6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P2(0.4)) = MIN(0.6,0.4) = 0.4.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CF((0.4)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P3(0.2)) = MAX(0.4,0.2) = 0.4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0.7 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添加到特定知识集时的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(0.7) × (0.4) = 0.28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到特定知识集时的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(0.3) × (0.4) = 0.12.</a:t>
            </a: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结论不确定性的合成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1327511"/>
            <a:ext cx="892899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原理：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多条知识支持同一个结论，且这些知识的前提相互独立，结论的确信度不相同时，可利用不确定性的合成算法求出结论的综合确信度。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IF E1 THEN H 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CF(H|E1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E2 THEN H 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CF(H|E2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的综合确信度可分以下三步计算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分别对每条知识求出其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。即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CF1(H)=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×max{0, CF(E1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)}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CF2(H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×max{0, CF(E2)}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用如下公式求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的综合确信度</a:t>
            </a:r>
          </a:p>
        </p:txBody>
      </p:sp>
    </p:spTree>
    <p:extLst>
      <p:ext uri="{BB962C8B-B14F-4D97-AF65-F5344CB8AC3E}">
        <p14:creationId xmlns:p14="http://schemas.microsoft.com/office/powerpoint/2010/main" val="19614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结论不确定性的合成公式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30987"/>
              </p:ext>
            </p:extLst>
          </p:nvPr>
        </p:nvGraphicFramePr>
        <p:xfrm>
          <a:off x="800100" y="1556792"/>
          <a:ext cx="75438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3" imgW="7543800" imgH="2349360" progId="Equation.3">
                  <p:embed/>
                </p:oleObj>
              </mc:Choice>
              <mc:Fallback>
                <p:oleObj name="公式" r:id="rId3" imgW="7543800" imgH="234936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556792"/>
                        <a:ext cx="75438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4205065"/>
            <a:ext cx="8640960" cy="23922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合并计算公式所含特性：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计算出来的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值保证在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在合并相反符号的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时，它们能够相互削弱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合并后的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是一个单调函数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一个例子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汽车专家系统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）如果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发动机不旋转且灯不亮；那么，电池或电缆有问题。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不可靠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）如果电池或电缆有问题；那么，发动机不旋转且灯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不亮。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（可靠）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不确定性推理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从</a:t>
            </a:r>
            <a:r>
              <a:rPr lang="zh-CN" altLang="en-US" sz="28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不确定性的初始事实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证据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，运用</a:t>
            </a:r>
            <a:r>
              <a:rPr lang="zh-CN" altLang="en-US" sz="28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不确定性的知识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，获得</a:t>
            </a:r>
            <a:r>
              <a:rPr lang="zh-CN" altLang="en-US" sz="28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不确定性但却合理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的结论。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7857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知识库中的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E1(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是鸟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THEN H(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会飞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(0.9)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E2(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有翅膀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THEN H(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0.6)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E3(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胎生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THEN H(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(-0.5)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R4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E4(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有羽毛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AND (E5(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恒温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OR E6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足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THEN E1 (0.8)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(E2)=0.8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CF(E3)=0.6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CF(E4)=0.5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CF(E5)=0.6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CF(E6)=0.8</a:t>
            </a:r>
            <a:endParaRPr lang="en-US" altLang="zh-CN" sz="2400" b="0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那么：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CF(H)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21879"/>
            <a:ext cx="79629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0" y="548680"/>
            <a:ext cx="6324942" cy="56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证据理论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2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证据理论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534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原理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基于收集到的证据数量，将概率论中的单点赋值扩展为集合赋值，处理由“不知道”所引起的不确定性。 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形式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定义：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考虑命题集，赋给区间值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[belief, plausibility]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，每个命题的可信度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(belief measure)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必须在这个区间内。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相关问题的主观概念得到其可信度的思想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相互独立的证据时，合并可信度的规则</a:t>
            </a:r>
          </a:p>
          <a:p>
            <a:pPr algn="just">
              <a:lnSpc>
                <a:spcPct val="120000"/>
              </a:lnSpc>
            </a:pPr>
            <a:endParaRPr lang="en-US" altLang="zh-CN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1960’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，哈佛大学数学家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A. P.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Dempster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利用上下限概率解决多值映射。</a:t>
            </a:r>
            <a:endParaRPr lang="en-US" altLang="zh-CN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1976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，其学生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G. Shafer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引入信任函数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《A Mathematical Theory of Evidence》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，基于证据和组合处理不确定性推理。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7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概率密度函数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例子：</a:t>
            </a:r>
            <a:r>
              <a:rPr lang="el-GR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红，黄，绿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，则定义一个基本函数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 m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是定义在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sz="2000" baseline="30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的概率密度函数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 2</a:t>
            </a:r>
            <a:r>
              <a:rPr lang="el-GR" altLang="zh-CN" sz="2000" baseline="30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Ω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({},{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},{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 = ( 0, 0.3, 0, 0.1, 0.2, 0.2, 0, 0.2)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6463"/>
              </p:ext>
            </p:extLst>
          </p:nvPr>
        </p:nvGraphicFramePr>
        <p:xfrm>
          <a:off x="1993900" y="2060575"/>
          <a:ext cx="515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3" imgW="5155920" imgH="507960" progId="Equation.3">
                  <p:embed/>
                </p:oleObj>
              </mc:Choice>
              <mc:Fallback>
                <p:oleObj name="公式" r:id="rId3" imgW="5155920" imgH="50796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60575"/>
                        <a:ext cx="515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1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信任函数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信任函数：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Bel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为下限函数，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Bel(A)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表示对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的总信任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度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例子：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Bel(</a:t>
            </a:r>
            <a:r>
              <a:rPr lang="el-GR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)=m(</a:t>
            </a:r>
            <a:r>
              <a:rPr lang="el-GR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)=0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})=m({})+m({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})=1</a:t>
            </a:r>
            <a:endParaRPr lang="en-US" altLang="zh-CN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677602"/>
              </p:ext>
            </p:extLst>
          </p:nvPr>
        </p:nvGraphicFramePr>
        <p:xfrm>
          <a:off x="1905000" y="2060575"/>
          <a:ext cx="533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3" imgW="5333760" imgH="507960" progId="Equation.3">
                  <p:embed/>
                </p:oleObj>
              </mc:Choice>
              <mc:Fallback>
                <p:oleObj name="公式" r:id="rId3" imgW="5333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60575"/>
                        <a:ext cx="533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6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似然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576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似然函数：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为上限函数，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Bel(﹁A)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表示对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﹁A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的总信任度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为假的信任度，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Pl(A)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表示对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为非假的信任度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例子：</a:t>
            </a:r>
            <a:endParaRPr lang="en-US" altLang="zh-CN" sz="20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l(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})=1-Bel(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})=1-Bel(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})=1-(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})+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m({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绿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}))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=1-0-0.1-0=0.9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这里的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0.9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是“红”为非假的信任度。由于“红”为真的精确信任度为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0.3,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而剩下的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0.9-0.3=0.6,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则是知道非假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但却不能肯定为真的那部分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08902"/>
              </p:ext>
            </p:extLst>
          </p:nvPr>
        </p:nvGraphicFramePr>
        <p:xfrm>
          <a:off x="1079500" y="2130425"/>
          <a:ext cx="698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3" imgW="6984720" imgH="368280" progId="Equation.3">
                  <p:embed/>
                </p:oleObj>
              </mc:Choice>
              <mc:Fallback>
                <p:oleObj name="公式" r:id="rId3" imgW="6984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130425"/>
                        <a:ext cx="6985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2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信任函数与似然函数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407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不为假，并不代表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一定为真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为命题集合，当情况较少时，对它的信念存在“不知道”，即无法判断的可能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，即有：		           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Pl(A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)≥Bel(A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可根据定义推导得到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称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Bel(A)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Pl(A)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为对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信任程度的下限和上限，记为：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		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A[Bel(A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), Pl(A)]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Pl(A)‒Bel(A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：描述“不知道”的情况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0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证据的合并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马航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370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空难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信息源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美联社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：可信赖为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，不可信赖为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0.1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信息源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B(BBC)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    可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信赖为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不可信赖为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0.2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两种情况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情况一：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A,B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都报道是被导弹击中的；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情况二：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A,B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报道不一致。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认为是导弹击中，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认为不是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7739690" y="2276872"/>
            <a:ext cx="432048" cy="1080120"/>
          </a:xfrm>
          <a:prstGeom prst="rightBrac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52320" y="3543399"/>
            <a:ext cx="1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主观概率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5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反绎推理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发动机不旋转且灯不亮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；那么，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电池或电缆有问题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 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2451" y="6093296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也称为溯因推理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5400000">
            <a:off x="2353179" y="2227440"/>
            <a:ext cx="504057" cy="242879"/>
          </a:xfrm>
          <a:prstGeom prst="rightArrow">
            <a:avLst>
              <a:gd name="adj1" fmla="val 50000"/>
              <a:gd name="adj2" fmla="val 62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6601651" y="2252202"/>
            <a:ext cx="504057" cy="242879"/>
          </a:xfrm>
          <a:prstGeom prst="rightArrow">
            <a:avLst>
              <a:gd name="adj1" fmla="val 50000"/>
              <a:gd name="adj2" fmla="val 62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4009" y="2708920"/>
            <a:ext cx="196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症状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证据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2480" y="2708920"/>
            <a:ext cx="196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原因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解释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707904" y="2940028"/>
            <a:ext cx="2164576" cy="242879"/>
          </a:xfrm>
          <a:prstGeom prst="rightArrow">
            <a:avLst>
              <a:gd name="adj1" fmla="val 50000"/>
              <a:gd name="adj2" fmla="val 62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86406" y="2397704"/>
            <a:ext cx="2286074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诊断 </a:t>
            </a:r>
            <a:r>
              <a:rPr lang="en-US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反绎推理</a:t>
            </a:r>
            <a:endParaRPr lang="zh-CN" altLang="en-US" sz="20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3530" y="3645024"/>
            <a:ext cx="8496944" cy="22042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反绎推理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P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→ Q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，可能推出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是一种寻找最佳解释的推理，是不可靠的推理。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证据相同情况下的证据合并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情况一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如果信赖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：被导弹击中的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信任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Bel(M)=0.9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不信赖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：没有被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导弹击中的信任度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，因此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Pl(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)=1-0=1</a:t>
            </a: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同理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如果信赖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被导弹击中的信任度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Bel(M)=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不信赖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没有被导弹击中的信任度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Bel(﹁M)=0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，因此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Pl(M)=1-0=1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773298"/>
            <a:ext cx="54006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至少一个可信赖：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1-0.1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0.2=0.98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因此，被导弹击中的可信度为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[0.98,1]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 rot="20311480">
            <a:off x="6070188" y="5691723"/>
            <a:ext cx="27895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三人成虎！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1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证据相左情况下的证据合并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64096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由于结论不同，导致信息源不可能同时可信赖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如果只有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可信赖：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(1-0.8)=0.18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信赖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(1-0.9)=0.08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都不可信赖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(1-0.8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1-0.9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)=0.02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信赖的后验概率：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0.18/0.28=0.643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信赖的后验概率：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0.08/0.28=0.286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8" y="5206989"/>
            <a:ext cx="6410273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接受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的观点，被导弹击中的信任度为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0.643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接受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的观点，不是被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导弹击中的信任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0.286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因此，被导弹击中的可信度为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[0.643,0.714]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 rot="20311480">
            <a:off x="6260928" y="5664059"/>
            <a:ext cx="27895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兼听则明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！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8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Dempster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证据合并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规则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42969"/>
              </p:ext>
            </p:extLst>
          </p:nvPr>
        </p:nvGraphicFramePr>
        <p:xfrm>
          <a:off x="2012950" y="1795463"/>
          <a:ext cx="5118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3" imgW="5117760" imgH="1904760" progId="Equation.3">
                  <p:embed/>
                </p:oleObj>
              </mc:Choice>
              <mc:Fallback>
                <p:oleObj name="公式" r:id="rId3" imgW="5117760" imgH="190476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795463"/>
                        <a:ext cx="51181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4140179"/>
            <a:ext cx="8640960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为冲突因子，反应证据的冲突程度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1/K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为归一化因子，相当于在组合中将空集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冲突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等比例分配给各个集合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前提：证据是相互独立的。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更复杂的例子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3123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表示我们关注的领域，包含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个假设：一个病人患伤寒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r>
              <a:rPr lang="zh-CN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流感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(F)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、偏头疼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(H)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或者脑膜炎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(M)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。我们的任务是对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之内的假设集赋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予信念度量。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中元素可看成是相互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独立的假设。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方法直接操作假设集来处理交叉影响问题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获取证据“发烧”，支持信念</a:t>
            </a: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 m1{C,F,M}=0.6, 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m1{Q}=0.4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</a:t>
            </a:r>
            <a:r>
              <a:rPr lang="en-US" altLang="zh-CN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m1{Q}</a:t>
            </a:r>
            <a:r>
              <a:rPr lang="zh-CN" alt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表示的信念的剩余分布</a:t>
            </a:r>
            <a:r>
              <a:rPr lang="en-US" altLang="zh-CN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</a:t>
            </a:r>
            <a:r>
              <a:rPr lang="en-US" altLang="zh-CN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中所有其他可能的信念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获取新证据“反胃恶心”，支持信念</a:t>
            </a: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2: m2{C,F,H}=0.7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m2{Q}=0.3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22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Dempster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规则合并信念</a:t>
            </a:r>
            <a:r>
              <a:rPr lang="en-US" altLang="zh-CN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m3</a:t>
            </a:r>
            <a:r>
              <a:rPr lang="zh-CN" altLang="en-US" sz="2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得到：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7" y="4553744"/>
            <a:ext cx="746378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0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更复杂的例子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1514401"/>
            <a:ext cx="8640960" cy="7920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扩展：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m4{M}=0.8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m4{Q}=0.2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，合并扩展出现空信念集。</a:t>
            </a:r>
            <a:endParaRPr lang="en-US" altLang="zh-CN" sz="2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44816" cy="32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/>
          <p:nvPr/>
        </p:nvSpPr>
        <p:spPr>
          <a:xfrm>
            <a:off x="1007604" y="5445224"/>
            <a:ext cx="7128792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最终的信念函数是：</a:t>
            </a: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5{M} = 0.545, m5{C,F} = 0.191, m5{ } = 0.56,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m5{C,F,H} = 0.127, m5{C,F,M} = 0.082, M5{Q} = 0.055</a:t>
            </a:r>
          </a:p>
        </p:txBody>
      </p:sp>
    </p:spTree>
    <p:extLst>
      <p:ext uri="{BB962C8B-B14F-4D97-AF65-F5344CB8AC3E}">
        <p14:creationId xmlns:p14="http://schemas.microsoft.com/office/powerpoint/2010/main" val="2997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4380" y="1484784"/>
            <a:ext cx="8075240" cy="52565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假设在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2001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911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事件前，布什总统分别接到中央情报局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(CIA)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和国家安全局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(NSA)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的密报，内容是中东地区某组织要对美国发动突然袭击。其证据如下表。请给出证据合成后的结果。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12998"/>
              </p:ext>
            </p:extLst>
          </p:nvPr>
        </p:nvGraphicFramePr>
        <p:xfrm>
          <a:off x="1524000" y="3284984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CIA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NSA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BUSH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本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萨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霍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本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萨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本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萨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霍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4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1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4380" y="1484784"/>
            <a:ext cx="8075240" cy="52565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操作符与模态的扩展，用以处理不确定性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非单调推理下的信念回收机制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Stanford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确信度理论建立在大量现象的基础上，区分支持度和不支持度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DS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证据理论基于命题集，讨论缺乏证据合并、启发式规则固有导致的不确定性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思考和讨论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4380" y="1484784"/>
            <a:ext cx="8075240" cy="52565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逻辑表示：多值逻辑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模态逻辑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时序逻辑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高阶逻辑？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单调推理和真值维护。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确信度理论与证据理论的区别。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证据理论与概率论的区别。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讨论“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Zadeh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”悖论。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学习模糊集和模糊推理、粗糙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集和粗糙推理。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谢 谢 ！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基于谓词逻辑的推理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三个重要假设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谓词对领域描述是充分的；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知识库必须是一致的；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应用推理规则得到的信息，必须是单调增长的。</a:t>
            </a:r>
            <a:endParaRPr lang="zh-CN" altLang="en-US" sz="24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但，如果假设不成立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马航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370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飞机失事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……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38811"/>
            <a:ext cx="3212056" cy="1986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非单调推理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0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模态操作符的扩充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基于假设的推理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空难发生后，可以有多个假设。但发现新的证据后（如卫星数据或黑盒子），则可以排除部分原因。</a:t>
            </a:r>
            <a:endParaRPr lang="zh-CN" altLang="en-US" sz="24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需要解决以下问题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问题一：如何添加基于假设的知识？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问题二：假设不正确，如何进行修改？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4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unless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操作符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AutoNum type="arabicPeriod"/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p(x) unless q(x) → r(x)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Tx/>
              <a:buAutoNum type="arabicPeriod"/>
              <a:defRPr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→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s(x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p(W)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成立，且不知道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q(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是否为真，则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r(W)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，进而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s(W)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为真；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进一步已知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q(W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为真，则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r(W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s(W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需要被撤回。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abnormal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默认规则 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p(x) unless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 p(x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→ r(x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除非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有个反常的实例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139952" y="155679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907704" y="3654809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151614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知识的表示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930" y="36141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知识的推理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7750</TotalTime>
  <Words>3551</Words>
  <Application>Microsoft Office PowerPoint</Application>
  <PresentationFormat>全屏显示(4:3)</PresentationFormat>
  <Paragraphs>515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Office 主题</vt:lpstr>
      <vt:lpstr>公式</vt:lpstr>
      <vt:lpstr>不确定性推理</vt:lpstr>
      <vt:lpstr>不确定性推理</vt:lpstr>
      <vt:lpstr>不确定性推理</vt:lpstr>
      <vt:lpstr>一个例子</vt:lpstr>
      <vt:lpstr>反绎推理</vt:lpstr>
      <vt:lpstr>基于谓词逻辑的推理</vt:lpstr>
      <vt:lpstr>非单调推理</vt:lpstr>
      <vt:lpstr>模态操作符的扩充</vt:lpstr>
      <vt:lpstr>unless操作符</vt:lpstr>
      <vt:lpstr>is consistent with操作符</vt:lpstr>
      <vt:lpstr>is consistent with操作符</vt:lpstr>
      <vt:lpstr>默认逻辑</vt:lpstr>
      <vt:lpstr>真值维护系统</vt:lpstr>
      <vt:lpstr>真值维护系统TMS</vt:lpstr>
      <vt:lpstr>一个例子</vt:lpstr>
      <vt:lpstr>相关性指导回溯</vt:lpstr>
      <vt:lpstr>基于理由的真值维护系统JTMS</vt:lpstr>
      <vt:lpstr>理由网络</vt:lpstr>
      <vt:lpstr>理由网络的更改</vt:lpstr>
      <vt:lpstr>理由网络的更改</vt:lpstr>
      <vt:lpstr>基于最小模型的逻辑</vt:lpstr>
      <vt:lpstr>模型</vt:lpstr>
      <vt:lpstr>封闭世界假设</vt:lpstr>
      <vt:lpstr>限定</vt:lpstr>
      <vt:lpstr>集合覆盖</vt:lpstr>
      <vt:lpstr>集合覆盖</vt:lpstr>
      <vt:lpstr>确信度理论</vt:lpstr>
      <vt:lpstr>确信度概念</vt:lpstr>
      <vt:lpstr>不确定性知识的表示</vt:lpstr>
      <vt:lpstr>(不)可信度量和概率</vt:lpstr>
      <vt:lpstr>确信度的性质</vt:lpstr>
      <vt:lpstr>确信度的性质</vt:lpstr>
      <vt:lpstr>确信度的性质</vt:lpstr>
      <vt:lpstr>证据不确定性的表示</vt:lpstr>
      <vt:lpstr>证据不确定性的表示</vt:lpstr>
      <vt:lpstr>不确定性的更新</vt:lpstr>
      <vt:lpstr>例子</vt:lpstr>
      <vt:lpstr>结论不确定性的合成</vt:lpstr>
      <vt:lpstr>结论不确定性的合成公式</vt:lpstr>
      <vt:lpstr>例子</vt:lpstr>
      <vt:lpstr>例子</vt:lpstr>
      <vt:lpstr>PowerPoint 演示文稿</vt:lpstr>
      <vt:lpstr>证据理论</vt:lpstr>
      <vt:lpstr>DS证据理论</vt:lpstr>
      <vt:lpstr>概率密度函数</vt:lpstr>
      <vt:lpstr>信任函数</vt:lpstr>
      <vt:lpstr>似然函数</vt:lpstr>
      <vt:lpstr>信任函数与似然函数</vt:lpstr>
      <vt:lpstr>证据的合并</vt:lpstr>
      <vt:lpstr>证据相同情况下的证据合并</vt:lpstr>
      <vt:lpstr>证据相左情况下的证据合并</vt:lpstr>
      <vt:lpstr>Dempster证据合并规则</vt:lpstr>
      <vt:lpstr>更复杂的例子</vt:lpstr>
      <vt:lpstr>更复杂的例子</vt:lpstr>
      <vt:lpstr>练习</vt:lpstr>
      <vt:lpstr>总结</vt:lpstr>
      <vt:lpstr>思考和讨论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计算思维之人工智能</dc:title>
  <dc:creator>高阳</dc:creator>
  <cp:lastModifiedBy>gaoyang</cp:lastModifiedBy>
  <cp:revision>360</cp:revision>
  <dcterms:created xsi:type="dcterms:W3CDTF">2012-05-02T00:33:57Z</dcterms:created>
  <dcterms:modified xsi:type="dcterms:W3CDTF">2019-10-08T00:40:51Z</dcterms:modified>
</cp:coreProperties>
</file>