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handoutMasterIdLst>
    <p:handoutMasterId r:id="rId25"/>
  </p:handoutMasterIdLst>
  <p:sldIdLst>
    <p:sldId id="338" r:id="rId4"/>
    <p:sldId id="426" r:id="rId6"/>
    <p:sldId id="498" r:id="rId7"/>
    <p:sldId id="494" r:id="rId8"/>
    <p:sldId id="502" r:id="rId9"/>
    <p:sldId id="523" r:id="rId10"/>
    <p:sldId id="503" r:id="rId11"/>
    <p:sldId id="524" r:id="rId12"/>
    <p:sldId id="528" r:id="rId13"/>
    <p:sldId id="531" r:id="rId14"/>
    <p:sldId id="504" r:id="rId15"/>
    <p:sldId id="525" r:id="rId16"/>
    <p:sldId id="537" r:id="rId17"/>
    <p:sldId id="538" r:id="rId18"/>
    <p:sldId id="539" r:id="rId19"/>
    <p:sldId id="540" r:id="rId20"/>
    <p:sldId id="541" r:id="rId21"/>
    <p:sldId id="532" r:id="rId22"/>
    <p:sldId id="527" r:id="rId23"/>
    <p:sldId id="501" r:id="rId24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90A2"/>
    <a:srgbClr val="7F7F7F"/>
    <a:srgbClr val="F5F8FC"/>
    <a:srgbClr val="595959"/>
    <a:srgbClr val="6EA7B3"/>
    <a:srgbClr val="69A4B3"/>
    <a:srgbClr val="FCFCFC"/>
    <a:srgbClr val="67A5B5"/>
    <a:srgbClr val="6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22" autoAdjust="0"/>
    <p:restoredTop sz="94660"/>
  </p:normalViewPr>
  <p:slideViewPr>
    <p:cSldViewPr>
      <p:cViewPr>
        <p:scale>
          <a:sx n="75" d="100"/>
          <a:sy n="75" d="100"/>
        </p:scale>
        <p:origin x="2544" y="14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FCF0-DD59-4612-9D71-417719DC03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803"/>
            <a:ext cx="8229600" cy="85751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9D0CC-2592-4809-900B-655FF6BF8FF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42DD-752C-4899-AEEF-6B8C8C58ABE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0" y="512920"/>
            <a:ext cx="6489700" cy="524037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384"/>
            <a:ext cx="6489700" cy="28588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>
            <a:off x="8711160" y="4723360"/>
            <a:ext cx="432841" cy="432974"/>
          </a:xfrm>
          <a:custGeom>
            <a:avLst/>
            <a:gdLst>
              <a:gd name="connsiteX0" fmla="*/ 689548 w 1064301"/>
              <a:gd name="connsiteY0" fmla="*/ 0 h 1064301"/>
              <a:gd name="connsiteX1" fmla="*/ 957951 w 1064301"/>
              <a:gd name="connsiteY1" fmla="*/ 54188 h 1064301"/>
              <a:gd name="connsiteX2" fmla="*/ 1064301 w 1064301"/>
              <a:gd name="connsiteY2" fmla="*/ 111913 h 1064301"/>
              <a:gd name="connsiteX3" fmla="*/ 1064301 w 1064301"/>
              <a:gd name="connsiteY3" fmla="*/ 1064301 h 1064301"/>
              <a:gd name="connsiteX4" fmla="*/ 111913 w 1064301"/>
              <a:gd name="connsiteY4" fmla="*/ 1064301 h 1064301"/>
              <a:gd name="connsiteX5" fmla="*/ 54188 w 1064301"/>
              <a:gd name="connsiteY5" fmla="*/ 957951 h 1064301"/>
              <a:gd name="connsiteX6" fmla="*/ 0 w 1064301"/>
              <a:gd name="connsiteY6" fmla="*/ 689548 h 1064301"/>
              <a:gd name="connsiteX7" fmla="*/ 689548 w 1064301"/>
              <a:gd name="connsiteY7" fmla="*/ 0 h 10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301" h="1064301">
                <a:moveTo>
                  <a:pt x="689548" y="0"/>
                </a:moveTo>
                <a:cubicBezTo>
                  <a:pt x="784755" y="0"/>
                  <a:pt x="875455" y="19295"/>
                  <a:pt x="957951" y="54188"/>
                </a:cubicBezTo>
                <a:lnTo>
                  <a:pt x="1064301" y="111913"/>
                </a:lnTo>
                <a:lnTo>
                  <a:pt x="1064301" y="1064301"/>
                </a:lnTo>
                <a:lnTo>
                  <a:pt x="111913" y="1064301"/>
                </a:lnTo>
                <a:lnTo>
                  <a:pt x="54188" y="957951"/>
                </a:lnTo>
                <a:cubicBezTo>
                  <a:pt x="19295" y="875455"/>
                  <a:pt x="0" y="784755"/>
                  <a:pt x="0" y="689548"/>
                </a:cubicBezTo>
                <a:cubicBezTo>
                  <a:pt x="0" y="308721"/>
                  <a:pt x="308721" y="0"/>
                  <a:pt x="68954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5"/>
          <p:cNvSpPr txBox="1"/>
          <p:nvPr userDrawn="1"/>
        </p:nvSpPr>
        <p:spPr>
          <a:xfrm>
            <a:off x="8785275" y="4860172"/>
            <a:ext cx="340825" cy="221197"/>
          </a:xfrm>
          <a:prstGeom prst="rect">
            <a:avLst/>
          </a:prstGeom>
          <a:noFill/>
        </p:spPr>
        <p:txBody>
          <a:bodyPr wrap="square" lIns="51419" tIns="25709" rIns="51419" bIns="25709" rtlCol="0">
            <a:spAutoFit/>
          </a:bodyPr>
          <a:lstStyle/>
          <a:p>
            <a:pPr algn="ctr"/>
            <a:fld id="{2EEF1883-7A0E-4F66-9932-E581691AD397}" type="slidenum">
              <a:rPr lang="zh-CN" altLang="en-US" sz="110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100" b="0" dirty="0">
              <a:solidFill>
                <a:schemeClr val="bg1">
                  <a:lumMod val="8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043472"/>
            <a:ext cx="4572000" cy="35780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B0D8-D049-4A31-8F2D-814DBCEBC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C6-6C2F-48CB-8888-B8D11C5DB6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6439"/>
            <a:ext cx="8229600" cy="85751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FDF-0959-4F51-BF53-E40FAA5552A7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fld id="{890B9C56-D84B-403B-AC0B-4FF90DCFB2AE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802558" y="222410"/>
            <a:ext cx="133985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zh-CN" altLang="en-US" sz="2000" dirty="0">
                <a:solidFill>
                  <a:srgbClr val="2C90A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Add the title</a:t>
            </a:r>
            <a:endParaRPr lang="en-US" altLang="zh-CN" sz="2000" dirty="0">
              <a:solidFill>
                <a:srgbClr val="2C90A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274420"/>
            <a:ext cx="7886418" cy="993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369841"/>
            <a:ext cx="7886418" cy="326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4769032"/>
            <a:ext cx="2056836" cy="273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4769032"/>
            <a:ext cx="3086382" cy="273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4769032"/>
            <a:ext cx="2056836" cy="273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GI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GI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2"/>
          <a:stretch>
            <a:fillRect/>
          </a:stretch>
        </p:blipFill>
        <p:spPr>
          <a:xfrm>
            <a:off x="0" y="-27909"/>
            <a:ext cx="9144000" cy="312159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文本框 6"/>
          <p:cNvSpPr txBox="1"/>
          <p:nvPr/>
        </p:nvSpPr>
        <p:spPr>
          <a:xfrm>
            <a:off x="1498203" y="3431636"/>
            <a:ext cx="6148864" cy="12992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冬青黑体简体中文 W3" panose="020B0300000000000000" pitchFamily="34" charset="-122"/>
                <a:cs typeface="Arial" panose="020B0604020202020204" pitchFamily="34" charset="0"/>
              </a:rPr>
              <a:t>Route Finding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冬青黑体简体中文 W3" panose="020B03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冬青黑体简体中文 W3" panose="020B0300000000000000" pitchFamily="34" charset="-122"/>
                <a:cs typeface="Arial" panose="020B0604020202020204" pitchFamily="34" charset="0"/>
              </a:rPr>
              <a:t>Algorithms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冬青黑体简体中文 W3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54"/>
          <p:cNvSpPr txBox="1"/>
          <p:nvPr/>
        </p:nvSpPr>
        <p:spPr>
          <a:xfrm>
            <a:off x="3377565" y="3095625"/>
            <a:ext cx="2536825" cy="30543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altLang="zh-CN" sz="1400" b="1" dirty="0">
                <a:solidFill>
                  <a:schemeClr val="accent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Artificial Intelligence Task</a:t>
            </a:r>
            <a:endParaRPr lang="en-US" altLang="zh-CN" sz="1400" b="1" dirty="0">
              <a:solidFill>
                <a:schemeClr val="accent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5831840" y="3256280"/>
            <a:ext cx="891540" cy="6985"/>
          </a:xfrm>
          <a:prstGeom prst="line">
            <a:avLst/>
          </a:prstGeom>
          <a:ln>
            <a:solidFill>
              <a:srgbClr val="58462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221260" y="3263442"/>
            <a:ext cx="1156619" cy="0"/>
          </a:xfrm>
          <a:prstGeom prst="line">
            <a:avLst/>
          </a:prstGeom>
          <a:ln>
            <a:solidFill>
              <a:srgbClr val="58462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084070" y="222250"/>
            <a:ext cx="519366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UCS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1276350" y="826135"/>
            <a:ext cx="6809105" cy="362331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332990" y="4676775"/>
            <a:ext cx="4478020" cy="280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lnSpc>
                <a:spcPct val="110000"/>
              </a:lnSpc>
              <a:defRPr/>
            </a:pP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GIF image that explain ucs algorithm in our app</a:t>
            </a:r>
            <a:endParaRPr lang="en-US" altLang="zh-CN" sz="1400" b="1" dirty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160277"/>
            <a:ext cx="8794010" cy="2844316"/>
          </a:xfrm>
          <a:prstGeom prst="rect">
            <a:avLst/>
          </a:prstGeom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3317381" y="3364632"/>
            <a:ext cx="2508885" cy="499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A* Algorithm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Oval 26"/>
          <p:cNvSpPr/>
          <p:nvPr/>
        </p:nvSpPr>
        <p:spPr>
          <a:xfrm>
            <a:off x="4021561" y="1942375"/>
            <a:ext cx="1163854" cy="116385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450113"/>
            <a:ext cx="9144000" cy="1554480"/>
            <a:chOff x="0" y="1601379"/>
            <a:chExt cx="9184640" cy="1554480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59232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274570" y="222250"/>
            <a:ext cx="492252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A*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06"/>
          <p:cNvSpPr/>
          <p:nvPr/>
        </p:nvSpPr>
        <p:spPr>
          <a:xfrm>
            <a:off x="624840" y="734060"/>
            <a:ext cx="6959600" cy="4323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b="1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Algorithm</a:t>
            </a:r>
            <a:endParaRPr lang="en-US" altLang="zh-CN" sz="2000" b="1" u="sng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Algorithm is one of the best and popular techniques used for path finding and graph traversals.</a:t>
            </a:r>
            <a:endParaRPr lang="en-US" altLang="zh-CN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u="sng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 b="1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Working</a:t>
            </a:r>
            <a:endParaRPr lang="en-US" altLang="zh-CN" sz="2000" b="1" u="sng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Algorithm extends the path that minimize the following function : </a:t>
            </a:r>
            <a:r>
              <a:rPr lang="en-US" altLang="zh-CN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f(n) = g(n) + h(n)</a:t>
            </a:r>
            <a:endParaRPr lang="en-US" altLang="zh-CN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 u="sng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==&gt;Here</a:t>
            </a:r>
            <a:endParaRPr lang="en-US" altLang="zh-CN" sz="2000" u="sng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'n' is the last node on the path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g(n) is the cost of the path from start node to node 'n'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h(n) is a heuristic function that estimates cost of the cheapest path from node 'n' to the goal node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274570" y="222250"/>
            <a:ext cx="492252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A*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06"/>
          <p:cNvSpPr/>
          <p:nvPr/>
        </p:nvSpPr>
        <p:spPr>
          <a:xfrm>
            <a:off x="624840" y="734060"/>
            <a:ext cx="4512945" cy="3883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 :</a:t>
            </a:r>
            <a:endParaRPr lang="en-US" altLang="zh-CN" sz="2000" b="1" dirty="0">
              <a:solidFill>
                <a:schemeClr val="accent4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 u="sng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Consider the following graph -</a:t>
            </a:r>
            <a:endParaRPr lang="en-US" altLang="zh-CN" sz="2000" b="1" u="sng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2000" b="1" u="sng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The numbers written on edges represent the distance between the nodes.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The numbers written on nodes represent the heuristic value.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Find the most cost-effective path to reach from start state A to final state J using A* Algorithm.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85" y="1404620"/>
            <a:ext cx="3584575" cy="254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274570" y="222250"/>
            <a:ext cx="492252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A*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06"/>
          <p:cNvSpPr/>
          <p:nvPr/>
        </p:nvSpPr>
        <p:spPr>
          <a:xfrm>
            <a:off x="624840" y="628650"/>
            <a:ext cx="127254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b="1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Solution :</a:t>
            </a:r>
            <a:endParaRPr lang="en-US" altLang="zh-CN" sz="2000" b="1" u="sng" dirty="0">
              <a:solidFill>
                <a:schemeClr val="accent4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106"/>
          <p:cNvSpPr/>
          <p:nvPr/>
        </p:nvSpPr>
        <p:spPr>
          <a:xfrm>
            <a:off x="624840" y="1218565"/>
            <a:ext cx="4841875" cy="3644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step-01:</a:t>
            </a:r>
            <a:endParaRPr lang="en-US" altLang="zh-CN" sz="20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we start with node A.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Node B and Node F can be reached from node A.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Algorith calculates f(B) and f(F).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f(B) = 6 + 8 = 14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f(F) = 3 + 6 = 9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Since f(F) &lt; f(B), so it decides to go to node F.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               </a:t>
            </a:r>
            <a:r>
              <a:rPr lang="en-US" altLang="zh-CN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Path :  A → F</a:t>
            </a:r>
            <a:endParaRPr lang="en-US" altLang="zh-CN" sz="1600" b="1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5466715" y="1481455"/>
            <a:ext cx="3677920" cy="218249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274570" y="222250"/>
            <a:ext cx="492252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A*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06"/>
          <p:cNvSpPr/>
          <p:nvPr/>
        </p:nvSpPr>
        <p:spPr>
          <a:xfrm>
            <a:off x="624840" y="628650"/>
            <a:ext cx="127254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b="1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Solution :</a:t>
            </a:r>
            <a:endParaRPr lang="en-US" altLang="zh-CN" sz="2000" b="1" u="sng" dirty="0">
              <a:solidFill>
                <a:schemeClr val="accent4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106"/>
          <p:cNvSpPr/>
          <p:nvPr/>
        </p:nvSpPr>
        <p:spPr>
          <a:xfrm>
            <a:off x="624840" y="1218565"/>
            <a:ext cx="4841875" cy="332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step-02:</a:t>
            </a:r>
            <a:endParaRPr lang="en-US" altLang="zh-CN" sz="20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Node G and Node H can be reached from node F.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Algorithm calculates f(G) and f(H).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f(G) = (3+1) + 5 = 9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f(H) = (3+7) + 3 = 13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Since f(G) &lt; f(H), so it decides to go to node G.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               Path :  A → F → G</a:t>
            </a:r>
            <a:endParaRPr lang="en-US" altLang="zh-CN" sz="1600" b="1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5466715" y="1481455"/>
            <a:ext cx="3677920" cy="218249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274570" y="222250"/>
            <a:ext cx="492252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A*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06"/>
          <p:cNvSpPr/>
          <p:nvPr/>
        </p:nvSpPr>
        <p:spPr>
          <a:xfrm>
            <a:off x="624840" y="628650"/>
            <a:ext cx="127254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b="1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Solution :</a:t>
            </a:r>
            <a:endParaRPr lang="en-US" altLang="zh-CN" sz="2000" b="1" u="sng" dirty="0">
              <a:solidFill>
                <a:schemeClr val="accent4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106"/>
          <p:cNvSpPr/>
          <p:nvPr/>
        </p:nvSpPr>
        <p:spPr>
          <a:xfrm>
            <a:off x="624840" y="1218565"/>
            <a:ext cx="4841875" cy="3644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step-03:</a:t>
            </a:r>
            <a:endParaRPr lang="en-US" altLang="zh-CN" sz="20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Node I can be reached from node G.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Algorithm calculates f(I).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f(I) = (3+1+3) + 1 = 8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It decides to go to node I.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              Path :  A → F → G → I</a:t>
            </a: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5466715" y="1481455"/>
            <a:ext cx="3677920" cy="218249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473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274570" y="222250"/>
            <a:ext cx="492252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A*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06"/>
          <p:cNvSpPr/>
          <p:nvPr/>
        </p:nvSpPr>
        <p:spPr>
          <a:xfrm>
            <a:off x="5967095" y="3766820"/>
            <a:ext cx="2925445" cy="60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This is the required shortest path from node A to node J.</a:t>
            </a:r>
            <a:endParaRPr lang="en-US" altLang="zh-CN" sz="1400" dirty="0">
              <a:solidFill>
                <a:schemeClr val="accent4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106"/>
          <p:cNvSpPr/>
          <p:nvPr/>
        </p:nvSpPr>
        <p:spPr>
          <a:xfrm>
            <a:off x="624840" y="1073150"/>
            <a:ext cx="4841875" cy="3963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step-04:</a:t>
            </a:r>
            <a:endParaRPr lang="en-US" altLang="zh-CN" sz="20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Node E, Node H and Node J can be reached from node I.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Algorithm calculates f(E), f(H) and f(J).</a:t>
            </a: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f(E) = (3+1+3+5) + 3 = 15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f(H) = (3+1+3+2) + 3 = 12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f(J) = (3+1+3+3) + 0 = 10</a:t>
            </a:r>
            <a:endParaRPr lang="en-US" altLang="zh-CN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Since f(J) is least, so it decides to go to node J.</a:t>
            </a:r>
            <a:endParaRPr lang="en-US" altLang="zh-CN" sz="1600" dirty="0">
              <a:solidFill>
                <a:srgbClr val="00B05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         Path :  A → F → G → I → J</a:t>
            </a:r>
            <a:endParaRPr lang="en-US" altLang="zh-CN" sz="1600" b="1" dirty="0">
              <a:solidFill>
                <a:srgbClr val="C0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5466080" y="1480820"/>
            <a:ext cx="3677920" cy="218249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106"/>
          <p:cNvSpPr/>
          <p:nvPr/>
        </p:nvSpPr>
        <p:spPr>
          <a:xfrm>
            <a:off x="624840" y="628650"/>
            <a:ext cx="127254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2000" b="1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Solution :</a:t>
            </a:r>
            <a:endParaRPr lang="en-US" altLang="zh-CN" sz="2000" b="1" u="sng" dirty="0">
              <a:solidFill>
                <a:schemeClr val="accent4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106"/>
          <p:cNvSpPr/>
          <p:nvPr/>
        </p:nvSpPr>
        <p:spPr>
          <a:xfrm>
            <a:off x="5003800" y="4633595"/>
            <a:ext cx="388874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A* refernce :</a:t>
            </a:r>
            <a:r>
              <a:rPr lang="en-US" altLang="zh-CN" sz="12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https://www.gatevidyalay.com/a-algorithm-a-algorithm-example-in-ai/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160277"/>
            <a:ext cx="8794010" cy="2844316"/>
          </a:xfrm>
          <a:prstGeom prst="rect">
            <a:avLst/>
          </a:prstGeom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3317381" y="3364632"/>
            <a:ext cx="2571115" cy="499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our team ^_^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Oval 26"/>
          <p:cNvSpPr/>
          <p:nvPr/>
        </p:nvSpPr>
        <p:spPr>
          <a:xfrm>
            <a:off x="4021561" y="1942375"/>
            <a:ext cx="1163854" cy="116385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</a:t>
            </a:r>
            <a:r>
              <a:rPr lang="en-US" alt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5</a:t>
            </a:r>
            <a:endParaRPr lang="en-US" alt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450113"/>
            <a:ext cx="9144000" cy="1554480"/>
            <a:chOff x="0" y="1601379"/>
            <a:chExt cx="9184640" cy="1554480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59232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843530" y="222250"/>
            <a:ext cx="435356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Names of team members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955195" y="2450152"/>
            <a:ext cx="2371091" cy="1111241"/>
          </a:xfrm>
          <a:prstGeom prst="rightArrow">
            <a:avLst>
              <a:gd name="adj1" fmla="val 67746"/>
              <a:gd name="adj2" fmla="val 4010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81" tIns="43191" rIns="86381" bIns="43191" anchor="ctr"/>
          <a:p>
            <a:pPr algn="ctr">
              <a:lnSpc>
                <a:spcPct val="120000"/>
              </a:lnSpc>
              <a:defRPr/>
            </a:pP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4"/>
          <p:cNvSpPr/>
          <p:nvPr/>
        </p:nvSpPr>
        <p:spPr bwMode="auto">
          <a:xfrm>
            <a:off x="5940198" y="2625612"/>
            <a:ext cx="925340" cy="1109741"/>
          </a:xfrm>
          <a:custGeom>
            <a:avLst/>
            <a:gdLst>
              <a:gd name="connsiteX0" fmla="*/ 0 w 1224136"/>
              <a:gd name="connsiteY0" fmla="*/ 0 h 648072"/>
              <a:gd name="connsiteX1" fmla="*/ 1224136 w 1224136"/>
              <a:gd name="connsiteY1" fmla="*/ 0 h 648072"/>
              <a:gd name="connsiteX2" fmla="*/ 1224136 w 1224136"/>
              <a:gd name="connsiteY2" fmla="*/ 648072 h 648072"/>
              <a:gd name="connsiteX3" fmla="*/ 0 w 1224136"/>
              <a:gd name="connsiteY3" fmla="*/ 648072 h 648072"/>
              <a:gd name="connsiteX4" fmla="*/ 0 w 1224136"/>
              <a:gd name="connsiteY4" fmla="*/ 0 h 648072"/>
              <a:gd name="connsiteX0-1" fmla="*/ 377372 w 1224136"/>
              <a:gd name="connsiteY0-2" fmla="*/ 0 h 1025443"/>
              <a:gd name="connsiteX1-3" fmla="*/ 1224136 w 1224136"/>
              <a:gd name="connsiteY1-4" fmla="*/ 377371 h 1025443"/>
              <a:gd name="connsiteX2-5" fmla="*/ 1224136 w 1224136"/>
              <a:gd name="connsiteY2-6" fmla="*/ 1025443 h 1025443"/>
              <a:gd name="connsiteX3-7" fmla="*/ 0 w 1224136"/>
              <a:gd name="connsiteY3-8" fmla="*/ 1025443 h 1025443"/>
              <a:gd name="connsiteX4-9" fmla="*/ 377372 w 1224136"/>
              <a:gd name="connsiteY4-10" fmla="*/ 0 h 1025443"/>
              <a:gd name="connsiteX0-11" fmla="*/ 0 w 846764"/>
              <a:gd name="connsiteY0-12" fmla="*/ 0 h 1025443"/>
              <a:gd name="connsiteX1-13" fmla="*/ 846764 w 846764"/>
              <a:gd name="connsiteY1-14" fmla="*/ 377371 h 1025443"/>
              <a:gd name="connsiteX2-15" fmla="*/ 846764 w 846764"/>
              <a:gd name="connsiteY2-16" fmla="*/ 1025443 h 1025443"/>
              <a:gd name="connsiteX3-17" fmla="*/ 43542 w 846764"/>
              <a:gd name="connsiteY3-18" fmla="*/ 706129 h 1025443"/>
              <a:gd name="connsiteX4-19" fmla="*/ 0 w 846764"/>
              <a:gd name="connsiteY4-20" fmla="*/ 0 h 1025443"/>
              <a:gd name="connsiteX0-21" fmla="*/ 19886 w 866650"/>
              <a:gd name="connsiteY0-22" fmla="*/ 0 h 1025443"/>
              <a:gd name="connsiteX1-23" fmla="*/ 866650 w 866650"/>
              <a:gd name="connsiteY1-24" fmla="*/ 377371 h 1025443"/>
              <a:gd name="connsiteX2-25" fmla="*/ 866650 w 866650"/>
              <a:gd name="connsiteY2-26" fmla="*/ 1025443 h 1025443"/>
              <a:gd name="connsiteX3-27" fmla="*/ 0 w 866650"/>
              <a:gd name="connsiteY3-28" fmla="*/ 706130 h 1025443"/>
              <a:gd name="connsiteX4-29" fmla="*/ 19886 w 866650"/>
              <a:gd name="connsiteY4-30" fmla="*/ 0 h 1025443"/>
              <a:gd name="connsiteX0-31" fmla="*/ 0 w 846764"/>
              <a:gd name="connsiteY0-32" fmla="*/ 0 h 1025443"/>
              <a:gd name="connsiteX1-33" fmla="*/ 846764 w 846764"/>
              <a:gd name="connsiteY1-34" fmla="*/ 377371 h 1025443"/>
              <a:gd name="connsiteX2-35" fmla="*/ 846764 w 846764"/>
              <a:gd name="connsiteY2-36" fmla="*/ 1025443 h 1025443"/>
              <a:gd name="connsiteX3-37" fmla="*/ 18171 w 846764"/>
              <a:gd name="connsiteY3-38" fmla="*/ 706131 h 1025443"/>
              <a:gd name="connsiteX4-39" fmla="*/ 0 w 846764"/>
              <a:gd name="connsiteY4-40" fmla="*/ 0 h 1025443"/>
              <a:gd name="connsiteX0-41" fmla="*/ 0 w 846764"/>
              <a:gd name="connsiteY0-42" fmla="*/ 0 h 1025443"/>
              <a:gd name="connsiteX1-43" fmla="*/ 846764 w 846764"/>
              <a:gd name="connsiteY1-44" fmla="*/ 377371 h 1025443"/>
              <a:gd name="connsiteX2-45" fmla="*/ 846764 w 846764"/>
              <a:gd name="connsiteY2-46" fmla="*/ 1025443 h 1025443"/>
              <a:gd name="connsiteX3-47" fmla="*/ 18171 w 846764"/>
              <a:gd name="connsiteY3-48" fmla="*/ 706132 h 1025443"/>
              <a:gd name="connsiteX4-49" fmla="*/ 0 w 846764"/>
              <a:gd name="connsiteY4-50" fmla="*/ 0 h 1025443"/>
              <a:gd name="connsiteX0-51" fmla="*/ 0 w 846764"/>
              <a:gd name="connsiteY0-52" fmla="*/ 0 h 1025443"/>
              <a:gd name="connsiteX1-53" fmla="*/ 846764 w 846764"/>
              <a:gd name="connsiteY1-54" fmla="*/ 377371 h 1025443"/>
              <a:gd name="connsiteX2-55" fmla="*/ 846764 w 846764"/>
              <a:gd name="connsiteY2-56" fmla="*/ 1025443 h 1025443"/>
              <a:gd name="connsiteX3-57" fmla="*/ 5486 w 846764"/>
              <a:gd name="connsiteY3-58" fmla="*/ 706133 h 1025443"/>
              <a:gd name="connsiteX4-59" fmla="*/ 0 w 846764"/>
              <a:gd name="connsiteY4-60" fmla="*/ 0 h 1025443"/>
              <a:gd name="connsiteX0-61" fmla="*/ 7408 w 854172"/>
              <a:gd name="connsiteY0-62" fmla="*/ 0 h 1025443"/>
              <a:gd name="connsiteX1-63" fmla="*/ 854172 w 854172"/>
              <a:gd name="connsiteY1-64" fmla="*/ 377371 h 1025443"/>
              <a:gd name="connsiteX2-65" fmla="*/ 854172 w 854172"/>
              <a:gd name="connsiteY2-66" fmla="*/ 1025443 h 1025443"/>
              <a:gd name="connsiteX3-67" fmla="*/ 208 w 854172"/>
              <a:gd name="connsiteY3-68" fmla="*/ 706134 h 1025443"/>
              <a:gd name="connsiteX4-69" fmla="*/ 7408 w 854172"/>
              <a:gd name="connsiteY4-70" fmla="*/ 0 h 10254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54172" h="1025443">
                <a:moveTo>
                  <a:pt x="7408" y="0"/>
                </a:moveTo>
                <a:lnTo>
                  <a:pt x="854172" y="377371"/>
                </a:lnTo>
                <a:lnTo>
                  <a:pt x="854172" y="1025443"/>
                </a:lnTo>
                <a:lnTo>
                  <a:pt x="208" y="706134"/>
                </a:lnTo>
                <a:cubicBezTo>
                  <a:pt x="-1621" y="470756"/>
                  <a:pt x="9237" y="235378"/>
                  <a:pt x="740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AEA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81" tIns="43191" rIns="86381" bIns="43191" anchor="ctr"/>
          <a:p>
            <a:pPr algn="ctr">
              <a:lnSpc>
                <a:spcPct val="120000"/>
              </a:lnSpc>
              <a:defRPr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17370" y="3045516"/>
            <a:ext cx="1948165" cy="7003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81" tIns="43191" rIns="86381" bIns="43191" anchor="ctr"/>
          <a:p>
            <a:pPr algn="ctr">
              <a:lnSpc>
                <a:spcPct val="120000"/>
              </a:lnSpc>
              <a:defRPr/>
            </a:pP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4"/>
          <p:cNvSpPr/>
          <p:nvPr/>
        </p:nvSpPr>
        <p:spPr bwMode="auto">
          <a:xfrm>
            <a:off x="4906872" y="3050014"/>
            <a:ext cx="925341" cy="1109741"/>
          </a:xfrm>
          <a:custGeom>
            <a:avLst/>
            <a:gdLst>
              <a:gd name="connsiteX0" fmla="*/ 0 w 1224136"/>
              <a:gd name="connsiteY0" fmla="*/ 0 h 648072"/>
              <a:gd name="connsiteX1" fmla="*/ 1224136 w 1224136"/>
              <a:gd name="connsiteY1" fmla="*/ 0 h 648072"/>
              <a:gd name="connsiteX2" fmla="*/ 1224136 w 1224136"/>
              <a:gd name="connsiteY2" fmla="*/ 648072 h 648072"/>
              <a:gd name="connsiteX3" fmla="*/ 0 w 1224136"/>
              <a:gd name="connsiteY3" fmla="*/ 648072 h 648072"/>
              <a:gd name="connsiteX4" fmla="*/ 0 w 1224136"/>
              <a:gd name="connsiteY4" fmla="*/ 0 h 648072"/>
              <a:gd name="connsiteX0-1" fmla="*/ 377372 w 1224136"/>
              <a:gd name="connsiteY0-2" fmla="*/ 0 h 1025443"/>
              <a:gd name="connsiteX1-3" fmla="*/ 1224136 w 1224136"/>
              <a:gd name="connsiteY1-4" fmla="*/ 377371 h 1025443"/>
              <a:gd name="connsiteX2-5" fmla="*/ 1224136 w 1224136"/>
              <a:gd name="connsiteY2-6" fmla="*/ 1025443 h 1025443"/>
              <a:gd name="connsiteX3-7" fmla="*/ 0 w 1224136"/>
              <a:gd name="connsiteY3-8" fmla="*/ 1025443 h 1025443"/>
              <a:gd name="connsiteX4-9" fmla="*/ 377372 w 1224136"/>
              <a:gd name="connsiteY4-10" fmla="*/ 0 h 1025443"/>
              <a:gd name="connsiteX0-11" fmla="*/ 0 w 846764"/>
              <a:gd name="connsiteY0-12" fmla="*/ 0 h 1025443"/>
              <a:gd name="connsiteX1-13" fmla="*/ 846764 w 846764"/>
              <a:gd name="connsiteY1-14" fmla="*/ 377371 h 1025443"/>
              <a:gd name="connsiteX2-15" fmla="*/ 846764 w 846764"/>
              <a:gd name="connsiteY2-16" fmla="*/ 1025443 h 1025443"/>
              <a:gd name="connsiteX3-17" fmla="*/ 43542 w 846764"/>
              <a:gd name="connsiteY3-18" fmla="*/ 706129 h 1025443"/>
              <a:gd name="connsiteX4-19" fmla="*/ 0 w 846764"/>
              <a:gd name="connsiteY4-20" fmla="*/ 0 h 1025443"/>
              <a:gd name="connsiteX0-21" fmla="*/ 19886 w 866650"/>
              <a:gd name="connsiteY0-22" fmla="*/ 0 h 1025443"/>
              <a:gd name="connsiteX1-23" fmla="*/ 866650 w 866650"/>
              <a:gd name="connsiteY1-24" fmla="*/ 377371 h 1025443"/>
              <a:gd name="connsiteX2-25" fmla="*/ 866650 w 866650"/>
              <a:gd name="connsiteY2-26" fmla="*/ 1025443 h 1025443"/>
              <a:gd name="connsiteX3-27" fmla="*/ 0 w 866650"/>
              <a:gd name="connsiteY3-28" fmla="*/ 706130 h 1025443"/>
              <a:gd name="connsiteX4-29" fmla="*/ 19886 w 866650"/>
              <a:gd name="connsiteY4-30" fmla="*/ 0 h 1025443"/>
              <a:gd name="connsiteX0-31" fmla="*/ 0 w 846764"/>
              <a:gd name="connsiteY0-32" fmla="*/ 0 h 1025443"/>
              <a:gd name="connsiteX1-33" fmla="*/ 846764 w 846764"/>
              <a:gd name="connsiteY1-34" fmla="*/ 377371 h 1025443"/>
              <a:gd name="connsiteX2-35" fmla="*/ 846764 w 846764"/>
              <a:gd name="connsiteY2-36" fmla="*/ 1025443 h 1025443"/>
              <a:gd name="connsiteX3-37" fmla="*/ 18171 w 846764"/>
              <a:gd name="connsiteY3-38" fmla="*/ 706131 h 1025443"/>
              <a:gd name="connsiteX4-39" fmla="*/ 0 w 846764"/>
              <a:gd name="connsiteY4-40" fmla="*/ 0 h 1025443"/>
              <a:gd name="connsiteX0-41" fmla="*/ 0 w 846764"/>
              <a:gd name="connsiteY0-42" fmla="*/ 0 h 1025443"/>
              <a:gd name="connsiteX1-43" fmla="*/ 846764 w 846764"/>
              <a:gd name="connsiteY1-44" fmla="*/ 377371 h 1025443"/>
              <a:gd name="connsiteX2-45" fmla="*/ 846764 w 846764"/>
              <a:gd name="connsiteY2-46" fmla="*/ 1025443 h 1025443"/>
              <a:gd name="connsiteX3-47" fmla="*/ 18171 w 846764"/>
              <a:gd name="connsiteY3-48" fmla="*/ 706132 h 1025443"/>
              <a:gd name="connsiteX4-49" fmla="*/ 0 w 846764"/>
              <a:gd name="connsiteY4-50" fmla="*/ 0 h 1025443"/>
              <a:gd name="connsiteX0-51" fmla="*/ 0 w 846764"/>
              <a:gd name="connsiteY0-52" fmla="*/ 0 h 1025443"/>
              <a:gd name="connsiteX1-53" fmla="*/ 846764 w 846764"/>
              <a:gd name="connsiteY1-54" fmla="*/ 377371 h 1025443"/>
              <a:gd name="connsiteX2-55" fmla="*/ 846764 w 846764"/>
              <a:gd name="connsiteY2-56" fmla="*/ 1025443 h 1025443"/>
              <a:gd name="connsiteX3-57" fmla="*/ 5486 w 846764"/>
              <a:gd name="connsiteY3-58" fmla="*/ 706133 h 1025443"/>
              <a:gd name="connsiteX4-59" fmla="*/ 0 w 846764"/>
              <a:gd name="connsiteY4-60" fmla="*/ 0 h 1025443"/>
              <a:gd name="connsiteX0-61" fmla="*/ 7408 w 854172"/>
              <a:gd name="connsiteY0-62" fmla="*/ 0 h 1025443"/>
              <a:gd name="connsiteX1-63" fmla="*/ 854172 w 854172"/>
              <a:gd name="connsiteY1-64" fmla="*/ 377371 h 1025443"/>
              <a:gd name="connsiteX2-65" fmla="*/ 854172 w 854172"/>
              <a:gd name="connsiteY2-66" fmla="*/ 1025443 h 1025443"/>
              <a:gd name="connsiteX3-67" fmla="*/ 208 w 854172"/>
              <a:gd name="connsiteY3-68" fmla="*/ 706134 h 1025443"/>
              <a:gd name="connsiteX4-69" fmla="*/ 7408 w 854172"/>
              <a:gd name="connsiteY4-70" fmla="*/ 0 h 10254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54172" h="1025443">
                <a:moveTo>
                  <a:pt x="7408" y="0"/>
                </a:moveTo>
                <a:lnTo>
                  <a:pt x="854172" y="377371"/>
                </a:lnTo>
                <a:lnTo>
                  <a:pt x="854172" y="1025443"/>
                </a:lnTo>
                <a:lnTo>
                  <a:pt x="208" y="706134"/>
                </a:lnTo>
                <a:cubicBezTo>
                  <a:pt x="-1621" y="470756"/>
                  <a:pt x="9237" y="235378"/>
                  <a:pt x="740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AEA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81" tIns="43191" rIns="86381" bIns="43191" anchor="ctr"/>
          <a:p>
            <a:pPr algn="ctr">
              <a:lnSpc>
                <a:spcPct val="120000"/>
              </a:lnSpc>
              <a:defRPr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85549" y="3475916"/>
            <a:ext cx="1946665" cy="7003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81" tIns="43191" rIns="86381" bIns="43191" anchor="ctr"/>
          <a:p>
            <a:pPr algn="ctr">
              <a:lnSpc>
                <a:spcPct val="120000"/>
              </a:lnSpc>
              <a:defRPr/>
            </a:pP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4"/>
          <p:cNvSpPr/>
          <p:nvPr/>
        </p:nvSpPr>
        <p:spPr bwMode="auto">
          <a:xfrm>
            <a:off x="3864555" y="3486413"/>
            <a:ext cx="925340" cy="1109741"/>
          </a:xfrm>
          <a:custGeom>
            <a:avLst/>
            <a:gdLst>
              <a:gd name="connsiteX0" fmla="*/ 0 w 1224136"/>
              <a:gd name="connsiteY0" fmla="*/ 0 h 648072"/>
              <a:gd name="connsiteX1" fmla="*/ 1224136 w 1224136"/>
              <a:gd name="connsiteY1" fmla="*/ 0 h 648072"/>
              <a:gd name="connsiteX2" fmla="*/ 1224136 w 1224136"/>
              <a:gd name="connsiteY2" fmla="*/ 648072 h 648072"/>
              <a:gd name="connsiteX3" fmla="*/ 0 w 1224136"/>
              <a:gd name="connsiteY3" fmla="*/ 648072 h 648072"/>
              <a:gd name="connsiteX4" fmla="*/ 0 w 1224136"/>
              <a:gd name="connsiteY4" fmla="*/ 0 h 648072"/>
              <a:gd name="connsiteX0-1" fmla="*/ 377372 w 1224136"/>
              <a:gd name="connsiteY0-2" fmla="*/ 0 h 1025443"/>
              <a:gd name="connsiteX1-3" fmla="*/ 1224136 w 1224136"/>
              <a:gd name="connsiteY1-4" fmla="*/ 377371 h 1025443"/>
              <a:gd name="connsiteX2-5" fmla="*/ 1224136 w 1224136"/>
              <a:gd name="connsiteY2-6" fmla="*/ 1025443 h 1025443"/>
              <a:gd name="connsiteX3-7" fmla="*/ 0 w 1224136"/>
              <a:gd name="connsiteY3-8" fmla="*/ 1025443 h 1025443"/>
              <a:gd name="connsiteX4-9" fmla="*/ 377372 w 1224136"/>
              <a:gd name="connsiteY4-10" fmla="*/ 0 h 1025443"/>
              <a:gd name="connsiteX0-11" fmla="*/ 0 w 846764"/>
              <a:gd name="connsiteY0-12" fmla="*/ 0 h 1025443"/>
              <a:gd name="connsiteX1-13" fmla="*/ 846764 w 846764"/>
              <a:gd name="connsiteY1-14" fmla="*/ 377371 h 1025443"/>
              <a:gd name="connsiteX2-15" fmla="*/ 846764 w 846764"/>
              <a:gd name="connsiteY2-16" fmla="*/ 1025443 h 1025443"/>
              <a:gd name="connsiteX3-17" fmla="*/ 43542 w 846764"/>
              <a:gd name="connsiteY3-18" fmla="*/ 706129 h 1025443"/>
              <a:gd name="connsiteX4-19" fmla="*/ 0 w 846764"/>
              <a:gd name="connsiteY4-20" fmla="*/ 0 h 1025443"/>
              <a:gd name="connsiteX0-21" fmla="*/ 19886 w 866650"/>
              <a:gd name="connsiteY0-22" fmla="*/ 0 h 1025443"/>
              <a:gd name="connsiteX1-23" fmla="*/ 866650 w 866650"/>
              <a:gd name="connsiteY1-24" fmla="*/ 377371 h 1025443"/>
              <a:gd name="connsiteX2-25" fmla="*/ 866650 w 866650"/>
              <a:gd name="connsiteY2-26" fmla="*/ 1025443 h 1025443"/>
              <a:gd name="connsiteX3-27" fmla="*/ 0 w 866650"/>
              <a:gd name="connsiteY3-28" fmla="*/ 706130 h 1025443"/>
              <a:gd name="connsiteX4-29" fmla="*/ 19886 w 866650"/>
              <a:gd name="connsiteY4-30" fmla="*/ 0 h 1025443"/>
              <a:gd name="connsiteX0-31" fmla="*/ 0 w 846764"/>
              <a:gd name="connsiteY0-32" fmla="*/ 0 h 1025443"/>
              <a:gd name="connsiteX1-33" fmla="*/ 846764 w 846764"/>
              <a:gd name="connsiteY1-34" fmla="*/ 377371 h 1025443"/>
              <a:gd name="connsiteX2-35" fmla="*/ 846764 w 846764"/>
              <a:gd name="connsiteY2-36" fmla="*/ 1025443 h 1025443"/>
              <a:gd name="connsiteX3-37" fmla="*/ 18171 w 846764"/>
              <a:gd name="connsiteY3-38" fmla="*/ 706131 h 1025443"/>
              <a:gd name="connsiteX4-39" fmla="*/ 0 w 846764"/>
              <a:gd name="connsiteY4-40" fmla="*/ 0 h 1025443"/>
              <a:gd name="connsiteX0-41" fmla="*/ 0 w 846764"/>
              <a:gd name="connsiteY0-42" fmla="*/ 0 h 1025443"/>
              <a:gd name="connsiteX1-43" fmla="*/ 846764 w 846764"/>
              <a:gd name="connsiteY1-44" fmla="*/ 377371 h 1025443"/>
              <a:gd name="connsiteX2-45" fmla="*/ 846764 w 846764"/>
              <a:gd name="connsiteY2-46" fmla="*/ 1025443 h 1025443"/>
              <a:gd name="connsiteX3-47" fmla="*/ 18171 w 846764"/>
              <a:gd name="connsiteY3-48" fmla="*/ 706132 h 1025443"/>
              <a:gd name="connsiteX4-49" fmla="*/ 0 w 846764"/>
              <a:gd name="connsiteY4-50" fmla="*/ 0 h 1025443"/>
              <a:gd name="connsiteX0-51" fmla="*/ 0 w 846764"/>
              <a:gd name="connsiteY0-52" fmla="*/ 0 h 1025443"/>
              <a:gd name="connsiteX1-53" fmla="*/ 846764 w 846764"/>
              <a:gd name="connsiteY1-54" fmla="*/ 377371 h 1025443"/>
              <a:gd name="connsiteX2-55" fmla="*/ 846764 w 846764"/>
              <a:gd name="connsiteY2-56" fmla="*/ 1025443 h 1025443"/>
              <a:gd name="connsiteX3-57" fmla="*/ 5486 w 846764"/>
              <a:gd name="connsiteY3-58" fmla="*/ 706133 h 1025443"/>
              <a:gd name="connsiteX4-59" fmla="*/ 0 w 846764"/>
              <a:gd name="connsiteY4-60" fmla="*/ 0 h 1025443"/>
              <a:gd name="connsiteX0-61" fmla="*/ 7408 w 854172"/>
              <a:gd name="connsiteY0-62" fmla="*/ 0 h 1025443"/>
              <a:gd name="connsiteX1-63" fmla="*/ 854172 w 854172"/>
              <a:gd name="connsiteY1-64" fmla="*/ 377371 h 1025443"/>
              <a:gd name="connsiteX2-65" fmla="*/ 854172 w 854172"/>
              <a:gd name="connsiteY2-66" fmla="*/ 1025443 h 1025443"/>
              <a:gd name="connsiteX3-67" fmla="*/ 208 w 854172"/>
              <a:gd name="connsiteY3-68" fmla="*/ 706134 h 1025443"/>
              <a:gd name="connsiteX4-69" fmla="*/ 7408 w 854172"/>
              <a:gd name="connsiteY4-70" fmla="*/ 0 h 10254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54172" h="1025443">
                <a:moveTo>
                  <a:pt x="7408" y="0"/>
                </a:moveTo>
                <a:lnTo>
                  <a:pt x="854172" y="377371"/>
                </a:lnTo>
                <a:lnTo>
                  <a:pt x="854172" y="1025443"/>
                </a:lnTo>
                <a:lnTo>
                  <a:pt x="208" y="706134"/>
                </a:lnTo>
                <a:cubicBezTo>
                  <a:pt x="-1621" y="470756"/>
                  <a:pt x="9237" y="235378"/>
                  <a:pt x="740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rgbClr val="EAEA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81" tIns="43191" rIns="86381" bIns="43191" anchor="ctr"/>
          <a:p>
            <a:pPr algn="ctr">
              <a:lnSpc>
                <a:spcPct val="120000"/>
              </a:lnSpc>
              <a:defRPr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91580" y="3895818"/>
            <a:ext cx="3998312" cy="70033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81" tIns="43191" rIns="86381" bIns="43191" anchor="ctr"/>
          <a:p>
            <a:pPr algn="ctr">
              <a:lnSpc>
                <a:spcPct val="120000"/>
              </a:lnSpc>
              <a:defRPr/>
            </a:pP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KSO_GT5"/>
          <p:cNvSpPr txBox="1">
            <a:spLocks noChangeArrowheads="1"/>
          </p:cNvSpPr>
          <p:nvPr/>
        </p:nvSpPr>
        <p:spPr bwMode="auto">
          <a:xfrm>
            <a:off x="5940425" y="2330768"/>
            <a:ext cx="2287905" cy="294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86381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002060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Aya Adel Mohammed</a:t>
            </a:r>
            <a:endParaRPr lang="en-US" altLang="zh-CN" sz="1600" b="1" dirty="0">
              <a:solidFill>
                <a:srgbClr val="002060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KSO_GT4"/>
          <p:cNvSpPr txBox="1">
            <a:spLocks noChangeArrowheads="1"/>
          </p:cNvSpPr>
          <p:nvPr/>
        </p:nvSpPr>
        <p:spPr bwMode="auto">
          <a:xfrm>
            <a:off x="4917440" y="2770505"/>
            <a:ext cx="1565275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86381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>
              <a:lnSpc>
                <a:spcPct val="120000"/>
              </a:lnSpc>
            </a:pPr>
            <a:r>
              <a:rPr lang="en-US" altLang="zh-CN" sz="1200" b="1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Amira Mohammed</a:t>
            </a:r>
            <a:endParaRPr lang="en-US" altLang="zh-CN" sz="1200" b="1" dirty="0">
              <a:solidFill>
                <a:srgbClr val="00206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KSO_GT3"/>
          <p:cNvSpPr txBox="1">
            <a:spLocks noChangeArrowheads="1"/>
          </p:cNvSpPr>
          <p:nvPr/>
        </p:nvSpPr>
        <p:spPr bwMode="auto">
          <a:xfrm>
            <a:off x="3885565" y="3254693"/>
            <a:ext cx="1711325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86381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>
              <a:lnSpc>
                <a:spcPct val="120000"/>
              </a:lnSpc>
            </a:pPr>
            <a:r>
              <a:rPr lang="en-US" altLang="zh-CN" sz="1200" b="1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Amira Mahmoud</a:t>
            </a:r>
            <a:endParaRPr lang="en-US" altLang="zh-CN" sz="1200" b="1" dirty="0">
              <a:solidFill>
                <a:srgbClr val="00206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KSO_GT2"/>
          <p:cNvSpPr txBox="1">
            <a:spLocks noChangeArrowheads="1"/>
          </p:cNvSpPr>
          <p:nvPr/>
        </p:nvSpPr>
        <p:spPr bwMode="auto">
          <a:xfrm>
            <a:off x="2990850" y="3674745"/>
            <a:ext cx="1529715" cy="22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86381" bIns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1" hangingPunct="1">
              <a:lnSpc>
                <a:spcPct val="120000"/>
              </a:lnSpc>
            </a:pPr>
            <a:r>
              <a:rPr lang="en-US" altLang="zh-CN" sz="1200" b="1" dirty="0">
                <a:solidFill>
                  <a:srgbClr val="00206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Amira Alaa</a:t>
            </a:r>
            <a:endParaRPr lang="en-US" altLang="zh-CN" sz="1200" b="1" dirty="0">
              <a:solidFill>
                <a:srgbClr val="00206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1162" y="1350139"/>
            <a:ext cx="7787141" cy="344170"/>
          </a:xfrm>
          <a:prstGeom prst="rect">
            <a:avLst/>
          </a:prstGeom>
          <a:noFill/>
        </p:spPr>
        <p:txBody>
          <a:bodyPr wrap="square" lIns="68559" tIns="34279" rIns="68559" bIns="34279" rtlCol="0">
            <a:spAutoFit/>
          </a:bodyPr>
          <a:p>
            <a:pPr algn="l"/>
            <a:r>
              <a:rPr lang="en-US" altLang="zh-CN" b="1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all members from sec 2</a:t>
            </a:r>
            <a:endParaRPr lang="en-US" altLang="zh-CN" b="1" dirty="0">
              <a:solidFill>
                <a:srgbClr val="0070C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/>
      <p:bldP spid="16" grpId="0"/>
      <p:bldP spid="17" grpId="0"/>
      <p:bldP spid="1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0"/>
          <p:cNvSpPr txBox="1"/>
          <p:nvPr/>
        </p:nvSpPr>
        <p:spPr>
          <a:xfrm>
            <a:off x="620484" y="3879350"/>
            <a:ext cx="1765841" cy="353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199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en-US" altLang="zh-CN" sz="199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11"/>
          <p:cNvSpPr txBox="1"/>
          <p:nvPr/>
        </p:nvSpPr>
        <p:spPr>
          <a:xfrm>
            <a:off x="620485" y="4244370"/>
            <a:ext cx="1765840" cy="23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Explain the idea of the application.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Placeholder 10"/>
          <p:cNvSpPr txBox="1"/>
          <p:nvPr/>
        </p:nvSpPr>
        <p:spPr>
          <a:xfrm>
            <a:off x="2666716" y="3879350"/>
            <a:ext cx="1765841" cy="353594"/>
          </a:xfrm>
          <a:prstGeom prst="rect">
            <a:avLst/>
          </a:prstGeom>
        </p:spPr>
        <p:txBody>
          <a:bodyPr vert="horz" lIns="68559" tIns="34280" rIns="68559" bIns="34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99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PART 02</a:t>
            </a:r>
            <a:endParaRPr lang="en-US" altLang="zh-CN" sz="199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Placeholder 11"/>
          <p:cNvSpPr txBox="1"/>
          <p:nvPr/>
        </p:nvSpPr>
        <p:spPr>
          <a:xfrm>
            <a:off x="2666716" y="4244370"/>
            <a:ext cx="1765840" cy="235562"/>
          </a:xfrm>
          <a:prstGeom prst="rect">
            <a:avLst/>
          </a:prstGeom>
        </p:spPr>
        <p:txBody>
          <a:bodyPr vert="horz" lIns="68559" tIns="34280" rIns="68559" bIns="34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Explain how to show the cost between nodes.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 Placeholder 10"/>
          <p:cNvSpPr txBox="1"/>
          <p:nvPr/>
        </p:nvSpPr>
        <p:spPr>
          <a:xfrm>
            <a:off x="4712947" y="3879350"/>
            <a:ext cx="1765841" cy="353594"/>
          </a:xfrm>
          <a:prstGeom prst="rect">
            <a:avLst/>
          </a:prstGeom>
        </p:spPr>
        <p:txBody>
          <a:bodyPr vert="horz" lIns="68559" tIns="34280" rIns="68559" bIns="34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99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PART 03</a:t>
            </a:r>
            <a:endParaRPr lang="en-US" altLang="zh-CN" sz="199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11"/>
          <p:cNvSpPr txBox="1"/>
          <p:nvPr/>
        </p:nvSpPr>
        <p:spPr>
          <a:xfrm>
            <a:off x="4712948" y="4244370"/>
            <a:ext cx="1765840" cy="235562"/>
          </a:xfrm>
          <a:prstGeom prst="rect">
            <a:avLst/>
          </a:prstGeom>
        </p:spPr>
        <p:txBody>
          <a:bodyPr vert="horz" lIns="68559" tIns="34280" rIns="68559" bIns="34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Explain UCS Algorithm.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 Placeholder 10"/>
          <p:cNvSpPr txBox="1"/>
          <p:nvPr/>
        </p:nvSpPr>
        <p:spPr>
          <a:xfrm>
            <a:off x="6759178" y="3879350"/>
            <a:ext cx="1765841" cy="353594"/>
          </a:xfrm>
          <a:prstGeom prst="rect">
            <a:avLst/>
          </a:prstGeom>
        </p:spPr>
        <p:txBody>
          <a:bodyPr vert="horz" lIns="68559" tIns="34280" rIns="68559" bIns="34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99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PART 04</a:t>
            </a:r>
            <a:endParaRPr lang="en-US" altLang="zh-CN" sz="199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11"/>
          <p:cNvSpPr txBox="1"/>
          <p:nvPr/>
        </p:nvSpPr>
        <p:spPr>
          <a:xfrm>
            <a:off x="6759178" y="4244370"/>
            <a:ext cx="1765840" cy="235562"/>
          </a:xfrm>
          <a:prstGeom prst="rect">
            <a:avLst/>
          </a:prstGeom>
        </p:spPr>
        <p:txBody>
          <a:bodyPr vert="horz" lIns="68559" tIns="34280" rIns="68559" bIns="34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Explain A* Algorithm.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Oval 25"/>
          <p:cNvSpPr/>
          <p:nvPr/>
        </p:nvSpPr>
        <p:spPr>
          <a:xfrm>
            <a:off x="921476" y="2506072"/>
            <a:ext cx="1163854" cy="1163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37" name="Group 42"/>
          <p:cNvGrpSpPr/>
          <p:nvPr/>
        </p:nvGrpSpPr>
        <p:grpSpPr>
          <a:xfrm>
            <a:off x="2967708" y="2506072"/>
            <a:ext cx="1163854" cy="1163854"/>
            <a:chOff x="3956297" y="2639898"/>
            <a:chExt cx="1552274" cy="1552274"/>
          </a:xfrm>
          <a:solidFill>
            <a:schemeClr val="accent2"/>
          </a:solidFill>
        </p:grpSpPr>
        <p:sp>
          <p:nvSpPr>
            <p:cNvPr id="38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130" dirty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  <a:endPara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/>
            <a:p>
              <a:endParaRPr lang="en-US" sz="313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40" name="Oval 27"/>
          <p:cNvSpPr/>
          <p:nvPr/>
        </p:nvSpPr>
        <p:spPr>
          <a:xfrm>
            <a:off x="5013938" y="2515792"/>
            <a:ext cx="1163854" cy="1163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Oval 28"/>
          <p:cNvSpPr/>
          <p:nvPr/>
        </p:nvSpPr>
        <p:spPr>
          <a:xfrm>
            <a:off x="7060170" y="2515792"/>
            <a:ext cx="1163854" cy="1163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-10160"/>
            <a:ext cx="9142857" cy="2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Subtitle 10"/>
          <p:cNvSpPr txBox="1"/>
          <p:nvPr/>
        </p:nvSpPr>
        <p:spPr>
          <a:xfrm>
            <a:off x="3431540" y="303530"/>
            <a:ext cx="2746375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744975"/>
            <a:ext cx="9184640" cy="1554480"/>
            <a:chOff x="0" y="1601379"/>
            <a:chExt cx="9184640" cy="1554480"/>
          </a:xfrm>
        </p:grpSpPr>
        <p:sp>
          <p:nvSpPr>
            <p:cNvPr id="44" name="任意多边形: 形状 43"/>
            <p:cNvSpPr/>
            <p:nvPr/>
          </p:nvSpPr>
          <p:spPr>
            <a:xfrm>
              <a:off x="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 flipH="1">
              <a:off x="459232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u"/>
      </p:transition>
    </mc:Choice>
    <mc:Fallback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build="p"/>
      <p:bldP spid="30" grpId="0"/>
      <p:bldP spid="31" grpId="0"/>
      <p:bldP spid="33" grpId="0"/>
      <p:bldP spid="34" grpId="0"/>
      <p:bldP spid="35" grpId="0"/>
      <p:bldP spid="36" grpId="0" animBg="1"/>
      <p:bldP spid="40" grpId="0" animBg="1"/>
      <p:bldP spid="41" grpId="0" animBg="1"/>
      <p:bldP spid="2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4" y="129107"/>
            <a:ext cx="8849311" cy="2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2"/>
          <p:cNvSpPr txBox="1"/>
          <p:nvPr/>
        </p:nvSpPr>
        <p:spPr>
          <a:xfrm>
            <a:off x="2195195" y="2836545"/>
            <a:ext cx="4753610" cy="68389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2C90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  <a:endParaRPr lang="en-US" sz="4000" b="1" dirty="0">
              <a:solidFill>
                <a:srgbClr val="2C90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160277"/>
            <a:ext cx="8794010" cy="2844316"/>
          </a:xfrm>
          <a:prstGeom prst="rect">
            <a:avLst/>
          </a:prstGeom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2364105" y="3364865"/>
            <a:ext cx="5117465" cy="499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idea of application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Oval 26"/>
          <p:cNvSpPr/>
          <p:nvPr/>
        </p:nvSpPr>
        <p:spPr>
          <a:xfrm>
            <a:off x="4021561" y="1942375"/>
            <a:ext cx="1163854" cy="116385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1450113"/>
            <a:ext cx="9144000" cy="1554480"/>
            <a:chOff x="0" y="1601379"/>
            <a:chExt cx="9184640" cy="1554480"/>
          </a:xfrm>
        </p:grpSpPr>
        <p:sp>
          <p:nvSpPr>
            <p:cNvPr id="28" name="任意多边形: 形状 27"/>
            <p:cNvSpPr/>
            <p:nvPr/>
          </p:nvSpPr>
          <p:spPr>
            <a:xfrm>
              <a:off x="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flipH="1">
              <a:off x="459232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3802558" y="222410"/>
            <a:ext cx="133858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idea of app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" name="图片 90" descr="C:\Users\new881386\Pictures\RouteFinding\Algorihms run\UCS algorithm\1 beginning.PNG1 beginni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57625" y="845185"/>
            <a:ext cx="4746625" cy="396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矩形 106"/>
          <p:cNvSpPr/>
          <p:nvPr/>
        </p:nvSpPr>
        <p:spPr>
          <a:xfrm>
            <a:off x="602615" y="930275"/>
            <a:ext cx="2832100" cy="3883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Here we explain our app idea.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The game contains a group of nodes connected together in a number of ways. The required is choosing the shortest path to reach the specified node with the lowest cost.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To find the shortest path, our app uses one of two Algorithms : </a:t>
            </a:r>
            <a:r>
              <a:rPr lang="en-US" altLang="zh-CN" sz="160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UCS or A* algorihms.</a:t>
            </a:r>
            <a:endParaRPr lang="en-US" altLang="zh-CN" sz="1600" u="sng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160277"/>
            <a:ext cx="8794010" cy="2844316"/>
          </a:xfrm>
          <a:prstGeom prst="rect">
            <a:avLst/>
          </a:prstGeom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2766836" y="3341772"/>
            <a:ext cx="3611245" cy="499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Cost between nodes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Oval 26"/>
          <p:cNvSpPr/>
          <p:nvPr/>
        </p:nvSpPr>
        <p:spPr>
          <a:xfrm>
            <a:off x="4021561" y="1942375"/>
            <a:ext cx="1163854" cy="116385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1450113"/>
            <a:ext cx="9144000" cy="1554480"/>
            <a:chOff x="0" y="1601379"/>
            <a:chExt cx="9184640" cy="1554480"/>
          </a:xfrm>
        </p:grpSpPr>
        <p:sp>
          <p:nvSpPr>
            <p:cNvPr id="11" name="任意多边形: 形状 10"/>
            <p:cNvSpPr/>
            <p:nvPr/>
          </p:nvSpPr>
          <p:spPr>
            <a:xfrm>
              <a:off x="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459232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3411855" y="222250"/>
            <a:ext cx="285686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Cost between nodes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" name="图片 90" descr="C:\Users\new881386\Pictures\RouteFinding\cost button\cost button.gifcost butt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57625" y="1272858"/>
            <a:ext cx="4746625" cy="3113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矩形 106"/>
          <p:cNvSpPr/>
          <p:nvPr/>
        </p:nvSpPr>
        <p:spPr>
          <a:xfrm>
            <a:off x="579755" y="991870"/>
            <a:ext cx="2832100" cy="3883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 order to see the cost between each two nodes, press on the button that name is </a:t>
            </a:r>
            <a:r>
              <a:rPr lang="en-US" altLang="zh-CN" sz="160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cost between points</a:t>
            </a: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 small screen will appear, it showing the cost between each two nodes in application.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To exit from this screen, click the ok button or exit mark.</a:t>
            </a: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1600" dirty="0">
              <a:solidFill>
                <a:srgbClr val="0070C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160277"/>
            <a:ext cx="8794010" cy="2844316"/>
          </a:xfrm>
          <a:prstGeom prst="rect">
            <a:avLst/>
          </a:prstGeom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3204986" y="3364632"/>
            <a:ext cx="2797810" cy="499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UCS Algorithm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Oval 26"/>
          <p:cNvSpPr/>
          <p:nvPr/>
        </p:nvSpPr>
        <p:spPr>
          <a:xfrm>
            <a:off x="4021561" y="1942375"/>
            <a:ext cx="1163854" cy="116385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13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313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450113"/>
            <a:ext cx="9144000" cy="1554480"/>
            <a:chOff x="0" y="1601379"/>
            <a:chExt cx="9184640" cy="1554480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592320" y="1601379"/>
              <a:ext cx="4592320" cy="1554480"/>
            </a:xfrm>
            <a:custGeom>
              <a:avLst/>
              <a:gdLst>
                <a:gd name="connsiteX0" fmla="*/ 0 w 6024880"/>
                <a:gd name="connsiteY0" fmla="*/ 0 h 1422400"/>
                <a:gd name="connsiteX1" fmla="*/ 1524000 w 6024880"/>
                <a:gd name="connsiteY1" fmla="*/ 701040 h 1422400"/>
                <a:gd name="connsiteX2" fmla="*/ 6024880 w 6024880"/>
                <a:gd name="connsiteY2" fmla="*/ 1422400 h 1422400"/>
                <a:gd name="connsiteX0-1" fmla="*/ 0 w 4592320"/>
                <a:gd name="connsiteY0-2" fmla="*/ 0 h 1554480"/>
                <a:gd name="connsiteX1-3" fmla="*/ 1524000 w 4592320"/>
                <a:gd name="connsiteY1-4" fmla="*/ 701040 h 1554480"/>
                <a:gd name="connsiteX2-5" fmla="*/ 4592320 w 4592320"/>
                <a:gd name="connsiteY2-6" fmla="*/ 1554480 h 1554480"/>
                <a:gd name="connsiteX0-7" fmla="*/ 0 w 4592320"/>
                <a:gd name="connsiteY0-8" fmla="*/ 0 h 1554480"/>
                <a:gd name="connsiteX1-9" fmla="*/ 1524000 w 4592320"/>
                <a:gd name="connsiteY1-10" fmla="*/ 701040 h 1554480"/>
                <a:gd name="connsiteX2-11" fmla="*/ 4592320 w 4592320"/>
                <a:gd name="connsiteY2-12" fmla="*/ 1554480 h 1554480"/>
                <a:gd name="connsiteX0-13" fmla="*/ 0 w 4592320"/>
                <a:gd name="connsiteY0-14" fmla="*/ 0 h 1554480"/>
                <a:gd name="connsiteX1-15" fmla="*/ 1524000 w 4592320"/>
                <a:gd name="connsiteY1-16" fmla="*/ 701040 h 1554480"/>
                <a:gd name="connsiteX2-17" fmla="*/ 4592320 w 4592320"/>
                <a:gd name="connsiteY2-18" fmla="*/ 1554480 h 15544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592320" h="1554480">
                  <a:moveTo>
                    <a:pt x="0" y="0"/>
                  </a:moveTo>
                  <a:cubicBezTo>
                    <a:pt x="259926" y="231986"/>
                    <a:pt x="738293" y="513080"/>
                    <a:pt x="1524000" y="701040"/>
                  </a:cubicBezTo>
                  <a:cubicBezTo>
                    <a:pt x="2309707" y="889000"/>
                    <a:pt x="2884593" y="763693"/>
                    <a:pt x="4592320" y="1554480"/>
                  </a:cubicBezTo>
                </a:path>
              </a:pathLst>
            </a:custGeom>
            <a:noFill/>
            <a:ln w="3175">
              <a:solidFill>
                <a:srgbClr val="2C90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084070" y="222250"/>
            <a:ext cx="519366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UCS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7106" y="3373508"/>
            <a:ext cx="8296893" cy="681102"/>
          </a:xfrm>
          <a:prstGeom prst="rect">
            <a:avLst/>
          </a:prstGeom>
          <a:solidFill>
            <a:srgbClr val="2C90A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501575"/>
            <a:ext cx="8296893" cy="68110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3"/>
          <p:cNvSpPr/>
          <p:nvPr/>
        </p:nvSpPr>
        <p:spPr>
          <a:xfrm>
            <a:off x="839174" y="1240396"/>
            <a:ext cx="1752143" cy="11517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823305" y="2432367"/>
            <a:ext cx="1768015" cy="449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/>
          <a:p>
            <a:pPr lvl="0" algn="l">
              <a:lnSpc>
                <a:spcPct val="110000"/>
              </a:lnSpc>
              <a:defRPr/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click button that solve by ucs algorithm.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2746852" y="1240396"/>
            <a:ext cx="1752143" cy="11517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2732570" y="2428206"/>
            <a:ext cx="1766427" cy="247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</a:rPr>
              <a:t>it start from first node.</a:t>
            </a: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4645008" y="1240396"/>
            <a:ext cx="1752143" cy="11517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4629138" y="2428206"/>
            <a:ext cx="1768015" cy="598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nodes that connected with start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9"/>
          <p:cNvSpPr/>
          <p:nvPr/>
        </p:nvSpPr>
        <p:spPr>
          <a:xfrm>
            <a:off x="6552685" y="1240396"/>
            <a:ext cx="1752143" cy="11517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6536817" y="2428206"/>
            <a:ext cx="1768015" cy="598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nodes that connected with B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1"/>
          <p:cNvSpPr/>
          <p:nvPr/>
        </p:nvSpPr>
        <p:spPr>
          <a:xfrm>
            <a:off x="831239" y="3138209"/>
            <a:ext cx="1752143" cy="11517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 Box 10"/>
          <p:cNvSpPr txBox="1">
            <a:spLocks noChangeArrowheads="1"/>
          </p:cNvSpPr>
          <p:nvPr/>
        </p:nvSpPr>
        <p:spPr bwMode="auto">
          <a:xfrm>
            <a:off x="816954" y="4325404"/>
            <a:ext cx="1766428" cy="652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 nodes that connected with B node from smallest to biggest.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13"/>
          <p:cNvSpPr/>
          <p:nvPr/>
        </p:nvSpPr>
        <p:spPr>
          <a:xfrm>
            <a:off x="2740504" y="3138209"/>
            <a:ext cx="1752143" cy="11517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2724785" y="4325620"/>
            <a:ext cx="1920240" cy="652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</a:rPr>
              <a:t>from A to D in direct is smallest path than from A to B and to D.</a:t>
            </a: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75" name="Rectangle 15"/>
          <p:cNvSpPr/>
          <p:nvPr/>
        </p:nvSpPr>
        <p:spPr>
          <a:xfrm>
            <a:off x="4637073" y="3138209"/>
            <a:ext cx="1752143" cy="1151700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4620895" y="4325620"/>
            <a:ext cx="1767205" cy="652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</a:rPr>
              <a:t>determine the next node , that will be there in next step.</a:t>
            </a: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77" name="Rectangle 17"/>
          <p:cNvSpPr/>
          <p:nvPr/>
        </p:nvSpPr>
        <p:spPr>
          <a:xfrm>
            <a:off x="6544750" y="3138209"/>
            <a:ext cx="1752143" cy="1151700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6602730" y="4325620"/>
            <a:ext cx="1694180" cy="247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now in D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4" grpId="0"/>
      <p:bldP spid="65" grpId="0" bldLvl="0" animBg="1"/>
      <p:bldP spid="66" grpId="0"/>
      <p:bldP spid="67" grpId="0" bldLvl="0" animBg="1"/>
      <p:bldP spid="68" grpId="0"/>
      <p:bldP spid="69" grpId="0" bldLvl="0" animBg="1"/>
      <p:bldP spid="70" grpId="0"/>
      <p:bldP spid="71" grpId="0" bldLvl="0" animBg="1"/>
      <p:bldP spid="72" grpId="0"/>
      <p:bldP spid="73" grpId="0" bldLvl="0" animBg="1"/>
      <p:bldP spid="74" grpId="0"/>
      <p:bldP spid="75" grpId="0" bldLvl="0" animBg="1"/>
      <p:bldP spid="76" grpId="0"/>
      <p:bldP spid="77" grpId="0" bldLvl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3620"/>
            <a:ext cx="9144000" cy="425104"/>
          </a:xfrm>
          <a:prstGeom prst="rect">
            <a:avLst/>
          </a:prstGeom>
          <a:solidFill>
            <a:srgbClr val="F5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6190" y="250464"/>
            <a:ext cx="504056" cy="2516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766136" y="250464"/>
            <a:ext cx="504056" cy="251672"/>
          </a:xfrm>
          <a:prstGeom prst="rect">
            <a:avLst/>
          </a:prstGeom>
        </p:spPr>
      </p:pic>
      <p:sp>
        <p:nvSpPr>
          <p:cNvPr id="48" name="TextBox 11"/>
          <p:cNvSpPr txBox="1"/>
          <p:nvPr/>
        </p:nvSpPr>
        <p:spPr>
          <a:xfrm>
            <a:off x="2084070" y="222250"/>
            <a:ext cx="519366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Find shortest path by using UCS algoritm</a:t>
            </a:r>
            <a:endParaRPr lang="en-US" altLang="zh-C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7106" y="3373508"/>
            <a:ext cx="8296893" cy="681102"/>
          </a:xfrm>
          <a:prstGeom prst="rect">
            <a:avLst/>
          </a:prstGeom>
          <a:solidFill>
            <a:srgbClr val="2C90A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501575"/>
            <a:ext cx="8296893" cy="68110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3"/>
          <p:cNvSpPr/>
          <p:nvPr/>
        </p:nvSpPr>
        <p:spPr>
          <a:xfrm>
            <a:off x="839174" y="1240396"/>
            <a:ext cx="1752143" cy="11517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823305" y="2432367"/>
            <a:ext cx="1768015" cy="85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/>
          <a:p>
            <a:pPr lvl="0" algn="l">
              <a:lnSpc>
                <a:spcPct val="110000"/>
              </a:lnSpc>
              <a:defRPr/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determine the nodes that connected with D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10000"/>
              </a:lnSpc>
              <a:defRPr/>
            </a:pP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2740643" y="1280401"/>
            <a:ext cx="1752143" cy="11517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2724773" y="2468211"/>
            <a:ext cx="1768015" cy="413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smallest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9"/>
          <p:cNvSpPr/>
          <p:nvPr/>
        </p:nvSpPr>
        <p:spPr>
          <a:xfrm>
            <a:off x="4648320" y="1280401"/>
            <a:ext cx="1752143" cy="11517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4632452" y="2468211"/>
            <a:ext cx="1768015" cy="782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1200" dirty="0">
                <a:solidFill>
                  <a:srgbClr val="002060"/>
                </a:solidFill>
                <a:sym typeface="+mn-ea"/>
              </a:rPr>
              <a:t>determine the next node , that will be there in next step.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1"/>
          <p:cNvSpPr/>
          <p:nvPr/>
        </p:nvSpPr>
        <p:spPr>
          <a:xfrm>
            <a:off x="6544969" y="1280199"/>
            <a:ext cx="1752143" cy="11517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 Box 10"/>
          <p:cNvSpPr txBox="1">
            <a:spLocks noChangeArrowheads="1"/>
          </p:cNvSpPr>
          <p:nvPr/>
        </p:nvSpPr>
        <p:spPr bwMode="auto">
          <a:xfrm>
            <a:off x="6530684" y="2467394"/>
            <a:ext cx="1766428" cy="247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now in E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13"/>
          <p:cNvSpPr/>
          <p:nvPr/>
        </p:nvSpPr>
        <p:spPr>
          <a:xfrm>
            <a:off x="823439" y="3173769"/>
            <a:ext cx="1752143" cy="11517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807720" y="4361180"/>
            <a:ext cx="1920240" cy="85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 algn="l">
              <a:lnSpc>
                <a:spcPct val="110000"/>
              </a:lnSpc>
              <a:defRPr/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determine the nodes that connected with E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10000"/>
              </a:lnSpc>
              <a:defRPr/>
            </a:pP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2790825" y="4325620"/>
            <a:ext cx="1694180" cy="247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now in G node.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2724489" y="3138411"/>
            <a:ext cx="1752143" cy="11517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68865" y="4339272"/>
            <a:ext cx="1768015" cy="449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/>
          <a:p>
            <a:pPr lvl="0" algn="l">
              <a:lnSpc>
                <a:spcPct val="110000"/>
              </a:lnSpc>
              <a:defRPr/>
            </a:pP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it will use algorithme until arrive to goal.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531140" y="4326221"/>
            <a:ext cx="1766427" cy="247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08" tIns="22854" rIns="45708" bIns="22854">
            <a:sp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CN" sz="1200" dirty="0">
                <a:solidFill>
                  <a:srgbClr val="002060"/>
                </a:solidFill>
              </a:rPr>
              <a:t>now it is in goal node.</a:t>
            </a: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4646772" y="3138411"/>
            <a:ext cx="1752143" cy="1151700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544928" y="3138411"/>
            <a:ext cx="1752143" cy="1151700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r"/>
      </p:transition>
    </mc:Choice>
    <mc:Fallback>
      <p:transition spd="slow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4" grpId="0"/>
      <p:bldP spid="67" grpId="0" bldLvl="0" animBg="1"/>
      <p:bldP spid="68" grpId="0"/>
      <p:bldP spid="69" grpId="0" bldLvl="0" animBg="1"/>
      <p:bldP spid="70" grpId="0"/>
      <p:bldP spid="71" grpId="0" bldLvl="0" animBg="1"/>
      <p:bldP spid="72" grpId="0"/>
      <p:bldP spid="73" grpId="0" bldLvl="0" animBg="1"/>
      <p:bldP spid="74" grpId="0"/>
      <p:bldP spid="78" grpId="0"/>
      <p:bldP spid="2" grpId="0" bldLvl="0" animBg="1"/>
      <p:bldP spid="8" grpId="0"/>
      <p:bldP spid="10" grpId="0"/>
      <p:bldP spid="11" grpId="0" bldLvl="0" animBg="1"/>
      <p:bldP spid="1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865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6EA7B3"/>
      </a:accent1>
      <a:accent2>
        <a:srgbClr val="2C90A2"/>
      </a:accent2>
      <a:accent3>
        <a:srgbClr val="6EA7B3"/>
      </a:accent3>
      <a:accent4>
        <a:srgbClr val="2C90A2"/>
      </a:accent4>
      <a:accent5>
        <a:srgbClr val="6EA7B3"/>
      </a:accent5>
      <a:accent6>
        <a:srgbClr val="2C90A2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583">
      <a:dk1>
        <a:sysClr val="windowText" lastClr="000000"/>
      </a:dk1>
      <a:lt1>
        <a:sysClr val="window" lastClr="FFFFFF"/>
      </a:lt1>
      <a:dk2>
        <a:srgbClr val="DEC8AD"/>
      </a:dk2>
      <a:lt2>
        <a:srgbClr val="E7E6E6"/>
      </a:lt2>
      <a:accent1>
        <a:srgbClr val="569582"/>
      </a:accent1>
      <a:accent2>
        <a:srgbClr val="DEC8AD"/>
      </a:accent2>
      <a:accent3>
        <a:srgbClr val="569582"/>
      </a:accent3>
      <a:accent4>
        <a:srgbClr val="DEC8AD"/>
      </a:accent4>
      <a:accent5>
        <a:srgbClr val="569582"/>
      </a:accent5>
      <a:accent6>
        <a:srgbClr val="DEC8AD"/>
      </a:accent6>
      <a:hlink>
        <a:srgbClr val="569582"/>
      </a:hlink>
      <a:folHlink>
        <a:srgbClr val="DEC8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3736</Words>
  <Application>WPS Presentation</Application>
  <PresentationFormat>自定义</PresentationFormat>
  <Paragraphs>215</Paragraphs>
  <Slides>20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Microsoft YaHei</vt:lpstr>
      <vt:lpstr>Roboto Condensed</vt:lpstr>
      <vt:lpstr>Arial Unicode MS</vt:lpstr>
      <vt:lpstr>冬青黑体简体中文 W3</vt:lpstr>
      <vt:lpstr>SimHei</vt:lpstr>
      <vt:lpstr>Roboto</vt:lpstr>
      <vt:lpstr>Lato Light</vt:lpstr>
      <vt:lpstr>Calibri</vt:lpstr>
      <vt:lpstr/>
      <vt:lpstr>Wide Latin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</dc:title>
  <dc:creator>Administrator</dc:creator>
  <cp:lastModifiedBy>new881386</cp:lastModifiedBy>
  <cp:revision>268</cp:revision>
  <dcterms:created xsi:type="dcterms:W3CDTF">2017-06-18T09:47:00Z</dcterms:created>
  <dcterms:modified xsi:type="dcterms:W3CDTF">2020-04-15T16:35:17Z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