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60" r:id="rId4"/>
    <p:sldId id="280" r:id="rId5"/>
    <p:sldId id="262" r:id="rId6"/>
    <p:sldId id="268" r:id="rId7"/>
    <p:sldId id="285" r:id="rId8"/>
    <p:sldId id="295" r:id="rId9"/>
    <p:sldId id="264" r:id="rId10"/>
    <p:sldId id="281" r:id="rId11"/>
    <p:sldId id="296" r:id="rId12"/>
    <p:sldId id="286" r:id="rId13"/>
    <p:sldId id="300" r:id="rId14"/>
    <p:sldId id="301" r:id="rId15"/>
    <p:sldId id="304" r:id="rId16"/>
    <p:sldId id="302" r:id="rId17"/>
    <p:sldId id="298" r:id="rId18"/>
    <p:sldId id="305" r:id="rId19"/>
    <p:sldId id="306" r:id="rId20"/>
    <p:sldId id="297" r:id="rId21"/>
    <p:sldId id="258" r:id="rId22"/>
    <p:sldId id="294" r:id="rId23"/>
    <p:sldId id="288" r:id="rId24"/>
    <p:sldId id="282" r:id="rId25"/>
    <p:sldId id="279" r:id="rId26"/>
    <p:sldId id="287" r:id="rId27"/>
    <p:sldId id="291" r:id="rId28"/>
    <p:sldId id="293"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771" autoAdjust="0"/>
  </p:normalViewPr>
  <p:slideViewPr>
    <p:cSldViewPr snapToGrid="0">
      <p:cViewPr varScale="1">
        <p:scale>
          <a:sx n="95" d="100"/>
          <a:sy n="95" d="100"/>
        </p:scale>
        <p:origin x="1110" y="72"/>
      </p:cViewPr>
      <p:guideLst/>
    </p:cSldViewPr>
  </p:slideViewPr>
  <p:notesTextViewPr>
    <p:cViewPr>
      <p:scale>
        <a:sx n="3" d="2"/>
        <a:sy n="3" d="2"/>
      </p:scale>
      <p:origin x="0" y="0"/>
    </p:cViewPr>
  </p:notesTextViewPr>
  <p:sorterViewPr>
    <p:cViewPr varScale="1">
      <p:scale>
        <a:sx n="100" d="100"/>
        <a:sy n="100" d="100"/>
      </p:scale>
      <p:origin x="0" y="-27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258E67-73A1-465D-9985-6DD295B677AE}" type="datetimeFigureOut">
              <a:rPr lang="zh-TW" altLang="en-US" smtClean="0"/>
              <a:t>2025/3/26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5F03F-6E24-4020-BFEF-2AE97CC37847}" type="slidenum">
              <a:rPr lang="zh-TW" altLang="en-US" smtClean="0"/>
              <a:t>‹#›</a:t>
            </a:fld>
            <a:endParaRPr lang="zh-TW" altLang="en-US"/>
          </a:p>
        </p:txBody>
      </p:sp>
    </p:spTree>
    <p:extLst>
      <p:ext uri="{BB962C8B-B14F-4D97-AF65-F5344CB8AC3E}">
        <p14:creationId xmlns:p14="http://schemas.microsoft.com/office/powerpoint/2010/main" val="38265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2</a:t>
            </a:fld>
            <a:endParaRPr lang="zh-TW" altLang="en-US"/>
          </a:p>
        </p:txBody>
      </p:sp>
    </p:spTree>
    <p:extLst>
      <p:ext uri="{BB962C8B-B14F-4D97-AF65-F5344CB8AC3E}">
        <p14:creationId xmlns:p14="http://schemas.microsoft.com/office/powerpoint/2010/main" val="2377191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11</a:t>
            </a:fld>
            <a:endParaRPr lang="zh-TW" altLang="en-US"/>
          </a:p>
        </p:txBody>
      </p:sp>
    </p:spTree>
    <p:extLst>
      <p:ext uri="{BB962C8B-B14F-4D97-AF65-F5344CB8AC3E}">
        <p14:creationId xmlns:p14="http://schemas.microsoft.com/office/powerpoint/2010/main" val="128237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12</a:t>
            </a:fld>
            <a:endParaRPr lang="zh-TW" altLang="en-US"/>
          </a:p>
        </p:txBody>
      </p:sp>
    </p:spTree>
    <p:extLst>
      <p:ext uri="{BB962C8B-B14F-4D97-AF65-F5344CB8AC3E}">
        <p14:creationId xmlns:p14="http://schemas.microsoft.com/office/powerpoint/2010/main" val="3635591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13</a:t>
            </a:fld>
            <a:endParaRPr lang="zh-TW" altLang="en-US"/>
          </a:p>
        </p:txBody>
      </p:sp>
    </p:spTree>
    <p:extLst>
      <p:ext uri="{BB962C8B-B14F-4D97-AF65-F5344CB8AC3E}">
        <p14:creationId xmlns:p14="http://schemas.microsoft.com/office/powerpoint/2010/main" val="457013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14</a:t>
            </a:fld>
            <a:endParaRPr lang="zh-TW" altLang="en-US"/>
          </a:p>
        </p:txBody>
      </p:sp>
    </p:spTree>
    <p:extLst>
      <p:ext uri="{BB962C8B-B14F-4D97-AF65-F5344CB8AC3E}">
        <p14:creationId xmlns:p14="http://schemas.microsoft.com/office/powerpoint/2010/main" val="36585830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15</a:t>
            </a:fld>
            <a:endParaRPr lang="zh-TW" altLang="en-US"/>
          </a:p>
        </p:txBody>
      </p:sp>
    </p:spTree>
    <p:extLst>
      <p:ext uri="{BB962C8B-B14F-4D97-AF65-F5344CB8AC3E}">
        <p14:creationId xmlns:p14="http://schemas.microsoft.com/office/powerpoint/2010/main" val="3623439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16</a:t>
            </a:fld>
            <a:endParaRPr lang="zh-TW" altLang="en-US"/>
          </a:p>
        </p:txBody>
      </p:sp>
    </p:spTree>
    <p:extLst>
      <p:ext uri="{BB962C8B-B14F-4D97-AF65-F5344CB8AC3E}">
        <p14:creationId xmlns:p14="http://schemas.microsoft.com/office/powerpoint/2010/main" val="283716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17</a:t>
            </a:fld>
            <a:endParaRPr lang="zh-TW" altLang="en-US"/>
          </a:p>
        </p:txBody>
      </p:sp>
    </p:spTree>
    <p:extLst>
      <p:ext uri="{BB962C8B-B14F-4D97-AF65-F5344CB8AC3E}">
        <p14:creationId xmlns:p14="http://schemas.microsoft.com/office/powerpoint/2010/main" val="3746240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18</a:t>
            </a:fld>
            <a:endParaRPr lang="zh-TW" altLang="en-US"/>
          </a:p>
        </p:txBody>
      </p:sp>
    </p:spTree>
    <p:extLst>
      <p:ext uri="{BB962C8B-B14F-4D97-AF65-F5344CB8AC3E}">
        <p14:creationId xmlns:p14="http://schemas.microsoft.com/office/powerpoint/2010/main" val="2470822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19</a:t>
            </a:fld>
            <a:endParaRPr lang="zh-TW" altLang="en-US"/>
          </a:p>
        </p:txBody>
      </p:sp>
    </p:spTree>
    <p:extLst>
      <p:ext uri="{BB962C8B-B14F-4D97-AF65-F5344CB8AC3E}">
        <p14:creationId xmlns:p14="http://schemas.microsoft.com/office/powerpoint/2010/main" val="785219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20</a:t>
            </a:fld>
            <a:endParaRPr lang="zh-TW" altLang="en-US"/>
          </a:p>
        </p:txBody>
      </p:sp>
    </p:spTree>
    <p:extLst>
      <p:ext uri="{BB962C8B-B14F-4D97-AF65-F5344CB8AC3E}">
        <p14:creationId xmlns:p14="http://schemas.microsoft.com/office/powerpoint/2010/main" val="214774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3</a:t>
            </a:fld>
            <a:endParaRPr lang="zh-TW" altLang="en-US"/>
          </a:p>
        </p:txBody>
      </p:sp>
    </p:spTree>
    <p:extLst>
      <p:ext uri="{BB962C8B-B14F-4D97-AF65-F5344CB8AC3E}">
        <p14:creationId xmlns:p14="http://schemas.microsoft.com/office/powerpoint/2010/main" val="3362946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22</a:t>
            </a:fld>
            <a:endParaRPr lang="zh-TW" altLang="en-US"/>
          </a:p>
        </p:txBody>
      </p:sp>
    </p:spTree>
    <p:extLst>
      <p:ext uri="{BB962C8B-B14F-4D97-AF65-F5344CB8AC3E}">
        <p14:creationId xmlns:p14="http://schemas.microsoft.com/office/powerpoint/2010/main" val="3938817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23</a:t>
            </a:fld>
            <a:endParaRPr lang="zh-TW" altLang="en-US"/>
          </a:p>
        </p:txBody>
      </p:sp>
    </p:spTree>
    <p:extLst>
      <p:ext uri="{BB962C8B-B14F-4D97-AF65-F5344CB8AC3E}">
        <p14:creationId xmlns:p14="http://schemas.microsoft.com/office/powerpoint/2010/main" val="3481514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24</a:t>
            </a:fld>
            <a:endParaRPr lang="zh-TW" altLang="en-US"/>
          </a:p>
        </p:txBody>
      </p:sp>
    </p:spTree>
    <p:extLst>
      <p:ext uri="{BB962C8B-B14F-4D97-AF65-F5344CB8AC3E}">
        <p14:creationId xmlns:p14="http://schemas.microsoft.com/office/powerpoint/2010/main" val="28956844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25</a:t>
            </a:fld>
            <a:endParaRPr lang="zh-TW" altLang="en-US"/>
          </a:p>
        </p:txBody>
      </p:sp>
    </p:spTree>
    <p:extLst>
      <p:ext uri="{BB962C8B-B14F-4D97-AF65-F5344CB8AC3E}">
        <p14:creationId xmlns:p14="http://schemas.microsoft.com/office/powerpoint/2010/main" val="360732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26</a:t>
            </a:fld>
            <a:endParaRPr lang="zh-TW" altLang="en-US"/>
          </a:p>
        </p:txBody>
      </p:sp>
    </p:spTree>
    <p:extLst>
      <p:ext uri="{BB962C8B-B14F-4D97-AF65-F5344CB8AC3E}">
        <p14:creationId xmlns:p14="http://schemas.microsoft.com/office/powerpoint/2010/main" val="1469697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27</a:t>
            </a:fld>
            <a:endParaRPr lang="zh-TW" altLang="en-US"/>
          </a:p>
        </p:txBody>
      </p:sp>
    </p:spTree>
    <p:extLst>
      <p:ext uri="{BB962C8B-B14F-4D97-AF65-F5344CB8AC3E}">
        <p14:creationId xmlns:p14="http://schemas.microsoft.com/office/powerpoint/2010/main" val="1610868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28</a:t>
            </a:fld>
            <a:endParaRPr lang="zh-TW" altLang="en-US"/>
          </a:p>
        </p:txBody>
      </p:sp>
    </p:spTree>
    <p:extLst>
      <p:ext uri="{BB962C8B-B14F-4D97-AF65-F5344CB8AC3E}">
        <p14:creationId xmlns:p14="http://schemas.microsoft.com/office/powerpoint/2010/main" val="1983750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29</a:t>
            </a:fld>
            <a:endParaRPr lang="zh-TW" altLang="en-US"/>
          </a:p>
        </p:txBody>
      </p:sp>
    </p:spTree>
    <p:extLst>
      <p:ext uri="{BB962C8B-B14F-4D97-AF65-F5344CB8AC3E}">
        <p14:creationId xmlns:p14="http://schemas.microsoft.com/office/powerpoint/2010/main" val="289857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4</a:t>
            </a:fld>
            <a:endParaRPr lang="zh-TW" altLang="en-US"/>
          </a:p>
        </p:txBody>
      </p:sp>
    </p:spTree>
    <p:extLst>
      <p:ext uri="{BB962C8B-B14F-4D97-AF65-F5344CB8AC3E}">
        <p14:creationId xmlns:p14="http://schemas.microsoft.com/office/powerpoint/2010/main" val="3087791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5</a:t>
            </a:fld>
            <a:endParaRPr lang="zh-TW" altLang="en-US"/>
          </a:p>
        </p:txBody>
      </p:sp>
    </p:spTree>
    <p:extLst>
      <p:ext uri="{BB962C8B-B14F-4D97-AF65-F5344CB8AC3E}">
        <p14:creationId xmlns:p14="http://schemas.microsoft.com/office/powerpoint/2010/main" val="7147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6</a:t>
            </a:fld>
            <a:endParaRPr lang="zh-TW" altLang="en-US"/>
          </a:p>
        </p:txBody>
      </p:sp>
    </p:spTree>
    <p:extLst>
      <p:ext uri="{BB962C8B-B14F-4D97-AF65-F5344CB8AC3E}">
        <p14:creationId xmlns:p14="http://schemas.microsoft.com/office/powerpoint/2010/main" val="1922865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7</a:t>
            </a:fld>
            <a:endParaRPr lang="zh-TW" altLang="en-US"/>
          </a:p>
        </p:txBody>
      </p:sp>
    </p:spTree>
    <p:extLst>
      <p:ext uri="{BB962C8B-B14F-4D97-AF65-F5344CB8AC3E}">
        <p14:creationId xmlns:p14="http://schemas.microsoft.com/office/powerpoint/2010/main" val="245373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8</a:t>
            </a:fld>
            <a:endParaRPr lang="zh-TW" altLang="en-US"/>
          </a:p>
        </p:txBody>
      </p:sp>
    </p:spTree>
    <p:extLst>
      <p:ext uri="{BB962C8B-B14F-4D97-AF65-F5344CB8AC3E}">
        <p14:creationId xmlns:p14="http://schemas.microsoft.com/office/powerpoint/2010/main" val="393811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9</a:t>
            </a:fld>
            <a:endParaRPr lang="zh-TW" altLang="en-US"/>
          </a:p>
        </p:txBody>
      </p:sp>
    </p:spTree>
    <p:extLst>
      <p:ext uri="{BB962C8B-B14F-4D97-AF65-F5344CB8AC3E}">
        <p14:creationId xmlns:p14="http://schemas.microsoft.com/office/powerpoint/2010/main" val="418974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995F03F-6E24-4020-BFEF-2AE97CC37847}" type="slidenum">
              <a:rPr lang="zh-TW" altLang="en-US" smtClean="0"/>
              <a:t>10</a:t>
            </a:fld>
            <a:endParaRPr lang="zh-TW" altLang="en-US"/>
          </a:p>
        </p:txBody>
      </p:sp>
    </p:spTree>
    <p:extLst>
      <p:ext uri="{BB962C8B-B14F-4D97-AF65-F5344CB8AC3E}">
        <p14:creationId xmlns:p14="http://schemas.microsoft.com/office/powerpoint/2010/main" val="1759859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3/26/2025</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651419"/>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1534696" y="1802168"/>
            <a:ext cx="9520158" cy="3664178"/>
          </a:xfrm>
        </p:spPr>
        <p:txBody>
          <a:bodyPr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a:cxnSpLocks/>
          </p:cNvCxnSpPr>
          <p:nvPr/>
        </p:nvCxnSpPr>
        <p:spPr>
          <a:xfrm>
            <a:off x="1371687" y="798973"/>
            <a:ext cx="0" cy="76349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55BA285-9698-1B45-8319-D90A8C63F150}" type="datetimeFigureOut">
              <a:rPr lang="en-US" dirty="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534695" y="2824269"/>
            <a:ext cx="4608576" cy="264445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454792" y="2821491"/>
            <a:ext cx="4608576" cy="263737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61CFCDFD-B4CF-A241-8D71-E814B10BEAF4}" type="datetimeFigureOut">
              <a:rPr lang="en-US" dirty="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3/26/2025</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3/26/2025</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2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4.xml"/><Relationship Id="rId4" Type="http://schemas.openxmlformats.org/officeDocument/2006/relationships/slide" Target="slide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mayohr.com/tw/blog/detail/knowledge_management_system" TargetMode="External"/><Relationship Id="rId3" Type="http://schemas.openxmlformats.org/officeDocument/2006/relationships/hyperlink" Target="https://www.ithome.com.tw/news/167025" TargetMode="External"/><Relationship Id="rId7" Type="http://schemas.openxmlformats.org/officeDocument/2006/relationships/hyperlink" Target="https://zh.wikipedia.org/zh-tw/%E7%9F%A5%E8%AF%86%E7%AE%A1%E7%90%86%E7%B3%BB%E7%BB%9F" TargetMode="External"/><Relationship Id="rId2" Type="http://schemas.openxmlformats.org/officeDocument/2006/relationships/hyperlink" Target="https://www.imbrace.co/case-study-2-streamlining-internal-knowledge-management-with-ai-and-real-time-retrieval-rag/?lang=zh-hant&amp;utm_source=chatgpt.com" TargetMode="External"/><Relationship Id="rId1" Type="http://schemas.openxmlformats.org/officeDocument/2006/relationships/slideLayout" Target="../slideLayouts/slideLayout2.xml"/><Relationship Id="rId6" Type="http://schemas.openxmlformats.org/officeDocument/2006/relationships/hyperlink" Target="https://neww.tw/notebooklm/" TargetMode="External"/><Relationship Id="rId5" Type="http://schemas.openxmlformats.org/officeDocument/2006/relationships/hyperlink" Target="https://medium.com/@cch.chichieh/rag%E5%AF%A6%E4%BD%9C%E6%95%99%E5%AD%B8-streamlit-langchain-llama2-c7d1dac2494e" TargetMode="External"/><Relationship Id="rId10" Type="http://schemas.openxmlformats.org/officeDocument/2006/relationships/hyperlink" Target="https://www.efpg.com.tw/ftc/zhtw/products/DMP_1.do?utm_source=WK&amp;utm_medium=Google&amp;gad_source=1" TargetMode="External"/><Relationship Id="rId4" Type="http://schemas.openxmlformats.org/officeDocument/2006/relationships/hyperlink" Target="https://medium.com/@cch.chichieh/rag%E5%AF%A6%E4%BD%9C%E6%95%99%E5%AD%B8-langchain-llama2-%E5%89%B5%E9%80%A0%E4%BD%A0%E7%9A%84%E5%80%8B%E4%BA%BAllm-d6838febf8c4" TargetMode="External"/><Relationship Id="rId9" Type="http://schemas.openxmlformats.org/officeDocument/2006/relationships/hyperlink" Target="https://www.vitalsesp.com/faq/2024030302"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192.168.208.44:850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02C542-856D-4D7D-8CD0-8DA57375A9B2}"/>
              </a:ext>
            </a:extLst>
          </p:cNvPr>
          <p:cNvSpPr>
            <a:spLocks noGrp="1"/>
          </p:cNvSpPr>
          <p:nvPr>
            <p:ph type="ctrTitle"/>
          </p:nvPr>
        </p:nvSpPr>
        <p:spPr/>
        <p:txBody>
          <a:bodyPr anchor="ctr"/>
          <a:lstStyle/>
          <a:p>
            <a:r>
              <a:rPr lang="zh-TW" altLang="en-US" b="1" dirty="0">
                <a:latin typeface="微軟正黑體" panose="020B0604030504040204" pitchFamily="34" charset="-120"/>
                <a:ea typeface="微軟正黑體" panose="020B0604030504040204" pitchFamily="34" charset="-120"/>
              </a:rPr>
              <a:t>知識共享系統</a:t>
            </a:r>
          </a:p>
        </p:txBody>
      </p:sp>
      <p:sp>
        <p:nvSpPr>
          <p:cNvPr id="3" name="副標題 2">
            <a:extLst>
              <a:ext uri="{FF2B5EF4-FFF2-40B4-BE49-F238E27FC236}">
                <a16:creationId xmlns:a16="http://schemas.microsoft.com/office/drawing/2014/main" id="{E0EB0C4C-977F-470F-AADE-C1B9666F41A7}"/>
              </a:ext>
            </a:extLst>
          </p:cNvPr>
          <p:cNvSpPr>
            <a:spLocks noGrp="1"/>
          </p:cNvSpPr>
          <p:nvPr>
            <p:ph type="subTitle" idx="1"/>
          </p:nvPr>
        </p:nvSpPr>
        <p:spPr/>
        <p:txBody>
          <a:bodyPr/>
          <a:lstStyle/>
          <a:p>
            <a:pPr algn="ctr"/>
            <a:r>
              <a:rPr lang="en-US" altLang="zh-TW" dirty="0"/>
              <a:t>frank</a:t>
            </a:r>
            <a:endParaRPr lang="zh-TW" altLang="en-US" dirty="0"/>
          </a:p>
        </p:txBody>
      </p:sp>
    </p:spTree>
    <p:extLst>
      <p:ext uri="{BB962C8B-B14F-4D97-AF65-F5344CB8AC3E}">
        <p14:creationId xmlns:p14="http://schemas.microsoft.com/office/powerpoint/2010/main" val="3221581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v2/resize:fit:966/1*BKiZCXCL9A4_9dthYFBGeg.png">
            <a:extLst>
              <a:ext uri="{FF2B5EF4-FFF2-40B4-BE49-F238E27FC236}">
                <a16:creationId xmlns:a16="http://schemas.microsoft.com/office/drawing/2014/main" id="{DB61FE1F-F887-44B7-99A7-28C371404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696" y="1520379"/>
            <a:ext cx="9201150" cy="517207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檢索增強生成的運作方式</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0189029" y="2626792"/>
            <a:ext cx="2002971" cy="1179430"/>
          </a:xfrm>
        </p:spPr>
        <p:txBody>
          <a:bodyPr>
            <a:noAutofit/>
          </a:bodyPr>
          <a:lstStyle/>
          <a:p>
            <a:pPr marL="0" indent="0">
              <a:lnSpc>
                <a:spcPct val="200000"/>
              </a:lnSpc>
              <a:buNone/>
            </a:pPr>
            <a:r>
              <a:rPr lang="en-US" altLang="zh-TW" sz="1800" b="1" dirty="0">
                <a:solidFill>
                  <a:srgbClr val="0000FF"/>
                </a:solidFill>
                <a:latin typeface="微軟正黑體" panose="020B0604030504040204" pitchFamily="34" charset="-120"/>
                <a:ea typeface="微軟正黑體" panose="020B0604030504040204" pitchFamily="34" charset="-120"/>
              </a:rPr>
              <a:t>6. </a:t>
            </a:r>
            <a:r>
              <a:rPr lang="zh-TW" altLang="en-US" sz="1800" b="1" dirty="0">
                <a:solidFill>
                  <a:srgbClr val="0000FF"/>
                </a:solidFill>
                <a:latin typeface="微軟正黑體" panose="020B0604030504040204" pitchFamily="34" charset="-120"/>
                <a:ea typeface="微軟正黑體" panose="020B0604030504040204" pitchFamily="34" charset="-120"/>
              </a:rPr>
              <a:t>增強 </a:t>
            </a:r>
            <a:r>
              <a:rPr lang="en-US" altLang="zh-TW" sz="1800" b="1" dirty="0">
                <a:solidFill>
                  <a:srgbClr val="0000FF"/>
                </a:solidFill>
                <a:latin typeface="微軟正黑體" panose="020B0604030504040204" pitchFamily="34" charset="-120"/>
                <a:ea typeface="微軟正黑體" panose="020B0604030504040204" pitchFamily="34" charset="-120"/>
              </a:rPr>
              <a:t>LLM </a:t>
            </a:r>
            <a:r>
              <a:rPr lang="zh-TW" altLang="en-US" sz="1800" b="1" dirty="0">
                <a:solidFill>
                  <a:srgbClr val="0000FF"/>
                </a:solidFill>
                <a:latin typeface="微軟正黑體" panose="020B0604030504040204" pitchFamily="34" charset="-120"/>
                <a:ea typeface="微軟正黑體" panose="020B0604030504040204" pitchFamily="34" charset="-120"/>
              </a:rPr>
              <a:t>提示</a:t>
            </a:r>
          </a:p>
          <a:p>
            <a:pPr marL="271463" indent="0">
              <a:lnSpc>
                <a:spcPct val="100000"/>
              </a:lnSpc>
              <a:spcBef>
                <a:spcPts val="0"/>
              </a:spcBef>
              <a:buNone/>
            </a:pPr>
            <a:r>
              <a:rPr lang="en-US" altLang="zh-TW" sz="1400" dirty="0"/>
              <a:t>RAG </a:t>
            </a:r>
            <a:r>
              <a:rPr lang="zh-TW" altLang="en-US" sz="1400" dirty="0"/>
              <a:t>模型在內容中新增擷取的資料，來增強使用者輸入 </a:t>
            </a:r>
            <a:r>
              <a:rPr lang="en-US" altLang="zh-TW" sz="1400" dirty="0"/>
              <a:t>(</a:t>
            </a:r>
            <a:r>
              <a:rPr lang="zh-TW" altLang="en-US" sz="1400" dirty="0"/>
              <a:t>或提示</a:t>
            </a:r>
            <a:r>
              <a:rPr lang="en-US" altLang="zh-TW" sz="1400" dirty="0"/>
              <a:t>)</a:t>
            </a:r>
            <a:r>
              <a:rPr lang="zh-TW" altLang="en-US" sz="1400" dirty="0"/>
              <a:t>。</a:t>
            </a:r>
            <a:endParaRPr lang="zh-TW" altLang="en-US" sz="1600" dirty="0">
              <a:latin typeface="微軟正黑體" panose="020B0604030504040204" pitchFamily="34" charset="-120"/>
              <a:ea typeface="微軟正黑體" panose="020B0604030504040204" pitchFamily="34" charset="-120"/>
            </a:endParaRPr>
          </a:p>
        </p:txBody>
      </p:sp>
      <p:sp>
        <p:nvSpPr>
          <p:cNvPr id="5" name="內容版面配置區 2">
            <a:extLst>
              <a:ext uri="{FF2B5EF4-FFF2-40B4-BE49-F238E27FC236}">
                <a16:creationId xmlns:a16="http://schemas.microsoft.com/office/drawing/2014/main" id="{401C1C6D-709E-4730-99B3-26B529BB4BB5}"/>
              </a:ext>
            </a:extLst>
          </p:cNvPr>
          <p:cNvSpPr txBox="1">
            <a:spLocks/>
          </p:cNvSpPr>
          <p:nvPr/>
        </p:nvSpPr>
        <p:spPr>
          <a:xfrm>
            <a:off x="5727560" y="6010009"/>
            <a:ext cx="5560945" cy="75369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200000"/>
              </a:lnSpc>
              <a:buNone/>
            </a:pPr>
            <a:r>
              <a:rPr lang="en-US" altLang="zh-TW" sz="1800" b="1" dirty="0">
                <a:solidFill>
                  <a:srgbClr val="FFC000"/>
                </a:solidFill>
                <a:latin typeface="微軟正黑體" panose="020B0604030504040204" pitchFamily="34" charset="-120"/>
                <a:ea typeface="微軟正黑體" panose="020B0604030504040204" pitchFamily="34" charset="-120"/>
              </a:rPr>
              <a:t>1 &amp; 2 </a:t>
            </a:r>
            <a:r>
              <a:rPr lang="zh-TW" altLang="en-US" sz="1800" b="1" dirty="0">
                <a:solidFill>
                  <a:srgbClr val="FFC000"/>
                </a:solidFill>
                <a:latin typeface="微軟正黑體" panose="020B0604030504040204" pitchFamily="34" charset="-120"/>
                <a:ea typeface="微軟正黑體" panose="020B0604030504040204" pitchFamily="34" charset="-120"/>
              </a:rPr>
              <a:t>建立外部資料</a:t>
            </a:r>
            <a:r>
              <a:rPr lang="en-US" altLang="zh-TW" sz="1800" b="1" dirty="0">
                <a:solidFill>
                  <a:srgbClr val="0000FF"/>
                </a:solidFill>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大型語言模型訓練資料以外的資料</a:t>
            </a:r>
            <a:r>
              <a:rPr lang="en-US" altLang="zh-TW" sz="1600" dirty="0">
                <a:latin typeface="微軟正黑體" panose="020B0604030504040204" pitchFamily="34" charset="-120"/>
                <a:ea typeface="微軟正黑體" panose="020B0604030504040204" pitchFamily="34" charset="-120"/>
              </a:rPr>
              <a:t>)</a:t>
            </a:r>
            <a:endParaRPr lang="zh-TW" altLang="en-US" sz="1800" dirty="0">
              <a:latin typeface="微軟正黑體" panose="020B0604030504040204" pitchFamily="34" charset="-120"/>
              <a:ea typeface="微軟正黑體" panose="020B0604030504040204" pitchFamily="34" charset="-120"/>
            </a:endParaRPr>
          </a:p>
        </p:txBody>
      </p:sp>
      <p:sp>
        <p:nvSpPr>
          <p:cNvPr id="6" name="內容版面配置區 2">
            <a:extLst>
              <a:ext uri="{FF2B5EF4-FFF2-40B4-BE49-F238E27FC236}">
                <a16:creationId xmlns:a16="http://schemas.microsoft.com/office/drawing/2014/main" id="{CA815A69-A325-49F0-9AAA-62F63032D857}"/>
              </a:ext>
            </a:extLst>
          </p:cNvPr>
          <p:cNvSpPr txBox="1">
            <a:spLocks/>
          </p:cNvSpPr>
          <p:nvPr/>
        </p:nvSpPr>
        <p:spPr>
          <a:xfrm>
            <a:off x="7827666" y="4330840"/>
            <a:ext cx="4364334" cy="57275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200000"/>
              </a:lnSpc>
              <a:buNone/>
            </a:pPr>
            <a:r>
              <a:rPr lang="en-US" altLang="zh-TW" sz="1800" b="1" dirty="0">
                <a:solidFill>
                  <a:srgbClr val="0000FF"/>
                </a:solidFill>
                <a:latin typeface="微軟正黑體" panose="020B0604030504040204" pitchFamily="34" charset="-120"/>
                <a:ea typeface="微軟正黑體" panose="020B0604030504040204" pitchFamily="34" charset="-120"/>
              </a:rPr>
              <a:t>4. </a:t>
            </a:r>
            <a:r>
              <a:rPr lang="zh-TW" altLang="en-US" sz="1800" b="1" dirty="0">
                <a:solidFill>
                  <a:srgbClr val="0000FF"/>
                </a:solidFill>
                <a:latin typeface="微軟正黑體" panose="020B0604030504040204" pitchFamily="34" charset="-120"/>
                <a:ea typeface="微軟正黑體" panose="020B0604030504040204" pitchFamily="34" charset="-120"/>
              </a:rPr>
              <a:t>擷取相關資訊 </a:t>
            </a:r>
            <a:r>
              <a:rPr lang="zh-TW" altLang="en-US" sz="1800" dirty="0">
                <a:solidFill>
                  <a:srgbClr val="0000FF"/>
                </a:solidFill>
                <a:latin typeface="微軟正黑體" panose="020B0604030504040204" pitchFamily="34" charset="-120"/>
                <a:ea typeface="微軟正黑體" panose="020B0604030504040204" pitchFamily="34" charset="-120"/>
              </a:rPr>
              <a:t> </a:t>
            </a:r>
            <a:r>
              <a:rPr lang="zh-TW" altLang="en-US" sz="1400" dirty="0"/>
              <a:t>使用者查詢與向量資料庫比對。</a:t>
            </a:r>
            <a:endParaRPr lang="zh-TW" altLang="en-US" sz="1800" dirty="0">
              <a:latin typeface="微軟正黑體" panose="020B0604030504040204" pitchFamily="34" charset="-120"/>
              <a:ea typeface="微軟正黑體" panose="020B0604030504040204" pitchFamily="34" charset="-120"/>
            </a:endParaRPr>
          </a:p>
        </p:txBody>
      </p:sp>
      <p:sp>
        <p:nvSpPr>
          <p:cNvPr id="7" name="內容版面配置區 2">
            <a:extLst>
              <a:ext uri="{FF2B5EF4-FFF2-40B4-BE49-F238E27FC236}">
                <a16:creationId xmlns:a16="http://schemas.microsoft.com/office/drawing/2014/main" id="{06738D6C-CC9C-4892-B1EE-AD861176CC4E}"/>
              </a:ext>
            </a:extLst>
          </p:cNvPr>
          <p:cNvSpPr txBox="1">
            <a:spLocks/>
          </p:cNvSpPr>
          <p:nvPr/>
        </p:nvSpPr>
        <p:spPr>
          <a:xfrm>
            <a:off x="4225432" y="5079956"/>
            <a:ext cx="2452301" cy="753694"/>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200000"/>
              </a:lnSpc>
              <a:buNone/>
            </a:pPr>
            <a:r>
              <a:rPr lang="zh-TW" altLang="en-US" sz="1800" b="1" dirty="0">
                <a:solidFill>
                  <a:srgbClr val="0000FF"/>
                </a:solidFill>
                <a:latin typeface="微軟正黑體" panose="020B0604030504040204" pitchFamily="34" charset="-120"/>
                <a:ea typeface="微軟正黑體" panose="020B0604030504040204" pitchFamily="34" charset="-120"/>
              </a:rPr>
              <a:t>持續更新外部資料</a:t>
            </a:r>
          </a:p>
        </p:txBody>
      </p:sp>
      <p:sp>
        <p:nvSpPr>
          <p:cNvPr id="4" name="矩形: 圓角 3">
            <a:extLst>
              <a:ext uri="{FF2B5EF4-FFF2-40B4-BE49-F238E27FC236}">
                <a16:creationId xmlns:a16="http://schemas.microsoft.com/office/drawing/2014/main" id="{AE2FBB15-2FFC-4FFF-9B97-61A3360DFA48}"/>
              </a:ext>
            </a:extLst>
          </p:cNvPr>
          <p:cNvSpPr/>
          <p:nvPr/>
        </p:nvSpPr>
        <p:spPr>
          <a:xfrm>
            <a:off x="5727561" y="5833650"/>
            <a:ext cx="2180492" cy="75369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DA9A375E-27CC-4ED5-AACE-066A80BAE062}"/>
              </a:ext>
            </a:extLst>
          </p:cNvPr>
          <p:cNvSpPr/>
          <p:nvPr/>
        </p:nvSpPr>
        <p:spPr>
          <a:xfrm>
            <a:off x="7827666" y="4526749"/>
            <a:ext cx="4364334" cy="37684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1B3EDFFD-C7B1-4F78-AA00-F2CAF4F4BFC5}"/>
              </a:ext>
            </a:extLst>
          </p:cNvPr>
          <p:cNvSpPr/>
          <p:nvPr/>
        </p:nvSpPr>
        <p:spPr>
          <a:xfrm>
            <a:off x="10189028" y="2803490"/>
            <a:ext cx="1913393" cy="132638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215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additive="base">
                                        <p:cTn id="3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additive="base">
                                        <p:cTn id="3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4" grpId="0" uiExpand="1" animBg="1"/>
      <p:bldP spid="9" grpId="0" uiExpand="1" animBg="1"/>
      <p:bldP spid="10"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ea typeface="微軟正黑體" panose="020B0604030504040204" pitchFamily="34" charset="-120"/>
              </a:rPr>
              <a:t>CONTENT</a:t>
            </a:r>
            <a:endParaRPr lang="zh-TW" altLang="en-US" sz="4000" b="1" dirty="0">
              <a:ea typeface="微軟正黑體" panose="020B0604030504040204" pitchFamily="34" charset="-120"/>
            </a:endParaRP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7496"/>
            <a:ext cx="9520158" cy="3450613"/>
          </a:xfrm>
        </p:spPr>
        <p:txBody>
          <a:bodyPr>
            <a:noAutofit/>
          </a:bodyPr>
          <a:lstStyle/>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研究動機與目標</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檢索增強生成介紹</a:t>
            </a:r>
          </a:p>
          <a:p>
            <a:r>
              <a:rPr lang="zh-TW" altLang="en-US" sz="2400" b="1" dirty="0">
                <a:latin typeface="微軟正黑體" panose="020B0604030504040204" pitchFamily="34" charset="-120"/>
                <a:ea typeface="微軟正黑體" panose="020B0604030504040204" pitchFamily="34" charset="-120"/>
              </a:rPr>
              <a:t>實作流程</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結果與展示</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結論</a:t>
            </a:r>
          </a:p>
        </p:txBody>
      </p:sp>
    </p:spTree>
    <p:extLst>
      <p:ext uri="{BB962C8B-B14F-4D97-AF65-F5344CB8AC3E}">
        <p14:creationId xmlns:p14="http://schemas.microsoft.com/office/powerpoint/2010/main" val="194481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實作流程</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9028"/>
            <a:ext cx="9520158" cy="3450613"/>
          </a:xfrm>
        </p:spPr>
        <p:txBody>
          <a:bodyPr>
            <a:noAutofit/>
          </a:bodyPr>
          <a:lstStyle/>
          <a:p>
            <a:pPr marL="457200" indent="-457200">
              <a:lnSpc>
                <a:spcPct val="200000"/>
              </a:lnSpc>
              <a:buClrTx/>
              <a:buFont typeface="+mj-lt"/>
              <a:buAutoNum type="arabicPeriod"/>
            </a:pPr>
            <a:r>
              <a:rPr lang="zh-TW" altLang="en-US" sz="2400" b="1" dirty="0">
                <a:latin typeface="微軟正黑體" panose="020B0604030504040204" pitchFamily="34" charset="-120"/>
                <a:ea typeface="微軟正黑體" panose="020B0604030504040204" pitchFamily="34" charset="-120"/>
              </a:rPr>
              <a:t>基本</a:t>
            </a:r>
            <a:r>
              <a:rPr lang="en-US" altLang="zh-TW" sz="2400" b="1" dirty="0">
                <a:latin typeface="微軟正黑體" panose="020B0604030504040204" pitchFamily="34" charset="-120"/>
                <a:ea typeface="微軟正黑體" panose="020B0604030504040204" pitchFamily="34" charset="-120"/>
              </a:rPr>
              <a:t>RAG</a:t>
            </a:r>
            <a:r>
              <a:rPr lang="zh-TW" altLang="en-US" sz="2400" b="1" dirty="0">
                <a:latin typeface="微軟正黑體" panose="020B0604030504040204" pitchFamily="34" charset="-120"/>
                <a:ea typeface="微軟正黑體" panose="020B0604030504040204" pitchFamily="34" charset="-120"/>
              </a:rPr>
              <a:t>系統建置</a:t>
            </a:r>
            <a:endParaRPr lang="en-US" altLang="zh-TW" sz="2400" b="1" dirty="0">
              <a:latin typeface="微軟正黑體" panose="020B0604030504040204" pitchFamily="34" charset="-120"/>
              <a:ea typeface="微軟正黑體" panose="020B0604030504040204" pitchFamily="34" charset="-120"/>
            </a:endParaRPr>
          </a:p>
          <a:p>
            <a:pPr marL="457200" indent="-457200">
              <a:lnSpc>
                <a:spcPct val="200000"/>
              </a:lnSpc>
              <a:buClrTx/>
              <a:buFont typeface="+mj-lt"/>
              <a:buAutoNum type="arabicPeriod"/>
            </a:pPr>
            <a:r>
              <a:rPr lang="en-US" altLang="zh-TW" sz="2400" b="1" dirty="0">
                <a:latin typeface="微軟正黑體" panose="020B0604030504040204" pitchFamily="34" charset="-120"/>
                <a:ea typeface="微軟正黑體" panose="020B0604030504040204" pitchFamily="34" charset="-120"/>
              </a:rPr>
              <a:t>LLM</a:t>
            </a:r>
            <a:r>
              <a:rPr lang="zh-TW" altLang="en-US" sz="2400" b="1" dirty="0">
                <a:latin typeface="微軟正黑體" panose="020B0604030504040204" pitchFamily="34" charset="-120"/>
                <a:ea typeface="微軟正黑體" panose="020B0604030504040204" pitchFamily="34" charset="-120"/>
              </a:rPr>
              <a:t>模型選擇</a:t>
            </a:r>
            <a:endParaRPr lang="en-US" altLang="zh-TW" sz="2400" b="1" dirty="0">
              <a:latin typeface="微軟正黑體" panose="020B0604030504040204" pitchFamily="34" charset="-120"/>
              <a:ea typeface="微軟正黑體" panose="020B0604030504040204" pitchFamily="34" charset="-120"/>
            </a:endParaRPr>
          </a:p>
          <a:p>
            <a:pPr marL="457200" indent="-457200">
              <a:lnSpc>
                <a:spcPct val="200000"/>
              </a:lnSpc>
              <a:buClrTx/>
              <a:buFont typeface="+mj-lt"/>
              <a:buAutoNum type="arabicPeriod"/>
            </a:pPr>
            <a:r>
              <a:rPr lang="zh-TW" altLang="en-US" sz="2400" b="1" dirty="0">
                <a:latin typeface="微軟正黑體" panose="020B0604030504040204" pitchFamily="34" charset="-120"/>
                <a:ea typeface="微軟正黑體" panose="020B0604030504040204" pitchFamily="34" charset="-120"/>
              </a:rPr>
              <a:t>逐步導入多模態資料：</a:t>
            </a:r>
            <a:r>
              <a:rPr lang="zh-TW" altLang="en-US" sz="2400" dirty="0">
                <a:latin typeface="微軟正黑體" panose="020B0604030504040204" pitchFamily="34" charset="-120"/>
                <a:ea typeface="微軟正黑體" panose="020B0604030504040204" pitchFamily="34" charset="-120"/>
              </a:rPr>
              <a:t>以文字、圖像、網頁、語音的次序建置。</a:t>
            </a:r>
          </a:p>
          <a:p>
            <a:pPr marL="457200" indent="-457200">
              <a:lnSpc>
                <a:spcPct val="200000"/>
              </a:lnSpc>
              <a:buClrTx/>
              <a:buFont typeface="+mj-lt"/>
              <a:buAutoNum type="arabicPeriod"/>
            </a:pPr>
            <a:r>
              <a:rPr lang="zh-TW" altLang="en-US" sz="2400" b="1" dirty="0">
                <a:latin typeface="微軟正黑體" panose="020B0604030504040204" pitchFamily="34" charset="-120"/>
                <a:ea typeface="微軟正黑體" panose="020B0604030504040204" pitchFamily="34" charset="-120"/>
              </a:rPr>
              <a:t>註記資料來源</a:t>
            </a:r>
            <a:endParaRPr lang="zh-TW" altLang="en-US" sz="2400" dirty="0">
              <a:latin typeface="微軟正黑體" panose="020B0604030504040204" pitchFamily="34" charset="-120"/>
              <a:ea typeface="微軟正黑體" panose="020B0604030504040204" pitchFamily="34" charset="-120"/>
            </a:endParaRPr>
          </a:p>
          <a:p>
            <a:pPr marL="457200" indent="-457200">
              <a:lnSpc>
                <a:spcPct val="200000"/>
              </a:lnSpc>
              <a:buClrTx/>
              <a:buFont typeface="+mj-lt"/>
              <a:buAutoNum type="arabicPeriod"/>
            </a:pPr>
            <a:r>
              <a:rPr lang="zh-TW" altLang="en-US" sz="2400" b="1" dirty="0">
                <a:latin typeface="微軟正黑體" panose="020B0604030504040204" pitchFamily="34" charset="-120"/>
                <a:ea typeface="微軟正黑體" panose="020B0604030504040204" pitchFamily="34" charset="-120"/>
              </a:rPr>
              <a:t>問答式查詢介面</a:t>
            </a:r>
            <a:endParaRPr lang="en-US" altLang="zh-TW" sz="2400" b="1" dirty="0">
              <a:latin typeface="微軟正黑體" panose="020B0604030504040204" pitchFamily="34" charset="-120"/>
              <a:ea typeface="微軟正黑體" panose="020B0604030504040204" pitchFamily="34" charset="-120"/>
            </a:endParaRPr>
          </a:p>
        </p:txBody>
      </p:sp>
      <p:sp>
        <p:nvSpPr>
          <p:cNvPr id="4" name="動作按鈕: 往後或下一項 3">
            <a:hlinkClick r:id="rId3" action="ppaction://hlinksldjump" highlightClick="1"/>
            <a:extLst>
              <a:ext uri="{FF2B5EF4-FFF2-40B4-BE49-F238E27FC236}">
                <a16:creationId xmlns:a16="http://schemas.microsoft.com/office/drawing/2014/main" id="{3E206E4C-A740-4393-B6EB-3785D0F1C59F}"/>
              </a:ext>
            </a:extLst>
          </p:cNvPr>
          <p:cNvSpPr/>
          <p:nvPr/>
        </p:nvSpPr>
        <p:spPr>
          <a:xfrm>
            <a:off x="4823209" y="2110154"/>
            <a:ext cx="391886" cy="271305"/>
          </a:xfrm>
          <a:prstGeom prst="actionButtonForwardNex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動作按鈕: 往後或下一項 4">
            <a:hlinkClick r:id="rId4" action="ppaction://hlinksldjump" highlightClick="1"/>
            <a:extLst>
              <a:ext uri="{FF2B5EF4-FFF2-40B4-BE49-F238E27FC236}">
                <a16:creationId xmlns:a16="http://schemas.microsoft.com/office/drawing/2014/main" id="{0EA27862-5D6E-46C9-90FF-80FB79A93685}"/>
              </a:ext>
            </a:extLst>
          </p:cNvPr>
          <p:cNvSpPr/>
          <p:nvPr/>
        </p:nvSpPr>
        <p:spPr>
          <a:xfrm>
            <a:off x="10805843" y="3830096"/>
            <a:ext cx="391886" cy="271305"/>
          </a:xfrm>
          <a:prstGeom prst="actionButtonForwardNex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動作按鈕: 往後或下一項 5">
            <a:hlinkClick r:id="rId5" action="ppaction://hlinksldjump" highlightClick="1"/>
            <a:extLst>
              <a:ext uri="{FF2B5EF4-FFF2-40B4-BE49-F238E27FC236}">
                <a16:creationId xmlns:a16="http://schemas.microsoft.com/office/drawing/2014/main" id="{15166582-78A2-404C-92D4-18487EB667C5}"/>
              </a:ext>
            </a:extLst>
          </p:cNvPr>
          <p:cNvSpPr/>
          <p:nvPr/>
        </p:nvSpPr>
        <p:spPr>
          <a:xfrm>
            <a:off x="4823209" y="2942020"/>
            <a:ext cx="391886" cy="271305"/>
          </a:xfrm>
          <a:prstGeom prst="actionButtonForwardNex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動作按鈕: 往後或下一項 6">
            <a:hlinkClick r:id="rId6" action="ppaction://hlinksldjump" highlightClick="1"/>
            <a:extLst>
              <a:ext uri="{FF2B5EF4-FFF2-40B4-BE49-F238E27FC236}">
                <a16:creationId xmlns:a16="http://schemas.microsoft.com/office/drawing/2014/main" id="{31D25F3B-5FF6-493A-9A3B-265C9AF83587}"/>
              </a:ext>
            </a:extLst>
          </p:cNvPr>
          <p:cNvSpPr/>
          <p:nvPr/>
        </p:nvSpPr>
        <p:spPr>
          <a:xfrm>
            <a:off x="4823209" y="4667461"/>
            <a:ext cx="391886" cy="271305"/>
          </a:xfrm>
          <a:prstGeom prst="actionButtonForwardNex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動作按鈕: 往後或下一項 7">
            <a:hlinkClick r:id="rId7" action="ppaction://hlinksldjump" highlightClick="1"/>
            <a:extLst>
              <a:ext uri="{FF2B5EF4-FFF2-40B4-BE49-F238E27FC236}">
                <a16:creationId xmlns:a16="http://schemas.microsoft.com/office/drawing/2014/main" id="{3B669A2B-872A-46F5-A2F1-428F1A444538}"/>
              </a:ext>
            </a:extLst>
          </p:cNvPr>
          <p:cNvSpPr/>
          <p:nvPr/>
        </p:nvSpPr>
        <p:spPr>
          <a:xfrm>
            <a:off x="4823209" y="5560767"/>
            <a:ext cx="391886" cy="271305"/>
          </a:xfrm>
          <a:prstGeom prst="actionButtonForwardNex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4193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ea typeface="微軟正黑體" panose="020B0604030504040204" pitchFamily="34" charset="-120"/>
              </a:rPr>
              <a:t>CONTENT</a:t>
            </a:r>
            <a:endParaRPr lang="zh-TW" altLang="en-US" sz="4000" b="1" dirty="0">
              <a:ea typeface="微軟正黑體" panose="020B0604030504040204" pitchFamily="34" charset="-120"/>
            </a:endParaRP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7496"/>
            <a:ext cx="9520158" cy="3450613"/>
          </a:xfrm>
        </p:spPr>
        <p:txBody>
          <a:bodyPr>
            <a:noAutofit/>
          </a:bodyPr>
          <a:lstStyle/>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研究動機與目標</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檢索增強生成介紹</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實作流程</a:t>
            </a:r>
          </a:p>
          <a:p>
            <a:r>
              <a:rPr lang="zh-TW" altLang="en-US" sz="2400" b="1" dirty="0">
                <a:latin typeface="微軟正黑體" panose="020B0604030504040204" pitchFamily="34" charset="-120"/>
                <a:ea typeface="微軟正黑體" panose="020B0604030504040204" pitchFamily="34" charset="-120"/>
              </a:rPr>
              <a:t>結果與展示</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結論</a:t>
            </a:r>
          </a:p>
        </p:txBody>
      </p:sp>
    </p:spTree>
    <p:extLst>
      <p:ext uri="{BB962C8B-B14F-4D97-AF65-F5344CB8AC3E}">
        <p14:creationId xmlns:p14="http://schemas.microsoft.com/office/powerpoint/2010/main" val="2582736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結果與展示</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9028"/>
            <a:ext cx="9520158" cy="3450613"/>
          </a:xfrm>
        </p:spPr>
        <p:txBody>
          <a:bodyPr>
            <a:noAutofit/>
          </a:bodyPr>
          <a:lstStyle/>
          <a:p>
            <a:pPr marL="0" indent="0">
              <a:lnSpc>
                <a:spcPct val="100000"/>
              </a:lnSpc>
              <a:buClrTx/>
              <a:buNone/>
            </a:pPr>
            <a:r>
              <a:rPr lang="zh-TW" altLang="en-US" sz="2400" b="1" dirty="0">
                <a:latin typeface="微軟正黑體" panose="020B0604030504040204" pitchFamily="34" charset="-120"/>
                <a:ea typeface="微軟正黑體" panose="020B0604030504040204" pitchFamily="34" charset="-120"/>
              </a:rPr>
              <a:t>文件類且問題明確的問題，</a:t>
            </a:r>
            <a:endParaRPr lang="en-US" altLang="zh-TW" sz="2400" b="1" dirty="0">
              <a:latin typeface="微軟正黑體" panose="020B0604030504040204" pitchFamily="34" charset="-120"/>
              <a:ea typeface="微軟正黑體" panose="020B0604030504040204" pitchFamily="34" charset="-120"/>
            </a:endParaRPr>
          </a:p>
          <a:p>
            <a:pPr marL="0" indent="0">
              <a:lnSpc>
                <a:spcPct val="100000"/>
              </a:lnSpc>
              <a:buClrTx/>
              <a:buNone/>
            </a:pPr>
            <a:r>
              <a:rPr lang="zh-TW" altLang="en-US" sz="2400" b="1" dirty="0">
                <a:latin typeface="微軟正黑體" panose="020B0604030504040204" pitchFamily="34" charset="-120"/>
                <a:ea typeface="微軟正黑體" panose="020B0604030504040204" pitchFamily="34" charset="-120"/>
              </a:rPr>
              <a:t>回答結果會比較理想</a:t>
            </a:r>
            <a:endParaRPr lang="en-US" altLang="zh-TW" sz="2400" b="1" dirty="0">
              <a:latin typeface="微軟正黑體" panose="020B0604030504040204" pitchFamily="34" charset="-120"/>
              <a:ea typeface="微軟正黑體" panose="020B0604030504040204" pitchFamily="34" charset="-120"/>
            </a:endParaRPr>
          </a:p>
        </p:txBody>
      </p:sp>
      <p:pic>
        <p:nvPicPr>
          <p:cNvPr id="10" name="圖片 9">
            <a:extLst>
              <a:ext uri="{FF2B5EF4-FFF2-40B4-BE49-F238E27FC236}">
                <a16:creationId xmlns:a16="http://schemas.microsoft.com/office/drawing/2014/main" id="{A3A505E1-EADB-4DAA-98F6-41A82881FB64}"/>
              </a:ext>
            </a:extLst>
          </p:cNvPr>
          <p:cNvPicPr>
            <a:picLocks noChangeAspect="1"/>
          </p:cNvPicPr>
          <p:nvPr/>
        </p:nvPicPr>
        <p:blipFill>
          <a:blip r:embed="rId3"/>
          <a:stretch>
            <a:fillRect/>
          </a:stretch>
        </p:blipFill>
        <p:spPr>
          <a:xfrm>
            <a:off x="5275385" y="720740"/>
            <a:ext cx="6647082" cy="5353642"/>
          </a:xfrm>
          <a:prstGeom prst="rect">
            <a:avLst/>
          </a:prstGeom>
        </p:spPr>
      </p:pic>
    </p:spTree>
    <p:extLst>
      <p:ext uri="{BB962C8B-B14F-4D97-AF65-F5344CB8AC3E}">
        <p14:creationId xmlns:p14="http://schemas.microsoft.com/office/powerpoint/2010/main" val="214329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結果與展示</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9028"/>
            <a:ext cx="9520158" cy="3450613"/>
          </a:xfrm>
        </p:spPr>
        <p:txBody>
          <a:bodyPr>
            <a:noAutofit/>
          </a:bodyPr>
          <a:lstStyle/>
          <a:p>
            <a:pPr marL="0" indent="0">
              <a:lnSpc>
                <a:spcPct val="100000"/>
              </a:lnSpc>
              <a:buClrTx/>
              <a:buNone/>
            </a:pPr>
            <a:r>
              <a:rPr lang="en-US" altLang="zh-TW" sz="2400" b="1" dirty="0">
                <a:latin typeface="微軟正黑體" panose="020B0604030504040204" pitchFamily="34" charset="-120"/>
                <a:ea typeface="微軟正黑體" panose="020B0604030504040204" pitchFamily="34" charset="-120"/>
              </a:rPr>
              <a:t>all-MiniLM-L6-v2</a:t>
            </a:r>
            <a:r>
              <a:rPr lang="zh-TW" altLang="en-US" sz="2400" b="1" dirty="0">
                <a:latin typeface="微軟正黑體" panose="020B0604030504040204" pitchFamily="34" charset="-120"/>
                <a:ea typeface="微軟正黑體" panose="020B0604030504040204" pitchFamily="34" charset="-120"/>
              </a:rPr>
              <a:t>未找到正確資料，可能是對表格式資料理解不足</a:t>
            </a:r>
            <a:endParaRPr lang="en-US" altLang="zh-TW" sz="2400" b="1"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19AE18E4-7690-4656-86C0-720AFBED175C}"/>
              </a:ext>
            </a:extLst>
          </p:cNvPr>
          <p:cNvPicPr>
            <a:picLocks noChangeAspect="1"/>
          </p:cNvPicPr>
          <p:nvPr/>
        </p:nvPicPr>
        <p:blipFill>
          <a:blip r:embed="rId3"/>
          <a:stretch>
            <a:fillRect/>
          </a:stretch>
        </p:blipFill>
        <p:spPr>
          <a:xfrm>
            <a:off x="1677571" y="2303457"/>
            <a:ext cx="8125959" cy="1829055"/>
          </a:xfrm>
          <a:prstGeom prst="rect">
            <a:avLst/>
          </a:prstGeom>
        </p:spPr>
      </p:pic>
    </p:spTree>
    <p:extLst>
      <p:ext uri="{BB962C8B-B14F-4D97-AF65-F5344CB8AC3E}">
        <p14:creationId xmlns:p14="http://schemas.microsoft.com/office/powerpoint/2010/main" val="409150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結果與展示</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9028"/>
            <a:ext cx="9520158" cy="3450613"/>
          </a:xfrm>
        </p:spPr>
        <p:txBody>
          <a:bodyPr>
            <a:noAutofit/>
          </a:bodyPr>
          <a:lstStyle/>
          <a:p>
            <a:pPr marL="0" indent="0">
              <a:lnSpc>
                <a:spcPct val="100000"/>
              </a:lnSpc>
              <a:buClrTx/>
              <a:buNone/>
            </a:pPr>
            <a:r>
              <a:rPr lang="zh-TW" altLang="en-US" sz="2400" b="1" dirty="0">
                <a:latin typeface="微軟正黑體" panose="020B0604030504040204" pitchFamily="34" charset="-120"/>
                <a:ea typeface="微軟正黑體" panose="020B0604030504040204" pitchFamily="34" charset="-120"/>
              </a:rPr>
              <a:t>不在提供資料內的問題，</a:t>
            </a:r>
            <a:endParaRPr lang="en-US" altLang="zh-TW" sz="2400" b="1" dirty="0">
              <a:latin typeface="微軟正黑體" panose="020B0604030504040204" pitchFamily="34" charset="-120"/>
              <a:ea typeface="微軟正黑體" panose="020B0604030504040204" pitchFamily="34" charset="-120"/>
            </a:endParaRPr>
          </a:p>
          <a:p>
            <a:pPr marL="0" indent="0">
              <a:lnSpc>
                <a:spcPct val="100000"/>
              </a:lnSpc>
              <a:buClrTx/>
              <a:buNone/>
            </a:pPr>
            <a:r>
              <a:rPr lang="zh-TW" altLang="en-US" sz="2400" b="1" dirty="0">
                <a:latin typeface="微軟正黑體" panose="020B0604030504040204" pitchFamily="34" charset="-120"/>
                <a:ea typeface="微軟正黑體" panose="020B0604030504040204" pitchFamily="34" charset="-120"/>
              </a:rPr>
              <a:t>不同</a:t>
            </a:r>
            <a:r>
              <a:rPr lang="en-US" altLang="zh-TW" sz="2400" b="1" dirty="0">
                <a:latin typeface="微軟正黑體" panose="020B0604030504040204" pitchFamily="34" charset="-120"/>
                <a:ea typeface="微軟正黑體" panose="020B0604030504040204" pitchFamily="34" charset="-120"/>
              </a:rPr>
              <a:t>LLM</a:t>
            </a:r>
            <a:r>
              <a:rPr lang="zh-TW" altLang="en-US" sz="2400" b="1" dirty="0">
                <a:latin typeface="微軟正黑體" panose="020B0604030504040204" pitchFamily="34" charset="-120"/>
                <a:ea typeface="微軟正黑體" panose="020B0604030504040204" pitchFamily="34" charset="-120"/>
              </a:rPr>
              <a:t>都會胡亂回答</a:t>
            </a:r>
            <a:endParaRPr lang="en-US" altLang="zh-TW" sz="2400" b="1" dirty="0">
              <a:latin typeface="微軟正黑體" panose="020B0604030504040204" pitchFamily="34" charset="-120"/>
              <a:ea typeface="微軟正黑體" panose="020B0604030504040204" pitchFamily="34" charset="-120"/>
            </a:endParaRPr>
          </a:p>
        </p:txBody>
      </p:sp>
      <p:pic>
        <p:nvPicPr>
          <p:cNvPr id="9" name="內容版面配置區 6">
            <a:extLst>
              <a:ext uri="{FF2B5EF4-FFF2-40B4-BE49-F238E27FC236}">
                <a16:creationId xmlns:a16="http://schemas.microsoft.com/office/drawing/2014/main" id="{E5E9E044-D2F3-402D-A40C-909FD6FD864E}"/>
              </a:ext>
            </a:extLst>
          </p:cNvPr>
          <p:cNvPicPr>
            <a:picLocks noChangeAspect="1"/>
          </p:cNvPicPr>
          <p:nvPr/>
        </p:nvPicPr>
        <p:blipFill>
          <a:blip r:embed="rId3"/>
          <a:stretch>
            <a:fillRect/>
          </a:stretch>
        </p:blipFill>
        <p:spPr>
          <a:xfrm>
            <a:off x="5858187" y="1520379"/>
            <a:ext cx="5592481" cy="4436957"/>
          </a:xfrm>
          <a:prstGeom prst="rect">
            <a:avLst/>
          </a:prstGeom>
        </p:spPr>
      </p:pic>
    </p:spTree>
    <p:extLst>
      <p:ext uri="{BB962C8B-B14F-4D97-AF65-F5344CB8AC3E}">
        <p14:creationId xmlns:p14="http://schemas.microsoft.com/office/powerpoint/2010/main" val="310635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ea typeface="微軟正黑體" panose="020B0604030504040204" pitchFamily="34" charset="-120"/>
              </a:rPr>
              <a:t>CONTENT</a:t>
            </a:r>
            <a:endParaRPr lang="zh-TW" altLang="en-US" sz="4000" b="1" dirty="0">
              <a:ea typeface="微軟正黑體" panose="020B0604030504040204" pitchFamily="34" charset="-120"/>
            </a:endParaRP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7496"/>
            <a:ext cx="9520158" cy="3450613"/>
          </a:xfrm>
        </p:spPr>
        <p:txBody>
          <a:bodyPr>
            <a:noAutofit/>
          </a:bodyPr>
          <a:lstStyle/>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研究動機與目標</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檢索增強生成介紹</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實作流程</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結果與展示</a:t>
            </a:r>
          </a:p>
          <a:p>
            <a:r>
              <a:rPr lang="zh-TW" altLang="en-US" sz="2400" b="1" dirty="0">
                <a:latin typeface="微軟正黑體" panose="020B0604030504040204" pitchFamily="34" charset="-120"/>
                <a:ea typeface="微軟正黑體" panose="020B0604030504040204" pitchFamily="34" charset="-120"/>
              </a:rPr>
              <a:t>結論</a:t>
            </a:r>
          </a:p>
        </p:txBody>
      </p:sp>
    </p:spTree>
    <p:extLst>
      <p:ext uri="{BB962C8B-B14F-4D97-AF65-F5344CB8AC3E}">
        <p14:creationId xmlns:p14="http://schemas.microsoft.com/office/powerpoint/2010/main" val="185184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結論</a:t>
            </a:r>
            <a:r>
              <a:rPr lang="en-US" altLang="zh-TW" sz="4000" b="1" dirty="0">
                <a:latin typeface="微軟正黑體" panose="020B0604030504040204" pitchFamily="34" charset="-120"/>
                <a:ea typeface="微軟正黑體" panose="020B0604030504040204" pitchFamily="34" charset="-120"/>
              </a:rPr>
              <a:t> - </a:t>
            </a:r>
            <a:r>
              <a:rPr lang="zh-TW" altLang="en-US" sz="4000" b="1" dirty="0">
                <a:latin typeface="微軟正黑體" panose="020B0604030504040204" pitchFamily="34" charset="-120"/>
                <a:ea typeface="微軟正黑體" panose="020B0604030504040204" pitchFamily="34" charset="-120"/>
              </a:rPr>
              <a:t>目標</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9028"/>
            <a:ext cx="9520158" cy="3450613"/>
          </a:xfrm>
        </p:spPr>
        <p:txBody>
          <a:bodyPr>
            <a:noAutofit/>
          </a:bodyPr>
          <a:lstStyle/>
          <a:p>
            <a:pPr>
              <a:lnSpc>
                <a:spcPct val="150000"/>
              </a:lnSpc>
            </a:pPr>
            <a:r>
              <a:rPr lang="zh-TW" altLang="en-US" sz="2400" b="1" dirty="0">
                <a:latin typeface="微軟正黑體" panose="020B0604030504040204" pitchFamily="34" charset="-120"/>
                <a:ea typeface="微軟正黑體" panose="020B0604030504040204" pitchFamily="34" charset="-120"/>
              </a:rPr>
              <a:t>處理多模態資料：</a:t>
            </a:r>
            <a:endParaRPr lang="en-US" altLang="zh-TW" sz="2400" b="1" dirty="0">
              <a:latin typeface="微軟正黑體" panose="020B0604030504040204" pitchFamily="34" charset="-120"/>
              <a:ea typeface="微軟正黑體" panose="020B0604030504040204" pitchFamily="34" charset="-120"/>
            </a:endParaRPr>
          </a:p>
          <a:p>
            <a:pPr lvl="1">
              <a:lnSpc>
                <a:spcPct val="150000"/>
              </a:lnSpc>
            </a:pPr>
            <a:r>
              <a:rPr lang="zh-TW" altLang="en-US" sz="2200" dirty="0">
                <a:latin typeface="微軟正黑體" panose="020B0604030504040204" pitchFamily="34" charset="-120"/>
                <a:ea typeface="微軟正黑體" panose="020B0604030504040204" pitchFamily="34" charset="-120"/>
              </a:rPr>
              <a:t>結合多種數據類型</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如文字、圖像、語音等</a:t>
            </a:r>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 </a:t>
            </a:r>
            <a:r>
              <a:rPr lang="en-US" altLang="zh-TW" sz="2200" b="1" dirty="0">
                <a:solidFill>
                  <a:srgbClr val="0000FF"/>
                </a:solidFill>
                <a:latin typeface="微軟正黑體" panose="020B0604030504040204" pitchFamily="34" charset="-120"/>
                <a:ea typeface="微軟正黑體" panose="020B0604030504040204" pitchFamily="34" charset="-120"/>
              </a:rPr>
              <a:t>Y</a:t>
            </a:r>
          </a:p>
          <a:p>
            <a:pPr lvl="1">
              <a:lnSpc>
                <a:spcPct val="150000"/>
              </a:lnSpc>
              <a:spcBef>
                <a:spcPts val="600"/>
              </a:spcBef>
            </a:pPr>
            <a:r>
              <a:rPr lang="zh-TW" altLang="en-US" sz="2200" dirty="0">
                <a:latin typeface="微軟正黑體" panose="020B0604030504040204" pitchFamily="34" charset="-120"/>
                <a:ea typeface="微軟正黑體" panose="020B0604030504040204" pitchFamily="34" charset="-120"/>
              </a:rPr>
              <a:t>來達成更準確的分析和預測。</a:t>
            </a:r>
            <a:r>
              <a:rPr lang="zh-TW" altLang="en-US" sz="2200" b="1" dirty="0">
                <a:solidFill>
                  <a:srgbClr val="0000FF"/>
                </a:solidFill>
                <a:latin typeface="微軟正黑體" panose="020B0604030504040204" pitchFamily="34" charset="-120"/>
                <a:ea typeface="微軟正黑體" panose="020B0604030504040204" pitchFamily="34" charset="-120"/>
              </a:rPr>
              <a:t>準度很依賴</a:t>
            </a:r>
            <a:r>
              <a:rPr lang="en-US" altLang="zh-TW" sz="2200" b="1" dirty="0">
                <a:solidFill>
                  <a:srgbClr val="0000FF"/>
                </a:solidFill>
                <a:latin typeface="微軟正黑體" panose="020B0604030504040204" pitchFamily="34" charset="-120"/>
                <a:ea typeface="微軟正黑體" panose="020B0604030504040204" pitchFamily="34" charset="-120"/>
              </a:rPr>
              <a:t>LLM</a:t>
            </a:r>
            <a:r>
              <a:rPr lang="zh-TW" altLang="en-US" sz="2200" b="1" dirty="0">
                <a:solidFill>
                  <a:srgbClr val="0000FF"/>
                </a:solidFill>
                <a:latin typeface="微軟正黑體" panose="020B0604030504040204" pitchFamily="34" charset="-120"/>
                <a:ea typeface="微軟正黑體" panose="020B0604030504040204" pitchFamily="34" charset="-120"/>
              </a:rPr>
              <a:t>的大小及語言建模技術的模型，但也意謂需要較多硬體資源</a:t>
            </a:r>
            <a:endParaRPr lang="zh-TW" altLang="en-US" sz="2200"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自動補充資料 </a:t>
            </a:r>
            <a:r>
              <a:rPr lang="en-US" altLang="zh-TW" sz="2400" b="1" dirty="0">
                <a:solidFill>
                  <a:srgbClr val="0000FF"/>
                </a:solidFill>
                <a:latin typeface="微軟正黑體" panose="020B0604030504040204" pitchFamily="34" charset="-120"/>
                <a:ea typeface="微軟正黑體" panose="020B0604030504040204" pitchFamily="34" charset="-120"/>
              </a:rPr>
              <a:t>N, RAG</a:t>
            </a:r>
            <a:r>
              <a:rPr lang="zh-TW" altLang="en-US" sz="2400" b="1" dirty="0">
                <a:solidFill>
                  <a:srgbClr val="0000FF"/>
                </a:solidFill>
                <a:latin typeface="微軟正黑體" panose="020B0604030504040204" pitchFamily="34" charset="-120"/>
                <a:ea typeface="微軟正黑體" panose="020B0604030504040204" pitchFamily="34" charset="-120"/>
              </a:rPr>
              <a:t>功能單一明確，其它功能需要另外事先處理</a:t>
            </a:r>
            <a:endParaRPr lang="en-US" altLang="zh-TW" sz="2400" b="1"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註記資料來源 </a:t>
            </a:r>
            <a:r>
              <a:rPr lang="en-US" altLang="zh-TW" sz="2400" b="1" dirty="0">
                <a:solidFill>
                  <a:srgbClr val="0000FF"/>
                </a:solidFill>
                <a:latin typeface="微軟正黑體" panose="020B0604030504040204" pitchFamily="34" charset="-120"/>
                <a:ea typeface="微軟正黑體" panose="020B0604030504040204" pitchFamily="34" charset="-120"/>
              </a:rPr>
              <a:t>Y, </a:t>
            </a:r>
            <a:r>
              <a:rPr lang="zh-TW" altLang="en-US" sz="2400" b="1" dirty="0">
                <a:solidFill>
                  <a:srgbClr val="0000FF"/>
                </a:solidFill>
                <a:latin typeface="微軟正黑體" panose="020B0604030504040204" pitchFamily="34" charset="-120"/>
                <a:ea typeface="微軟正黑體" panose="020B0604030504040204" pitchFamily="34" charset="-120"/>
              </a:rPr>
              <a:t>但不夠精細</a:t>
            </a:r>
            <a:endParaRPr lang="zh-TW" altLang="en-US" sz="2400"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問答式查詢 </a:t>
            </a:r>
            <a:r>
              <a:rPr lang="en-US" altLang="zh-TW" sz="2400" b="1" dirty="0">
                <a:solidFill>
                  <a:srgbClr val="0000FF"/>
                </a:solidFill>
                <a:latin typeface="微軟正黑體" panose="020B0604030504040204" pitchFamily="34" charset="-120"/>
                <a:ea typeface="微軟正黑體" panose="020B0604030504040204" pitchFamily="34" charset="-120"/>
              </a:rPr>
              <a:t>Y</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7461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結論</a:t>
            </a:r>
            <a:r>
              <a:rPr lang="en-US" altLang="zh-TW" sz="4000" b="1" dirty="0">
                <a:latin typeface="微軟正黑體" panose="020B0604030504040204" pitchFamily="34" charset="-120"/>
                <a:ea typeface="微軟正黑體" panose="020B0604030504040204" pitchFamily="34" charset="-120"/>
              </a:rPr>
              <a:t> – Next Steps</a:t>
            </a:r>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9028"/>
            <a:ext cx="9520158" cy="3450613"/>
          </a:xfrm>
        </p:spPr>
        <p:txBody>
          <a:bodyPr>
            <a:noAutofit/>
          </a:bodyPr>
          <a:lstStyle/>
          <a:p>
            <a:pPr>
              <a:lnSpc>
                <a:spcPct val="150000"/>
              </a:lnSpc>
            </a:pPr>
            <a:r>
              <a:rPr lang="zh-TW" altLang="en-US" sz="2400" b="1" dirty="0">
                <a:latin typeface="微軟正黑體" panose="020B0604030504040204" pitchFamily="34" charset="-120"/>
                <a:ea typeface="微軟正黑體" panose="020B0604030504040204" pitchFamily="34" charset="-120"/>
              </a:rPr>
              <a:t>深入</a:t>
            </a:r>
            <a:r>
              <a:rPr lang="en-US" altLang="zh-TW" sz="2400" b="1" dirty="0">
                <a:latin typeface="微軟正黑體" panose="020B0604030504040204" pitchFamily="34" charset="-120"/>
                <a:ea typeface="微軟正黑體" panose="020B0604030504040204" pitchFamily="34" charset="-120"/>
              </a:rPr>
              <a:t>LLM</a:t>
            </a:r>
            <a:r>
              <a:rPr lang="zh-TW" altLang="en-US" sz="2400" b="1" dirty="0">
                <a:latin typeface="微軟正黑體" panose="020B0604030504040204" pitchFamily="34" charset="-120"/>
                <a:ea typeface="微軟正黑體" panose="020B0604030504040204" pitchFamily="34" charset="-120"/>
              </a:rPr>
              <a:t>及語言建模技術參數及運作的了解：</a:t>
            </a:r>
            <a:endParaRPr lang="en-US" altLang="zh-TW" sz="2400" b="1" dirty="0">
              <a:latin typeface="微軟正黑體" panose="020B0604030504040204" pitchFamily="34" charset="-120"/>
              <a:ea typeface="微軟正黑體" panose="020B0604030504040204" pitchFamily="34" charset="-120"/>
            </a:endParaRPr>
          </a:p>
          <a:p>
            <a:pPr lvl="1">
              <a:lnSpc>
                <a:spcPct val="150000"/>
              </a:lnSpc>
              <a:spcBef>
                <a:spcPts val="600"/>
              </a:spcBef>
            </a:pPr>
            <a:r>
              <a:rPr lang="zh-TW" altLang="en-US" sz="2200" dirty="0">
                <a:latin typeface="微軟正黑體" panose="020B0604030504040204" pitchFamily="34" charset="-120"/>
                <a:ea typeface="微軟正黑體" panose="020B0604030504040204" pitchFamily="34" charset="-120"/>
              </a:rPr>
              <a:t>以達成更準確的分析和預測。</a:t>
            </a:r>
            <a:endParaRPr lang="en-US" altLang="zh-TW" sz="2200" dirty="0">
              <a:latin typeface="微軟正黑體" panose="020B0604030504040204" pitchFamily="34" charset="-120"/>
              <a:ea typeface="微軟正黑體" panose="020B0604030504040204" pitchFamily="34" charset="-120"/>
            </a:endParaRPr>
          </a:p>
          <a:p>
            <a:pPr lvl="1">
              <a:lnSpc>
                <a:spcPct val="150000"/>
              </a:lnSpc>
              <a:spcBef>
                <a:spcPts val="600"/>
              </a:spcBef>
            </a:pPr>
            <a:r>
              <a:rPr lang="zh-TW" altLang="en-US" sz="2200" dirty="0">
                <a:latin typeface="微軟正黑體" panose="020B0604030504040204" pitchFamily="34" charset="-120"/>
                <a:ea typeface="微軟正黑體" panose="020B0604030504040204" pitchFamily="34" charset="-120"/>
              </a:rPr>
              <a:t>增加註記資料來源的精細度。 </a:t>
            </a:r>
          </a:p>
          <a:p>
            <a:pPr>
              <a:lnSpc>
                <a:spcPct val="150000"/>
              </a:lnSpc>
            </a:pPr>
            <a:r>
              <a:rPr lang="zh-TW" altLang="en-US" sz="2400" b="1" dirty="0">
                <a:latin typeface="微軟正黑體" panose="020B0604030504040204" pitchFamily="34" charset="-120"/>
                <a:ea typeface="微軟正黑體" panose="020B0604030504040204" pitchFamily="34" charset="-120"/>
              </a:rPr>
              <a:t>依需求增加其它功能：</a:t>
            </a:r>
            <a:r>
              <a:rPr lang="zh-TW" altLang="en-US" sz="2200" dirty="0">
                <a:latin typeface="微軟正黑體" panose="020B0604030504040204" pitchFamily="34" charset="-120"/>
                <a:ea typeface="微軟正黑體" panose="020B0604030504040204" pitchFamily="34" charset="-120"/>
              </a:rPr>
              <a:t>翻譯、新增個人筆記等，以增加使用便利性</a:t>
            </a:r>
            <a:r>
              <a:rPr lang="zh-TW" altLang="en-US" sz="2400" b="1" dirty="0">
                <a:solidFill>
                  <a:srgbClr val="0000FF"/>
                </a:solidFill>
                <a:latin typeface="微軟正黑體" panose="020B0604030504040204" pitchFamily="34" charset="-120"/>
                <a:ea typeface="微軟正黑體" panose="020B0604030504040204" pitchFamily="34" charset="-120"/>
              </a:rPr>
              <a:t>。</a:t>
            </a:r>
            <a:endParaRPr lang="en-US" altLang="zh-TW" sz="2400" b="1" dirty="0">
              <a:solidFill>
                <a:srgbClr val="0000FF"/>
              </a:solidFill>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改善圖像、表格等非語句數據類型的理解</a:t>
            </a:r>
            <a:r>
              <a:rPr lang="en-US" altLang="zh-TW" sz="2400" b="1" dirty="0">
                <a:latin typeface="微軟正黑體" panose="020B0604030504040204" pitchFamily="34" charset="-120"/>
                <a:ea typeface="微軟正黑體" panose="020B0604030504040204" pitchFamily="34" charset="-120"/>
              </a:rPr>
              <a:t> </a:t>
            </a:r>
          </a:p>
        </p:txBody>
      </p:sp>
    </p:spTree>
    <p:extLst>
      <p:ext uri="{BB962C8B-B14F-4D97-AF65-F5344CB8AC3E}">
        <p14:creationId xmlns:p14="http://schemas.microsoft.com/office/powerpoint/2010/main" val="1469603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ea typeface="微軟正黑體" panose="020B0604030504040204" pitchFamily="34" charset="-120"/>
              </a:rPr>
              <a:t>CONTENT</a:t>
            </a:r>
            <a:endParaRPr lang="zh-TW" altLang="en-US" sz="4000" b="1" dirty="0">
              <a:ea typeface="微軟正黑體" panose="020B0604030504040204" pitchFamily="34" charset="-120"/>
            </a:endParaRP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7496"/>
            <a:ext cx="9520158" cy="3450613"/>
          </a:xfrm>
        </p:spPr>
        <p:txBody>
          <a:bodyPr>
            <a:noAutofit/>
          </a:bodyPr>
          <a:lstStyle/>
          <a:p>
            <a:r>
              <a:rPr lang="zh-TW" altLang="en-US" sz="2400" b="1" dirty="0">
                <a:latin typeface="微軟正黑體" panose="020B0604030504040204" pitchFamily="34" charset="-120"/>
                <a:ea typeface="微軟正黑體" panose="020B0604030504040204" pitchFamily="34" charset="-120"/>
              </a:rPr>
              <a:t>研究動機與目標</a:t>
            </a:r>
          </a:p>
          <a:p>
            <a:r>
              <a:rPr lang="zh-TW" altLang="en-US" sz="2400" b="1" dirty="0">
                <a:latin typeface="微軟正黑體" panose="020B0604030504040204" pitchFamily="34" charset="-120"/>
                <a:ea typeface="微軟正黑體" panose="020B0604030504040204" pitchFamily="34" charset="-120"/>
              </a:rPr>
              <a:t>檢索增強生成介紹</a:t>
            </a:r>
          </a:p>
          <a:p>
            <a:r>
              <a:rPr lang="zh-TW" altLang="en-US" sz="2400" b="1" dirty="0">
                <a:latin typeface="微軟正黑體" panose="020B0604030504040204" pitchFamily="34" charset="-120"/>
                <a:ea typeface="微軟正黑體" panose="020B0604030504040204" pitchFamily="34" charset="-120"/>
              </a:rPr>
              <a:t>實作流程</a:t>
            </a:r>
          </a:p>
          <a:p>
            <a:r>
              <a:rPr lang="zh-TW" altLang="en-US" sz="2400" b="1" dirty="0">
                <a:latin typeface="微軟正黑體" panose="020B0604030504040204" pitchFamily="34" charset="-120"/>
                <a:ea typeface="微軟正黑體" panose="020B0604030504040204" pitchFamily="34" charset="-120"/>
              </a:rPr>
              <a:t>結果與展示</a:t>
            </a:r>
          </a:p>
          <a:p>
            <a:r>
              <a:rPr lang="zh-TW" altLang="en-US" sz="2400" b="1" dirty="0">
                <a:latin typeface="微軟正黑體" panose="020B0604030504040204" pitchFamily="34" charset="-120"/>
                <a:ea typeface="微軟正黑體" panose="020B0604030504040204" pitchFamily="34" charset="-120"/>
              </a:rPr>
              <a:t>結論</a:t>
            </a:r>
          </a:p>
        </p:txBody>
      </p:sp>
    </p:spTree>
    <p:extLst>
      <p:ext uri="{BB962C8B-B14F-4D97-AF65-F5344CB8AC3E}">
        <p14:creationId xmlns:p14="http://schemas.microsoft.com/office/powerpoint/2010/main" val="247189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結論 </a:t>
            </a:r>
            <a:r>
              <a:rPr lang="en-US" altLang="zh-TW" sz="4000" b="1" dirty="0">
                <a:latin typeface="微軟正黑體" panose="020B0604030504040204" pitchFamily="34" charset="-120"/>
                <a:ea typeface="微軟正黑體" panose="020B0604030504040204" pitchFamily="34" charset="-120"/>
              </a:rPr>
              <a:t>– </a:t>
            </a:r>
            <a:r>
              <a:rPr lang="zh-TW" altLang="en-US" sz="4000" b="1" dirty="0">
                <a:latin typeface="微軟正黑體" panose="020B0604030504040204" pitchFamily="34" charset="-120"/>
                <a:ea typeface="微軟正黑體" panose="020B0604030504040204" pitchFamily="34" charset="-120"/>
              </a:rPr>
              <a:t>對比雲端產品</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0" y="1779028"/>
            <a:ext cx="10149339" cy="3450613"/>
          </a:xfrm>
        </p:spPr>
        <p:txBody>
          <a:bodyPr>
            <a:noAutofit/>
          </a:bodyPr>
          <a:lstStyle/>
          <a:p>
            <a:pPr marL="0" indent="0">
              <a:lnSpc>
                <a:spcPct val="100000"/>
              </a:lnSpc>
              <a:spcBef>
                <a:spcPts val="0"/>
              </a:spcBef>
              <a:buClrTx/>
              <a:buSzTx/>
              <a:buNone/>
            </a:pPr>
            <a:r>
              <a:rPr lang="zh-TW" altLang="en-US" sz="1800" b="1" dirty="0">
                <a:solidFill>
                  <a:schemeClr val="dk1"/>
                </a:solidFill>
                <a:latin typeface="微軟正黑體" panose="020B0604030504040204" pitchFamily="34" charset="-120"/>
                <a:ea typeface="微軟正黑體" panose="020B0604030504040204" pitchFamily="34" charset="-120"/>
              </a:rPr>
              <a:t>依需求在實作出之系統與雲端產品作選擇</a:t>
            </a:r>
          </a:p>
        </p:txBody>
      </p:sp>
      <p:graphicFrame>
        <p:nvGraphicFramePr>
          <p:cNvPr id="4" name="表格 3">
            <a:extLst>
              <a:ext uri="{FF2B5EF4-FFF2-40B4-BE49-F238E27FC236}">
                <a16:creationId xmlns:a16="http://schemas.microsoft.com/office/drawing/2014/main" id="{4E055D81-DB1C-401D-953B-43DFDCA2A0FD}"/>
              </a:ext>
            </a:extLst>
          </p:cNvPr>
          <p:cNvGraphicFramePr>
            <a:graphicFrameLocks noGrp="1"/>
          </p:cNvGraphicFramePr>
          <p:nvPr>
            <p:extLst>
              <p:ext uri="{D42A27DB-BD31-4B8C-83A1-F6EECF244321}">
                <p14:modId xmlns:p14="http://schemas.microsoft.com/office/powerpoint/2010/main" val="707966608"/>
              </p:ext>
            </p:extLst>
          </p:nvPr>
        </p:nvGraphicFramePr>
        <p:xfrm>
          <a:off x="1677570" y="2100568"/>
          <a:ext cx="9946800" cy="4541520"/>
        </p:xfrm>
        <a:graphic>
          <a:graphicData uri="http://schemas.openxmlformats.org/drawingml/2006/table">
            <a:tbl>
              <a:tblPr firstRow="1" bandRow="1">
                <a:tableStyleId>{7DF18680-E054-41AD-8BC1-D1AEF772440D}</a:tableStyleId>
              </a:tblPr>
              <a:tblGrid>
                <a:gridCol w="2235600">
                  <a:extLst>
                    <a:ext uri="{9D8B030D-6E8A-4147-A177-3AD203B41FA5}">
                      <a16:colId xmlns:a16="http://schemas.microsoft.com/office/drawing/2014/main" val="757283596"/>
                    </a:ext>
                  </a:extLst>
                </a:gridCol>
                <a:gridCol w="3855600">
                  <a:extLst>
                    <a:ext uri="{9D8B030D-6E8A-4147-A177-3AD203B41FA5}">
                      <a16:colId xmlns:a16="http://schemas.microsoft.com/office/drawing/2014/main" val="3406617043"/>
                    </a:ext>
                  </a:extLst>
                </a:gridCol>
                <a:gridCol w="3855600">
                  <a:extLst>
                    <a:ext uri="{9D8B030D-6E8A-4147-A177-3AD203B41FA5}">
                      <a16:colId xmlns:a16="http://schemas.microsoft.com/office/drawing/2014/main" val="2289432012"/>
                    </a:ext>
                  </a:extLst>
                </a:gridCol>
              </a:tblGrid>
              <a:tr h="370840">
                <a:tc>
                  <a:txBody>
                    <a:bodyPr/>
                    <a:lstStyle/>
                    <a:p>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dirty="0">
                          <a:latin typeface="微軟正黑體" panose="020B0604030504040204" pitchFamily="34" charset="-120"/>
                          <a:ea typeface="微軟正黑體" panose="020B0604030504040204" pitchFamily="34" charset="-120"/>
                        </a:rPr>
                        <a:t>RAG</a:t>
                      </a:r>
                    </a:p>
                  </a:txBody>
                  <a:tcPr anchor="ctr"/>
                </a:tc>
                <a:tc>
                  <a:txBody>
                    <a:bodyPr/>
                    <a:lstStyle/>
                    <a:p>
                      <a:pPr algn="ctr"/>
                      <a:r>
                        <a:rPr lang="en-US" altLang="zh-TW" dirty="0"/>
                        <a:t>Cloud Solutions (</a:t>
                      </a:r>
                      <a:r>
                        <a:rPr lang="en-US" altLang="zh-TW" dirty="0" err="1"/>
                        <a:t>NotebookLM</a:t>
                      </a:r>
                      <a:r>
                        <a:rPr lang="en-US" altLang="zh-TW" dirty="0"/>
                        <a:t>)</a:t>
                      </a:r>
                      <a:endParaRPr lang="zh-TW" altLang="en-US" dirty="0"/>
                    </a:p>
                  </a:txBody>
                  <a:tcPr anchor="ctr"/>
                </a:tc>
                <a:extLst>
                  <a:ext uri="{0D108BD9-81ED-4DB2-BD59-A6C34878D82A}">
                    <a16:rowId xmlns:a16="http://schemas.microsoft.com/office/drawing/2014/main" val="8914678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資料機密性</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rgbClr val="0000FF"/>
                          </a:solidFill>
                          <a:latin typeface="微軟正黑體" panose="020B0604030504040204" pitchFamily="34" charset="-120"/>
                          <a:ea typeface="微軟正黑體" panose="020B0604030504040204" pitchFamily="34" charset="-120"/>
                          <a:cs typeface="+mn-cs"/>
                        </a:rPr>
                        <a:t>優</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差</a:t>
                      </a:r>
                    </a:p>
                  </a:txBody>
                  <a:tcPr anchor="ctr"/>
                </a:tc>
                <a:extLst>
                  <a:ext uri="{0D108BD9-81ED-4DB2-BD59-A6C34878D82A}">
                    <a16:rowId xmlns:a16="http://schemas.microsoft.com/office/drawing/2014/main" val="15861841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檔案格式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可自行客製</a:t>
                      </a:r>
                      <a:r>
                        <a:rPr lang="en-US" altLang="zh-TW" sz="1600" b="1" kern="1200" dirty="0">
                          <a:solidFill>
                            <a:schemeClr val="dk1"/>
                          </a:solidFill>
                          <a:latin typeface="微軟正黑體" panose="020B0604030504040204" pitchFamily="34" charset="-120"/>
                          <a:ea typeface="微軟正黑體" panose="020B0604030504040204" pitchFamily="34" charset="-120"/>
                          <a:cs typeface="+mn-cs"/>
                        </a:rPr>
                        <a:t> (</a:t>
                      </a: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圖檔及表格語意了解待加強</a:t>
                      </a:r>
                      <a:r>
                        <a:rPr lang="en-US" altLang="zh-TW" sz="1600" b="1" kern="1200" dirty="0">
                          <a:solidFill>
                            <a:schemeClr val="dk1"/>
                          </a:solidFill>
                          <a:latin typeface="微軟正黑體" panose="020B0604030504040204" pitchFamily="34" charset="-120"/>
                          <a:ea typeface="微軟正黑體" panose="020B0604030504040204" pitchFamily="34" charset="-120"/>
                          <a:cs typeface="+mn-cs"/>
                        </a:rPr>
                        <a:t>)</a:t>
                      </a:r>
                      <a:endParaRPr lang="zh-TW" altLang="en-US" sz="16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dk1"/>
                          </a:solidFill>
                          <a:latin typeface="微軟正黑體" panose="020B0604030504040204" pitchFamily="34" charset="-120"/>
                          <a:ea typeface="微軟正黑體" panose="020B0604030504040204" pitchFamily="34" charset="-120"/>
                          <a:cs typeface="+mn-cs"/>
                        </a:rPr>
                        <a:t>PDF, .txt, Markdown, Audio</a:t>
                      </a:r>
                      <a:endParaRPr lang="zh-TW" altLang="en-US" sz="16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extLst>
                  <a:ext uri="{0D108BD9-81ED-4DB2-BD59-A6C34878D82A}">
                    <a16:rowId xmlns:a16="http://schemas.microsoft.com/office/drawing/2014/main" val="1667020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向量資料庫 </a:t>
                      </a:r>
                      <a:r>
                        <a:rPr lang="en-US" altLang="zh-TW" sz="1600" b="1" kern="1200" dirty="0">
                          <a:solidFill>
                            <a:schemeClr val="dk1"/>
                          </a:solidFill>
                          <a:latin typeface="微軟正黑體" panose="020B0604030504040204" pitchFamily="34" charset="-120"/>
                          <a:ea typeface="微軟正黑體" panose="020B0604030504040204" pitchFamily="34" charset="-120"/>
                          <a:cs typeface="+mn-cs"/>
                        </a:rPr>
                        <a:t>&amp; </a:t>
                      </a: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文字轉向量模型</a:t>
                      </a:r>
                      <a:endParaRPr lang="en-US" altLang="zh-TW" sz="16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偶有找不到資料</a:t>
                      </a:r>
                      <a:endParaRPr lang="en-US" altLang="zh-TW" sz="1600" b="1" kern="1200" dirty="0">
                        <a:solidFill>
                          <a:schemeClr val="dk1"/>
                        </a:solidFill>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b="0" kern="1200" dirty="0">
                          <a:solidFill>
                            <a:schemeClr val="dk1"/>
                          </a:solidFill>
                          <a:latin typeface="微軟正黑體" panose="020B0604030504040204" pitchFamily="34" charset="-120"/>
                          <a:ea typeface="微軟正黑體" panose="020B0604030504040204" pitchFamily="34" charset="-120"/>
                          <a:cs typeface="+mn-cs"/>
                        </a:rPr>
                        <a:t>本專案使用</a:t>
                      </a:r>
                      <a:r>
                        <a:rPr lang="en-US" altLang="zh-TW" sz="1100" b="0" kern="1200" dirty="0">
                          <a:solidFill>
                            <a:schemeClr val="dk1"/>
                          </a:solidFill>
                          <a:latin typeface="微軟正黑體" panose="020B0604030504040204" pitchFamily="34" charset="-120"/>
                          <a:ea typeface="微軟正黑體" panose="020B0604030504040204" pitchFamily="34" charset="-120"/>
                          <a:cs typeface="+mn-cs"/>
                        </a:rPr>
                        <a:t>chroma &amp;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b="0" kern="1200" dirty="0">
                          <a:solidFill>
                            <a:schemeClr val="dk1"/>
                          </a:solidFill>
                          <a:latin typeface="微軟正黑體" panose="020B0604030504040204" pitchFamily="34" charset="-120"/>
                          <a:ea typeface="微軟正黑體" panose="020B0604030504040204" pitchFamily="34" charset="-120"/>
                          <a:cs typeface="+mn-cs"/>
                        </a:rPr>
                        <a:t>sentence-transformers/all-MiniLM-L6-v2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rgbClr val="0000FF"/>
                          </a:solidFill>
                          <a:latin typeface="微軟正黑體" panose="020B0604030504040204" pitchFamily="34" charset="-120"/>
                          <a:ea typeface="微軟正黑體" panose="020B0604030504040204" pitchFamily="34" charset="-120"/>
                          <a:cs typeface="+mn-cs"/>
                        </a:rPr>
                        <a:t>佳</a:t>
                      </a:r>
                    </a:p>
                  </a:txBody>
                  <a:tcPr anchor="ctr"/>
                </a:tc>
                <a:extLst>
                  <a:ext uri="{0D108BD9-81ED-4DB2-BD59-A6C34878D82A}">
                    <a16:rowId xmlns:a16="http://schemas.microsoft.com/office/drawing/2014/main" val="2770726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分知識領域使用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減少不必要的搜尋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應對來源資料檔案數量有限制</a:t>
                      </a:r>
                    </a:p>
                  </a:txBody>
                  <a:tcPr anchor="ctr"/>
                </a:tc>
                <a:extLst>
                  <a:ext uri="{0D108BD9-81ED-4DB2-BD59-A6C34878D82A}">
                    <a16:rowId xmlns:a16="http://schemas.microsoft.com/office/drawing/2014/main" val="31701633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多人共用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否，</a:t>
                      </a:r>
                      <a:r>
                        <a:rPr lang="en-US" altLang="zh-TW" sz="1600" b="1" kern="1200" dirty="0">
                          <a:solidFill>
                            <a:schemeClr val="dk1"/>
                          </a:solidFill>
                          <a:latin typeface="微軟正黑體" panose="020B0604030504040204" pitchFamily="34" charset="-120"/>
                          <a:ea typeface="微軟正黑體" panose="020B0604030504040204" pitchFamily="34" charset="-120"/>
                          <a:cs typeface="+mn-cs"/>
                        </a:rPr>
                        <a:t>chroma</a:t>
                      </a: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不支多人共同</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rgbClr val="0000FF"/>
                          </a:solidFill>
                          <a:latin typeface="微軟正黑體" panose="020B0604030504040204" pitchFamily="34" charset="-120"/>
                          <a:ea typeface="微軟正黑體" panose="020B0604030504040204" pitchFamily="34" charset="-120"/>
                          <a:cs typeface="+mn-cs"/>
                        </a:rPr>
                        <a:t>可</a:t>
                      </a:r>
                    </a:p>
                  </a:txBody>
                  <a:tcPr anchor="ctr"/>
                </a:tc>
                <a:extLst>
                  <a:ext uri="{0D108BD9-81ED-4DB2-BD59-A6C34878D82A}">
                    <a16:rowId xmlns:a16="http://schemas.microsoft.com/office/drawing/2014/main" val="3360187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系統資源需求</a:t>
                      </a:r>
                      <a:endParaRPr lang="en-US" altLang="zh-TW" sz="16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本地資源較少致</a:t>
                      </a:r>
                      <a:endParaRPr lang="en-US" altLang="zh-TW" sz="1600" b="1" kern="1200" dirty="0">
                        <a:solidFill>
                          <a:schemeClr val="dk1"/>
                        </a:solidFill>
                        <a:latin typeface="微軟正黑體" panose="020B0604030504040204" pitchFamily="34" charset="-120"/>
                        <a:ea typeface="微軟正黑體"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無法使用較多參數的</a:t>
                      </a:r>
                      <a:r>
                        <a:rPr lang="en-US" altLang="zh-TW" sz="1600" b="1" kern="1200" dirty="0">
                          <a:solidFill>
                            <a:schemeClr val="dk1"/>
                          </a:solidFill>
                          <a:latin typeface="微軟正黑體" panose="020B0604030504040204" pitchFamily="34" charset="-120"/>
                          <a:ea typeface="微軟正黑體" panose="020B0604030504040204" pitchFamily="34" charset="-120"/>
                          <a:cs typeface="+mn-cs"/>
                        </a:rPr>
                        <a:t>LLM</a:t>
                      </a: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，影響推論結果</a:t>
                      </a:r>
                      <a:endParaRPr lang="en-US" altLang="zh-TW" sz="1600" b="1" kern="1200" dirty="0">
                        <a:solidFill>
                          <a:schemeClr val="dk1"/>
                        </a:solidFill>
                        <a:latin typeface="微軟正黑體" panose="020B0604030504040204" pitchFamily="34" charset="-120"/>
                        <a:ea typeface="微軟正黑體"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處理效能差</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200" dirty="0">
                          <a:solidFill>
                            <a:srgbClr val="0000FF"/>
                          </a:solidFill>
                          <a:latin typeface="微軟正黑體" panose="020B0604030504040204" pitchFamily="34" charset="-120"/>
                          <a:ea typeface="微軟正黑體" panose="020B0604030504040204" pitchFamily="34" charset="-120"/>
                          <a:cs typeface="+mn-cs"/>
                        </a:rPr>
                        <a:t>效能佳</a:t>
                      </a:r>
                    </a:p>
                  </a:txBody>
                  <a:tcPr anchor="ctr"/>
                </a:tc>
                <a:extLst>
                  <a:ext uri="{0D108BD9-81ED-4DB2-BD59-A6C34878D82A}">
                    <a16:rowId xmlns:a16="http://schemas.microsoft.com/office/drawing/2014/main" val="31998756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標示資料來源</a:t>
                      </a:r>
                      <a:endParaRPr lang="en-US" altLang="zh-TW" sz="16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無法更細指出來源檔案及頁數</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rgbClr val="0000FF"/>
                          </a:solidFill>
                          <a:latin typeface="微軟正黑體" panose="020B0604030504040204" pitchFamily="34" charset="-120"/>
                          <a:ea typeface="微軟正黑體" panose="020B0604030504040204" pitchFamily="34" charset="-120"/>
                          <a:cs typeface="+mn-cs"/>
                        </a:rPr>
                        <a:t>佳</a:t>
                      </a: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，且結果全來自提供的檔案</a:t>
                      </a:r>
                    </a:p>
                  </a:txBody>
                  <a:tcPr anchor="ctr"/>
                </a:tc>
                <a:extLst>
                  <a:ext uri="{0D108BD9-81ED-4DB2-BD59-A6C34878D82A}">
                    <a16:rowId xmlns:a16="http://schemas.microsoft.com/office/drawing/2014/main" val="8601680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功能多樣性</a:t>
                      </a:r>
                      <a:endParaRPr lang="en-US" altLang="zh-TW" sz="1600" b="1" kern="1200" dirty="0">
                        <a:solidFill>
                          <a:schemeClr val="dk1"/>
                        </a:solidFill>
                        <a:latin typeface="微軟正黑體" panose="020B0604030504040204" pitchFamily="34" charset="-120"/>
                        <a:ea typeface="微軟正黑體" panose="020B0604030504040204" pitchFamily="34" charset="-120"/>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dk1"/>
                          </a:solidFill>
                          <a:latin typeface="微軟正黑體" panose="020B0604030504040204" pitchFamily="34" charset="-120"/>
                          <a:ea typeface="微軟正黑體" panose="020B0604030504040204" pitchFamily="34" charset="-120"/>
                          <a:cs typeface="+mn-cs"/>
                        </a:rPr>
                        <a:t>僅提供問答式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rgbClr val="0000FF"/>
                          </a:solidFill>
                          <a:latin typeface="微軟正黑體" panose="020B0604030504040204" pitchFamily="34" charset="-120"/>
                          <a:ea typeface="微軟正黑體" panose="020B0604030504040204" pitchFamily="34" charset="-120"/>
                          <a:cs typeface="+mn-cs"/>
                        </a:rPr>
                        <a:t>文字生成、翻譯、問答、摘要、圖表生成、新增筆記。</a:t>
                      </a:r>
                    </a:p>
                  </a:txBody>
                  <a:tcPr anchor="ctr"/>
                </a:tc>
                <a:extLst>
                  <a:ext uri="{0D108BD9-81ED-4DB2-BD59-A6C34878D82A}">
                    <a16:rowId xmlns:a16="http://schemas.microsoft.com/office/drawing/2014/main" val="457431854"/>
                  </a:ext>
                </a:extLst>
              </a:tr>
            </a:tbl>
          </a:graphicData>
        </a:graphic>
      </p:graphicFrame>
    </p:spTree>
    <p:extLst>
      <p:ext uri="{BB962C8B-B14F-4D97-AF65-F5344CB8AC3E}">
        <p14:creationId xmlns:p14="http://schemas.microsoft.com/office/powerpoint/2010/main" val="1532818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E15E39-D6FC-4A5D-B15D-B23767EBEAD0}"/>
              </a:ext>
            </a:extLst>
          </p:cNvPr>
          <p:cNvSpPr>
            <a:spLocks noGrp="1"/>
          </p:cNvSpPr>
          <p:nvPr>
            <p:ph type="title"/>
          </p:nvPr>
        </p:nvSpPr>
        <p:spPr>
          <a:xfrm>
            <a:off x="1534696" y="518769"/>
            <a:ext cx="9520158" cy="1049235"/>
          </a:xfrm>
        </p:spPr>
        <p:txBody>
          <a:bodyPr>
            <a:normAutofit/>
          </a:bodyPr>
          <a:lstStyle/>
          <a:p>
            <a:r>
              <a:rPr lang="en-US" altLang="zh-TW" sz="4000" dirty="0"/>
              <a:t>References</a:t>
            </a:r>
            <a:endParaRPr lang="zh-TW" altLang="en-US" sz="4000" dirty="0"/>
          </a:p>
        </p:txBody>
      </p:sp>
      <p:sp>
        <p:nvSpPr>
          <p:cNvPr id="3" name="內容版面配置區 2">
            <a:extLst>
              <a:ext uri="{FF2B5EF4-FFF2-40B4-BE49-F238E27FC236}">
                <a16:creationId xmlns:a16="http://schemas.microsoft.com/office/drawing/2014/main" id="{D2628364-8C69-4B53-A0FD-121C57B3D31D}"/>
              </a:ext>
            </a:extLst>
          </p:cNvPr>
          <p:cNvSpPr>
            <a:spLocks noGrp="1"/>
          </p:cNvSpPr>
          <p:nvPr>
            <p:ph idx="1"/>
          </p:nvPr>
        </p:nvSpPr>
        <p:spPr>
          <a:xfrm>
            <a:off x="1534696" y="1729982"/>
            <a:ext cx="9520158" cy="4208594"/>
          </a:xfrm>
        </p:spPr>
        <p:txBody>
          <a:bodyPr>
            <a:noAutofit/>
          </a:bodyPr>
          <a:lstStyle/>
          <a:p>
            <a:r>
              <a:rPr lang="zh-TW" altLang="en-US" b="1" dirty="0">
                <a:hlinkClick r:id="rId2"/>
              </a:rPr>
              <a:t>利用</a:t>
            </a:r>
            <a:r>
              <a:rPr lang="en-US" altLang="zh-TW" b="1" dirty="0">
                <a:hlinkClick r:id="rId2"/>
              </a:rPr>
              <a:t>AI</a:t>
            </a:r>
            <a:r>
              <a:rPr lang="zh-TW" altLang="en-US" b="1" dirty="0">
                <a:hlinkClick r:id="rId2"/>
              </a:rPr>
              <a:t>和實時檢索（</a:t>
            </a:r>
            <a:r>
              <a:rPr lang="en-US" altLang="zh-TW" b="1" dirty="0">
                <a:hlinkClick r:id="rId2"/>
              </a:rPr>
              <a:t>RAG</a:t>
            </a:r>
            <a:r>
              <a:rPr lang="zh-TW" altLang="en-US" b="1" dirty="0">
                <a:hlinkClick r:id="rId2"/>
              </a:rPr>
              <a:t>）簡化內部知識管理</a:t>
            </a:r>
            <a:endParaRPr lang="zh-TW" altLang="en-US" b="1" dirty="0"/>
          </a:p>
          <a:p>
            <a:r>
              <a:rPr lang="en-US" altLang="zh-TW" b="1" dirty="0">
                <a:hlinkClick r:id="rId3"/>
              </a:rPr>
              <a:t>Google</a:t>
            </a:r>
            <a:r>
              <a:rPr lang="zh-TW" altLang="en-US" b="1" dirty="0">
                <a:hlinkClick r:id="rId3"/>
              </a:rPr>
              <a:t>推</a:t>
            </a:r>
            <a:r>
              <a:rPr lang="en-US" altLang="zh-TW" b="1" dirty="0">
                <a:hlinkClick r:id="rId3"/>
              </a:rPr>
              <a:t>Vertex AI RAG Engine</a:t>
            </a:r>
            <a:r>
              <a:rPr lang="zh-TW" altLang="en-US" b="1" dirty="0">
                <a:hlinkClick r:id="rId3"/>
              </a:rPr>
              <a:t>提升生成式</a:t>
            </a:r>
            <a:r>
              <a:rPr lang="en-US" altLang="zh-TW" b="1" dirty="0">
                <a:hlinkClick r:id="rId3"/>
              </a:rPr>
              <a:t>AI</a:t>
            </a:r>
            <a:r>
              <a:rPr lang="zh-TW" altLang="en-US" b="1" dirty="0">
                <a:hlinkClick r:id="rId3"/>
              </a:rPr>
              <a:t>應用精確性與可靠性</a:t>
            </a:r>
            <a:endParaRPr lang="en-US" altLang="zh-TW" b="1" dirty="0"/>
          </a:p>
          <a:p>
            <a:r>
              <a:rPr lang="en-US" altLang="zh-TW" b="1" dirty="0">
                <a:hlinkClick r:id="rId4"/>
              </a:rPr>
              <a:t>RAG</a:t>
            </a:r>
            <a:r>
              <a:rPr lang="zh-TW" altLang="en-US" b="1" dirty="0">
                <a:hlinkClick r:id="rId4"/>
              </a:rPr>
              <a:t>實作教學，</a:t>
            </a:r>
            <a:r>
              <a:rPr lang="en-US" altLang="zh-TW" b="1" dirty="0" err="1">
                <a:hlinkClick r:id="rId4"/>
              </a:rPr>
              <a:t>LangChain</a:t>
            </a:r>
            <a:r>
              <a:rPr lang="en-US" altLang="zh-TW" b="1" dirty="0">
                <a:hlinkClick r:id="rId4"/>
              </a:rPr>
              <a:t> + Llama2 |</a:t>
            </a:r>
            <a:r>
              <a:rPr lang="zh-TW" altLang="en-US" b="1" dirty="0">
                <a:hlinkClick r:id="rId4"/>
              </a:rPr>
              <a:t>創造你的個人</a:t>
            </a:r>
            <a:r>
              <a:rPr lang="en-US" altLang="zh-TW" b="1" dirty="0">
                <a:hlinkClick r:id="rId4"/>
              </a:rPr>
              <a:t>LLM</a:t>
            </a:r>
            <a:endParaRPr lang="en-US" altLang="zh-TW" b="1" dirty="0"/>
          </a:p>
          <a:p>
            <a:r>
              <a:rPr lang="en-US" altLang="zh-TW" b="1" dirty="0">
                <a:hlinkClick r:id="rId5"/>
              </a:rPr>
              <a:t>RAG</a:t>
            </a:r>
            <a:r>
              <a:rPr lang="zh-TW" altLang="en-US" b="1" dirty="0">
                <a:hlinkClick r:id="rId5"/>
              </a:rPr>
              <a:t>實作教學，</a:t>
            </a:r>
            <a:r>
              <a:rPr lang="en-US" altLang="zh-TW" b="1" dirty="0">
                <a:hlinkClick r:id="rId5"/>
              </a:rPr>
              <a:t>Streamlit+LangChain+Llama2 | Demo </a:t>
            </a:r>
            <a:r>
              <a:rPr lang="zh-TW" altLang="en-US" b="1" dirty="0">
                <a:hlinkClick r:id="rId5"/>
              </a:rPr>
              <a:t>版本</a:t>
            </a:r>
            <a:endParaRPr lang="en-US" altLang="zh-TW" b="1" dirty="0"/>
          </a:p>
          <a:p>
            <a:r>
              <a:rPr lang="en-US" altLang="zh-TW" b="1" dirty="0" err="1">
                <a:hlinkClick r:id="rId6"/>
              </a:rPr>
              <a:t>NotebookLM</a:t>
            </a:r>
            <a:r>
              <a:rPr lang="en-US" altLang="zh-TW" b="1" dirty="0">
                <a:hlinkClick r:id="rId6"/>
              </a:rPr>
              <a:t> AI</a:t>
            </a:r>
            <a:r>
              <a:rPr lang="zh-TW" altLang="en-US" b="1" dirty="0">
                <a:hlinkClick r:id="rId6"/>
              </a:rPr>
              <a:t>介紹：免費</a:t>
            </a:r>
            <a:r>
              <a:rPr lang="en-US" altLang="zh-TW" b="1" dirty="0">
                <a:hlinkClick r:id="rId6"/>
              </a:rPr>
              <a:t>Google AI</a:t>
            </a:r>
            <a:r>
              <a:rPr lang="zh-TW" altLang="en-US" b="1" dirty="0">
                <a:hlinkClick r:id="rId6"/>
              </a:rPr>
              <a:t>筆記統整神器完整教學！</a:t>
            </a:r>
            <a:endParaRPr lang="en-US" altLang="zh-TW" b="1" dirty="0"/>
          </a:p>
          <a:p>
            <a:r>
              <a:rPr lang="zh-TW" altLang="en-US" b="1" dirty="0">
                <a:hlinkClick r:id="rId7"/>
              </a:rPr>
              <a:t>知識管理系統</a:t>
            </a:r>
            <a:endParaRPr lang="en-US" altLang="zh-TW" b="1" dirty="0"/>
          </a:p>
          <a:p>
            <a:r>
              <a:rPr lang="zh-TW" altLang="en-US" b="1" dirty="0">
                <a:hlinkClick r:id="rId8"/>
              </a:rPr>
              <a:t>什麼是</a:t>
            </a:r>
            <a:r>
              <a:rPr lang="en-US" altLang="zh-TW" b="1" dirty="0">
                <a:hlinkClick r:id="rId8"/>
              </a:rPr>
              <a:t>KM</a:t>
            </a:r>
            <a:r>
              <a:rPr lang="zh-TW" altLang="en-US" b="1" dirty="0">
                <a:hlinkClick r:id="rId8"/>
              </a:rPr>
              <a:t>知識管理系統？</a:t>
            </a:r>
            <a:endParaRPr lang="en-US" altLang="zh-TW" b="1" dirty="0"/>
          </a:p>
          <a:p>
            <a:r>
              <a:rPr lang="zh-TW" altLang="en-US" b="1" dirty="0">
                <a:hlinkClick r:id="rId9"/>
              </a:rPr>
              <a:t>叡揚</a:t>
            </a:r>
            <a:r>
              <a:rPr lang="en-US" altLang="zh-TW" b="1" dirty="0">
                <a:hlinkClick r:id="rId9"/>
              </a:rPr>
              <a:t>Vitals ESP</a:t>
            </a:r>
            <a:endParaRPr lang="en-US" altLang="zh-TW" b="1" dirty="0"/>
          </a:p>
          <a:p>
            <a:r>
              <a:rPr lang="en-US" altLang="zh-TW" b="1" dirty="0">
                <a:hlinkClick r:id="rId10"/>
              </a:rPr>
              <a:t>DMP </a:t>
            </a:r>
            <a:r>
              <a:rPr lang="zh-TW" altLang="en-US" b="1" dirty="0">
                <a:hlinkClick r:id="rId10"/>
              </a:rPr>
              <a:t>文件管理與保全系統</a:t>
            </a:r>
            <a:endParaRPr lang="en-US" altLang="zh-TW" b="1" dirty="0"/>
          </a:p>
          <a:p>
            <a:endParaRPr lang="zh-TW" altLang="en-US" dirty="0"/>
          </a:p>
        </p:txBody>
      </p:sp>
    </p:spTree>
    <p:extLst>
      <p:ext uri="{BB962C8B-B14F-4D97-AF65-F5344CB8AC3E}">
        <p14:creationId xmlns:p14="http://schemas.microsoft.com/office/powerpoint/2010/main" val="2972008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endParaRPr lang="zh-TW" altLang="en-US" sz="4000"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0" y="1779028"/>
            <a:ext cx="10149339" cy="3450613"/>
          </a:xfrm>
        </p:spPr>
        <p:txBody>
          <a:bodyPr>
            <a:noAutofit/>
          </a:bodyPr>
          <a:lstStyle/>
          <a:p>
            <a:pPr marL="0" indent="0">
              <a:lnSpc>
                <a:spcPct val="100000"/>
              </a:lnSpc>
              <a:buNone/>
            </a:pPr>
            <a:endParaRPr lang="zh-TW" altLang="en-US" sz="1200" dirty="0">
              <a:latin typeface="微軟正黑體" panose="020B0604030504040204" pitchFamily="34" charset="-120"/>
              <a:ea typeface="微軟正黑體" panose="020B0604030504040204" pitchFamily="34" charset="-120"/>
            </a:endParaRPr>
          </a:p>
        </p:txBody>
      </p:sp>
      <p:sp>
        <p:nvSpPr>
          <p:cNvPr id="4" name="矩形 3">
            <a:extLst>
              <a:ext uri="{FF2B5EF4-FFF2-40B4-BE49-F238E27FC236}">
                <a16:creationId xmlns:a16="http://schemas.microsoft.com/office/drawing/2014/main" id="{B0449A67-C245-44FD-A507-76B6AFDFD3FC}"/>
              </a:ext>
            </a:extLst>
          </p:cNvPr>
          <p:cNvSpPr/>
          <p:nvPr/>
        </p:nvSpPr>
        <p:spPr>
          <a:xfrm>
            <a:off x="4191473" y="2967335"/>
            <a:ext cx="3809056" cy="1569660"/>
          </a:xfrm>
          <a:prstGeom prst="rect">
            <a:avLst/>
          </a:prstGeom>
          <a:noFill/>
        </p:spPr>
        <p:txBody>
          <a:bodyPr wrap="none" lIns="91440" tIns="45720" rIns="91440" bIns="45720">
            <a:spAutoFit/>
          </a:bodyPr>
          <a:lstStyle/>
          <a:p>
            <a:pPr algn="ctr"/>
            <a:r>
              <a:rPr lang="en-US" altLang="zh-TW"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endParaRPr lang="zh-TW" alt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386024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ea typeface="微軟正黑體" panose="020B0604030504040204" pitchFamily="34" charset="-120"/>
              </a:rPr>
              <a:t>1. </a:t>
            </a:r>
            <a:r>
              <a:rPr lang="zh-TW" altLang="en-US" sz="4000" b="1" dirty="0">
                <a:ea typeface="微軟正黑體" panose="020B0604030504040204" pitchFamily="34" charset="-120"/>
              </a:rPr>
              <a:t>基本</a:t>
            </a:r>
            <a:r>
              <a:rPr lang="en-US" altLang="zh-TW" sz="4000" b="1" dirty="0">
                <a:ea typeface="微軟正黑體" panose="020B0604030504040204" pitchFamily="34" charset="-120"/>
              </a:rPr>
              <a:t>RAG</a:t>
            </a:r>
            <a:r>
              <a:rPr lang="zh-TW" altLang="en-US" sz="4000" b="1" dirty="0">
                <a:ea typeface="微軟正黑體" panose="020B0604030504040204" pitchFamily="34" charset="-120"/>
              </a:rPr>
              <a:t>系統建置</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0" y="1678548"/>
            <a:ext cx="9807695" cy="1737895"/>
          </a:xfrm>
        </p:spPr>
        <p:txBody>
          <a:bodyPr>
            <a:noAutofit/>
          </a:bodyPr>
          <a:lstStyle/>
          <a:p>
            <a:pPr>
              <a:lnSpc>
                <a:spcPct val="150000"/>
              </a:lnSpc>
              <a:spcBef>
                <a:spcPts val="0"/>
              </a:spcBef>
            </a:pPr>
            <a:r>
              <a:rPr lang="zh-TW" altLang="en-US" sz="2400" b="1" dirty="0">
                <a:latin typeface="微軟正黑體" panose="020B0604030504040204" pitchFamily="34" charset="-120"/>
                <a:ea typeface="微軟正黑體" panose="020B0604030504040204" pitchFamily="34" charset="-120"/>
              </a:rPr>
              <a:t>使用</a:t>
            </a:r>
            <a:r>
              <a:rPr lang="en-US" altLang="zh-TW" sz="2400" b="1" dirty="0">
                <a:latin typeface="微軟正黑體" panose="020B0604030504040204" pitchFamily="34" charset="-120"/>
                <a:ea typeface="微軟正黑體" panose="020B0604030504040204" pitchFamily="34" charset="-120"/>
              </a:rPr>
              <a:t>python</a:t>
            </a:r>
            <a:r>
              <a:rPr lang="zh-TW" altLang="en-US" sz="2400" b="1" dirty="0">
                <a:latin typeface="微軟正黑體" panose="020B0604030504040204" pitchFamily="34" charset="-120"/>
                <a:ea typeface="微軟正黑體" panose="020B0604030504040204" pitchFamily="34" charset="-120"/>
              </a:rPr>
              <a:t>套件</a:t>
            </a:r>
            <a:r>
              <a:rPr lang="en-US" altLang="zh-TW" sz="2400" b="1" dirty="0" err="1">
                <a:latin typeface="微軟正黑體" panose="020B0604030504040204" pitchFamily="34" charset="-120"/>
                <a:ea typeface="微軟正黑體" panose="020B0604030504040204" pitchFamily="34" charset="-120"/>
              </a:rPr>
              <a:t>langchain</a:t>
            </a:r>
            <a:r>
              <a:rPr lang="zh-TW" altLang="en-US" sz="2400" b="1" dirty="0">
                <a:latin typeface="微軟正黑體" panose="020B0604030504040204" pitchFamily="34" charset="-120"/>
                <a:ea typeface="微軟正黑體" panose="020B0604030504040204" pitchFamily="34" charset="-120"/>
              </a:rPr>
              <a:t>：文件讀取、文字切割、向量資料庫操作</a:t>
            </a:r>
            <a:endParaRPr lang="en-US" altLang="zh-TW" sz="2400" b="1"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撰寫程式：資料匯入</a:t>
            </a:r>
            <a:r>
              <a:rPr lang="en-US" altLang="zh-TW" sz="2400" b="1" dirty="0">
                <a:latin typeface="微軟正黑體" panose="020B0604030504040204" pitchFamily="34" charset="-120"/>
                <a:ea typeface="微軟正黑體" panose="020B0604030504040204" pitchFamily="34" charset="-120"/>
              </a:rPr>
              <a:t>Chroma</a:t>
            </a:r>
            <a:r>
              <a:rPr lang="zh-TW" altLang="en-US" sz="2400" b="1" dirty="0">
                <a:latin typeface="微軟正黑體" panose="020B0604030504040204" pitchFamily="34" charset="-120"/>
                <a:ea typeface="微軟正黑體" panose="020B0604030504040204" pitchFamily="34" charset="-120"/>
              </a:rPr>
              <a:t> 、 資料查詢並轉入</a:t>
            </a:r>
            <a:r>
              <a:rPr lang="en-US" altLang="zh-TW" sz="2400" b="1" dirty="0">
                <a:latin typeface="微軟正黑體" panose="020B0604030504040204" pitchFamily="34" charset="-120"/>
                <a:ea typeface="微軟正黑體" panose="020B0604030504040204" pitchFamily="34" charset="-120"/>
              </a:rPr>
              <a:t>LLM</a:t>
            </a:r>
            <a:r>
              <a:rPr lang="zh-TW" altLang="en-US" sz="2400" b="1" dirty="0">
                <a:latin typeface="微軟正黑體" panose="020B0604030504040204" pitchFamily="34" charset="-120"/>
                <a:ea typeface="微軟正黑體" panose="020B0604030504040204" pitchFamily="34" charset="-120"/>
              </a:rPr>
              <a:t>、前端介面</a:t>
            </a:r>
            <a:endParaRPr lang="en-US" altLang="zh-TW" sz="2400" b="1"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向量資料庫選擇</a:t>
            </a:r>
            <a:endParaRPr lang="en-US" altLang="zh-TW" sz="2400" b="1" dirty="0">
              <a:latin typeface="微軟正黑體" panose="020B0604030504040204" pitchFamily="34" charset="-120"/>
              <a:ea typeface="微軟正黑體" panose="020B0604030504040204" pitchFamily="34" charset="-120"/>
            </a:endParaRPr>
          </a:p>
        </p:txBody>
      </p:sp>
      <p:graphicFrame>
        <p:nvGraphicFramePr>
          <p:cNvPr id="4" name="表格 3">
            <a:extLst>
              <a:ext uri="{FF2B5EF4-FFF2-40B4-BE49-F238E27FC236}">
                <a16:creationId xmlns:a16="http://schemas.microsoft.com/office/drawing/2014/main" id="{4C95DAEB-65E9-4B98-8810-68E68A1F5259}"/>
              </a:ext>
            </a:extLst>
          </p:cNvPr>
          <p:cNvGraphicFramePr>
            <a:graphicFrameLocks noGrp="1"/>
          </p:cNvGraphicFramePr>
          <p:nvPr>
            <p:extLst/>
          </p:nvPr>
        </p:nvGraphicFramePr>
        <p:xfrm>
          <a:off x="2032000" y="3539525"/>
          <a:ext cx="9202057" cy="2565400"/>
        </p:xfrm>
        <a:graphic>
          <a:graphicData uri="http://schemas.openxmlformats.org/drawingml/2006/table">
            <a:tbl>
              <a:tblPr firstRow="1" bandRow="1">
                <a:tableStyleId>{7DF18680-E054-41AD-8BC1-D1AEF772440D}</a:tableStyleId>
              </a:tblPr>
              <a:tblGrid>
                <a:gridCol w="1294004">
                  <a:extLst>
                    <a:ext uri="{9D8B030D-6E8A-4147-A177-3AD203B41FA5}">
                      <a16:colId xmlns:a16="http://schemas.microsoft.com/office/drawing/2014/main" val="3278455083"/>
                    </a:ext>
                  </a:extLst>
                </a:gridCol>
                <a:gridCol w="2493883">
                  <a:extLst>
                    <a:ext uri="{9D8B030D-6E8A-4147-A177-3AD203B41FA5}">
                      <a16:colId xmlns:a16="http://schemas.microsoft.com/office/drawing/2014/main" val="1046167710"/>
                    </a:ext>
                  </a:extLst>
                </a:gridCol>
                <a:gridCol w="2308113">
                  <a:extLst>
                    <a:ext uri="{9D8B030D-6E8A-4147-A177-3AD203B41FA5}">
                      <a16:colId xmlns:a16="http://schemas.microsoft.com/office/drawing/2014/main" val="2205351385"/>
                    </a:ext>
                  </a:extLst>
                </a:gridCol>
                <a:gridCol w="3106057">
                  <a:extLst>
                    <a:ext uri="{9D8B030D-6E8A-4147-A177-3AD203B41FA5}">
                      <a16:colId xmlns:a16="http://schemas.microsoft.com/office/drawing/2014/main" val="3394738959"/>
                    </a:ext>
                  </a:extLst>
                </a:gridCol>
              </a:tblGrid>
              <a:tr h="370840">
                <a:tc>
                  <a:txBody>
                    <a:bodyPr/>
                    <a:lstStyle/>
                    <a:p>
                      <a:endParaRPr lang="zh-TW" altLang="en-US" dirty="0"/>
                    </a:p>
                  </a:txBody>
                  <a:tcPr/>
                </a:tc>
                <a:tc>
                  <a:txBody>
                    <a:bodyPr/>
                    <a:lstStyle/>
                    <a:p>
                      <a:r>
                        <a:rPr lang="en-US" altLang="zh-TW" dirty="0"/>
                        <a:t>Chroma</a:t>
                      </a:r>
                      <a:endParaRPr lang="zh-TW" altLang="en-US" dirty="0"/>
                    </a:p>
                  </a:txBody>
                  <a:tcPr/>
                </a:tc>
                <a:tc>
                  <a:txBody>
                    <a:bodyPr/>
                    <a:lstStyle/>
                    <a:p>
                      <a:r>
                        <a:rPr lang="en-US" altLang="zh-TW" dirty="0"/>
                        <a:t>Pinecone</a:t>
                      </a:r>
                      <a:endParaRPr lang="zh-TW" altLang="en-US" dirty="0"/>
                    </a:p>
                  </a:txBody>
                  <a:tcPr/>
                </a:tc>
                <a:tc>
                  <a:txBody>
                    <a:bodyPr/>
                    <a:lstStyle/>
                    <a:p>
                      <a:r>
                        <a:rPr lang="en-US" altLang="zh-TW" dirty="0" err="1"/>
                        <a:t>Weaviate</a:t>
                      </a:r>
                      <a:endParaRPr lang="zh-TW" altLang="en-US" dirty="0"/>
                    </a:p>
                  </a:txBody>
                  <a:tcPr/>
                </a:tc>
                <a:extLst>
                  <a:ext uri="{0D108BD9-81ED-4DB2-BD59-A6C34878D82A}">
                    <a16:rowId xmlns:a16="http://schemas.microsoft.com/office/drawing/2014/main" val="4211688600"/>
                  </a:ext>
                </a:extLst>
              </a:tr>
              <a:tr h="370840">
                <a:tc>
                  <a:txBody>
                    <a:bodyPr/>
                    <a:lstStyle/>
                    <a:p>
                      <a:r>
                        <a:rPr lang="zh-TW" altLang="en-US" dirty="0">
                          <a:latin typeface="微軟正黑體" panose="020B0604030504040204" pitchFamily="34" charset="-120"/>
                          <a:ea typeface="微軟正黑體" panose="020B0604030504040204" pitchFamily="34" charset="-120"/>
                        </a:rPr>
                        <a:t>適合場景</a:t>
                      </a:r>
                    </a:p>
                  </a:txBody>
                  <a:tcPr anchor="ctr"/>
                </a:tc>
                <a:tc>
                  <a:txBody>
                    <a:bodyPr/>
                    <a:lstStyle/>
                    <a:p>
                      <a:r>
                        <a:rPr lang="zh-TW" altLang="en-US" dirty="0">
                          <a:latin typeface="微軟正黑體" panose="020B0604030504040204" pitchFamily="34" charset="-120"/>
                          <a:ea typeface="微軟正黑體" panose="020B0604030504040204" pitchFamily="34" charset="-120"/>
                        </a:rPr>
                        <a:t>小型或中型應用（數千到數百萬筆向量）</a:t>
                      </a:r>
                    </a:p>
                  </a:txBody>
                  <a:tcPr anchor="ctr"/>
                </a:tc>
                <a:tc>
                  <a:txBody>
                    <a:bodyPr/>
                    <a:lstStyle/>
                    <a:p>
                      <a:r>
                        <a:rPr lang="zh-TW" altLang="en-US" dirty="0">
                          <a:latin typeface="微軟正黑體" panose="020B0604030504040204" pitchFamily="34" charset="-120"/>
                          <a:ea typeface="微軟正黑體" panose="020B0604030504040204" pitchFamily="34" charset="-120"/>
                        </a:rPr>
                        <a:t>擴展性高，適合商業應用</a:t>
                      </a:r>
                    </a:p>
                  </a:txBody>
                  <a:tcPr anchor="ctr"/>
                </a:tc>
                <a:tc>
                  <a:txBody>
                    <a:bodyPr/>
                    <a:lstStyle/>
                    <a:p>
                      <a:r>
                        <a:rPr lang="zh-TW" altLang="en-US" dirty="0">
                          <a:latin typeface="微軟正黑體" panose="020B0604030504040204" pitchFamily="34" charset="-120"/>
                          <a:ea typeface="微軟正黑體" panose="020B0604030504040204" pitchFamily="34" charset="-120"/>
                        </a:rPr>
                        <a:t>具備即時寫入與刪除能力，適合動態數據</a:t>
                      </a:r>
                    </a:p>
                  </a:txBody>
                  <a:tcPr anchor="ctr"/>
                </a:tc>
                <a:extLst>
                  <a:ext uri="{0D108BD9-81ED-4DB2-BD59-A6C34878D82A}">
                    <a16:rowId xmlns:a16="http://schemas.microsoft.com/office/drawing/2014/main" val="3084990378"/>
                  </a:ext>
                </a:extLst>
              </a:tr>
              <a:tr h="370840">
                <a:tc>
                  <a:txBody>
                    <a:bodyPr/>
                    <a:lstStyle/>
                    <a:p>
                      <a:r>
                        <a:rPr lang="zh-TW" altLang="en-US" dirty="0">
                          <a:latin typeface="微軟正黑體" panose="020B0604030504040204" pitchFamily="34" charset="-120"/>
                          <a:ea typeface="微軟正黑體" panose="020B0604030504040204" pitchFamily="34" charset="-120"/>
                        </a:rPr>
                        <a:t>本地部署</a:t>
                      </a:r>
                    </a:p>
                  </a:txBody>
                  <a:tcPr anchor="ctr"/>
                </a:tc>
                <a:tc>
                  <a:txBody>
                    <a:bodyPr/>
                    <a:lstStyle/>
                    <a:p>
                      <a:r>
                        <a:rPr lang="zh-TW" altLang="en-US" dirty="0">
                          <a:latin typeface="微軟正黑體" panose="020B0604030504040204" pitchFamily="34" charset="-120"/>
                          <a:ea typeface="微軟正黑體" panose="020B0604030504040204" pitchFamily="34" charset="-120"/>
                        </a:rPr>
                        <a:t>只有本地方案，除非自行部署到雲端伺服器</a:t>
                      </a:r>
                    </a:p>
                  </a:txBody>
                  <a:tcPr anchor="ctr"/>
                </a:tc>
                <a:tc>
                  <a:txBody>
                    <a:bodyPr/>
                    <a:lstStyle/>
                    <a:p>
                      <a:r>
                        <a:rPr lang="zh-TW" altLang="en-US" dirty="0">
                          <a:latin typeface="微軟正黑體" panose="020B0604030504040204" pitchFamily="34" charset="-120"/>
                          <a:ea typeface="微軟正黑體" panose="020B0604030504040204" pitchFamily="34" charset="-120"/>
                        </a:rPr>
                        <a:t>雲端託管，不支援本地部署</a:t>
                      </a:r>
                    </a:p>
                  </a:txBody>
                  <a:tcPr anchor="ctr"/>
                </a:tc>
                <a:tc>
                  <a:txBody>
                    <a:bodyPr/>
                    <a:lstStyle/>
                    <a:p>
                      <a:r>
                        <a:rPr lang="zh-TW" altLang="en-US" dirty="0">
                          <a:latin typeface="微軟正黑體" panose="020B0604030504040204" pitchFamily="34" charset="-120"/>
                          <a:ea typeface="微軟正黑體" panose="020B0604030504040204" pitchFamily="34" charset="-120"/>
                        </a:rPr>
                        <a:t>本地使用需要配置 </a:t>
                      </a:r>
                      <a:r>
                        <a:rPr lang="en-US" altLang="zh-TW" dirty="0"/>
                        <a:t>Kubernetes </a:t>
                      </a:r>
                      <a:r>
                        <a:rPr lang="zh-TW" altLang="en-US" dirty="0">
                          <a:latin typeface="微軟正黑體" panose="020B0604030504040204" pitchFamily="34" charset="-120"/>
                          <a:ea typeface="微軟正黑體" panose="020B0604030504040204" pitchFamily="34" charset="-120"/>
                        </a:rPr>
                        <a:t>或 </a:t>
                      </a:r>
                      <a:r>
                        <a:rPr lang="en-US" altLang="zh-TW" dirty="0"/>
                        <a:t>Docker</a:t>
                      </a:r>
                      <a:endParaRPr lang="zh-TW" altLang="en-US" dirty="0"/>
                    </a:p>
                  </a:txBody>
                  <a:tcPr anchor="ctr"/>
                </a:tc>
                <a:extLst>
                  <a:ext uri="{0D108BD9-81ED-4DB2-BD59-A6C34878D82A}">
                    <a16:rowId xmlns:a16="http://schemas.microsoft.com/office/drawing/2014/main" val="2459078004"/>
                  </a:ext>
                </a:extLst>
              </a:tr>
              <a:tr h="370840">
                <a:tc>
                  <a:txBody>
                    <a:bodyPr/>
                    <a:lstStyle/>
                    <a:p>
                      <a:r>
                        <a:rPr lang="zh-TW" altLang="en-US" dirty="0">
                          <a:latin typeface="微軟正黑體" panose="020B0604030504040204" pitchFamily="34" charset="-120"/>
                          <a:ea typeface="微軟正黑體" panose="020B0604030504040204" pitchFamily="34" charset="-120"/>
                        </a:rPr>
                        <a:t>費用</a:t>
                      </a:r>
                    </a:p>
                  </a:txBody>
                  <a:tcPr anchor="ctr"/>
                </a:tc>
                <a:tc>
                  <a:txBody>
                    <a:bodyPr/>
                    <a:lstStyle/>
                    <a:p>
                      <a:r>
                        <a:rPr lang="zh-TW" altLang="en-US" dirty="0">
                          <a:latin typeface="微軟正黑體" panose="020B0604030504040204" pitchFamily="34" charset="-120"/>
                          <a:ea typeface="微軟正黑體" panose="020B0604030504040204" pitchFamily="34" charset="-120"/>
                        </a:rPr>
                        <a:t>免費，但需配置較多本地記憶體</a:t>
                      </a:r>
                    </a:p>
                  </a:txBody>
                  <a:tcPr anchor="ctr"/>
                </a:tc>
                <a:tc>
                  <a:txBody>
                    <a:bodyPr/>
                    <a:lstStyle/>
                    <a:p>
                      <a:r>
                        <a:rPr lang="zh-TW" altLang="en-US" dirty="0">
                          <a:latin typeface="微軟正黑體" panose="020B0604030504040204" pitchFamily="34" charset="-120"/>
                          <a:ea typeface="微軟正黑體" panose="020B0604030504040204" pitchFamily="34" charset="-120"/>
                        </a:rPr>
                        <a:t>雲端託管費用</a:t>
                      </a:r>
                      <a:endParaRPr lang="zh-TW" altLang="en-US" dirty="0"/>
                    </a:p>
                  </a:txBody>
                  <a:tcPr anchor="ctr"/>
                </a:tc>
                <a:tc>
                  <a:txBody>
                    <a:bodyPr/>
                    <a:lstStyle/>
                    <a:p>
                      <a:r>
                        <a:rPr lang="zh-TW" altLang="en-US" dirty="0">
                          <a:latin typeface="微軟正黑體" panose="020B0604030504040204" pitchFamily="34" charset="-120"/>
                          <a:ea typeface="微軟正黑體" panose="020B0604030504040204" pitchFamily="34" charset="-120"/>
                        </a:rPr>
                        <a:t>本地使用記憶體需求較高，本地部署免費，但雲端託管（</a:t>
                      </a:r>
                      <a:r>
                        <a:rPr lang="en-US" altLang="zh-TW" dirty="0" err="1">
                          <a:latin typeface="微軟正黑體" panose="020B0604030504040204" pitchFamily="34" charset="-120"/>
                          <a:ea typeface="微軟正黑體" panose="020B0604030504040204" pitchFamily="34" charset="-120"/>
                        </a:rPr>
                        <a:t>Weaviate</a:t>
                      </a:r>
                      <a:r>
                        <a:rPr lang="en-US" altLang="zh-TW" dirty="0">
                          <a:latin typeface="微軟正黑體" panose="020B0604030504040204" pitchFamily="34" charset="-120"/>
                          <a:ea typeface="微軟正黑體" panose="020B0604030504040204" pitchFamily="34" charset="-120"/>
                        </a:rPr>
                        <a:t> Cloud</a:t>
                      </a:r>
                      <a:r>
                        <a:rPr lang="zh-TW" altLang="en-US" dirty="0">
                          <a:latin typeface="微軟正黑體" panose="020B0604030504040204" pitchFamily="34" charset="-120"/>
                          <a:ea typeface="微軟正黑體" panose="020B0604030504040204" pitchFamily="34" charset="-120"/>
                        </a:rPr>
                        <a:t>）要付費</a:t>
                      </a:r>
                    </a:p>
                  </a:txBody>
                  <a:tcPr anchor="ctr"/>
                </a:tc>
                <a:extLst>
                  <a:ext uri="{0D108BD9-81ED-4DB2-BD59-A6C34878D82A}">
                    <a16:rowId xmlns:a16="http://schemas.microsoft.com/office/drawing/2014/main" val="3836413081"/>
                  </a:ext>
                </a:extLst>
              </a:tr>
            </a:tbl>
          </a:graphicData>
        </a:graphic>
      </p:graphicFrame>
      <p:sp>
        <p:nvSpPr>
          <p:cNvPr id="5" name="矩形: 圓角 4">
            <a:extLst>
              <a:ext uri="{FF2B5EF4-FFF2-40B4-BE49-F238E27FC236}">
                <a16:creationId xmlns:a16="http://schemas.microsoft.com/office/drawing/2014/main" id="{5173DD0E-3573-4A3F-B2DF-B2BF6BBA24C3}"/>
              </a:ext>
            </a:extLst>
          </p:cNvPr>
          <p:cNvSpPr/>
          <p:nvPr/>
        </p:nvSpPr>
        <p:spPr>
          <a:xfrm>
            <a:off x="3205424" y="3539525"/>
            <a:ext cx="2642717" cy="2565400"/>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動作按鈕: 往前或上一項 5">
            <a:hlinkClick r:id="rId3" action="ppaction://hlinksldjump" highlightClick="1"/>
            <a:extLst>
              <a:ext uri="{FF2B5EF4-FFF2-40B4-BE49-F238E27FC236}">
                <a16:creationId xmlns:a16="http://schemas.microsoft.com/office/drawing/2014/main" id="{DBC9C380-BB8B-4CD6-994C-579F3834682E}"/>
              </a:ext>
            </a:extLst>
          </p:cNvPr>
          <p:cNvSpPr/>
          <p:nvPr/>
        </p:nvSpPr>
        <p:spPr>
          <a:xfrm>
            <a:off x="11485265" y="5707464"/>
            <a:ext cx="401935" cy="271305"/>
          </a:xfrm>
          <a:prstGeom prst="actionButtonBackPrevio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26421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latin typeface="微軟正黑體" panose="020B0604030504040204" pitchFamily="34" charset="-120"/>
                <a:ea typeface="微軟正黑體" panose="020B0604030504040204" pitchFamily="34" charset="-120"/>
              </a:rPr>
              <a:t>2. LLM</a:t>
            </a:r>
            <a:r>
              <a:rPr lang="zh-TW" altLang="en-US" sz="4000" b="1" dirty="0">
                <a:latin typeface="微軟正黑體" panose="020B0604030504040204" pitchFamily="34" charset="-120"/>
                <a:ea typeface="微軟正黑體" panose="020B0604030504040204" pitchFamily="34" charset="-120"/>
              </a:rPr>
              <a:t>模型選擇</a:t>
            </a:r>
          </a:p>
        </p:txBody>
      </p:sp>
      <p:sp>
        <p:nvSpPr>
          <p:cNvPr id="6" name="內容版面配置區 5">
            <a:extLst>
              <a:ext uri="{FF2B5EF4-FFF2-40B4-BE49-F238E27FC236}">
                <a16:creationId xmlns:a16="http://schemas.microsoft.com/office/drawing/2014/main" id="{65A09D71-C017-4C57-9818-6D70600FC2E6}"/>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id="{DC7878B6-6D66-4F43-ACFF-ED50636D3FD0}"/>
              </a:ext>
            </a:extLst>
          </p:cNvPr>
          <p:cNvPicPr>
            <a:picLocks noChangeAspect="1"/>
          </p:cNvPicPr>
          <p:nvPr/>
        </p:nvPicPr>
        <p:blipFill>
          <a:blip r:embed="rId3"/>
          <a:stretch>
            <a:fillRect/>
          </a:stretch>
        </p:blipFill>
        <p:spPr>
          <a:xfrm>
            <a:off x="1463595" y="1889088"/>
            <a:ext cx="8303403" cy="3188468"/>
          </a:xfrm>
          <a:prstGeom prst="rect">
            <a:avLst/>
          </a:prstGeom>
        </p:spPr>
      </p:pic>
      <p:sp>
        <p:nvSpPr>
          <p:cNvPr id="10" name="星形: 五角 9">
            <a:extLst>
              <a:ext uri="{FF2B5EF4-FFF2-40B4-BE49-F238E27FC236}">
                <a16:creationId xmlns:a16="http://schemas.microsoft.com/office/drawing/2014/main" id="{F2859638-3A25-42CB-9F78-E816B59216A9}"/>
              </a:ext>
            </a:extLst>
          </p:cNvPr>
          <p:cNvSpPr/>
          <p:nvPr/>
        </p:nvSpPr>
        <p:spPr>
          <a:xfrm>
            <a:off x="1161786" y="3970767"/>
            <a:ext cx="361740" cy="331596"/>
          </a:xfrm>
          <a:prstGeom prst="star5">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1" name="文字方塊 10">
            <a:extLst>
              <a:ext uri="{FF2B5EF4-FFF2-40B4-BE49-F238E27FC236}">
                <a16:creationId xmlns:a16="http://schemas.microsoft.com/office/drawing/2014/main" id="{F38F80F0-D2E7-4282-894B-017F6ABB6533}"/>
              </a:ext>
            </a:extLst>
          </p:cNvPr>
          <p:cNvSpPr txBox="1"/>
          <p:nvPr/>
        </p:nvSpPr>
        <p:spPr>
          <a:xfrm>
            <a:off x="9077585" y="1644935"/>
            <a:ext cx="2031390" cy="2800767"/>
          </a:xfrm>
          <a:prstGeom prst="rect">
            <a:avLst/>
          </a:prstGeom>
          <a:noFill/>
        </p:spPr>
        <p:txBody>
          <a:bodyPr wrap="none" rtlCol="0">
            <a:spAutoFit/>
          </a:bodyPr>
          <a:lstStyle/>
          <a:p>
            <a:pPr algn="r"/>
            <a:r>
              <a:rPr lang="zh-TW" altLang="en-US" sz="1600" b="1" dirty="0"/>
              <a:t>一次最大可處理</a:t>
            </a:r>
            <a:endParaRPr lang="en-US" altLang="zh-TW" sz="1600" b="1" dirty="0"/>
          </a:p>
          <a:p>
            <a:pPr algn="r"/>
            <a:r>
              <a:rPr lang="en-US" altLang="zh-TW" sz="1600" b="1" dirty="0"/>
              <a:t>token</a:t>
            </a:r>
            <a:r>
              <a:rPr lang="zh-TW" altLang="en-US" sz="1600" b="1" dirty="0"/>
              <a:t>數</a:t>
            </a:r>
            <a:endParaRPr lang="en-US" altLang="zh-TW" sz="1600" b="1" dirty="0"/>
          </a:p>
          <a:p>
            <a:endParaRPr lang="en-US" altLang="zh-TW" dirty="0"/>
          </a:p>
          <a:p>
            <a:pPr algn="r"/>
            <a:r>
              <a:rPr lang="en-US" altLang="zh-TW" dirty="0"/>
              <a:t>    163,840</a:t>
            </a:r>
          </a:p>
          <a:p>
            <a:pPr algn="r"/>
            <a:endParaRPr lang="en-US" altLang="zh-TW" dirty="0"/>
          </a:p>
          <a:p>
            <a:pPr algn="r"/>
            <a:r>
              <a:rPr lang="en-US" altLang="zh-TW" dirty="0"/>
              <a:t>        4,096</a:t>
            </a:r>
            <a:endParaRPr lang="zh-TW" altLang="en-US" dirty="0"/>
          </a:p>
          <a:p>
            <a:pPr algn="r"/>
            <a:endParaRPr lang="en-US" altLang="zh-TW" dirty="0"/>
          </a:p>
          <a:p>
            <a:pPr algn="r"/>
            <a:r>
              <a:rPr lang="en-US" altLang="zh-TW" dirty="0"/>
              <a:t>        8,192</a:t>
            </a:r>
            <a:endParaRPr lang="zh-TW" altLang="en-US" dirty="0"/>
          </a:p>
          <a:p>
            <a:pPr algn="r"/>
            <a:endParaRPr lang="en-US" altLang="zh-TW" dirty="0">
              <a:solidFill>
                <a:srgbClr val="0000FF"/>
              </a:solidFill>
            </a:endParaRPr>
          </a:p>
          <a:p>
            <a:pPr algn="r"/>
            <a:r>
              <a:rPr lang="en-US" altLang="zh-TW" dirty="0"/>
              <a:t> 1,024,000</a:t>
            </a:r>
            <a:endParaRPr lang="zh-TW" altLang="en-US" dirty="0"/>
          </a:p>
        </p:txBody>
      </p:sp>
      <p:sp>
        <p:nvSpPr>
          <p:cNvPr id="3" name="矩形 2">
            <a:extLst>
              <a:ext uri="{FF2B5EF4-FFF2-40B4-BE49-F238E27FC236}">
                <a16:creationId xmlns:a16="http://schemas.microsoft.com/office/drawing/2014/main" id="{84A863E7-D79E-453A-816D-0CB1ACC8AECA}"/>
              </a:ext>
            </a:extLst>
          </p:cNvPr>
          <p:cNvSpPr/>
          <p:nvPr/>
        </p:nvSpPr>
        <p:spPr>
          <a:xfrm>
            <a:off x="4387657" y="5484610"/>
            <a:ext cx="6829434" cy="276999"/>
          </a:xfrm>
          <a:prstGeom prst="rect">
            <a:avLst/>
          </a:prstGeom>
        </p:spPr>
        <p:txBody>
          <a:bodyPr wrap="none">
            <a:spAutoFit/>
          </a:bodyPr>
          <a:lstStyle/>
          <a:p>
            <a:r>
              <a:rPr lang="zh-TW" altLang="en-US" sz="1200" dirty="0"/>
              <a:t>註：</a:t>
            </a:r>
            <a:r>
              <a:rPr lang="en-US" altLang="zh-TW" sz="1200" dirty="0"/>
              <a:t>Token</a:t>
            </a:r>
            <a:r>
              <a:rPr lang="zh-TW" altLang="en-US" sz="1200" dirty="0"/>
              <a:t>數大，一次可處理的上下文長度越長；</a:t>
            </a:r>
            <a:r>
              <a:rPr lang="en-US" altLang="zh-TW" sz="1200" dirty="0"/>
              <a:t>1 </a:t>
            </a:r>
            <a:r>
              <a:rPr lang="zh-TW" altLang="en-US" sz="1200" dirty="0"/>
              <a:t>個 </a:t>
            </a:r>
            <a:r>
              <a:rPr lang="en-US" altLang="zh-TW" sz="1200" dirty="0"/>
              <a:t>token ≈ 0.75 </a:t>
            </a:r>
            <a:r>
              <a:rPr lang="zh-TW" altLang="en-US" sz="1200" dirty="0"/>
              <a:t>個中文字符 或 </a:t>
            </a:r>
            <a:r>
              <a:rPr lang="en-US" altLang="zh-TW" sz="1200" dirty="0"/>
              <a:t>1.2 </a:t>
            </a:r>
            <a:r>
              <a:rPr lang="zh-TW" altLang="en-US" sz="1200" dirty="0"/>
              <a:t>個英文單詞。</a:t>
            </a:r>
          </a:p>
        </p:txBody>
      </p:sp>
      <p:sp>
        <p:nvSpPr>
          <p:cNvPr id="8" name="文字方塊 7">
            <a:extLst>
              <a:ext uri="{FF2B5EF4-FFF2-40B4-BE49-F238E27FC236}">
                <a16:creationId xmlns:a16="http://schemas.microsoft.com/office/drawing/2014/main" id="{F0BC3889-50C7-41F2-B78E-CB6B3A87B084}"/>
              </a:ext>
            </a:extLst>
          </p:cNvPr>
          <p:cNvSpPr txBox="1"/>
          <p:nvPr/>
        </p:nvSpPr>
        <p:spPr>
          <a:xfrm>
            <a:off x="1507628" y="4302363"/>
            <a:ext cx="5009621" cy="338554"/>
          </a:xfrm>
          <a:prstGeom prst="rect">
            <a:avLst/>
          </a:prstGeom>
          <a:noFill/>
        </p:spPr>
        <p:txBody>
          <a:bodyPr wrap="square" rtlCol="0">
            <a:spAutoFit/>
          </a:bodyPr>
          <a:lstStyle/>
          <a:p>
            <a:r>
              <a:rPr lang="zh-TW" altLang="en-US" sz="1600" b="1" dirty="0">
                <a:solidFill>
                  <a:srgbClr val="0000FF"/>
                </a:solidFill>
              </a:rPr>
              <a:t>因</a:t>
            </a:r>
            <a:r>
              <a:rPr lang="en-US" altLang="zh-TW" sz="1600" b="1" dirty="0">
                <a:solidFill>
                  <a:srgbClr val="0000FF"/>
                </a:solidFill>
              </a:rPr>
              <a:t>VRAM</a:t>
            </a:r>
            <a:r>
              <a:rPr lang="zh-TW" altLang="en-US" sz="1600" b="1" dirty="0">
                <a:solidFill>
                  <a:srgbClr val="0000FF"/>
                </a:solidFill>
              </a:rPr>
              <a:t>大小限制，設定最大</a:t>
            </a:r>
            <a:r>
              <a:rPr lang="en-US" altLang="zh-TW" sz="1600" b="1" dirty="0">
                <a:solidFill>
                  <a:srgbClr val="0000FF"/>
                </a:solidFill>
              </a:rPr>
              <a:t>token</a:t>
            </a:r>
            <a:r>
              <a:rPr lang="zh-TW" altLang="en-US" sz="1600" b="1" dirty="0">
                <a:solidFill>
                  <a:srgbClr val="0000FF"/>
                </a:solidFill>
              </a:rPr>
              <a:t>為</a:t>
            </a:r>
            <a:r>
              <a:rPr lang="en-US" altLang="zh-TW" sz="1600" b="1" dirty="0">
                <a:solidFill>
                  <a:srgbClr val="0000FF"/>
                </a:solidFill>
              </a:rPr>
              <a:t> 79,918</a:t>
            </a:r>
            <a:endParaRPr lang="zh-TW" altLang="en-US" sz="1600" b="1" dirty="0">
              <a:solidFill>
                <a:srgbClr val="0000FF"/>
              </a:solidFill>
            </a:endParaRPr>
          </a:p>
        </p:txBody>
      </p:sp>
    </p:spTree>
    <p:extLst>
      <p:ext uri="{BB962C8B-B14F-4D97-AF65-F5344CB8AC3E}">
        <p14:creationId xmlns:p14="http://schemas.microsoft.com/office/powerpoint/2010/main" val="317597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latin typeface="微軟正黑體" panose="020B0604030504040204" pitchFamily="34" charset="-120"/>
                <a:ea typeface="微軟正黑體" panose="020B0604030504040204" pitchFamily="34" charset="-120"/>
              </a:rPr>
              <a:t>2. LLM</a:t>
            </a:r>
            <a:r>
              <a:rPr lang="zh-TW" altLang="en-US" sz="4000" b="1" dirty="0">
                <a:latin typeface="微軟正黑體" panose="020B0604030504040204" pitchFamily="34" charset="-120"/>
                <a:ea typeface="微軟正黑體" panose="020B0604030504040204" pitchFamily="34" charset="-120"/>
              </a:rPr>
              <a:t>模型選擇</a:t>
            </a:r>
            <a:r>
              <a:rPr lang="en-US" altLang="zh-TW" sz="4000" b="1" dirty="0">
                <a:latin typeface="微軟正黑體" panose="020B0604030504040204" pitchFamily="34" charset="-120"/>
                <a:ea typeface="微軟正黑體" panose="020B0604030504040204" pitchFamily="34" charset="-120"/>
              </a:rPr>
              <a:t> - token</a:t>
            </a:r>
            <a:r>
              <a:rPr lang="zh-TW" altLang="en-US" sz="4000" b="1" dirty="0">
                <a:latin typeface="微軟正黑體" panose="020B0604030504040204" pitchFamily="34" charset="-120"/>
                <a:ea typeface="微軟正黑體" panose="020B0604030504040204" pitchFamily="34" charset="-120"/>
              </a:rPr>
              <a:t>評估</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0" y="1779028"/>
            <a:ext cx="10149339" cy="3450613"/>
          </a:xfrm>
        </p:spPr>
        <p:txBody>
          <a:bodyPr>
            <a:noAutofit/>
          </a:bodyPr>
          <a:lstStyle/>
          <a:p>
            <a:pPr marL="0" indent="0">
              <a:lnSpc>
                <a:spcPct val="100000"/>
              </a:lnSpc>
              <a:buNone/>
            </a:pPr>
            <a:r>
              <a:rPr lang="en-US" altLang="zh-TW" sz="1800" b="1" dirty="0">
                <a:latin typeface="微軟正黑體" panose="020B0604030504040204" pitchFamily="34" charset="-120"/>
                <a:ea typeface="微軟正黑體" panose="020B0604030504040204" pitchFamily="34" charset="-120"/>
              </a:rPr>
              <a:t>Q :</a:t>
            </a:r>
            <a:r>
              <a:rPr lang="zh-TW" altLang="en-US" sz="1800" b="1" dirty="0">
                <a:latin typeface="微軟正黑體" panose="020B0604030504040204" pitchFamily="34" charset="-120"/>
                <a:ea typeface="微軟正黑體" panose="020B0604030504040204" pitchFamily="34" charset="-120"/>
              </a:rPr>
              <a:t>哪些建物受金融機構辦理不動產貨款規範</a:t>
            </a:r>
            <a:r>
              <a:rPr lang="en-US" altLang="zh-TW" sz="1800" b="1" dirty="0">
                <a:latin typeface="微軟正黑體" panose="020B0604030504040204" pitchFamily="34" charset="-120"/>
                <a:ea typeface="微軟正黑體" panose="020B0604030504040204" pitchFamily="34" charset="-120"/>
              </a:rPr>
              <a:t>?</a:t>
            </a:r>
            <a:endParaRPr lang="en-US" altLang="zh-TW" sz="100" b="1" dirty="0">
              <a:latin typeface="微軟正黑體" panose="020B0604030504040204" pitchFamily="34" charset="-120"/>
              <a:ea typeface="微軟正黑體" panose="020B0604030504040204" pitchFamily="34" charset="-120"/>
            </a:endParaRPr>
          </a:p>
          <a:p>
            <a:pPr marL="0" indent="0">
              <a:lnSpc>
                <a:spcPct val="100000"/>
              </a:lnSpc>
              <a:buNone/>
            </a:pPr>
            <a:endParaRPr lang="en-US" altLang="zh-TW" sz="100" b="1" dirty="0">
              <a:latin typeface="微軟正黑體" panose="020B0604030504040204" pitchFamily="34" charset="-120"/>
              <a:ea typeface="微軟正黑體" panose="020B0604030504040204" pitchFamily="34" charset="-120"/>
            </a:endParaRPr>
          </a:p>
          <a:p>
            <a:pPr marL="0" indent="0">
              <a:lnSpc>
                <a:spcPct val="100000"/>
              </a:lnSpc>
              <a:buNone/>
            </a:pPr>
            <a:r>
              <a:rPr lang="en-US" altLang="zh-TW" sz="1800" b="1" dirty="0">
                <a:latin typeface="微軟正黑體" panose="020B0604030504040204" pitchFamily="34" charset="-120"/>
                <a:ea typeface="微軟正黑體" panose="020B0604030504040204" pitchFamily="34" charset="-120"/>
              </a:rPr>
              <a:t>M1 (</a:t>
            </a:r>
            <a:r>
              <a:rPr lang="en-US" altLang="zh-TW" sz="1800" b="1" dirty="0" err="1">
                <a:latin typeface="微軟正黑體" panose="020B0604030504040204" pitchFamily="34" charset="-120"/>
                <a:ea typeface="微軟正黑體" panose="020B0604030504040204" pitchFamily="34" charset="-120"/>
              </a:rPr>
              <a:t>lmstudio</a:t>
            </a:r>
            <a:r>
              <a:rPr lang="en-US" altLang="zh-TW" sz="1800" b="1" dirty="0">
                <a:latin typeface="微軟正黑體" panose="020B0604030504040204" pitchFamily="34" charset="-120"/>
                <a:ea typeface="微軟正黑體" panose="020B0604030504040204" pitchFamily="34" charset="-120"/>
              </a:rPr>
              <a:t>-community/</a:t>
            </a:r>
            <a:r>
              <a:rPr lang="en-US" altLang="zh-TW" sz="1800" b="1" dirty="0">
                <a:solidFill>
                  <a:srgbClr val="0000FF"/>
                </a:solidFill>
                <a:latin typeface="微軟正黑體" panose="020B0604030504040204" pitchFamily="34" charset="-120"/>
                <a:ea typeface="微軟正黑體" panose="020B0604030504040204" pitchFamily="34" charset="-120"/>
              </a:rPr>
              <a:t>DeepSeek</a:t>
            </a:r>
            <a:r>
              <a:rPr lang="en-US" altLang="zh-TW" sz="1800" b="1" dirty="0">
                <a:latin typeface="微軟正黑體" panose="020B0604030504040204" pitchFamily="34" charset="-120"/>
                <a:ea typeface="微軟正黑體" panose="020B0604030504040204" pitchFamily="34" charset="-120"/>
              </a:rPr>
              <a:t>-Coder-V2-Lite-Instruct-GGUF):	15,956 tokens</a:t>
            </a:r>
          </a:p>
          <a:p>
            <a:pPr marL="0" indent="271463">
              <a:lnSpc>
                <a:spcPct val="100000"/>
              </a:lnSpc>
              <a:buNone/>
            </a:pPr>
            <a:r>
              <a:rPr lang="zh-TW" altLang="en-US" sz="1200" dirty="0">
                <a:latin typeface="微軟正黑體" panose="020B0604030504040204" pitchFamily="34" charset="-120"/>
                <a:ea typeface="微軟正黑體" panose="020B0604030504040204" pitchFamily="34" charset="-120"/>
              </a:rPr>
              <a:t>金融機構承作不動產抵押貸款的建物包括：</a:t>
            </a:r>
          </a:p>
          <a:p>
            <a:pPr marL="0" indent="271463">
              <a:lnSpc>
                <a:spcPct val="100000"/>
              </a:lnSpc>
              <a:buNone/>
            </a:pPr>
            <a:r>
              <a:rPr lang="en-US" altLang="zh-TW" sz="1200" dirty="0">
                <a:latin typeface="微軟正黑體" panose="020B0604030504040204" pitchFamily="34" charset="-120"/>
                <a:ea typeface="微軟正黑體" panose="020B0604030504040204" pitchFamily="34" charset="-120"/>
              </a:rPr>
              <a:t>- </a:t>
            </a:r>
            <a:r>
              <a:rPr lang="zh-TW" altLang="en-US" sz="1200" dirty="0">
                <a:latin typeface="微軟正黑體" panose="020B0604030504040204" pitchFamily="34" charset="-120"/>
                <a:ea typeface="微軟正黑體" panose="020B0604030504040204" pitchFamily="34" charset="-120"/>
              </a:rPr>
              <a:t>第一次所有權登記之住宅（含基地）</a:t>
            </a:r>
          </a:p>
          <a:p>
            <a:pPr marL="0" indent="271463">
              <a:lnSpc>
                <a:spcPct val="100000"/>
              </a:lnSpc>
              <a:buNone/>
            </a:pPr>
            <a:r>
              <a:rPr lang="en-US" altLang="zh-TW" sz="1200" dirty="0">
                <a:latin typeface="微軟正黑體" panose="020B0604030504040204" pitchFamily="34" charset="-120"/>
                <a:ea typeface="微軟正黑體" panose="020B0604030504040204" pitchFamily="34" charset="-120"/>
              </a:rPr>
              <a:t>- </a:t>
            </a:r>
            <a:r>
              <a:rPr lang="zh-TW" altLang="en-US" sz="1200" dirty="0">
                <a:latin typeface="微軟正黑體" panose="020B0604030504040204" pitchFamily="34" charset="-120"/>
                <a:ea typeface="微軟正黑體" panose="020B0604030504040204" pitchFamily="34" charset="-120"/>
              </a:rPr>
              <a:t>都市更新條例、都市危險及老舊建築物加速重建條例或其他配合政府相關政策之重建案件</a:t>
            </a:r>
            <a:endParaRPr lang="zh-TW" altLang="en-US" sz="1600" dirty="0">
              <a:latin typeface="微軟正黑體" panose="020B0604030504040204" pitchFamily="34" charset="-120"/>
              <a:ea typeface="微軟正黑體" panose="020B0604030504040204" pitchFamily="34" charset="-120"/>
            </a:endParaRPr>
          </a:p>
          <a:p>
            <a:pPr marL="0" indent="0">
              <a:lnSpc>
                <a:spcPct val="100000"/>
              </a:lnSpc>
              <a:buNone/>
            </a:pPr>
            <a:r>
              <a:rPr lang="en-US" altLang="zh-TW" sz="1800" b="1" dirty="0">
                <a:latin typeface="微軟正黑體" panose="020B0604030504040204" pitchFamily="34" charset="-120"/>
                <a:ea typeface="微軟正黑體" panose="020B0604030504040204" pitchFamily="34" charset="-120"/>
              </a:rPr>
              <a:t>M4 (</a:t>
            </a:r>
            <a:r>
              <a:rPr lang="en-US" altLang="zh-TW" sz="1800" b="1" dirty="0" err="1">
                <a:latin typeface="微軟正黑體" panose="020B0604030504040204" pitchFamily="34" charset="-120"/>
                <a:ea typeface="微軟正黑體" panose="020B0604030504040204" pitchFamily="34" charset="-120"/>
              </a:rPr>
              <a:t>lmstudio</a:t>
            </a:r>
            <a:r>
              <a:rPr lang="en-US" altLang="zh-TW" sz="1800" b="1" dirty="0">
                <a:latin typeface="微軟正黑體" panose="020B0604030504040204" pitchFamily="34" charset="-120"/>
                <a:ea typeface="微軟正黑體" panose="020B0604030504040204" pitchFamily="34" charset="-120"/>
              </a:rPr>
              <a:t>-community/</a:t>
            </a:r>
            <a:r>
              <a:rPr lang="en-US" altLang="zh-TW" sz="1800" b="1" dirty="0">
                <a:solidFill>
                  <a:srgbClr val="0000FF"/>
                </a:solidFill>
                <a:latin typeface="微軟正黑體" panose="020B0604030504040204" pitchFamily="34" charset="-120"/>
                <a:ea typeface="微軟正黑體" panose="020B0604030504040204" pitchFamily="34" charset="-120"/>
              </a:rPr>
              <a:t>Mistral</a:t>
            </a:r>
            <a:r>
              <a:rPr lang="en-US" altLang="zh-TW" sz="1800" b="1" dirty="0">
                <a:latin typeface="微軟正黑體" panose="020B0604030504040204" pitchFamily="34" charset="-120"/>
                <a:ea typeface="微軟正黑體" panose="020B0604030504040204" pitchFamily="34" charset="-120"/>
              </a:rPr>
              <a:t>-Nemo-Instruct-2407-GGUF):		14,086 tokens</a:t>
            </a:r>
            <a:endParaRPr lang="zh-TW" altLang="en-US" sz="1800" b="1" dirty="0">
              <a:latin typeface="微軟正黑體" panose="020B0604030504040204" pitchFamily="34" charset="-120"/>
              <a:ea typeface="微軟正黑體" panose="020B0604030504040204" pitchFamily="34" charset="-120"/>
            </a:endParaRPr>
          </a:p>
          <a:p>
            <a:pPr marL="0" indent="271463">
              <a:lnSpc>
                <a:spcPct val="100000"/>
              </a:lnSpc>
              <a:buNone/>
            </a:pPr>
            <a:r>
              <a:rPr lang="zh-TW" altLang="en-US" sz="1200" dirty="0">
                <a:latin typeface="微軟正黑體" panose="020B0604030504040204" pitchFamily="34" charset="-120"/>
                <a:ea typeface="微軟正黑體" panose="020B0604030504040204" pitchFamily="34" charset="-120"/>
              </a:rPr>
              <a:t>这些建物受金融機構辦理不動產貨款規範。</a:t>
            </a:r>
            <a:endParaRPr lang="en-US" altLang="zh-TW" sz="1200" dirty="0">
              <a:latin typeface="微軟正黑體" panose="020B0604030504040204" pitchFamily="34" charset="-120"/>
              <a:ea typeface="微軟正黑體" panose="020B0604030504040204" pitchFamily="34" charset="-120"/>
            </a:endParaRPr>
          </a:p>
          <a:p>
            <a:pPr marL="0" indent="271463">
              <a:lnSpc>
                <a:spcPct val="100000"/>
              </a:lnSpc>
              <a:buNone/>
            </a:pPr>
            <a:r>
              <a:rPr lang="en-US" altLang="zh-TW" sz="1200" dirty="0">
                <a:latin typeface="微軟正黑體" panose="020B0604030504040204" pitchFamily="34" charset="-120"/>
                <a:ea typeface="微軟正黑體" panose="020B0604030504040204" pitchFamily="34" charset="-120"/>
              </a:rPr>
              <a:t>1. **</a:t>
            </a:r>
            <a:r>
              <a:rPr lang="zh-TW" altLang="en-US" sz="1200" dirty="0">
                <a:latin typeface="微軟正黑體" panose="020B0604030504040204" pitchFamily="34" charset="-120"/>
                <a:ea typeface="微軟正黑體" panose="020B0604030504040204" pitchFamily="34" charset="-120"/>
              </a:rPr>
              <a:t>購置住宅貸款**：指借款人為購買建物權狀含有「住」字樣之住宅（含基地）所辦理之抵押貸款。</a:t>
            </a:r>
          </a:p>
          <a:p>
            <a:pPr marL="0" indent="271463">
              <a:lnSpc>
                <a:spcPct val="100000"/>
              </a:lnSpc>
              <a:buNone/>
            </a:pPr>
            <a:r>
              <a:rPr lang="en-US" altLang="zh-TW" sz="1200" dirty="0">
                <a:latin typeface="微軟正黑體" panose="020B0604030504040204" pitchFamily="34" charset="-120"/>
                <a:ea typeface="微軟正黑體" panose="020B0604030504040204" pitchFamily="34" charset="-120"/>
              </a:rPr>
              <a:t>2. **</a:t>
            </a:r>
            <a:r>
              <a:rPr lang="zh-TW" altLang="en-US" sz="1200" dirty="0">
                <a:latin typeface="微軟正黑體" panose="020B0604030504040204" pitchFamily="34" charset="-120"/>
                <a:ea typeface="微軟正黑體" panose="020B0604030504040204" pitchFamily="34" charset="-120"/>
              </a:rPr>
              <a:t>高價住宅**：</a:t>
            </a:r>
          </a:p>
          <a:p>
            <a:pPr marL="0" indent="271463">
              <a:lnSpc>
                <a:spcPct val="100000"/>
              </a:lnSpc>
              <a:buNone/>
            </a:pPr>
            <a:r>
              <a:rPr lang="zh-TW" altLang="en-US" sz="1200" dirty="0">
                <a:latin typeface="微軟正黑體" panose="020B0604030504040204" pitchFamily="34" charset="-120"/>
                <a:ea typeface="微軟正黑體" panose="020B0604030504040204" pitchFamily="34" charset="-120"/>
              </a:rPr>
              <a:t>	* 座落於臺北市者：鑑價或買賣金額為新臺幣七千萬元以上。</a:t>
            </a:r>
          </a:p>
          <a:p>
            <a:pPr marL="0" indent="271463">
              <a:lnSpc>
                <a:spcPct val="100000"/>
              </a:lnSpc>
              <a:buNone/>
            </a:pPr>
            <a:r>
              <a:rPr lang="zh-TW" altLang="en-US" sz="1200" dirty="0">
                <a:latin typeface="微軟正黑體" panose="020B0604030504040204" pitchFamily="34" charset="-120"/>
                <a:ea typeface="微軟正黑體" panose="020B0604030504040204" pitchFamily="34" charset="-120"/>
              </a:rPr>
              <a:t>	* 座落於新北市者：鑑價或買賣金額為新臺幣六千萬元以上。</a:t>
            </a:r>
          </a:p>
          <a:p>
            <a:pPr marL="0" indent="271463">
              <a:lnSpc>
                <a:spcPct val="100000"/>
              </a:lnSpc>
              <a:buNone/>
            </a:pPr>
            <a:r>
              <a:rPr lang="en-US" altLang="zh-TW" sz="1200" dirty="0">
                <a:latin typeface="微軟正黑體" panose="020B0604030504040204" pitchFamily="34" charset="-120"/>
                <a:ea typeface="微軟正黑體" panose="020B0604030504040204" pitchFamily="34" charset="-120"/>
              </a:rPr>
              <a:t>3. **</a:t>
            </a:r>
            <a:r>
              <a:rPr lang="zh-TW" altLang="en-US" sz="1200" dirty="0">
                <a:latin typeface="微軟正黑體" panose="020B0604030504040204" pitchFamily="34" charset="-120"/>
                <a:ea typeface="微軟正黑體" panose="020B0604030504040204" pitchFamily="34" charset="-120"/>
              </a:rPr>
              <a:t>工業區閒置土地抵押貸款**：指金融機構承作借款人以工業區閒置土地為擔保，所辦理之抵押貸款。</a:t>
            </a:r>
          </a:p>
          <a:p>
            <a:pPr marL="0" indent="271463">
              <a:lnSpc>
                <a:spcPct val="100000"/>
              </a:lnSpc>
              <a:buNone/>
            </a:pPr>
            <a:r>
              <a:rPr lang="en-US" altLang="zh-TW" sz="1200" dirty="0">
                <a:latin typeface="微軟正黑體" panose="020B0604030504040204" pitchFamily="34" charset="-120"/>
                <a:ea typeface="微軟正黑體" panose="020B0604030504040204" pitchFamily="34" charset="-120"/>
              </a:rPr>
              <a:t>4. **</a:t>
            </a:r>
            <a:r>
              <a:rPr lang="zh-TW" altLang="en-US" sz="1200" dirty="0">
                <a:latin typeface="微軟正黑體" panose="020B0604030504040204" pitchFamily="34" charset="-120"/>
                <a:ea typeface="微軟正黑體" panose="020B0604030504040204" pitchFamily="34" charset="-120"/>
              </a:rPr>
              <a:t>餘屋貸款**：指金融機構承作建築業者以新建餘屋住宅（含基地）為擔保，所辦理之抵押貸款。</a:t>
            </a:r>
          </a:p>
        </p:txBody>
      </p:sp>
      <p:sp>
        <p:nvSpPr>
          <p:cNvPr id="4" name="動作按鈕: 往前或上一項 3">
            <a:hlinkClick r:id="rId3" action="ppaction://hlinksldjump" highlightClick="1"/>
            <a:extLst>
              <a:ext uri="{FF2B5EF4-FFF2-40B4-BE49-F238E27FC236}">
                <a16:creationId xmlns:a16="http://schemas.microsoft.com/office/drawing/2014/main" id="{CA9D1B04-28E2-4320-9F74-10E3A6B35204}"/>
              </a:ext>
            </a:extLst>
          </p:cNvPr>
          <p:cNvSpPr/>
          <p:nvPr/>
        </p:nvSpPr>
        <p:spPr>
          <a:xfrm>
            <a:off x="11485265" y="5707464"/>
            <a:ext cx="401935" cy="271305"/>
          </a:xfrm>
          <a:prstGeom prst="actionButtonBackPrevio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7520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t>3. </a:t>
            </a:r>
            <a:r>
              <a:rPr lang="zh-TW" altLang="en-US" sz="4000" b="1" dirty="0"/>
              <a:t>逐步導入多模態資料</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0" y="1678548"/>
            <a:ext cx="9807695" cy="1737895"/>
          </a:xfrm>
        </p:spPr>
        <p:txBody>
          <a:bodyPr>
            <a:noAutofit/>
          </a:bodyPr>
          <a:lstStyle/>
          <a:p>
            <a:pPr>
              <a:lnSpc>
                <a:spcPct val="150000"/>
              </a:lnSpc>
              <a:spcBef>
                <a:spcPts val="0"/>
              </a:spcBef>
            </a:pPr>
            <a:r>
              <a:rPr lang="zh-TW" altLang="en-US" sz="2400" b="1" dirty="0">
                <a:latin typeface="微軟正黑體" panose="020B0604030504040204" pitchFamily="34" charset="-120"/>
                <a:ea typeface="微軟正黑體" panose="020B0604030504040204" pitchFamily="34" charset="-120"/>
              </a:rPr>
              <a:t>已可讀入</a:t>
            </a:r>
            <a:endParaRPr lang="en-US" altLang="zh-TW" sz="2400" b="1" dirty="0">
              <a:latin typeface="微軟正黑體" panose="020B0604030504040204" pitchFamily="34" charset="-120"/>
              <a:ea typeface="微軟正黑體" panose="020B0604030504040204" pitchFamily="34" charset="-120"/>
            </a:endParaRPr>
          </a:p>
          <a:p>
            <a:pPr lvl="1">
              <a:lnSpc>
                <a:spcPct val="150000"/>
              </a:lnSpc>
              <a:spcBef>
                <a:spcPts val="0"/>
              </a:spcBef>
              <a:buFont typeface="Wingdings" panose="05000000000000000000" pitchFamily="2" charset="2"/>
              <a:buChar char="ü"/>
            </a:pPr>
            <a:r>
              <a:rPr lang="zh-TW" altLang="en-US" sz="2200" b="1" dirty="0">
                <a:latin typeface="微軟正黑體" panose="020B0604030504040204" pitchFamily="34" charset="-120"/>
                <a:ea typeface="微軟正黑體" panose="020B0604030504040204" pitchFamily="34" charset="-120"/>
              </a:rPr>
              <a:t>檔案：</a:t>
            </a:r>
            <a:r>
              <a:rPr lang="en-US" altLang="zh-TW" sz="2200" b="1" dirty="0">
                <a:latin typeface="微軟正黑體" panose="020B0604030504040204" pitchFamily="34" charset="-120"/>
                <a:ea typeface="微軟正黑體" panose="020B0604030504040204" pitchFamily="34" charset="-120"/>
              </a:rPr>
              <a:t>PDF, PPT, PPTX, DOC, DOCX, TXT, CSV, MD, XLS, XLSX, HTML, JSON, </a:t>
            </a:r>
            <a:r>
              <a:rPr lang="en-US" altLang="zh-TW" sz="2200" b="1" dirty="0" err="1">
                <a:latin typeface="微軟正黑體" panose="020B0604030504040204" pitchFamily="34" charset="-120"/>
                <a:ea typeface="微軟正黑體" panose="020B0604030504040204" pitchFamily="34" charset="-120"/>
              </a:rPr>
              <a:t>ipynb</a:t>
            </a:r>
            <a:r>
              <a:rPr lang="en-US" altLang="zh-TW" sz="2200" b="1" dirty="0">
                <a:latin typeface="微軟正黑體" panose="020B0604030504040204" pitchFamily="34" charset="-120"/>
                <a:ea typeface="微軟正黑體" panose="020B0604030504040204" pitchFamily="34" charset="-120"/>
              </a:rPr>
              <a:t>, </a:t>
            </a:r>
            <a:r>
              <a:rPr lang="en-US" altLang="zh-TW" sz="2200" b="1" dirty="0" err="1">
                <a:latin typeface="微軟正黑體" panose="020B0604030504040204" pitchFamily="34" charset="-120"/>
                <a:ea typeface="微軟正黑體" panose="020B0604030504040204" pitchFamily="34" charset="-120"/>
              </a:rPr>
              <a:t>js</a:t>
            </a:r>
            <a:r>
              <a:rPr lang="en-US" altLang="zh-TW" sz="2200" b="1" dirty="0">
                <a:latin typeface="微軟正黑體" panose="020B0604030504040204" pitchFamily="34" charset="-120"/>
                <a:ea typeface="微軟正黑體" panose="020B0604030504040204" pitchFamily="34" charset="-120"/>
              </a:rPr>
              <a:t>, </a:t>
            </a:r>
            <a:r>
              <a:rPr lang="en-US" altLang="zh-TW" sz="2200" b="1" dirty="0" err="1">
                <a:latin typeface="微軟正黑體" panose="020B0604030504040204" pitchFamily="34" charset="-120"/>
                <a:ea typeface="微軟正黑體" panose="020B0604030504040204" pitchFamily="34" charset="-120"/>
              </a:rPr>
              <a:t>py</a:t>
            </a:r>
            <a:r>
              <a:rPr lang="en-US" altLang="zh-TW" sz="2200" b="1" dirty="0">
                <a:latin typeface="微軟正黑體" panose="020B0604030504040204" pitchFamily="34" charset="-120"/>
                <a:ea typeface="微軟正黑體" panose="020B0604030504040204" pitchFamily="34" charset="-120"/>
              </a:rPr>
              <a:t>, dart, </a:t>
            </a:r>
            <a:r>
              <a:rPr lang="en-US" altLang="zh-TW" sz="2200" b="1" dirty="0" err="1">
                <a:latin typeface="微軟正黑體" panose="020B0604030504040204" pitchFamily="34" charset="-120"/>
                <a:ea typeface="微軟正黑體" panose="020B0604030504040204" pitchFamily="34" charset="-120"/>
              </a:rPr>
              <a:t>php</a:t>
            </a:r>
            <a:r>
              <a:rPr lang="en-US" altLang="zh-TW" sz="2200" b="1" dirty="0">
                <a:latin typeface="微軟正黑體" panose="020B0604030504040204" pitchFamily="34" charset="-120"/>
                <a:ea typeface="微軟正黑體" panose="020B0604030504040204" pitchFamily="34" charset="-120"/>
              </a:rPr>
              <a:t>, xml</a:t>
            </a:r>
          </a:p>
          <a:p>
            <a:pPr lvl="1">
              <a:lnSpc>
                <a:spcPct val="150000"/>
              </a:lnSpc>
              <a:buFont typeface="Wingdings" panose="05000000000000000000" pitchFamily="2" charset="2"/>
              <a:buChar char="ü"/>
            </a:pPr>
            <a:r>
              <a:rPr lang="zh-TW" altLang="en-US" sz="2200" b="1" dirty="0">
                <a:latin typeface="微軟正黑體" panose="020B0604030504040204" pitchFamily="34" charset="-120"/>
                <a:ea typeface="微軟正黑體" panose="020B0604030504040204" pitchFamily="34" charset="-120"/>
              </a:rPr>
              <a:t>圖片：</a:t>
            </a:r>
            <a:r>
              <a:rPr lang="en-US" altLang="zh-TW" sz="2200" b="1" dirty="0">
                <a:latin typeface="微軟正黑體" panose="020B0604030504040204" pitchFamily="34" charset="-120"/>
                <a:ea typeface="微軟正黑體" panose="020B0604030504040204" pitchFamily="34" charset="-120"/>
              </a:rPr>
              <a:t> PDF, PPT, PPTX, DOC, DOCX, JPG, PNG</a:t>
            </a:r>
          </a:p>
          <a:p>
            <a:pPr lvl="1">
              <a:lnSpc>
                <a:spcPct val="150000"/>
              </a:lnSpc>
              <a:buFont typeface="Wingdings" panose="05000000000000000000" pitchFamily="2" charset="2"/>
              <a:buChar char="ü"/>
            </a:pPr>
            <a:r>
              <a:rPr lang="zh-TW" altLang="en-US" sz="2200" b="1" dirty="0">
                <a:latin typeface="微軟正黑體" panose="020B0604030504040204" pitchFamily="34" charset="-120"/>
                <a:ea typeface="微軟正黑體" panose="020B0604030504040204" pitchFamily="34" charset="-120"/>
              </a:rPr>
              <a:t>本專案導入 </a:t>
            </a:r>
            <a:r>
              <a:rPr lang="en-US" altLang="zh-TW" sz="2200" b="1" dirty="0">
                <a:latin typeface="微軟正黑體" panose="020B0604030504040204" pitchFamily="34" charset="-120"/>
                <a:ea typeface="微軟正黑體" panose="020B0604030504040204" pitchFamily="34" charset="-120"/>
              </a:rPr>
              <a:t>133 files/505MB</a:t>
            </a:r>
            <a:r>
              <a:rPr lang="zh-TW" altLang="en-US" sz="2200" b="1" dirty="0">
                <a:latin typeface="微軟正黑體" panose="020B0604030504040204" pitchFamily="34" charset="-120"/>
                <a:ea typeface="微軟正黑體" panose="020B0604030504040204" pitchFamily="34" charset="-120"/>
              </a:rPr>
              <a:t>，花費</a:t>
            </a:r>
            <a:r>
              <a:rPr lang="en-US" altLang="zh-TW" sz="2200" b="1" dirty="0">
                <a:latin typeface="微軟正黑體" panose="020B0604030504040204" pitchFamily="34" charset="-120"/>
                <a:ea typeface="微軟正黑體" panose="020B0604030504040204" pitchFamily="34" charset="-120"/>
              </a:rPr>
              <a:t>12</a:t>
            </a:r>
            <a:r>
              <a:rPr lang="zh-TW" altLang="en-US" sz="2200" b="1" dirty="0">
                <a:latin typeface="微軟正黑體" panose="020B0604030504040204" pitchFamily="34" charset="-120"/>
                <a:ea typeface="微軟正黑體" panose="020B0604030504040204" pitchFamily="34" charset="-120"/>
              </a:rPr>
              <a:t>分鐘，產生</a:t>
            </a:r>
            <a:r>
              <a:rPr lang="en-US" altLang="zh-TW" sz="2200" b="1" dirty="0">
                <a:latin typeface="微軟正黑體" panose="020B0604030504040204" pitchFamily="34" charset="-120"/>
                <a:ea typeface="微軟正黑體" panose="020B0604030504040204" pitchFamily="34" charset="-120"/>
                <a:sym typeface="Wingdings" panose="05000000000000000000" pitchFamily="2" charset="2"/>
              </a:rPr>
              <a:t>24,933</a:t>
            </a:r>
            <a:r>
              <a:rPr lang="zh-TW" altLang="en-US" sz="2200" b="1" dirty="0">
                <a:latin typeface="微軟正黑體" panose="020B0604030504040204" pitchFamily="34" charset="-120"/>
                <a:ea typeface="微軟正黑體" panose="020B0604030504040204" pitchFamily="34" charset="-120"/>
                <a:sym typeface="Wingdings" panose="05000000000000000000" pitchFamily="2" charset="2"/>
              </a:rPr>
              <a:t>筆紀錄</a:t>
            </a:r>
            <a:r>
              <a:rPr lang="en-US" altLang="zh-TW" sz="2200" b="1" dirty="0">
                <a:latin typeface="微軟正黑體" panose="020B0604030504040204" pitchFamily="34" charset="-120"/>
                <a:ea typeface="微軟正黑體" panose="020B0604030504040204" pitchFamily="34" charset="-120"/>
                <a:sym typeface="Wingdings" panose="05000000000000000000" pitchFamily="2" charset="2"/>
              </a:rPr>
              <a:t>/479MB</a:t>
            </a:r>
            <a:endParaRPr lang="en-US" altLang="zh-TW" sz="2200" b="1"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待開發讀取：網頁、影片</a:t>
            </a:r>
            <a:endParaRPr lang="en-US" altLang="zh-TW" sz="2400" b="1" dirty="0">
              <a:latin typeface="微軟正黑體" panose="020B0604030504040204" pitchFamily="34" charset="-120"/>
              <a:ea typeface="微軟正黑體" panose="020B0604030504040204" pitchFamily="34" charset="-120"/>
            </a:endParaRPr>
          </a:p>
        </p:txBody>
      </p:sp>
      <p:sp>
        <p:nvSpPr>
          <p:cNvPr id="4" name="動作按鈕: 往前或上一項 3">
            <a:hlinkClick r:id="rId3" action="ppaction://hlinksldjump" highlightClick="1"/>
            <a:extLst>
              <a:ext uri="{FF2B5EF4-FFF2-40B4-BE49-F238E27FC236}">
                <a16:creationId xmlns:a16="http://schemas.microsoft.com/office/drawing/2014/main" id="{D0431F80-91AC-471D-AB73-4FB791D9E726}"/>
              </a:ext>
            </a:extLst>
          </p:cNvPr>
          <p:cNvSpPr/>
          <p:nvPr/>
        </p:nvSpPr>
        <p:spPr>
          <a:xfrm>
            <a:off x="11485265" y="5707464"/>
            <a:ext cx="401935" cy="271305"/>
          </a:xfrm>
          <a:prstGeom prst="actionButtonBackPrevio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12489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t>4.</a:t>
            </a:r>
            <a:r>
              <a:rPr lang="zh-TW" altLang="en-US" sz="4000" b="1" dirty="0"/>
              <a:t>註記資料來源</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0" y="1678548"/>
            <a:ext cx="9807695" cy="1737895"/>
          </a:xfrm>
        </p:spPr>
        <p:txBody>
          <a:bodyPr>
            <a:noAutofit/>
          </a:bodyPr>
          <a:lstStyle/>
          <a:p>
            <a:pPr marL="0" indent="0">
              <a:lnSpc>
                <a:spcPct val="150000"/>
              </a:lnSpc>
              <a:spcBef>
                <a:spcPts val="0"/>
              </a:spcBef>
              <a:buNone/>
            </a:pPr>
            <a:r>
              <a:rPr lang="en-US" altLang="zh-TW" sz="1800" dirty="0">
                <a:latin typeface="微軟正黑體" panose="020B0604030504040204" pitchFamily="34" charset="-120"/>
                <a:ea typeface="微軟正黑體" panose="020B0604030504040204" pitchFamily="34" charset="-120"/>
              </a:rPr>
              <a:t>Q: </a:t>
            </a:r>
            <a:r>
              <a:rPr lang="zh-TW" altLang="en-US" sz="1800" dirty="0">
                <a:latin typeface="微軟正黑體" panose="020B0604030504040204" pitchFamily="34" charset="-120"/>
                <a:ea typeface="微軟正黑體" panose="020B0604030504040204" pitchFamily="34" charset="-120"/>
              </a:rPr>
              <a:t>要下載和使用</a:t>
            </a:r>
            <a:r>
              <a:rPr lang="en-US" altLang="zh-TW" sz="1800" dirty="0">
                <a:latin typeface="微軟正黑體" panose="020B0604030504040204" pitchFamily="34" charset="-120"/>
                <a:ea typeface="微軟正黑體" panose="020B0604030504040204" pitchFamily="34" charset="-120"/>
              </a:rPr>
              <a:t>firebase-</a:t>
            </a:r>
            <a:r>
              <a:rPr lang="en-US" altLang="zh-TW" sz="1800" dirty="0" err="1">
                <a:latin typeface="微軟正黑體" panose="020B0604030504040204" pitchFamily="34" charset="-120"/>
                <a:ea typeface="微軟正黑體" panose="020B0604030504040204" pitchFamily="34" charset="-120"/>
              </a:rPr>
              <a:t>auth</a:t>
            </a:r>
            <a:r>
              <a:rPr lang="en-US" altLang="zh-TW" sz="1800" dirty="0">
                <a:latin typeface="微軟正黑體" panose="020B0604030504040204" pitchFamily="34" charset="-120"/>
                <a:ea typeface="微軟正黑體" panose="020B0604030504040204" pitchFamily="34" charset="-120"/>
              </a:rPr>
              <a:t>-</a:t>
            </a:r>
            <a:r>
              <a:rPr lang="en-US" altLang="zh-TW" sz="1800" dirty="0" err="1">
                <a:latin typeface="微軟正黑體" panose="020B0604030504040204" pitchFamily="34" charset="-120"/>
                <a:ea typeface="微軟正黑體" panose="020B0604030504040204" pitchFamily="34" charset="-120"/>
              </a:rPr>
              <a:t>flutterfire-ui</a:t>
            </a:r>
            <a:r>
              <a:rPr lang="zh-TW" altLang="en-US" sz="1800" dirty="0">
                <a:latin typeface="微軟正黑體" panose="020B0604030504040204" pitchFamily="34" charset="-120"/>
                <a:ea typeface="微軟正黑體" panose="020B0604030504040204" pitchFamily="34" charset="-120"/>
              </a:rPr>
              <a:t>，你可以按照以下步驟進行操作：</a:t>
            </a:r>
          </a:p>
          <a:p>
            <a:pPr marL="0" indent="0">
              <a:lnSpc>
                <a:spcPct val="150000"/>
              </a:lnSpc>
              <a:spcBef>
                <a:spcPts val="0"/>
              </a:spcBef>
              <a:buNone/>
            </a:pPr>
            <a:endParaRPr lang="zh-TW" altLang="en-US" sz="1800" dirty="0">
              <a:latin typeface="微軟正黑體" panose="020B0604030504040204" pitchFamily="34" charset="-120"/>
              <a:ea typeface="微軟正黑體" panose="020B0604030504040204" pitchFamily="34" charset="-120"/>
            </a:endParaRPr>
          </a:p>
          <a:p>
            <a:pPr marL="0" indent="0">
              <a:lnSpc>
                <a:spcPct val="150000"/>
              </a:lnSpc>
              <a:spcBef>
                <a:spcPts val="0"/>
              </a:spcBef>
              <a:buNone/>
            </a:pPr>
            <a:r>
              <a:rPr lang="en-US" altLang="zh-TW" sz="1800" dirty="0">
                <a:latin typeface="微軟正黑體" panose="020B0604030504040204" pitchFamily="34" charset="-120"/>
                <a:ea typeface="微軟正黑體" panose="020B0604030504040204" pitchFamily="34" charset="-120"/>
              </a:rPr>
              <a:t>A: </a:t>
            </a:r>
          </a:p>
          <a:p>
            <a:pPr marL="0" indent="0">
              <a:lnSpc>
                <a:spcPct val="150000"/>
              </a:lnSpc>
              <a:spcBef>
                <a:spcPts val="0"/>
              </a:spcBef>
              <a:buNone/>
            </a:pPr>
            <a:r>
              <a:rPr lang="en-US" altLang="zh-TW" sz="1800" dirty="0">
                <a:latin typeface="微軟正黑體" panose="020B0604030504040204" pitchFamily="34" charset="-120"/>
                <a:ea typeface="微軟正黑體" panose="020B0604030504040204" pitchFamily="34" charset="-120"/>
              </a:rPr>
              <a:t>1. **</a:t>
            </a:r>
            <a:r>
              <a:rPr lang="zh-TW" altLang="en-US" sz="1800" dirty="0">
                <a:latin typeface="微軟正黑體" panose="020B0604030504040204" pitchFamily="34" charset="-120"/>
                <a:ea typeface="微軟正黑體" panose="020B0604030504040204" pitchFamily="34" charset="-120"/>
              </a:rPr>
              <a:t>下載整個</a:t>
            </a:r>
            <a:r>
              <a:rPr lang="en-US" altLang="zh-TW" sz="1800" dirty="0" err="1">
                <a:latin typeface="微軟正黑體" panose="020B0604030504040204" pitchFamily="34" charset="-120"/>
                <a:ea typeface="微軟正黑體" panose="020B0604030504040204" pitchFamily="34" charset="-120"/>
              </a:rPr>
              <a:t>codelabs</a:t>
            </a:r>
            <a:r>
              <a:rPr lang="zh-TW" altLang="en-US" sz="1800" dirty="0">
                <a:latin typeface="微軟正黑體" panose="020B0604030504040204" pitchFamily="34" charset="-120"/>
                <a:ea typeface="微軟正黑體" panose="020B0604030504040204" pitchFamily="34" charset="-120"/>
              </a:rPr>
              <a:t>並挑選所需的文件**：</a:t>
            </a:r>
          </a:p>
          <a:p>
            <a:pPr marL="0" indent="0">
              <a:lnSpc>
                <a:spcPct val="150000"/>
              </a:lnSpc>
              <a:spcBef>
                <a:spcPts val="0"/>
              </a:spcBef>
              <a:buNone/>
            </a:pPr>
            <a:r>
              <a:rPr lang="zh-TW" altLang="en-US" sz="1800" dirty="0">
                <a:latin typeface="微軟正黑體" panose="020B0604030504040204" pitchFamily="34" charset="-120"/>
                <a:ea typeface="微軟正黑體" panose="020B0604030504040204" pitchFamily="34" charset="-120"/>
              </a:rPr>
              <a:t>   </a:t>
            </a:r>
            <a:r>
              <a:rPr lang="en-US" altLang="zh-TW" sz="1800" dirty="0">
                <a:latin typeface="微軟正黑體" panose="020B0604030504040204" pitchFamily="34" charset="-120"/>
                <a:ea typeface="微軟正黑體" panose="020B0604030504040204" pitchFamily="34" charset="-120"/>
              </a:rPr>
              <a:t>- </a:t>
            </a:r>
            <a:r>
              <a:rPr lang="zh-TW" altLang="en-US" sz="1800" dirty="0">
                <a:latin typeface="微軟正黑體" panose="020B0604030504040204" pitchFamily="34" charset="-120"/>
                <a:ea typeface="微軟正黑體" panose="020B0604030504040204" pitchFamily="34" charset="-120"/>
              </a:rPr>
              <a:t>你可以在</a:t>
            </a:r>
            <a:r>
              <a:rPr lang="en-US" altLang="zh-TW" sz="1800" dirty="0">
                <a:latin typeface="微軟正黑體" panose="020B0604030504040204" pitchFamily="34" charset="-120"/>
                <a:ea typeface="微軟正黑體" panose="020B0604030504040204" pitchFamily="34" charset="-120"/>
              </a:rPr>
              <a:t>GitHub</a:t>
            </a:r>
            <a:r>
              <a:rPr lang="zh-TW" altLang="en-US" sz="1800" dirty="0">
                <a:latin typeface="微軟正黑體" panose="020B0604030504040204" pitchFamily="34" charset="-120"/>
                <a:ea typeface="微軟正黑體" panose="020B0604030504040204" pitchFamily="34" charset="-120"/>
              </a:rPr>
              <a:t>上找到完整的</a:t>
            </a:r>
            <a:r>
              <a:rPr lang="en-US" altLang="zh-TW" sz="1800" dirty="0" err="1">
                <a:latin typeface="微軟正黑體" panose="020B0604030504040204" pitchFamily="34" charset="-120"/>
                <a:ea typeface="微軟正黑體" panose="020B0604030504040204" pitchFamily="34" charset="-120"/>
              </a:rPr>
              <a:t>codelabs</a:t>
            </a:r>
            <a:r>
              <a:rPr lang="zh-TW" altLang="en-US" sz="1800" dirty="0">
                <a:latin typeface="微軟正黑體" panose="020B0604030504040204" pitchFamily="34" charset="-120"/>
                <a:ea typeface="微軟正黑體" panose="020B0604030504040204" pitchFamily="34" charset="-120"/>
              </a:rPr>
              <a:t>：</a:t>
            </a:r>
            <a:r>
              <a:rPr lang="en-US" altLang="zh-TW" sz="1800" dirty="0">
                <a:latin typeface="微軟正黑體" panose="020B0604030504040204" pitchFamily="34" charset="-120"/>
                <a:ea typeface="微軟正黑體" panose="020B0604030504040204" pitchFamily="34" charset="-120"/>
              </a:rPr>
              <a:t>[https://github.com/flutter/codelabs/tree/main/firebase-auth-flutterfire-ui/complete](https://github.com/flutter/codelabs/tree/main/firebase-auth-flutterfire-ui/complete) </a:t>
            </a:r>
            <a:r>
              <a:rPr lang="en-US" altLang="zh-TW" sz="1800" b="1" dirty="0">
                <a:solidFill>
                  <a:srgbClr val="0000FF"/>
                </a:solidFill>
                <a:latin typeface="微軟正黑體" panose="020B0604030504040204" pitchFamily="34" charset="-120"/>
                <a:ea typeface="微軟正黑體" panose="020B0604030504040204" pitchFamily="34" charset="-120"/>
              </a:rPr>
              <a:t>[</a:t>
            </a:r>
            <a:r>
              <a:rPr lang="zh-TW" altLang="en-US" sz="1800" b="1" dirty="0">
                <a:solidFill>
                  <a:srgbClr val="0000FF"/>
                </a:solidFill>
                <a:latin typeface="微軟正黑體" panose="020B0604030504040204" pitchFamily="34" charset="-120"/>
                <a:ea typeface="微軟正黑體" panose="020B0604030504040204" pitchFamily="34" charset="-120"/>
              </a:rPr>
              <a:t>來源</a:t>
            </a:r>
            <a:r>
              <a:rPr lang="en-US" altLang="zh-TW" sz="1800" b="1" dirty="0">
                <a:solidFill>
                  <a:srgbClr val="0000FF"/>
                </a:solidFill>
                <a:latin typeface="微軟正黑體" panose="020B0604030504040204" pitchFamily="34" charset="-120"/>
                <a:ea typeface="微軟正黑體" panose="020B0604030504040204" pitchFamily="34" charset="-120"/>
              </a:rPr>
              <a:t>: YOUR SOURCE]</a:t>
            </a:r>
          </a:p>
          <a:p>
            <a:pPr marL="0" indent="0">
              <a:lnSpc>
                <a:spcPct val="150000"/>
              </a:lnSpc>
              <a:spcBef>
                <a:spcPts val="0"/>
              </a:spcBef>
              <a:buNone/>
            </a:pPr>
            <a:r>
              <a:rPr lang="en-US" altLang="zh-TW" sz="1800" dirty="0">
                <a:latin typeface="微軟正黑體" panose="020B0604030504040204" pitchFamily="34" charset="-120"/>
                <a:ea typeface="微軟正黑體" panose="020B0604030504040204" pitchFamily="34" charset="-120"/>
              </a:rPr>
              <a:t>   - </a:t>
            </a:r>
            <a:r>
              <a:rPr lang="zh-TW" altLang="en-US" sz="1800" dirty="0">
                <a:latin typeface="微軟正黑體" panose="020B0604030504040204" pitchFamily="34" charset="-120"/>
                <a:ea typeface="微軟正黑體" panose="020B0604030504040204" pitchFamily="34" charset="-120"/>
              </a:rPr>
              <a:t>或者只下載</a:t>
            </a:r>
            <a:r>
              <a:rPr lang="en-US" altLang="zh-TW" sz="1800" dirty="0">
                <a:latin typeface="微軟正黑體" panose="020B0604030504040204" pitchFamily="34" charset="-120"/>
                <a:ea typeface="微軟正黑體" panose="020B0604030504040204" pitchFamily="34" charset="-120"/>
              </a:rPr>
              <a:t>`firebase-</a:t>
            </a:r>
            <a:r>
              <a:rPr lang="en-US" altLang="zh-TW" sz="1800" dirty="0" err="1">
                <a:latin typeface="微軟正黑體" panose="020B0604030504040204" pitchFamily="34" charset="-120"/>
                <a:ea typeface="微軟正黑體" panose="020B0604030504040204" pitchFamily="34" charset="-120"/>
              </a:rPr>
              <a:t>auth</a:t>
            </a:r>
            <a:r>
              <a:rPr lang="en-US" altLang="zh-TW" sz="1800" dirty="0">
                <a:latin typeface="微軟正黑體" panose="020B0604030504040204" pitchFamily="34" charset="-120"/>
                <a:ea typeface="微軟正黑體" panose="020B0604030504040204" pitchFamily="34" charset="-120"/>
              </a:rPr>
              <a:t>-</a:t>
            </a:r>
            <a:r>
              <a:rPr lang="en-US" altLang="zh-TW" sz="1800" dirty="0" err="1">
                <a:latin typeface="微軟正黑體" panose="020B0604030504040204" pitchFamily="34" charset="-120"/>
                <a:ea typeface="微軟正黑體" panose="020B0604030504040204" pitchFamily="34" charset="-120"/>
              </a:rPr>
              <a:t>flutterfire-ui</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下的</a:t>
            </a:r>
            <a:r>
              <a:rPr lang="en-US" altLang="zh-TW" sz="1800" dirty="0">
                <a:latin typeface="微軟正黑體" panose="020B0604030504040204" pitchFamily="34" charset="-120"/>
                <a:ea typeface="微軟正黑體" panose="020B0604030504040204" pitchFamily="34" charset="-120"/>
              </a:rPr>
              <a:t>`complete`</a:t>
            </a:r>
            <a:r>
              <a:rPr lang="zh-TW" altLang="en-US" sz="1800" dirty="0">
                <a:latin typeface="微軟正黑體" panose="020B0604030504040204" pitchFamily="34" charset="-120"/>
                <a:ea typeface="微軟正黑體" panose="020B0604030504040204" pitchFamily="34" charset="-120"/>
              </a:rPr>
              <a:t>內的</a:t>
            </a:r>
            <a:r>
              <a:rPr lang="en-US" altLang="zh-TW" sz="1800" dirty="0">
                <a:latin typeface="微軟正黑體" panose="020B0604030504040204" pitchFamily="34" charset="-120"/>
                <a:ea typeface="微軟正黑體" panose="020B0604030504040204" pitchFamily="34" charset="-120"/>
              </a:rPr>
              <a:t>`lib`</a:t>
            </a:r>
            <a:r>
              <a:rPr lang="zh-TW" altLang="en-US" sz="1800" dirty="0">
                <a:latin typeface="微軟正黑體" panose="020B0604030504040204" pitchFamily="34" charset="-120"/>
                <a:ea typeface="微軟正黑體" panose="020B0604030504040204" pitchFamily="34" charset="-120"/>
              </a:rPr>
              <a:t>和</a:t>
            </a:r>
            <a:r>
              <a:rPr lang="en-US" altLang="zh-TW" sz="1800" dirty="0">
                <a:latin typeface="微軟正黑體" panose="020B0604030504040204" pitchFamily="34" charset="-120"/>
                <a:ea typeface="微軟正黑體" panose="020B0604030504040204" pitchFamily="34" charset="-120"/>
              </a:rPr>
              <a:t>`assets`</a:t>
            </a:r>
            <a:r>
              <a:rPr lang="zh-TW" altLang="en-US" sz="1800" dirty="0">
                <a:latin typeface="微軟正黑體" panose="020B0604030504040204" pitchFamily="34" charset="-120"/>
                <a:ea typeface="微軟正黑體" panose="020B0604030504040204" pitchFamily="34" charset="-120"/>
              </a:rPr>
              <a:t>文件。</a:t>
            </a:r>
            <a:endParaRPr lang="en-US" altLang="zh-TW"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64634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t>4.</a:t>
            </a:r>
            <a:r>
              <a:rPr lang="zh-TW" altLang="en-US" sz="4000" b="1" dirty="0"/>
              <a:t>註記資料來源</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0" y="1678548"/>
            <a:ext cx="9807695" cy="1737895"/>
          </a:xfrm>
        </p:spPr>
        <p:txBody>
          <a:bodyPr>
            <a:noAutofit/>
          </a:bodyPr>
          <a:lstStyle/>
          <a:p>
            <a:pPr>
              <a:lnSpc>
                <a:spcPct val="150000"/>
              </a:lnSpc>
              <a:spcBef>
                <a:spcPts val="0"/>
              </a:spcBef>
              <a:buClrTx/>
            </a:pPr>
            <a:r>
              <a:rPr lang="zh-TW" altLang="en-US" sz="1800" dirty="0">
                <a:latin typeface="微軟正黑體" panose="020B0604030504040204" pitchFamily="34" charset="-120"/>
                <a:ea typeface="微軟正黑體" panose="020B0604030504040204" pitchFamily="34" charset="-120"/>
              </a:rPr>
              <a:t>為驗証系統有讀到</a:t>
            </a:r>
            <a:r>
              <a:rPr lang="en-US" altLang="zh-TW" sz="1800" dirty="0">
                <a:latin typeface="微軟正黑體" panose="020B0604030504040204" pitchFamily="34" charset="-120"/>
                <a:ea typeface="微軟正黑體" panose="020B0604030504040204" pitchFamily="34" charset="-120"/>
              </a:rPr>
              <a:t>Chroma</a:t>
            </a:r>
            <a:r>
              <a:rPr lang="zh-TW" altLang="en-US" sz="1800" dirty="0">
                <a:latin typeface="微軟正黑體" panose="020B0604030504040204" pitchFamily="34" charset="-120"/>
                <a:ea typeface="微軟正黑體" panose="020B0604030504040204" pitchFamily="34" charset="-120"/>
              </a:rPr>
              <a:t>提供的資料，在</a:t>
            </a:r>
            <a:r>
              <a:rPr lang="en-US" altLang="zh-TW" sz="1800" dirty="0">
                <a:latin typeface="微軟正黑體" panose="020B0604030504040204" pitchFamily="34" charset="-120"/>
                <a:ea typeface="微軟正黑體" panose="020B0604030504040204" pitchFamily="34" charset="-120"/>
              </a:rPr>
              <a:t>prompt</a:t>
            </a:r>
            <a:r>
              <a:rPr lang="zh-TW" altLang="en-US" sz="1800" dirty="0">
                <a:latin typeface="微軟正黑體" panose="020B0604030504040204" pitchFamily="34" charset="-120"/>
                <a:ea typeface="微軟正黑體" panose="020B0604030504040204" pitchFamily="34" charset="-120"/>
              </a:rPr>
              <a:t>自動加上</a:t>
            </a:r>
            <a:endParaRPr lang="en-US" altLang="zh-TW" sz="1800" dirty="0">
              <a:latin typeface="微軟正黑體" panose="020B0604030504040204" pitchFamily="34" charset="-120"/>
              <a:ea typeface="微軟正黑體" panose="020B0604030504040204" pitchFamily="34" charset="-120"/>
            </a:endParaRPr>
          </a:p>
          <a:p>
            <a:pPr marL="452438" indent="0">
              <a:lnSpc>
                <a:spcPct val="150000"/>
              </a:lnSpc>
              <a:spcBef>
                <a:spcPts val="0"/>
              </a:spcBef>
              <a:buNone/>
            </a:pP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根據提供的資料回答問題，不要使用你自己的知識。如果沒有足夠的資訊，就回答 </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找不到其它相關資料</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a:t>
            </a:r>
            <a:r>
              <a:rPr lang="en-US" altLang="zh-TW" sz="1800" dirty="0">
                <a:latin typeface="微軟正黑體" panose="020B0604030504040204" pitchFamily="34" charset="-120"/>
                <a:ea typeface="微軟正黑體" panose="020B0604030504040204" pitchFamily="34" charset="-120"/>
              </a:rPr>
              <a:t>"</a:t>
            </a:r>
            <a:endParaRPr lang="zh-TW" altLang="en-US" sz="1800" dirty="0">
              <a:latin typeface="微軟正黑體" panose="020B0604030504040204" pitchFamily="34" charset="-120"/>
              <a:ea typeface="微軟正黑體" panose="020B0604030504040204" pitchFamily="34" charset="-120"/>
            </a:endParaRPr>
          </a:p>
          <a:p>
            <a:pPr marL="0" indent="0">
              <a:lnSpc>
                <a:spcPct val="150000"/>
              </a:lnSpc>
              <a:spcBef>
                <a:spcPts val="0"/>
              </a:spcBef>
              <a:buNone/>
            </a:pPr>
            <a:endParaRPr lang="zh-TW" altLang="en-US" sz="1800" dirty="0">
              <a:latin typeface="微軟正黑體" panose="020B0604030504040204" pitchFamily="34" charset="-120"/>
              <a:ea typeface="微軟正黑體" panose="020B0604030504040204" pitchFamily="34" charset="-120"/>
            </a:endParaRPr>
          </a:p>
          <a:p>
            <a:pPr>
              <a:lnSpc>
                <a:spcPct val="100000"/>
              </a:lnSpc>
              <a:buClrTx/>
            </a:pPr>
            <a:r>
              <a:rPr lang="zh-TW" altLang="en-US" sz="1800" dirty="0">
                <a:latin typeface="微軟正黑體" panose="020B0604030504040204" pitchFamily="34" charset="-120"/>
                <a:ea typeface="微軟正黑體" panose="020B0604030504040204" pitchFamily="34" charset="-120"/>
              </a:rPr>
              <a:t>但</a:t>
            </a:r>
            <a:endParaRPr lang="en-US" altLang="zh-TW" sz="1800" dirty="0">
              <a:latin typeface="微軟正黑體" panose="020B0604030504040204" pitchFamily="34" charset="-120"/>
              <a:ea typeface="微軟正黑體" panose="020B0604030504040204" pitchFamily="34" charset="-120"/>
            </a:endParaRPr>
          </a:p>
          <a:p>
            <a:pPr marL="738188" indent="-285750">
              <a:lnSpc>
                <a:spcPct val="100000"/>
              </a:lnSpc>
              <a:buClr>
                <a:schemeClr val="tx1"/>
              </a:buClr>
              <a:buFont typeface="Wingdings" panose="05000000000000000000" pitchFamily="2" charset="2"/>
              <a:buChar char="p"/>
            </a:pPr>
            <a:r>
              <a:rPr lang="en-US" altLang="zh-TW" sz="1800" b="1" dirty="0">
                <a:solidFill>
                  <a:srgbClr val="0000FF"/>
                </a:solidFill>
                <a:latin typeface="微軟正黑體" panose="020B0604030504040204" pitchFamily="34" charset="-120"/>
                <a:ea typeface="微軟正黑體" panose="020B0604030504040204" pitchFamily="34" charset="-120"/>
              </a:rPr>
              <a:t>DeepSeek</a:t>
            </a:r>
            <a:r>
              <a:rPr lang="en-US" altLang="zh-TW" sz="1800" b="1" dirty="0">
                <a:latin typeface="微軟正黑體" panose="020B0604030504040204" pitchFamily="34" charset="-120"/>
                <a:ea typeface="微軟正黑體" panose="020B0604030504040204" pitchFamily="34" charset="-120"/>
              </a:rPr>
              <a:t>-Coder-V2-Lite-Instruct-GGUF</a:t>
            </a:r>
            <a:r>
              <a:rPr lang="zh-TW" altLang="en-US" sz="1800" b="1" dirty="0">
                <a:latin typeface="微軟正黑體" panose="020B0604030504040204" pitchFamily="34" charset="-120"/>
                <a:ea typeface="微軟正黑體" panose="020B0604030504040204" pitchFamily="34" charset="-120"/>
              </a:rPr>
              <a:t>，仍會參照自身資料來回答</a:t>
            </a:r>
            <a:endParaRPr lang="en-US" altLang="zh-TW" sz="1800" b="1" dirty="0">
              <a:latin typeface="微軟正黑體" panose="020B0604030504040204" pitchFamily="34" charset="-120"/>
              <a:ea typeface="微軟正黑體" panose="020B0604030504040204" pitchFamily="34" charset="-120"/>
            </a:endParaRPr>
          </a:p>
          <a:p>
            <a:pPr marL="738188" indent="-285750">
              <a:lnSpc>
                <a:spcPct val="100000"/>
              </a:lnSpc>
              <a:buClr>
                <a:schemeClr val="tx1"/>
              </a:buClr>
              <a:buFont typeface="Wingdings" panose="05000000000000000000" pitchFamily="2" charset="2"/>
              <a:buChar char="p"/>
            </a:pPr>
            <a:r>
              <a:rPr lang="en-US" altLang="zh-TW" sz="1800" b="1" dirty="0">
                <a:solidFill>
                  <a:srgbClr val="0000FF"/>
                </a:solidFill>
                <a:latin typeface="微軟正黑體" panose="020B0604030504040204" pitchFamily="34" charset="-120"/>
                <a:ea typeface="微軟正黑體" panose="020B0604030504040204" pitchFamily="34" charset="-120"/>
              </a:rPr>
              <a:t>Mistral</a:t>
            </a:r>
            <a:r>
              <a:rPr lang="en-US" altLang="zh-TW" sz="1800" b="1" dirty="0">
                <a:latin typeface="微軟正黑體" panose="020B0604030504040204" pitchFamily="34" charset="-120"/>
                <a:ea typeface="微軟正黑體" panose="020B0604030504040204" pitchFamily="34" charset="-120"/>
              </a:rPr>
              <a:t>-Nemo-Instruct-2407-GGUF</a:t>
            </a:r>
            <a:r>
              <a:rPr lang="zh-TW" altLang="en-US" sz="1800" b="1" dirty="0">
                <a:latin typeface="微軟正黑體" panose="020B0604030504040204" pitchFamily="34" charset="-120"/>
                <a:ea typeface="微軟正黑體" panose="020B0604030504040204" pitchFamily="34" charset="-120"/>
              </a:rPr>
              <a:t>，則不會參照自身資料</a:t>
            </a:r>
            <a:endParaRPr lang="en-US" altLang="zh-TW" sz="1800" dirty="0">
              <a:latin typeface="微軟正黑體" panose="020B0604030504040204" pitchFamily="34" charset="-120"/>
              <a:ea typeface="微軟正黑體" panose="020B0604030504040204" pitchFamily="34" charset="-120"/>
            </a:endParaRPr>
          </a:p>
        </p:txBody>
      </p:sp>
      <p:sp>
        <p:nvSpPr>
          <p:cNvPr id="4" name="動作按鈕: 往前或上一項 3">
            <a:hlinkClick r:id="rId3" action="ppaction://hlinksldjump" highlightClick="1"/>
            <a:extLst>
              <a:ext uri="{FF2B5EF4-FFF2-40B4-BE49-F238E27FC236}">
                <a16:creationId xmlns:a16="http://schemas.microsoft.com/office/drawing/2014/main" id="{11FB01A6-AEF6-4161-984F-2CB01077ECDD}"/>
              </a:ext>
            </a:extLst>
          </p:cNvPr>
          <p:cNvSpPr/>
          <p:nvPr/>
        </p:nvSpPr>
        <p:spPr>
          <a:xfrm>
            <a:off x="11485265" y="5707464"/>
            <a:ext cx="401935" cy="271305"/>
          </a:xfrm>
          <a:prstGeom prst="actionButtonBackPrevio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67058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0" y="1678548"/>
            <a:ext cx="9807695" cy="1737895"/>
          </a:xfrm>
        </p:spPr>
        <p:txBody>
          <a:bodyPr>
            <a:noAutofit/>
          </a:bodyPr>
          <a:lstStyle/>
          <a:p>
            <a:pPr>
              <a:lnSpc>
                <a:spcPct val="150000"/>
              </a:lnSpc>
              <a:spcBef>
                <a:spcPts val="0"/>
              </a:spcBef>
              <a:buClrTx/>
            </a:pPr>
            <a:r>
              <a:rPr lang="en-US" altLang="zh-TW" sz="1800" dirty="0">
                <a:latin typeface="微軟正黑體" panose="020B0604030504040204" pitchFamily="34" charset="-120"/>
                <a:ea typeface="微軟正黑體" panose="020B0604030504040204" pitchFamily="34" charset="-120"/>
                <a:hlinkClick r:id="rId3"/>
              </a:rPr>
              <a:t>http://192.168.208.44:8501/</a:t>
            </a:r>
            <a:endParaRPr lang="en-US" altLang="zh-TW" sz="1800" dirty="0">
              <a:latin typeface="微軟正黑體" panose="020B0604030504040204" pitchFamily="34" charset="-120"/>
              <a:ea typeface="微軟正黑體" panose="020B0604030504040204" pitchFamily="34" charset="-120"/>
            </a:endParaRPr>
          </a:p>
          <a:p>
            <a:pPr>
              <a:lnSpc>
                <a:spcPct val="150000"/>
              </a:lnSpc>
              <a:spcBef>
                <a:spcPts val="0"/>
              </a:spcBef>
              <a:buClrTx/>
            </a:pPr>
            <a:r>
              <a:rPr lang="en-US" altLang="zh-TW" sz="1800" dirty="0">
                <a:latin typeface="微軟正黑體" panose="020B0604030504040204" pitchFamily="34" charset="-120"/>
                <a:ea typeface="微軟正黑體" panose="020B0604030504040204" pitchFamily="34" charset="-120"/>
              </a:rPr>
              <a:t>http://localhost:8501/</a:t>
            </a:r>
          </a:p>
        </p:txBody>
      </p:sp>
      <p:pic>
        <p:nvPicPr>
          <p:cNvPr id="5" name="圖片 4">
            <a:extLst>
              <a:ext uri="{FF2B5EF4-FFF2-40B4-BE49-F238E27FC236}">
                <a16:creationId xmlns:a16="http://schemas.microsoft.com/office/drawing/2014/main" id="{04E16584-6C7B-43DC-9C49-BE8BE7518E2F}"/>
              </a:ext>
            </a:extLst>
          </p:cNvPr>
          <p:cNvPicPr>
            <a:picLocks noChangeAspect="1"/>
          </p:cNvPicPr>
          <p:nvPr/>
        </p:nvPicPr>
        <p:blipFill>
          <a:blip r:embed="rId4"/>
          <a:stretch>
            <a:fillRect/>
          </a:stretch>
        </p:blipFill>
        <p:spPr>
          <a:xfrm>
            <a:off x="5637125" y="1227970"/>
            <a:ext cx="6365466" cy="4844910"/>
          </a:xfrm>
          <a:prstGeom prst="rect">
            <a:avLst/>
          </a:prstGeom>
        </p:spPr>
      </p:pic>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t>5.</a:t>
            </a:r>
            <a:r>
              <a:rPr lang="zh-TW" altLang="en-US" sz="4000" b="1" dirty="0"/>
              <a:t>問答式查詢介面</a:t>
            </a:r>
          </a:p>
        </p:txBody>
      </p:sp>
      <p:sp>
        <p:nvSpPr>
          <p:cNvPr id="4" name="動作按鈕: 往前或上一項 3">
            <a:hlinkClick r:id="rId5" action="ppaction://hlinksldjump" highlightClick="1"/>
            <a:extLst>
              <a:ext uri="{FF2B5EF4-FFF2-40B4-BE49-F238E27FC236}">
                <a16:creationId xmlns:a16="http://schemas.microsoft.com/office/drawing/2014/main" id="{11FB01A6-AEF6-4161-984F-2CB01077ECDD}"/>
              </a:ext>
            </a:extLst>
          </p:cNvPr>
          <p:cNvSpPr/>
          <p:nvPr/>
        </p:nvSpPr>
        <p:spPr>
          <a:xfrm>
            <a:off x="11485265" y="5707464"/>
            <a:ext cx="401935" cy="271305"/>
          </a:xfrm>
          <a:prstGeom prst="actionButtonBackPreviou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1002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源起</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596632"/>
            <a:ext cx="9898344" cy="3450613"/>
          </a:xfrm>
        </p:spPr>
        <p:txBody>
          <a:bodyPr>
            <a:noAutofit/>
          </a:bodyPr>
          <a:lstStyle/>
          <a:p>
            <a:pPr marL="0" indent="0">
              <a:buNone/>
            </a:pPr>
            <a:r>
              <a:rPr lang="en-US" altLang="zh-TW" sz="2400" b="1" dirty="0">
                <a:latin typeface="微軟正黑體" panose="020B0604030504040204" pitchFamily="34" charset="-120"/>
                <a:ea typeface="微軟正黑體" panose="020B0604030504040204" pitchFamily="34" charset="-120"/>
              </a:rPr>
              <a:t>6</a:t>
            </a:r>
            <a:r>
              <a:rPr lang="zh-TW" altLang="en-US" sz="2400" b="1" dirty="0">
                <a:latin typeface="微軟正黑體" panose="020B0604030504040204" pitchFamily="34" charset="-120"/>
                <a:ea typeface="微軟正黑體" panose="020B0604030504040204" pitchFamily="34" charset="-120"/>
              </a:rPr>
              <a:t>個月、</a:t>
            </a:r>
            <a:r>
              <a:rPr lang="en-US" altLang="zh-TW" sz="2400" b="1" dirty="0">
                <a:latin typeface="微軟正黑體" panose="020B0604030504040204" pitchFamily="34" charset="-120"/>
                <a:ea typeface="微軟正黑體" panose="020B0604030504040204" pitchFamily="34" charset="-120"/>
              </a:rPr>
              <a:t>125</a:t>
            </a:r>
            <a:r>
              <a:rPr lang="zh-TW" altLang="en-US" sz="2400" b="1" dirty="0">
                <a:latin typeface="微軟正黑體" panose="020B0604030504040204" pitchFamily="34" charset="-120"/>
                <a:ea typeface="微軟正黑體" panose="020B0604030504040204" pitchFamily="34" charset="-120"/>
              </a:rPr>
              <a:t>天，多樣資料型態</a:t>
            </a:r>
            <a:r>
              <a:rPr lang="en-US" altLang="zh-TW" sz="2400" b="1" dirty="0">
                <a:latin typeface="微軟正黑體" panose="020B0604030504040204" pitchFamily="34" charset="-120"/>
                <a:ea typeface="微軟正黑體" panose="020B0604030504040204" pitchFamily="34" charset="-120"/>
              </a:rPr>
              <a:t>(video, PPT, PDF, Picture, code, web)</a:t>
            </a:r>
            <a:r>
              <a:rPr lang="zh-TW" altLang="en-US" sz="2400" b="1" dirty="0">
                <a:latin typeface="微軟正黑體" panose="020B0604030504040204" pitchFamily="34" charset="-120"/>
                <a:ea typeface="微軟正黑體" panose="020B0604030504040204" pitchFamily="34" charset="-120"/>
              </a:rPr>
              <a:t>，如果有一個好用的查找資料</a:t>
            </a:r>
            <a:r>
              <a:rPr lang="en-US" altLang="zh-TW" sz="2400" b="1" dirty="0">
                <a:latin typeface="微軟正黑體" panose="020B0604030504040204" pitchFamily="34" charset="-120"/>
                <a:ea typeface="微軟正黑體" panose="020B0604030504040204" pitchFamily="34" charset="-120"/>
              </a:rPr>
              <a:t>AI</a:t>
            </a:r>
            <a:r>
              <a:rPr lang="zh-TW" altLang="en-US" sz="2400" b="1" dirty="0">
                <a:latin typeface="微軟正黑體" panose="020B0604030504040204" pitchFamily="34" charset="-120"/>
                <a:ea typeface="微軟正黑體" panose="020B0604030504040204" pitchFamily="34" charset="-120"/>
              </a:rPr>
              <a:t>工具</a:t>
            </a:r>
            <a:r>
              <a:rPr lang="en-US" altLang="zh-TW" sz="2400" b="1" dirty="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硬體 </a:t>
            </a:r>
            <a:r>
              <a:rPr lang="en-US" altLang="zh-TW" dirty="0">
                <a:latin typeface="微軟正黑體" panose="020B0604030504040204" pitchFamily="34" charset="-120"/>
                <a:ea typeface="微軟正黑體" panose="020B0604030504040204" pitchFamily="34" charset="-120"/>
              </a:rPr>
              <a:t>&amp; </a:t>
            </a:r>
            <a:r>
              <a:rPr lang="zh-TW" altLang="en-US" dirty="0">
                <a:latin typeface="微軟正黑體" panose="020B0604030504040204" pitchFamily="34" charset="-120"/>
                <a:ea typeface="微軟正黑體" panose="020B0604030504040204" pitchFamily="34" charset="-120"/>
              </a:rPr>
              <a:t>系統：</a:t>
            </a:r>
            <a:r>
              <a:rPr lang="en-US" altLang="zh-TW" dirty="0">
                <a:latin typeface="微軟正黑體" panose="020B0604030504040204" pitchFamily="34" charset="-120"/>
                <a:ea typeface="微軟正黑體" panose="020B0604030504040204" pitchFamily="34" charset="-120"/>
              </a:rPr>
              <a:t>ESP32</a:t>
            </a:r>
            <a:r>
              <a:rPr lang="zh-TW" altLang="en-US" dirty="0">
                <a:latin typeface="微軟正黑體" panose="020B0604030504040204" pitchFamily="34" charset="-120"/>
                <a:ea typeface="微軟正黑體" panose="020B0604030504040204" pitchFamily="34" charset="-120"/>
              </a:rPr>
              <a:t>、樹莓派、</a:t>
            </a:r>
            <a:r>
              <a:rPr lang="en-US" altLang="zh-TW" dirty="0">
                <a:latin typeface="微軟正黑體" panose="020B0604030504040204" pitchFamily="34" charset="-120"/>
                <a:ea typeface="微軟正黑體" panose="020B0604030504040204" pitchFamily="34" charset="-120"/>
              </a:rPr>
              <a:t>Linux</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Vmware</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Docker</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XAMPP</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程式語言：</a:t>
            </a:r>
            <a:r>
              <a:rPr lang="en-US" altLang="zh-TW" dirty="0">
                <a:latin typeface="微軟正黑體" panose="020B0604030504040204" pitchFamily="34" charset="-120"/>
                <a:ea typeface="微軟正黑體" panose="020B0604030504040204" pitchFamily="34" charset="-120"/>
              </a:rPr>
              <a:t>Python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PHP</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Javascript</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Dart</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Flutter</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HTML</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資料保存：</a:t>
            </a:r>
            <a:r>
              <a:rPr lang="en-US" altLang="zh-TW" dirty="0" err="1">
                <a:latin typeface="微軟正黑體" panose="020B0604030504040204" pitchFamily="34" charset="-120"/>
                <a:ea typeface="微軟正黑體" panose="020B0604030504040204" pitchFamily="34" charset="-120"/>
              </a:rPr>
              <a:t>MarkDown</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Xmind</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Obsidian</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Git</a:t>
            </a:r>
            <a:endParaRPr lang="zh-TW" altLang="en-US"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資料庫：</a:t>
            </a:r>
            <a:r>
              <a:rPr lang="en-US" altLang="zh-TW" dirty="0" err="1">
                <a:latin typeface="微軟正黑體" panose="020B0604030504040204" pitchFamily="34" charset="-120"/>
                <a:ea typeface="微軟正黑體" panose="020B0604030504040204" pitchFamily="34" charset="-120"/>
              </a:rPr>
              <a:t>mySQL</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Javascript</a:t>
            </a:r>
            <a:r>
              <a:rPr lang="zh-TW" altLang="en-US" dirty="0">
                <a:latin typeface="微軟正黑體" panose="020B0604030504040204" pitchFamily="34" charset="-120"/>
                <a:ea typeface="微軟正黑體" panose="020B0604030504040204" pitchFamily="34" charset="-120"/>
              </a:rPr>
              <a:t> </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工具：</a:t>
            </a:r>
            <a:r>
              <a:rPr lang="en-US" altLang="zh-TW" dirty="0">
                <a:latin typeface="微軟正黑體" panose="020B0604030504040204" pitchFamily="34" charset="-120"/>
                <a:ea typeface="微軟正黑體" panose="020B0604030504040204" pitchFamily="34" charset="-120"/>
              </a:rPr>
              <a:t>Memo AI</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Snipaste</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Deskpins</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Tailscale</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devtunnel</a:t>
            </a:r>
            <a:endParaRPr lang="zh-TW" altLang="en-US"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AI</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LM Studio</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Ollama</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Hugging</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Face</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ngrok</a:t>
            </a:r>
            <a:r>
              <a:rPr lang="zh-TW" altLang="en-US"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GhatDPD</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Claude</a:t>
            </a:r>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2745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spc="-1" dirty="0">
                <a:solidFill>
                  <a:srgbClr val="000000"/>
                </a:solidFill>
                <a:latin typeface="微軟正黑體" panose="020B0604030504040204" pitchFamily="34" charset="-120"/>
                <a:ea typeface="微軟正黑體" panose="020B0604030504040204" pitchFamily="34" charset="-120"/>
                <a:cs typeface="DejaVu Sans" panose="020B0603030804020204" pitchFamily="34" charset="0"/>
              </a:rPr>
              <a:t>企業也有相同需求</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9028"/>
            <a:ext cx="9520158" cy="3450613"/>
          </a:xfrm>
        </p:spPr>
        <p:txBody>
          <a:bodyPr>
            <a:noAutofit/>
          </a:bodyPr>
          <a:lstStyle/>
          <a:p>
            <a:pPr marL="893763" indent="-893763">
              <a:lnSpc>
                <a:spcPct val="100000"/>
              </a:lnSpc>
              <a:buNone/>
            </a:pPr>
            <a:r>
              <a:rPr lang="zh-TW" altLang="en-US" sz="2400" b="1" dirty="0">
                <a:latin typeface="微軟正黑體" panose="020B0604030504040204" pitchFamily="34" charset="-120"/>
                <a:ea typeface="微軟正黑體" panose="020B0604030504040204" pitchFamily="34" charset="-120"/>
              </a:rPr>
              <a:t>資訊管理系統 </a:t>
            </a:r>
            <a:r>
              <a:rPr lang="en-US" altLang="zh-TW" sz="2400" b="1" dirty="0">
                <a:latin typeface="微軟正黑體" panose="020B0604030504040204" pitchFamily="34" charset="-120"/>
                <a:ea typeface="微軟正黑體" panose="020B0604030504040204" pitchFamily="34" charset="-120"/>
              </a:rPr>
              <a:t>KMS</a:t>
            </a:r>
            <a:r>
              <a:rPr lang="zh-TW" altLang="en-US" sz="2400" b="1" dirty="0">
                <a:latin typeface="微軟正黑體" panose="020B0604030504040204" pitchFamily="34" charset="-120"/>
                <a:ea typeface="微軟正黑體" panose="020B0604030504040204" pitchFamily="34" charset="-120"/>
              </a:rPr>
              <a:t>：用來收集、組織、分享和管理組織內部的知識資產，主要是幫助企業能更好地應用這些資源。</a:t>
            </a:r>
            <a:endParaRPr lang="en-US" altLang="zh-TW" sz="2400" b="1" dirty="0">
              <a:latin typeface="微軟正黑體" panose="020B0604030504040204" pitchFamily="34" charset="-120"/>
              <a:ea typeface="微軟正黑體" panose="020B0604030504040204" pitchFamily="34" charset="-120"/>
            </a:endParaRPr>
          </a:p>
          <a:p>
            <a:pPr>
              <a:lnSpc>
                <a:spcPct val="200000"/>
              </a:lnSpc>
            </a:pPr>
            <a:r>
              <a:rPr lang="en-US" altLang="zh-TW" sz="2400" b="1" dirty="0">
                <a:latin typeface="微軟正黑體" panose="020B0604030504040204" pitchFamily="34" charset="-120"/>
                <a:ea typeface="微軟正黑體" panose="020B0604030504040204" pitchFamily="34" charset="-120"/>
              </a:rPr>
              <a:t>ISO</a:t>
            </a:r>
            <a:r>
              <a:rPr lang="zh-TW" altLang="en-US" sz="2400" b="1" dirty="0">
                <a:latin typeface="微軟正黑體" panose="020B0604030504040204" pitchFamily="34" charset="-120"/>
                <a:ea typeface="微軟正黑體" panose="020B0604030504040204" pitchFamily="34" charset="-120"/>
              </a:rPr>
              <a:t>文管系統</a:t>
            </a:r>
            <a:r>
              <a:rPr lang="zh-TW" altLang="en-US" sz="2400" dirty="0">
                <a:latin typeface="微軟正黑體" panose="020B0604030504040204" pitchFamily="34" charset="-120"/>
                <a:ea typeface="微軟正黑體" panose="020B0604030504040204" pitchFamily="34" charset="-120"/>
              </a:rPr>
              <a:t>。</a:t>
            </a:r>
          </a:p>
          <a:p>
            <a:pPr>
              <a:lnSpc>
                <a:spcPct val="200000"/>
              </a:lnSpc>
            </a:pPr>
            <a:r>
              <a:rPr lang="zh-TW" altLang="en-US" sz="2400" b="1" dirty="0">
                <a:latin typeface="微軟正黑體" panose="020B0604030504040204" pitchFamily="34" charset="-120"/>
                <a:ea typeface="微軟正黑體" panose="020B0604030504040204" pitchFamily="34" charset="-120"/>
              </a:rPr>
              <a:t>套裝系統：</a:t>
            </a:r>
            <a:r>
              <a:rPr lang="en-US" altLang="zh-TW" sz="2400" b="1" dirty="0">
                <a:latin typeface="微軟正黑體" panose="020B0604030504040204" pitchFamily="34" charset="-120"/>
                <a:ea typeface="微軟正黑體" panose="020B0604030504040204" pitchFamily="34" charset="-120"/>
              </a:rPr>
              <a:t>Salesforce Knowledge, </a:t>
            </a:r>
            <a:r>
              <a:rPr lang="zh-TW" altLang="en-US" sz="2400" b="1" dirty="0">
                <a:latin typeface="微軟正黑體" panose="020B0604030504040204" pitchFamily="34" charset="-120"/>
                <a:ea typeface="微軟正黑體" panose="020B0604030504040204" pitchFamily="34" charset="-120"/>
              </a:rPr>
              <a:t>叡揚</a:t>
            </a:r>
            <a:r>
              <a:rPr lang="en-US" altLang="zh-TW" sz="2400" b="1" dirty="0">
                <a:latin typeface="微軟正黑體" panose="020B0604030504040204" pitchFamily="34" charset="-120"/>
                <a:ea typeface="微軟正黑體" panose="020B0604030504040204" pitchFamily="34" charset="-120"/>
              </a:rPr>
              <a:t>Vitals ESP,</a:t>
            </a:r>
            <a:r>
              <a:rPr lang="zh-TW" altLang="en-US" sz="2400" b="1" dirty="0">
                <a:latin typeface="微軟正黑體" panose="020B0604030504040204" pitchFamily="34" charset="-120"/>
                <a:ea typeface="微軟正黑體" panose="020B0604030504040204" pitchFamily="34" charset="-120"/>
              </a:rPr>
              <a:t> 中國生產力中心 </a:t>
            </a:r>
            <a:r>
              <a:rPr lang="en-US" altLang="zh-TW" sz="2400" b="1" dirty="0" err="1">
                <a:latin typeface="微軟正黑體" panose="020B0604030504040204" pitchFamily="34" charset="-120"/>
                <a:ea typeface="微軟正黑體" panose="020B0604030504040204" pitchFamily="34" charset="-120"/>
              </a:rPr>
              <a:t>eKM</a:t>
            </a:r>
            <a:r>
              <a:rPr lang="zh-TW" altLang="en-US" sz="2400" dirty="0">
                <a:latin typeface="微軟正黑體" panose="020B0604030504040204" pitchFamily="34" charset="-120"/>
                <a:ea typeface="微軟正黑體" panose="020B0604030504040204" pitchFamily="34" charset="-120"/>
              </a:rPr>
              <a:t>。</a:t>
            </a:r>
          </a:p>
          <a:p>
            <a:pPr>
              <a:lnSpc>
                <a:spcPct val="200000"/>
              </a:lnSpc>
            </a:pPr>
            <a:r>
              <a:rPr lang="zh-TW" altLang="en-US" sz="2400" b="1" dirty="0">
                <a:latin typeface="微軟正黑體" panose="020B0604030504040204" pitchFamily="34" charset="-120"/>
                <a:ea typeface="微軟正黑體" panose="020B0604030504040204" pitchFamily="34" charset="-120"/>
              </a:rPr>
              <a:t>平台系統：</a:t>
            </a:r>
            <a:r>
              <a:rPr lang="en-US" altLang="zh-TW" sz="2400" b="1" dirty="0">
                <a:latin typeface="微軟正黑體" panose="020B0604030504040204" pitchFamily="34" charset="-120"/>
                <a:ea typeface="微軟正黑體" panose="020B0604030504040204" pitchFamily="34" charset="-120"/>
              </a:rPr>
              <a:t>Lotus Notes, MS SharePoint, Confluence</a:t>
            </a:r>
            <a:r>
              <a:rPr lang="zh-TW" altLang="en-US" sz="2400" dirty="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3174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資訊收集的困境</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9028"/>
            <a:ext cx="9520158" cy="3450613"/>
          </a:xfrm>
        </p:spPr>
        <p:txBody>
          <a:bodyPr>
            <a:noAutofit/>
          </a:bodyPr>
          <a:lstStyle/>
          <a:p>
            <a:pPr>
              <a:lnSpc>
                <a:spcPct val="150000"/>
              </a:lnSpc>
            </a:pPr>
            <a:r>
              <a:rPr lang="zh-TW" altLang="en-US" sz="2400" b="1" dirty="0">
                <a:latin typeface="微軟正黑體" panose="020B0604030504040204" pitchFamily="34" charset="-120"/>
                <a:ea typeface="微軟正黑體" panose="020B0604030504040204" pitchFamily="34" charset="-120"/>
              </a:rPr>
              <a:t>無暇撰寫：</a:t>
            </a:r>
            <a:r>
              <a:rPr lang="zh-TW" altLang="en-US" sz="2400" dirty="0">
                <a:latin typeface="微軟正黑體" panose="020B0604030504040204" pitchFamily="34" charset="-120"/>
                <a:ea typeface="微軟正黑體" panose="020B0604030504040204" pitchFamily="34" charset="-120"/>
              </a:rPr>
              <a:t>員工工作繁忙，無暇專注文件編寫</a:t>
            </a: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撰寫耗時：</a:t>
            </a:r>
            <a:r>
              <a:rPr lang="zh-TW" altLang="en-US" sz="2400" dirty="0">
                <a:latin typeface="微軟正黑體" panose="020B0604030504040204" pitchFamily="34" charset="-120"/>
                <a:ea typeface="微軟正黑體" panose="020B0604030504040204" pitchFamily="34" charset="-120"/>
              </a:rPr>
              <a:t>文件撰寫耗時，又常是流程外工作，影響撰寫意願</a:t>
            </a: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內容不全：</a:t>
            </a:r>
            <a:r>
              <a:rPr lang="zh-TW" altLang="en-US" sz="2400" dirty="0">
                <a:latin typeface="微軟正黑體" panose="020B0604030504040204" pitchFamily="34" charset="-120"/>
                <a:ea typeface="微軟正黑體" panose="020B0604030504040204" pitchFamily="34" charset="-120"/>
              </a:rPr>
              <a:t>文件內容模糊，不夠完整</a:t>
            </a: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資訊分散：</a:t>
            </a:r>
            <a:r>
              <a:rPr lang="zh-TW" altLang="en-US" sz="2400" dirty="0">
                <a:latin typeface="微軟正黑體" panose="020B0604030504040204" pitchFamily="34" charset="-120"/>
                <a:ea typeface="微軟正黑體" panose="020B0604030504040204" pitchFamily="34" charset="-120"/>
              </a:rPr>
              <a:t>資訊分屬不同部門，難以掌握全貌</a:t>
            </a: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關鍵字不足：</a:t>
            </a:r>
            <a:r>
              <a:rPr lang="zh-TW" altLang="en-US" sz="2400" dirty="0">
                <a:latin typeface="微軟正黑體" panose="020B0604030504040204" pitchFamily="34" charset="-120"/>
                <a:ea typeface="微軟正黑體" panose="020B0604030504040204" pitchFamily="34" charset="-120"/>
              </a:rPr>
              <a:t>預標關鍵字，難以滿足未來搜尋需求</a:t>
            </a:r>
            <a:endParaRPr lang="en-US" altLang="zh-TW" sz="2400" dirty="0">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搜尋效率低：</a:t>
            </a:r>
            <a:r>
              <a:rPr lang="zh-TW" altLang="en-US" sz="2400" dirty="0">
                <a:latin typeface="微軟正黑體" panose="020B0604030504040204" pitchFamily="34" charset="-120"/>
                <a:ea typeface="微軟正黑體" panose="020B0604030504040204" pitchFamily="34" charset="-120"/>
              </a:rPr>
              <a:t>搜尋方式不夠自然、直接</a:t>
            </a:r>
          </a:p>
        </p:txBody>
      </p:sp>
    </p:spTree>
    <p:extLst>
      <p:ext uri="{BB962C8B-B14F-4D97-AF65-F5344CB8AC3E}">
        <p14:creationId xmlns:p14="http://schemas.microsoft.com/office/powerpoint/2010/main" val="134095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如果</a:t>
            </a:r>
            <a:r>
              <a:rPr lang="en-US" altLang="zh-TW" sz="4000" b="1" dirty="0">
                <a:ea typeface="DejaVu Sans Condensed" panose="020B0606030804020204" pitchFamily="34" charset="0"/>
                <a:cs typeface="DejaVu Sans Condensed" panose="020B0606030804020204" pitchFamily="34" charset="0"/>
              </a:rPr>
              <a:t>AI</a:t>
            </a:r>
            <a:r>
              <a:rPr lang="zh-TW" altLang="en-US" sz="4000" b="1" dirty="0">
                <a:ea typeface="微軟正黑體" panose="020B0604030504040204" pitchFamily="34" charset="-120"/>
              </a:rPr>
              <a:t>能</a:t>
            </a:r>
            <a:r>
              <a:rPr lang="en-US" altLang="zh-TW" sz="4000" b="1" dirty="0">
                <a:ea typeface="DejaVu Sans Condensed" panose="020B0606030804020204" pitchFamily="34" charset="0"/>
                <a:cs typeface="DejaVu Sans Condensed" panose="020B0606030804020204" pitchFamily="34" charset="0"/>
              </a:rPr>
              <a:t>…</a:t>
            </a:r>
            <a:endParaRPr lang="zh-TW" altLang="en-US" sz="4000" b="1" dirty="0">
              <a:ea typeface="微軟正黑體" panose="020B0604030504040204" pitchFamily="34" charset="-120"/>
              <a:cs typeface="DejaVu Sans Condensed" panose="020B0606030804020204" pitchFamily="34" charset="0"/>
            </a:endParaRP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0" y="1779028"/>
            <a:ext cx="10277723" cy="3450613"/>
          </a:xfrm>
        </p:spPr>
        <p:txBody>
          <a:bodyPr>
            <a:noAutofit/>
          </a:bodyPr>
          <a:lstStyle/>
          <a:p>
            <a:pPr>
              <a:lnSpc>
                <a:spcPct val="150000"/>
              </a:lnSpc>
            </a:pPr>
            <a:r>
              <a:rPr lang="zh-TW" altLang="en-US" sz="2400" b="1" dirty="0">
                <a:latin typeface="微軟正黑體" panose="020B0604030504040204" pitchFamily="34" charset="-120"/>
                <a:ea typeface="微軟正黑體" panose="020B0604030504040204" pitchFamily="34" charset="-120"/>
              </a:rPr>
              <a:t>無暇撰寫 </a:t>
            </a:r>
            <a:r>
              <a:rPr lang="en-US" altLang="zh-TW" sz="2400" b="1" dirty="0">
                <a:latin typeface="微軟正黑體" panose="020B0604030504040204" pitchFamily="34" charset="-120"/>
                <a:ea typeface="微軟正黑體" panose="020B0604030504040204" pitchFamily="34" charset="-120"/>
              </a:rPr>
              <a:t>&amp; </a:t>
            </a:r>
            <a:r>
              <a:rPr lang="zh-TW" altLang="en-US" sz="2400" b="1" dirty="0">
                <a:latin typeface="微軟正黑體" panose="020B0604030504040204" pitchFamily="34" charset="-120"/>
                <a:ea typeface="微軟正黑體" panose="020B0604030504040204" pitchFamily="34" charset="-120"/>
              </a:rPr>
              <a:t>撰寫耗時：</a:t>
            </a:r>
            <a:r>
              <a:rPr lang="en-US" altLang="zh-TW" sz="2400" dirty="0">
                <a:solidFill>
                  <a:srgbClr val="0000FF"/>
                </a:solidFill>
                <a:latin typeface="微軟正黑體" panose="020B0604030504040204" pitchFamily="34" charset="-120"/>
                <a:ea typeface="微軟正黑體" panose="020B0604030504040204" pitchFamily="34" charset="-120"/>
              </a:rPr>
              <a:t>AI</a:t>
            </a:r>
            <a:r>
              <a:rPr lang="zh-TW" altLang="en-US" sz="2400" dirty="0">
                <a:solidFill>
                  <a:srgbClr val="0000FF"/>
                </a:solidFill>
                <a:latin typeface="微軟正黑體" panose="020B0604030504040204" pitchFamily="34" charset="-120"/>
                <a:ea typeface="微軟正黑體" panose="020B0604030504040204" pitchFamily="34" charset="-120"/>
              </a:rPr>
              <a:t>可代為產出標準格式文件，減少員工撰寫量</a:t>
            </a:r>
            <a:endParaRPr lang="en-US" altLang="zh-TW" sz="2400" dirty="0">
              <a:solidFill>
                <a:srgbClr val="0000FF"/>
              </a:solidFill>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內容不全：</a:t>
            </a:r>
            <a:r>
              <a:rPr lang="en-US" altLang="zh-TW" sz="2400" dirty="0">
                <a:solidFill>
                  <a:srgbClr val="0000FF"/>
                </a:solidFill>
                <a:latin typeface="微軟正黑體" panose="020B0604030504040204" pitchFamily="34" charset="-120"/>
                <a:ea typeface="微軟正黑體" panose="020B0604030504040204" pitchFamily="34" charset="-120"/>
              </a:rPr>
              <a:t>AI</a:t>
            </a:r>
            <a:r>
              <a:rPr lang="zh-TW" altLang="en-US" sz="2400" dirty="0">
                <a:solidFill>
                  <a:srgbClr val="0000FF"/>
                </a:solidFill>
                <a:latin typeface="微軟正黑體" panose="020B0604030504040204" pitchFamily="34" charset="-120"/>
                <a:ea typeface="微軟正黑體" panose="020B0604030504040204" pitchFamily="34" charset="-120"/>
              </a:rPr>
              <a:t>可自動加註、補充說明</a:t>
            </a:r>
            <a:endParaRPr lang="en-US" altLang="zh-TW" sz="2400" dirty="0">
              <a:solidFill>
                <a:srgbClr val="0000FF"/>
              </a:solidFill>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資訊分散：</a:t>
            </a:r>
            <a:r>
              <a:rPr lang="en-US" altLang="zh-TW" sz="2400" dirty="0">
                <a:solidFill>
                  <a:srgbClr val="0000FF"/>
                </a:solidFill>
                <a:latin typeface="微軟正黑體" panose="020B0604030504040204" pitchFamily="34" charset="-120"/>
                <a:ea typeface="微軟正黑體" panose="020B0604030504040204" pitchFamily="34" charset="-120"/>
              </a:rPr>
              <a:t>AI</a:t>
            </a:r>
            <a:r>
              <a:rPr lang="zh-TW" altLang="en-US" sz="2400" dirty="0">
                <a:solidFill>
                  <a:srgbClr val="0000FF"/>
                </a:solidFill>
                <a:latin typeface="微軟正黑體" panose="020B0604030504040204" pitchFamily="34" charset="-120"/>
                <a:ea typeface="微軟正黑體" panose="020B0604030504040204" pitchFamily="34" charset="-120"/>
              </a:rPr>
              <a:t>可跨多文件分析</a:t>
            </a:r>
            <a:endParaRPr lang="en-US" altLang="zh-TW" sz="2400" dirty="0">
              <a:solidFill>
                <a:srgbClr val="0000FF"/>
              </a:solidFill>
              <a:latin typeface="微軟正黑體" panose="020B0604030504040204" pitchFamily="34" charset="-120"/>
              <a:ea typeface="微軟正黑體" panose="020B0604030504040204" pitchFamily="34" charset="-120"/>
            </a:endParaRPr>
          </a:p>
          <a:p>
            <a:pPr>
              <a:lnSpc>
                <a:spcPct val="150000"/>
              </a:lnSpc>
            </a:pPr>
            <a:r>
              <a:rPr lang="zh-TW" altLang="en-US" sz="2400" b="1" dirty="0">
                <a:latin typeface="微軟正黑體" panose="020B0604030504040204" pitchFamily="34" charset="-120"/>
                <a:ea typeface="微軟正黑體" panose="020B0604030504040204" pitchFamily="34" charset="-120"/>
              </a:rPr>
              <a:t>關鍵字不足 </a:t>
            </a:r>
            <a:r>
              <a:rPr lang="en-US" altLang="zh-TW" sz="2400" b="1" dirty="0">
                <a:latin typeface="微軟正黑體" panose="020B0604030504040204" pitchFamily="34" charset="-120"/>
                <a:ea typeface="微軟正黑體" panose="020B0604030504040204" pitchFamily="34" charset="-120"/>
              </a:rPr>
              <a:t>&amp; </a:t>
            </a:r>
            <a:r>
              <a:rPr lang="zh-TW" altLang="en-US" sz="2400" b="1" dirty="0">
                <a:latin typeface="微軟正黑體" panose="020B0604030504040204" pitchFamily="34" charset="-120"/>
                <a:ea typeface="微軟正黑體" panose="020B0604030504040204" pitchFamily="34" charset="-120"/>
              </a:rPr>
              <a:t>搜尋效率低：</a:t>
            </a:r>
            <a:endParaRPr lang="en-US" altLang="zh-TW" sz="2400" dirty="0">
              <a:latin typeface="微軟正黑體" panose="020B0604030504040204" pitchFamily="34" charset="-120"/>
              <a:ea typeface="微軟正黑體" panose="020B0604030504040204" pitchFamily="34" charset="-120"/>
            </a:endParaRPr>
          </a:p>
          <a:p>
            <a:pPr marL="2062163" indent="0">
              <a:lnSpc>
                <a:spcPct val="150000"/>
              </a:lnSpc>
              <a:buNone/>
            </a:pPr>
            <a:r>
              <a:rPr lang="en-US" altLang="zh-TW" sz="2400" dirty="0">
                <a:solidFill>
                  <a:srgbClr val="0000FF"/>
                </a:solidFill>
                <a:latin typeface="微軟正黑體" panose="020B0604030504040204" pitchFamily="34" charset="-120"/>
                <a:ea typeface="微軟正黑體" panose="020B0604030504040204" pitchFamily="34" charset="-120"/>
              </a:rPr>
              <a:t>AI</a:t>
            </a:r>
            <a:r>
              <a:rPr lang="zh-TW" altLang="en-US" sz="2400" dirty="0">
                <a:solidFill>
                  <a:srgbClr val="0000FF"/>
                </a:solidFill>
                <a:latin typeface="微軟正黑體" panose="020B0604030504040204" pitchFamily="34" charset="-120"/>
                <a:ea typeface="微軟正黑體" panose="020B0604030504040204" pitchFamily="34" charset="-120"/>
              </a:rPr>
              <a:t>除用關鍵字、全文檢索，還可檢視全文，找出答案，</a:t>
            </a:r>
            <a:r>
              <a:rPr lang="en-US" altLang="zh-TW" sz="2400" dirty="0">
                <a:solidFill>
                  <a:srgbClr val="0000FF"/>
                </a:solidFill>
                <a:latin typeface="微軟正黑體" panose="020B0604030504040204" pitchFamily="34" charset="-120"/>
                <a:ea typeface="微軟正黑體" panose="020B0604030504040204" pitchFamily="34" charset="-120"/>
              </a:rPr>
              <a:t>AI</a:t>
            </a:r>
            <a:r>
              <a:rPr lang="zh-TW" altLang="en-US" sz="2400" dirty="0">
                <a:solidFill>
                  <a:srgbClr val="0000FF"/>
                </a:solidFill>
                <a:latin typeface="微軟正黑體" panose="020B0604030504040204" pitchFamily="34" charset="-120"/>
                <a:ea typeface="微軟正黑體" panose="020B0604030504040204" pitchFamily="34" charset="-120"/>
              </a:rPr>
              <a:t>更可提供對話式搜尋</a:t>
            </a:r>
          </a:p>
          <a:p>
            <a:pPr>
              <a:lnSpc>
                <a:spcPct val="150000"/>
              </a:lnSpc>
            </a:pP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20882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zh-TW" altLang="en-US" sz="4000" b="1" dirty="0">
                <a:latin typeface="微軟正黑體" panose="020B0604030504040204" pitchFamily="34" charset="-120"/>
                <a:ea typeface="微軟正黑體" panose="020B0604030504040204" pitchFamily="34" charset="-120"/>
              </a:rPr>
              <a:t>目標</a:t>
            </a: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9028"/>
            <a:ext cx="9520158" cy="3450613"/>
          </a:xfrm>
        </p:spPr>
        <p:txBody>
          <a:bodyPr>
            <a:noAutofit/>
          </a:bodyPr>
          <a:lstStyle/>
          <a:p>
            <a:pPr>
              <a:lnSpc>
                <a:spcPct val="200000"/>
              </a:lnSpc>
            </a:pPr>
            <a:r>
              <a:rPr lang="zh-TW" altLang="en-US" sz="2400" b="1" dirty="0">
                <a:latin typeface="微軟正黑體" panose="020B0604030504040204" pitchFamily="34" charset="-120"/>
                <a:ea typeface="微軟正黑體" panose="020B0604030504040204" pitchFamily="34" charset="-120"/>
              </a:rPr>
              <a:t>處理多模態資料：</a:t>
            </a:r>
            <a:r>
              <a:rPr lang="zh-TW" altLang="en-US" sz="2400" dirty="0">
                <a:latin typeface="微軟正黑體" panose="020B0604030504040204" pitchFamily="34" charset="-120"/>
                <a:ea typeface="微軟正黑體" panose="020B0604030504040204" pitchFamily="34" charset="-120"/>
              </a:rPr>
              <a:t>結合多種數據類型</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如文字、圖像、語音等</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 來達成更準確的分析和預測。</a:t>
            </a:r>
          </a:p>
          <a:p>
            <a:pPr>
              <a:lnSpc>
                <a:spcPct val="200000"/>
              </a:lnSpc>
            </a:pPr>
            <a:r>
              <a:rPr lang="zh-TW" altLang="en-US" sz="2400" b="1" dirty="0">
                <a:latin typeface="微軟正黑體" panose="020B0604030504040204" pitchFamily="34" charset="-120"/>
                <a:ea typeface="微軟正黑體" panose="020B0604030504040204" pitchFamily="34" charset="-120"/>
              </a:rPr>
              <a:t>自動補充資料</a:t>
            </a:r>
            <a:endParaRPr lang="en-US" altLang="zh-TW" sz="2400" b="1" dirty="0">
              <a:latin typeface="微軟正黑體" panose="020B0604030504040204" pitchFamily="34" charset="-120"/>
              <a:ea typeface="微軟正黑體" panose="020B0604030504040204" pitchFamily="34" charset="-120"/>
            </a:endParaRPr>
          </a:p>
          <a:p>
            <a:pPr>
              <a:lnSpc>
                <a:spcPct val="200000"/>
              </a:lnSpc>
            </a:pPr>
            <a:r>
              <a:rPr lang="zh-TW" altLang="en-US" sz="2400" b="1" dirty="0">
                <a:latin typeface="微軟正黑體" panose="020B0604030504040204" pitchFamily="34" charset="-120"/>
                <a:ea typeface="微軟正黑體" panose="020B0604030504040204" pitchFamily="34" charset="-120"/>
              </a:rPr>
              <a:t>註記資料來源</a:t>
            </a:r>
            <a:endParaRPr lang="zh-TW" altLang="en-US" sz="2400" dirty="0">
              <a:latin typeface="微軟正黑體" panose="020B0604030504040204" pitchFamily="34" charset="-120"/>
              <a:ea typeface="微軟正黑體" panose="020B0604030504040204" pitchFamily="34" charset="-120"/>
            </a:endParaRPr>
          </a:p>
          <a:p>
            <a:pPr>
              <a:lnSpc>
                <a:spcPct val="200000"/>
              </a:lnSpc>
            </a:pPr>
            <a:r>
              <a:rPr lang="zh-TW" altLang="en-US" sz="2400" b="1" dirty="0">
                <a:latin typeface="微軟正黑體" panose="020B0604030504040204" pitchFamily="34" charset="-120"/>
                <a:ea typeface="微軟正黑體" panose="020B0604030504040204" pitchFamily="34" charset="-120"/>
              </a:rPr>
              <a:t>問答式查詢</a:t>
            </a:r>
          </a:p>
        </p:txBody>
      </p:sp>
    </p:spTree>
    <p:extLst>
      <p:ext uri="{BB962C8B-B14F-4D97-AF65-F5344CB8AC3E}">
        <p14:creationId xmlns:p14="http://schemas.microsoft.com/office/powerpoint/2010/main" val="316802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a:bodyPr>
          <a:lstStyle/>
          <a:p>
            <a:r>
              <a:rPr lang="en-US" altLang="zh-TW" sz="4000" b="1" dirty="0">
                <a:ea typeface="微軟正黑體" panose="020B0604030504040204" pitchFamily="34" charset="-120"/>
              </a:rPr>
              <a:t>CONTENT</a:t>
            </a:r>
            <a:endParaRPr lang="zh-TW" altLang="en-US" sz="4000" b="1" dirty="0">
              <a:ea typeface="微軟正黑體" panose="020B0604030504040204" pitchFamily="34" charset="-120"/>
            </a:endParaRPr>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7496"/>
            <a:ext cx="9520158" cy="3450613"/>
          </a:xfrm>
        </p:spPr>
        <p:txBody>
          <a:bodyPr>
            <a:noAutofit/>
          </a:bodyPr>
          <a:lstStyle/>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研究動機與目標</a:t>
            </a:r>
          </a:p>
          <a:p>
            <a:r>
              <a:rPr lang="zh-TW" altLang="en-US" sz="2400" b="1" dirty="0">
                <a:latin typeface="微軟正黑體" panose="020B0604030504040204" pitchFamily="34" charset="-120"/>
                <a:ea typeface="微軟正黑體" panose="020B0604030504040204" pitchFamily="34" charset="-120"/>
              </a:rPr>
              <a:t>檢索增強生成介紹</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實作流程</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結果與展示</a:t>
            </a:r>
          </a:p>
          <a:p>
            <a:r>
              <a:rPr lang="zh-TW" altLang="en-US" sz="2400" b="1" dirty="0">
                <a:solidFill>
                  <a:schemeClr val="bg1">
                    <a:lumMod val="85000"/>
                  </a:schemeClr>
                </a:solidFill>
                <a:latin typeface="微軟正黑體" panose="020B0604030504040204" pitchFamily="34" charset="-120"/>
                <a:ea typeface="微軟正黑體" panose="020B0604030504040204" pitchFamily="34" charset="-120"/>
              </a:rPr>
              <a:t>結論</a:t>
            </a:r>
          </a:p>
        </p:txBody>
      </p:sp>
    </p:spTree>
    <p:extLst>
      <p:ext uri="{BB962C8B-B14F-4D97-AF65-F5344CB8AC3E}">
        <p14:creationId xmlns:p14="http://schemas.microsoft.com/office/powerpoint/2010/main" val="397592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0300-1CD1-46A3-9361-5DD117CECBCC}"/>
              </a:ext>
            </a:extLst>
          </p:cNvPr>
          <p:cNvSpPr>
            <a:spLocks noGrp="1"/>
          </p:cNvSpPr>
          <p:nvPr>
            <p:ph type="title"/>
          </p:nvPr>
        </p:nvSpPr>
        <p:spPr>
          <a:xfrm>
            <a:off x="1534696" y="471144"/>
            <a:ext cx="9520158" cy="1049235"/>
          </a:xfrm>
        </p:spPr>
        <p:txBody>
          <a:bodyPr>
            <a:normAutofit fontScale="90000"/>
          </a:bodyPr>
          <a:lstStyle/>
          <a:p>
            <a:r>
              <a:rPr lang="zh-TW" altLang="en-US" sz="4000" b="1" dirty="0">
                <a:latin typeface="微軟正黑體" panose="020B0604030504040204" pitchFamily="34" charset="-120"/>
                <a:ea typeface="微軟正黑體" panose="020B0604030504040204" pitchFamily="34" charset="-120"/>
              </a:rPr>
              <a:t>檢索增強生成</a:t>
            </a:r>
            <a:br>
              <a:rPr lang="en-US" altLang="zh-TW" sz="4000" b="1" dirty="0"/>
            </a:br>
            <a:r>
              <a:rPr lang="en-US" altLang="zh-TW" sz="4000" b="1" dirty="0"/>
              <a:t>Retrieval-Augmented Generation (RAG)</a:t>
            </a:r>
            <a:endParaRPr lang="zh-TW" altLang="en-US" sz="4000" b="1" dirty="0"/>
          </a:p>
        </p:txBody>
      </p:sp>
      <p:sp>
        <p:nvSpPr>
          <p:cNvPr id="3" name="內容版面配置區 2">
            <a:extLst>
              <a:ext uri="{FF2B5EF4-FFF2-40B4-BE49-F238E27FC236}">
                <a16:creationId xmlns:a16="http://schemas.microsoft.com/office/drawing/2014/main" id="{421AF150-0554-46DB-B324-2561F07A3EA4}"/>
              </a:ext>
            </a:extLst>
          </p:cNvPr>
          <p:cNvSpPr>
            <a:spLocks noGrp="1"/>
          </p:cNvSpPr>
          <p:nvPr>
            <p:ph idx="1"/>
          </p:nvPr>
        </p:nvSpPr>
        <p:spPr>
          <a:xfrm>
            <a:off x="1677571" y="1779028"/>
            <a:ext cx="9520158" cy="3450613"/>
          </a:xfrm>
        </p:spPr>
        <p:txBody>
          <a:bodyPr>
            <a:noAutofit/>
          </a:bodyPr>
          <a:lstStyle/>
          <a:p>
            <a:pPr>
              <a:lnSpc>
                <a:spcPct val="200000"/>
              </a:lnSpc>
            </a:pPr>
            <a:r>
              <a:rPr lang="zh-TW" altLang="en-US" sz="2400" b="1" dirty="0">
                <a:latin typeface="微軟正黑體" panose="020B0604030504040204" pitchFamily="34" charset="-120"/>
                <a:ea typeface="微軟正黑體" panose="020B0604030504040204" pitchFamily="34" charset="-120"/>
              </a:rPr>
              <a:t>對大型語言模型在產生回應之前，參考其它權威知識庫，將原本就很強大的 </a:t>
            </a:r>
            <a:r>
              <a:rPr lang="en-US" altLang="zh-TW" sz="2400" b="1" dirty="0">
                <a:latin typeface="微軟正黑體" panose="020B0604030504040204" pitchFamily="34" charset="-120"/>
                <a:ea typeface="微軟正黑體" panose="020B0604030504040204" pitchFamily="34" charset="-120"/>
              </a:rPr>
              <a:t>LLM </a:t>
            </a:r>
            <a:r>
              <a:rPr lang="zh-TW" altLang="en-US" sz="2400" b="1" dirty="0">
                <a:latin typeface="微軟正黑體" panose="020B0604030504040204" pitchFamily="34" charset="-120"/>
                <a:ea typeface="微軟正黑體" panose="020B0604030504040204" pitchFamily="34" charset="-120"/>
              </a:rPr>
              <a:t>功能擴展到特定領域或組織的內部知識庫，而無需重新訓練模型。</a:t>
            </a:r>
          </a:p>
        </p:txBody>
      </p:sp>
    </p:spTree>
    <p:extLst>
      <p:ext uri="{BB962C8B-B14F-4D97-AF65-F5344CB8AC3E}">
        <p14:creationId xmlns:p14="http://schemas.microsoft.com/office/powerpoint/2010/main" val="608809105"/>
      </p:ext>
    </p:extLst>
  </p:cSld>
  <p:clrMapOvr>
    <a:masterClrMapping/>
  </p:clrMapOvr>
</p:sld>
</file>

<file path=ppt/theme/theme1.xml><?xml version="1.0" encoding="utf-8"?>
<a:theme xmlns:a="http://schemas.openxmlformats.org/drawingml/2006/main" name="圖庫">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TM10001114[[fn=圖庫]]</Template>
  <TotalTime>2070</TotalTime>
  <Words>1568</Words>
  <Application>Microsoft Office PowerPoint</Application>
  <PresentationFormat>寬螢幕</PresentationFormat>
  <Paragraphs>238</Paragraphs>
  <Slides>29</Slides>
  <Notes>27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29</vt:i4>
      </vt:variant>
    </vt:vector>
  </HeadingPairs>
  <TitlesOfParts>
    <vt:vector size="38" baseType="lpstr">
      <vt:lpstr>微軟正黑體</vt:lpstr>
      <vt:lpstr>新細明體</vt:lpstr>
      <vt:lpstr>Arial</vt:lpstr>
      <vt:lpstr>Calibri</vt:lpstr>
      <vt:lpstr>DejaVu Sans</vt:lpstr>
      <vt:lpstr>DejaVu Sans Condensed</vt:lpstr>
      <vt:lpstr>Palatino Linotype</vt:lpstr>
      <vt:lpstr>Wingdings</vt:lpstr>
      <vt:lpstr>圖庫</vt:lpstr>
      <vt:lpstr>知識共享系統</vt:lpstr>
      <vt:lpstr>CONTENT</vt:lpstr>
      <vt:lpstr>源起</vt:lpstr>
      <vt:lpstr>企業也有相同需求</vt:lpstr>
      <vt:lpstr>資訊收集的困境</vt:lpstr>
      <vt:lpstr>如果AI能…</vt:lpstr>
      <vt:lpstr>目標</vt:lpstr>
      <vt:lpstr>CONTENT</vt:lpstr>
      <vt:lpstr>檢索增強生成 Retrieval-Augmented Generation (RAG)</vt:lpstr>
      <vt:lpstr>檢索增強生成的運作方式</vt:lpstr>
      <vt:lpstr>CONTENT</vt:lpstr>
      <vt:lpstr>實作流程</vt:lpstr>
      <vt:lpstr>CONTENT</vt:lpstr>
      <vt:lpstr>結果與展示</vt:lpstr>
      <vt:lpstr>結果與展示</vt:lpstr>
      <vt:lpstr>結果與展示</vt:lpstr>
      <vt:lpstr>CONTENT</vt:lpstr>
      <vt:lpstr>結論 - 目標</vt:lpstr>
      <vt:lpstr>結論 – Next Steps</vt:lpstr>
      <vt:lpstr>結論 – 對比雲端產品</vt:lpstr>
      <vt:lpstr>References</vt:lpstr>
      <vt:lpstr>PowerPoint 簡報</vt:lpstr>
      <vt:lpstr>1. 基本RAG系統建置</vt:lpstr>
      <vt:lpstr>2. LLM模型選擇</vt:lpstr>
      <vt:lpstr>2. LLM模型選擇 - token評估</vt:lpstr>
      <vt:lpstr>3. 逐步導入多模態資料</vt:lpstr>
      <vt:lpstr>4.註記資料來源</vt:lpstr>
      <vt:lpstr>4.註記資料來源</vt:lpstr>
      <vt:lpstr>5.問答式查詢介面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146</cp:revision>
  <dcterms:created xsi:type="dcterms:W3CDTF">2025-01-22T06:12:10Z</dcterms:created>
  <dcterms:modified xsi:type="dcterms:W3CDTF">2025-03-26T03:38:13Z</dcterms:modified>
</cp:coreProperties>
</file>