
<file path=[Content_Types].xml><?xml version="1.0" encoding="utf-8"?>
<Types xmlns="http://schemas.openxmlformats.org/package/2006/content-types">
  <Default Extension="xml" ContentType="application/xml"/>
  <Default Extension="mp3" ContentType="audio/mpeg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304" r:id="rId4"/>
    <p:sldId id="305" r:id="rId5"/>
    <p:sldId id="306" r:id="rId6"/>
    <p:sldId id="308" r:id="rId7"/>
    <p:sldId id="309" r:id="rId8"/>
    <p:sldId id="310" r:id="rId9"/>
    <p:sldId id="286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1" autoAdjust="0"/>
    <p:restoredTop sz="94565"/>
  </p:normalViewPr>
  <p:slideViewPr>
    <p:cSldViewPr>
      <p:cViewPr>
        <p:scale>
          <a:sx n="157" d="100"/>
          <a:sy n="157" d="100"/>
        </p:scale>
        <p:origin x="1160" y="144"/>
      </p:cViewPr>
      <p:guideLst>
        <p:guide orient="horz" pos="1593"/>
        <p:guide pos="28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27A3-2C66-4593-8805-7D1A852EC895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486AC-56B8-41D1-86DA-4F2AABC52D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C290E4E-3B61-4961-86B9-3C1EDF77CE50}" type="slidenum">
              <a:rPr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42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58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8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034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19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4198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3294C6E-E21D-4BA3-81A6-94F04B7B38F3}" type="slidenum">
              <a:rPr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7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665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B376FF8-FADE-450E-B91E-D8D1F988BE74}" type="slidenum">
              <a:rPr altLang="en-US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bg bwMode="auto"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3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30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34975" y="666750"/>
            <a:ext cx="82804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3"/>
          <p:cNvSpPr txBox="1">
            <a:spLocks noChangeArrowheads="1"/>
          </p:cNvSpPr>
          <p:nvPr userDrawn="1"/>
        </p:nvSpPr>
        <p:spPr bwMode="auto">
          <a:xfrm>
            <a:off x="7681913" y="195263"/>
            <a:ext cx="1138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2400" dirty="0">
              <a:solidFill>
                <a:schemeClr val="accent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microsoft.com/office/2007/relationships/media" Target="../media/media1.mp3"/><Relationship Id="rId2" Type="http://schemas.openxmlformats.org/officeDocument/2006/relationships/audio" Target="../media/media1.mp3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-1588" y="2166938"/>
            <a:ext cx="9151938" cy="2989262"/>
          </a:xfrm>
          <a:custGeom>
            <a:avLst/>
            <a:gdLst>
              <a:gd name="connsiteX0" fmla="*/ 14288 w 12208669"/>
              <a:gd name="connsiteY0" fmla="*/ 1890052 h 5154745"/>
              <a:gd name="connsiteX1" fmla="*/ 3979069 w 12208669"/>
              <a:gd name="connsiteY1" fmla="*/ 4102 h 5154745"/>
              <a:gd name="connsiteX2" fmla="*/ 9022557 w 12208669"/>
              <a:gd name="connsiteY2" fmla="*/ 1368558 h 5154745"/>
              <a:gd name="connsiteX3" fmla="*/ 12208669 w 12208669"/>
              <a:gd name="connsiteY3" fmla="*/ 782770 h 5154745"/>
              <a:gd name="connsiteX4" fmla="*/ 12208669 w 12208669"/>
              <a:gd name="connsiteY4" fmla="*/ 5154745 h 5154745"/>
              <a:gd name="connsiteX5" fmla="*/ 0 w 12208669"/>
              <a:gd name="connsiteY5" fmla="*/ 5154745 h 5154745"/>
              <a:gd name="connsiteX6" fmla="*/ 14288 w 12208669"/>
              <a:gd name="connsiteY6" fmla="*/ 1890052 h 5154745"/>
              <a:gd name="connsiteX0-1" fmla="*/ 14288 w 12208671"/>
              <a:gd name="connsiteY0-2" fmla="*/ 1890052 h 6047679"/>
              <a:gd name="connsiteX1-3" fmla="*/ 3979069 w 12208671"/>
              <a:gd name="connsiteY1-4" fmla="*/ 4102 h 6047679"/>
              <a:gd name="connsiteX2-5" fmla="*/ 9022557 w 12208671"/>
              <a:gd name="connsiteY2-6" fmla="*/ 1368558 h 6047679"/>
              <a:gd name="connsiteX3-7" fmla="*/ 12208669 w 12208671"/>
              <a:gd name="connsiteY3-8" fmla="*/ 782770 h 6047679"/>
              <a:gd name="connsiteX4-9" fmla="*/ 12208669 w 12208671"/>
              <a:gd name="connsiteY4-10" fmla="*/ 5154745 h 6047679"/>
              <a:gd name="connsiteX5-11" fmla="*/ 0 w 12208671"/>
              <a:gd name="connsiteY5-12" fmla="*/ 5154745 h 6047679"/>
              <a:gd name="connsiteX6-13" fmla="*/ 14288 w 12208671"/>
              <a:gd name="connsiteY6-14" fmla="*/ 1890052 h 6047679"/>
              <a:gd name="connsiteX0-15" fmla="*/ 14288 w 12208669"/>
              <a:gd name="connsiteY0-16" fmla="*/ 1890052 h 5154745"/>
              <a:gd name="connsiteX1-17" fmla="*/ 3979069 w 12208669"/>
              <a:gd name="connsiteY1-18" fmla="*/ 4102 h 5154745"/>
              <a:gd name="connsiteX2-19" fmla="*/ 9022557 w 12208669"/>
              <a:gd name="connsiteY2-20" fmla="*/ 1368558 h 5154745"/>
              <a:gd name="connsiteX3-21" fmla="*/ 12208669 w 12208669"/>
              <a:gd name="connsiteY3-22" fmla="*/ 782770 h 5154745"/>
              <a:gd name="connsiteX4-23" fmla="*/ 12208669 w 12208669"/>
              <a:gd name="connsiteY4-24" fmla="*/ 5154745 h 5154745"/>
              <a:gd name="connsiteX5-25" fmla="*/ 0 w 12208669"/>
              <a:gd name="connsiteY5-26" fmla="*/ 5154745 h 5154745"/>
              <a:gd name="connsiteX6-27" fmla="*/ 14288 w 12208669"/>
              <a:gd name="connsiteY6-28" fmla="*/ 1890052 h 5154745"/>
              <a:gd name="connsiteX0-29" fmla="*/ 1376 w 12195757"/>
              <a:gd name="connsiteY0-30" fmla="*/ 1890052 h 5154745"/>
              <a:gd name="connsiteX1-31" fmla="*/ 3966157 w 12195757"/>
              <a:gd name="connsiteY1-32" fmla="*/ 4102 h 5154745"/>
              <a:gd name="connsiteX2-33" fmla="*/ 9009645 w 12195757"/>
              <a:gd name="connsiteY2-34" fmla="*/ 1368558 h 5154745"/>
              <a:gd name="connsiteX3-35" fmla="*/ 12195757 w 12195757"/>
              <a:gd name="connsiteY3-36" fmla="*/ 782770 h 5154745"/>
              <a:gd name="connsiteX4-37" fmla="*/ 12195757 w 12195757"/>
              <a:gd name="connsiteY4-38" fmla="*/ 5154745 h 5154745"/>
              <a:gd name="connsiteX5-39" fmla="*/ 1375 w 12195757"/>
              <a:gd name="connsiteY5-40" fmla="*/ 5154745 h 5154745"/>
              <a:gd name="connsiteX6-41" fmla="*/ 1376 w 12195757"/>
              <a:gd name="connsiteY6-42" fmla="*/ 1890052 h 5154745"/>
              <a:gd name="connsiteX0-43" fmla="*/ 8584 w 12202965"/>
              <a:gd name="connsiteY0-44" fmla="*/ 1890052 h 5154745"/>
              <a:gd name="connsiteX1-45" fmla="*/ 3973365 w 12202965"/>
              <a:gd name="connsiteY1-46" fmla="*/ 4102 h 5154745"/>
              <a:gd name="connsiteX2-47" fmla="*/ 9016853 w 12202965"/>
              <a:gd name="connsiteY2-48" fmla="*/ 1368558 h 5154745"/>
              <a:gd name="connsiteX3-49" fmla="*/ 12202965 w 12202965"/>
              <a:gd name="connsiteY3-50" fmla="*/ 782770 h 5154745"/>
              <a:gd name="connsiteX4-51" fmla="*/ 12202965 w 12202965"/>
              <a:gd name="connsiteY4-52" fmla="*/ 5154745 h 5154745"/>
              <a:gd name="connsiteX5-53" fmla="*/ 8583 w 12202965"/>
              <a:gd name="connsiteY5-54" fmla="*/ 5154745 h 5154745"/>
              <a:gd name="connsiteX6-55" fmla="*/ 8584 w 12202965"/>
              <a:gd name="connsiteY6-56" fmla="*/ 1890052 h 5154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202965" h="5154745">
                <a:moveTo>
                  <a:pt x="8584" y="1890052"/>
                </a:moveTo>
                <a:cubicBezTo>
                  <a:pt x="1240285" y="990535"/>
                  <a:pt x="2471987" y="91018"/>
                  <a:pt x="3973365" y="4102"/>
                </a:cubicBezTo>
                <a:cubicBezTo>
                  <a:pt x="5474743" y="-82814"/>
                  <a:pt x="7645253" y="1238780"/>
                  <a:pt x="9016853" y="1368558"/>
                </a:cubicBezTo>
                <a:cubicBezTo>
                  <a:pt x="10388453" y="1498336"/>
                  <a:pt x="11671946" y="151739"/>
                  <a:pt x="12202965" y="782770"/>
                </a:cubicBezTo>
                <a:cubicBezTo>
                  <a:pt x="12202965" y="2240095"/>
                  <a:pt x="12198202" y="3145642"/>
                  <a:pt x="12202965" y="5154745"/>
                </a:cubicBezTo>
                <a:lnTo>
                  <a:pt x="8583" y="5154745"/>
                </a:lnTo>
                <a:cubicBezTo>
                  <a:pt x="-8085" y="4066514"/>
                  <a:pt x="3821" y="2978283"/>
                  <a:pt x="8584" y="1890052"/>
                </a:cubicBezTo>
                <a:close/>
              </a:path>
            </a:pathLst>
          </a:custGeom>
          <a:solidFill>
            <a:srgbClr val="F1F7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flipH="1">
            <a:off x="-1588" y="2167255"/>
            <a:ext cx="9151938" cy="3005138"/>
          </a:xfrm>
          <a:custGeom>
            <a:avLst/>
            <a:gdLst>
              <a:gd name="connsiteX0" fmla="*/ 14288 w 12208669"/>
              <a:gd name="connsiteY0" fmla="*/ 1890052 h 5154745"/>
              <a:gd name="connsiteX1" fmla="*/ 3979069 w 12208669"/>
              <a:gd name="connsiteY1" fmla="*/ 4102 h 5154745"/>
              <a:gd name="connsiteX2" fmla="*/ 9022557 w 12208669"/>
              <a:gd name="connsiteY2" fmla="*/ 1368558 h 5154745"/>
              <a:gd name="connsiteX3" fmla="*/ 12208669 w 12208669"/>
              <a:gd name="connsiteY3" fmla="*/ 782770 h 5154745"/>
              <a:gd name="connsiteX4" fmla="*/ 12208669 w 12208669"/>
              <a:gd name="connsiteY4" fmla="*/ 5154745 h 5154745"/>
              <a:gd name="connsiteX5" fmla="*/ 0 w 12208669"/>
              <a:gd name="connsiteY5" fmla="*/ 5154745 h 5154745"/>
              <a:gd name="connsiteX6" fmla="*/ 14288 w 12208669"/>
              <a:gd name="connsiteY6" fmla="*/ 1890052 h 5154745"/>
              <a:gd name="connsiteX0-1" fmla="*/ 14288 w 12208671"/>
              <a:gd name="connsiteY0-2" fmla="*/ 1890052 h 6047679"/>
              <a:gd name="connsiteX1-3" fmla="*/ 3979069 w 12208671"/>
              <a:gd name="connsiteY1-4" fmla="*/ 4102 h 6047679"/>
              <a:gd name="connsiteX2-5" fmla="*/ 9022557 w 12208671"/>
              <a:gd name="connsiteY2-6" fmla="*/ 1368558 h 6047679"/>
              <a:gd name="connsiteX3-7" fmla="*/ 12208669 w 12208671"/>
              <a:gd name="connsiteY3-8" fmla="*/ 782770 h 6047679"/>
              <a:gd name="connsiteX4-9" fmla="*/ 12208669 w 12208671"/>
              <a:gd name="connsiteY4-10" fmla="*/ 5154745 h 6047679"/>
              <a:gd name="connsiteX5-11" fmla="*/ 0 w 12208671"/>
              <a:gd name="connsiteY5-12" fmla="*/ 5154745 h 6047679"/>
              <a:gd name="connsiteX6-13" fmla="*/ 14288 w 12208671"/>
              <a:gd name="connsiteY6-14" fmla="*/ 1890052 h 6047679"/>
              <a:gd name="connsiteX0-15" fmla="*/ 14288 w 12208669"/>
              <a:gd name="connsiteY0-16" fmla="*/ 1890052 h 5154745"/>
              <a:gd name="connsiteX1-17" fmla="*/ 3979069 w 12208669"/>
              <a:gd name="connsiteY1-18" fmla="*/ 4102 h 5154745"/>
              <a:gd name="connsiteX2-19" fmla="*/ 9022557 w 12208669"/>
              <a:gd name="connsiteY2-20" fmla="*/ 1368558 h 5154745"/>
              <a:gd name="connsiteX3-21" fmla="*/ 12208669 w 12208669"/>
              <a:gd name="connsiteY3-22" fmla="*/ 782770 h 5154745"/>
              <a:gd name="connsiteX4-23" fmla="*/ 12208669 w 12208669"/>
              <a:gd name="connsiteY4-24" fmla="*/ 5154745 h 5154745"/>
              <a:gd name="connsiteX5-25" fmla="*/ 0 w 12208669"/>
              <a:gd name="connsiteY5-26" fmla="*/ 5154745 h 5154745"/>
              <a:gd name="connsiteX6-27" fmla="*/ 14288 w 12208669"/>
              <a:gd name="connsiteY6-28" fmla="*/ 1890052 h 5154745"/>
              <a:gd name="connsiteX0-29" fmla="*/ 1376 w 12195757"/>
              <a:gd name="connsiteY0-30" fmla="*/ 1890052 h 5154745"/>
              <a:gd name="connsiteX1-31" fmla="*/ 3966157 w 12195757"/>
              <a:gd name="connsiteY1-32" fmla="*/ 4102 h 5154745"/>
              <a:gd name="connsiteX2-33" fmla="*/ 9009645 w 12195757"/>
              <a:gd name="connsiteY2-34" fmla="*/ 1368558 h 5154745"/>
              <a:gd name="connsiteX3-35" fmla="*/ 12195757 w 12195757"/>
              <a:gd name="connsiteY3-36" fmla="*/ 782770 h 5154745"/>
              <a:gd name="connsiteX4-37" fmla="*/ 12195757 w 12195757"/>
              <a:gd name="connsiteY4-38" fmla="*/ 5154745 h 5154745"/>
              <a:gd name="connsiteX5-39" fmla="*/ 1375 w 12195757"/>
              <a:gd name="connsiteY5-40" fmla="*/ 5154745 h 5154745"/>
              <a:gd name="connsiteX6-41" fmla="*/ 1376 w 12195757"/>
              <a:gd name="connsiteY6-42" fmla="*/ 1890052 h 5154745"/>
              <a:gd name="connsiteX0-43" fmla="*/ 8584 w 12202965"/>
              <a:gd name="connsiteY0-44" fmla="*/ 1890052 h 5154745"/>
              <a:gd name="connsiteX1-45" fmla="*/ 3973365 w 12202965"/>
              <a:gd name="connsiteY1-46" fmla="*/ 4102 h 5154745"/>
              <a:gd name="connsiteX2-47" fmla="*/ 9016853 w 12202965"/>
              <a:gd name="connsiteY2-48" fmla="*/ 1368558 h 5154745"/>
              <a:gd name="connsiteX3-49" fmla="*/ 12202965 w 12202965"/>
              <a:gd name="connsiteY3-50" fmla="*/ 782770 h 5154745"/>
              <a:gd name="connsiteX4-51" fmla="*/ 12202965 w 12202965"/>
              <a:gd name="connsiteY4-52" fmla="*/ 5154745 h 5154745"/>
              <a:gd name="connsiteX5-53" fmla="*/ 8583 w 12202965"/>
              <a:gd name="connsiteY5-54" fmla="*/ 5154745 h 5154745"/>
              <a:gd name="connsiteX6-55" fmla="*/ 8584 w 12202965"/>
              <a:gd name="connsiteY6-56" fmla="*/ 1890052 h 51547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2202965" h="5154745">
                <a:moveTo>
                  <a:pt x="8584" y="1890052"/>
                </a:moveTo>
                <a:cubicBezTo>
                  <a:pt x="1240285" y="990535"/>
                  <a:pt x="2471987" y="91018"/>
                  <a:pt x="3973365" y="4102"/>
                </a:cubicBezTo>
                <a:cubicBezTo>
                  <a:pt x="5474743" y="-82814"/>
                  <a:pt x="7645253" y="1238780"/>
                  <a:pt x="9016853" y="1368558"/>
                </a:cubicBezTo>
                <a:cubicBezTo>
                  <a:pt x="10388453" y="1498336"/>
                  <a:pt x="11671946" y="151739"/>
                  <a:pt x="12202965" y="782770"/>
                </a:cubicBezTo>
                <a:cubicBezTo>
                  <a:pt x="12202965" y="2240095"/>
                  <a:pt x="12198202" y="3145642"/>
                  <a:pt x="12202965" y="5154745"/>
                </a:cubicBezTo>
                <a:lnTo>
                  <a:pt x="8583" y="5154745"/>
                </a:lnTo>
                <a:cubicBezTo>
                  <a:pt x="-8085" y="4066514"/>
                  <a:pt x="3821" y="2978283"/>
                  <a:pt x="8584" y="1890052"/>
                </a:cubicBezTo>
                <a:close/>
              </a:path>
            </a:pathLst>
          </a:custGeom>
          <a:solidFill>
            <a:srgbClr val="F1F7F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683568" y="3030538"/>
            <a:ext cx="72729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800" b="1" spc="300" dirty="0" smtClean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短信服务设计</a:t>
            </a:r>
            <a:endParaRPr lang="zh-CN" altLang="zh-CN" sz="4800" b="1" spc="300" dirty="0" smtClean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331640" y="4297363"/>
            <a:ext cx="6696744" cy="0"/>
          </a:xfrm>
          <a:prstGeom prst="line">
            <a:avLst/>
          </a:prstGeom>
          <a:ln w="3175" cmpd="sng"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tx1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商务伴奏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648707" y="-51602"/>
            <a:ext cx="609600" cy="609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125845" y="394462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2020/01/04</a:t>
            </a:r>
            <a:endParaRPr lang="en-US" altLang="zh-CN" dirty="0"/>
          </a:p>
        </p:txBody>
      </p: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为什么要设计一个短信服务？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84355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lain"/>
            </a:pPr>
            <a:endParaRPr kumimoji="1" lang="en-US" altLang="zh-CN" smtClean="0"/>
          </a:p>
          <a:p>
            <a:pPr marL="342900" indent="-342900">
              <a:buAutoNum type="arabicPlain"/>
            </a:pPr>
            <a:endParaRPr kumimoji="1"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808032"/>
            <a:ext cx="4009215" cy="282568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16016" y="915566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每个团队调用短信服务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人员成本问题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编码质量不统一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短信渠道可用性，沟通成本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我们需要怎样的短信服务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86763"/>
            <a:ext cx="4360416" cy="27490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27961" y="699542"/>
            <a:ext cx="3848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所有的微服务系统调用唯一的短信服务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短信平台提供</a:t>
            </a:r>
            <a:r>
              <a:rPr kumimoji="1" lang="en-US" altLang="zh-CN" dirty="0" err="1" smtClean="0"/>
              <a:t>sdk</a:t>
            </a:r>
            <a:r>
              <a:rPr kumimoji="1" lang="zh-CN" altLang="en-US" dirty="0" smtClean="0"/>
              <a:t>支持不同的语言</a:t>
            </a:r>
            <a:endParaRPr kumimoji="1"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dirty="0" smtClean="0"/>
              <a:t>微服务不需要关心渠道是否可用，短信平台解决这个问题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2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短信平台整体架构设计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00"/>
            <a:ext cx="9144000" cy="40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771550"/>
            <a:ext cx="5832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发送单条短信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课程的重点是发送单条短信</a:t>
            </a:r>
            <a:r>
              <a:rPr kumimoji="1" lang="en-US" altLang="zh-CN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发送多条短信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发送营销类短信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指定模板发送短信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7010"/>
              </p:ext>
            </p:extLst>
          </p:nvPr>
        </p:nvGraphicFramePr>
        <p:xfrm>
          <a:off x="467544" y="699543"/>
          <a:ext cx="7056784" cy="1113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0303"/>
                <a:gridCol w="5726481"/>
              </a:tblGrid>
              <a:tr h="198917"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参数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参数说明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appKey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应用</a:t>
                      </a:r>
                      <a:r>
                        <a:rPr lang="en-US" sz="1200" kern="100">
                          <a:effectLst/>
                        </a:rPr>
                        <a:t>key(</a:t>
                      </a:r>
                      <a:r>
                        <a:rPr lang="zh-CN" sz="1200" kern="100">
                          <a:effectLst/>
                        </a:rPr>
                        <a:t>每个应用唯一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 dirty="0">
                          <a:effectLst/>
                        </a:rPr>
                        <a:t>random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随机数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time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当前时间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q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核心请求参数</a:t>
                      </a:r>
                      <a:r>
                        <a:rPr lang="en-US" sz="1200" kern="100">
                          <a:effectLst/>
                        </a:rPr>
                        <a:t>json</a:t>
                      </a:r>
                      <a:r>
                        <a:rPr lang="zh-CN" sz="1200" kern="100">
                          <a:effectLst/>
                        </a:rPr>
                        <a:t>格式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  <a:tr h="1762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900" kern="100">
                          <a:effectLst/>
                        </a:rPr>
                        <a:t>sign</a:t>
                      </a:r>
                      <a:endParaRPr lang="zh-CN" sz="1200" kern="10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验证签名</a:t>
                      </a:r>
                      <a:endParaRPr lang="zh-CN" sz="1200" kern="100" dirty="0">
                        <a:effectLst/>
                        <a:latin typeface="Times New Roman" charset="0"/>
                        <a:ea typeface="DengXian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487120" y="1905918"/>
            <a:ext cx="4156888" cy="16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55600" y="20637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544" y="77155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 smtClean="0"/>
              <a:t>统一的拦截器</a:t>
            </a:r>
            <a:endParaRPr kumimoji="1"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 err="1" smtClean="0"/>
              <a:t>api</a:t>
            </a:r>
            <a:r>
              <a:rPr kumimoji="1" lang="zh-CN" altLang="en-US" dirty="0" smtClean="0"/>
              <a:t>的角色：承载接口，短信内容合法，则发送到</a:t>
            </a:r>
            <a:r>
              <a:rPr kumimoji="1" lang="en-US" altLang="zh-CN" dirty="0" err="1" smtClean="0"/>
              <a:t>rocketmq</a:t>
            </a:r>
            <a:r>
              <a:rPr kumimoji="1" lang="zh-CN" altLang="en-US" dirty="0" smtClean="0"/>
              <a:t>集群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9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41"/>
          <p:cNvSpPr txBox="1">
            <a:spLocks noChangeArrowheads="1"/>
          </p:cNvSpPr>
          <p:nvPr/>
        </p:nvSpPr>
        <p:spPr bwMode="auto">
          <a:xfrm>
            <a:off x="323528" y="267494"/>
            <a:ext cx="54405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r>
              <a:rPr lang="en-US" altLang="zh-CN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topic</a:t>
            </a:r>
            <a:r>
              <a:rPr lang="zh-CN" altLang="en-US" sz="2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设计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544" y="77155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dirty="0" smtClean="0"/>
              <a:t>Topic: </a:t>
            </a:r>
            <a:r>
              <a:rPr lang="en-US" altLang="zh-CN" b="1" smtClean="0"/>
              <a:t>platform_sms_single_topic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06653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2682875" y="1275606"/>
            <a:ext cx="3767138" cy="1482725"/>
            <a:chOff x="2682875" y="1259233"/>
            <a:chExt cx="3767138" cy="1482725"/>
          </a:xfrm>
        </p:grpSpPr>
        <p:sp>
          <p:nvSpPr>
            <p:cNvPr id="36869" name="TextBox 2"/>
            <p:cNvSpPr txBox="1">
              <a:spLocks noChangeArrowheads="1"/>
            </p:cNvSpPr>
            <p:nvPr/>
          </p:nvSpPr>
          <p:spPr bwMode="auto">
            <a:xfrm>
              <a:off x="2682875" y="1501325"/>
              <a:ext cx="3525838" cy="101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6000" b="1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</a:p>
          </p:txBody>
        </p:sp>
        <p:sp>
          <p:nvSpPr>
            <p:cNvPr id="4" name="空心弧 3"/>
            <p:cNvSpPr/>
            <p:nvPr/>
          </p:nvSpPr>
          <p:spPr bwMode="auto">
            <a:xfrm rot="7086271">
              <a:off x="4967288" y="1259233"/>
              <a:ext cx="1482725" cy="1482725"/>
            </a:xfrm>
            <a:prstGeom prst="blockArc">
              <a:avLst>
                <a:gd name="adj1" fmla="val 5502533"/>
                <a:gd name="adj2" fmla="val 1980318"/>
                <a:gd name="adj3" fmla="val 1053"/>
              </a:avLst>
            </a:pr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noProof="1">
                <a:solidFill>
                  <a:schemeClr val="tx1"/>
                </a:solidFill>
              </a:endParaRPr>
            </a:p>
          </p:txBody>
        </p:sp>
        <p:sp>
          <p:nvSpPr>
            <p:cNvPr id="36871" name="TextBox 8"/>
            <p:cNvSpPr txBox="1">
              <a:spLocks noChangeArrowheads="1"/>
            </p:cNvSpPr>
            <p:nvPr/>
          </p:nvSpPr>
          <p:spPr bwMode="auto">
            <a:xfrm>
              <a:off x="2830513" y="2345875"/>
              <a:ext cx="21923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dist" eaLnBrk="1" hangingPunct="1"/>
              <a:r>
                <a: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谢谢聆听</a:t>
              </a:r>
            </a:p>
          </p:txBody>
        </p:sp>
      </p:grpSp>
      <p:cxnSp>
        <p:nvCxnSpPr>
          <p:cNvPr id="6" name="直接连接符 5"/>
          <p:cNvCxnSpPr/>
          <p:nvPr/>
        </p:nvCxnSpPr>
        <p:spPr>
          <a:xfrm>
            <a:off x="1331640" y="3435846"/>
            <a:ext cx="6696744" cy="0"/>
          </a:xfrm>
          <a:prstGeom prst="line">
            <a:avLst/>
          </a:prstGeom>
          <a:ln w="3175" cmpd="sng">
            <a:solidFill>
              <a:schemeClr val="bg1">
                <a:lumMod val="75000"/>
              </a:schemeClr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Click="0" advTm="3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2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272AB"/>
      </a:accent1>
      <a:accent2>
        <a:srgbClr val="595959"/>
      </a:accent2>
      <a:accent3>
        <a:srgbClr val="A5A5A5"/>
      </a:accent3>
      <a:accent4>
        <a:srgbClr val="A5A5A5"/>
      </a:accent4>
      <a:accent5>
        <a:srgbClr val="A5A5A5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180</Words>
  <Application>Microsoft Macintosh PowerPoint</Application>
  <PresentationFormat>全屏显示(16:9)</PresentationFormat>
  <Paragraphs>46</Paragraphs>
  <Slides>9</Slides>
  <Notes>9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Calibri</vt:lpstr>
      <vt:lpstr>DengXian</vt:lpstr>
      <vt:lpstr>Eras Bold ITC</vt:lpstr>
      <vt:lpstr>Times New Roman</vt:lpstr>
      <vt:lpstr>宋体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蓝色商务大气工作汇报总结计划PPT模板</dc:title>
  <dc:creator>Iron Man</dc:creator>
  <cp:lastModifiedBy>勇 张</cp:lastModifiedBy>
  <cp:revision>188</cp:revision>
  <dcterms:created xsi:type="dcterms:W3CDTF">2018-06-26T16:43:00Z</dcterms:created>
  <dcterms:modified xsi:type="dcterms:W3CDTF">2020-01-06T12:16:42Z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