
<file path=[Content_Types].xml><?xml version="1.0" encoding="utf-8"?>
<Types xmlns="http://schemas.openxmlformats.org/package/2006/content-types">
  <Default Extension="xml" ContentType="application/xml"/>
  <Default Extension="mp3" ContentType="audio/mpeg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304" r:id="rId4"/>
    <p:sldId id="305" r:id="rId5"/>
    <p:sldId id="306" r:id="rId6"/>
    <p:sldId id="308" r:id="rId7"/>
    <p:sldId id="309" r:id="rId8"/>
    <p:sldId id="310" r:id="rId9"/>
    <p:sldId id="286" r:id="rId10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93">
          <p15:clr>
            <a:srgbClr val="A4A3A4"/>
          </p15:clr>
        </p15:guide>
        <p15:guide id="2" pos="289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581" autoAdjust="0"/>
    <p:restoredTop sz="94565"/>
  </p:normalViewPr>
  <p:slideViewPr>
    <p:cSldViewPr>
      <p:cViewPr>
        <p:scale>
          <a:sx n="157" d="100"/>
          <a:sy n="157" d="100"/>
        </p:scale>
        <p:origin x="1160" y="-160"/>
      </p:cViewPr>
      <p:guideLst>
        <p:guide orient="horz" pos="1593"/>
        <p:guide pos="2893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1" d="100"/>
          <a:sy n="51" d="100"/>
        </p:scale>
        <p:origin x="-2744" y="-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F527A3-2C66-4593-8805-7D1A852EC895}" type="datetimeFigureOut">
              <a:rPr lang="zh-CN" altLang="en-US" smtClean="0"/>
              <a:t>2020/1/10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9486AC-56B8-41D1-86DA-4F2AABC52DC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39939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39940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7C290E4E-3B61-4961-86B9-3C1EDF77CE50}" type="slidenum">
              <a:rPr altLang="en-US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41987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41988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63294C6E-E21D-4BA3-81A6-94F04B7B38F3}" type="slidenum">
              <a:rPr altLang="en-US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41987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41988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63294C6E-E21D-4BA3-81A6-94F04B7B38F3}" type="slidenum">
              <a:rPr altLang="en-US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428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41987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41988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63294C6E-E21D-4BA3-81A6-94F04B7B38F3}" type="slidenum">
              <a:rPr altLang="en-US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67581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41987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41988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63294C6E-E21D-4BA3-81A6-94F04B7B38F3}" type="slidenum">
              <a:rPr altLang="en-US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79828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41987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 dirty="0" smtClean="0"/>
          </a:p>
        </p:txBody>
      </p:sp>
      <p:sp>
        <p:nvSpPr>
          <p:cNvPr id="41988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63294C6E-E21D-4BA3-81A6-94F04B7B38F3}" type="slidenum">
              <a:rPr altLang="en-US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00349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41987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 dirty="0" smtClean="0"/>
          </a:p>
        </p:txBody>
      </p:sp>
      <p:sp>
        <p:nvSpPr>
          <p:cNvPr id="41988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63294C6E-E21D-4BA3-81A6-94F04B7B38F3}" type="slidenum">
              <a:rPr altLang="en-US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7192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41987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 dirty="0" smtClean="0"/>
          </a:p>
        </p:txBody>
      </p:sp>
      <p:sp>
        <p:nvSpPr>
          <p:cNvPr id="41988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63294C6E-E21D-4BA3-81A6-94F04B7B38F3}" type="slidenum">
              <a:rPr altLang="en-US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8785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66563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66564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0B376FF8-FADE-450E-B91E-D8D1F988BE74}" type="slidenum">
              <a:rPr altLang="en-US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 bwMode="auto"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0" advTm="3000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bg bwMode="auto"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0" advTm="3000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bg bwMode="auto"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0" advTm="3000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bg bwMode="auto"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0" advTm="3000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bg bwMode="auto"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0" advTm="3000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bg bwMode="auto"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0" advTm="3000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3000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434975" y="666750"/>
            <a:ext cx="82804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23"/>
          <p:cNvSpPr txBox="1">
            <a:spLocks noChangeArrowheads="1"/>
          </p:cNvSpPr>
          <p:nvPr userDrawn="1"/>
        </p:nvSpPr>
        <p:spPr bwMode="auto">
          <a:xfrm>
            <a:off x="7681913" y="195263"/>
            <a:ext cx="11382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accent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LOGO</a:t>
            </a:r>
            <a:endParaRPr lang="zh-CN" altLang="en-US" sz="2400" dirty="0">
              <a:solidFill>
                <a:schemeClr val="accent2"/>
              </a:solidFill>
              <a:latin typeface="Eras Bold ITC" panose="020B0907030504020204" pitchFamily="34" charset="0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1.xml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1" Type="http://schemas.microsoft.com/office/2007/relationships/media" Target="../media/media1.mp3"/><Relationship Id="rId2" Type="http://schemas.openxmlformats.org/officeDocument/2006/relationships/audio" Target="../media/media1.mp3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/>
        </p:nvSpPr>
        <p:spPr>
          <a:xfrm>
            <a:off x="-1588" y="2166938"/>
            <a:ext cx="9151938" cy="2989262"/>
          </a:xfrm>
          <a:custGeom>
            <a:avLst/>
            <a:gdLst>
              <a:gd name="connsiteX0" fmla="*/ 14288 w 12208669"/>
              <a:gd name="connsiteY0" fmla="*/ 1890052 h 5154745"/>
              <a:gd name="connsiteX1" fmla="*/ 3979069 w 12208669"/>
              <a:gd name="connsiteY1" fmla="*/ 4102 h 5154745"/>
              <a:gd name="connsiteX2" fmla="*/ 9022557 w 12208669"/>
              <a:gd name="connsiteY2" fmla="*/ 1368558 h 5154745"/>
              <a:gd name="connsiteX3" fmla="*/ 12208669 w 12208669"/>
              <a:gd name="connsiteY3" fmla="*/ 782770 h 5154745"/>
              <a:gd name="connsiteX4" fmla="*/ 12208669 w 12208669"/>
              <a:gd name="connsiteY4" fmla="*/ 5154745 h 5154745"/>
              <a:gd name="connsiteX5" fmla="*/ 0 w 12208669"/>
              <a:gd name="connsiteY5" fmla="*/ 5154745 h 5154745"/>
              <a:gd name="connsiteX6" fmla="*/ 14288 w 12208669"/>
              <a:gd name="connsiteY6" fmla="*/ 1890052 h 5154745"/>
              <a:gd name="connsiteX0-1" fmla="*/ 14288 w 12208671"/>
              <a:gd name="connsiteY0-2" fmla="*/ 1890052 h 6047679"/>
              <a:gd name="connsiteX1-3" fmla="*/ 3979069 w 12208671"/>
              <a:gd name="connsiteY1-4" fmla="*/ 4102 h 6047679"/>
              <a:gd name="connsiteX2-5" fmla="*/ 9022557 w 12208671"/>
              <a:gd name="connsiteY2-6" fmla="*/ 1368558 h 6047679"/>
              <a:gd name="connsiteX3-7" fmla="*/ 12208669 w 12208671"/>
              <a:gd name="connsiteY3-8" fmla="*/ 782770 h 6047679"/>
              <a:gd name="connsiteX4-9" fmla="*/ 12208669 w 12208671"/>
              <a:gd name="connsiteY4-10" fmla="*/ 5154745 h 6047679"/>
              <a:gd name="connsiteX5-11" fmla="*/ 0 w 12208671"/>
              <a:gd name="connsiteY5-12" fmla="*/ 5154745 h 6047679"/>
              <a:gd name="connsiteX6-13" fmla="*/ 14288 w 12208671"/>
              <a:gd name="connsiteY6-14" fmla="*/ 1890052 h 6047679"/>
              <a:gd name="connsiteX0-15" fmla="*/ 14288 w 12208669"/>
              <a:gd name="connsiteY0-16" fmla="*/ 1890052 h 5154745"/>
              <a:gd name="connsiteX1-17" fmla="*/ 3979069 w 12208669"/>
              <a:gd name="connsiteY1-18" fmla="*/ 4102 h 5154745"/>
              <a:gd name="connsiteX2-19" fmla="*/ 9022557 w 12208669"/>
              <a:gd name="connsiteY2-20" fmla="*/ 1368558 h 5154745"/>
              <a:gd name="connsiteX3-21" fmla="*/ 12208669 w 12208669"/>
              <a:gd name="connsiteY3-22" fmla="*/ 782770 h 5154745"/>
              <a:gd name="connsiteX4-23" fmla="*/ 12208669 w 12208669"/>
              <a:gd name="connsiteY4-24" fmla="*/ 5154745 h 5154745"/>
              <a:gd name="connsiteX5-25" fmla="*/ 0 w 12208669"/>
              <a:gd name="connsiteY5-26" fmla="*/ 5154745 h 5154745"/>
              <a:gd name="connsiteX6-27" fmla="*/ 14288 w 12208669"/>
              <a:gd name="connsiteY6-28" fmla="*/ 1890052 h 5154745"/>
              <a:gd name="connsiteX0-29" fmla="*/ 1376 w 12195757"/>
              <a:gd name="connsiteY0-30" fmla="*/ 1890052 h 5154745"/>
              <a:gd name="connsiteX1-31" fmla="*/ 3966157 w 12195757"/>
              <a:gd name="connsiteY1-32" fmla="*/ 4102 h 5154745"/>
              <a:gd name="connsiteX2-33" fmla="*/ 9009645 w 12195757"/>
              <a:gd name="connsiteY2-34" fmla="*/ 1368558 h 5154745"/>
              <a:gd name="connsiteX3-35" fmla="*/ 12195757 w 12195757"/>
              <a:gd name="connsiteY3-36" fmla="*/ 782770 h 5154745"/>
              <a:gd name="connsiteX4-37" fmla="*/ 12195757 w 12195757"/>
              <a:gd name="connsiteY4-38" fmla="*/ 5154745 h 5154745"/>
              <a:gd name="connsiteX5-39" fmla="*/ 1375 w 12195757"/>
              <a:gd name="connsiteY5-40" fmla="*/ 5154745 h 5154745"/>
              <a:gd name="connsiteX6-41" fmla="*/ 1376 w 12195757"/>
              <a:gd name="connsiteY6-42" fmla="*/ 1890052 h 5154745"/>
              <a:gd name="connsiteX0-43" fmla="*/ 8584 w 12202965"/>
              <a:gd name="connsiteY0-44" fmla="*/ 1890052 h 5154745"/>
              <a:gd name="connsiteX1-45" fmla="*/ 3973365 w 12202965"/>
              <a:gd name="connsiteY1-46" fmla="*/ 4102 h 5154745"/>
              <a:gd name="connsiteX2-47" fmla="*/ 9016853 w 12202965"/>
              <a:gd name="connsiteY2-48" fmla="*/ 1368558 h 5154745"/>
              <a:gd name="connsiteX3-49" fmla="*/ 12202965 w 12202965"/>
              <a:gd name="connsiteY3-50" fmla="*/ 782770 h 5154745"/>
              <a:gd name="connsiteX4-51" fmla="*/ 12202965 w 12202965"/>
              <a:gd name="connsiteY4-52" fmla="*/ 5154745 h 5154745"/>
              <a:gd name="connsiteX5-53" fmla="*/ 8583 w 12202965"/>
              <a:gd name="connsiteY5-54" fmla="*/ 5154745 h 5154745"/>
              <a:gd name="connsiteX6-55" fmla="*/ 8584 w 12202965"/>
              <a:gd name="connsiteY6-56" fmla="*/ 1890052 h 515474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12202965" h="5154745">
                <a:moveTo>
                  <a:pt x="8584" y="1890052"/>
                </a:moveTo>
                <a:cubicBezTo>
                  <a:pt x="1240285" y="990535"/>
                  <a:pt x="2471987" y="91018"/>
                  <a:pt x="3973365" y="4102"/>
                </a:cubicBezTo>
                <a:cubicBezTo>
                  <a:pt x="5474743" y="-82814"/>
                  <a:pt x="7645253" y="1238780"/>
                  <a:pt x="9016853" y="1368558"/>
                </a:cubicBezTo>
                <a:cubicBezTo>
                  <a:pt x="10388453" y="1498336"/>
                  <a:pt x="11671946" y="151739"/>
                  <a:pt x="12202965" y="782770"/>
                </a:cubicBezTo>
                <a:cubicBezTo>
                  <a:pt x="12202965" y="2240095"/>
                  <a:pt x="12198202" y="3145642"/>
                  <a:pt x="12202965" y="5154745"/>
                </a:cubicBezTo>
                <a:lnTo>
                  <a:pt x="8583" y="5154745"/>
                </a:lnTo>
                <a:cubicBezTo>
                  <a:pt x="-8085" y="4066514"/>
                  <a:pt x="3821" y="2978283"/>
                  <a:pt x="8584" y="1890052"/>
                </a:cubicBezTo>
                <a:close/>
              </a:path>
            </a:pathLst>
          </a:custGeom>
          <a:solidFill>
            <a:srgbClr val="F1F7FD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 flipH="1">
            <a:off x="-1588" y="2167255"/>
            <a:ext cx="9151938" cy="3005138"/>
          </a:xfrm>
          <a:custGeom>
            <a:avLst/>
            <a:gdLst>
              <a:gd name="connsiteX0" fmla="*/ 14288 w 12208669"/>
              <a:gd name="connsiteY0" fmla="*/ 1890052 h 5154745"/>
              <a:gd name="connsiteX1" fmla="*/ 3979069 w 12208669"/>
              <a:gd name="connsiteY1" fmla="*/ 4102 h 5154745"/>
              <a:gd name="connsiteX2" fmla="*/ 9022557 w 12208669"/>
              <a:gd name="connsiteY2" fmla="*/ 1368558 h 5154745"/>
              <a:gd name="connsiteX3" fmla="*/ 12208669 w 12208669"/>
              <a:gd name="connsiteY3" fmla="*/ 782770 h 5154745"/>
              <a:gd name="connsiteX4" fmla="*/ 12208669 w 12208669"/>
              <a:gd name="connsiteY4" fmla="*/ 5154745 h 5154745"/>
              <a:gd name="connsiteX5" fmla="*/ 0 w 12208669"/>
              <a:gd name="connsiteY5" fmla="*/ 5154745 h 5154745"/>
              <a:gd name="connsiteX6" fmla="*/ 14288 w 12208669"/>
              <a:gd name="connsiteY6" fmla="*/ 1890052 h 5154745"/>
              <a:gd name="connsiteX0-1" fmla="*/ 14288 w 12208671"/>
              <a:gd name="connsiteY0-2" fmla="*/ 1890052 h 6047679"/>
              <a:gd name="connsiteX1-3" fmla="*/ 3979069 w 12208671"/>
              <a:gd name="connsiteY1-4" fmla="*/ 4102 h 6047679"/>
              <a:gd name="connsiteX2-5" fmla="*/ 9022557 w 12208671"/>
              <a:gd name="connsiteY2-6" fmla="*/ 1368558 h 6047679"/>
              <a:gd name="connsiteX3-7" fmla="*/ 12208669 w 12208671"/>
              <a:gd name="connsiteY3-8" fmla="*/ 782770 h 6047679"/>
              <a:gd name="connsiteX4-9" fmla="*/ 12208669 w 12208671"/>
              <a:gd name="connsiteY4-10" fmla="*/ 5154745 h 6047679"/>
              <a:gd name="connsiteX5-11" fmla="*/ 0 w 12208671"/>
              <a:gd name="connsiteY5-12" fmla="*/ 5154745 h 6047679"/>
              <a:gd name="connsiteX6-13" fmla="*/ 14288 w 12208671"/>
              <a:gd name="connsiteY6-14" fmla="*/ 1890052 h 6047679"/>
              <a:gd name="connsiteX0-15" fmla="*/ 14288 w 12208669"/>
              <a:gd name="connsiteY0-16" fmla="*/ 1890052 h 5154745"/>
              <a:gd name="connsiteX1-17" fmla="*/ 3979069 w 12208669"/>
              <a:gd name="connsiteY1-18" fmla="*/ 4102 h 5154745"/>
              <a:gd name="connsiteX2-19" fmla="*/ 9022557 w 12208669"/>
              <a:gd name="connsiteY2-20" fmla="*/ 1368558 h 5154745"/>
              <a:gd name="connsiteX3-21" fmla="*/ 12208669 w 12208669"/>
              <a:gd name="connsiteY3-22" fmla="*/ 782770 h 5154745"/>
              <a:gd name="connsiteX4-23" fmla="*/ 12208669 w 12208669"/>
              <a:gd name="connsiteY4-24" fmla="*/ 5154745 h 5154745"/>
              <a:gd name="connsiteX5-25" fmla="*/ 0 w 12208669"/>
              <a:gd name="connsiteY5-26" fmla="*/ 5154745 h 5154745"/>
              <a:gd name="connsiteX6-27" fmla="*/ 14288 w 12208669"/>
              <a:gd name="connsiteY6-28" fmla="*/ 1890052 h 5154745"/>
              <a:gd name="connsiteX0-29" fmla="*/ 1376 w 12195757"/>
              <a:gd name="connsiteY0-30" fmla="*/ 1890052 h 5154745"/>
              <a:gd name="connsiteX1-31" fmla="*/ 3966157 w 12195757"/>
              <a:gd name="connsiteY1-32" fmla="*/ 4102 h 5154745"/>
              <a:gd name="connsiteX2-33" fmla="*/ 9009645 w 12195757"/>
              <a:gd name="connsiteY2-34" fmla="*/ 1368558 h 5154745"/>
              <a:gd name="connsiteX3-35" fmla="*/ 12195757 w 12195757"/>
              <a:gd name="connsiteY3-36" fmla="*/ 782770 h 5154745"/>
              <a:gd name="connsiteX4-37" fmla="*/ 12195757 w 12195757"/>
              <a:gd name="connsiteY4-38" fmla="*/ 5154745 h 5154745"/>
              <a:gd name="connsiteX5-39" fmla="*/ 1375 w 12195757"/>
              <a:gd name="connsiteY5-40" fmla="*/ 5154745 h 5154745"/>
              <a:gd name="connsiteX6-41" fmla="*/ 1376 w 12195757"/>
              <a:gd name="connsiteY6-42" fmla="*/ 1890052 h 5154745"/>
              <a:gd name="connsiteX0-43" fmla="*/ 8584 w 12202965"/>
              <a:gd name="connsiteY0-44" fmla="*/ 1890052 h 5154745"/>
              <a:gd name="connsiteX1-45" fmla="*/ 3973365 w 12202965"/>
              <a:gd name="connsiteY1-46" fmla="*/ 4102 h 5154745"/>
              <a:gd name="connsiteX2-47" fmla="*/ 9016853 w 12202965"/>
              <a:gd name="connsiteY2-48" fmla="*/ 1368558 h 5154745"/>
              <a:gd name="connsiteX3-49" fmla="*/ 12202965 w 12202965"/>
              <a:gd name="connsiteY3-50" fmla="*/ 782770 h 5154745"/>
              <a:gd name="connsiteX4-51" fmla="*/ 12202965 w 12202965"/>
              <a:gd name="connsiteY4-52" fmla="*/ 5154745 h 5154745"/>
              <a:gd name="connsiteX5-53" fmla="*/ 8583 w 12202965"/>
              <a:gd name="connsiteY5-54" fmla="*/ 5154745 h 5154745"/>
              <a:gd name="connsiteX6-55" fmla="*/ 8584 w 12202965"/>
              <a:gd name="connsiteY6-56" fmla="*/ 1890052 h 515474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12202965" h="5154745">
                <a:moveTo>
                  <a:pt x="8584" y="1890052"/>
                </a:moveTo>
                <a:cubicBezTo>
                  <a:pt x="1240285" y="990535"/>
                  <a:pt x="2471987" y="91018"/>
                  <a:pt x="3973365" y="4102"/>
                </a:cubicBezTo>
                <a:cubicBezTo>
                  <a:pt x="5474743" y="-82814"/>
                  <a:pt x="7645253" y="1238780"/>
                  <a:pt x="9016853" y="1368558"/>
                </a:cubicBezTo>
                <a:cubicBezTo>
                  <a:pt x="10388453" y="1498336"/>
                  <a:pt x="11671946" y="151739"/>
                  <a:pt x="12202965" y="782770"/>
                </a:cubicBezTo>
                <a:cubicBezTo>
                  <a:pt x="12202965" y="2240095"/>
                  <a:pt x="12198202" y="3145642"/>
                  <a:pt x="12202965" y="5154745"/>
                </a:cubicBezTo>
                <a:lnTo>
                  <a:pt x="8583" y="5154745"/>
                </a:lnTo>
                <a:cubicBezTo>
                  <a:pt x="-8085" y="4066514"/>
                  <a:pt x="3821" y="2978283"/>
                  <a:pt x="8584" y="1890052"/>
                </a:cubicBezTo>
                <a:close/>
              </a:path>
            </a:pathLst>
          </a:custGeom>
          <a:solidFill>
            <a:srgbClr val="F1F7FD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7" name="Text Box 2"/>
          <p:cNvSpPr txBox="1">
            <a:spLocks noChangeArrowheads="1"/>
          </p:cNvSpPr>
          <p:nvPr/>
        </p:nvSpPr>
        <p:spPr bwMode="auto">
          <a:xfrm>
            <a:off x="683568" y="3030538"/>
            <a:ext cx="727298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4800" b="1" spc="30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短信服务设计</a:t>
            </a:r>
            <a:endParaRPr lang="zh-CN" altLang="zh-CN" sz="4800" b="1" spc="300" dirty="0" smtClean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1331640" y="4297363"/>
            <a:ext cx="6696744" cy="0"/>
          </a:xfrm>
          <a:prstGeom prst="line">
            <a:avLst/>
          </a:prstGeom>
          <a:ln w="3175" cmpd="sng"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tx1"/>
                </a:gs>
                <a:gs pos="100000">
                  <a:schemeClr val="tx2">
                    <a:lumMod val="40000"/>
                    <a:lumOff val="60000"/>
                  </a:schemeClr>
                </a:gs>
              </a:gsLst>
              <a:path path="rect">
                <a:fillToRect l="50000" t="50000" r="50000" b="50000"/>
              </a:path>
              <a:tileRect/>
            </a:gra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商务伴奏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-648707" y="-51602"/>
            <a:ext cx="609600" cy="6096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125845" y="3944620"/>
            <a:ext cx="1511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2020/01/04</a:t>
            </a:r>
            <a:endParaRPr lang="en-US" altLang="zh-CN" dirty="0"/>
          </a:p>
        </p:txBody>
      </p:sp>
    </p:spTree>
  </p:cSld>
  <p:clrMapOvr>
    <a:masterClrMapping/>
  </p:clrMapOvr>
  <p:transition spd="slow" advClick="0" advTm="300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>
                <p:cTn id="7" repeatCount="indefinite" fill="remove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6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41"/>
          <p:cNvSpPr txBox="1">
            <a:spLocks noChangeArrowheads="1"/>
          </p:cNvSpPr>
          <p:nvPr/>
        </p:nvSpPr>
        <p:spPr bwMode="auto">
          <a:xfrm>
            <a:off x="355600" y="206374"/>
            <a:ext cx="544053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为什么要设计一个短信服务？</a:t>
            </a:r>
            <a:endParaRPr lang="zh-CN" altLang="en-US" sz="2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7544" y="843558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lain"/>
            </a:pPr>
            <a:endParaRPr kumimoji="1" lang="en-US" altLang="zh-CN" smtClean="0"/>
          </a:p>
          <a:p>
            <a:pPr marL="342900" indent="-342900">
              <a:buAutoNum type="arabicPlain"/>
            </a:pPr>
            <a:endParaRPr kumimoji="1"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" y="808032"/>
            <a:ext cx="4009215" cy="2825689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716016" y="915566"/>
            <a:ext cx="38164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zh-CN" altLang="en-US" dirty="0" smtClean="0"/>
              <a:t>每个团队调用短信服务</a:t>
            </a:r>
            <a:endParaRPr kumimoji="1" lang="en-US" altLang="zh-CN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dirty="0" smtClean="0"/>
              <a:t>人员成本问题</a:t>
            </a:r>
            <a:endParaRPr kumimoji="1" lang="en-US" altLang="zh-CN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dirty="0" smtClean="0"/>
              <a:t>编码质量不统一</a:t>
            </a:r>
            <a:endParaRPr kumimoji="1" lang="en-US" altLang="zh-CN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dirty="0" smtClean="0"/>
              <a:t>短信渠道可用性，沟通成本</a:t>
            </a:r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41"/>
          <p:cNvSpPr txBox="1">
            <a:spLocks noChangeArrowheads="1"/>
          </p:cNvSpPr>
          <p:nvPr/>
        </p:nvSpPr>
        <p:spPr bwMode="auto">
          <a:xfrm>
            <a:off x="355600" y="206374"/>
            <a:ext cx="544053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我们需要怎样的短信服务</a:t>
            </a:r>
            <a:r>
              <a:rPr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686763"/>
            <a:ext cx="4360416" cy="274908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827961" y="699542"/>
            <a:ext cx="38484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zh-CN" altLang="en-US" dirty="0" smtClean="0"/>
              <a:t>所有的微服务系统调用唯一的短信服务</a:t>
            </a:r>
            <a:endParaRPr kumimoji="1" lang="en-US" altLang="zh-CN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dirty="0" smtClean="0"/>
              <a:t>短信平台提供</a:t>
            </a:r>
            <a:r>
              <a:rPr kumimoji="1" lang="en-US" altLang="zh-CN" dirty="0" err="1" smtClean="0"/>
              <a:t>sdk</a:t>
            </a:r>
            <a:r>
              <a:rPr kumimoji="1" lang="zh-CN" altLang="en-US" dirty="0" smtClean="0"/>
              <a:t>支持不同的语言</a:t>
            </a:r>
            <a:endParaRPr kumimoji="1" lang="en-US" altLang="zh-CN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dirty="0" smtClean="0"/>
              <a:t>微服务不需要关心渠道是否可用，短信平台解决这个问题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525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41"/>
          <p:cNvSpPr txBox="1">
            <a:spLocks noChangeArrowheads="1"/>
          </p:cNvSpPr>
          <p:nvPr/>
        </p:nvSpPr>
        <p:spPr bwMode="auto">
          <a:xfrm>
            <a:off x="355600" y="206374"/>
            <a:ext cx="544053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短信平台整体架构设计</a:t>
            </a:r>
            <a:endParaRPr lang="zh-CN" altLang="en-US" sz="2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6100"/>
            <a:ext cx="9144000" cy="405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205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41"/>
          <p:cNvSpPr txBox="1">
            <a:spLocks noChangeArrowheads="1"/>
          </p:cNvSpPr>
          <p:nvPr/>
        </p:nvSpPr>
        <p:spPr bwMode="auto">
          <a:xfrm>
            <a:off x="355600" y="206374"/>
            <a:ext cx="544053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短信平台</a:t>
            </a:r>
            <a:r>
              <a:rPr lang="en-US" altLang="zh-CN" sz="2000" b="1" dirty="0" err="1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sdk</a:t>
            </a:r>
            <a:r>
              <a:rPr lang="zh-CN" altLang="en-US" sz="20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接口设计</a:t>
            </a:r>
            <a:endParaRPr lang="zh-CN" altLang="en-US" sz="2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7544" y="771550"/>
            <a:ext cx="58326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zh-CN" altLang="en-US" dirty="0" smtClean="0">
                <a:solidFill>
                  <a:srgbClr val="FF0000"/>
                </a:solidFill>
              </a:rPr>
              <a:t>发送单条短信</a:t>
            </a:r>
            <a:r>
              <a:rPr kumimoji="1" lang="en-US" altLang="zh-CN" dirty="0" smtClean="0">
                <a:solidFill>
                  <a:srgbClr val="FF0000"/>
                </a:solidFill>
              </a:rPr>
              <a:t>(</a:t>
            </a:r>
            <a:r>
              <a:rPr kumimoji="1" lang="zh-CN" altLang="en-US" dirty="0" smtClean="0">
                <a:solidFill>
                  <a:srgbClr val="FF0000"/>
                </a:solidFill>
              </a:rPr>
              <a:t>课程的重点是发送单条短信</a:t>
            </a:r>
            <a:r>
              <a:rPr kumimoji="1" lang="en-US" altLang="zh-CN" dirty="0" smtClean="0">
                <a:solidFill>
                  <a:srgbClr val="FF0000"/>
                </a:solidFill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 smtClean="0"/>
              <a:t>发送多条短信</a:t>
            </a:r>
            <a:endParaRPr kumimoji="1"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 smtClean="0"/>
              <a:t>发送营销类短信</a:t>
            </a:r>
            <a:endParaRPr kumimoji="1"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 smtClean="0"/>
              <a:t>指定模板发送短信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639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41"/>
          <p:cNvSpPr txBox="1">
            <a:spLocks noChangeArrowheads="1"/>
          </p:cNvSpPr>
          <p:nvPr/>
        </p:nvSpPr>
        <p:spPr bwMode="auto">
          <a:xfrm>
            <a:off x="355600" y="206374"/>
            <a:ext cx="544053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短信平台</a:t>
            </a:r>
            <a:r>
              <a:rPr lang="en-US" altLang="zh-CN" sz="2000" b="1" dirty="0" err="1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sdk</a:t>
            </a:r>
            <a:r>
              <a:rPr lang="zh-CN" altLang="en-US" sz="20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协议设计</a:t>
            </a:r>
            <a:endParaRPr lang="zh-CN" altLang="en-US" sz="2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107010"/>
              </p:ext>
            </p:extLst>
          </p:nvPr>
        </p:nvGraphicFramePr>
        <p:xfrm>
          <a:off x="467544" y="699543"/>
          <a:ext cx="7056784" cy="111331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30303"/>
                <a:gridCol w="5726481"/>
              </a:tblGrid>
              <a:tr h="198917"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参数</a:t>
                      </a:r>
                      <a:endParaRPr lang="zh-CN" sz="1200" kern="100" dirty="0">
                        <a:effectLst/>
                        <a:latin typeface="Times New Roman" charset="0"/>
                        <a:ea typeface="DengXian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参数说明</a:t>
                      </a:r>
                      <a:endParaRPr lang="zh-CN" sz="1200" kern="100">
                        <a:effectLst/>
                        <a:latin typeface="Times New Roman" charset="0"/>
                        <a:ea typeface="DengXian" charset="-122"/>
                      </a:endParaRPr>
                    </a:p>
                  </a:txBody>
                  <a:tcPr marL="68580" marR="68580" marT="0" marB="0"/>
                </a:tc>
              </a:tr>
              <a:tr h="17624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900" kern="100">
                          <a:effectLst/>
                        </a:rPr>
                        <a:t>appKey</a:t>
                      </a:r>
                      <a:endParaRPr lang="zh-CN" sz="1200" kern="100">
                        <a:effectLst/>
                        <a:latin typeface="Times New Roman" charset="0"/>
                        <a:ea typeface="DengXian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应用</a:t>
                      </a:r>
                      <a:r>
                        <a:rPr lang="en-US" sz="1200" kern="100">
                          <a:effectLst/>
                        </a:rPr>
                        <a:t>key(</a:t>
                      </a:r>
                      <a:r>
                        <a:rPr lang="zh-CN" sz="1200" kern="100">
                          <a:effectLst/>
                        </a:rPr>
                        <a:t>每个应用唯一</a:t>
                      </a:r>
                      <a:r>
                        <a:rPr lang="en-US" sz="1200" kern="100">
                          <a:effectLst/>
                        </a:rPr>
                        <a:t>)</a:t>
                      </a:r>
                      <a:endParaRPr lang="zh-CN" sz="1200" kern="100">
                        <a:effectLst/>
                        <a:latin typeface="Times New Roman" charset="0"/>
                        <a:ea typeface="DengXian" charset="-122"/>
                      </a:endParaRPr>
                    </a:p>
                  </a:txBody>
                  <a:tcPr marL="68580" marR="68580" marT="0" marB="0"/>
                </a:tc>
              </a:tr>
              <a:tr h="17624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900" kern="100" dirty="0">
                          <a:effectLst/>
                        </a:rPr>
                        <a:t>random</a:t>
                      </a:r>
                      <a:endParaRPr lang="zh-CN" sz="1200" kern="100" dirty="0">
                        <a:effectLst/>
                        <a:latin typeface="Times New Roman" charset="0"/>
                        <a:ea typeface="DengXian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随机数</a:t>
                      </a:r>
                      <a:endParaRPr lang="zh-CN" sz="1200" kern="100">
                        <a:effectLst/>
                        <a:latin typeface="Times New Roman" charset="0"/>
                        <a:ea typeface="DengXian" charset="-122"/>
                      </a:endParaRPr>
                    </a:p>
                  </a:txBody>
                  <a:tcPr marL="68580" marR="68580" marT="0" marB="0"/>
                </a:tc>
              </a:tr>
              <a:tr h="17624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900" kern="100">
                          <a:effectLst/>
                        </a:rPr>
                        <a:t>time</a:t>
                      </a:r>
                      <a:endParaRPr lang="zh-CN" sz="1200" kern="100">
                        <a:effectLst/>
                        <a:latin typeface="Times New Roman" charset="0"/>
                        <a:ea typeface="DengXian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当前时间</a:t>
                      </a:r>
                      <a:endParaRPr lang="zh-CN" sz="1200" kern="100">
                        <a:effectLst/>
                        <a:latin typeface="Times New Roman" charset="0"/>
                        <a:ea typeface="DengXian" charset="-122"/>
                      </a:endParaRPr>
                    </a:p>
                  </a:txBody>
                  <a:tcPr marL="68580" marR="68580" marT="0" marB="0"/>
                </a:tc>
              </a:tr>
              <a:tr h="17624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900" kern="100">
                          <a:effectLst/>
                        </a:rPr>
                        <a:t>q</a:t>
                      </a:r>
                      <a:endParaRPr lang="zh-CN" sz="1200" kern="100">
                        <a:effectLst/>
                        <a:latin typeface="Times New Roman" charset="0"/>
                        <a:ea typeface="DengXian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核心请求参数</a:t>
                      </a:r>
                      <a:r>
                        <a:rPr lang="en-US" sz="1200" kern="100">
                          <a:effectLst/>
                        </a:rPr>
                        <a:t>json</a:t>
                      </a:r>
                      <a:r>
                        <a:rPr lang="zh-CN" sz="1200" kern="100">
                          <a:effectLst/>
                        </a:rPr>
                        <a:t>格式</a:t>
                      </a:r>
                      <a:endParaRPr lang="zh-CN" sz="1200" kern="100">
                        <a:effectLst/>
                        <a:latin typeface="Times New Roman" charset="0"/>
                        <a:ea typeface="DengXian" charset="-122"/>
                      </a:endParaRPr>
                    </a:p>
                  </a:txBody>
                  <a:tcPr marL="68580" marR="68580" marT="0" marB="0"/>
                </a:tc>
              </a:tr>
              <a:tr h="17624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900" kern="100">
                          <a:effectLst/>
                        </a:rPr>
                        <a:t>sign</a:t>
                      </a:r>
                      <a:endParaRPr lang="zh-CN" sz="1200" kern="100">
                        <a:effectLst/>
                        <a:latin typeface="Times New Roman" charset="0"/>
                        <a:ea typeface="DengXian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验证签名</a:t>
                      </a:r>
                      <a:endParaRPr lang="zh-CN" sz="1200" kern="100" dirty="0">
                        <a:effectLst/>
                        <a:latin typeface="Times New Roman" charset="0"/>
                        <a:ea typeface="DengXian" charset="-122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4" name="图片 3"/>
          <p:cNvPicPr/>
          <p:nvPr/>
        </p:nvPicPr>
        <p:blipFill>
          <a:blip r:embed="rId3"/>
          <a:stretch>
            <a:fillRect/>
          </a:stretch>
        </p:blipFill>
        <p:spPr>
          <a:xfrm>
            <a:off x="487120" y="1905918"/>
            <a:ext cx="4156888" cy="1673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60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41"/>
          <p:cNvSpPr txBox="1">
            <a:spLocks noChangeArrowheads="1"/>
          </p:cNvSpPr>
          <p:nvPr/>
        </p:nvSpPr>
        <p:spPr bwMode="auto">
          <a:xfrm>
            <a:off x="355600" y="206374"/>
            <a:ext cx="544053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短信平台</a:t>
            </a:r>
            <a:r>
              <a:rPr lang="en-US" altLang="zh-CN" sz="2000" b="1" dirty="0" err="1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20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服务设计</a:t>
            </a:r>
            <a:endParaRPr lang="zh-CN" altLang="en-US" sz="2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7544" y="771550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zh-CN" altLang="en-US" dirty="0" smtClean="0"/>
              <a:t>统一的拦截器</a:t>
            </a:r>
            <a:endParaRPr kumimoji="1"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kumimoji="1" lang="en-US" altLang="zh-CN" dirty="0" err="1" smtClean="0"/>
              <a:t>api</a:t>
            </a:r>
            <a:r>
              <a:rPr kumimoji="1" lang="zh-CN" altLang="en-US" dirty="0" smtClean="0"/>
              <a:t>的角色：承载接口，短信内容合法，则发送到</a:t>
            </a:r>
            <a:r>
              <a:rPr kumimoji="1" lang="en-US" altLang="zh-CN" dirty="0" err="1" smtClean="0"/>
              <a:t>rocketmq</a:t>
            </a:r>
            <a:r>
              <a:rPr kumimoji="1" lang="zh-CN" altLang="en-US" dirty="0" smtClean="0"/>
              <a:t>集群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4901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41"/>
          <p:cNvSpPr txBox="1">
            <a:spLocks noChangeArrowheads="1"/>
          </p:cNvSpPr>
          <p:nvPr/>
        </p:nvSpPr>
        <p:spPr bwMode="auto">
          <a:xfrm>
            <a:off x="323528" y="267494"/>
            <a:ext cx="544053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dirty="0" err="1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Rocketmq</a:t>
            </a:r>
            <a:r>
              <a:rPr lang="en-US" altLang="zh-CN" sz="20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topic</a:t>
            </a:r>
            <a:r>
              <a:rPr lang="zh-CN" altLang="en-US" sz="20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设计</a:t>
            </a:r>
            <a:endParaRPr lang="zh-CN" altLang="en-US" sz="2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7544" y="771550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en-US" altLang="zh-CN" dirty="0" smtClean="0"/>
              <a:t>Topic: </a:t>
            </a:r>
            <a:r>
              <a:rPr lang="en-US" altLang="zh-CN" b="1" dirty="0" err="1" smtClean="0"/>
              <a:t>platform_sms_single_topic</a:t>
            </a:r>
            <a:endParaRPr lang="en-US" altLang="zh-CN" b="1" dirty="0" smtClean="0"/>
          </a:p>
        </p:txBody>
      </p:sp>
    </p:spTree>
    <p:extLst>
      <p:ext uri="{BB962C8B-B14F-4D97-AF65-F5344CB8AC3E}">
        <p14:creationId xmlns:p14="http://schemas.microsoft.com/office/powerpoint/2010/main" val="1066537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 bwMode="auto">
          <a:xfrm>
            <a:off x="2682875" y="1275606"/>
            <a:ext cx="3767138" cy="1482725"/>
            <a:chOff x="2682875" y="1259233"/>
            <a:chExt cx="3767138" cy="1482725"/>
          </a:xfrm>
        </p:grpSpPr>
        <p:sp>
          <p:nvSpPr>
            <p:cNvPr id="36869" name="TextBox 2"/>
            <p:cNvSpPr txBox="1">
              <a:spLocks noChangeArrowheads="1"/>
            </p:cNvSpPr>
            <p:nvPr/>
          </p:nvSpPr>
          <p:spPr bwMode="auto">
            <a:xfrm>
              <a:off x="2682875" y="1501325"/>
              <a:ext cx="3525838" cy="101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6000" b="1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THANKS</a:t>
              </a:r>
            </a:p>
          </p:txBody>
        </p:sp>
        <p:sp>
          <p:nvSpPr>
            <p:cNvPr id="4" name="空心弧 3"/>
            <p:cNvSpPr/>
            <p:nvPr/>
          </p:nvSpPr>
          <p:spPr bwMode="auto">
            <a:xfrm rot="7086271">
              <a:off x="4967288" y="1259233"/>
              <a:ext cx="1482725" cy="1482725"/>
            </a:xfrm>
            <a:prstGeom prst="blockArc">
              <a:avLst>
                <a:gd name="adj1" fmla="val 5502533"/>
                <a:gd name="adj2" fmla="val 1980318"/>
                <a:gd name="adj3" fmla="val 1053"/>
              </a:avLst>
            </a:prstGeom>
            <a:solidFill>
              <a:schemeClr val="accent2"/>
            </a:solidFill>
            <a:ln w="31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noProof="1">
                <a:solidFill>
                  <a:schemeClr val="tx1"/>
                </a:solidFill>
              </a:endParaRPr>
            </a:p>
          </p:txBody>
        </p:sp>
        <p:sp>
          <p:nvSpPr>
            <p:cNvPr id="36871" name="TextBox 8"/>
            <p:cNvSpPr txBox="1">
              <a:spLocks noChangeArrowheads="1"/>
            </p:cNvSpPr>
            <p:nvPr/>
          </p:nvSpPr>
          <p:spPr bwMode="auto">
            <a:xfrm>
              <a:off x="2830513" y="2345875"/>
              <a:ext cx="2192337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dist" eaLnBrk="1" hangingPunct="1"/>
              <a:r>
                <a:rPr lang="zh-CN" altLang="en-US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谢谢聆听</a:t>
              </a:r>
            </a:p>
          </p:txBody>
        </p:sp>
      </p:grpSp>
      <p:cxnSp>
        <p:nvCxnSpPr>
          <p:cNvPr id="6" name="直接连接符 5"/>
          <p:cNvCxnSpPr/>
          <p:nvPr/>
        </p:nvCxnSpPr>
        <p:spPr>
          <a:xfrm>
            <a:off x="1331640" y="3435846"/>
            <a:ext cx="6696744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Click="0" advTm="300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2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2272AB"/>
      </a:accent1>
      <a:accent2>
        <a:srgbClr val="595959"/>
      </a:accent2>
      <a:accent3>
        <a:srgbClr val="A5A5A5"/>
      </a:accent3>
      <a:accent4>
        <a:srgbClr val="A5A5A5"/>
      </a:accent4>
      <a:accent5>
        <a:srgbClr val="A5A5A5"/>
      </a:accent5>
      <a:accent6>
        <a:srgbClr val="A5A5A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1170</TotalTime>
  <Words>180</Words>
  <Application>Microsoft Macintosh PowerPoint</Application>
  <PresentationFormat>全屏显示(16:9)</PresentationFormat>
  <Paragraphs>46</Paragraphs>
  <Slides>9</Slides>
  <Notes>9</Notes>
  <HiddenSlides>0</HiddenSlides>
  <MMClips>1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Calibri</vt:lpstr>
      <vt:lpstr>DengXian</vt:lpstr>
      <vt:lpstr>Eras Bold ITC</vt:lpstr>
      <vt:lpstr>Times New Roman</vt:lpstr>
      <vt:lpstr>宋体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蓝色商务大气工作汇报总结计划PPT模板</dc:title>
  <dc:creator>Iron Man</dc:creator>
  <cp:lastModifiedBy>勇 张</cp:lastModifiedBy>
  <cp:revision>191</cp:revision>
  <dcterms:created xsi:type="dcterms:W3CDTF">2018-06-26T16:43:00Z</dcterms:created>
  <dcterms:modified xsi:type="dcterms:W3CDTF">2020-01-10T12:41:32Z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2052-11.1.0.7720</vt:lpwstr>
  </property>
</Properties>
</file>