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81" r:id="rId3"/>
    <p:sldId id="265" r:id="rId4"/>
    <p:sldId id="275" r:id="rId5"/>
    <p:sldId id="280" r:id="rId6"/>
    <p:sldId id="279" r:id="rId7"/>
    <p:sldId id="282" r:id="rId8"/>
    <p:sldId id="264" r:id="rId9"/>
    <p:sldId id="285" r:id="rId10"/>
    <p:sldId id="259" r:id="rId11"/>
    <p:sldId id="278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8030F-ED80-53D7-BF55-4B8FFBD5A648}" v="413" dt="2022-07-27T10:19:25.519"/>
    <p1510:client id="{15132DB6-BA54-4443-B735-7769158A9FF0}" v="4" dt="2022-07-25T22:56:46.461"/>
    <p1510:client id="{1FA18462-FBD2-1AFC-532B-6758146EF285}" v="145" dt="2022-07-28T09:26:00.001"/>
    <p1510:client id="{2BF48707-965C-07C8-30AC-96ED41BAD64C}" v="383" dt="2022-07-28T03:10:28.772"/>
    <p1510:client id="{3F81CE65-FA25-3254-709E-75541D44913D}" v="2" dt="2022-07-24T09:58:15.334"/>
    <p1510:client id="{95292AAA-25B5-C523-A0B2-A77436F25C32}" v="1" dt="2022-07-25T06:23:17.083"/>
    <p1510:client id="{DA189B4F-9B4F-B468-D0DC-772D47140454}" v="271" dt="2022-07-28T05:19:1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BC72-6612-4D19-85FD-AC9CE3F72A5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B453-2A6E-4F10-AD94-1256EF5F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Can we do better,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It turns out that we can by </a:t>
            </a:r>
            <a:r>
              <a:rPr lang="en-US" err="1">
                <a:cs typeface="Calibri"/>
              </a:rPr>
              <a:t>achieveing</a:t>
            </a:r>
            <a:r>
              <a:rPr lang="en-US">
                <a:cs typeface="Calibri"/>
              </a:rPr>
              <a:t> end-to-end nature of the models and leverage </a:t>
            </a:r>
            <a:r>
              <a:rPr lang="en-US" err="1">
                <a:cs typeface="Calibri"/>
              </a:rPr>
              <a:t>unlabelled</a:t>
            </a:r>
            <a:r>
              <a:rPr lang="en-US">
                <a:cs typeface="Calibri"/>
              </a:rPr>
              <a:t>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3B453-2A6E-4F10-AD94-1256EF5F3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359" lvl="0" indent="-176989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Limitations: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 specific </a:t>
            </a:r>
            <a:r>
              <a:rPr lang="en-US" sz="1200" i="1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finetunining</a:t>
            </a: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results in a new model for each new language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is difficult because model for each language has to be deployed separately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Due to their enormous sizes of these models (~300M parameters), latency becomes an issue</a:t>
            </a:r>
            <a:endParaRPr lang="en-US" sz="1500"/>
          </a:p>
          <a:p>
            <a:endParaRPr lang="en-IN"/>
          </a:p>
          <a:p>
            <a:pPr marL="171359" lvl="0" indent="-176989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 Direction: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 to completely multilingual setup where you have a single model for all Languages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Integrating LM reliably within the ASR system for better performance.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Pretraining helps so more and more data can be curated to improve on the performance of models 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Standardization of the output by using Inverse Text Normalization (1 and </a:t>
            </a:r>
            <a:r>
              <a:rPr lang="en-US" sz="1200" i="1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एक</a:t>
            </a: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causes confusion even if model is correct in both cases)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benchmark datasets for resource constrained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3B453-2A6E-4F10-AD94-1256EF5F3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Impact: It can serve as a tool for Converting High Quality Education material into Native Language which will help the students to learn thing much better (Things are always easier to understand in your mother tongue).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further help differently-abled persons.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Stepping stone in building Speech to Speech systems (Realtime translators)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Smart Assistants like google in your own Native language (Siri, mere phone </a:t>
            </a:r>
            <a:r>
              <a:rPr lang="en-US" sz="1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alarm </a:t>
            </a:r>
            <a:r>
              <a:rPr lang="en-US" sz="1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lagado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!)</a:t>
            </a:r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3B453-2A6E-4F10-AD94-1256EF5F3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Impact: It can serve as a tool for Converting High Quality Education material into Native Language which will help the students to learn thing much better (Things are always easier to understand in your mother tongue).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further help differently-abled persons.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Stepping stone in building Speech to Speech systems (Realtime translators)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Smart Assistants like google in your own Native language (Siri, mere phone </a:t>
            </a:r>
            <a:r>
              <a:rPr lang="en-US" sz="1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alarm </a:t>
            </a:r>
            <a:r>
              <a:rPr lang="en-US" sz="1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lagado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!)</a:t>
            </a:r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3B453-2A6E-4F10-AD94-1256EF5F3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359" lvl="0" indent="-176989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Limitations: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 specific </a:t>
            </a:r>
            <a:r>
              <a:rPr lang="en-US" sz="1200" i="1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finetunining</a:t>
            </a: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results in a new model for each new language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is difficult because model for each language has to be deployed separately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Due to their enormous sizes of these models (~300M parameters), latency becomes an issue</a:t>
            </a:r>
            <a:endParaRPr lang="en-US" sz="1500"/>
          </a:p>
          <a:p>
            <a:endParaRPr lang="en-IN"/>
          </a:p>
          <a:p>
            <a:pPr marL="171359" lvl="0" indent="-176989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 Direction: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 to completely multilingual setup where you have a single model for all Languages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Integrating LM reliably within the ASR system for better performance.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Pretraining helps so more and more data can be curated to improve on the performance of models 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Standardization of the output by using Inverse Text Normalization (1 and </a:t>
            </a:r>
            <a:r>
              <a:rPr lang="en-US" sz="1200" i="1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एक</a:t>
            </a: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causes confusion even if model is correct in both cases)</a:t>
            </a:r>
          </a:p>
          <a:p>
            <a:pPr marL="914400" lvl="1" indent="-3048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○"/>
            </a:pPr>
            <a:r>
              <a:rPr lang="en-US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benchmark datasets for resource constrained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3B453-2A6E-4F10-AD94-1256EF5F30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 descr="alt=&quot;&quot;">
            <a:extLst>
              <a:ext uri="{FF2B5EF4-FFF2-40B4-BE49-F238E27FC236}">
                <a16:creationId xmlns:a16="http://schemas.microsoft.com/office/drawing/2014/main" id="{4983B8E5-770F-5FF8-9D1E-74D33191E0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6292850"/>
            <a:ext cx="12192002" cy="5651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762BB-0E6E-F333-5556-2249DCFE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E28F4-1BA9-5D5E-B4C3-F40A0B774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C090-8B83-331B-B502-67145116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349" y="6356350"/>
            <a:ext cx="7562051" cy="433207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10" name="Rectangle 36" descr="alt=&quot;&quot;">
            <a:extLst>
              <a:ext uri="{FF2B5EF4-FFF2-40B4-BE49-F238E27FC236}">
                <a16:creationId xmlns:a16="http://schemas.microsoft.com/office/drawing/2014/main" id="{4319FFB6-AE44-2759-508E-85B94FD97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0"/>
            <a:ext cx="12192002" cy="5651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angle 11" descr="alt=&quot;&quot;">
            <a:extLst>
              <a:ext uri="{FF2B5EF4-FFF2-40B4-BE49-F238E27FC236}">
                <a16:creationId xmlns:a16="http://schemas.microsoft.com/office/drawing/2014/main" id="{1CF0F066-2042-9C62-AEE7-0ABB8D4A5E66}"/>
              </a:ext>
            </a:extLst>
          </p:cNvPr>
          <p:cNvSpPr/>
          <p:nvPr userDrawn="1"/>
        </p:nvSpPr>
        <p:spPr>
          <a:xfrm>
            <a:off x="-2" y="538290"/>
            <a:ext cx="12192001" cy="72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B16D-0417-4CE6-69E3-AE8D9224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7"/>
            <a:ext cx="10515600" cy="4564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36" descr="alt=&quot;&quot;">
            <a:extLst>
              <a:ext uri="{FF2B5EF4-FFF2-40B4-BE49-F238E27FC236}">
                <a16:creationId xmlns:a16="http://schemas.microsoft.com/office/drawing/2014/main" id="{D47B3B9E-84A3-5E56-8F7E-1CB76ABA70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0"/>
            <a:ext cx="12192002" cy="11201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angle 9" descr="alt=&quot;&quot;">
            <a:extLst>
              <a:ext uri="{FF2B5EF4-FFF2-40B4-BE49-F238E27FC236}">
                <a16:creationId xmlns:a16="http://schemas.microsoft.com/office/drawing/2014/main" id="{86EA8BE8-18EC-7B41-D3E4-D5C247EACD04}"/>
              </a:ext>
            </a:extLst>
          </p:cNvPr>
          <p:cNvSpPr/>
          <p:nvPr userDrawn="1"/>
        </p:nvSpPr>
        <p:spPr>
          <a:xfrm>
            <a:off x="-1" y="1120140"/>
            <a:ext cx="12192001" cy="72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BA953-FD18-E8B3-C3A6-F809E60A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261408"/>
            <a:ext cx="10515600" cy="7793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6" descr="alt=&quot;&quot;">
            <a:extLst>
              <a:ext uri="{FF2B5EF4-FFF2-40B4-BE49-F238E27FC236}">
                <a16:creationId xmlns:a16="http://schemas.microsoft.com/office/drawing/2014/main" id="{6EAA2462-8586-9B09-7C48-49933C505B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6292850"/>
            <a:ext cx="12192002" cy="5651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68AA893-C63B-A577-D939-6DAD147E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1349" y="6356350"/>
            <a:ext cx="7562051" cy="433207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82990A-3D5C-084D-7BD3-F8E9776A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9AA1BD0-DEF5-4A1D-94E3-61349D965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6" descr="alt=&quot;&quot;">
            <a:extLst>
              <a:ext uri="{FF2B5EF4-FFF2-40B4-BE49-F238E27FC236}">
                <a16:creationId xmlns:a16="http://schemas.microsoft.com/office/drawing/2014/main" id="{8CEB6CF6-A5B1-6003-5244-3642A04806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6292850"/>
            <a:ext cx="12192002" cy="5651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41C0835-7B14-BAA6-62E4-FE28BFFE5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1349" y="6356350"/>
            <a:ext cx="7562051" cy="433207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DE8F7E4-C47E-7559-D85C-F6187C5A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9AA1BD0-DEF5-4A1D-94E3-61349D965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4B1-FC4F-9CA2-BF27-8AB8B79CE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en-US" sz="4000" b="1" dirty="0">
                <a:latin typeface="Segoe UI"/>
                <a:ea typeface="Verdana"/>
                <a:cs typeface="Segoe UI"/>
              </a:rPr>
              <a:t>Automatic Speech Recognition system for Indian Languages</a:t>
            </a:r>
            <a:br>
              <a:rPr lang="en-US" sz="4000" b="1" dirty="0">
                <a:latin typeface="Segoe UI"/>
                <a:ea typeface="Verdana"/>
                <a:cs typeface="Segoe UI"/>
              </a:rPr>
            </a:br>
            <a:r>
              <a:rPr lang="en-US" sz="4000" b="1">
                <a:latin typeface="Segoe UI"/>
                <a:ea typeface="Verdana"/>
                <a:cs typeface="Segoe UI"/>
              </a:rPr>
              <a:t>“IndicWav2Vec”</a:t>
            </a:r>
            <a:endParaRPr lang="en-US" sz="4000" b="1">
              <a:ea typeface="Verdana"/>
              <a:cs typeface="Segoe U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20050-9037-FFFB-B742-E4DD9289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377" y="3999603"/>
            <a:ext cx="9144000" cy="1258197"/>
          </a:xfrm>
        </p:spPr>
        <p:txBody>
          <a:bodyPr lIns="91440" tIns="45720" rIns="91440" bIns="45720" anchor="t"/>
          <a:lstStyle/>
          <a:p>
            <a:r>
              <a:rPr lang="en-US">
                <a:cs typeface="Segoe UI"/>
              </a:rPr>
              <a:t>AI4Bharat Speech Team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C0CD8-21DC-3E69-CD1A-EE87D53F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pic>
        <p:nvPicPr>
          <p:cNvPr id="9" name="Google Shape;175;p2" descr="Logo&#10;&#10;Description automatically generated">
            <a:extLst>
              <a:ext uri="{FF2B5EF4-FFF2-40B4-BE49-F238E27FC236}">
                <a16:creationId xmlns:a16="http://schemas.microsoft.com/office/drawing/2014/main" id="{516BA7B6-BF7F-8990-89E8-CC3B742363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6761" y="4632614"/>
            <a:ext cx="1460402" cy="126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6;p2" descr="Icon&#10;&#10;Description automatically generated">
            <a:extLst>
              <a:ext uri="{FF2B5EF4-FFF2-40B4-BE49-F238E27FC236}">
                <a16:creationId xmlns:a16="http://schemas.microsoft.com/office/drawing/2014/main" id="{6C4334F4-89C0-DB04-EBE5-C80306B25C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31" y="4741708"/>
            <a:ext cx="1393906" cy="104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9;p2" descr="Shape&#10;&#10;Description automatically generated">
            <a:extLst>
              <a:ext uri="{FF2B5EF4-FFF2-40B4-BE49-F238E27FC236}">
                <a16:creationId xmlns:a16="http://schemas.microsoft.com/office/drawing/2014/main" id="{B338D781-B382-703E-BA31-62AAED6B28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3977" y="4741747"/>
            <a:ext cx="1099221" cy="1079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3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1996A9-3458-E9B0-B402-B9D1A315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C39A-4AA3-E81F-4DC5-F014F7E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614BE-FA55-1550-A58A-EA7D954A1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Google Shape;458;p10">
            <a:extLst>
              <a:ext uri="{FF2B5EF4-FFF2-40B4-BE49-F238E27FC236}">
                <a16:creationId xmlns:a16="http://schemas.microsoft.com/office/drawing/2014/main" id="{FA0C8091-FC50-6201-B148-9240F9CE6DAD}"/>
              </a:ext>
            </a:extLst>
          </p:cNvPr>
          <p:cNvSpPr/>
          <p:nvPr/>
        </p:nvSpPr>
        <p:spPr>
          <a:xfrm>
            <a:off x="493900" y="1401474"/>
            <a:ext cx="11251500" cy="4849500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62;p10">
            <a:extLst>
              <a:ext uri="{FF2B5EF4-FFF2-40B4-BE49-F238E27FC236}">
                <a16:creationId xmlns:a16="http://schemas.microsoft.com/office/drawing/2014/main" id="{2209EAD5-E76F-A0E7-78FF-ABDA0BECD802}"/>
              </a:ext>
            </a:extLst>
          </p:cNvPr>
          <p:cNvSpPr/>
          <p:nvPr/>
        </p:nvSpPr>
        <p:spPr>
          <a:xfrm>
            <a:off x="3740725" y="2873400"/>
            <a:ext cx="2309700" cy="15741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ASR Systems</a:t>
            </a:r>
            <a:endParaRPr/>
          </a:p>
        </p:txBody>
      </p:sp>
      <p:sp>
        <p:nvSpPr>
          <p:cNvPr id="9" name="Google Shape;463;p10">
            <a:extLst>
              <a:ext uri="{FF2B5EF4-FFF2-40B4-BE49-F238E27FC236}">
                <a16:creationId xmlns:a16="http://schemas.microsoft.com/office/drawing/2014/main" id="{6D46C02E-FA0F-4C8A-361A-39AA5EC6064F}"/>
              </a:ext>
            </a:extLst>
          </p:cNvPr>
          <p:cNvSpPr/>
          <p:nvPr/>
        </p:nvSpPr>
        <p:spPr>
          <a:xfrm>
            <a:off x="767688" y="4186363"/>
            <a:ext cx="2650800" cy="642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75" cap="flat" cmpd="sng">
            <a:solidFill>
              <a:srgbClr val="D9D2E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High quality education content in native language</a:t>
            </a:r>
            <a:endParaRPr sz="1400"/>
          </a:p>
        </p:txBody>
      </p:sp>
      <p:sp>
        <p:nvSpPr>
          <p:cNvPr id="10" name="Google Shape;464;p10">
            <a:extLst>
              <a:ext uri="{FF2B5EF4-FFF2-40B4-BE49-F238E27FC236}">
                <a16:creationId xmlns:a16="http://schemas.microsoft.com/office/drawing/2014/main" id="{E66E0831-DE05-19C4-B3E5-B31485C4D120}"/>
              </a:ext>
            </a:extLst>
          </p:cNvPr>
          <p:cNvSpPr/>
          <p:nvPr/>
        </p:nvSpPr>
        <p:spPr>
          <a:xfrm>
            <a:off x="4787863" y="1789438"/>
            <a:ext cx="2054700" cy="896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Differently abled persons can hear through text</a:t>
            </a:r>
            <a:endParaRPr/>
          </a:p>
        </p:txBody>
      </p:sp>
      <p:sp>
        <p:nvSpPr>
          <p:cNvPr id="11" name="Google Shape;465;p10">
            <a:extLst>
              <a:ext uri="{FF2B5EF4-FFF2-40B4-BE49-F238E27FC236}">
                <a16:creationId xmlns:a16="http://schemas.microsoft.com/office/drawing/2014/main" id="{5D630D79-7719-BC47-0BC2-C56F814879E2}"/>
              </a:ext>
            </a:extLst>
          </p:cNvPr>
          <p:cNvSpPr/>
          <p:nvPr/>
        </p:nvSpPr>
        <p:spPr>
          <a:xfrm>
            <a:off x="767688" y="2998663"/>
            <a:ext cx="2650800" cy="1132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75" cap="flat" cmpd="sng">
            <a:solidFill>
              <a:srgbClr val="D9D2E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Stepping stone for building S2S Translation systems</a:t>
            </a:r>
            <a:endParaRPr sz="1400"/>
          </a:p>
        </p:txBody>
      </p:sp>
      <p:sp>
        <p:nvSpPr>
          <p:cNvPr id="12" name="Google Shape;466;p10">
            <a:extLst>
              <a:ext uri="{FF2B5EF4-FFF2-40B4-BE49-F238E27FC236}">
                <a16:creationId xmlns:a16="http://schemas.microsoft.com/office/drawing/2014/main" id="{1CE99B29-83BF-C554-C0D8-5D2C00F33695}"/>
              </a:ext>
            </a:extLst>
          </p:cNvPr>
          <p:cNvSpPr/>
          <p:nvPr/>
        </p:nvSpPr>
        <p:spPr>
          <a:xfrm>
            <a:off x="3220663" y="1789438"/>
            <a:ext cx="1490400" cy="896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75" cap="flat" cmpd="sng">
            <a:solidFill>
              <a:srgbClr val="CFE2F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Personal Smart Assistants</a:t>
            </a:r>
            <a:endParaRPr/>
          </a:p>
        </p:txBody>
      </p:sp>
      <p:sp>
        <p:nvSpPr>
          <p:cNvPr id="13" name="Google Shape;467;p10">
            <a:extLst>
              <a:ext uri="{FF2B5EF4-FFF2-40B4-BE49-F238E27FC236}">
                <a16:creationId xmlns:a16="http://schemas.microsoft.com/office/drawing/2014/main" id="{7A4FF1AF-176F-C8C2-89F4-F2BC6A93BA4D}"/>
              </a:ext>
            </a:extLst>
          </p:cNvPr>
          <p:cNvSpPr/>
          <p:nvPr/>
        </p:nvSpPr>
        <p:spPr>
          <a:xfrm>
            <a:off x="1230213" y="3549488"/>
            <a:ext cx="626700" cy="429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ASR</a:t>
            </a:r>
            <a:endParaRPr/>
          </a:p>
        </p:txBody>
      </p:sp>
      <p:pic>
        <p:nvPicPr>
          <p:cNvPr id="14" name="Google Shape;468;p10">
            <a:extLst>
              <a:ext uri="{FF2B5EF4-FFF2-40B4-BE49-F238E27FC236}">
                <a16:creationId xmlns:a16="http://schemas.microsoft.com/office/drawing/2014/main" id="{99F35975-2DD9-1B4D-3707-B326DB3394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456" t="30942" r="28439" b="27191"/>
          <a:stretch/>
        </p:blipFill>
        <p:spPr>
          <a:xfrm rot="5400000">
            <a:off x="789875" y="3619675"/>
            <a:ext cx="398275" cy="242575"/>
          </a:xfrm>
          <a:prstGeom prst="rect">
            <a:avLst/>
          </a:prstGeom>
          <a:noFill/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5" name="Google Shape;469;p10">
            <a:extLst>
              <a:ext uri="{FF2B5EF4-FFF2-40B4-BE49-F238E27FC236}">
                <a16:creationId xmlns:a16="http://schemas.microsoft.com/office/drawing/2014/main" id="{72AB3F06-702D-430D-CB60-3D03FE49136B}"/>
              </a:ext>
            </a:extLst>
          </p:cNvPr>
          <p:cNvSpPr/>
          <p:nvPr/>
        </p:nvSpPr>
        <p:spPr>
          <a:xfrm>
            <a:off x="1936038" y="3549488"/>
            <a:ext cx="441900" cy="429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MT</a:t>
            </a:r>
            <a:endParaRPr/>
          </a:p>
        </p:txBody>
      </p:sp>
      <p:sp>
        <p:nvSpPr>
          <p:cNvPr id="16" name="Google Shape;470;p10">
            <a:extLst>
              <a:ext uri="{FF2B5EF4-FFF2-40B4-BE49-F238E27FC236}">
                <a16:creationId xmlns:a16="http://schemas.microsoft.com/office/drawing/2014/main" id="{97D4C380-B398-493B-60B9-AA9DC6EC1584}"/>
              </a:ext>
            </a:extLst>
          </p:cNvPr>
          <p:cNvSpPr/>
          <p:nvPr/>
        </p:nvSpPr>
        <p:spPr>
          <a:xfrm>
            <a:off x="2457063" y="3549488"/>
            <a:ext cx="521100" cy="429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TTS</a:t>
            </a:r>
            <a:endParaRPr/>
          </a:p>
        </p:txBody>
      </p:sp>
      <p:pic>
        <p:nvPicPr>
          <p:cNvPr id="17" name="Google Shape;471;p10">
            <a:extLst>
              <a:ext uri="{FF2B5EF4-FFF2-40B4-BE49-F238E27FC236}">
                <a16:creationId xmlns:a16="http://schemas.microsoft.com/office/drawing/2014/main" id="{84614AE3-89BC-ED06-9672-5C4A4AF614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456" t="30942" r="28439" b="27191"/>
          <a:stretch/>
        </p:blipFill>
        <p:spPr>
          <a:xfrm rot="5400000">
            <a:off x="2992487" y="3619675"/>
            <a:ext cx="398275" cy="242575"/>
          </a:xfrm>
          <a:prstGeom prst="rect">
            <a:avLst/>
          </a:prstGeom>
          <a:noFill/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" name="Google Shape;472;p10">
            <a:extLst>
              <a:ext uri="{FF2B5EF4-FFF2-40B4-BE49-F238E27FC236}">
                <a16:creationId xmlns:a16="http://schemas.microsoft.com/office/drawing/2014/main" id="{8B6BE462-AF8C-BB9A-B0A9-045E7790CC66}"/>
              </a:ext>
            </a:extLst>
          </p:cNvPr>
          <p:cNvSpPr txBox="1"/>
          <p:nvPr/>
        </p:nvSpPr>
        <p:spPr>
          <a:xfrm rot="2027">
            <a:off x="5042263" y="3383034"/>
            <a:ext cx="508800" cy="20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 b="1">
                <a:solidFill>
                  <a:schemeClr val="dk1"/>
                </a:solidFill>
              </a:rPr>
              <a:t>अच्छा……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" name="Google Shape;473;p10">
            <a:extLst>
              <a:ext uri="{FF2B5EF4-FFF2-40B4-BE49-F238E27FC236}">
                <a16:creationId xmlns:a16="http://schemas.microsoft.com/office/drawing/2014/main" id="{4587DDBB-3CAD-4542-7A07-03BD8EE8A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456" t="30942" r="28439" b="27191"/>
          <a:stretch/>
        </p:blipFill>
        <p:spPr>
          <a:xfrm rot="10800005">
            <a:off x="4262955" y="3381573"/>
            <a:ext cx="504675" cy="2039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0" name="Google Shape;474;p10">
            <a:extLst>
              <a:ext uri="{FF2B5EF4-FFF2-40B4-BE49-F238E27FC236}">
                <a16:creationId xmlns:a16="http://schemas.microsoft.com/office/drawing/2014/main" id="{50D9B76C-0E00-2D10-AC49-9BDC980C8627}"/>
              </a:ext>
            </a:extLst>
          </p:cNvPr>
          <p:cNvSpPr/>
          <p:nvPr/>
        </p:nvSpPr>
        <p:spPr>
          <a:xfrm>
            <a:off x="4779713" y="3452125"/>
            <a:ext cx="242700" cy="4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75;p10">
            <a:extLst>
              <a:ext uri="{FF2B5EF4-FFF2-40B4-BE49-F238E27FC236}">
                <a16:creationId xmlns:a16="http://schemas.microsoft.com/office/drawing/2014/main" id="{5CB1887F-6665-85C3-7D88-121ED8BED91B}"/>
              </a:ext>
            </a:extLst>
          </p:cNvPr>
          <p:cNvSpPr/>
          <p:nvPr/>
        </p:nvSpPr>
        <p:spPr>
          <a:xfrm>
            <a:off x="701375" y="1732300"/>
            <a:ext cx="2309700" cy="333300"/>
          </a:xfrm>
          <a:prstGeom prst="wedgeRoundRectCallout">
            <a:avLst>
              <a:gd name="adj1" fmla="val 56773"/>
              <a:gd name="adj2" fmla="val 85614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Siri, phone </a:t>
            </a:r>
            <a:r>
              <a:rPr lang="en-IN" sz="1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</a:t>
            </a:r>
            <a:r>
              <a:rPr lang="en-IN" sz="1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baje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 alarm </a:t>
            </a:r>
            <a:r>
              <a:rPr lang="en-IN" sz="1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lagado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900"/>
          </a:p>
        </p:txBody>
      </p:sp>
      <p:cxnSp>
        <p:nvCxnSpPr>
          <p:cNvPr id="22" name="Google Shape;476;p10">
            <a:extLst>
              <a:ext uri="{FF2B5EF4-FFF2-40B4-BE49-F238E27FC236}">
                <a16:creationId xmlns:a16="http://schemas.microsoft.com/office/drawing/2014/main" id="{D4E723A7-D37F-54B4-DDF4-8AB90E550AF5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rot="10800000" flipH="1">
            <a:off x="4895575" y="2686200"/>
            <a:ext cx="919500" cy="1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477;p10">
            <a:extLst>
              <a:ext uri="{FF2B5EF4-FFF2-40B4-BE49-F238E27FC236}">
                <a16:creationId xmlns:a16="http://schemas.microsoft.com/office/drawing/2014/main" id="{F80E069E-2B69-FAC8-A68E-201F835C6378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3965863" y="2686138"/>
            <a:ext cx="929700" cy="1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" name="Google Shape;478;p10">
            <a:extLst>
              <a:ext uri="{FF2B5EF4-FFF2-40B4-BE49-F238E27FC236}">
                <a16:creationId xmlns:a16="http://schemas.microsoft.com/office/drawing/2014/main" id="{46D1B274-69EF-C214-3819-137C0000C3B2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418488" y="3565063"/>
            <a:ext cx="322200" cy="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" name="Google Shape;479;p10">
            <a:extLst>
              <a:ext uri="{FF2B5EF4-FFF2-40B4-BE49-F238E27FC236}">
                <a16:creationId xmlns:a16="http://schemas.microsoft.com/office/drawing/2014/main" id="{463AD100-9B41-1D3B-5D27-890C3A99A8DD}"/>
              </a:ext>
            </a:extLst>
          </p:cNvPr>
          <p:cNvSpPr/>
          <p:nvPr/>
        </p:nvSpPr>
        <p:spPr>
          <a:xfrm>
            <a:off x="767688" y="4872163"/>
            <a:ext cx="2650800" cy="429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75" cap="flat" cmpd="sng">
            <a:solidFill>
              <a:srgbClr val="D9D2E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Realtime Translations</a:t>
            </a:r>
            <a:endParaRPr sz="1400"/>
          </a:p>
        </p:txBody>
      </p:sp>
      <p:sp>
        <p:nvSpPr>
          <p:cNvPr id="26" name="Google Shape;480;p10">
            <a:extLst>
              <a:ext uri="{FF2B5EF4-FFF2-40B4-BE49-F238E27FC236}">
                <a16:creationId xmlns:a16="http://schemas.microsoft.com/office/drawing/2014/main" id="{01B8EE50-B937-46D6-0EEE-AB5DD68A2B3B}"/>
              </a:ext>
            </a:extLst>
          </p:cNvPr>
          <p:cNvSpPr/>
          <p:nvPr/>
        </p:nvSpPr>
        <p:spPr>
          <a:xfrm>
            <a:off x="6378385" y="3056973"/>
            <a:ext cx="1490400" cy="896700"/>
          </a:xfrm>
          <a:prstGeom prst="roundRect">
            <a:avLst>
              <a:gd name="adj" fmla="val 22007"/>
            </a:avLst>
          </a:prstGeom>
          <a:solidFill>
            <a:srgbClr val="93C47D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/>
              <a:t>IndicWav2Vec</a:t>
            </a:r>
            <a:endParaRPr sz="1400" b="1"/>
          </a:p>
        </p:txBody>
      </p:sp>
      <p:sp>
        <p:nvSpPr>
          <p:cNvPr id="27" name="Google Shape;481;p10">
            <a:extLst>
              <a:ext uri="{FF2B5EF4-FFF2-40B4-BE49-F238E27FC236}">
                <a16:creationId xmlns:a16="http://schemas.microsoft.com/office/drawing/2014/main" id="{95AEFD4B-DFA8-50D9-47B3-A7A62BA1592F}"/>
              </a:ext>
            </a:extLst>
          </p:cNvPr>
          <p:cNvSpPr/>
          <p:nvPr/>
        </p:nvSpPr>
        <p:spPr>
          <a:xfrm>
            <a:off x="3789450" y="3669649"/>
            <a:ext cx="1881300" cy="777900"/>
          </a:xfrm>
          <a:prstGeom prst="roundRect">
            <a:avLst>
              <a:gd name="adj" fmla="val 16667"/>
            </a:avLst>
          </a:prstGeom>
          <a:solidFill>
            <a:srgbClr val="93A299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/>
              <a:t>SOTA ASR models for 9 languages** </a:t>
            </a:r>
            <a:br>
              <a:rPr lang="en-IN" sz="1300"/>
            </a:br>
            <a:r>
              <a:rPr lang="en-IN" sz="1300"/>
              <a:t>across 3 datasets*.</a:t>
            </a:r>
            <a:endParaRPr sz="1300"/>
          </a:p>
        </p:txBody>
      </p:sp>
      <p:sp>
        <p:nvSpPr>
          <p:cNvPr id="28" name="Google Shape;482;p10">
            <a:extLst>
              <a:ext uri="{FF2B5EF4-FFF2-40B4-BE49-F238E27FC236}">
                <a16:creationId xmlns:a16="http://schemas.microsoft.com/office/drawing/2014/main" id="{C84D7700-5C3C-0E92-8FA7-9A09B4152D63}"/>
              </a:ext>
            </a:extLst>
          </p:cNvPr>
          <p:cNvSpPr txBox="1"/>
          <p:nvPr/>
        </p:nvSpPr>
        <p:spPr>
          <a:xfrm>
            <a:off x="701375" y="5696950"/>
            <a:ext cx="82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**</a:t>
            </a:r>
            <a:r>
              <a:rPr lang="en-IN" sz="1100">
                <a:solidFill>
                  <a:schemeClr val="dk1"/>
                </a:solidFill>
              </a:rPr>
              <a:t>hi, ta, te, gu, mr, or, ne, bn, si    *MUCS, MSR, OpenSLR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</a:rPr>
              <a:t>Results on pretraining effects and comparison to SOTA approaches on benchmark datasets are provided in Appendix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9" name="Google Shape;483;p10">
            <a:extLst>
              <a:ext uri="{FF2B5EF4-FFF2-40B4-BE49-F238E27FC236}">
                <a16:creationId xmlns:a16="http://schemas.microsoft.com/office/drawing/2014/main" id="{48234456-6260-6CCD-F25A-A017C5048C44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>
            <a:off x="5670685" y="3505323"/>
            <a:ext cx="707700" cy="5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" name="Google Shape;484;p10">
            <a:extLst>
              <a:ext uri="{FF2B5EF4-FFF2-40B4-BE49-F238E27FC236}">
                <a16:creationId xmlns:a16="http://schemas.microsoft.com/office/drawing/2014/main" id="{EDE5248F-5495-7196-0548-9B57F3A325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700" r="6959"/>
          <a:stretch/>
        </p:blipFill>
        <p:spPr>
          <a:xfrm>
            <a:off x="7934225" y="1601402"/>
            <a:ext cx="3633550" cy="196487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85;p10">
            <a:extLst>
              <a:ext uri="{FF2B5EF4-FFF2-40B4-BE49-F238E27FC236}">
                <a16:creationId xmlns:a16="http://schemas.microsoft.com/office/drawing/2014/main" id="{5CB9F2D4-8245-31CD-56E4-879A7C17F8E1}"/>
              </a:ext>
            </a:extLst>
          </p:cNvPr>
          <p:cNvSpPr/>
          <p:nvPr/>
        </p:nvSpPr>
        <p:spPr>
          <a:xfrm>
            <a:off x="8223348" y="3525157"/>
            <a:ext cx="3292968" cy="8222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400"/>
              <a:t>Dhwani Dataset</a:t>
            </a:r>
            <a:endParaRPr lang="en-US" sz="1400"/>
          </a:p>
          <a:p>
            <a:pPr algn="ctr"/>
            <a:r>
              <a:rPr lang="en-IN" sz="1400"/>
              <a:t>17000 hours of Pretraining Data across 40 Languages</a:t>
            </a:r>
            <a:endParaRPr lang="en-GB" sz="1400">
              <a:cs typeface="Segoe UI"/>
            </a:endParaRPr>
          </a:p>
        </p:txBody>
      </p:sp>
      <p:cxnSp>
        <p:nvCxnSpPr>
          <p:cNvPr id="32" name="Google Shape;486;p10">
            <a:extLst>
              <a:ext uri="{FF2B5EF4-FFF2-40B4-BE49-F238E27FC236}">
                <a16:creationId xmlns:a16="http://schemas.microsoft.com/office/drawing/2014/main" id="{CE1CF923-B3DD-20A6-9514-788135829BDA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7868785" y="3505323"/>
            <a:ext cx="354563" cy="4309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487;p10">
            <a:extLst>
              <a:ext uri="{FF2B5EF4-FFF2-40B4-BE49-F238E27FC236}">
                <a16:creationId xmlns:a16="http://schemas.microsoft.com/office/drawing/2014/main" id="{38CBE951-9F84-3BC8-FE2C-7E74E1BE31FE}"/>
              </a:ext>
            </a:extLst>
          </p:cNvPr>
          <p:cNvSpPr/>
          <p:nvPr/>
        </p:nvSpPr>
        <p:spPr>
          <a:xfrm>
            <a:off x="6842575" y="4587213"/>
            <a:ext cx="4594200" cy="4296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Extensive ablations and insights about building ASR Systems, informing LM Choice, Lexicon Choice, Size of Pretraining data.</a:t>
            </a:r>
            <a:endParaRPr sz="1200"/>
          </a:p>
        </p:txBody>
      </p:sp>
      <p:cxnSp>
        <p:nvCxnSpPr>
          <p:cNvPr id="34" name="Google Shape;488;p10">
            <a:extLst>
              <a:ext uri="{FF2B5EF4-FFF2-40B4-BE49-F238E27FC236}">
                <a16:creationId xmlns:a16="http://schemas.microsoft.com/office/drawing/2014/main" id="{A783AF7D-0DD3-17B4-C0D6-5FFE10788FB3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123585" y="3953673"/>
            <a:ext cx="20160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489;p10">
            <a:extLst>
              <a:ext uri="{FF2B5EF4-FFF2-40B4-BE49-F238E27FC236}">
                <a16:creationId xmlns:a16="http://schemas.microsoft.com/office/drawing/2014/main" id="{8E14146D-7F84-61CE-55A0-0F4C32DB269F}"/>
              </a:ext>
            </a:extLst>
          </p:cNvPr>
          <p:cNvSpPr/>
          <p:nvPr/>
        </p:nvSpPr>
        <p:spPr>
          <a:xfrm>
            <a:off x="4110550" y="4752238"/>
            <a:ext cx="2566200" cy="663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4000" tIns="0" rIns="5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/>
              <a:t>Open sourced Pretrained model which can be used in building speech applications</a:t>
            </a:r>
            <a:endParaRPr sz="1300"/>
          </a:p>
        </p:txBody>
      </p:sp>
      <p:cxnSp>
        <p:nvCxnSpPr>
          <p:cNvPr id="36" name="Google Shape;490;p10">
            <a:extLst>
              <a:ext uri="{FF2B5EF4-FFF2-40B4-BE49-F238E27FC236}">
                <a16:creationId xmlns:a16="http://schemas.microsoft.com/office/drawing/2014/main" id="{86E8C157-9498-0161-22E3-17806AB34198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 flipH="1">
            <a:off x="5393785" y="3953673"/>
            <a:ext cx="1729800" cy="7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491;p10">
            <a:extLst>
              <a:ext uri="{FF2B5EF4-FFF2-40B4-BE49-F238E27FC236}">
                <a16:creationId xmlns:a16="http://schemas.microsoft.com/office/drawing/2014/main" id="{73C2B3C8-9DB7-2061-6E2D-003A968854C7}"/>
              </a:ext>
            </a:extLst>
          </p:cNvPr>
          <p:cNvSpPr/>
          <p:nvPr/>
        </p:nvSpPr>
        <p:spPr>
          <a:xfrm>
            <a:off x="8459500" y="5127638"/>
            <a:ext cx="1311000" cy="4296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Choice of Lexicon is crucial</a:t>
            </a:r>
            <a:endParaRPr sz="1200"/>
          </a:p>
        </p:txBody>
      </p:sp>
      <p:sp>
        <p:nvSpPr>
          <p:cNvPr id="38" name="Google Shape;492;p10">
            <a:extLst>
              <a:ext uri="{FF2B5EF4-FFF2-40B4-BE49-F238E27FC236}">
                <a16:creationId xmlns:a16="http://schemas.microsoft.com/office/drawing/2014/main" id="{7200BAD8-1FFA-25B3-575B-3AA80EEAE0E6}"/>
              </a:ext>
            </a:extLst>
          </p:cNvPr>
          <p:cNvSpPr/>
          <p:nvPr/>
        </p:nvSpPr>
        <p:spPr>
          <a:xfrm>
            <a:off x="9968700" y="5127638"/>
            <a:ext cx="1311000" cy="4296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Moving to bigger LM Helps</a:t>
            </a:r>
            <a:endParaRPr sz="1200"/>
          </a:p>
        </p:txBody>
      </p:sp>
      <p:sp>
        <p:nvSpPr>
          <p:cNvPr id="39" name="Google Shape;493;p10">
            <a:extLst>
              <a:ext uri="{FF2B5EF4-FFF2-40B4-BE49-F238E27FC236}">
                <a16:creationId xmlns:a16="http://schemas.microsoft.com/office/drawing/2014/main" id="{882D1ED1-EB38-22C2-EAA3-938C1FDB2C59}"/>
              </a:ext>
            </a:extLst>
          </p:cNvPr>
          <p:cNvSpPr/>
          <p:nvPr/>
        </p:nvSpPr>
        <p:spPr>
          <a:xfrm>
            <a:off x="6912925" y="5115513"/>
            <a:ext cx="1311000" cy="4296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75" cap="flat" cmpd="sng">
            <a:solidFill>
              <a:srgbClr val="EAD1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Pretraining Significantly helps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0929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7BD691-8572-CABD-2CF8-04B6A349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IN"/>
              <a:t>Future Directions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0C205-7CF7-6719-75BD-13163614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ABBAA-7F1D-E3A9-632D-66E58F09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Google Shape;530;p13">
            <a:extLst>
              <a:ext uri="{FF2B5EF4-FFF2-40B4-BE49-F238E27FC236}">
                <a16:creationId xmlns:a16="http://schemas.microsoft.com/office/drawing/2014/main" id="{ACFDBD11-58A0-D682-D6CD-C35E65602E6C}"/>
              </a:ext>
            </a:extLst>
          </p:cNvPr>
          <p:cNvSpPr/>
          <p:nvPr/>
        </p:nvSpPr>
        <p:spPr>
          <a:xfrm>
            <a:off x="532691" y="1658632"/>
            <a:ext cx="11251440" cy="4327200"/>
          </a:xfrm>
          <a:prstGeom prst="rect">
            <a:avLst/>
          </a:prstGeom>
          <a:noFill/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31;p13">
            <a:extLst>
              <a:ext uri="{FF2B5EF4-FFF2-40B4-BE49-F238E27FC236}">
                <a16:creationId xmlns:a16="http://schemas.microsoft.com/office/drawing/2014/main" id="{2AFDFF4C-65BB-701C-6574-86275F67E892}"/>
              </a:ext>
            </a:extLst>
          </p:cNvPr>
          <p:cNvSpPr/>
          <p:nvPr/>
        </p:nvSpPr>
        <p:spPr>
          <a:xfrm>
            <a:off x="542051" y="1657552"/>
            <a:ext cx="11251500" cy="4327200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100" i="1">
              <a:latin typeface="Verdana"/>
              <a:ea typeface="Verdana"/>
              <a:cs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551;p13">
            <a:extLst>
              <a:ext uri="{FF2B5EF4-FFF2-40B4-BE49-F238E27FC236}">
                <a16:creationId xmlns:a16="http://schemas.microsoft.com/office/drawing/2014/main" id="{4BF9A22C-129B-A338-A280-2B4FD56B2581}"/>
              </a:ext>
            </a:extLst>
          </p:cNvPr>
          <p:cNvGrpSpPr/>
          <p:nvPr/>
        </p:nvGrpSpPr>
        <p:grpSpPr>
          <a:xfrm>
            <a:off x="805039" y="2477812"/>
            <a:ext cx="2071417" cy="1136005"/>
            <a:chOff x="827798" y="1963875"/>
            <a:chExt cx="1698900" cy="1091100"/>
          </a:xfrm>
        </p:grpSpPr>
        <p:sp>
          <p:nvSpPr>
            <p:cNvPr id="24" name="Google Shape;552;p13">
              <a:extLst>
                <a:ext uri="{FF2B5EF4-FFF2-40B4-BE49-F238E27FC236}">
                  <a16:creationId xmlns:a16="http://schemas.microsoft.com/office/drawing/2014/main" id="{1D03B190-4EA1-8EAC-D64B-DAEDE8E580B2}"/>
                </a:ext>
              </a:extLst>
            </p:cNvPr>
            <p:cNvSpPr/>
            <p:nvPr/>
          </p:nvSpPr>
          <p:spPr>
            <a:xfrm>
              <a:off x="827798" y="1963875"/>
              <a:ext cx="1698900" cy="1091100"/>
            </a:xfrm>
            <a:prstGeom prst="roundRect">
              <a:avLst>
                <a:gd name="adj" fmla="val 16667"/>
              </a:avLst>
            </a:prstGeom>
            <a:noFill/>
            <a:ln w="190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3;p13">
              <a:extLst>
                <a:ext uri="{FF2B5EF4-FFF2-40B4-BE49-F238E27FC236}">
                  <a16:creationId xmlns:a16="http://schemas.microsoft.com/office/drawing/2014/main" id="{B9797DE9-69D7-18FF-3AC9-AFB96821E584}"/>
                </a:ext>
              </a:extLst>
            </p:cNvPr>
            <p:cNvSpPr/>
            <p:nvPr/>
          </p:nvSpPr>
          <p:spPr>
            <a:xfrm>
              <a:off x="1189294" y="2409323"/>
              <a:ext cx="942600" cy="566400"/>
            </a:xfrm>
            <a:prstGeom prst="roundRect">
              <a:avLst>
                <a:gd name="adj" fmla="val 16667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/>
                <a:t>Pretrained Model</a:t>
              </a:r>
              <a:endParaRPr lang="en-US" sz="1200">
                <a:cs typeface="Segoe UI"/>
              </a:endParaRPr>
            </a:p>
          </p:txBody>
        </p:sp>
        <p:sp>
          <p:nvSpPr>
            <p:cNvPr id="26" name="Google Shape;554;p13">
              <a:extLst>
                <a:ext uri="{FF2B5EF4-FFF2-40B4-BE49-F238E27FC236}">
                  <a16:creationId xmlns:a16="http://schemas.microsoft.com/office/drawing/2014/main" id="{A2267E39-3A1F-D1A3-973F-506B235DF01C}"/>
                </a:ext>
              </a:extLst>
            </p:cNvPr>
            <p:cNvSpPr/>
            <p:nvPr/>
          </p:nvSpPr>
          <p:spPr>
            <a:xfrm>
              <a:off x="961047" y="2060003"/>
              <a:ext cx="1423800" cy="2817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err="1"/>
                <a:t>hi+ur+ta</a:t>
              </a:r>
              <a:r>
                <a:rPr lang="en-IN"/>
                <a:t>...+20</a:t>
              </a:r>
              <a:endParaRPr/>
            </a:p>
          </p:txBody>
        </p:sp>
      </p:grpSp>
      <p:sp>
        <p:nvSpPr>
          <p:cNvPr id="27" name="Google Shape;555;p13">
            <a:extLst>
              <a:ext uri="{FF2B5EF4-FFF2-40B4-BE49-F238E27FC236}">
                <a16:creationId xmlns:a16="http://schemas.microsoft.com/office/drawing/2014/main" id="{5392DF4E-5FEB-757B-641A-A38EEFB28FF1}"/>
              </a:ext>
            </a:extLst>
          </p:cNvPr>
          <p:cNvSpPr txBox="1"/>
          <p:nvPr/>
        </p:nvSpPr>
        <p:spPr>
          <a:xfrm>
            <a:off x="931086" y="3837763"/>
            <a:ext cx="1695900" cy="40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>
                <a:latin typeface="Calibri"/>
                <a:ea typeface="Calibri"/>
                <a:cs typeface="Calibri"/>
                <a:sym typeface="Calibri"/>
              </a:rPr>
              <a:t>Completely Multilingual setup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557;p13">
            <a:extLst>
              <a:ext uri="{FF2B5EF4-FFF2-40B4-BE49-F238E27FC236}">
                <a16:creationId xmlns:a16="http://schemas.microsoft.com/office/drawing/2014/main" id="{B670D23B-088C-CABF-ADA3-6096762A6417}"/>
              </a:ext>
            </a:extLst>
          </p:cNvPr>
          <p:cNvGrpSpPr/>
          <p:nvPr/>
        </p:nvGrpSpPr>
        <p:grpSpPr>
          <a:xfrm>
            <a:off x="3136706" y="2456311"/>
            <a:ext cx="2094333" cy="1185813"/>
            <a:chOff x="827805" y="1505366"/>
            <a:chExt cx="1698900" cy="1549500"/>
          </a:xfrm>
        </p:grpSpPr>
        <p:sp>
          <p:nvSpPr>
            <p:cNvPr id="31" name="Google Shape;558;p13">
              <a:extLst>
                <a:ext uri="{FF2B5EF4-FFF2-40B4-BE49-F238E27FC236}">
                  <a16:creationId xmlns:a16="http://schemas.microsoft.com/office/drawing/2014/main" id="{D6423DA4-96F4-D69F-D7DB-A1622414D7D7}"/>
                </a:ext>
              </a:extLst>
            </p:cNvPr>
            <p:cNvSpPr/>
            <p:nvPr/>
          </p:nvSpPr>
          <p:spPr>
            <a:xfrm>
              <a:off x="827805" y="1505366"/>
              <a:ext cx="1698900" cy="1549500"/>
            </a:xfrm>
            <a:prstGeom prst="roundRect">
              <a:avLst>
                <a:gd name="adj" fmla="val 16667"/>
              </a:avLst>
            </a:prstGeom>
            <a:noFill/>
            <a:ln w="190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9;p13">
              <a:extLst>
                <a:ext uri="{FF2B5EF4-FFF2-40B4-BE49-F238E27FC236}">
                  <a16:creationId xmlns:a16="http://schemas.microsoft.com/office/drawing/2014/main" id="{3E34BFFF-2FE1-9AC0-61A3-5DB3A2E88B43}"/>
                </a:ext>
              </a:extLst>
            </p:cNvPr>
            <p:cNvSpPr/>
            <p:nvPr/>
          </p:nvSpPr>
          <p:spPr>
            <a:xfrm>
              <a:off x="924587" y="1633455"/>
              <a:ext cx="1546783" cy="1277617"/>
            </a:xfrm>
            <a:prstGeom prst="roundRect">
              <a:avLst>
                <a:gd name="adj" fmla="val 16667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/>
                <a:t>Pretrained Model</a:t>
              </a:r>
              <a:endParaRPr lang="en-US" sz="1400">
                <a:cs typeface="Segoe UI"/>
              </a:endParaRPr>
            </a:p>
          </p:txBody>
        </p:sp>
        <p:sp>
          <p:nvSpPr>
            <p:cNvPr id="33" name="Google Shape;560;p13">
              <a:extLst>
                <a:ext uri="{FF2B5EF4-FFF2-40B4-BE49-F238E27FC236}">
                  <a16:creationId xmlns:a16="http://schemas.microsoft.com/office/drawing/2014/main" id="{01E10721-95DE-AAFE-6761-08B0B0134312}"/>
                </a:ext>
              </a:extLst>
            </p:cNvPr>
            <p:cNvSpPr/>
            <p:nvPr/>
          </p:nvSpPr>
          <p:spPr>
            <a:xfrm>
              <a:off x="993632" y="2292678"/>
              <a:ext cx="1423800" cy="489138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Adapters</a:t>
              </a:r>
              <a:endParaRPr lang="en-US"/>
            </a:p>
          </p:txBody>
        </p:sp>
      </p:grpSp>
      <p:sp>
        <p:nvSpPr>
          <p:cNvPr id="34" name="Google Shape;562;p13">
            <a:extLst>
              <a:ext uri="{FF2B5EF4-FFF2-40B4-BE49-F238E27FC236}">
                <a16:creationId xmlns:a16="http://schemas.microsoft.com/office/drawing/2014/main" id="{84C07EA9-FC27-90E8-138C-E6FEBC8FA1A0}"/>
              </a:ext>
            </a:extLst>
          </p:cNvPr>
          <p:cNvSpPr txBox="1"/>
          <p:nvPr/>
        </p:nvSpPr>
        <p:spPr>
          <a:xfrm>
            <a:off x="3268129" y="3819304"/>
            <a:ext cx="1719300" cy="4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algn="ctr"/>
            <a:r>
              <a:rPr lang="en-IN" sz="1000" i="1">
                <a:latin typeface="Calibri"/>
                <a:cs typeface="Calibri"/>
              </a:rPr>
              <a:t>Using domain specific adapters</a:t>
            </a:r>
            <a:endParaRPr lang="en-IN"/>
          </a:p>
        </p:txBody>
      </p:sp>
      <p:grpSp>
        <p:nvGrpSpPr>
          <p:cNvPr id="44" name="Google Shape;572;p13">
            <a:extLst>
              <a:ext uri="{FF2B5EF4-FFF2-40B4-BE49-F238E27FC236}">
                <a16:creationId xmlns:a16="http://schemas.microsoft.com/office/drawing/2014/main" id="{54F29B45-A0D2-71E7-0904-47A0FDC7EF2E}"/>
              </a:ext>
            </a:extLst>
          </p:cNvPr>
          <p:cNvGrpSpPr/>
          <p:nvPr/>
        </p:nvGrpSpPr>
        <p:grpSpPr>
          <a:xfrm>
            <a:off x="5527657" y="2414203"/>
            <a:ext cx="3557100" cy="1267800"/>
            <a:chOff x="5268200" y="3719097"/>
            <a:chExt cx="3557100" cy="1267800"/>
          </a:xfrm>
        </p:grpSpPr>
        <p:sp>
          <p:nvSpPr>
            <p:cNvPr id="45" name="Google Shape;573;p13">
              <a:extLst>
                <a:ext uri="{FF2B5EF4-FFF2-40B4-BE49-F238E27FC236}">
                  <a16:creationId xmlns:a16="http://schemas.microsoft.com/office/drawing/2014/main" id="{7D524542-4724-51EC-2B4D-66452DCFA7E1}"/>
                </a:ext>
              </a:extLst>
            </p:cNvPr>
            <p:cNvSpPr/>
            <p:nvPr/>
          </p:nvSpPr>
          <p:spPr>
            <a:xfrm>
              <a:off x="5268200" y="3719097"/>
              <a:ext cx="3557100" cy="1267800"/>
            </a:xfrm>
            <a:prstGeom prst="roundRect">
              <a:avLst>
                <a:gd name="adj" fmla="val 16667"/>
              </a:avLst>
            </a:prstGeom>
            <a:noFill/>
            <a:ln w="190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4;p13">
              <a:extLst>
                <a:ext uri="{FF2B5EF4-FFF2-40B4-BE49-F238E27FC236}">
                  <a16:creationId xmlns:a16="http://schemas.microsoft.com/office/drawing/2014/main" id="{7C3AE7AD-53D9-65AA-A05E-0CBC178A2EBF}"/>
                </a:ext>
              </a:extLst>
            </p:cNvPr>
            <p:cNvSpPr/>
            <p:nvPr/>
          </p:nvSpPr>
          <p:spPr>
            <a:xfrm>
              <a:off x="6512075" y="3823150"/>
              <a:ext cx="1076700" cy="9762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190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Finetuned ASR Model</a:t>
              </a:r>
              <a:endParaRPr/>
            </a:p>
          </p:txBody>
        </p:sp>
        <p:pic>
          <p:nvPicPr>
            <p:cNvPr id="47" name="Google Shape;575;p13">
              <a:extLst>
                <a:ext uri="{FF2B5EF4-FFF2-40B4-BE49-F238E27FC236}">
                  <a16:creationId xmlns:a16="http://schemas.microsoft.com/office/drawing/2014/main" id="{AC563DAB-9ADE-AA70-987B-B02164E069F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8456" t="30942" r="28439" b="27191"/>
            <a:stretch/>
          </p:blipFill>
          <p:spPr>
            <a:xfrm rot="-10799997">
              <a:off x="5424801" y="4136751"/>
              <a:ext cx="863675" cy="34899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cxnSp>
          <p:nvCxnSpPr>
            <p:cNvPr id="48" name="Google Shape;576;p13">
              <a:extLst>
                <a:ext uri="{FF2B5EF4-FFF2-40B4-BE49-F238E27FC236}">
                  <a16:creationId xmlns:a16="http://schemas.microsoft.com/office/drawing/2014/main" id="{780361B0-E07D-DCC1-B729-2E7ACA7779CA}"/>
                </a:ext>
              </a:extLst>
            </p:cNvPr>
            <p:cNvCxnSpPr>
              <a:stCxn id="47" idx="1"/>
              <a:endCxn id="46" idx="1"/>
            </p:cNvCxnSpPr>
            <p:nvPr/>
          </p:nvCxnSpPr>
          <p:spPr>
            <a:xfrm>
              <a:off x="6288477" y="4311251"/>
              <a:ext cx="223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Google Shape;577;p13">
              <a:extLst>
                <a:ext uri="{FF2B5EF4-FFF2-40B4-BE49-F238E27FC236}">
                  <a16:creationId xmlns:a16="http://schemas.microsoft.com/office/drawing/2014/main" id="{9BF1B931-A0CD-1950-3832-C1C40A482248}"/>
                </a:ext>
              </a:extLst>
            </p:cNvPr>
            <p:cNvSpPr txBox="1"/>
            <p:nvPr/>
          </p:nvSpPr>
          <p:spPr>
            <a:xfrm>
              <a:off x="7917875" y="3911050"/>
              <a:ext cx="489600" cy="4002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..1..</a:t>
              </a:r>
              <a:endParaRPr/>
            </a:p>
          </p:txBody>
        </p:sp>
        <p:sp>
          <p:nvSpPr>
            <p:cNvPr id="50" name="Google Shape;578;p13">
              <a:extLst>
                <a:ext uri="{FF2B5EF4-FFF2-40B4-BE49-F238E27FC236}">
                  <a16:creationId xmlns:a16="http://schemas.microsoft.com/office/drawing/2014/main" id="{4B61809C-E9B0-5321-204F-E94B594B2C82}"/>
                </a:ext>
              </a:extLst>
            </p:cNvPr>
            <p:cNvSpPr txBox="1"/>
            <p:nvPr/>
          </p:nvSpPr>
          <p:spPr>
            <a:xfrm>
              <a:off x="7917875" y="4485750"/>
              <a:ext cx="746100" cy="4002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..</a:t>
              </a:r>
              <a:r>
                <a:rPr lang="en-IN" sz="1200" i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एक.. </a:t>
              </a:r>
              <a:endParaRPr/>
            </a:p>
          </p:txBody>
        </p:sp>
        <p:cxnSp>
          <p:nvCxnSpPr>
            <p:cNvPr id="51" name="Google Shape;579;p13">
              <a:extLst>
                <a:ext uri="{FF2B5EF4-FFF2-40B4-BE49-F238E27FC236}">
                  <a16:creationId xmlns:a16="http://schemas.microsoft.com/office/drawing/2014/main" id="{16B19DEF-4FCB-F330-5446-8F09A8690E23}"/>
                </a:ext>
              </a:extLst>
            </p:cNvPr>
            <p:cNvCxnSpPr>
              <a:stCxn id="46" idx="3"/>
              <a:endCxn id="49" idx="1"/>
            </p:cNvCxnSpPr>
            <p:nvPr/>
          </p:nvCxnSpPr>
          <p:spPr>
            <a:xfrm rot="10800000" flipH="1">
              <a:off x="7588775" y="4111150"/>
              <a:ext cx="329100" cy="20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" name="Google Shape;580;p13">
              <a:extLst>
                <a:ext uri="{FF2B5EF4-FFF2-40B4-BE49-F238E27FC236}">
                  <a16:creationId xmlns:a16="http://schemas.microsoft.com/office/drawing/2014/main" id="{B431EB29-1AB2-2810-A351-15963925DC0A}"/>
                </a:ext>
              </a:extLst>
            </p:cNvPr>
            <p:cNvCxnSpPr>
              <a:endCxn id="50" idx="1"/>
            </p:cNvCxnSpPr>
            <p:nvPr/>
          </p:nvCxnSpPr>
          <p:spPr>
            <a:xfrm>
              <a:off x="7588775" y="4311150"/>
              <a:ext cx="329100" cy="37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" name="Google Shape;581;p13">
            <a:extLst>
              <a:ext uri="{FF2B5EF4-FFF2-40B4-BE49-F238E27FC236}">
                <a16:creationId xmlns:a16="http://schemas.microsoft.com/office/drawing/2014/main" id="{505A13FB-008A-7470-2B01-6AD9FCFCA949}"/>
              </a:ext>
            </a:extLst>
          </p:cNvPr>
          <p:cNvSpPr txBox="1"/>
          <p:nvPr/>
        </p:nvSpPr>
        <p:spPr>
          <a:xfrm>
            <a:off x="5529546" y="3831217"/>
            <a:ext cx="3557100" cy="4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 of the output by using ITN (1 and एक causes confusion even if model is correct in both cases)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8C7D9-1E0B-281D-99F3-71A81A657CA8}"/>
              </a:ext>
            </a:extLst>
          </p:cNvPr>
          <p:cNvGrpSpPr/>
          <p:nvPr/>
        </p:nvGrpSpPr>
        <p:grpSpPr>
          <a:xfrm>
            <a:off x="9566388" y="2332845"/>
            <a:ext cx="1866020" cy="1649025"/>
            <a:chOff x="9566388" y="2332845"/>
            <a:chExt cx="1866020" cy="1649025"/>
          </a:xfrm>
        </p:grpSpPr>
        <p:sp>
          <p:nvSpPr>
            <p:cNvPr id="54" name="Google Shape;582;p13">
              <a:extLst>
                <a:ext uri="{FF2B5EF4-FFF2-40B4-BE49-F238E27FC236}">
                  <a16:creationId xmlns:a16="http://schemas.microsoft.com/office/drawing/2014/main" id="{F565866B-A3A6-DF5E-061C-B140698D8F7F}"/>
                </a:ext>
              </a:extLst>
            </p:cNvPr>
            <p:cNvSpPr/>
            <p:nvPr/>
          </p:nvSpPr>
          <p:spPr>
            <a:xfrm>
              <a:off x="9566388" y="2332845"/>
              <a:ext cx="1866020" cy="164902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3;p13">
              <a:extLst>
                <a:ext uri="{FF2B5EF4-FFF2-40B4-BE49-F238E27FC236}">
                  <a16:creationId xmlns:a16="http://schemas.microsoft.com/office/drawing/2014/main" id="{AC4DFB28-CEBF-BFBD-B259-8D3E3F737CA4}"/>
                </a:ext>
              </a:extLst>
            </p:cNvPr>
            <p:cNvSpPr/>
            <p:nvPr/>
          </p:nvSpPr>
          <p:spPr>
            <a:xfrm>
              <a:off x="9700261" y="3566983"/>
              <a:ext cx="1509000" cy="333300"/>
            </a:xfrm>
            <a:prstGeom prst="roundRect">
              <a:avLst>
                <a:gd name="adj" fmla="val 16667"/>
              </a:avLst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ASR Models</a:t>
              </a:r>
              <a:endParaRPr/>
            </a:p>
          </p:txBody>
        </p:sp>
        <p:sp>
          <p:nvSpPr>
            <p:cNvPr id="56" name="Google Shape;584;p13">
              <a:extLst>
                <a:ext uri="{FF2B5EF4-FFF2-40B4-BE49-F238E27FC236}">
                  <a16:creationId xmlns:a16="http://schemas.microsoft.com/office/drawing/2014/main" id="{061B234F-73FA-BC28-C997-87752633B393}"/>
                </a:ext>
              </a:extLst>
            </p:cNvPr>
            <p:cNvSpPr/>
            <p:nvPr/>
          </p:nvSpPr>
          <p:spPr>
            <a:xfrm>
              <a:off x="9677344" y="2410929"/>
              <a:ext cx="1595274" cy="533731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New Benchmarks</a:t>
              </a:r>
              <a:endParaRPr/>
            </a:p>
          </p:txBody>
        </p:sp>
        <p:sp>
          <p:nvSpPr>
            <p:cNvPr id="57" name="Google Shape;585;p13">
              <a:extLst>
                <a:ext uri="{FF2B5EF4-FFF2-40B4-BE49-F238E27FC236}">
                  <a16:creationId xmlns:a16="http://schemas.microsoft.com/office/drawing/2014/main" id="{49698922-8FFE-5CE7-ABF3-3D19D5E63824}"/>
                </a:ext>
              </a:extLst>
            </p:cNvPr>
            <p:cNvSpPr/>
            <p:nvPr/>
          </p:nvSpPr>
          <p:spPr>
            <a:xfrm>
              <a:off x="9700261" y="3043435"/>
              <a:ext cx="1509000" cy="333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Evaluate</a:t>
              </a:r>
              <a:endParaRPr/>
            </a:p>
          </p:txBody>
        </p:sp>
        <p:cxnSp>
          <p:nvCxnSpPr>
            <p:cNvPr id="58" name="Google Shape;586;p13">
              <a:extLst>
                <a:ext uri="{FF2B5EF4-FFF2-40B4-BE49-F238E27FC236}">
                  <a16:creationId xmlns:a16="http://schemas.microsoft.com/office/drawing/2014/main" id="{DF9D576E-C2E3-5371-7788-7ADDAB9A4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4761" y="3376783"/>
              <a:ext cx="0" cy="190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Google Shape;587;p13">
              <a:extLst>
                <a:ext uri="{FF2B5EF4-FFF2-40B4-BE49-F238E27FC236}">
                  <a16:creationId xmlns:a16="http://schemas.microsoft.com/office/drawing/2014/main" id="{7DE0A69F-3788-7509-4BA5-8608A6E85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4761" y="2944660"/>
              <a:ext cx="20220" cy="9877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0" name="Google Shape;588;p13">
            <a:extLst>
              <a:ext uri="{FF2B5EF4-FFF2-40B4-BE49-F238E27FC236}">
                <a16:creationId xmlns:a16="http://schemas.microsoft.com/office/drawing/2014/main" id="{139B9ECE-A735-B961-E6AA-323C0B3FF90D}"/>
              </a:ext>
            </a:extLst>
          </p:cNvPr>
          <p:cNvSpPr txBox="1"/>
          <p:nvPr/>
        </p:nvSpPr>
        <p:spPr>
          <a:xfrm>
            <a:off x="9565752" y="4109139"/>
            <a:ext cx="1850100" cy="40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>
                <a:latin typeface="Calibri"/>
                <a:ea typeface="Calibri"/>
                <a:cs typeface="Calibri"/>
                <a:sym typeface="Calibri"/>
              </a:rPr>
              <a:t>Building Benchmark to better assess model Performance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73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516B27-5A4D-9DBC-AEB0-18E7F8F1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Segoe UI"/>
              </a:rPr>
              <a:t>Questions?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0C20D-C2ED-7C2E-BFE4-53A9894B9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D2F1-3C69-50E2-BB4B-8E371F155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544DF-2B81-38C4-CA7F-003CBD84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>
                <a:cs typeface="Segoe UI"/>
              </a:rPr>
              <a:t>What is ASR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35659-B9FE-3C95-CD36-13A110D2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B47A7-61A9-1023-1F83-6D9A929B3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Graphic 10" descr="Voice outline">
            <a:extLst>
              <a:ext uri="{FF2B5EF4-FFF2-40B4-BE49-F238E27FC236}">
                <a16:creationId xmlns:a16="http://schemas.microsoft.com/office/drawing/2014/main" id="{851C6AF1-6D7A-E306-5A71-6AC685AC4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297" y="2802973"/>
            <a:ext cx="1221602" cy="1337160"/>
          </a:xfrm>
          <a:prstGeom prst="rect">
            <a:avLst/>
          </a:prstGeom>
        </p:spPr>
      </p:pic>
      <p:pic>
        <p:nvPicPr>
          <p:cNvPr id="7" name="Graphic 15" descr="Document with solid fill">
            <a:extLst>
              <a:ext uri="{FF2B5EF4-FFF2-40B4-BE49-F238E27FC236}">
                <a16:creationId xmlns:a16="http://schemas.microsoft.com/office/drawing/2014/main" id="{ACE6FF63-DA42-C7CD-E8A8-1046E6E74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05" y="2654217"/>
            <a:ext cx="1343105" cy="1393358"/>
          </a:xfrm>
          <a:prstGeom prst="rect">
            <a:avLst/>
          </a:prstGeom>
        </p:spPr>
      </p:pic>
      <p:pic>
        <p:nvPicPr>
          <p:cNvPr id="8" name="Graphic 16" descr="Radio microphone with solid fill">
            <a:extLst>
              <a:ext uri="{FF2B5EF4-FFF2-40B4-BE49-F238E27FC236}">
                <a16:creationId xmlns:a16="http://schemas.microsoft.com/office/drawing/2014/main" id="{208BD24D-81C2-4F31-0C2F-835A2ECED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600" y="2787006"/>
            <a:ext cx="1343105" cy="135218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442D21BE-48DD-BA93-1080-DC2583EA4EC9}"/>
              </a:ext>
            </a:extLst>
          </p:cNvPr>
          <p:cNvSpPr txBox="1"/>
          <p:nvPr/>
        </p:nvSpPr>
        <p:spPr>
          <a:xfrm>
            <a:off x="4210195" y="3134123"/>
            <a:ext cx="52201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694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9389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4083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8776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3470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8163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2859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7552" algn="l" defTabSz="2809389" rtl="0" eaLnBrk="1" latinLnBrk="0" hangingPunct="1">
              <a:defRPr sz="5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i-IN" sz="3200">
                <a:latin typeface="Oswald"/>
                <a:ea typeface="Oswald"/>
                <a:cs typeface="Oswald"/>
              </a:rPr>
              <a:t>सारे जहाँ से अच्छा</a:t>
            </a:r>
            <a:endParaRPr lang="hi-IN" sz="3600">
              <a:latin typeface="Oswald"/>
              <a:ea typeface="+mn-lt"/>
              <a:cs typeface="+mn-lt"/>
            </a:endParaRPr>
          </a:p>
        </p:txBody>
      </p:sp>
      <p:pic>
        <p:nvPicPr>
          <p:cNvPr id="10" name="Graphic 410">
            <a:extLst>
              <a:ext uri="{FF2B5EF4-FFF2-40B4-BE49-F238E27FC236}">
                <a16:creationId xmlns:a16="http://schemas.microsoft.com/office/drawing/2014/main" id="{268E0E5C-8D70-4D05-4E06-A35A1CB74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9745" y="3009469"/>
            <a:ext cx="970240" cy="9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93CC5-BBF1-A5B1-A444-E9D9516D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Challenges for Indian ASR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D27E4-D025-F2A9-24A9-794A958F4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CB66F-DEE7-D297-B856-B700C4959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dirty="0" smtClean="0"/>
              <a:pPr/>
              <a:t>3</a:t>
            </a:fld>
            <a:endParaRPr lang="en-US"/>
          </a:p>
        </p:txBody>
      </p:sp>
      <p:sp>
        <p:nvSpPr>
          <p:cNvPr id="6" name="Google Shape;210;p5">
            <a:extLst>
              <a:ext uri="{FF2B5EF4-FFF2-40B4-BE49-F238E27FC236}">
                <a16:creationId xmlns:a16="http://schemas.microsoft.com/office/drawing/2014/main" id="{31CE5A43-D5DD-BFD5-A055-CBE2C4B3EF2F}"/>
              </a:ext>
            </a:extLst>
          </p:cNvPr>
          <p:cNvSpPr/>
          <p:nvPr/>
        </p:nvSpPr>
        <p:spPr>
          <a:xfrm>
            <a:off x="3352438" y="3913600"/>
            <a:ext cx="2739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>
                <a:ea typeface="Verdana"/>
                <a:cs typeface="Verdana"/>
                <a:sym typeface="Verdana"/>
              </a:rPr>
              <a:t>Modern ASR models rely on </a:t>
            </a: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large amounts of </a:t>
            </a:r>
            <a:r>
              <a:rPr lang="en-IN" b="1" i="1" err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labeled</a:t>
            </a: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 data</a:t>
            </a:r>
            <a:r>
              <a:rPr lang="en-IN" i="1">
                <a:ea typeface="Verdana"/>
                <a:cs typeface="Verdana"/>
                <a:sym typeface="Verdana"/>
              </a:rPr>
              <a:t> for each language.</a:t>
            </a:r>
            <a:endParaRPr i="1"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>
                <a:ea typeface="Verdana"/>
                <a:cs typeface="Verdana"/>
                <a:sym typeface="Verdana"/>
              </a:rPr>
              <a:t>It is -</a:t>
            </a:r>
            <a:endParaRPr i="1"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Verdana"/>
              <a:buChar char="-"/>
            </a:pP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Expensive</a:t>
            </a:r>
            <a:endParaRPr b="1" i="1">
              <a:solidFill>
                <a:srgbClr val="800000"/>
              </a:solidFill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Verdana"/>
              <a:buChar char="-"/>
            </a:pP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Not scalable</a:t>
            </a:r>
            <a:endParaRPr b="1" i="1">
              <a:solidFill>
                <a:srgbClr val="800000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11;p5">
            <a:extLst>
              <a:ext uri="{FF2B5EF4-FFF2-40B4-BE49-F238E27FC236}">
                <a16:creationId xmlns:a16="http://schemas.microsoft.com/office/drawing/2014/main" id="{2F2A8712-9278-5E16-1571-850E11C3E00B}"/>
              </a:ext>
            </a:extLst>
          </p:cNvPr>
          <p:cNvSpPr/>
          <p:nvPr/>
        </p:nvSpPr>
        <p:spPr>
          <a:xfrm>
            <a:off x="6289600" y="3879725"/>
            <a:ext cx="24342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Accurate, free, open-source</a:t>
            </a:r>
            <a:r>
              <a:rPr lang="en-IN" i="1">
                <a:ea typeface="Verdana"/>
                <a:cs typeface="Verdana"/>
                <a:sym typeface="Verdana"/>
              </a:rPr>
              <a:t> ASR systems are </a:t>
            </a: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not</a:t>
            </a:r>
            <a:r>
              <a:rPr lang="en-IN" i="1">
                <a:ea typeface="Verdana"/>
                <a:cs typeface="Verdana"/>
                <a:sym typeface="Verdana"/>
              </a:rPr>
              <a:t> available for all the Indic languages of interest</a:t>
            </a:r>
            <a:endParaRPr b="0" i="1" u="none" strike="noStrike" cap="none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212;p5">
            <a:extLst>
              <a:ext uri="{FF2B5EF4-FFF2-40B4-BE49-F238E27FC236}">
                <a16:creationId xmlns:a16="http://schemas.microsoft.com/office/drawing/2014/main" id="{C1D54115-221A-5544-1BF9-24864A629080}"/>
              </a:ext>
            </a:extLst>
          </p:cNvPr>
          <p:cNvSpPr/>
          <p:nvPr/>
        </p:nvSpPr>
        <p:spPr>
          <a:xfrm>
            <a:off x="8880025" y="3913600"/>
            <a:ext cx="26055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Complex inflectional systems</a:t>
            </a:r>
            <a:r>
              <a:rPr lang="en-IN" i="1">
                <a:ea typeface="Verdana"/>
                <a:cs typeface="Verdana"/>
                <a:sym typeface="Verdana"/>
              </a:rPr>
              <a:t> leads to </a:t>
            </a: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larger vocabulary</a:t>
            </a:r>
            <a:r>
              <a:rPr lang="en-IN" i="1">
                <a:ea typeface="Verdana"/>
                <a:cs typeface="Verdana"/>
                <a:sym typeface="Verdana"/>
              </a:rPr>
              <a:t> sizes posing challenges to incorporate </a:t>
            </a: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language models</a:t>
            </a:r>
            <a:endParaRPr b="1" i="1">
              <a:solidFill>
                <a:srgbClr val="800000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213;p5">
            <a:extLst>
              <a:ext uri="{FF2B5EF4-FFF2-40B4-BE49-F238E27FC236}">
                <a16:creationId xmlns:a16="http://schemas.microsoft.com/office/drawing/2014/main" id="{7581EBF3-5F88-7459-579C-054F08CC4C3A}"/>
              </a:ext>
            </a:extLst>
          </p:cNvPr>
          <p:cNvSpPr/>
          <p:nvPr/>
        </p:nvSpPr>
        <p:spPr>
          <a:xfrm>
            <a:off x="613625" y="3879725"/>
            <a:ext cx="26055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>
                <a:solidFill>
                  <a:srgbClr val="800000"/>
                </a:solidFill>
                <a:ea typeface="Verdana"/>
                <a:cs typeface="Verdana"/>
                <a:sym typeface="Verdana"/>
              </a:rPr>
              <a:t>Manual Transcription</a:t>
            </a:r>
            <a:r>
              <a:rPr lang="en-IN" i="1">
                <a:ea typeface="Verdana"/>
                <a:cs typeface="Verdana"/>
                <a:sym typeface="Verdana"/>
              </a:rPr>
              <a:t> is a time-consuming process causing delays</a:t>
            </a:r>
            <a:endParaRPr b="0" i="1" u="none" strike="noStrike" cap="none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214;p5">
            <a:extLst>
              <a:ext uri="{FF2B5EF4-FFF2-40B4-BE49-F238E27FC236}">
                <a16:creationId xmlns:a16="http://schemas.microsoft.com/office/drawing/2014/main" id="{1418C617-1E22-B965-FB27-9489B9BF36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913" y="2082050"/>
            <a:ext cx="1710924" cy="171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15;p5">
            <a:extLst>
              <a:ext uri="{FF2B5EF4-FFF2-40B4-BE49-F238E27FC236}">
                <a16:creationId xmlns:a16="http://schemas.microsoft.com/office/drawing/2014/main" id="{42BB4B8B-DFB1-2C5C-9E31-49E7D7713D3C}"/>
              </a:ext>
            </a:extLst>
          </p:cNvPr>
          <p:cNvSpPr txBox="1"/>
          <p:nvPr/>
        </p:nvSpPr>
        <p:spPr>
          <a:xfrm rot="2284">
            <a:off x="4865491" y="2082350"/>
            <a:ext cx="903000" cy="36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50" b="1">
                <a:solidFill>
                  <a:schemeClr val="dk1"/>
                </a:solidFill>
              </a:rPr>
              <a:t>नमस्ते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2" name="Google Shape;216;p5">
            <a:extLst>
              <a:ext uri="{FF2B5EF4-FFF2-40B4-BE49-F238E27FC236}">
                <a16:creationId xmlns:a16="http://schemas.microsoft.com/office/drawing/2014/main" id="{B911BF7D-770C-A31E-1B2A-33EA02CB6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73" y="2082050"/>
            <a:ext cx="713914" cy="368004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" name="Google Shape;217;p5">
            <a:extLst>
              <a:ext uri="{FF2B5EF4-FFF2-40B4-BE49-F238E27FC236}">
                <a16:creationId xmlns:a16="http://schemas.microsoft.com/office/drawing/2014/main" id="{CF53A727-52D6-7A89-AC7F-C4A545995BBF}"/>
              </a:ext>
            </a:extLst>
          </p:cNvPr>
          <p:cNvSpPr txBox="1"/>
          <p:nvPr/>
        </p:nvSpPr>
        <p:spPr>
          <a:xfrm rot="2284">
            <a:off x="4865491" y="2487319"/>
            <a:ext cx="903000" cy="36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50" b="1">
                <a:solidFill>
                  <a:schemeClr val="dk1"/>
                </a:solidFill>
              </a:rPr>
              <a:t>धन्यवाद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4" name="Google Shape;218;p5">
            <a:extLst>
              <a:ext uri="{FF2B5EF4-FFF2-40B4-BE49-F238E27FC236}">
                <a16:creationId xmlns:a16="http://schemas.microsoft.com/office/drawing/2014/main" id="{180577DF-3069-DDB5-E747-3DFDDCBEB1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73" y="2487019"/>
            <a:ext cx="713914" cy="368004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5" name="Google Shape;219;p5">
            <a:extLst>
              <a:ext uri="{FF2B5EF4-FFF2-40B4-BE49-F238E27FC236}">
                <a16:creationId xmlns:a16="http://schemas.microsoft.com/office/drawing/2014/main" id="{0835C432-3AA9-8940-1FAF-ABDDF0F3CC4B}"/>
              </a:ext>
            </a:extLst>
          </p:cNvPr>
          <p:cNvSpPr txBox="1"/>
          <p:nvPr/>
        </p:nvSpPr>
        <p:spPr>
          <a:xfrm rot="2284">
            <a:off x="4865491" y="3425271"/>
            <a:ext cx="903000" cy="36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50" b="1">
                <a:solidFill>
                  <a:schemeClr val="dk1"/>
                </a:solidFill>
              </a:rPr>
              <a:t>प्रभात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6" name="Google Shape;220;p5">
            <a:extLst>
              <a:ext uri="{FF2B5EF4-FFF2-40B4-BE49-F238E27FC236}">
                <a16:creationId xmlns:a16="http://schemas.microsoft.com/office/drawing/2014/main" id="{44C29872-89A5-504A-15E5-ECE55E8FDE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73" y="3424971"/>
            <a:ext cx="713914" cy="368004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7" name="Google Shape;221;p5">
            <a:extLst>
              <a:ext uri="{FF2B5EF4-FFF2-40B4-BE49-F238E27FC236}">
                <a16:creationId xmlns:a16="http://schemas.microsoft.com/office/drawing/2014/main" id="{8F0D5A9D-95F2-2D44-FEE7-47289AE1EC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338" y="2973313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5">
            <a:extLst>
              <a:ext uri="{FF2B5EF4-FFF2-40B4-BE49-F238E27FC236}">
                <a16:creationId xmlns:a16="http://schemas.microsoft.com/office/drawing/2014/main" id="{83CCC0A3-974C-D4CC-3312-B2DBEF3B36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938" y="2973200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5">
            <a:extLst>
              <a:ext uri="{FF2B5EF4-FFF2-40B4-BE49-F238E27FC236}">
                <a16:creationId xmlns:a16="http://schemas.microsoft.com/office/drawing/2014/main" id="{9FB2EAE1-C761-0560-FA4E-09980044A8C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0349" y="2430284"/>
            <a:ext cx="1345826" cy="11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5">
            <a:extLst>
              <a:ext uri="{FF2B5EF4-FFF2-40B4-BE49-F238E27FC236}">
                <a16:creationId xmlns:a16="http://schemas.microsoft.com/office/drawing/2014/main" id="{7E02D262-6C9F-8C8F-4C3A-AE41EDD3D0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0550" y="2190750"/>
            <a:ext cx="1520175" cy="160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56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ED761-F196-A8E1-F644-A52CD11A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261408"/>
            <a:ext cx="10926148" cy="779386"/>
          </a:xfrm>
        </p:spPr>
        <p:txBody>
          <a:bodyPr lIns="91440" tIns="45720" rIns="91440" bIns="45720" anchor="t"/>
          <a:lstStyle/>
          <a:p>
            <a:r>
              <a:rPr lang="en-US"/>
              <a:t>Traditional ASR Modelling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85EF3-866E-EAFF-887F-EB2FFF7C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81681-68B9-6600-F8A7-A3ABD9F85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Google Shape;232;p6">
            <a:extLst>
              <a:ext uri="{FF2B5EF4-FFF2-40B4-BE49-F238E27FC236}">
                <a16:creationId xmlns:a16="http://schemas.microsoft.com/office/drawing/2014/main" id="{FCF4762E-0AF1-B641-575F-85B32DCC705B}"/>
              </a:ext>
            </a:extLst>
          </p:cNvPr>
          <p:cNvSpPr/>
          <p:nvPr/>
        </p:nvSpPr>
        <p:spPr>
          <a:xfrm>
            <a:off x="723278" y="1347172"/>
            <a:ext cx="11230500" cy="4702800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33;p6">
            <a:extLst>
              <a:ext uri="{FF2B5EF4-FFF2-40B4-BE49-F238E27FC236}">
                <a16:creationId xmlns:a16="http://schemas.microsoft.com/office/drawing/2014/main" id="{4CF90434-9AD7-1E06-DB36-A66928F5E7DE}"/>
              </a:ext>
            </a:extLst>
          </p:cNvPr>
          <p:cNvSpPr/>
          <p:nvPr/>
        </p:nvSpPr>
        <p:spPr>
          <a:xfrm>
            <a:off x="725078" y="1347892"/>
            <a:ext cx="110148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26" descr="Diagram&#10;&#10;Description automatically generated">
            <a:extLst>
              <a:ext uri="{FF2B5EF4-FFF2-40B4-BE49-F238E27FC236}">
                <a16:creationId xmlns:a16="http://schemas.microsoft.com/office/drawing/2014/main" id="{4D04AF3E-71B4-AF88-F83E-954D3410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00" y="1712545"/>
            <a:ext cx="10125692" cy="24531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76530D-7D86-E0C0-E4C0-BFFD2607CABC}"/>
              </a:ext>
            </a:extLst>
          </p:cNvPr>
          <p:cNvSpPr txBox="1"/>
          <p:nvPr/>
        </p:nvSpPr>
        <p:spPr>
          <a:xfrm>
            <a:off x="1092530" y="4071257"/>
            <a:ext cx="451460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Limitations:</a:t>
            </a:r>
          </a:p>
          <a:p>
            <a:pPr lvl="1">
              <a:buChar char="•"/>
            </a:pPr>
            <a:r>
              <a:rPr lang="en-US" sz="2000">
                <a:latin typeface="Arial"/>
                <a:cs typeface="Arial"/>
              </a:rPr>
              <a:t>Complexity</a:t>
            </a:r>
          </a:p>
          <a:p>
            <a:pPr lvl="1">
              <a:buChar char="•"/>
            </a:pPr>
            <a:r>
              <a:rPr lang="en-US" sz="2000">
                <a:latin typeface="Arial"/>
                <a:cs typeface="Arial"/>
              </a:rPr>
              <a:t>Chained Inefficiencies</a:t>
            </a:r>
          </a:p>
          <a:p>
            <a:pPr lvl="1">
              <a:buChar char="•"/>
            </a:pPr>
            <a:r>
              <a:rPr lang="en-US" sz="2000">
                <a:latin typeface="Arial"/>
                <a:cs typeface="Arial"/>
              </a:rPr>
              <a:t>Reliance on labelled datasets</a:t>
            </a:r>
          </a:p>
          <a:p>
            <a:pPr lvl="1">
              <a:buChar char="•"/>
            </a:pPr>
            <a:r>
              <a:rPr lang="en-US" sz="2000">
                <a:latin typeface="Arial"/>
                <a:cs typeface="Arial"/>
              </a:rPr>
              <a:t>Deployment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C8A98-36A4-6A98-A2DE-521E84E95F88}"/>
              </a:ext>
            </a:extLst>
          </p:cNvPr>
          <p:cNvSpPr txBox="1"/>
          <p:nvPr/>
        </p:nvSpPr>
        <p:spPr>
          <a:xfrm>
            <a:off x="6866907" y="4669971"/>
            <a:ext cx="40296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"/>
                <a:cs typeface="Arial"/>
              </a:rPr>
              <a:t>Can we do better?</a:t>
            </a:r>
            <a:endParaRPr lang="en-US" sz="2800" b="1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1967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ED761-F196-A8E1-F644-A52CD11A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261408"/>
            <a:ext cx="10926148" cy="779386"/>
          </a:xfrm>
        </p:spPr>
        <p:txBody>
          <a:bodyPr lIns="91440" tIns="45720" rIns="91440" bIns="45720" anchor="t"/>
          <a:lstStyle/>
          <a:p>
            <a:r>
              <a:rPr lang="en-US"/>
              <a:t>How can we do better?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85EF3-866E-EAFF-887F-EB2FFF7C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81681-68B9-6600-F8A7-A3ABD9F85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Google Shape;232;p6">
            <a:extLst>
              <a:ext uri="{FF2B5EF4-FFF2-40B4-BE49-F238E27FC236}">
                <a16:creationId xmlns:a16="http://schemas.microsoft.com/office/drawing/2014/main" id="{FCF4762E-0AF1-B641-575F-85B32DCC705B}"/>
              </a:ext>
            </a:extLst>
          </p:cNvPr>
          <p:cNvSpPr/>
          <p:nvPr/>
        </p:nvSpPr>
        <p:spPr>
          <a:xfrm>
            <a:off x="723278" y="1347172"/>
            <a:ext cx="11230500" cy="4702800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33;p6">
            <a:extLst>
              <a:ext uri="{FF2B5EF4-FFF2-40B4-BE49-F238E27FC236}">
                <a16:creationId xmlns:a16="http://schemas.microsoft.com/office/drawing/2014/main" id="{4CF90434-9AD7-1E06-DB36-A66928F5E7DE}"/>
              </a:ext>
            </a:extLst>
          </p:cNvPr>
          <p:cNvSpPr/>
          <p:nvPr/>
        </p:nvSpPr>
        <p:spPr>
          <a:xfrm>
            <a:off x="725078" y="1347892"/>
            <a:ext cx="110148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34;p6">
            <a:extLst>
              <a:ext uri="{FF2B5EF4-FFF2-40B4-BE49-F238E27FC236}">
                <a16:creationId xmlns:a16="http://schemas.microsoft.com/office/drawing/2014/main" id="{F6073E95-3FEC-8FDB-B17A-9F5DA79C45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700" r="6959"/>
          <a:stretch/>
        </p:blipFill>
        <p:spPr>
          <a:xfrm>
            <a:off x="1119958" y="1954894"/>
            <a:ext cx="3633550" cy="1964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35;p6">
            <a:extLst>
              <a:ext uri="{FF2B5EF4-FFF2-40B4-BE49-F238E27FC236}">
                <a16:creationId xmlns:a16="http://schemas.microsoft.com/office/drawing/2014/main" id="{7D5BC10F-E532-D722-9323-44DECDE03F7F}"/>
              </a:ext>
            </a:extLst>
          </p:cNvPr>
          <p:cNvSpPr/>
          <p:nvPr/>
        </p:nvSpPr>
        <p:spPr>
          <a:xfrm>
            <a:off x="1247908" y="4015392"/>
            <a:ext cx="36336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Utilize large amounts of </a:t>
            </a:r>
            <a:r>
              <a:rPr lang="en-IN" b="1" i="1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freely available unlabeled data</a:t>
            </a:r>
            <a:r>
              <a:rPr lang="en-IN" i="1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 on Youtube, NewsOnAir to perform </a:t>
            </a:r>
            <a:r>
              <a:rPr lang="en-IN" b="1" i="1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Self-Supervised Pretraining</a:t>
            </a:r>
            <a:endParaRPr b="1" i="1" u="none" strike="noStrike" cap="non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236;p6">
            <a:extLst>
              <a:ext uri="{FF2B5EF4-FFF2-40B4-BE49-F238E27FC236}">
                <a16:creationId xmlns:a16="http://schemas.microsoft.com/office/drawing/2014/main" id="{AB530879-ECEB-2A48-8E14-6D6DC95C6185}"/>
              </a:ext>
            </a:extLst>
          </p:cNvPr>
          <p:cNvSpPr/>
          <p:nvPr/>
        </p:nvSpPr>
        <p:spPr>
          <a:xfrm>
            <a:off x="5053883" y="4015392"/>
            <a:ext cx="25716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Reduce</a:t>
            </a:r>
            <a:r>
              <a:rPr lang="en-IN" i="1">
                <a:latin typeface="Verdana"/>
                <a:ea typeface="Verdana"/>
                <a:cs typeface="Verdana"/>
                <a:sym typeface="Verdana"/>
              </a:rPr>
              <a:t> the requirement for labeled fine-tuning data.</a:t>
            </a:r>
            <a:endParaRPr b="1" i="1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237;p6">
            <a:extLst>
              <a:ext uri="{FF2B5EF4-FFF2-40B4-BE49-F238E27FC236}">
                <a16:creationId xmlns:a16="http://schemas.microsoft.com/office/drawing/2014/main" id="{307E93CD-CF58-E093-CF2A-750F9002C1AB}"/>
              </a:ext>
            </a:extLst>
          </p:cNvPr>
          <p:cNvSpPr txBox="1"/>
          <p:nvPr/>
        </p:nvSpPr>
        <p:spPr>
          <a:xfrm rot="2284">
            <a:off x="6328449" y="2027517"/>
            <a:ext cx="903000" cy="36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50" b="1">
                <a:solidFill>
                  <a:schemeClr val="dk1"/>
                </a:solidFill>
              </a:rPr>
              <a:t>नमस्ते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4" name="Google Shape;238;p6">
            <a:extLst>
              <a:ext uri="{FF2B5EF4-FFF2-40B4-BE49-F238E27FC236}">
                <a16:creationId xmlns:a16="http://schemas.microsoft.com/office/drawing/2014/main" id="{5C38E116-8268-6225-62B9-0A018B8B95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031" y="2027217"/>
            <a:ext cx="713914" cy="368004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5" name="Google Shape;239;p6">
            <a:extLst>
              <a:ext uri="{FF2B5EF4-FFF2-40B4-BE49-F238E27FC236}">
                <a16:creationId xmlns:a16="http://schemas.microsoft.com/office/drawing/2014/main" id="{97A8A4C1-88AC-3BD6-7BD9-6A1CD8386B73}"/>
              </a:ext>
            </a:extLst>
          </p:cNvPr>
          <p:cNvSpPr txBox="1"/>
          <p:nvPr/>
        </p:nvSpPr>
        <p:spPr>
          <a:xfrm rot="2284">
            <a:off x="6328449" y="2432486"/>
            <a:ext cx="903000" cy="36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50" b="1">
                <a:solidFill>
                  <a:schemeClr val="dk1"/>
                </a:solidFill>
              </a:rPr>
              <a:t>धन्यवाद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" name="Google Shape;240;p6">
            <a:extLst>
              <a:ext uri="{FF2B5EF4-FFF2-40B4-BE49-F238E27FC236}">
                <a16:creationId xmlns:a16="http://schemas.microsoft.com/office/drawing/2014/main" id="{F1FC80E4-7CB6-F6B5-6937-8137CE3703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031" y="2432186"/>
            <a:ext cx="713914" cy="368004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7" name="Google Shape;241;p6">
            <a:extLst>
              <a:ext uri="{FF2B5EF4-FFF2-40B4-BE49-F238E27FC236}">
                <a16:creationId xmlns:a16="http://schemas.microsoft.com/office/drawing/2014/main" id="{7B6A1C20-F1CB-7BF8-DB2A-65958F66FDA2}"/>
              </a:ext>
            </a:extLst>
          </p:cNvPr>
          <p:cNvSpPr txBox="1"/>
          <p:nvPr/>
        </p:nvSpPr>
        <p:spPr>
          <a:xfrm rot="2284">
            <a:off x="6328449" y="3370438"/>
            <a:ext cx="903000" cy="36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50" b="1">
                <a:solidFill>
                  <a:schemeClr val="dk1"/>
                </a:solidFill>
              </a:rPr>
              <a:t>प्रभात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8" name="Google Shape;242;p6">
            <a:extLst>
              <a:ext uri="{FF2B5EF4-FFF2-40B4-BE49-F238E27FC236}">
                <a16:creationId xmlns:a16="http://schemas.microsoft.com/office/drawing/2014/main" id="{6DF1FA89-74FE-F7EF-BACA-187186C179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031" y="3370138"/>
            <a:ext cx="713914" cy="368004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9" name="Google Shape;243;p6">
            <a:extLst>
              <a:ext uri="{FF2B5EF4-FFF2-40B4-BE49-F238E27FC236}">
                <a16:creationId xmlns:a16="http://schemas.microsoft.com/office/drawing/2014/main" id="{1BD9F0BC-6EA0-E974-5C86-C3A6BC31F7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296" y="2918480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44;p6">
            <a:extLst>
              <a:ext uri="{FF2B5EF4-FFF2-40B4-BE49-F238E27FC236}">
                <a16:creationId xmlns:a16="http://schemas.microsoft.com/office/drawing/2014/main" id="{0518E127-D7ED-E641-326C-863D62BC6C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896" y="2918367"/>
            <a:ext cx="3333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45;p6">
            <a:extLst>
              <a:ext uri="{FF2B5EF4-FFF2-40B4-BE49-F238E27FC236}">
                <a16:creationId xmlns:a16="http://schemas.microsoft.com/office/drawing/2014/main" id="{02BEF21E-668B-2EE8-2342-72FC152A61DE}"/>
              </a:ext>
            </a:extLst>
          </p:cNvPr>
          <p:cNvSpPr/>
          <p:nvPr/>
        </p:nvSpPr>
        <p:spPr>
          <a:xfrm>
            <a:off x="5741266" y="2585067"/>
            <a:ext cx="990600" cy="1077000"/>
          </a:xfrm>
          <a:prstGeom prst="mathMultiply">
            <a:avLst>
              <a:gd name="adj1" fmla="val 23520"/>
            </a:avLst>
          </a:prstGeom>
          <a:solidFill>
            <a:srgbClr val="8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6;p6">
            <a:extLst>
              <a:ext uri="{FF2B5EF4-FFF2-40B4-BE49-F238E27FC236}">
                <a16:creationId xmlns:a16="http://schemas.microsoft.com/office/drawing/2014/main" id="{11F90F2E-1709-722D-FCD4-74F7461675EE}"/>
              </a:ext>
            </a:extLst>
          </p:cNvPr>
          <p:cNvSpPr/>
          <p:nvPr/>
        </p:nvSpPr>
        <p:spPr>
          <a:xfrm>
            <a:off x="8354733" y="4015842"/>
            <a:ext cx="28473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>
              <a:lnSpc>
                <a:spcPct val="106000"/>
              </a:lnSpc>
            </a:pPr>
            <a:r>
              <a:rPr lang="en-IN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</a:t>
            </a:r>
            <a:r>
              <a:rPr lang="en-IN" b="1" i="1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robust ASR systems</a:t>
            </a:r>
            <a:r>
              <a:rPr lang="en-IN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pretraining a multilingual model across Indian languages </a:t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47;p6">
            <a:extLst>
              <a:ext uri="{FF2B5EF4-FFF2-40B4-BE49-F238E27FC236}">
                <a16:creationId xmlns:a16="http://schemas.microsoft.com/office/drawing/2014/main" id="{F59DE943-4D6A-013E-DEB7-842405EF0DCB}"/>
              </a:ext>
            </a:extLst>
          </p:cNvPr>
          <p:cNvSpPr/>
          <p:nvPr/>
        </p:nvSpPr>
        <p:spPr>
          <a:xfrm>
            <a:off x="9223633" y="1761517"/>
            <a:ext cx="1431600" cy="2199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8;p6">
            <a:extLst>
              <a:ext uri="{FF2B5EF4-FFF2-40B4-BE49-F238E27FC236}">
                <a16:creationId xmlns:a16="http://schemas.microsoft.com/office/drawing/2014/main" id="{F0BDA00C-B25C-7F67-6CB1-A45DF6B9E72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449416" y="2586281"/>
            <a:ext cx="2199192" cy="505907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pic>
      <p:cxnSp>
        <p:nvCxnSpPr>
          <p:cNvPr id="25" name="Google Shape;249;p6">
            <a:extLst>
              <a:ext uri="{FF2B5EF4-FFF2-40B4-BE49-F238E27FC236}">
                <a16:creationId xmlns:a16="http://schemas.microsoft.com/office/drawing/2014/main" id="{68C5A1D5-EBDC-68EE-2174-8EF3207A86DF}"/>
              </a:ext>
            </a:extLst>
          </p:cNvPr>
          <p:cNvCxnSpPr>
            <a:stCxn id="24" idx="0"/>
            <a:endCxn id="23" idx="1"/>
          </p:cNvCxnSpPr>
          <p:nvPr/>
        </p:nvCxnSpPr>
        <p:spPr>
          <a:xfrm>
            <a:off x="8801965" y="2839234"/>
            <a:ext cx="421800" cy="21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250;p6">
            <a:extLst>
              <a:ext uri="{FF2B5EF4-FFF2-40B4-BE49-F238E27FC236}">
                <a16:creationId xmlns:a16="http://schemas.microsoft.com/office/drawing/2014/main" id="{04EEA818-0646-FD6C-7BA7-4D606B4C8B77}"/>
              </a:ext>
            </a:extLst>
          </p:cNvPr>
          <p:cNvSpPr/>
          <p:nvPr/>
        </p:nvSpPr>
        <p:spPr>
          <a:xfrm rot="5400000">
            <a:off x="9202612" y="2637328"/>
            <a:ext cx="1459500" cy="403800"/>
          </a:xfrm>
          <a:prstGeom prst="trapezoid">
            <a:avLst>
              <a:gd name="adj" fmla="val 25000"/>
            </a:avLst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7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1996A9-3458-E9B0-B402-B9D1A315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600">
                <a:cs typeface="Segoe UI"/>
              </a:rPr>
              <a:t>Technical Description of Proposed Methodology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C39A-4AA3-E81F-4DC5-F014F7E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614BE-FA55-1550-A58A-EA7D954A1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5" name="Google Shape;358;g136394d0b0f_0_0">
            <a:extLst>
              <a:ext uri="{FF2B5EF4-FFF2-40B4-BE49-F238E27FC236}">
                <a16:creationId xmlns:a16="http://schemas.microsoft.com/office/drawing/2014/main" id="{CCEAF26C-69AF-319D-55D2-9CF23E9DFB55}"/>
              </a:ext>
            </a:extLst>
          </p:cNvPr>
          <p:cNvSpPr/>
          <p:nvPr/>
        </p:nvSpPr>
        <p:spPr>
          <a:xfrm>
            <a:off x="469800" y="402480"/>
            <a:ext cx="11251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263;p8">
            <a:extLst>
              <a:ext uri="{FF2B5EF4-FFF2-40B4-BE49-F238E27FC236}">
                <a16:creationId xmlns:a16="http://schemas.microsoft.com/office/drawing/2014/main" id="{05259EA2-00B9-2CA4-FF57-9D3FF76BD80E}"/>
              </a:ext>
            </a:extLst>
          </p:cNvPr>
          <p:cNvSpPr/>
          <p:nvPr/>
        </p:nvSpPr>
        <p:spPr>
          <a:xfrm>
            <a:off x="490800" y="1238122"/>
            <a:ext cx="11230500" cy="4920900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67" name="Google Shape;264;p8">
            <a:extLst>
              <a:ext uri="{FF2B5EF4-FFF2-40B4-BE49-F238E27FC236}">
                <a16:creationId xmlns:a16="http://schemas.microsoft.com/office/drawing/2014/main" id="{ECABE1C9-F197-74B1-FF51-80E68BECD4A4}"/>
              </a:ext>
            </a:extLst>
          </p:cNvPr>
          <p:cNvGrpSpPr/>
          <p:nvPr/>
        </p:nvGrpSpPr>
        <p:grpSpPr>
          <a:xfrm>
            <a:off x="569787" y="1766347"/>
            <a:ext cx="4080485" cy="2472108"/>
            <a:chOff x="2066271" y="16942384"/>
            <a:chExt cx="11161065" cy="6953890"/>
          </a:xfrm>
        </p:grpSpPr>
        <p:sp>
          <p:nvSpPr>
            <p:cNvPr id="368" name="Google Shape;265;p8">
              <a:extLst>
                <a:ext uri="{FF2B5EF4-FFF2-40B4-BE49-F238E27FC236}">
                  <a16:creationId xmlns:a16="http://schemas.microsoft.com/office/drawing/2014/main" id="{BBDEB18D-7479-BB56-C6D9-A127CD941C13}"/>
                </a:ext>
              </a:extLst>
            </p:cNvPr>
            <p:cNvSpPr/>
            <p:nvPr/>
          </p:nvSpPr>
          <p:spPr>
            <a:xfrm>
              <a:off x="4487283" y="18766934"/>
              <a:ext cx="502800" cy="668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6B8AF"/>
            </a:solidFill>
            <a:ln w="9525" cap="flat" cmpd="sng">
              <a:solidFill>
                <a:srgbClr val="FCE5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266;p8">
              <a:extLst>
                <a:ext uri="{FF2B5EF4-FFF2-40B4-BE49-F238E27FC236}">
                  <a16:creationId xmlns:a16="http://schemas.microsoft.com/office/drawing/2014/main" id="{D6A2D49A-3323-4818-E420-2FD392920AB0}"/>
                </a:ext>
              </a:extLst>
            </p:cNvPr>
            <p:cNvGrpSpPr/>
            <p:nvPr/>
          </p:nvGrpSpPr>
          <p:grpSpPr>
            <a:xfrm>
              <a:off x="2066271" y="18144762"/>
              <a:ext cx="2298520" cy="2027420"/>
              <a:chOff x="3886200" y="10495111"/>
              <a:chExt cx="1867956" cy="1676524"/>
            </a:xfrm>
          </p:grpSpPr>
          <p:sp>
            <p:nvSpPr>
              <p:cNvPr id="395" name="Google Shape;267;p8">
                <a:extLst>
                  <a:ext uri="{FF2B5EF4-FFF2-40B4-BE49-F238E27FC236}">
                    <a16:creationId xmlns:a16="http://schemas.microsoft.com/office/drawing/2014/main" id="{7B55B70D-2704-DBEF-5B4E-0E3038FF687D}"/>
                  </a:ext>
                </a:extLst>
              </p:cNvPr>
              <p:cNvSpPr/>
              <p:nvPr/>
            </p:nvSpPr>
            <p:spPr>
              <a:xfrm>
                <a:off x="3943356" y="10495111"/>
                <a:ext cx="1810800" cy="15813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9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URL Identification</a:t>
                </a:r>
                <a:endParaRPr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268;p8">
                <a:extLst>
                  <a:ext uri="{FF2B5EF4-FFF2-40B4-BE49-F238E27FC236}">
                    <a16:creationId xmlns:a16="http://schemas.microsoft.com/office/drawing/2014/main" id="{EAD0DB33-CEB0-6B58-D18C-88F8B71D39F3}"/>
                  </a:ext>
                </a:extLst>
              </p:cNvPr>
              <p:cNvSpPr/>
              <p:nvPr/>
            </p:nvSpPr>
            <p:spPr>
              <a:xfrm>
                <a:off x="3886200" y="11619034"/>
                <a:ext cx="1086000" cy="552600"/>
              </a:xfrm>
              <a:prstGeom prst="flowChartAlternateProcess">
                <a:avLst/>
              </a:prstGeom>
              <a:solidFill>
                <a:srgbClr val="B6D7A8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7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Manual</a:t>
                </a:r>
                <a:endParaRPr sz="7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269;p8">
              <a:extLst>
                <a:ext uri="{FF2B5EF4-FFF2-40B4-BE49-F238E27FC236}">
                  <a16:creationId xmlns:a16="http://schemas.microsoft.com/office/drawing/2014/main" id="{2771D798-44EF-8CE6-93D0-11411C4E82CB}"/>
                </a:ext>
              </a:extLst>
            </p:cNvPr>
            <p:cNvGrpSpPr/>
            <p:nvPr/>
          </p:nvGrpSpPr>
          <p:grpSpPr>
            <a:xfrm>
              <a:off x="5056152" y="18144762"/>
              <a:ext cx="2298486" cy="2027420"/>
              <a:chOff x="3420474" y="10495111"/>
              <a:chExt cx="1867928" cy="1676524"/>
            </a:xfrm>
          </p:grpSpPr>
          <p:sp>
            <p:nvSpPr>
              <p:cNvPr id="393" name="Google Shape;270;p8">
                <a:extLst>
                  <a:ext uri="{FF2B5EF4-FFF2-40B4-BE49-F238E27FC236}">
                    <a16:creationId xmlns:a16="http://schemas.microsoft.com/office/drawing/2014/main" id="{CB58799B-0527-2D8E-6A44-3714D8EF7562}"/>
                  </a:ext>
                </a:extLst>
              </p:cNvPr>
              <p:cNvSpPr/>
              <p:nvPr/>
            </p:nvSpPr>
            <p:spPr>
              <a:xfrm>
                <a:off x="3477602" y="10495111"/>
                <a:ext cx="1810800" cy="15813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9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Quality Check</a:t>
                </a:r>
                <a:endParaRPr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271;p8">
                <a:extLst>
                  <a:ext uri="{FF2B5EF4-FFF2-40B4-BE49-F238E27FC236}">
                    <a16:creationId xmlns:a16="http://schemas.microsoft.com/office/drawing/2014/main" id="{7145A2CD-F42E-5F0D-3B99-ED2447D62ECF}"/>
                  </a:ext>
                </a:extLst>
              </p:cNvPr>
              <p:cNvSpPr/>
              <p:nvPr/>
            </p:nvSpPr>
            <p:spPr>
              <a:xfrm>
                <a:off x="3420474" y="11619034"/>
                <a:ext cx="1086000" cy="552600"/>
              </a:xfrm>
              <a:prstGeom prst="flowChartAlternateProcess">
                <a:avLst/>
              </a:prstGeom>
              <a:solidFill>
                <a:srgbClr val="B6D7A8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7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Manual</a:t>
                </a:r>
                <a:endParaRPr sz="7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" name="Google Shape;272;p8">
              <a:extLst>
                <a:ext uri="{FF2B5EF4-FFF2-40B4-BE49-F238E27FC236}">
                  <a16:creationId xmlns:a16="http://schemas.microsoft.com/office/drawing/2014/main" id="{93D31D84-CB7E-F5AC-40DC-7437D742A7F5}"/>
                </a:ext>
              </a:extLst>
            </p:cNvPr>
            <p:cNvSpPr/>
            <p:nvPr/>
          </p:nvSpPr>
          <p:spPr>
            <a:xfrm>
              <a:off x="10278061" y="18766934"/>
              <a:ext cx="502800" cy="668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6B8AF"/>
            </a:solidFill>
            <a:ln w="9525" cap="flat" cmpd="sng">
              <a:solidFill>
                <a:srgbClr val="FCE5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273;p8">
              <a:extLst>
                <a:ext uri="{FF2B5EF4-FFF2-40B4-BE49-F238E27FC236}">
                  <a16:creationId xmlns:a16="http://schemas.microsoft.com/office/drawing/2014/main" id="{33C19E7D-37F4-217E-8562-803232C15A4B}"/>
                </a:ext>
              </a:extLst>
            </p:cNvPr>
            <p:cNvGrpSpPr/>
            <p:nvPr/>
          </p:nvGrpSpPr>
          <p:grpSpPr>
            <a:xfrm>
              <a:off x="7959740" y="18144762"/>
              <a:ext cx="2282365" cy="2027444"/>
              <a:chOff x="2930910" y="10495111"/>
              <a:chExt cx="1902288" cy="1676543"/>
            </a:xfrm>
          </p:grpSpPr>
          <p:sp>
            <p:nvSpPr>
              <p:cNvPr id="391" name="Google Shape;274;p8">
                <a:extLst>
                  <a:ext uri="{FF2B5EF4-FFF2-40B4-BE49-F238E27FC236}">
                    <a16:creationId xmlns:a16="http://schemas.microsoft.com/office/drawing/2014/main" id="{F1BB09C4-44AB-0FA0-1FE7-1DE713D28DE3}"/>
                  </a:ext>
                </a:extLst>
              </p:cNvPr>
              <p:cNvSpPr/>
              <p:nvPr/>
            </p:nvSpPr>
            <p:spPr>
              <a:xfrm>
                <a:off x="2976197" y="10495111"/>
                <a:ext cx="1857000" cy="15813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9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Download Video</a:t>
                </a:r>
                <a:endParaRPr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275;p8">
                <a:extLst>
                  <a:ext uri="{FF2B5EF4-FFF2-40B4-BE49-F238E27FC236}">
                    <a16:creationId xmlns:a16="http://schemas.microsoft.com/office/drawing/2014/main" id="{FCBE2A5E-12C1-DB50-64D0-797076334AE6}"/>
                  </a:ext>
                </a:extLst>
              </p:cNvPr>
              <p:cNvSpPr/>
              <p:nvPr/>
            </p:nvSpPr>
            <p:spPr>
              <a:xfrm>
                <a:off x="2930910" y="11619054"/>
                <a:ext cx="1281000" cy="552600"/>
              </a:xfrm>
              <a:prstGeom prst="flowChartAlternateProcess">
                <a:avLst/>
              </a:prstGeom>
              <a:solidFill>
                <a:srgbClr val="A2C4C9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6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youtube-dl</a:t>
                </a:r>
                <a:endParaRPr sz="6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276;p8">
              <a:extLst>
                <a:ext uri="{FF2B5EF4-FFF2-40B4-BE49-F238E27FC236}">
                  <a16:creationId xmlns:a16="http://schemas.microsoft.com/office/drawing/2014/main" id="{7A0AFD57-FAB0-F53F-9B9A-C7CA9BFB7D04}"/>
                </a:ext>
              </a:extLst>
            </p:cNvPr>
            <p:cNvGrpSpPr/>
            <p:nvPr/>
          </p:nvGrpSpPr>
          <p:grpSpPr>
            <a:xfrm>
              <a:off x="10860843" y="18144762"/>
              <a:ext cx="2281050" cy="2027444"/>
              <a:chOff x="2453266" y="10495111"/>
              <a:chExt cx="1901192" cy="1676543"/>
            </a:xfrm>
          </p:grpSpPr>
          <p:sp>
            <p:nvSpPr>
              <p:cNvPr id="389" name="Google Shape;277;p8">
                <a:extLst>
                  <a:ext uri="{FF2B5EF4-FFF2-40B4-BE49-F238E27FC236}">
                    <a16:creationId xmlns:a16="http://schemas.microsoft.com/office/drawing/2014/main" id="{DBBA589E-CA5E-3FED-65C4-81B98B22BC15}"/>
                  </a:ext>
                </a:extLst>
              </p:cNvPr>
              <p:cNvSpPr/>
              <p:nvPr/>
            </p:nvSpPr>
            <p:spPr>
              <a:xfrm>
                <a:off x="2497458" y="10495111"/>
                <a:ext cx="1857000" cy="15813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9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Audio Extraction</a:t>
                </a:r>
                <a:endParaRPr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278;p8">
                <a:extLst>
                  <a:ext uri="{FF2B5EF4-FFF2-40B4-BE49-F238E27FC236}">
                    <a16:creationId xmlns:a16="http://schemas.microsoft.com/office/drawing/2014/main" id="{36C1AC8C-48F2-3B08-659E-96432665DFF5}"/>
                  </a:ext>
                </a:extLst>
              </p:cNvPr>
              <p:cNvSpPr/>
              <p:nvPr/>
            </p:nvSpPr>
            <p:spPr>
              <a:xfrm>
                <a:off x="2453266" y="11619054"/>
                <a:ext cx="1113900" cy="552600"/>
              </a:xfrm>
              <a:prstGeom prst="flowChartAlternateProcess">
                <a:avLst/>
              </a:prstGeom>
              <a:solidFill>
                <a:srgbClr val="B4A7D6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7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ffmpeg</a:t>
                </a:r>
                <a:endParaRPr sz="7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4" name="Google Shape;279;p8">
              <a:extLst>
                <a:ext uri="{FF2B5EF4-FFF2-40B4-BE49-F238E27FC236}">
                  <a16:creationId xmlns:a16="http://schemas.microsoft.com/office/drawing/2014/main" id="{280135C6-A44D-5C95-DC4D-F350799ABF24}"/>
                </a:ext>
              </a:extLst>
            </p:cNvPr>
            <p:cNvSpPr/>
            <p:nvPr/>
          </p:nvSpPr>
          <p:spPr>
            <a:xfrm>
              <a:off x="7422671" y="18743896"/>
              <a:ext cx="502800" cy="668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6B8AF"/>
            </a:solidFill>
            <a:ln w="9525" cap="flat" cmpd="sng">
              <a:solidFill>
                <a:srgbClr val="FCE5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280;p8">
              <a:extLst>
                <a:ext uri="{FF2B5EF4-FFF2-40B4-BE49-F238E27FC236}">
                  <a16:creationId xmlns:a16="http://schemas.microsoft.com/office/drawing/2014/main" id="{6D7C8F06-B76E-E558-8EE1-8BE22C654F4E}"/>
                </a:ext>
              </a:extLst>
            </p:cNvPr>
            <p:cNvSpPr/>
            <p:nvPr/>
          </p:nvSpPr>
          <p:spPr>
            <a:xfrm rot="5400000">
              <a:off x="12178052" y="20004491"/>
              <a:ext cx="582000" cy="6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6B8AF"/>
            </a:solidFill>
            <a:ln w="9525" cap="flat" cmpd="sng">
              <a:solidFill>
                <a:srgbClr val="FCE5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6" name="Google Shape;281;p8">
              <a:extLst>
                <a:ext uri="{FF2B5EF4-FFF2-40B4-BE49-F238E27FC236}">
                  <a16:creationId xmlns:a16="http://schemas.microsoft.com/office/drawing/2014/main" id="{B9BEFC09-C604-2F23-905D-0BEB883D72AB}"/>
                </a:ext>
              </a:extLst>
            </p:cNvPr>
            <p:cNvGrpSpPr/>
            <p:nvPr/>
          </p:nvGrpSpPr>
          <p:grpSpPr>
            <a:xfrm>
              <a:off x="10788806" y="20609135"/>
              <a:ext cx="2438439" cy="2027455"/>
              <a:chOff x="2489022" y="9569665"/>
              <a:chExt cx="1981665" cy="1676553"/>
            </a:xfrm>
          </p:grpSpPr>
          <p:sp>
            <p:nvSpPr>
              <p:cNvPr id="387" name="Google Shape;282;p8">
                <a:extLst>
                  <a:ext uri="{FF2B5EF4-FFF2-40B4-BE49-F238E27FC236}">
                    <a16:creationId xmlns:a16="http://schemas.microsoft.com/office/drawing/2014/main" id="{DC283581-453F-9CB3-DF58-9A9A179DB196}"/>
                  </a:ext>
                </a:extLst>
              </p:cNvPr>
              <p:cNvSpPr/>
              <p:nvPr/>
            </p:nvSpPr>
            <p:spPr>
              <a:xfrm>
                <a:off x="2546187" y="9569665"/>
                <a:ext cx="1924500" cy="15813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9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Sampling freq. adjustments (16Khz)</a:t>
                </a:r>
                <a:endParaRPr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283;p8">
                <a:extLst>
                  <a:ext uri="{FF2B5EF4-FFF2-40B4-BE49-F238E27FC236}">
                    <a16:creationId xmlns:a16="http://schemas.microsoft.com/office/drawing/2014/main" id="{86439AE0-C03E-33AD-D236-6079EBEE89C0}"/>
                  </a:ext>
                </a:extLst>
              </p:cNvPr>
              <p:cNvSpPr/>
              <p:nvPr/>
            </p:nvSpPr>
            <p:spPr>
              <a:xfrm>
                <a:off x="2489022" y="10693618"/>
                <a:ext cx="1086000" cy="552600"/>
              </a:xfrm>
              <a:prstGeom prst="flowChartAlternateProcess">
                <a:avLst/>
              </a:prstGeom>
              <a:solidFill>
                <a:srgbClr val="B4A7D6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7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ffmpeg</a:t>
                </a:r>
                <a:endParaRPr sz="7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284;p8">
              <a:extLst>
                <a:ext uri="{FF2B5EF4-FFF2-40B4-BE49-F238E27FC236}">
                  <a16:creationId xmlns:a16="http://schemas.microsoft.com/office/drawing/2014/main" id="{AE907481-70B9-6829-541F-B68A9B7686BC}"/>
                </a:ext>
              </a:extLst>
            </p:cNvPr>
            <p:cNvGrpSpPr/>
            <p:nvPr/>
          </p:nvGrpSpPr>
          <p:grpSpPr>
            <a:xfrm>
              <a:off x="7983251" y="20609135"/>
              <a:ext cx="2235089" cy="2027474"/>
              <a:chOff x="3010506" y="9569665"/>
              <a:chExt cx="1862885" cy="1676568"/>
            </a:xfrm>
          </p:grpSpPr>
          <p:sp>
            <p:nvSpPr>
              <p:cNvPr id="385" name="Google Shape;285;p8">
                <a:extLst>
                  <a:ext uri="{FF2B5EF4-FFF2-40B4-BE49-F238E27FC236}">
                    <a16:creationId xmlns:a16="http://schemas.microsoft.com/office/drawing/2014/main" id="{EDF886CE-C71E-A3E8-C2B6-7C2DE652196D}"/>
                  </a:ext>
                </a:extLst>
              </p:cNvPr>
              <p:cNvSpPr/>
              <p:nvPr/>
            </p:nvSpPr>
            <p:spPr>
              <a:xfrm>
                <a:off x="3067691" y="9569665"/>
                <a:ext cx="1805700" cy="15813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8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Voiced Activity Detection</a:t>
                </a:r>
                <a:endParaRPr sz="8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286;p8">
                <a:extLst>
                  <a:ext uri="{FF2B5EF4-FFF2-40B4-BE49-F238E27FC236}">
                    <a16:creationId xmlns:a16="http://schemas.microsoft.com/office/drawing/2014/main" id="{4D1AC706-57D9-493F-3363-5C0DF35AEEDE}"/>
                  </a:ext>
                </a:extLst>
              </p:cNvPr>
              <p:cNvSpPr/>
              <p:nvPr/>
            </p:nvSpPr>
            <p:spPr>
              <a:xfrm>
                <a:off x="3010506" y="10693634"/>
                <a:ext cx="1494300" cy="552600"/>
              </a:xfrm>
              <a:prstGeom prst="flowChartAlternateProcess">
                <a:avLst/>
              </a:prstGeom>
              <a:solidFill>
                <a:srgbClr val="EA9999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7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py-webrtcvad</a:t>
                </a:r>
                <a:endParaRPr sz="7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8" name="Google Shape;287;p8">
              <a:extLst>
                <a:ext uri="{FF2B5EF4-FFF2-40B4-BE49-F238E27FC236}">
                  <a16:creationId xmlns:a16="http://schemas.microsoft.com/office/drawing/2014/main" id="{63FFFFE8-7F5F-C9D6-7112-E938B6537ACD}"/>
                </a:ext>
              </a:extLst>
            </p:cNvPr>
            <p:cNvSpPr/>
            <p:nvPr/>
          </p:nvSpPr>
          <p:spPr>
            <a:xfrm rot="10800000">
              <a:off x="10251826" y="21288805"/>
              <a:ext cx="502800" cy="668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6B8AF"/>
            </a:solidFill>
            <a:ln w="9525" cap="flat" cmpd="sng">
              <a:solidFill>
                <a:srgbClr val="FCE5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" name="Google Shape;288;p8">
              <a:extLst>
                <a:ext uri="{FF2B5EF4-FFF2-40B4-BE49-F238E27FC236}">
                  <a16:creationId xmlns:a16="http://schemas.microsoft.com/office/drawing/2014/main" id="{B8B6F899-6D5F-A796-F361-07DFFD9DB391}"/>
                </a:ext>
              </a:extLst>
            </p:cNvPr>
            <p:cNvGrpSpPr/>
            <p:nvPr/>
          </p:nvGrpSpPr>
          <p:grpSpPr>
            <a:xfrm>
              <a:off x="4984165" y="20632164"/>
              <a:ext cx="2438431" cy="2027464"/>
              <a:chOff x="3420476" y="9569658"/>
              <a:chExt cx="1981658" cy="1676560"/>
            </a:xfrm>
          </p:grpSpPr>
          <p:sp>
            <p:nvSpPr>
              <p:cNvPr id="383" name="Google Shape;289;p8">
                <a:extLst>
                  <a:ext uri="{FF2B5EF4-FFF2-40B4-BE49-F238E27FC236}">
                    <a16:creationId xmlns:a16="http://schemas.microsoft.com/office/drawing/2014/main" id="{08E578D1-F2B4-3108-4BA8-98911D22A413}"/>
                  </a:ext>
                </a:extLst>
              </p:cNvPr>
              <p:cNvSpPr/>
              <p:nvPr/>
            </p:nvSpPr>
            <p:spPr>
              <a:xfrm>
                <a:off x="3477634" y="9569658"/>
                <a:ext cx="1924500" cy="15813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9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Noisy Content Filtering</a:t>
                </a:r>
                <a:endParaRPr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290;p8">
                <a:extLst>
                  <a:ext uri="{FF2B5EF4-FFF2-40B4-BE49-F238E27FC236}">
                    <a16:creationId xmlns:a16="http://schemas.microsoft.com/office/drawing/2014/main" id="{E54A6C3D-1D0E-C093-24F8-22CA616D0947}"/>
                  </a:ext>
                </a:extLst>
              </p:cNvPr>
              <p:cNvSpPr/>
              <p:nvPr/>
            </p:nvSpPr>
            <p:spPr>
              <a:xfrm>
                <a:off x="3420476" y="10693618"/>
                <a:ext cx="1249200" cy="552600"/>
              </a:xfrm>
              <a:prstGeom prst="flowChartAlternateProcess">
                <a:avLst/>
              </a:prstGeom>
              <a:solidFill>
                <a:srgbClr val="D5A6BD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93A299">
                    <a:alpha val="50000"/>
                  </a:srgbClr>
                </a:outerShdw>
              </a:effectLst>
            </p:spPr>
            <p:txBody>
              <a:bodyPr spcFirstLastPara="1" wrap="square" lIns="18000" tIns="18000" rIns="18000" bIns="180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700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wada-SNR</a:t>
                </a:r>
                <a:endParaRPr sz="7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0" name="Google Shape;291;p8">
              <a:extLst>
                <a:ext uri="{FF2B5EF4-FFF2-40B4-BE49-F238E27FC236}">
                  <a16:creationId xmlns:a16="http://schemas.microsoft.com/office/drawing/2014/main" id="{1B5FA939-3B0E-4F8F-E034-366B6DB6900A}"/>
                </a:ext>
              </a:extLst>
            </p:cNvPr>
            <p:cNvSpPr/>
            <p:nvPr/>
          </p:nvSpPr>
          <p:spPr>
            <a:xfrm rot="10800000">
              <a:off x="7422600" y="21288812"/>
              <a:ext cx="476100" cy="668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6B8AF"/>
            </a:solidFill>
            <a:ln w="9525" cap="flat" cmpd="sng">
              <a:solidFill>
                <a:srgbClr val="FCE5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292;p8">
              <a:extLst>
                <a:ext uri="{FF2B5EF4-FFF2-40B4-BE49-F238E27FC236}">
                  <a16:creationId xmlns:a16="http://schemas.microsoft.com/office/drawing/2014/main" id="{CC51B2CC-1781-889E-B909-92318106FF43}"/>
                </a:ext>
              </a:extLst>
            </p:cNvPr>
            <p:cNvSpPr txBox="1"/>
            <p:nvPr/>
          </p:nvSpPr>
          <p:spPr>
            <a:xfrm>
              <a:off x="4984184" y="22995074"/>
              <a:ext cx="8243100" cy="9012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8000" tIns="90000" rIns="18000" bIns="90000" anchor="t" anchorCtr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IN"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Audio Data Processing Pipeline</a:t>
              </a:r>
              <a:endParaRPr sz="9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293;p8">
              <a:extLst>
                <a:ext uri="{FF2B5EF4-FFF2-40B4-BE49-F238E27FC236}">
                  <a16:creationId xmlns:a16="http://schemas.microsoft.com/office/drawing/2014/main" id="{F3AEA4B2-E0F0-3E4D-7143-9F9AE17ABC2E}"/>
                </a:ext>
              </a:extLst>
            </p:cNvPr>
            <p:cNvSpPr txBox="1"/>
            <p:nvPr/>
          </p:nvSpPr>
          <p:spPr>
            <a:xfrm>
              <a:off x="2136636" y="16942384"/>
              <a:ext cx="11090700" cy="9012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8000" tIns="90000" rIns="18000" bIns="90000" anchor="t" anchorCtr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IN" sz="900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Video Data Extraction</a:t>
              </a:r>
              <a:endParaRPr sz="9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7" name="Google Shape;294;p8">
            <a:extLst>
              <a:ext uri="{FF2B5EF4-FFF2-40B4-BE49-F238E27FC236}">
                <a16:creationId xmlns:a16="http://schemas.microsoft.com/office/drawing/2014/main" id="{8C7CE58E-CFF5-FCA0-B2A9-8C8B0B4D64DD}"/>
              </a:ext>
            </a:extLst>
          </p:cNvPr>
          <p:cNvCxnSpPr/>
          <p:nvPr/>
        </p:nvCxnSpPr>
        <p:spPr>
          <a:xfrm>
            <a:off x="4757362" y="1228672"/>
            <a:ext cx="0" cy="4939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295;p8">
            <a:extLst>
              <a:ext uri="{FF2B5EF4-FFF2-40B4-BE49-F238E27FC236}">
                <a16:creationId xmlns:a16="http://schemas.microsoft.com/office/drawing/2014/main" id="{88C8EB29-850B-845A-DF83-9760D716FA14}"/>
              </a:ext>
            </a:extLst>
          </p:cNvPr>
          <p:cNvCxnSpPr/>
          <p:nvPr/>
        </p:nvCxnSpPr>
        <p:spPr>
          <a:xfrm>
            <a:off x="7111162" y="1228672"/>
            <a:ext cx="0" cy="4939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296;p8">
            <a:extLst>
              <a:ext uri="{FF2B5EF4-FFF2-40B4-BE49-F238E27FC236}">
                <a16:creationId xmlns:a16="http://schemas.microsoft.com/office/drawing/2014/main" id="{4DFBBE94-FBAB-9A11-8A39-191D534CD465}"/>
              </a:ext>
            </a:extLst>
          </p:cNvPr>
          <p:cNvCxnSpPr/>
          <p:nvPr/>
        </p:nvCxnSpPr>
        <p:spPr>
          <a:xfrm>
            <a:off x="9402062" y="1228672"/>
            <a:ext cx="0" cy="4939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297;p8">
            <a:extLst>
              <a:ext uri="{FF2B5EF4-FFF2-40B4-BE49-F238E27FC236}">
                <a16:creationId xmlns:a16="http://schemas.microsoft.com/office/drawing/2014/main" id="{1895D95A-11D7-1B55-25C7-EADE14CC8147}"/>
              </a:ext>
            </a:extLst>
          </p:cNvPr>
          <p:cNvSpPr/>
          <p:nvPr/>
        </p:nvSpPr>
        <p:spPr>
          <a:xfrm>
            <a:off x="5045800" y="4633910"/>
            <a:ext cx="1776900" cy="831300"/>
          </a:xfrm>
          <a:prstGeom prst="roundRect">
            <a:avLst>
              <a:gd name="adj" fmla="val 21136"/>
            </a:avLst>
          </a:prstGeom>
          <a:solidFill>
            <a:srgbClr val="FFF2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1" name="Google Shape;298;p8">
            <a:extLst>
              <a:ext uri="{FF2B5EF4-FFF2-40B4-BE49-F238E27FC236}">
                <a16:creationId xmlns:a16="http://schemas.microsoft.com/office/drawing/2014/main" id="{859AF792-179F-25CD-76B0-F6A3AEC6197D}"/>
              </a:ext>
            </a:extLst>
          </p:cNvPr>
          <p:cNvSpPr txBox="1"/>
          <p:nvPr/>
        </p:nvSpPr>
        <p:spPr>
          <a:xfrm>
            <a:off x="5252862" y="5537372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Unlabelled Data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" name="Google Shape;299;p8">
            <a:extLst>
              <a:ext uri="{FF2B5EF4-FFF2-40B4-BE49-F238E27FC236}">
                <a16:creationId xmlns:a16="http://schemas.microsoft.com/office/drawing/2014/main" id="{02CB41F5-5AA3-6CFB-8477-20573CB595F4}"/>
              </a:ext>
            </a:extLst>
          </p:cNvPr>
          <p:cNvSpPr txBox="1"/>
          <p:nvPr/>
        </p:nvSpPr>
        <p:spPr>
          <a:xfrm>
            <a:off x="629903" y="1296722"/>
            <a:ext cx="40203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 Curation Pipeline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3" name="Google Shape;300;p8">
            <a:extLst>
              <a:ext uri="{FF2B5EF4-FFF2-40B4-BE49-F238E27FC236}">
                <a16:creationId xmlns:a16="http://schemas.microsoft.com/office/drawing/2014/main" id="{F73EB172-EFC2-8F72-CA85-E5278B4B14CA}"/>
              </a:ext>
            </a:extLst>
          </p:cNvPr>
          <p:cNvSpPr txBox="1"/>
          <p:nvPr/>
        </p:nvSpPr>
        <p:spPr>
          <a:xfrm>
            <a:off x="4864520" y="1296722"/>
            <a:ext cx="2123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Pre-training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4" name="Google Shape;301;p8">
            <a:extLst>
              <a:ext uri="{FF2B5EF4-FFF2-40B4-BE49-F238E27FC236}">
                <a16:creationId xmlns:a16="http://schemas.microsoft.com/office/drawing/2014/main" id="{5F98F9C1-C929-95AA-06D5-F827A7D0AF5A}"/>
              </a:ext>
            </a:extLst>
          </p:cNvPr>
          <p:cNvSpPr txBox="1"/>
          <p:nvPr/>
        </p:nvSpPr>
        <p:spPr>
          <a:xfrm>
            <a:off x="7207633" y="1296722"/>
            <a:ext cx="2123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Finetuning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5" name="Google Shape;302;p8">
            <a:extLst>
              <a:ext uri="{FF2B5EF4-FFF2-40B4-BE49-F238E27FC236}">
                <a16:creationId xmlns:a16="http://schemas.microsoft.com/office/drawing/2014/main" id="{D648702A-6EDA-5F3D-2DA1-6118A4F22AFF}"/>
              </a:ext>
            </a:extLst>
          </p:cNvPr>
          <p:cNvSpPr txBox="1"/>
          <p:nvPr/>
        </p:nvSpPr>
        <p:spPr>
          <a:xfrm>
            <a:off x="9473095" y="1296722"/>
            <a:ext cx="2123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Language Modelling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304;p8">
            <a:extLst>
              <a:ext uri="{FF2B5EF4-FFF2-40B4-BE49-F238E27FC236}">
                <a16:creationId xmlns:a16="http://schemas.microsoft.com/office/drawing/2014/main" id="{56B87140-9D0D-241D-7910-0C82BF51C5DB}"/>
              </a:ext>
            </a:extLst>
          </p:cNvPr>
          <p:cNvSpPr/>
          <p:nvPr/>
        </p:nvSpPr>
        <p:spPr>
          <a:xfrm>
            <a:off x="4957012" y="1909573"/>
            <a:ext cx="1954500" cy="2261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305;p8">
            <a:extLst>
              <a:ext uri="{FF2B5EF4-FFF2-40B4-BE49-F238E27FC236}">
                <a16:creationId xmlns:a16="http://schemas.microsoft.com/office/drawing/2014/main" id="{25693D5E-720D-7DF2-00C6-6CD28CFFDF40}"/>
              </a:ext>
            </a:extLst>
          </p:cNvPr>
          <p:cNvSpPr/>
          <p:nvPr/>
        </p:nvSpPr>
        <p:spPr>
          <a:xfrm>
            <a:off x="6042862" y="3952485"/>
            <a:ext cx="959700" cy="3333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wav2vec2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09" name="Google Shape;306;p8">
            <a:extLst>
              <a:ext uri="{FF2B5EF4-FFF2-40B4-BE49-F238E27FC236}">
                <a16:creationId xmlns:a16="http://schemas.microsoft.com/office/drawing/2014/main" id="{47CCD5B2-39F0-2FFF-0F79-8BF9641D65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456" t="30942" r="28439" b="27191"/>
          <a:stretch/>
        </p:blipFill>
        <p:spPr>
          <a:xfrm rot="-5399995">
            <a:off x="5054084" y="4915235"/>
            <a:ext cx="504675" cy="242558"/>
          </a:xfrm>
          <a:prstGeom prst="rect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410" name="Google Shape;307;p8">
            <a:extLst>
              <a:ext uri="{FF2B5EF4-FFF2-40B4-BE49-F238E27FC236}">
                <a16:creationId xmlns:a16="http://schemas.microsoft.com/office/drawing/2014/main" id="{02966C2C-CBA4-B12B-69B0-F553D8EAC0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456" t="30942" r="28439" b="27191"/>
          <a:stretch/>
        </p:blipFill>
        <p:spPr>
          <a:xfrm rot="5400000">
            <a:off x="5836009" y="4983522"/>
            <a:ext cx="504674" cy="242558"/>
          </a:xfrm>
          <a:prstGeom prst="rect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411" name="Google Shape;308;p8">
            <a:extLst>
              <a:ext uri="{FF2B5EF4-FFF2-40B4-BE49-F238E27FC236}">
                <a16:creationId xmlns:a16="http://schemas.microsoft.com/office/drawing/2014/main" id="{B5589755-8337-2496-3394-812422C6F1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456" t="30942" r="28439" b="27191"/>
          <a:stretch/>
        </p:blipFill>
        <p:spPr>
          <a:xfrm rot="5400000">
            <a:off x="5445046" y="4815772"/>
            <a:ext cx="504675" cy="242558"/>
          </a:xfrm>
          <a:prstGeom prst="rect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412" name="Google Shape;309;p8">
            <a:extLst>
              <a:ext uri="{FF2B5EF4-FFF2-40B4-BE49-F238E27FC236}">
                <a16:creationId xmlns:a16="http://schemas.microsoft.com/office/drawing/2014/main" id="{D4AE9153-531F-2E77-825B-B184B3B71E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456" t="30942" r="28439" b="27191"/>
          <a:stretch/>
        </p:blipFill>
        <p:spPr>
          <a:xfrm rot="5400000">
            <a:off x="6255721" y="4815772"/>
            <a:ext cx="504675" cy="242558"/>
          </a:xfrm>
          <a:prstGeom prst="rect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413" name="Google Shape;310;p8">
            <a:extLst>
              <a:ext uri="{FF2B5EF4-FFF2-40B4-BE49-F238E27FC236}">
                <a16:creationId xmlns:a16="http://schemas.microsoft.com/office/drawing/2014/main" id="{FDF9B8FB-2E8B-8F05-8D8A-8D2023F791E4}"/>
              </a:ext>
            </a:extLst>
          </p:cNvPr>
          <p:cNvCxnSpPr>
            <a:stCxn id="400" idx="0"/>
            <a:endCxn id="407" idx="2"/>
          </p:cNvCxnSpPr>
          <p:nvPr/>
        </p:nvCxnSpPr>
        <p:spPr>
          <a:xfrm rot="10800000">
            <a:off x="5934250" y="4171010"/>
            <a:ext cx="0" cy="462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311;p8">
            <a:extLst>
              <a:ext uri="{FF2B5EF4-FFF2-40B4-BE49-F238E27FC236}">
                <a16:creationId xmlns:a16="http://schemas.microsoft.com/office/drawing/2014/main" id="{0FE75DB8-69B0-47BA-6CE6-8BF6A5047844}"/>
              </a:ext>
            </a:extLst>
          </p:cNvPr>
          <p:cNvSpPr/>
          <p:nvPr/>
        </p:nvSpPr>
        <p:spPr>
          <a:xfrm>
            <a:off x="5105837" y="3286847"/>
            <a:ext cx="1639500" cy="5793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Encoder Network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5" name="Google Shape;312;p8">
            <a:extLst>
              <a:ext uri="{FF2B5EF4-FFF2-40B4-BE49-F238E27FC236}">
                <a16:creationId xmlns:a16="http://schemas.microsoft.com/office/drawing/2014/main" id="{4F7B8769-F1DA-115A-2336-C733B95D83D8}"/>
              </a:ext>
            </a:extLst>
          </p:cNvPr>
          <p:cNvSpPr/>
          <p:nvPr/>
        </p:nvSpPr>
        <p:spPr>
          <a:xfrm>
            <a:off x="5114512" y="2532122"/>
            <a:ext cx="1639500" cy="450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Contrastive Loss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6" name="Google Shape;313;p8">
            <a:extLst>
              <a:ext uri="{FF2B5EF4-FFF2-40B4-BE49-F238E27FC236}">
                <a16:creationId xmlns:a16="http://schemas.microsoft.com/office/drawing/2014/main" id="{3D1BAAA3-76CC-483B-C4EE-D4F7056EECCC}"/>
              </a:ext>
            </a:extLst>
          </p:cNvPr>
          <p:cNvSpPr txBox="1"/>
          <p:nvPr/>
        </p:nvSpPr>
        <p:spPr>
          <a:xfrm>
            <a:off x="5163562" y="1957935"/>
            <a:ext cx="1434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1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Self Supervised Pretraining</a:t>
            </a:r>
            <a:endParaRPr sz="11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" name="Google Shape;314;p8">
            <a:extLst>
              <a:ext uri="{FF2B5EF4-FFF2-40B4-BE49-F238E27FC236}">
                <a16:creationId xmlns:a16="http://schemas.microsoft.com/office/drawing/2014/main" id="{7A18B5DE-3CFB-446A-9215-1B3D6CE441E0}"/>
              </a:ext>
            </a:extLst>
          </p:cNvPr>
          <p:cNvSpPr/>
          <p:nvPr/>
        </p:nvSpPr>
        <p:spPr>
          <a:xfrm>
            <a:off x="5862712" y="3033085"/>
            <a:ext cx="143100" cy="202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4A7D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8" name="Google Shape;315;p8">
            <a:extLst>
              <a:ext uri="{FF2B5EF4-FFF2-40B4-BE49-F238E27FC236}">
                <a16:creationId xmlns:a16="http://schemas.microsoft.com/office/drawing/2014/main" id="{1A52F7C4-FAB6-547B-554B-1FD184BE40B0}"/>
              </a:ext>
            </a:extLst>
          </p:cNvPr>
          <p:cNvSpPr/>
          <p:nvPr/>
        </p:nvSpPr>
        <p:spPr>
          <a:xfrm rot="-5400000">
            <a:off x="2552762" y="2435185"/>
            <a:ext cx="174600" cy="3991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9" name="Google Shape;316;p8">
            <a:extLst>
              <a:ext uri="{FF2B5EF4-FFF2-40B4-BE49-F238E27FC236}">
                <a16:creationId xmlns:a16="http://schemas.microsoft.com/office/drawing/2014/main" id="{F0DF00AF-D435-FC60-57E0-9F25CE1C33FA}"/>
              </a:ext>
            </a:extLst>
          </p:cNvPr>
          <p:cNvSpPr/>
          <p:nvPr/>
        </p:nvSpPr>
        <p:spPr>
          <a:xfrm>
            <a:off x="1815984" y="4708377"/>
            <a:ext cx="1776900" cy="831300"/>
          </a:xfrm>
          <a:prstGeom prst="roundRect">
            <a:avLst>
              <a:gd name="adj" fmla="val 21136"/>
            </a:avLst>
          </a:prstGeom>
          <a:solidFill>
            <a:srgbClr val="FFF2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Unlabelled 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0" name="Google Shape;317;p8">
            <a:extLst>
              <a:ext uri="{FF2B5EF4-FFF2-40B4-BE49-F238E27FC236}">
                <a16:creationId xmlns:a16="http://schemas.microsoft.com/office/drawing/2014/main" id="{567BBD70-6E1D-F63C-2548-E775594F0C5F}"/>
              </a:ext>
            </a:extLst>
          </p:cNvPr>
          <p:cNvSpPr/>
          <p:nvPr/>
        </p:nvSpPr>
        <p:spPr>
          <a:xfrm>
            <a:off x="7368150" y="4689147"/>
            <a:ext cx="1776900" cy="831300"/>
          </a:xfrm>
          <a:prstGeom prst="roundRect">
            <a:avLst>
              <a:gd name="adj" fmla="val 21136"/>
            </a:avLst>
          </a:prstGeom>
          <a:solidFill>
            <a:srgbClr val="D9EAD3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1" name="Google Shape;318;p8">
            <a:extLst>
              <a:ext uri="{FF2B5EF4-FFF2-40B4-BE49-F238E27FC236}">
                <a16:creationId xmlns:a16="http://schemas.microsoft.com/office/drawing/2014/main" id="{EA02BD66-709E-B7B1-C6C6-C920A356D921}"/>
              </a:ext>
            </a:extLst>
          </p:cNvPr>
          <p:cNvSpPr txBox="1"/>
          <p:nvPr/>
        </p:nvSpPr>
        <p:spPr>
          <a:xfrm>
            <a:off x="7486212" y="5537372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Labelled Data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2" name="Google Shape;319;p8">
            <a:extLst>
              <a:ext uri="{FF2B5EF4-FFF2-40B4-BE49-F238E27FC236}">
                <a16:creationId xmlns:a16="http://schemas.microsoft.com/office/drawing/2014/main" id="{C0F20EC9-099A-B139-B463-D1613891311C}"/>
              </a:ext>
            </a:extLst>
          </p:cNvPr>
          <p:cNvSpPr/>
          <p:nvPr/>
        </p:nvSpPr>
        <p:spPr>
          <a:xfrm>
            <a:off x="7525487" y="4815146"/>
            <a:ext cx="689100" cy="57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3" name="Google Shape;320;p8">
            <a:extLst>
              <a:ext uri="{FF2B5EF4-FFF2-40B4-BE49-F238E27FC236}">
                <a16:creationId xmlns:a16="http://schemas.microsoft.com/office/drawing/2014/main" id="{1558A2AF-2799-0288-BA24-352408411535}"/>
              </a:ext>
            </a:extLst>
          </p:cNvPr>
          <p:cNvSpPr txBox="1"/>
          <p:nvPr/>
        </p:nvSpPr>
        <p:spPr>
          <a:xfrm rot="5402027">
            <a:off x="7761287" y="4987172"/>
            <a:ext cx="508800" cy="23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हिंदी…..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24" name="Google Shape;321;p8">
            <a:extLst>
              <a:ext uri="{FF2B5EF4-FFF2-40B4-BE49-F238E27FC236}">
                <a16:creationId xmlns:a16="http://schemas.microsoft.com/office/drawing/2014/main" id="{C6754E6A-4271-BDFD-2539-27DFC79CC7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456" t="30942" r="28439" b="27191"/>
          <a:stretch/>
        </p:blipFill>
        <p:spPr>
          <a:xfrm rot="-5399995">
            <a:off x="7461921" y="4983522"/>
            <a:ext cx="504675" cy="2425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425" name="Google Shape;322;p8">
            <a:extLst>
              <a:ext uri="{FF2B5EF4-FFF2-40B4-BE49-F238E27FC236}">
                <a16:creationId xmlns:a16="http://schemas.microsoft.com/office/drawing/2014/main" id="{C7A9F325-9F61-54AF-7494-FF4F76AED15F}"/>
              </a:ext>
            </a:extLst>
          </p:cNvPr>
          <p:cNvCxnSpPr>
            <a:stCxn id="420" idx="0"/>
            <a:endCxn id="426" idx="2"/>
          </p:cNvCxnSpPr>
          <p:nvPr/>
        </p:nvCxnSpPr>
        <p:spPr>
          <a:xfrm rot="10800000">
            <a:off x="8256600" y="4391847"/>
            <a:ext cx="0" cy="2973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323;p8">
            <a:extLst>
              <a:ext uri="{FF2B5EF4-FFF2-40B4-BE49-F238E27FC236}">
                <a16:creationId xmlns:a16="http://schemas.microsoft.com/office/drawing/2014/main" id="{AA3997ED-B378-B920-6682-43DBC2BB7601}"/>
              </a:ext>
            </a:extLst>
          </p:cNvPr>
          <p:cNvSpPr/>
          <p:nvPr/>
        </p:nvSpPr>
        <p:spPr>
          <a:xfrm>
            <a:off x="7279362" y="3724397"/>
            <a:ext cx="1954500" cy="667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Pretrained Model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7" name="Google Shape;324;p8">
            <a:extLst>
              <a:ext uri="{FF2B5EF4-FFF2-40B4-BE49-F238E27FC236}">
                <a16:creationId xmlns:a16="http://schemas.microsoft.com/office/drawing/2014/main" id="{3B4DD7E7-F2D3-368F-B03E-54ACF3665A03}"/>
              </a:ext>
            </a:extLst>
          </p:cNvPr>
          <p:cNvSpPr/>
          <p:nvPr/>
        </p:nvSpPr>
        <p:spPr>
          <a:xfrm>
            <a:off x="7279362" y="3139824"/>
            <a:ext cx="1954500" cy="3333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Linear Projection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28" name="Google Shape;325;p8">
            <a:extLst>
              <a:ext uri="{FF2B5EF4-FFF2-40B4-BE49-F238E27FC236}">
                <a16:creationId xmlns:a16="http://schemas.microsoft.com/office/drawing/2014/main" id="{056783D3-08FD-0C53-210D-31DDB631FE0F}"/>
              </a:ext>
            </a:extLst>
          </p:cNvPr>
          <p:cNvCxnSpPr>
            <a:stCxn id="426" idx="0"/>
            <a:endCxn id="427" idx="2"/>
          </p:cNvCxnSpPr>
          <p:nvPr/>
        </p:nvCxnSpPr>
        <p:spPr>
          <a:xfrm rot="10800000">
            <a:off x="8256612" y="3472997"/>
            <a:ext cx="0" cy="2514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326;p8">
            <a:extLst>
              <a:ext uri="{FF2B5EF4-FFF2-40B4-BE49-F238E27FC236}">
                <a16:creationId xmlns:a16="http://schemas.microsoft.com/office/drawing/2014/main" id="{1B236CCF-9F53-1A8E-AA14-AA5448C48971}"/>
              </a:ext>
            </a:extLst>
          </p:cNvPr>
          <p:cNvSpPr/>
          <p:nvPr/>
        </p:nvSpPr>
        <p:spPr>
          <a:xfrm>
            <a:off x="7310812" y="2766547"/>
            <a:ext cx="239700" cy="257400"/>
          </a:xfrm>
          <a:prstGeom prst="rect">
            <a:avLst/>
          </a:prstGeom>
          <a:solidFill>
            <a:srgbClr val="EA9999"/>
          </a:soli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0" name="Google Shape;327;p8">
            <a:extLst>
              <a:ext uri="{FF2B5EF4-FFF2-40B4-BE49-F238E27FC236}">
                <a16:creationId xmlns:a16="http://schemas.microsoft.com/office/drawing/2014/main" id="{1B7249D0-99B3-292E-1138-EF299D1DEB53}"/>
              </a:ext>
            </a:extLst>
          </p:cNvPr>
          <p:cNvSpPr/>
          <p:nvPr/>
        </p:nvSpPr>
        <p:spPr>
          <a:xfrm>
            <a:off x="7310812" y="2497097"/>
            <a:ext cx="239700" cy="257400"/>
          </a:xfrm>
          <a:prstGeom prst="rect">
            <a:avLst/>
          </a:prstGeom>
          <a:solidFill>
            <a:srgbClr val="B6D7A8"/>
          </a:soli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1" name="Google Shape;328;p8">
            <a:extLst>
              <a:ext uri="{FF2B5EF4-FFF2-40B4-BE49-F238E27FC236}">
                <a16:creationId xmlns:a16="http://schemas.microsoft.com/office/drawing/2014/main" id="{D203227E-F771-918B-E3EC-25DEBB6EC7E4}"/>
              </a:ext>
            </a:extLst>
          </p:cNvPr>
          <p:cNvSpPr/>
          <p:nvPr/>
        </p:nvSpPr>
        <p:spPr>
          <a:xfrm>
            <a:off x="7279362" y="2065085"/>
            <a:ext cx="1124400" cy="3333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CTC Loss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2" name="Google Shape;329;p8">
            <a:extLst>
              <a:ext uri="{FF2B5EF4-FFF2-40B4-BE49-F238E27FC236}">
                <a16:creationId xmlns:a16="http://schemas.microsoft.com/office/drawing/2014/main" id="{C3ECFCEC-6C1E-3724-D69F-1EF5CD7313C3}"/>
              </a:ext>
            </a:extLst>
          </p:cNvPr>
          <p:cNvSpPr/>
          <p:nvPr/>
        </p:nvSpPr>
        <p:spPr>
          <a:xfrm>
            <a:off x="8467837" y="2080722"/>
            <a:ext cx="239700" cy="1254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3" name="Google Shape;330;p8">
            <a:extLst>
              <a:ext uri="{FF2B5EF4-FFF2-40B4-BE49-F238E27FC236}">
                <a16:creationId xmlns:a16="http://schemas.microsoft.com/office/drawing/2014/main" id="{79B5C000-6D77-BE6E-F97D-9C7923CB0F60}"/>
              </a:ext>
            </a:extLst>
          </p:cNvPr>
          <p:cNvSpPr/>
          <p:nvPr/>
        </p:nvSpPr>
        <p:spPr>
          <a:xfrm>
            <a:off x="9570262" y="4097347"/>
            <a:ext cx="1954500" cy="667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Finetuned Model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34" name="Google Shape;331;p8">
            <a:extLst>
              <a:ext uri="{FF2B5EF4-FFF2-40B4-BE49-F238E27FC236}">
                <a16:creationId xmlns:a16="http://schemas.microsoft.com/office/drawing/2014/main" id="{F624E512-C158-EF4B-4957-BE3640392F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456" t="30942" r="28439" b="27191"/>
          <a:stretch/>
        </p:blipFill>
        <p:spPr>
          <a:xfrm rot="10800010">
            <a:off x="9944910" y="5288841"/>
            <a:ext cx="809350" cy="388997"/>
          </a:xfrm>
          <a:prstGeom prst="rect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435" name="Google Shape;332;p8">
            <a:extLst>
              <a:ext uri="{FF2B5EF4-FFF2-40B4-BE49-F238E27FC236}">
                <a16:creationId xmlns:a16="http://schemas.microsoft.com/office/drawing/2014/main" id="{A9BDE839-C964-D2D2-2F17-28DECC893FA4}"/>
              </a:ext>
            </a:extLst>
          </p:cNvPr>
          <p:cNvCxnSpPr>
            <a:cxnSpLocks/>
          </p:cNvCxnSpPr>
          <p:nvPr/>
        </p:nvCxnSpPr>
        <p:spPr>
          <a:xfrm rot="10800000">
            <a:off x="10349585" y="4774637"/>
            <a:ext cx="0" cy="524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333;p8">
            <a:extLst>
              <a:ext uri="{FF2B5EF4-FFF2-40B4-BE49-F238E27FC236}">
                <a16:creationId xmlns:a16="http://schemas.microsoft.com/office/drawing/2014/main" id="{79DEA078-4070-9E98-FC79-39771FA50D40}"/>
              </a:ext>
            </a:extLst>
          </p:cNvPr>
          <p:cNvSpPr/>
          <p:nvPr/>
        </p:nvSpPr>
        <p:spPr>
          <a:xfrm>
            <a:off x="10475601" y="4633910"/>
            <a:ext cx="1182361" cy="348144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1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wav2vec2_ctc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7" name="Google Shape;334;p8">
            <a:extLst>
              <a:ext uri="{FF2B5EF4-FFF2-40B4-BE49-F238E27FC236}">
                <a16:creationId xmlns:a16="http://schemas.microsoft.com/office/drawing/2014/main" id="{8E92C120-A3EC-AC6B-EE3E-124142BC2358}"/>
              </a:ext>
            </a:extLst>
          </p:cNvPr>
          <p:cNvSpPr/>
          <p:nvPr/>
        </p:nvSpPr>
        <p:spPr>
          <a:xfrm>
            <a:off x="10559912" y="3314447"/>
            <a:ext cx="959700" cy="524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Top K predictions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38" name="Google Shape;335;p8">
            <a:extLst>
              <a:ext uri="{FF2B5EF4-FFF2-40B4-BE49-F238E27FC236}">
                <a16:creationId xmlns:a16="http://schemas.microsoft.com/office/drawing/2014/main" id="{A226BFD6-06FB-163D-111E-E20285F7BFB6}"/>
              </a:ext>
            </a:extLst>
          </p:cNvPr>
          <p:cNvCxnSpPr>
            <a:stCxn id="433" idx="0"/>
            <a:endCxn id="437" idx="2"/>
          </p:cNvCxnSpPr>
          <p:nvPr/>
        </p:nvCxnSpPr>
        <p:spPr>
          <a:xfrm rot="10800000" flipH="1">
            <a:off x="10547512" y="3838447"/>
            <a:ext cx="492300" cy="258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336;p8">
            <a:extLst>
              <a:ext uri="{FF2B5EF4-FFF2-40B4-BE49-F238E27FC236}">
                <a16:creationId xmlns:a16="http://schemas.microsoft.com/office/drawing/2014/main" id="{F63A66EF-E3E9-FE71-3993-73A6838488BB}"/>
              </a:ext>
            </a:extLst>
          </p:cNvPr>
          <p:cNvSpPr/>
          <p:nvPr/>
        </p:nvSpPr>
        <p:spPr>
          <a:xfrm>
            <a:off x="9464962" y="2311397"/>
            <a:ext cx="809400" cy="975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54000" rIns="18000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External LM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0" name="Google Shape;337;p8">
            <a:extLst>
              <a:ext uri="{FF2B5EF4-FFF2-40B4-BE49-F238E27FC236}">
                <a16:creationId xmlns:a16="http://schemas.microsoft.com/office/drawing/2014/main" id="{151F692A-3A9D-5469-21DA-3D074AD53EB0}"/>
              </a:ext>
            </a:extLst>
          </p:cNvPr>
          <p:cNvSpPr/>
          <p:nvPr/>
        </p:nvSpPr>
        <p:spPr>
          <a:xfrm>
            <a:off x="10559912" y="2563397"/>
            <a:ext cx="959700" cy="548700"/>
          </a:xfrm>
          <a:prstGeom prst="roundRect">
            <a:avLst>
              <a:gd name="adj" fmla="val 16667"/>
            </a:avLst>
          </a:prstGeom>
          <a:solidFill>
            <a:srgbClr val="93B3D7">
              <a:alpha val="69800"/>
            </a:srgbClr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Rescoring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41" name="Google Shape;338;p8">
            <a:extLst>
              <a:ext uri="{FF2B5EF4-FFF2-40B4-BE49-F238E27FC236}">
                <a16:creationId xmlns:a16="http://schemas.microsoft.com/office/drawing/2014/main" id="{74F85FCF-6885-08BC-9149-989AEF82E26F}"/>
              </a:ext>
            </a:extLst>
          </p:cNvPr>
          <p:cNvCxnSpPr>
            <a:endCxn id="440" idx="2"/>
          </p:cNvCxnSpPr>
          <p:nvPr/>
        </p:nvCxnSpPr>
        <p:spPr>
          <a:xfrm rot="10800000">
            <a:off x="11039762" y="3112097"/>
            <a:ext cx="0" cy="202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339;p8">
            <a:extLst>
              <a:ext uri="{FF2B5EF4-FFF2-40B4-BE49-F238E27FC236}">
                <a16:creationId xmlns:a16="http://schemas.microsoft.com/office/drawing/2014/main" id="{5F2C6237-6065-C97C-9B92-6BC1DBCAAA89}"/>
              </a:ext>
            </a:extLst>
          </p:cNvPr>
          <p:cNvCxnSpPr>
            <a:stCxn id="439" idx="3"/>
            <a:endCxn id="440" idx="1"/>
          </p:cNvCxnSpPr>
          <p:nvPr/>
        </p:nvCxnSpPr>
        <p:spPr>
          <a:xfrm>
            <a:off x="10274362" y="2799197"/>
            <a:ext cx="285600" cy="38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" name="Google Shape;340;p8">
            <a:extLst>
              <a:ext uri="{FF2B5EF4-FFF2-40B4-BE49-F238E27FC236}">
                <a16:creationId xmlns:a16="http://schemas.microsoft.com/office/drawing/2014/main" id="{CFEDA48E-0833-5C01-9DEE-04B86D63092C}"/>
              </a:ext>
            </a:extLst>
          </p:cNvPr>
          <p:cNvSpPr txBox="1"/>
          <p:nvPr/>
        </p:nvSpPr>
        <p:spPr>
          <a:xfrm rot="1497">
            <a:off x="10695209" y="1771953"/>
            <a:ext cx="689100" cy="33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हिंदी….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44" name="Google Shape;341;p8">
            <a:extLst>
              <a:ext uri="{FF2B5EF4-FFF2-40B4-BE49-F238E27FC236}">
                <a16:creationId xmlns:a16="http://schemas.microsoft.com/office/drawing/2014/main" id="{C4A0D4B0-5C9A-3914-46DF-058CD6CE5819}"/>
              </a:ext>
            </a:extLst>
          </p:cNvPr>
          <p:cNvCxnSpPr>
            <a:stCxn id="440" idx="0"/>
            <a:endCxn id="443" idx="2"/>
          </p:cNvCxnSpPr>
          <p:nvPr/>
        </p:nvCxnSpPr>
        <p:spPr>
          <a:xfrm rot="10800000">
            <a:off x="11039762" y="2104997"/>
            <a:ext cx="0" cy="4584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342;p8">
            <a:extLst>
              <a:ext uri="{FF2B5EF4-FFF2-40B4-BE49-F238E27FC236}">
                <a16:creationId xmlns:a16="http://schemas.microsoft.com/office/drawing/2014/main" id="{A3CB349B-9F67-F767-F851-A20180FB7796}"/>
              </a:ext>
            </a:extLst>
          </p:cNvPr>
          <p:cNvSpPr/>
          <p:nvPr/>
        </p:nvSpPr>
        <p:spPr>
          <a:xfrm>
            <a:off x="7615612" y="2766547"/>
            <a:ext cx="239700" cy="257400"/>
          </a:xfrm>
          <a:prstGeom prst="rect">
            <a:avLst/>
          </a:prstGeom>
          <a:solidFill>
            <a:srgbClr val="E06666"/>
          </a:soli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6" name="Google Shape;343;p8">
            <a:extLst>
              <a:ext uri="{FF2B5EF4-FFF2-40B4-BE49-F238E27FC236}">
                <a16:creationId xmlns:a16="http://schemas.microsoft.com/office/drawing/2014/main" id="{6CC1894C-7E60-6EC9-4A91-ED6670B8D2FE}"/>
              </a:ext>
            </a:extLst>
          </p:cNvPr>
          <p:cNvSpPr/>
          <p:nvPr/>
        </p:nvSpPr>
        <p:spPr>
          <a:xfrm>
            <a:off x="7615612" y="2497097"/>
            <a:ext cx="239700" cy="257400"/>
          </a:xfrm>
          <a:prstGeom prst="rect">
            <a:avLst/>
          </a:prstGeom>
          <a:solidFill>
            <a:srgbClr val="D9EAD3"/>
          </a:soli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7" name="Google Shape;344;p8">
            <a:extLst>
              <a:ext uri="{FF2B5EF4-FFF2-40B4-BE49-F238E27FC236}">
                <a16:creationId xmlns:a16="http://schemas.microsoft.com/office/drawing/2014/main" id="{423BA240-982C-2470-DDC3-9FF77EF517A2}"/>
              </a:ext>
            </a:extLst>
          </p:cNvPr>
          <p:cNvSpPr/>
          <p:nvPr/>
        </p:nvSpPr>
        <p:spPr>
          <a:xfrm>
            <a:off x="7920412" y="2766547"/>
            <a:ext cx="239700" cy="257400"/>
          </a:xfrm>
          <a:prstGeom prst="rect">
            <a:avLst/>
          </a:prstGeom>
          <a:solidFill>
            <a:srgbClr val="F4CCCC"/>
          </a:soli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345;p8">
            <a:extLst>
              <a:ext uri="{FF2B5EF4-FFF2-40B4-BE49-F238E27FC236}">
                <a16:creationId xmlns:a16="http://schemas.microsoft.com/office/drawing/2014/main" id="{A6BBE0DF-4F24-4726-0240-6195E2FFF011}"/>
              </a:ext>
            </a:extLst>
          </p:cNvPr>
          <p:cNvSpPr/>
          <p:nvPr/>
        </p:nvSpPr>
        <p:spPr>
          <a:xfrm>
            <a:off x="7920412" y="2497097"/>
            <a:ext cx="239700" cy="257400"/>
          </a:xfrm>
          <a:prstGeom prst="rect">
            <a:avLst/>
          </a:prstGeom>
          <a:solidFill>
            <a:srgbClr val="93C47D"/>
          </a:soli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9" name="Google Shape;346;p8">
            <a:extLst>
              <a:ext uri="{FF2B5EF4-FFF2-40B4-BE49-F238E27FC236}">
                <a16:creationId xmlns:a16="http://schemas.microsoft.com/office/drawing/2014/main" id="{EB62E811-44C8-2408-774A-6D0694FCB380}"/>
              </a:ext>
            </a:extLst>
          </p:cNvPr>
          <p:cNvSpPr/>
          <p:nvPr/>
        </p:nvSpPr>
        <p:spPr>
          <a:xfrm rot="-5400000">
            <a:off x="8342387" y="4815147"/>
            <a:ext cx="579300" cy="579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0" name="Google Shape;347;p8">
            <a:extLst>
              <a:ext uri="{FF2B5EF4-FFF2-40B4-BE49-F238E27FC236}">
                <a16:creationId xmlns:a16="http://schemas.microsoft.com/office/drawing/2014/main" id="{5AB6E9D3-D431-8580-DCF6-059970DC5610}"/>
              </a:ext>
            </a:extLst>
          </p:cNvPr>
          <p:cNvSpPr txBox="1"/>
          <p:nvPr/>
        </p:nvSpPr>
        <p:spPr>
          <a:xfrm rot="2027">
            <a:off x="8379713" y="4881693"/>
            <a:ext cx="508800" cy="20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7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अच्छा……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51" name="Google Shape;348;p8">
            <a:extLst>
              <a:ext uri="{FF2B5EF4-FFF2-40B4-BE49-F238E27FC236}">
                <a16:creationId xmlns:a16="http://schemas.microsoft.com/office/drawing/2014/main" id="{378E3474-46BB-3A2D-C080-DFE13C4577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456" t="30942" r="28439" b="27191"/>
          <a:stretch/>
        </p:blipFill>
        <p:spPr>
          <a:xfrm rot="-10799995">
            <a:off x="8379704" y="5133770"/>
            <a:ext cx="504675" cy="2039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452" name="Google Shape;349;p8">
            <a:extLst>
              <a:ext uri="{FF2B5EF4-FFF2-40B4-BE49-F238E27FC236}">
                <a16:creationId xmlns:a16="http://schemas.microsoft.com/office/drawing/2014/main" id="{C1AE96C1-D54D-327D-2E7C-EEB76A7DAB86}"/>
              </a:ext>
            </a:extLst>
          </p:cNvPr>
          <p:cNvSpPr txBox="1"/>
          <p:nvPr/>
        </p:nvSpPr>
        <p:spPr>
          <a:xfrm rot="2027">
            <a:off x="8771613" y="2130081"/>
            <a:ext cx="508800" cy="20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1560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अच्छा…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3" name="Google Shape;350;p8">
            <a:extLst>
              <a:ext uri="{FF2B5EF4-FFF2-40B4-BE49-F238E27FC236}">
                <a16:creationId xmlns:a16="http://schemas.microsoft.com/office/drawing/2014/main" id="{B26B108A-8315-B362-C370-9EBE825ACAAB}"/>
              </a:ext>
            </a:extLst>
          </p:cNvPr>
          <p:cNvSpPr txBox="1"/>
          <p:nvPr/>
        </p:nvSpPr>
        <p:spPr>
          <a:xfrm rot="2095">
            <a:off x="8771612" y="1918297"/>
            <a:ext cx="492300" cy="174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हिंदी…..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4" name="Google Shape;351;p8">
            <a:extLst>
              <a:ext uri="{FF2B5EF4-FFF2-40B4-BE49-F238E27FC236}">
                <a16:creationId xmlns:a16="http://schemas.microsoft.com/office/drawing/2014/main" id="{281D2F29-BD4B-A6BC-FA2C-DD6FA7F32E3A}"/>
              </a:ext>
            </a:extLst>
          </p:cNvPr>
          <p:cNvSpPr/>
          <p:nvPr/>
        </p:nvSpPr>
        <p:spPr>
          <a:xfrm>
            <a:off x="9521164" y="2624622"/>
            <a:ext cx="689100" cy="257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Lexicon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5" name="Google Shape;352;p8">
            <a:extLst>
              <a:ext uri="{FF2B5EF4-FFF2-40B4-BE49-F238E27FC236}">
                <a16:creationId xmlns:a16="http://schemas.microsoft.com/office/drawing/2014/main" id="{2643B40E-11F0-46E8-8D56-B82F4030CBA2}"/>
              </a:ext>
            </a:extLst>
          </p:cNvPr>
          <p:cNvSpPr/>
          <p:nvPr/>
        </p:nvSpPr>
        <p:spPr>
          <a:xfrm>
            <a:off x="9521164" y="2929422"/>
            <a:ext cx="689100" cy="257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Corpora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29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7BD691-8572-CABD-2CF8-04B6A349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IN"/>
              <a:t>Self-Supervised Pretraining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0C205-7CF7-6719-75BD-13163614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ABBAA-7F1D-E3A9-632D-66E58F09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Google Shape;530;p13">
            <a:extLst>
              <a:ext uri="{FF2B5EF4-FFF2-40B4-BE49-F238E27FC236}">
                <a16:creationId xmlns:a16="http://schemas.microsoft.com/office/drawing/2014/main" id="{ACFDBD11-58A0-D682-D6CD-C35E65602E6C}"/>
              </a:ext>
            </a:extLst>
          </p:cNvPr>
          <p:cNvSpPr/>
          <p:nvPr/>
        </p:nvSpPr>
        <p:spPr>
          <a:xfrm>
            <a:off x="532691" y="1658632"/>
            <a:ext cx="11251440" cy="4327200"/>
          </a:xfrm>
          <a:prstGeom prst="rect">
            <a:avLst/>
          </a:prstGeom>
          <a:noFill/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31;p13">
            <a:extLst>
              <a:ext uri="{FF2B5EF4-FFF2-40B4-BE49-F238E27FC236}">
                <a16:creationId xmlns:a16="http://schemas.microsoft.com/office/drawing/2014/main" id="{2AFDFF4C-65BB-701C-6574-86275F67E892}"/>
              </a:ext>
            </a:extLst>
          </p:cNvPr>
          <p:cNvSpPr/>
          <p:nvPr/>
        </p:nvSpPr>
        <p:spPr>
          <a:xfrm>
            <a:off x="542051" y="1657552"/>
            <a:ext cx="11251500" cy="4327200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100" i="1">
              <a:latin typeface="Verdana"/>
              <a:ea typeface="Verdana"/>
              <a:cs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EEF71-53FA-E59B-9C00-BC544EB1784A}"/>
              </a:ext>
            </a:extLst>
          </p:cNvPr>
          <p:cNvSpPr txBox="1"/>
          <p:nvPr/>
        </p:nvSpPr>
        <p:spPr>
          <a:xfrm>
            <a:off x="3701142" y="5353791"/>
            <a:ext cx="2278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Segoe UI"/>
              </a:rPr>
              <a:t>Self-supervision</a:t>
            </a:r>
            <a:endParaRPr lang="en-GB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95A19092-97F8-9A18-1AC7-34EA57D7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34" y="2030417"/>
            <a:ext cx="3544440" cy="280266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82E7A95-465F-8158-EDA0-FFE3E46D4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512" y="5288849"/>
            <a:ext cx="2390775" cy="50482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328B24F-DF33-41FC-D8D3-6B28BE51C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595" y="2032412"/>
            <a:ext cx="5515346" cy="2971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4EB1F0-7732-3B35-9DD6-A91B78536102}"/>
              </a:ext>
            </a:extLst>
          </p:cNvPr>
          <p:cNvSpPr/>
          <p:nvPr/>
        </p:nvSpPr>
        <p:spPr>
          <a:xfrm>
            <a:off x="4594142" y="2837583"/>
            <a:ext cx="885701" cy="67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cs typeface="Segoe UI"/>
              </a:rPr>
              <a:t>Codebook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685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516B27-5A4D-9DBC-AEB0-18E7F8F1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Segoe UI"/>
              </a:rPr>
              <a:t>Finetuning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0C20D-C2ED-7C2E-BFE4-53A9894B9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D2F1-3C69-50E2-BB4B-8E371F155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A1C2807-06C9-7B36-8EE0-1591BDC7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36" y="1389976"/>
            <a:ext cx="3144252" cy="442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CDC10-67C3-4146-59F1-AE9F71ACB786}"/>
              </a:ext>
            </a:extLst>
          </p:cNvPr>
          <p:cNvSpPr txBox="1"/>
          <p:nvPr/>
        </p:nvSpPr>
        <p:spPr>
          <a:xfrm>
            <a:off x="1877100" y="2644308"/>
            <a:ext cx="3197726" cy="9504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rial"/>
                <a:cs typeface="Arial"/>
              </a:rPr>
              <a:t>Fine-tuning:</a:t>
            </a:r>
          </a:p>
          <a:p>
            <a:pPr>
              <a:buChar char="•"/>
            </a:pPr>
            <a:r>
              <a:rPr lang="en-US" sz="1250">
                <a:latin typeface="Arial"/>
                <a:cs typeface="Arial"/>
              </a:rPr>
              <a:t> Add a projection layer</a:t>
            </a:r>
          </a:p>
          <a:p>
            <a:pPr>
              <a:buChar char="•"/>
            </a:pPr>
            <a:r>
              <a:rPr lang="en-US" sz="1250">
                <a:latin typeface="Arial"/>
                <a:cs typeface="Arial"/>
              </a:rPr>
              <a:t>CTC loss </a:t>
            </a:r>
          </a:p>
          <a:p>
            <a:endParaRPr lang="en-US" sz="12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79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1996A9-3458-E9B0-B402-B9D1A315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C39A-4AA3-E81F-4DC5-F014F7E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AI4Bharat, IIT Madras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614BE-FA55-1550-A58A-EA7D954A1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AA1BD0-DEF5-4A1D-94E3-61349D9654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Google Shape;458;p10">
            <a:extLst>
              <a:ext uri="{FF2B5EF4-FFF2-40B4-BE49-F238E27FC236}">
                <a16:creationId xmlns:a16="http://schemas.microsoft.com/office/drawing/2014/main" id="{FA0C8091-FC50-6201-B148-9240F9CE6DAD}"/>
              </a:ext>
            </a:extLst>
          </p:cNvPr>
          <p:cNvSpPr/>
          <p:nvPr/>
        </p:nvSpPr>
        <p:spPr>
          <a:xfrm>
            <a:off x="493900" y="1401474"/>
            <a:ext cx="11251500" cy="4849500"/>
          </a:xfrm>
          <a:prstGeom prst="rect">
            <a:avLst/>
          </a:prstGeom>
          <a:noFill/>
          <a:ln w="19075" cap="flat" cmpd="sng">
            <a:solidFill>
              <a:srgbClr val="C4BD9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49F575A4-89B7-0F15-1484-0C0928A4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376" y="1440223"/>
            <a:ext cx="8092042" cy="47098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B510D4-94EF-0582-C181-4A1D25285469}"/>
              </a:ext>
            </a:extLst>
          </p:cNvPr>
          <p:cNvSpPr txBox="1"/>
          <p:nvPr/>
        </p:nvSpPr>
        <p:spPr>
          <a:xfrm>
            <a:off x="890649" y="2177143"/>
            <a:ext cx="18039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Segoe UI"/>
              </a:rPr>
              <a:t>Pretraining Data source: </a:t>
            </a:r>
            <a:r>
              <a:rPr lang="en-GB" b="1" dirty="0">
                <a:cs typeface="Segoe UI"/>
              </a:rPr>
              <a:t>Dhwani</a:t>
            </a:r>
            <a:endParaRPr lang="en-US" dirty="0"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35B0A-7552-564B-7D9D-5B9DBCF07147}"/>
              </a:ext>
            </a:extLst>
          </p:cNvPr>
          <p:cNvSpPr txBox="1"/>
          <p:nvPr/>
        </p:nvSpPr>
        <p:spPr>
          <a:xfrm>
            <a:off x="890649" y="3854532"/>
            <a:ext cx="18039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Segoe UI"/>
              </a:rPr>
              <a:t>Finetuning Data source: </a:t>
            </a:r>
            <a:r>
              <a:rPr lang="en-GB" b="1" dirty="0">
                <a:cs typeface="Segoe UI"/>
              </a:rPr>
              <a:t>MUCS, MSR, </a:t>
            </a:r>
            <a:r>
              <a:rPr lang="en-GB" b="1" dirty="0" err="1">
                <a:cs typeface="Segoe UI"/>
              </a:rPr>
              <a:t>OpenSLR</a:t>
            </a:r>
            <a:endParaRPr lang="en-US" dirty="0" err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7598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Macintosh PowerPoint</Application>
  <PresentationFormat>Widescreen</PresentationFormat>
  <Paragraphs>220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Oswald</vt:lpstr>
      <vt:lpstr>Segoe UI</vt:lpstr>
      <vt:lpstr>Times New Roman</vt:lpstr>
      <vt:lpstr>Verdana</vt:lpstr>
      <vt:lpstr>Office Theme</vt:lpstr>
      <vt:lpstr>Automatic Speech Recognition system for Indian Languages “IndicWav2Vec”</vt:lpstr>
      <vt:lpstr>What is ASR</vt:lpstr>
      <vt:lpstr>Challenges for Indian ASR Systems</vt:lpstr>
      <vt:lpstr>Traditional ASR Modelling Systems</vt:lpstr>
      <vt:lpstr>How can we do better?</vt:lpstr>
      <vt:lpstr>Technical Description of Proposed Methodology</vt:lpstr>
      <vt:lpstr>Self-Supervised Pretraining</vt:lpstr>
      <vt:lpstr>Finetuning</vt:lpstr>
      <vt:lpstr>Results</vt:lpstr>
      <vt:lpstr>MODELS</vt:lpstr>
      <vt:lpstr>Future Directions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Kumar</dc:creator>
  <cp:lastModifiedBy>Tahir Javed</cp:lastModifiedBy>
  <cp:revision>28</cp:revision>
  <dcterms:created xsi:type="dcterms:W3CDTF">2022-07-24T04:04:25Z</dcterms:created>
  <dcterms:modified xsi:type="dcterms:W3CDTF">2022-07-28T09:26:52Z</dcterms:modified>
</cp:coreProperties>
</file>