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3" r:id="rId4"/>
    <p:sldId id="262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AD7E50-578E-4372-AFEC-17901C02F9D7}">
          <p14:sldIdLst>
            <p14:sldId id="261"/>
            <p14:sldId id="259"/>
            <p14:sldId id="263"/>
            <p14:sldId id="262"/>
          </p14:sldIdLst>
        </p14:section>
        <p14:section name="Untitled Section" id="{D6671070-22FE-4D93-A361-04315897E6A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8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50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25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84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56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2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29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93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9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14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72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0C47-AE32-4008-8659-E8E8D7AD084C}" type="datetimeFigureOut">
              <a:rPr lang="en-CA" smtClean="0"/>
              <a:t>2021-02-19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0CE5-4C7D-492A-8DCE-E06B1A7E19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0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24242"/>
              </p:ext>
            </p:extLst>
          </p:nvPr>
        </p:nvGraphicFramePr>
        <p:xfrm>
          <a:off x="2456720" y="3494355"/>
          <a:ext cx="7190678" cy="24644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69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99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737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BMMC date of birth</a:t>
                      </a:r>
                      <a:endParaRPr lang="en-CA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20200806</a:t>
                      </a:r>
                      <a:endParaRPr lang="en-CA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# of weeks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sample ID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NMR solvent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supernatant after ultracentrifuge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Cell density in NMR solvent (million/ml)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week 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ZY-4-137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D2O/TMSP</a:t>
                      </a:r>
                      <a:endParaRPr lang="en-CA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clear without gel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4.6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ZY-4-138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solidFill>
                            <a:srgbClr val="C00000"/>
                          </a:solidFill>
                          <a:effectLst/>
                        </a:rPr>
                        <a:t>D2O/TMSP</a:t>
                      </a:r>
                      <a:endParaRPr lang="en-CA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clear without gel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44.8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ZY-4-140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D2O/TMSP</a:t>
                      </a:r>
                      <a:endParaRPr lang="en-CA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clear without gel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38.8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ZY-4-144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D2O/TMSP</a:t>
                      </a:r>
                      <a:endParaRPr lang="en-CA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not very clear due to too many lysed cells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148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ZY-4-146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sticky gel like solution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87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ZY-4-148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sticky gel like solution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75.8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ZY-4-151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sticky gel like solution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45.5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ZY-4-155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sticky gel like solution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19.7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zy-4-161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sticky gel like solution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9.6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35443"/>
              </p:ext>
            </p:extLst>
          </p:nvPr>
        </p:nvGraphicFramePr>
        <p:xfrm>
          <a:off x="2456720" y="1540480"/>
          <a:ext cx="7190678" cy="151841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36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0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76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406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BMMC date of birth</a:t>
                      </a:r>
                      <a:endParaRPr lang="en-CA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20200612</a:t>
                      </a:r>
                      <a:endParaRPr lang="en-CA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# of week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sample ID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NMR solvent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supernatant after ultracentrifuge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Cell density in NMR solvent (million/ml)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0-4, 7,8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NA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week 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ZY-4-134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solidFill>
                            <a:srgbClr val="C00000"/>
                          </a:solidFill>
                          <a:effectLst/>
                        </a:rPr>
                        <a:t>D2O/TMSP</a:t>
                      </a:r>
                      <a:endParaRPr lang="en-CA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clear without gel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11.3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ZY-4-135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solidFill>
                            <a:srgbClr val="C00000"/>
                          </a:solidFill>
                          <a:effectLst/>
                        </a:rPr>
                        <a:t>D2O/TMSP</a:t>
                      </a:r>
                      <a:endParaRPr lang="en-CA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clear without gel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36.5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ZY-4-139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solidFill>
                            <a:srgbClr val="C00000"/>
                          </a:solidFill>
                          <a:effectLst/>
                        </a:rPr>
                        <a:t>D2O/TMSP</a:t>
                      </a:r>
                      <a:endParaRPr lang="en-CA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clear without gel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12.1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ZY-4-141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D2O/TMSP</a:t>
                      </a:r>
                      <a:endParaRPr lang="en-CA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clear without gel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19.8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86588" y="91642"/>
            <a:ext cx="22748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 Batches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DOB of 20200612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DOB of 20200806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DOB of 20200917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DOB of 20201105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63681" y="92763"/>
            <a:ext cx="60182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Metabolites were extracted from lysed cells. Lysed cell suspensions were centrifuged at 12,000x g for 30min at 4oC. The supernatant were collected for NMR measurement. All 1H NMR spectra were acquired on Agilent/Varian 600 MHz spectrometer at 298K. 1H metabolic profiles were recorded using a conventional NOESY experiment with water suppression (1D NOESY).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790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56176"/>
              </p:ext>
            </p:extLst>
          </p:nvPr>
        </p:nvGraphicFramePr>
        <p:xfrm>
          <a:off x="1072376" y="4018599"/>
          <a:ext cx="10313020" cy="209078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279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0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16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66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43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BMMC date of birth</a:t>
                      </a:r>
                      <a:endParaRPr lang="en-CA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20201105</a:t>
                      </a:r>
                      <a:endParaRPr lang="en-CA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# of weeks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sample ID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NMR solvent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supernatant after ultracentrifuge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Cell density in NMR solvent (million/ml)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0,1,3,8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NA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ZY-4-181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sticky gel like solution, filtered with 0.45um PTFE Syringe filter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25.7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ZY-4-182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sticky gel like solution, filtered with 0.45um PTFE Syringe filter, sample may be contaminated!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68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5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ZY-4-183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sticky gel like solution, filtered with 0.45um PTFE Syringe filter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6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ZY-4-184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sticky gel like solution, filtered with 0.45um PTFE Syringe filter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46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ZY-4-187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sticky gel like solution, filtered with 0.45um PTFE Syringe filter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72.7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9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ZY-4-191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sticky gel like solution, filtered with 0.45um PTFE Syringe filter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>
                          <a:effectLst/>
                        </a:rPr>
                        <a:t>35.4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week 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 dirty="0">
                          <a:effectLst/>
                        </a:rPr>
                        <a:t>ZY-4-192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D2O/TMSP/PBS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200" u="none" strike="noStrike">
                          <a:effectLst/>
                        </a:rPr>
                        <a:t>sticky gel like solution, filtered with 0.45um PTFE Syringe filter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200" u="none" strike="noStrike" dirty="0">
                          <a:effectLst/>
                        </a:rPr>
                        <a:t>9.5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75588"/>
              </p:ext>
            </p:extLst>
          </p:nvPr>
        </p:nvGraphicFramePr>
        <p:xfrm>
          <a:off x="1072376" y="1529630"/>
          <a:ext cx="10313019" cy="19237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016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27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637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167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BMMC date of birth</a:t>
                      </a:r>
                      <a:endParaRPr lang="en-CA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20200917</a:t>
                      </a:r>
                      <a:endParaRPr lang="en-CA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# of weeks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sample ID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NMR solvent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supernatant after ultracentrifuge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Cell density in NMR solvent (million/ml)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week 0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ZY-4-153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D2O/TMSP/PBS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sticky gel like solution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16.8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week 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ZY-4-157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D2O/TMSP/PBS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sticky gel like solution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58.7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week 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ZY-4-159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D2O/TMSP/PBS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sticky gel like solution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15.5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week 3</a:t>
                      </a:r>
                      <a:endParaRPr lang="en-CA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ZY-4-166</a:t>
                      </a:r>
                      <a:endParaRPr lang="en-CA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D2O/TMSP/PBS</a:t>
                      </a:r>
                      <a:endParaRPr lang="en-CA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sticky gel like solution, lost most of the solution, add 500ul NMR solution, diluted solution!</a:t>
                      </a:r>
                      <a:endParaRPr lang="en-C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 smtClean="0">
                          <a:effectLst/>
                        </a:rPr>
                        <a:t>20</a:t>
                      </a:r>
                      <a:endParaRPr lang="en-CA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week 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ZY-4-167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D2O/TMSP/PBS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sticky gel like solution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week 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ZY-4-169B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D2O/TMSP/PBS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sticky gel like solution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135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week 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ZY-4-177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D2O/TMSP/PBS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sticky gel like solution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44.2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week 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>
                          <a:effectLst/>
                        </a:rPr>
                        <a:t>ZY-4-178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D2O/TMSP/PBS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sticky gel like solution, filtered with 0.2um PES Nalgene Syringe filter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 smtClean="0">
                          <a:effectLst/>
                        </a:rPr>
                        <a:t>35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week 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ZY-4-179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D2O/TMSP/PBS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sticky gel like solution, filtered with 0.2um PES Nalgene Syringe filter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 smtClean="0">
                          <a:effectLst/>
                        </a:rPr>
                        <a:t>19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8209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week 9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000" u="none" strike="noStrike" dirty="0">
                          <a:effectLst/>
                        </a:rPr>
                        <a:t>ZY-4-180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D2O/TMSP/PBS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sticky gel like solution, filtered with 0.2um PES Nalgene Syringe filter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46.2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10" marR="7910" marT="791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9674" y="92100"/>
            <a:ext cx="22748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 Batches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DOB of 20200612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DOB of 20200806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DOB of 20200917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DOB of 20201105</a:t>
            </a:r>
          </a:p>
        </p:txBody>
      </p:sp>
    </p:spTree>
    <p:extLst>
      <p:ext uri="{BB962C8B-B14F-4D97-AF65-F5344CB8AC3E}">
        <p14:creationId xmlns:p14="http://schemas.microsoft.com/office/powerpoint/2010/main" val="214074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946"/>
          <a:stretch/>
        </p:blipFill>
        <p:spPr>
          <a:xfrm>
            <a:off x="609600" y="0"/>
            <a:ext cx="10972800" cy="658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2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99159"/>
              </p:ext>
            </p:extLst>
          </p:nvPr>
        </p:nvGraphicFramePr>
        <p:xfrm>
          <a:off x="1917799" y="174106"/>
          <a:ext cx="3956657" cy="5459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919"/>
                <a:gridCol w="1596893"/>
                <a:gridCol w="1600845"/>
              </a:tblGrid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#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Compound Name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Concentration (mM)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2-Hydroxyglutarate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1.4902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2-Octenoate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1.0467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3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2-Phosphoglycerate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2.7642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3-Hydromuconate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0.2397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5-Aminopentanoate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0.3674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6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5-Hydroxylysine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2.0698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Acetylsalicylate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0.1481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8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Agmatine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1.1009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Alanine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4.3801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Alloisoleucine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0.7424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11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AMP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0.5455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Anserine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0.8928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13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Aspartate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2.2214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Cadaverine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1.0809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Carnitine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1.0389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16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Cellobiose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1.0315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Dimethyl sulfone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0.5605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18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Ethylmalonate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0.3385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19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Glutamate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2.6689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20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 dirty="0">
                          <a:effectLst/>
                        </a:rPr>
                        <a:t>Glutamine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1.5885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21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Glutathione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0.7008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22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Glycine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3.853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23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Glycylproline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1.1684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Histamine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1.0804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Histidine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0.5845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26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Isocitrate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>
                          <a:effectLst/>
                        </a:rPr>
                        <a:t>2.1309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  <a:tr h="194966"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27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900" u="none" strike="noStrike">
                          <a:effectLst/>
                        </a:rPr>
                        <a:t>Isoleucine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900" u="none" strike="noStrike" dirty="0">
                          <a:effectLst/>
                        </a:rPr>
                        <a:t>1.3795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46616"/>
              </p:ext>
            </p:extLst>
          </p:nvPr>
        </p:nvGraphicFramePr>
        <p:xfrm>
          <a:off x="6338674" y="159068"/>
          <a:ext cx="3449138" cy="5489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1573"/>
                <a:gridCol w="1392060"/>
                <a:gridCol w="1395505"/>
              </a:tblGrid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28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 dirty="0">
                          <a:effectLst/>
                        </a:rPr>
                        <a:t>Lactate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1.9508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29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Leucine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2.5134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Lysine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1.3967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Malonate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0.3331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Mannitol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1.2634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33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Melatonin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0.5088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Methionine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0.6246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35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N-Acetylglutamate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0.3305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N-Acetylglutamine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0.2828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37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N-Isovaleroylglycine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0.5775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467368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38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N-Nitrosodimethylamine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0.6482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39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Ornithine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4.4214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Oxypurinol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5.5481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Phenylalanine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1.041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Proline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2.7298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43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Serine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3.8153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314412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sn-Glycero-3-phosphocholine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0.8751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45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Suberate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0.3253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Sucrose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0.3651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47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Taurine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5.5993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314412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48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Trimethylamine N-oxide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0.7531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49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Tropate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0.3596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50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Tyrosine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1.1944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51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UDP-glucose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0.2016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314412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52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UDP-N-Acetylglucosamine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0.1594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53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Uridine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0.3914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54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Valine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>
                          <a:effectLst/>
                        </a:rPr>
                        <a:t>2.4576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  <a:tr h="169957"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55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800" u="none" strike="noStrike">
                          <a:effectLst/>
                        </a:rPr>
                        <a:t>Xylose</a:t>
                      </a:r>
                      <a:endParaRPr lang="en-CA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800" u="none" strike="noStrike" dirty="0">
                          <a:effectLst/>
                        </a:rPr>
                        <a:t>1.0125</a:t>
                      </a:r>
                      <a:endParaRPr lang="en-CA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74" marR="6774" marT="677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88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7926</TotalTime>
  <Words>727</Words>
  <Application>Microsoft Office PowerPoint</Application>
  <PresentationFormat>Widescreen</PresentationFormat>
  <Paragraphs>361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NRC-CNRC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Zhimin</dc:creator>
  <cp:lastModifiedBy>Yan, Zhimin</cp:lastModifiedBy>
  <cp:revision>217</cp:revision>
  <cp:lastPrinted>2021-01-20T05:38:04Z</cp:lastPrinted>
  <dcterms:created xsi:type="dcterms:W3CDTF">2021-01-08T06:05:01Z</dcterms:created>
  <dcterms:modified xsi:type="dcterms:W3CDTF">2021-02-19T19:21:52Z</dcterms:modified>
</cp:coreProperties>
</file>