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Open Sans Bold" panose="020B0604020202020204" charset="0"/>
      <p:regular r:id="rId16"/>
    </p:embeddedFont>
    <p:embeddedFont>
      <p:font typeface="Libre Baskerville" panose="020B0604020202020204" charset="0"/>
      <p:regular r:id="rId17"/>
    </p:embeddedFont>
    <p:embeddedFont>
      <p:font typeface="Open Sans" panose="020B0604020202020204" charset="0"/>
      <p:regular r:id="rId18"/>
    </p:embeddedFont>
    <p:embeddedFont>
      <p:font typeface="Open Sans Light" panose="020B0604020202020204" charset="0"/>
      <p:regular r:id="rId19"/>
    </p:embeddedFont>
    <p:embeddedFont>
      <p:font typeface="Open Sans Light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2531" autoAdjust="0"/>
  </p:normalViewPr>
  <p:slideViewPr>
    <p:cSldViewPr>
      <p:cViewPr varScale="1">
        <p:scale>
          <a:sx n="36" d="100"/>
          <a:sy n="36" d="100"/>
        </p:scale>
        <p:origin x="135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61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11.06.2020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‹Nº›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11.06.2020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Hola somos un equipo de trabajo con los siguientes integrantes …..</a:t>
            </a:r>
          </a:p>
          <a:p>
            <a:pPr lvl="0"/>
            <a:endParaRPr lang="en-US"/>
          </a:p>
          <a:p>
            <a:pPr lvl="0"/>
            <a:r>
              <a:rPr lang="en-US"/>
              <a:t>Expertos en diferentes ramas de la informática.</a:t>
            </a:r>
          </a:p>
          <a:p>
            <a:pPr lvl="0"/>
            <a:endParaRPr lang="en-US"/>
          </a:p>
          <a:p>
            <a:pPr lvl="0"/>
            <a:r>
              <a:rPr lang="en-US"/>
              <a:t>Y estamos aquí para determinar el tono emocional que hay detrás de una serie de palabras, y para intentar entender las actitudes, opiniones y emociones expresadas en la red social TWITTER.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0246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11.06.2020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solidFill>
                  <a:srgbClr val="FFFFFF"/>
                </a:solidFill>
                <a:latin typeface="Open Sans Light"/>
              </a:rPr>
              <a:t>Se</a:t>
            </a:r>
            <a:r>
              <a:rPr lang="en-US" sz="1200" u="none" dirty="0" err="1" smtClean="0">
                <a:solidFill>
                  <a:srgbClr val="FFFFFF"/>
                </a:solidFill>
                <a:latin typeface="Open Sans Light"/>
              </a:rPr>
              <a:t>gú</a:t>
            </a:r>
            <a:r>
              <a:rPr lang="en-US" sz="1200" dirty="0" err="1" smtClean="0">
                <a:solidFill>
                  <a:srgbClr val="FFFFFF"/>
                </a:solidFill>
                <a:latin typeface="Open Sans Light"/>
              </a:rPr>
              <a:t>n</a:t>
            </a:r>
            <a:r>
              <a:rPr lang="en-US" sz="1200" u="none" dirty="0" smtClean="0">
                <a:solidFill>
                  <a:srgbClr val="FFFFFF"/>
                </a:solidFill>
                <a:latin typeface="Open Sans Light"/>
              </a:rPr>
              <a:t> l</a:t>
            </a:r>
            <a:r>
              <a:rPr lang="en-US" sz="1200" dirty="0" smtClean="0">
                <a:solidFill>
                  <a:srgbClr val="FFFFFF"/>
                </a:solidFill>
                <a:latin typeface="Open Sans Light"/>
              </a:rPr>
              <a:t>a</a:t>
            </a:r>
            <a:r>
              <a:rPr lang="en-US" sz="1200" u="none" dirty="0" smtClean="0">
                <a:solidFill>
                  <a:srgbClr val="FFFFFF"/>
                </a:solidFill>
                <a:latin typeface="Open Sans Light"/>
              </a:rPr>
              <a:t>s </a:t>
            </a:r>
            <a:r>
              <a:rPr lang="en-US" sz="1200" u="none" dirty="0" err="1" smtClean="0">
                <a:solidFill>
                  <a:srgbClr val="FFFFFF"/>
                </a:solidFill>
                <a:latin typeface="Open Sans Light"/>
              </a:rPr>
              <a:t>úl</a:t>
            </a:r>
            <a:r>
              <a:rPr lang="en-US" sz="1200" dirty="0" err="1" smtClean="0">
                <a:solidFill>
                  <a:srgbClr val="FFFFFF"/>
                </a:solidFill>
                <a:latin typeface="Open Sans Light"/>
              </a:rPr>
              <a:t>ti</a:t>
            </a:r>
            <a:r>
              <a:rPr lang="en-US" sz="1200" u="none" dirty="0" err="1" smtClean="0">
                <a:solidFill>
                  <a:srgbClr val="FFFFFF"/>
                </a:solidFill>
                <a:latin typeface="Open Sans Light"/>
              </a:rPr>
              <a:t>ma</a:t>
            </a:r>
            <a:r>
              <a:rPr lang="en-US" sz="1200" dirty="0" err="1" smtClean="0">
                <a:solidFill>
                  <a:srgbClr val="FFFFFF"/>
                </a:solidFill>
                <a:latin typeface="Open Sans Light"/>
              </a:rPr>
              <a:t>s</a:t>
            </a:r>
            <a:r>
              <a:rPr lang="en-US" sz="1200" dirty="0" smtClean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1200" dirty="0" err="1" smtClean="0">
                <a:solidFill>
                  <a:srgbClr val="FFFFFF"/>
                </a:solidFill>
                <a:latin typeface="Open Sans Light"/>
              </a:rPr>
              <a:t>e</a:t>
            </a:r>
            <a:r>
              <a:rPr lang="en-US" sz="1200" u="none" dirty="0" err="1" smtClean="0">
                <a:solidFill>
                  <a:srgbClr val="FFFFFF"/>
                </a:solidFill>
                <a:latin typeface="Open Sans Light"/>
              </a:rPr>
              <a:t>sti</a:t>
            </a:r>
            <a:r>
              <a:rPr lang="en-US" sz="1200" dirty="0" err="1" smtClean="0">
                <a:solidFill>
                  <a:srgbClr val="FFFFFF"/>
                </a:solidFill>
                <a:latin typeface="Open Sans Light"/>
              </a:rPr>
              <a:t>ma</a:t>
            </a:r>
            <a:r>
              <a:rPr lang="en-US" sz="1200" u="none" dirty="0" err="1" smtClean="0">
                <a:solidFill>
                  <a:srgbClr val="FFFFFF"/>
                </a:solidFill>
                <a:latin typeface="Open Sans Light"/>
              </a:rPr>
              <a:t>c</a:t>
            </a:r>
            <a:r>
              <a:rPr lang="en-US" sz="1200" dirty="0" err="1" smtClean="0">
                <a:solidFill>
                  <a:srgbClr val="FFFFFF"/>
                </a:solidFill>
                <a:latin typeface="Open Sans Light"/>
              </a:rPr>
              <a:t>ion</a:t>
            </a:r>
            <a:r>
              <a:rPr lang="en-US" sz="1200" u="none" dirty="0" err="1" smtClean="0">
                <a:solidFill>
                  <a:srgbClr val="FFFFFF"/>
                </a:solidFill>
                <a:latin typeface="Open Sans Light"/>
              </a:rPr>
              <a:t>e</a:t>
            </a:r>
            <a:r>
              <a:rPr lang="en-US" sz="1200" dirty="0" err="1" smtClean="0">
                <a:solidFill>
                  <a:srgbClr val="FFFFFF"/>
                </a:solidFill>
                <a:latin typeface="Open Sans Light"/>
              </a:rPr>
              <a:t>s</a:t>
            </a:r>
            <a:r>
              <a:rPr lang="en-US" sz="1200" dirty="0" smtClean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1200" u="none" dirty="0" smtClean="0">
                <a:solidFill>
                  <a:srgbClr val="FFFFFF"/>
                </a:solidFill>
                <a:latin typeface="Open Sans Light"/>
              </a:rPr>
              <a:t>de</a:t>
            </a:r>
            <a:r>
              <a:rPr lang="en-US" sz="1200" dirty="0" smtClean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1200" u="none" dirty="0" smtClean="0">
                <a:solidFill>
                  <a:srgbClr val="FFFFFF"/>
                </a:solidFill>
                <a:latin typeface="Open Sans Light"/>
              </a:rPr>
              <a:t>l</a:t>
            </a:r>
            <a:r>
              <a:rPr lang="en-US" sz="1200" dirty="0" smtClean="0">
                <a:solidFill>
                  <a:srgbClr val="FFFFFF"/>
                </a:solidFill>
                <a:latin typeface="Open Sans Light"/>
              </a:rPr>
              <a:t>a </a:t>
            </a:r>
            <a:r>
              <a:rPr lang="en-US" sz="1200" u="none" dirty="0" err="1" smtClean="0">
                <a:solidFill>
                  <a:srgbClr val="FFFFFF"/>
                </a:solidFill>
                <a:latin typeface="Open Sans Light"/>
              </a:rPr>
              <a:t>Orga</a:t>
            </a:r>
            <a:r>
              <a:rPr lang="en-US" sz="1200" dirty="0" err="1" smtClean="0">
                <a:solidFill>
                  <a:srgbClr val="FFFFFF"/>
                </a:solidFill>
                <a:latin typeface="Open Sans Light"/>
              </a:rPr>
              <a:t>n</a:t>
            </a:r>
            <a:r>
              <a:rPr lang="en-US" sz="1200" u="none" dirty="0" err="1" smtClean="0">
                <a:solidFill>
                  <a:srgbClr val="FFFFFF"/>
                </a:solidFill>
                <a:latin typeface="Open Sans Light"/>
              </a:rPr>
              <a:t>iz</a:t>
            </a:r>
            <a:r>
              <a:rPr lang="en-US" sz="1200" dirty="0" err="1" smtClean="0">
                <a:solidFill>
                  <a:srgbClr val="FFFFFF"/>
                </a:solidFill>
                <a:latin typeface="Open Sans Light"/>
              </a:rPr>
              <a:t>a</a:t>
            </a:r>
            <a:r>
              <a:rPr lang="en-US" sz="1200" u="none" dirty="0" err="1" smtClean="0">
                <a:solidFill>
                  <a:srgbClr val="FFFFFF"/>
                </a:solidFill>
                <a:latin typeface="Open Sans Light"/>
              </a:rPr>
              <a:t>c</a:t>
            </a:r>
            <a:r>
              <a:rPr lang="en-US" sz="1200" dirty="0" err="1" smtClean="0">
                <a:solidFill>
                  <a:srgbClr val="FFFFFF"/>
                </a:solidFill>
                <a:latin typeface="Open Sans Light"/>
              </a:rPr>
              <a:t>i</a:t>
            </a:r>
            <a:r>
              <a:rPr lang="en-US" sz="1200" u="none" dirty="0" err="1" smtClean="0">
                <a:solidFill>
                  <a:srgbClr val="FFFFFF"/>
                </a:solidFill>
                <a:latin typeface="Open Sans Light"/>
              </a:rPr>
              <a:t>ó</a:t>
            </a:r>
            <a:r>
              <a:rPr lang="en-US" sz="1200" dirty="0" err="1" smtClean="0">
                <a:solidFill>
                  <a:srgbClr val="FFFFFF"/>
                </a:solidFill>
                <a:latin typeface="Open Sans Light"/>
              </a:rPr>
              <a:t>n</a:t>
            </a:r>
            <a:r>
              <a:rPr lang="en-US" sz="1200" dirty="0" smtClean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1200" u="none" dirty="0" smtClean="0">
                <a:solidFill>
                  <a:srgbClr val="FFFFFF"/>
                </a:solidFill>
                <a:latin typeface="Open Sans Light"/>
              </a:rPr>
              <a:t>Mundia</a:t>
            </a:r>
            <a:r>
              <a:rPr lang="en-US" sz="1200" dirty="0" smtClean="0">
                <a:solidFill>
                  <a:srgbClr val="FFFFFF"/>
                </a:solidFill>
                <a:latin typeface="Open Sans Light"/>
              </a:rPr>
              <a:t>l </a:t>
            </a:r>
            <a:r>
              <a:rPr lang="en-US" sz="1200" u="none" dirty="0" smtClean="0">
                <a:solidFill>
                  <a:srgbClr val="FFFFFF"/>
                </a:solidFill>
                <a:latin typeface="Open Sans Light"/>
              </a:rPr>
              <a:t>d</a:t>
            </a:r>
            <a:r>
              <a:rPr lang="en-US" sz="1200" dirty="0" smtClean="0">
                <a:solidFill>
                  <a:srgbClr val="FFFFFF"/>
                </a:solidFill>
                <a:latin typeface="Open Sans Light"/>
              </a:rPr>
              <a:t>e </a:t>
            </a:r>
            <a:r>
              <a:rPr lang="en-US" sz="1200" u="none" dirty="0" smtClean="0">
                <a:solidFill>
                  <a:srgbClr val="FFFFFF"/>
                </a:solidFill>
                <a:latin typeface="Open Sans Light"/>
              </a:rPr>
              <a:t>la</a:t>
            </a:r>
            <a:r>
              <a:rPr lang="en-US" sz="1200" dirty="0" smtClean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1200" u="none" dirty="0" err="1" smtClean="0">
                <a:solidFill>
                  <a:srgbClr val="FFFFFF"/>
                </a:solidFill>
                <a:latin typeface="Open Sans Light"/>
              </a:rPr>
              <a:t>S</a:t>
            </a:r>
            <a:r>
              <a:rPr lang="en-US" sz="1200" dirty="0" err="1" smtClean="0">
                <a:solidFill>
                  <a:srgbClr val="FFFFFF"/>
                </a:solidFill>
                <a:latin typeface="Open Sans Light"/>
              </a:rPr>
              <a:t>a</a:t>
            </a:r>
            <a:r>
              <a:rPr lang="en-US" sz="1200" u="none" dirty="0" err="1" smtClean="0">
                <a:solidFill>
                  <a:srgbClr val="FFFFFF"/>
                </a:solidFill>
                <a:latin typeface="Open Sans Light"/>
              </a:rPr>
              <a:t>lu</a:t>
            </a:r>
            <a:r>
              <a:rPr lang="en-US" sz="1200" dirty="0" err="1" smtClean="0">
                <a:solidFill>
                  <a:srgbClr val="FFFFFF"/>
                </a:solidFill>
                <a:latin typeface="Open Sans Light"/>
              </a:rPr>
              <a:t>d</a:t>
            </a:r>
            <a:r>
              <a:rPr lang="en-US" sz="1200" u="none" dirty="0" smtClean="0">
                <a:solidFill>
                  <a:srgbClr val="FFFFFF"/>
                </a:solidFill>
                <a:latin typeface="Open Sans Light"/>
              </a:rPr>
              <a:t>,</a:t>
            </a:r>
            <a:r>
              <a:rPr lang="en-US" sz="1200" dirty="0" smtClean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1200" dirty="0" err="1" smtClean="0">
                <a:solidFill>
                  <a:srgbClr val="FFFFFF"/>
                </a:solidFill>
                <a:latin typeface="Open Sans Light"/>
              </a:rPr>
              <a:t>m</a:t>
            </a:r>
            <a:r>
              <a:rPr lang="en-US" sz="1200" u="none" dirty="0" err="1" smtClean="0">
                <a:solidFill>
                  <a:srgbClr val="FFFFFF"/>
                </a:solidFill>
                <a:latin typeface="Open Sans Light"/>
              </a:rPr>
              <a:t>á</a:t>
            </a:r>
            <a:r>
              <a:rPr lang="en-US" sz="1200" dirty="0" err="1" smtClean="0">
                <a:solidFill>
                  <a:srgbClr val="FFFFFF"/>
                </a:solidFill>
                <a:latin typeface="Open Sans Light"/>
              </a:rPr>
              <a:t>s</a:t>
            </a:r>
            <a:r>
              <a:rPr lang="en-US" sz="1200" dirty="0" smtClean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1200" u="none" dirty="0" smtClean="0">
                <a:solidFill>
                  <a:srgbClr val="FFFFFF"/>
                </a:solidFill>
                <a:latin typeface="Open Sans Light"/>
              </a:rPr>
              <a:t>de</a:t>
            </a:r>
            <a:r>
              <a:rPr lang="en-US" sz="1200" dirty="0" smtClean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1200" u="none" dirty="0" smtClean="0">
                <a:solidFill>
                  <a:srgbClr val="FFFFFF"/>
                </a:solidFill>
                <a:latin typeface="Open Sans Light"/>
              </a:rPr>
              <a:t>322</a:t>
            </a:r>
            <a:r>
              <a:rPr lang="en-US" sz="1200" dirty="0" smtClean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1200" dirty="0" err="1" smtClean="0">
                <a:solidFill>
                  <a:srgbClr val="FFFFFF"/>
                </a:solidFill>
                <a:latin typeface="Open Sans Light"/>
              </a:rPr>
              <a:t>m</a:t>
            </a:r>
            <a:r>
              <a:rPr lang="en-US" sz="1200" u="none" dirty="0" err="1" smtClean="0">
                <a:solidFill>
                  <a:srgbClr val="FFFFFF"/>
                </a:solidFill>
                <a:latin typeface="Open Sans Light"/>
              </a:rPr>
              <a:t>illon</a:t>
            </a:r>
            <a:r>
              <a:rPr lang="en-US" sz="1200" dirty="0" err="1" smtClean="0">
                <a:solidFill>
                  <a:srgbClr val="FFFFFF"/>
                </a:solidFill>
                <a:latin typeface="Open Sans Light"/>
              </a:rPr>
              <a:t>e</a:t>
            </a:r>
            <a:r>
              <a:rPr lang="en-US" sz="1200" u="none" dirty="0" err="1" smtClean="0">
                <a:solidFill>
                  <a:srgbClr val="FFFFFF"/>
                </a:solidFill>
                <a:latin typeface="Open Sans Light"/>
              </a:rPr>
              <a:t>s</a:t>
            </a:r>
            <a:r>
              <a:rPr lang="en-US" sz="1200" dirty="0" smtClean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1200" u="none" dirty="0" smtClean="0">
                <a:solidFill>
                  <a:srgbClr val="FFFFFF"/>
                </a:solidFill>
                <a:latin typeface="Open Sans Light"/>
              </a:rPr>
              <a:t>d</a:t>
            </a:r>
            <a:r>
              <a:rPr lang="en-US" sz="1200" dirty="0" smtClean="0">
                <a:solidFill>
                  <a:srgbClr val="FFFFFF"/>
                </a:solidFill>
                <a:latin typeface="Open Sans Light"/>
              </a:rPr>
              <a:t>e p</a:t>
            </a:r>
            <a:r>
              <a:rPr lang="en-US" sz="1200" u="none" dirty="0" smtClean="0">
                <a:solidFill>
                  <a:srgbClr val="FFFFFF"/>
                </a:solidFill>
                <a:latin typeface="Open Sans Light"/>
              </a:rPr>
              <a:t>e</a:t>
            </a:r>
            <a:r>
              <a:rPr lang="en-US" sz="1200" dirty="0" smtClean="0">
                <a:solidFill>
                  <a:srgbClr val="FFFFFF"/>
                </a:solidFill>
                <a:latin typeface="Open Sans Light"/>
              </a:rPr>
              <a:t>rsona</a:t>
            </a:r>
            <a:r>
              <a:rPr lang="en-US" sz="1200" u="none" dirty="0" smtClean="0">
                <a:solidFill>
                  <a:srgbClr val="FFFFFF"/>
                </a:solidFill>
                <a:latin typeface="Open Sans Light"/>
              </a:rPr>
              <a:t>s</a:t>
            </a:r>
            <a:r>
              <a:rPr lang="en-US" sz="1200" dirty="0" smtClean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1200" dirty="0" err="1" smtClean="0">
                <a:solidFill>
                  <a:srgbClr val="FFFFFF"/>
                </a:solidFill>
                <a:latin typeface="Open Sans Light"/>
              </a:rPr>
              <a:t>v</a:t>
            </a:r>
            <a:r>
              <a:rPr lang="en-US" sz="1200" u="none" dirty="0" err="1" smtClean="0">
                <a:solidFill>
                  <a:srgbClr val="FFFFFF"/>
                </a:solidFill>
                <a:latin typeface="Open Sans Light"/>
              </a:rPr>
              <a:t>i</a:t>
            </a:r>
            <a:r>
              <a:rPr lang="en-US" sz="1200" dirty="0" err="1" smtClean="0">
                <a:solidFill>
                  <a:srgbClr val="FFFFFF"/>
                </a:solidFill>
                <a:latin typeface="Open Sans Light"/>
              </a:rPr>
              <a:t>ve</a:t>
            </a:r>
            <a:r>
              <a:rPr lang="en-US" sz="1200" u="none" dirty="0" err="1" smtClean="0">
                <a:solidFill>
                  <a:srgbClr val="FFFFFF"/>
                </a:solidFill>
                <a:latin typeface="Open Sans Light"/>
              </a:rPr>
              <a:t>n</a:t>
            </a:r>
            <a:r>
              <a:rPr lang="en-US" sz="1200" dirty="0" smtClean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1200" u="none" dirty="0" smtClean="0">
                <a:solidFill>
                  <a:srgbClr val="FFFFFF"/>
                </a:solidFill>
                <a:latin typeface="Open Sans Light"/>
              </a:rPr>
              <a:t>c</a:t>
            </a:r>
            <a:r>
              <a:rPr lang="en-US" sz="1200" dirty="0" smtClean="0">
                <a:solidFill>
                  <a:srgbClr val="FFFFFF"/>
                </a:solidFill>
                <a:latin typeface="Open Sans Light"/>
              </a:rPr>
              <a:t>o</a:t>
            </a:r>
            <a:r>
              <a:rPr lang="en-US" sz="1200" u="none" dirty="0" smtClean="0">
                <a:solidFill>
                  <a:srgbClr val="FFFFFF"/>
                </a:solidFill>
                <a:latin typeface="Open Sans Light"/>
              </a:rPr>
              <a:t>n</a:t>
            </a:r>
            <a:r>
              <a:rPr lang="en-US" sz="1200" dirty="0" smtClean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1200" u="none" dirty="0" err="1" smtClean="0">
                <a:solidFill>
                  <a:srgbClr val="FFFFFF"/>
                </a:solidFill>
                <a:latin typeface="Open Sans Light"/>
              </a:rPr>
              <a:t>de</a:t>
            </a:r>
            <a:r>
              <a:rPr lang="en-US" sz="1200" dirty="0" err="1" smtClean="0">
                <a:solidFill>
                  <a:srgbClr val="FFFFFF"/>
                </a:solidFill>
                <a:latin typeface="Open Sans Light"/>
              </a:rPr>
              <a:t>pres</a:t>
            </a:r>
            <a:r>
              <a:rPr lang="en-US" sz="1200" u="none" dirty="0" err="1" smtClean="0">
                <a:solidFill>
                  <a:srgbClr val="FFFFFF"/>
                </a:solidFill>
                <a:latin typeface="Open Sans Light"/>
              </a:rPr>
              <a:t>ión</a:t>
            </a:r>
            <a:r>
              <a:rPr lang="en-US" sz="1200" dirty="0" smtClean="0">
                <a:solidFill>
                  <a:srgbClr val="FFFFFF"/>
                </a:solidFill>
                <a:latin typeface="Open Sans Light"/>
              </a:rPr>
              <a:t>, </a:t>
            </a:r>
            <a:r>
              <a:rPr lang="en-US" sz="1200" u="none" dirty="0" smtClean="0">
                <a:solidFill>
                  <a:srgbClr val="FFFFFF"/>
                </a:solidFill>
                <a:latin typeface="Open Sans Light"/>
              </a:rPr>
              <a:t>un </a:t>
            </a:r>
            <a:r>
              <a:rPr lang="en-US" sz="1200" u="none" dirty="0" err="1" smtClean="0">
                <a:solidFill>
                  <a:srgbClr val="FFFFFF"/>
                </a:solidFill>
                <a:latin typeface="Open Sans Light"/>
              </a:rPr>
              <a:t>incre</a:t>
            </a:r>
            <a:r>
              <a:rPr lang="en-US" sz="1200" dirty="0" err="1" smtClean="0">
                <a:solidFill>
                  <a:srgbClr val="FFFFFF"/>
                </a:solidFill>
                <a:latin typeface="Open Sans Light"/>
              </a:rPr>
              <a:t>m</a:t>
            </a:r>
            <a:r>
              <a:rPr lang="en-US" sz="1200" u="none" dirty="0" err="1" smtClean="0">
                <a:solidFill>
                  <a:srgbClr val="FFFFFF"/>
                </a:solidFill>
                <a:latin typeface="Open Sans Light"/>
              </a:rPr>
              <a:t>e</a:t>
            </a:r>
            <a:r>
              <a:rPr lang="en-US" sz="1200" dirty="0" err="1" smtClean="0">
                <a:solidFill>
                  <a:srgbClr val="FFFFFF"/>
                </a:solidFill>
                <a:latin typeface="Open Sans Light"/>
              </a:rPr>
              <a:t>n</a:t>
            </a:r>
            <a:r>
              <a:rPr lang="en-US" sz="1200" u="none" dirty="0" err="1" smtClean="0">
                <a:solidFill>
                  <a:srgbClr val="FFFFFF"/>
                </a:solidFill>
                <a:latin typeface="Open Sans Light"/>
              </a:rPr>
              <a:t>to</a:t>
            </a:r>
            <a:r>
              <a:rPr lang="en-US" sz="1200" dirty="0" smtClean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1200" u="none" dirty="0" smtClean="0">
                <a:solidFill>
                  <a:srgbClr val="FFFFFF"/>
                </a:solidFill>
                <a:latin typeface="Open Sans Light"/>
              </a:rPr>
              <a:t>d</a:t>
            </a:r>
            <a:r>
              <a:rPr lang="en-US" sz="1200" dirty="0" smtClean="0">
                <a:solidFill>
                  <a:srgbClr val="FFFFFF"/>
                </a:solidFill>
                <a:latin typeface="Open Sans Light"/>
              </a:rPr>
              <a:t>e</a:t>
            </a:r>
            <a:r>
              <a:rPr lang="en-US" sz="1200" u="none" dirty="0" smtClean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1200" dirty="0" err="1" smtClean="0">
                <a:solidFill>
                  <a:srgbClr val="FFFFFF"/>
                </a:solidFill>
                <a:latin typeface="Open Sans Light"/>
              </a:rPr>
              <a:t>m</a:t>
            </a:r>
            <a:r>
              <a:rPr lang="en-US" sz="1200" u="none" dirty="0" err="1" smtClean="0">
                <a:solidFill>
                  <a:srgbClr val="FFFFFF"/>
                </a:solidFill>
                <a:latin typeface="Open Sans Light"/>
              </a:rPr>
              <a:t>ás</a:t>
            </a:r>
            <a:r>
              <a:rPr lang="en-US" sz="1200" dirty="0" smtClean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1200" u="none" dirty="0" smtClean="0">
                <a:solidFill>
                  <a:srgbClr val="FFFFFF"/>
                </a:solidFill>
                <a:latin typeface="Open Sans Light"/>
              </a:rPr>
              <a:t>d</a:t>
            </a:r>
            <a:r>
              <a:rPr lang="en-US" sz="1200" dirty="0" smtClean="0">
                <a:solidFill>
                  <a:srgbClr val="FFFFFF"/>
                </a:solidFill>
                <a:latin typeface="Open Sans Light"/>
              </a:rPr>
              <a:t>el </a:t>
            </a:r>
            <a:r>
              <a:rPr lang="en-US" sz="1200" u="none" dirty="0" smtClean="0">
                <a:solidFill>
                  <a:srgbClr val="FFFFFF"/>
                </a:solidFill>
                <a:latin typeface="Open Sans Light"/>
              </a:rPr>
              <a:t>18%</a:t>
            </a:r>
            <a:r>
              <a:rPr lang="en-US" sz="1200" dirty="0" smtClean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1200" u="none" dirty="0" smtClean="0">
                <a:solidFill>
                  <a:srgbClr val="FFFFFF"/>
                </a:solidFill>
                <a:latin typeface="Open Sans Light"/>
              </a:rPr>
              <a:t>ent</a:t>
            </a:r>
            <a:r>
              <a:rPr lang="en-US" sz="1200" dirty="0" smtClean="0">
                <a:solidFill>
                  <a:srgbClr val="FFFFFF"/>
                </a:solidFill>
                <a:latin typeface="Open Sans Light"/>
              </a:rPr>
              <a:t>r</a:t>
            </a:r>
            <a:r>
              <a:rPr lang="en-US" sz="1200" u="none" dirty="0" smtClean="0">
                <a:solidFill>
                  <a:srgbClr val="FFFFFF"/>
                </a:solidFill>
                <a:latin typeface="Open Sans Light"/>
              </a:rPr>
              <a:t>e</a:t>
            </a:r>
            <a:r>
              <a:rPr lang="en-US" sz="1200" dirty="0" smtClean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1200" u="none" dirty="0" smtClean="0">
                <a:solidFill>
                  <a:srgbClr val="FFFFFF"/>
                </a:solidFill>
                <a:latin typeface="Open Sans Light"/>
              </a:rPr>
              <a:t>2005</a:t>
            </a:r>
            <a:r>
              <a:rPr lang="en-US" sz="1200" dirty="0" smtClean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1200" u="none" dirty="0" smtClean="0">
                <a:solidFill>
                  <a:srgbClr val="FFFFFF"/>
                </a:solidFill>
                <a:latin typeface="Open Sans Light"/>
              </a:rPr>
              <a:t>y</a:t>
            </a:r>
            <a:r>
              <a:rPr lang="en-US" sz="1200" dirty="0" smtClean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1200" u="none" dirty="0" smtClean="0">
                <a:solidFill>
                  <a:srgbClr val="FFFFFF"/>
                </a:solidFill>
                <a:latin typeface="Open Sans Light"/>
              </a:rPr>
              <a:t>2015</a:t>
            </a:r>
            <a:r>
              <a:rPr lang="en-US" sz="1200" dirty="0" smtClean="0">
                <a:solidFill>
                  <a:srgbClr val="FFFFFF"/>
                </a:solidFill>
                <a:latin typeface="Open Sans Light"/>
              </a:rPr>
              <a:t>.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Entre el 24 de marzo y el 29 de mayo del 2020, la campaña ‘Juntos salimos de esta’ del Gobierno atendió 41 478 personas en modalidad de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telepsicología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telepsiquiatría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mediante la línea telefónica 171.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color verde es para quienes buscan fortalecer su capacidad para manejar la ansiedad y las emociones durante el aislamiento y el distanciamiento social. Para estos se casos se pueden encontrar recomendaciones y videos con información en autocuidado que están disponibles en la página web. </a:t>
            </a:r>
          </a:p>
          <a:p>
            <a:pPr lvl="0"/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color amarillo está pensado para servicios de escucha confidencial por parte de 380 voluntarios. Ese personal está capacitado para prevenir problemas futuros. Se trata de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teleasistencia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lo relacionado con estrés, ansiedad, depresión y violencia intrafamiliar, entre otros. </a:t>
            </a:r>
          </a:p>
          <a:p>
            <a:pPr lvl="0"/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color en rojo deben tomarlo en cuenta las personas que tienen una crisis emocional constante, enfermedades prexistentes o necesidades más complejas.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8008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11.06.2020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La declaratoria de Emergencia Sanitaria por el COVID-19 con la que se endurecen las medidas para controlar la propagación del virus en Ecuador, así como  el confinamiento y la suspensión de todas las actividades no esenciales, entre otras, podrían incrementar casos de depresión, incluso en quienes no tienen predisposición a este trastorno. La falta de actividad, de espacios recreativos, de distracciones, lleva a que algunas personas desarrollen síntomas depresivos.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46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11.06.2020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A través de esta aplicación permitimos identificar y apoyar a los usuarios que podrían estar experimentando problemas de salud mental a causa de sus publicaciones</a:t>
            </a:r>
          </a:p>
          <a:p>
            <a:pPr lvl="0"/>
            <a:endParaRPr lang="en-US"/>
          </a:p>
          <a:p>
            <a:pPr lvl="0"/>
            <a:r>
              <a:rPr lang="en-US"/>
              <a:t>Apoyamos a determinar la existencia de tendencias depresivas en la población y establecer un referente estadístico para futuros estudios.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1464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11.06.2020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BENEFICIOS</a:t>
            </a:r>
          </a:p>
          <a:p>
            <a:pPr lvl="0"/>
            <a:r>
              <a:rPr lang="en-US"/>
              <a:t>Gracias al análisis de sentimiento, se consigue desarrollar mejores estrategias empresariales.</a:t>
            </a:r>
          </a:p>
          <a:p>
            <a:pPr lvl="0"/>
            <a:endParaRPr lang="en-US"/>
          </a:p>
          <a:p>
            <a:pPr lvl="0"/>
            <a:r>
              <a:rPr lang="en-US"/>
              <a:t>Facilita la gestión de la reputación online y ayuda a saber qué acciones llevar a cabo en el plan estratégico de marketing online</a:t>
            </a:r>
          </a:p>
          <a:p>
            <a:pPr lvl="0"/>
            <a:endParaRPr lang="en-US"/>
          </a:p>
          <a:p>
            <a:pPr lvl="0"/>
            <a:r>
              <a:rPr lang="en-US"/>
              <a:t>Tomar decisiones en tiempo real, como por ejemplo: para acudir con llamadas o asistencia médica ante una crisis de depresión online.</a:t>
            </a:r>
          </a:p>
          <a:p>
            <a:pPr lvl="0"/>
            <a:endParaRPr lang="en-US"/>
          </a:p>
          <a:p>
            <a:pPr lvl="0"/>
            <a:r>
              <a:rPr lang="en-US"/>
              <a:t>PORQUE NOSOTROS?</a:t>
            </a:r>
          </a:p>
          <a:p>
            <a:pPr lvl="0"/>
            <a:r>
              <a:rPr lang="en-US"/>
              <a:t>Lo que hacemos es compartir nuestro conocimiento y lograr entender cuál es la intención exacta de una frase. Saber si se refiere a una marca, a un producto en concreto o a cualquier otro aspecto.</a:t>
            </a:r>
          </a:p>
          <a:p>
            <a:pPr lvl="0"/>
            <a:endParaRPr lang="en-US"/>
          </a:p>
          <a:p>
            <a:pPr lvl="0"/>
            <a:r>
              <a:rPr lang="en-US"/>
              <a:t>La opinión en línea se ha convertido en algún tipo de materia prima virtual para los negocios que buscan comercializar sus productos, identificar nuevas oportunidades y gestionar su imagen y reputación.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6643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11.06.2020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Si todo esto te parece interesante y quieres mas información, te esperamos con los brazos abiertos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0473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1103" b="110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424432" y="1612130"/>
            <a:ext cx="7834868" cy="7030347"/>
            <a:chOff x="0" y="0"/>
            <a:chExt cx="10446491" cy="9373796"/>
          </a:xfrm>
        </p:grpSpPr>
        <p:sp>
          <p:nvSpPr>
            <p:cNvPr id="3" name="TextBox 3"/>
            <p:cNvSpPr txBox="1"/>
            <p:nvPr/>
          </p:nvSpPr>
          <p:spPr>
            <a:xfrm>
              <a:off x="0" y="171450"/>
              <a:ext cx="10446491" cy="88776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335"/>
                </a:lnSpc>
              </a:pPr>
              <a:r>
                <a:rPr lang="en-US" sz="10133" spc="-425">
                  <a:solidFill>
                    <a:srgbClr val="FFFFFF"/>
                  </a:solidFill>
                  <a:latin typeface="Libre Baskerville"/>
                </a:rPr>
                <a:t>¿Cómo afecta el coronavirus a nuestras emociones?</a:t>
              </a:r>
            </a:p>
          </p:txBody>
        </p:sp>
        <p:sp>
          <p:nvSpPr>
            <p:cNvPr id="4" name="AutoShape 4"/>
            <p:cNvSpPr/>
            <p:nvPr/>
          </p:nvSpPr>
          <p:spPr>
            <a:xfrm rot="5400000">
              <a:off x="5216896" y="4144200"/>
              <a:ext cx="12700" cy="10446491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id="5" name="Group 2"/>
          <p:cNvGrpSpPr/>
          <p:nvPr/>
        </p:nvGrpSpPr>
        <p:grpSpPr>
          <a:xfrm>
            <a:off x="1040202" y="9258300"/>
            <a:ext cx="16219098" cy="492247"/>
            <a:chOff x="0" y="0"/>
            <a:chExt cx="21625464" cy="656329"/>
          </a:xfrm>
        </p:grpSpPr>
        <p:sp>
          <p:nvSpPr>
            <p:cNvPr id="6" name="AutoShape 3"/>
            <p:cNvSpPr/>
            <p:nvPr/>
          </p:nvSpPr>
          <p:spPr>
            <a:xfrm rot="5400000">
              <a:off x="10806382" y="-10806382"/>
              <a:ext cx="12700" cy="21625464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7" name="TextBox 4"/>
            <p:cNvSpPr txBox="1"/>
            <p:nvPr/>
          </p:nvSpPr>
          <p:spPr>
            <a:xfrm>
              <a:off x="0" y="324224"/>
              <a:ext cx="7874611" cy="3321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980"/>
                </a:lnSpc>
                <a:spcBef>
                  <a:spcPct val="0"/>
                </a:spcBef>
              </a:pPr>
              <a:r>
                <a:rPr lang="en-US" sz="1800" dirty="0" err="1">
                  <a:solidFill>
                    <a:srgbClr val="FFFFFF"/>
                  </a:solidFill>
                  <a:latin typeface="Open Sans"/>
                </a:rPr>
                <a:t>Equipo</a:t>
              </a:r>
              <a:r>
                <a:rPr lang="en-US" sz="1800" dirty="0">
                  <a:solidFill>
                    <a:srgbClr val="FFFFFF"/>
                  </a:solidFill>
                  <a:latin typeface="Open Sans"/>
                </a:rPr>
                <a:t> Covid-19 y Twitter</a:t>
              </a:r>
              <a:r>
                <a:rPr lang="en-US" sz="1800" u="none" dirty="0">
                  <a:solidFill>
                    <a:srgbClr val="FFFFFF"/>
                  </a:solidFill>
                  <a:latin typeface="Open Sans"/>
                </a:rPr>
                <a:t>| </a:t>
              </a:r>
              <a:r>
                <a:rPr lang="en-US" sz="1800" u="none" dirty="0" err="1">
                  <a:solidFill>
                    <a:srgbClr val="FFFFFF"/>
                  </a:solidFill>
                  <a:latin typeface="Open Sans"/>
                </a:rPr>
                <a:t>Junio</a:t>
              </a:r>
              <a:r>
                <a:rPr lang="en-US" sz="1800" u="none" dirty="0">
                  <a:solidFill>
                    <a:srgbClr val="FFFFFF"/>
                  </a:solidFill>
                  <a:latin typeface="Open Sans"/>
                </a:rPr>
                <a:t>. 2020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7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32004" y="17939"/>
            <a:ext cx="18320004" cy="1026906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648872" y="4883299"/>
            <a:ext cx="10990255" cy="3127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238"/>
              </a:lnSpc>
            </a:pPr>
            <a:r>
              <a:rPr lang="en-US" sz="6590" u="none" spc="-276">
                <a:solidFill>
                  <a:srgbClr val="FFFFFF"/>
                </a:solidFill>
                <a:latin typeface="Libre Baskerville"/>
              </a:rPr>
              <a:t>¿Que sentimientos muestran las personas a través de redes sociales?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1923" r="4544" b="103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54576" y="8254719"/>
            <a:ext cx="10378268" cy="1830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77"/>
              </a:lnSpc>
            </a:pPr>
            <a:r>
              <a:rPr lang="en-US" sz="5269">
                <a:solidFill>
                  <a:srgbClr val="BD412C"/>
                </a:solidFill>
                <a:latin typeface="Open Sans Light Bold"/>
              </a:rPr>
              <a:t>¿Aumenta la depresión por el aislamiento social?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35317" y="-95250"/>
            <a:ext cx="8388206" cy="3699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77"/>
              </a:lnSpc>
            </a:pPr>
            <a:r>
              <a:rPr lang="en-US" sz="5269">
                <a:solidFill>
                  <a:srgbClr val="FFFFFF"/>
                </a:solidFill>
                <a:latin typeface="Open Sans Light Bold"/>
              </a:rPr>
              <a:t>¿Las redes sociales ayudan a compartir sentimientos depresivos?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7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40202" y="9258300"/>
            <a:ext cx="16219098" cy="492247"/>
            <a:chOff x="0" y="0"/>
            <a:chExt cx="21625464" cy="656329"/>
          </a:xfrm>
        </p:grpSpPr>
        <p:sp>
          <p:nvSpPr>
            <p:cNvPr id="3" name="AutoShape 3"/>
            <p:cNvSpPr/>
            <p:nvPr/>
          </p:nvSpPr>
          <p:spPr>
            <a:xfrm rot="5400000">
              <a:off x="10806382" y="-10806382"/>
              <a:ext cx="12700" cy="21625464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324224"/>
              <a:ext cx="7874611" cy="3321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980"/>
                </a:lnSpc>
                <a:spcBef>
                  <a:spcPct val="0"/>
                </a:spcBef>
              </a:pPr>
              <a:r>
                <a:rPr lang="en-US" sz="1800" dirty="0" err="1">
                  <a:solidFill>
                    <a:srgbClr val="FFFFFF"/>
                  </a:solidFill>
                  <a:latin typeface="Open Sans"/>
                </a:rPr>
                <a:t>Equipo</a:t>
              </a:r>
              <a:r>
                <a:rPr lang="en-US" sz="1800" dirty="0">
                  <a:solidFill>
                    <a:srgbClr val="FFFFFF"/>
                  </a:solidFill>
                  <a:latin typeface="Open Sans"/>
                </a:rPr>
                <a:t> Covid-19 y Twitter</a:t>
              </a:r>
              <a:r>
                <a:rPr lang="en-US" sz="1800" u="none" dirty="0">
                  <a:solidFill>
                    <a:srgbClr val="FFFFFF"/>
                  </a:solidFill>
                  <a:latin typeface="Open Sans"/>
                </a:rPr>
                <a:t>| </a:t>
              </a:r>
              <a:r>
                <a:rPr lang="en-US" sz="1800" u="none" dirty="0" err="1">
                  <a:solidFill>
                    <a:srgbClr val="FFFFFF"/>
                  </a:solidFill>
                  <a:latin typeface="Open Sans"/>
                </a:rPr>
                <a:t>Junio</a:t>
              </a:r>
              <a:r>
                <a:rPr lang="en-US" sz="1800" u="none" dirty="0">
                  <a:solidFill>
                    <a:srgbClr val="FFFFFF"/>
                  </a:solidFill>
                  <a:latin typeface="Open Sans"/>
                </a:rPr>
                <a:t>. 2020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 l="646" r="646"/>
          <a:stretch>
            <a:fillRect/>
          </a:stretch>
        </p:blipFill>
        <p:spPr>
          <a:xfrm>
            <a:off x="13458851" y="795109"/>
            <a:ext cx="4153795" cy="710475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40202" y="2526006"/>
            <a:ext cx="4528576" cy="2106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159"/>
              </a:lnSpc>
              <a:spcBef>
                <a:spcPct val="0"/>
              </a:spcBef>
            </a:pPr>
            <a:r>
              <a:rPr lang="en-US" sz="8000" spc="-336">
                <a:solidFill>
                  <a:srgbClr val="FFFFFF"/>
                </a:solidFill>
                <a:latin typeface="Libre Baskerville"/>
              </a:rPr>
              <a:t>Nuestro Equipo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7099625" y="1937690"/>
            <a:ext cx="4930843" cy="1172472"/>
            <a:chOff x="0" y="0"/>
            <a:chExt cx="6574458" cy="1563296"/>
          </a:xfrm>
        </p:grpSpPr>
        <p:sp>
          <p:nvSpPr>
            <p:cNvPr id="8" name="TextBox 8"/>
            <p:cNvSpPr txBox="1"/>
            <p:nvPr/>
          </p:nvSpPr>
          <p:spPr>
            <a:xfrm>
              <a:off x="39474" y="-38100"/>
              <a:ext cx="6534984" cy="960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359"/>
                </a:lnSpc>
                <a:spcBef>
                  <a:spcPct val="0"/>
                </a:spcBef>
              </a:pPr>
              <a:r>
                <a:rPr lang="en-US" sz="2400" spc="-62">
                  <a:solidFill>
                    <a:srgbClr val="C1A480"/>
                  </a:solidFill>
                  <a:latin typeface="Open Sans Light Bold"/>
                </a:rPr>
                <a:t>WILSON  GABRIEL ARGUELLO</a:t>
              </a:r>
            </a:p>
            <a:p>
              <a:pPr marL="0" lvl="0" indent="0" algn="just">
                <a:lnSpc>
                  <a:spcPts val="2640"/>
                </a:lnSpc>
                <a:spcBef>
                  <a:spcPct val="0"/>
                </a:spcBef>
              </a:pPr>
              <a:endParaRPr lang="en-US" sz="2400" spc="-62">
                <a:solidFill>
                  <a:srgbClr val="C1A480"/>
                </a:solidFill>
                <a:latin typeface="Open Sans Light Bold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060165"/>
              <a:ext cx="6534984" cy="5031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21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7142833" y="6323661"/>
            <a:ext cx="3750869" cy="335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640"/>
              </a:lnSpc>
              <a:spcBef>
                <a:spcPct val="0"/>
              </a:spcBef>
            </a:pPr>
            <a:r>
              <a:rPr lang="en-US" sz="2400" spc="-62">
                <a:solidFill>
                  <a:srgbClr val="C1A480"/>
                </a:solidFill>
                <a:latin typeface="Open Sans Bold"/>
              </a:rPr>
              <a:t>ROMMEL GUTIERREZ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126279" y="3117861"/>
            <a:ext cx="4412715" cy="748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2400" spc="-62">
                <a:solidFill>
                  <a:srgbClr val="C1A480"/>
                </a:solidFill>
                <a:latin typeface="Open Sans Bold"/>
              </a:rPr>
              <a:t>MAVELIN ATI HERDOIZA</a:t>
            </a:r>
          </a:p>
          <a:p>
            <a:pPr marL="0" lvl="0" indent="0" algn="just">
              <a:lnSpc>
                <a:spcPts val="2640"/>
              </a:lnSpc>
              <a:spcBef>
                <a:spcPct val="0"/>
              </a:spcBef>
            </a:pPr>
            <a:endParaRPr lang="en-US" sz="2400" spc="-62">
              <a:solidFill>
                <a:srgbClr val="C1A480"/>
              </a:solidFill>
              <a:latin typeface="Open Sans Bold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7126279" y="5287047"/>
            <a:ext cx="4412715" cy="1178187"/>
            <a:chOff x="0" y="0"/>
            <a:chExt cx="5883620" cy="1570916"/>
          </a:xfrm>
        </p:grpSpPr>
        <p:sp>
          <p:nvSpPr>
            <p:cNvPr id="13" name="TextBox 13"/>
            <p:cNvSpPr txBox="1"/>
            <p:nvPr/>
          </p:nvSpPr>
          <p:spPr>
            <a:xfrm>
              <a:off x="35326" y="28575"/>
              <a:ext cx="5848294" cy="9010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2640"/>
                </a:lnSpc>
                <a:spcBef>
                  <a:spcPct val="0"/>
                </a:spcBef>
              </a:pPr>
              <a:r>
                <a:rPr lang="en-US" sz="2400" spc="-62">
                  <a:solidFill>
                    <a:srgbClr val="C1A480"/>
                  </a:solidFill>
                  <a:latin typeface="Open Sans Bold"/>
                </a:rPr>
                <a:t>DIANA CAROLINA CHACON ANDRADE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067785"/>
              <a:ext cx="5848294" cy="5031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1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7099625" y="7231204"/>
            <a:ext cx="5220453" cy="335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640"/>
              </a:lnSpc>
              <a:spcBef>
                <a:spcPct val="0"/>
              </a:spcBef>
            </a:pPr>
            <a:r>
              <a:rPr lang="en-US" sz="2400" spc="-62">
                <a:solidFill>
                  <a:srgbClr val="C1A480"/>
                </a:solidFill>
                <a:latin typeface="Open Sans Bold"/>
              </a:rPr>
              <a:t>JUAN PABLO MUÑOZ  DAVILA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126279" y="4119282"/>
            <a:ext cx="4412715" cy="1167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2400" spc="-62">
                <a:solidFill>
                  <a:srgbClr val="C1A480"/>
                </a:solidFill>
                <a:latin typeface="Open Sans Bold"/>
              </a:rPr>
              <a:t>CARLOS ALBERTO CARGUA VILLALVA</a:t>
            </a:r>
          </a:p>
          <a:p>
            <a:pPr marL="0" lvl="0" indent="0" algn="just">
              <a:lnSpc>
                <a:spcPts val="2640"/>
              </a:lnSpc>
              <a:spcBef>
                <a:spcPct val="0"/>
              </a:spcBef>
            </a:pPr>
            <a:endParaRPr lang="en-US" sz="2400" spc="-62">
              <a:solidFill>
                <a:srgbClr val="C1A480"/>
              </a:solidFill>
              <a:latin typeface="Open Sans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7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486400" y="1104900"/>
            <a:ext cx="5868804" cy="4689059"/>
            <a:chOff x="-5976" y="779701"/>
            <a:chExt cx="11394500" cy="5065976"/>
          </a:xfrm>
        </p:grpSpPr>
        <p:sp>
          <p:nvSpPr>
            <p:cNvPr id="3" name="TextBox 3"/>
            <p:cNvSpPr txBox="1"/>
            <p:nvPr/>
          </p:nvSpPr>
          <p:spPr>
            <a:xfrm>
              <a:off x="-5976" y="779701"/>
              <a:ext cx="11394500" cy="31661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7340"/>
                </a:lnSpc>
                <a:spcBef>
                  <a:spcPct val="0"/>
                </a:spcBef>
              </a:pPr>
              <a:r>
                <a:rPr lang="en-US" sz="17000" spc="-714" dirty="0">
                  <a:solidFill>
                    <a:srgbClr val="FFFFFF"/>
                  </a:solidFill>
                  <a:latin typeface="Libre Baskerville"/>
                </a:rPr>
                <a:t>18</a:t>
              </a:r>
              <a:r>
                <a:rPr lang="en-US" sz="17000" u="none" spc="-714" dirty="0">
                  <a:solidFill>
                    <a:srgbClr val="FFFFFF"/>
                  </a:solidFill>
                  <a:latin typeface="Libre Baskerville"/>
                </a:rPr>
                <a:t>%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5976" y="3451860"/>
              <a:ext cx="7010400" cy="23938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000" dirty="0" err="1">
                  <a:solidFill>
                    <a:srgbClr val="FFFFFF"/>
                  </a:solidFill>
                  <a:latin typeface="Open Sans Light"/>
                </a:rPr>
                <a:t>Se</a:t>
              </a:r>
              <a:r>
                <a:rPr lang="en-US" sz="2000" u="none" dirty="0" err="1">
                  <a:solidFill>
                    <a:srgbClr val="FFFFFF"/>
                  </a:solidFill>
                  <a:latin typeface="Open Sans Light"/>
                </a:rPr>
                <a:t>gú</a:t>
              </a:r>
              <a:r>
                <a:rPr lang="en-US" sz="2000" dirty="0" err="1">
                  <a:solidFill>
                    <a:srgbClr val="FFFFFF"/>
                  </a:solidFill>
                  <a:latin typeface="Open Sans Light"/>
                </a:rPr>
                <a:t>n</a:t>
              </a:r>
              <a:r>
                <a:rPr lang="en-US" sz="2000" u="none" dirty="0">
                  <a:solidFill>
                    <a:srgbClr val="FFFFFF"/>
                  </a:solidFill>
                  <a:latin typeface="Open Sans Light"/>
                </a:rPr>
                <a:t> l</a:t>
              </a:r>
              <a:r>
                <a:rPr lang="en-US" sz="2000" dirty="0">
                  <a:solidFill>
                    <a:srgbClr val="FFFFFF"/>
                  </a:solidFill>
                  <a:latin typeface="Open Sans Light"/>
                </a:rPr>
                <a:t>a</a:t>
              </a:r>
              <a:r>
                <a:rPr lang="en-US" sz="2000" u="none" dirty="0">
                  <a:solidFill>
                    <a:srgbClr val="FFFFFF"/>
                  </a:solidFill>
                  <a:latin typeface="Open Sans Light"/>
                </a:rPr>
                <a:t>s </a:t>
              </a:r>
              <a:r>
                <a:rPr lang="en-US" sz="2000" u="none" dirty="0" err="1">
                  <a:solidFill>
                    <a:srgbClr val="FFFFFF"/>
                  </a:solidFill>
                  <a:latin typeface="Open Sans Light"/>
                </a:rPr>
                <a:t>úl</a:t>
              </a:r>
              <a:r>
                <a:rPr lang="en-US" sz="2000" dirty="0" err="1">
                  <a:solidFill>
                    <a:srgbClr val="FFFFFF"/>
                  </a:solidFill>
                  <a:latin typeface="Open Sans Light"/>
                </a:rPr>
                <a:t>ti</a:t>
              </a:r>
              <a:r>
                <a:rPr lang="en-US" sz="2000" u="none" dirty="0" err="1">
                  <a:solidFill>
                    <a:srgbClr val="FFFFFF"/>
                  </a:solidFill>
                  <a:latin typeface="Open Sans Light"/>
                </a:rPr>
                <a:t>ma</a:t>
              </a:r>
              <a:r>
                <a:rPr lang="en-US" sz="2000" dirty="0" err="1">
                  <a:solidFill>
                    <a:srgbClr val="FFFFFF"/>
                  </a:solidFill>
                  <a:latin typeface="Open Sans Light"/>
                </a:rPr>
                <a:t>s</a:t>
              </a:r>
              <a:r>
                <a:rPr lang="en-US" sz="2000" dirty="0">
                  <a:solidFill>
                    <a:srgbClr val="FFFFFF"/>
                  </a:solidFill>
                  <a:latin typeface="Open Sans Light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Open Sans Light"/>
                </a:rPr>
                <a:t>e</a:t>
              </a:r>
              <a:r>
                <a:rPr lang="en-US" sz="2000" u="none" dirty="0" err="1">
                  <a:solidFill>
                    <a:srgbClr val="FFFFFF"/>
                  </a:solidFill>
                  <a:latin typeface="Open Sans Light"/>
                </a:rPr>
                <a:t>sti</a:t>
              </a:r>
              <a:r>
                <a:rPr lang="en-US" sz="2000" dirty="0" err="1">
                  <a:solidFill>
                    <a:srgbClr val="FFFFFF"/>
                  </a:solidFill>
                  <a:latin typeface="Open Sans Light"/>
                </a:rPr>
                <a:t>ma</a:t>
              </a:r>
              <a:r>
                <a:rPr lang="en-US" sz="2000" u="none" dirty="0" err="1">
                  <a:solidFill>
                    <a:srgbClr val="FFFFFF"/>
                  </a:solidFill>
                  <a:latin typeface="Open Sans Light"/>
                </a:rPr>
                <a:t>c</a:t>
              </a:r>
              <a:r>
                <a:rPr lang="en-US" sz="2000" dirty="0" err="1">
                  <a:solidFill>
                    <a:srgbClr val="FFFFFF"/>
                  </a:solidFill>
                  <a:latin typeface="Open Sans Light"/>
                </a:rPr>
                <a:t>ion</a:t>
              </a:r>
              <a:r>
                <a:rPr lang="en-US" sz="2000" u="none" dirty="0" err="1">
                  <a:solidFill>
                    <a:srgbClr val="FFFFFF"/>
                  </a:solidFill>
                  <a:latin typeface="Open Sans Light"/>
                </a:rPr>
                <a:t>e</a:t>
              </a:r>
              <a:r>
                <a:rPr lang="en-US" sz="2000" dirty="0" err="1">
                  <a:solidFill>
                    <a:srgbClr val="FFFFFF"/>
                  </a:solidFill>
                  <a:latin typeface="Open Sans Light"/>
                </a:rPr>
                <a:t>s</a:t>
              </a:r>
              <a:r>
                <a:rPr lang="en-US" sz="2000" dirty="0">
                  <a:solidFill>
                    <a:srgbClr val="FFFFFF"/>
                  </a:solidFill>
                  <a:latin typeface="Open Sans Light"/>
                </a:rPr>
                <a:t> </a:t>
              </a:r>
              <a:r>
                <a:rPr lang="en-US" sz="2000" u="none" dirty="0">
                  <a:solidFill>
                    <a:srgbClr val="FFFFFF"/>
                  </a:solidFill>
                  <a:latin typeface="Open Sans Light"/>
                </a:rPr>
                <a:t>de</a:t>
              </a:r>
              <a:r>
                <a:rPr lang="en-US" sz="2000" dirty="0">
                  <a:solidFill>
                    <a:srgbClr val="FFFFFF"/>
                  </a:solidFill>
                  <a:latin typeface="Open Sans Light"/>
                </a:rPr>
                <a:t> </a:t>
              </a:r>
              <a:r>
                <a:rPr lang="en-US" sz="2000" u="none" dirty="0">
                  <a:solidFill>
                    <a:srgbClr val="FFFFFF"/>
                  </a:solidFill>
                  <a:latin typeface="Open Sans Light"/>
                </a:rPr>
                <a:t>l</a:t>
              </a:r>
              <a:r>
                <a:rPr lang="en-US" sz="2000" dirty="0">
                  <a:solidFill>
                    <a:srgbClr val="FFFFFF"/>
                  </a:solidFill>
                  <a:latin typeface="Open Sans Light"/>
                </a:rPr>
                <a:t>a </a:t>
              </a:r>
              <a:r>
                <a:rPr lang="en-US" sz="2000" u="none" dirty="0" err="1">
                  <a:solidFill>
                    <a:srgbClr val="FFFFFF"/>
                  </a:solidFill>
                  <a:latin typeface="Open Sans Light"/>
                </a:rPr>
                <a:t>Orga</a:t>
              </a:r>
              <a:r>
                <a:rPr lang="en-US" sz="2000" dirty="0" err="1">
                  <a:solidFill>
                    <a:srgbClr val="FFFFFF"/>
                  </a:solidFill>
                  <a:latin typeface="Open Sans Light"/>
                </a:rPr>
                <a:t>n</a:t>
              </a:r>
              <a:r>
                <a:rPr lang="en-US" sz="2000" u="none" dirty="0" err="1">
                  <a:solidFill>
                    <a:srgbClr val="FFFFFF"/>
                  </a:solidFill>
                  <a:latin typeface="Open Sans Light"/>
                </a:rPr>
                <a:t>iz</a:t>
              </a:r>
              <a:r>
                <a:rPr lang="en-US" sz="2000" dirty="0" err="1">
                  <a:solidFill>
                    <a:srgbClr val="FFFFFF"/>
                  </a:solidFill>
                  <a:latin typeface="Open Sans Light"/>
                </a:rPr>
                <a:t>a</a:t>
              </a:r>
              <a:r>
                <a:rPr lang="en-US" sz="2000" u="none" dirty="0" err="1">
                  <a:solidFill>
                    <a:srgbClr val="FFFFFF"/>
                  </a:solidFill>
                  <a:latin typeface="Open Sans Light"/>
                </a:rPr>
                <a:t>c</a:t>
              </a:r>
              <a:r>
                <a:rPr lang="en-US" sz="2000" dirty="0" err="1">
                  <a:solidFill>
                    <a:srgbClr val="FFFFFF"/>
                  </a:solidFill>
                  <a:latin typeface="Open Sans Light"/>
                </a:rPr>
                <a:t>i</a:t>
              </a:r>
              <a:r>
                <a:rPr lang="en-US" sz="2000" u="none" dirty="0" err="1">
                  <a:solidFill>
                    <a:srgbClr val="FFFFFF"/>
                  </a:solidFill>
                  <a:latin typeface="Open Sans Light"/>
                </a:rPr>
                <a:t>ó</a:t>
              </a:r>
              <a:r>
                <a:rPr lang="en-US" sz="2000" dirty="0" err="1">
                  <a:solidFill>
                    <a:srgbClr val="FFFFFF"/>
                  </a:solidFill>
                  <a:latin typeface="Open Sans Light"/>
                </a:rPr>
                <a:t>n</a:t>
              </a:r>
              <a:r>
                <a:rPr lang="en-US" sz="2000" dirty="0">
                  <a:solidFill>
                    <a:srgbClr val="FFFFFF"/>
                  </a:solidFill>
                  <a:latin typeface="Open Sans Light"/>
                </a:rPr>
                <a:t> </a:t>
              </a:r>
              <a:r>
                <a:rPr lang="en-US" sz="2000" u="none" dirty="0">
                  <a:solidFill>
                    <a:srgbClr val="FFFFFF"/>
                  </a:solidFill>
                  <a:latin typeface="Open Sans Light"/>
                </a:rPr>
                <a:t>Mundia</a:t>
              </a:r>
              <a:r>
                <a:rPr lang="en-US" sz="2000" dirty="0">
                  <a:solidFill>
                    <a:srgbClr val="FFFFFF"/>
                  </a:solidFill>
                  <a:latin typeface="Open Sans Light"/>
                </a:rPr>
                <a:t>l </a:t>
              </a:r>
              <a:r>
                <a:rPr lang="en-US" sz="2000" u="none" dirty="0">
                  <a:solidFill>
                    <a:srgbClr val="FFFFFF"/>
                  </a:solidFill>
                  <a:latin typeface="Open Sans Light"/>
                </a:rPr>
                <a:t>d</a:t>
              </a:r>
              <a:r>
                <a:rPr lang="en-US" sz="2000" dirty="0">
                  <a:solidFill>
                    <a:srgbClr val="FFFFFF"/>
                  </a:solidFill>
                  <a:latin typeface="Open Sans Light"/>
                </a:rPr>
                <a:t>e </a:t>
              </a:r>
              <a:r>
                <a:rPr lang="en-US" sz="2000" u="none" dirty="0">
                  <a:solidFill>
                    <a:srgbClr val="FFFFFF"/>
                  </a:solidFill>
                  <a:latin typeface="Open Sans Light"/>
                </a:rPr>
                <a:t>la</a:t>
              </a:r>
              <a:r>
                <a:rPr lang="en-US" sz="2000" dirty="0">
                  <a:solidFill>
                    <a:srgbClr val="FFFFFF"/>
                  </a:solidFill>
                  <a:latin typeface="Open Sans Light"/>
                </a:rPr>
                <a:t> </a:t>
              </a:r>
              <a:r>
                <a:rPr lang="en-US" sz="2000" u="none" dirty="0" err="1">
                  <a:solidFill>
                    <a:srgbClr val="FFFFFF"/>
                  </a:solidFill>
                  <a:latin typeface="Open Sans Light"/>
                </a:rPr>
                <a:t>S</a:t>
              </a:r>
              <a:r>
                <a:rPr lang="en-US" sz="2000" dirty="0" err="1">
                  <a:solidFill>
                    <a:srgbClr val="FFFFFF"/>
                  </a:solidFill>
                  <a:latin typeface="Open Sans Light"/>
                </a:rPr>
                <a:t>a</a:t>
              </a:r>
              <a:r>
                <a:rPr lang="en-US" sz="2000" u="none" dirty="0" err="1">
                  <a:solidFill>
                    <a:srgbClr val="FFFFFF"/>
                  </a:solidFill>
                  <a:latin typeface="Open Sans Light"/>
                </a:rPr>
                <a:t>lu</a:t>
              </a:r>
              <a:r>
                <a:rPr lang="en-US" sz="2000" dirty="0" err="1">
                  <a:solidFill>
                    <a:srgbClr val="FFFFFF"/>
                  </a:solidFill>
                  <a:latin typeface="Open Sans Light"/>
                </a:rPr>
                <a:t>d</a:t>
              </a:r>
              <a:r>
                <a:rPr lang="en-US" sz="2000" u="none" dirty="0">
                  <a:solidFill>
                    <a:srgbClr val="FFFFFF"/>
                  </a:solidFill>
                  <a:latin typeface="Open Sans Light"/>
                </a:rPr>
                <a:t>,</a:t>
              </a:r>
              <a:r>
                <a:rPr lang="en-US" sz="2000" dirty="0">
                  <a:solidFill>
                    <a:srgbClr val="FFFFFF"/>
                  </a:solidFill>
                  <a:latin typeface="Open Sans Light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Open Sans Light"/>
                </a:rPr>
                <a:t>m</a:t>
              </a:r>
              <a:r>
                <a:rPr lang="en-US" sz="2000" u="none" dirty="0" err="1">
                  <a:solidFill>
                    <a:srgbClr val="FFFFFF"/>
                  </a:solidFill>
                  <a:latin typeface="Open Sans Light"/>
                </a:rPr>
                <a:t>á</a:t>
              </a:r>
              <a:r>
                <a:rPr lang="en-US" sz="2000" dirty="0" err="1">
                  <a:solidFill>
                    <a:srgbClr val="FFFFFF"/>
                  </a:solidFill>
                  <a:latin typeface="Open Sans Light"/>
                </a:rPr>
                <a:t>s</a:t>
              </a:r>
              <a:r>
                <a:rPr lang="en-US" sz="2000" dirty="0">
                  <a:solidFill>
                    <a:srgbClr val="FFFFFF"/>
                  </a:solidFill>
                  <a:latin typeface="Open Sans Light"/>
                </a:rPr>
                <a:t> </a:t>
              </a:r>
              <a:r>
                <a:rPr lang="en-US" sz="2000" u="none" dirty="0">
                  <a:solidFill>
                    <a:srgbClr val="FFFFFF"/>
                  </a:solidFill>
                  <a:latin typeface="Open Sans Light"/>
                </a:rPr>
                <a:t>de</a:t>
              </a:r>
              <a:r>
                <a:rPr lang="en-US" sz="2000" dirty="0">
                  <a:solidFill>
                    <a:srgbClr val="FFFFFF"/>
                  </a:solidFill>
                  <a:latin typeface="Open Sans Light"/>
                </a:rPr>
                <a:t> </a:t>
              </a:r>
              <a:r>
                <a:rPr lang="en-US" sz="2000" u="none" dirty="0">
                  <a:solidFill>
                    <a:srgbClr val="FFFFFF"/>
                  </a:solidFill>
                  <a:latin typeface="Open Sans Light"/>
                </a:rPr>
                <a:t>322</a:t>
              </a:r>
              <a:r>
                <a:rPr lang="en-US" sz="2000" dirty="0">
                  <a:solidFill>
                    <a:srgbClr val="FFFFFF"/>
                  </a:solidFill>
                  <a:latin typeface="Open Sans Light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Open Sans Light"/>
                </a:rPr>
                <a:t>m</a:t>
              </a:r>
              <a:r>
                <a:rPr lang="en-US" sz="2000" u="none" dirty="0" err="1">
                  <a:solidFill>
                    <a:srgbClr val="FFFFFF"/>
                  </a:solidFill>
                  <a:latin typeface="Open Sans Light"/>
                </a:rPr>
                <a:t>illon</a:t>
              </a:r>
              <a:r>
                <a:rPr lang="en-US" sz="2000" dirty="0" err="1">
                  <a:solidFill>
                    <a:srgbClr val="FFFFFF"/>
                  </a:solidFill>
                  <a:latin typeface="Open Sans Light"/>
                </a:rPr>
                <a:t>e</a:t>
              </a:r>
              <a:r>
                <a:rPr lang="en-US" sz="2000" u="none" dirty="0" err="1">
                  <a:solidFill>
                    <a:srgbClr val="FFFFFF"/>
                  </a:solidFill>
                  <a:latin typeface="Open Sans Light"/>
                </a:rPr>
                <a:t>s</a:t>
              </a:r>
              <a:r>
                <a:rPr lang="en-US" sz="2000" dirty="0">
                  <a:solidFill>
                    <a:srgbClr val="FFFFFF"/>
                  </a:solidFill>
                  <a:latin typeface="Open Sans Light"/>
                </a:rPr>
                <a:t> </a:t>
              </a:r>
              <a:r>
                <a:rPr lang="en-US" sz="2000" u="none" dirty="0">
                  <a:solidFill>
                    <a:srgbClr val="FFFFFF"/>
                  </a:solidFill>
                  <a:latin typeface="Open Sans Light"/>
                </a:rPr>
                <a:t>d</a:t>
              </a:r>
              <a:r>
                <a:rPr lang="en-US" sz="2000" dirty="0">
                  <a:solidFill>
                    <a:srgbClr val="FFFFFF"/>
                  </a:solidFill>
                  <a:latin typeface="Open Sans Light"/>
                </a:rPr>
                <a:t>e p</a:t>
              </a:r>
              <a:r>
                <a:rPr lang="en-US" sz="2000" u="none" dirty="0">
                  <a:solidFill>
                    <a:srgbClr val="FFFFFF"/>
                  </a:solidFill>
                  <a:latin typeface="Open Sans Light"/>
                </a:rPr>
                <a:t>e</a:t>
              </a:r>
              <a:r>
                <a:rPr lang="en-US" sz="2000" dirty="0">
                  <a:solidFill>
                    <a:srgbClr val="FFFFFF"/>
                  </a:solidFill>
                  <a:latin typeface="Open Sans Light"/>
                </a:rPr>
                <a:t>rsona</a:t>
              </a:r>
              <a:r>
                <a:rPr lang="en-US" sz="2000" u="none" dirty="0">
                  <a:solidFill>
                    <a:srgbClr val="FFFFFF"/>
                  </a:solidFill>
                  <a:latin typeface="Open Sans Light"/>
                </a:rPr>
                <a:t>s</a:t>
              </a:r>
              <a:r>
                <a:rPr lang="en-US" sz="2000" dirty="0">
                  <a:solidFill>
                    <a:srgbClr val="FFFFFF"/>
                  </a:solidFill>
                  <a:latin typeface="Open Sans Light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Open Sans Light"/>
                </a:rPr>
                <a:t>v</a:t>
              </a:r>
              <a:r>
                <a:rPr lang="en-US" sz="2000" u="none" dirty="0" err="1">
                  <a:solidFill>
                    <a:srgbClr val="FFFFFF"/>
                  </a:solidFill>
                  <a:latin typeface="Open Sans Light"/>
                </a:rPr>
                <a:t>i</a:t>
              </a:r>
              <a:r>
                <a:rPr lang="en-US" sz="2000" dirty="0" err="1">
                  <a:solidFill>
                    <a:srgbClr val="FFFFFF"/>
                  </a:solidFill>
                  <a:latin typeface="Open Sans Light"/>
                </a:rPr>
                <a:t>ve</a:t>
              </a:r>
              <a:r>
                <a:rPr lang="en-US" sz="2000" u="none" dirty="0" err="1">
                  <a:solidFill>
                    <a:srgbClr val="FFFFFF"/>
                  </a:solidFill>
                  <a:latin typeface="Open Sans Light"/>
                </a:rPr>
                <a:t>n</a:t>
              </a:r>
              <a:r>
                <a:rPr lang="en-US" sz="2000" dirty="0">
                  <a:solidFill>
                    <a:srgbClr val="FFFFFF"/>
                  </a:solidFill>
                  <a:latin typeface="Open Sans Light"/>
                </a:rPr>
                <a:t> </a:t>
              </a:r>
              <a:r>
                <a:rPr lang="en-US" sz="2000" u="none" dirty="0">
                  <a:solidFill>
                    <a:srgbClr val="FFFFFF"/>
                  </a:solidFill>
                  <a:latin typeface="Open Sans Light"/>
                </a:rPr>
                <a:t>c</a:t>
              </a:r>
              <a:r>
                <a:rPr lang="en-US" sz="2000" dirty="0">
                  <a:solidFill>
                    <a:srgbClr val="FFFFFF"/>
                  </a:solidFill>
                  <a:latin typeface="Open Sans Light"/>
                </a:rPr>
                <a:t>o</a:t>
              </a:r>
              <a:r>
                <a:rPr lang="en-US" sz="2000" u="none" dirty="0">
                  <a:solidFill>
                    <a:srgbClr val="FFFFFF"/>
                  </a:solidFill>
                  <a:latin typeface="Open Sans Light"/>
                </a:rPr>
                <a:t>n</a:t>
              </a:r>
              <a:r>
                <a:rPr lang="en-US" sz="2000" dirty="0">
                  <a:solidFill>
                    <a:srgbClr val="FFFFFF"/>
                  </a:solidFill>
                  <a:latin typeface="Open Sans Light"/>
                </a:rPr>
                <a:t> </a:t>
              </a:r>
              <a:r>
                <a:rPr lang="en-US" sz="2000" u="none" dirty="0" err="1">
                  <a:solidFill>
                    <a:srgbClr val="FFFFFF"/>
                  </a:solidFill>
                  <a:latin typeface="Open Sans Light"/>
                </a:rPr>
                <a:t>de</a:t>
              </a:r>
              <a:r>
                <a:rPr lang="en-US" sz="2000" dirty="0" err="1">
                  <a:solidFill>
                    <a:srgbClr val="FFFFFF"/>
                  </a:solidFill>
                  <a:latin typeface="Open Sans Light"/>
                </a:rPr>
                <a:t>pres</a:t>
              </a:r>
              <a:r>
                <a:rPr lang="en-US" sz="2000" u="none" dirty="0" err="1">
                  <a:solidFill>
                    <a:srgbClr val="FFFFFF"/>
                  </a:solidFill>
                  <a:latin typeface="Open Sans Light"/>
                </a:rPr>
                <a:t>ión</a:t>
              </a:r>
              <a:r>
                <a:rPr lang="en-US" sz="2000" dirty="0">
                  <a:solidFill>
                    <a:srgbClr val="FFFFFF"/>
                  </a:solidFill>
                  <a:latin typeface="Open Sans Light"/>
                </a:rPr>
                <a:t>, </a:t>
              </a:r>
              <a:r>
                <a:rPr lang="en-US" sz="2000" u="none" dirty="0">
                  <a:solidFill>
                    <a:srgbClr val="FFFFFF"/>
                  </a:solidFill>
                  <a:latin typeface="Open Sans Light"/>
                </a:rPr>
                <a:t>un </a:t>
              </a:r>
              <a:r>
                <a:rPr lang="en-US" sz="2000" u="none" dirty="0" err="1">
                  <a:solidFill>
                    <a:srgbClr val="FFFFFF"/>
                  </a:solidFill>
                  <a:latin typeface="Open Sans Light"/>
                </a:rPr>
                <a:t>incre</a:t>
              </a:r>
              <a:r>
                <a:rPr lang="en-US" sz="2000" dirty="0" err="1">
                  <a:solidFill>
                    <a:srgbClr val="FFFFFF"/>
                  </a:solidFill>
                  <a:latin typeface="Open Sans Light"/>
                </a:rPr>
                <a:t>m</a:t>
              </a:r>
              <a:r>
                <a:rPr lang="en-US" sz="2000" u="none" dirty="0" err="1">
                  <a:solidFill>
                    <a:srgbClr val="FFFFFF"/>
                  </a:solidFill>
                  <a:latin typeface="Open Sans Light"/>
                </a:rPr>
                <a:t>e</a:t>
              </a:r>
              <a:r>
                <a:rPr lang="en-US" sz="2000" dirty="0" err="1">
                  <a:solidFill>
                    <a:srgbClr val="FFFFFF"/>
                  </a:solidFill>
                  <a:latin typeface="Open Sans Light"/>
                </a:rPr>
                <a:t>n</a:t>
              </a:r>
              <a:r>
                <a:rPr lang="en-US" sz="2000" u="none" dirty="0" err="1">
                  <a:solidFill>
                    <a:srgbClr val="FFFFFF"/>
                  </a:solidFill>
                  <a:latin typeface="Open Sans Light"/>
                </a:rPr>
                <a:t>to</a:t>
              </a:r>
              <a:r>
                <a:rPr lang="en-US" sz="2000" dirty="0">
                  <a:solidFill>
                    <a:srgbClr val="FFFFFF"/>
                  </a:solidFill>
                  <a:latin typeface="Open Sans Light"/>
                </a:rPr>
                <a:t> </a:t>
              </a:r>
              <a:r>
                <a:rPr lang="en-US" sz="2000" u="none" dirty="0">
                  <a:solidFill>
                    <a:srgbClr val="FFFFFF"/>
                  </a:solidFill>
                  <a:latin typeface="Open Sans Light"/>
                </a:rPr>
                <a:t>d</a:t>
              </a:r>
              <a:r>
                <a:rPr lang="en-US" sz="2000" dirty="0">
                  <a:solidFill>
                    <a:srgbClr val="FFFFFF"/>
                  </a:solidFill>
                  <a:latin typeface="Open Sans Light"/>
                </a:rPr>
                <a:t>e</a:t>
              </a:r>
              <a:r>
                <a:rPr lang="en-US" sz="2000" u="none" dirty="0">
                  <a:solidFill>
                    <a:srgbClr val="FFFFFF"/>
                  </a:solidFill>
                  <a:latin typeface="Open Sans Light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Open Sans Light"/>
                </a:rPr>
                <a:t>m</a:t>
              </a:r>
              <a:r>
                <a:rPr lang="en-US" sz="2000" u="none" dirty="0" err="1">
                  <a:solidFill>
                    <a:srgbClr val="FFFFFF"/>
                  </a:solidFill>
                  <a:latin typeface="Open Sans Light"/>
                </a:rPr>
                <a:t>ás</a:t>
              </a:r>
              <a:r>
                <a:rPr lang="en-US" sz="2000" dirty="0">
                  <a:solidFill>
                    <a:srgbClr val="FFFFFF"/>
                  </a:solidFill>
                  <a:latin typeface="Open Sans Light"/>
                </a:rPr>
                <a:t> </a:t>
              </a:r>
              <a:r>
                <a:rPr lang="en-US" sz="2000" u="none" dirty="0">
                  <a:solidFill>
                    <a:srgbClr val="FFFFFF"/>
                  </a:solidFill>
                  <a:latin typeface="Open Sans Light"/>
                </a:rPr>
                <a:t>d</a:t>
              </a:r>
              <a:r>
                <a:rPr lang="en-US" sz="2000" dirty="0">
                  <a:solidFill>
                    <a:srgbClr val="FFFFFF"/>
                  </a:solidFill>
                  <a:latin typeface="Open Sans Light"/>
                </a:rPr>
                <a:t>el </a:t>
              </a:r>
              <a:r>
                <a:rPr lang="en-US" sz="2000" u="none" dirty="0">
                  <a:solidFill>
                    <a:srgbClr val="FFFFFF"/>
                  </a:solidFill>
                  <a:latin typeface="Open Sans Light"/>
                </a:rPr>
                <a:t>18%</a:t>
              </a:r>
              <a:r>
                <a:rPr lang="en-US" sz="2000" dirty="0">
                  <a:solidFill>
                    <a:srgbClr val="FFFFFF"/>
                  </a:solidFill>
                  <a:latin typeface="Open Sans Light"/>
                </a:rPr>
                <a:t> </a:t>
              </a:r>
              <a:r>
                <a:rPr lang="en-US" sz="2000" u="none" dirty="0">
                  <a:solidFill>
                    <a:srgbClr val="FFFFFF"/>
                  </a:solidFill>
                  <a:latin typeface="Open Sans Light"/>
                </a:rPr>
                <a:t>ent</a:t>
              </a:r>
              <a:r>
                <a:rPr lang="en-US" sz="2000" dirty="0">
                  <a:solidFill>
                    <a:srgbClr val="FFFFFF"/>
                  </a:solidFill>
                  <a:latin typeface="Open Sans Light"/>
                </a:rPr>
                <a:t>r</a:t>
              </a:r>
              <a:r>
                <a:rPr lang="en-US" sz="2000" u="none" dirty="0">
                  <a:solidFill>
                    <a:srgbClr val="FFFFFF"/>
                  </a:solidFill>
                  <a:latin typeface="Open Sans Light"/>
                </a:rPr>
                <a:t>e</a:t>
              </a:r>
              <a:r>
                <a:rPr lang="en-US" sz="2000" dirty="0">
                  <a:solidFill>
                    <a:srgbClr val="FFFFFF"/>
                  </a:solidFill>
                  <a:latin typeface="Open Sans Light"/>
                </a:rPr>
                <a:t> </a:t>
              </a:r>
              <a:r>
                <a:rPr lang="en-US" sz="2000" u="none" dirty="0">
                  <a:solidFill>
                    <a:srgbClr val="FFFFFF"/>
                  </a:solidFill>
                  <a:latin typeface="Open Sans Light"/>
                </a:rPr>
                <a:t>2005</a:t>
              </a:r>
              <a:r>
                <a:rPr lang="en-US" sz="2000" dirty="0">
                  <a:solidFill>
                    <a:srgbClr val="FFFFFF"/>
                  </a:solidFill>
                  <a:latin typeface="Open Sans Light"/>
                </a:rPr>
                <a:t> </a:t>
              </a:r>
              <a:r>
                <a:rPr lang="en-US" sz="2000" u="none" dirty="0">
                  <a:solidFill>
                    <a:srgbClr val="FFFFFF"/>
                  </a:solidFill>
                  <a:latin typeface="Open Sans Light"/>
                </a:rPr>
                <a:t>y</a:t>
              </a:r>
              <a:r>
                <a:rPr lang="en-US" sz="2000" dirty="0">
                  <a:solidFill>
                    <a:srgbClr val="FFFFFF"/>
                  </a:solidFill>
                  <a:latin typeface="Open Sans Light"/>
                </a:rPr>
                <a:t> </a:t>
              </a:r>
              <a:r>
                <a:rPr lang="en-US" sz="2000" u="none" dirty="0">
                  <a:solidFill>
                    <a:srgbClr val="FFFFFF"/>
                  </a:solidFill>
                  <a:latin typeface="Open Sans Light"/>
                </a:rPr>
                <a:t>2015</a:t>
              </a:r>
              <a:r>
                <a:rPr lang="en-US" sz="2000" dirty="0">
                  <a:solidFill>
                    <a:srgbClr val="FFFFFF"/>
                  </a:solidFill>
                  <a:latin typeface="Open Sans Light"/>
                </a:rPr>
                <a:t>.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" y="0"/>
            <a:ext cx="5105400" cy="607902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6600" y="6079026"/>
            <a:ext cx="4038600" cy="4038600"/>
          </a:xfrm>
          <a:prstGeom prst="rect">
            <a:avLst/>
          </a:prstGeom>
        </p:spPr>
      </p:pic>
      <p:grpSp>
        <p:nvGrpSpPr>
          <p:cNvPr id="8" name="Group 2"/>
          <p:cNvGrpSpPr/>
          <p:nvPr/>
        </p:nvGrpSpPr>
        <p:grpSpPr>
          <a:xfrm>
            <a:off x="9906000" y="5067300"/>
            <a:ext cx="5868804" cy="4627783"/>
            <a:chOff x="-5976" y="779701"/>
            <a:chExt cx="11394500" cy="4999775"/>
          </a:xfrm>
        </p:grpSpPr>
        <p:sp>
          <p:nvSpPr>
            <p:cNvPr id="9" name="TextBox 3"/>
            <p:cNvSpPr txBox="1"/>
            <p:nvPr/>
          </p:nvSpPr>
          <p:spPr>
            <a:xfrm>
              <a:off x="-5976" y="779701"/>
              <a:ext cx="11394500" cy="21596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7340"/>
                </a:lnSpc>
                <a:spcBef>
                  <a:spcPct val="0"/>
                </a:spcBef>
              </a:pPr>
              <a:r>
                <a:rPr lang="en-US" sz="10000" spc="-714" dirty="0" smtClean="0">
                  <a:solidFill>
                    <a:srgbClr val="FFFFFF"/>
                  </a:solidFill>
                  <a:latin typeface="Libre Baskerville"/>
                </a:rPr>
                <a:t>41 478</a:t>
              </a:r>
              <a:endParaRPr lang="en-US" sz="10000" u="none" spc="-714" dirty="0">
                <a:solidFill>
                  <a:srgbClr val="FFFFFF"/>
                </a:solidFill>
                <a:latin typeface="Libre Baskerville"/>
              </a:endParaRPr>
            </a:p>
          </p:txBody>
        </p:sp>
        <p:sp>
          <p:nvSpPr>
            <p:cNvPr id="10" name="TextBox 4"/>
            <p:cNvSpPr txBox="1"/>
            <p:nvPr/>
          </p:nvSpPr>
          <p:spPr>
            <a:xfrm>
              <a:off x="-5976" y="3451861"/>
              <a:ext cx="10799994" cy="232761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>
                <a:lnSpc>
                  <a:spcPts val="2800"/>
                </a:lnSpc>
                <a:spcBef>
                  <a:spcPct val="0"/>
                </a:spcBef>
              </a:pPr>
              <a:r>
                <a:rPr lang="es-ES" sz="2000" dirty="0" smtClean="0">
                  <a:solidFill>
                    <a:srgbClr val="FFFFFF"/>
                  </a:solidFill>
                  <a:latin typeface="Open Sans Light"/>
                </a:rPr>
                <a:t>Entre </a:t>
              </a:r>
              <a:r>
                <a:rPr lang="es-ES" sz="2000" dirty="0">
                  <a:solidFill>
                    <a:srgbClr val="FFFFFF"/>
                  </a:solidFill>
                  <a:latin typeface="Open Sans Light"/>
                </a:rPr>
                <a:t>el 24 de marzo y el 29 de mayo del 2020, la campaña ‘Juntos salimos de esta’ del Gobierno atendió 41 478 personas en modalidad de </a:t>
              </a:r>
              <a:r>
                <a:rPr lang="es-ES" sz="2000" dirty="0" err="1">
                  <a:solidFill>
                    <a:srgbClr val="FFFFFF"/>
                  </a:solidFill>
                  <a:latin typeface="Open Sans Light"/>
                </a:rPr>
                <a:t>telepsicología</a:t>
              </a:r>
              <a:r>
                <a:rPr lang="es-ES" sz="2000" dirty="0">
                  <a:solidFill>
                    <a:srgbClr val="FFFFFF"/>
                  </a:solidFill>
                  <a:latin typeface="Open Sans Light"/>
                </a:rPr>
                <a:t> y </a:t>
              </a:r>
              <a:r>
                <a:rPr lang="es-ES" sz="2000" dirty="0" err="1">
                  <a:solidFill>
                    <a:srgbClr val="FFFFFF"/>
                  </a:solidFill>
                  <a:latin typeface="Open Sans Light"/>
                </a:rPr>
                <a:t>telepsiquiatría</a:t>
              </a:r>
              <a:r>
                <a:rPr lang="es-ES" sz="2000" dirty="0">
                  <a:solidFill>
                    <a:srgbClr val="FFFFFF"/>
                  </a:solidFill>
                  <a:latin typeface="Open Sans Light"/>
                </a:rPr>
                <a:t> mediante la línea telefónica 171.</a:t>
              </a:r>
              <a:endParaRPr lang="en-US" sz="2000" dirty="0">
                <a:solidFill>
                  <a:srgbClr val="FFFFFF"/>
                </a:solidFill>
                <a:latin typeface="Open Sans Light"/>
              </a:endParaRPr>
            </a:p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endParaRPr lang="en-US" sz="2000" dirty="0">
                <a:solidFill>
                  <a:srgbClr val="FFFFFF"/>
                </a:solidFill>
                <a:latin typeface="Open Sans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7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2895940"/>
            <a:ext cx="5801419" cy="386761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 l="5459" r="5459"/>
          <a:stretch>
            <a:fillRect/>
          </a:stretch>
        </p:blipFill>
        <p:spPr>
          <a:xfrm>
            <a:off x="10286857" y="2895940"/>
            <a:ext cx="6140255" cy="3867613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67656" y="7538693"/>
            <a:ext cx="4226698" cy="2320191"/>
            <a:chOff x="0" y="0"/>
            <a:chExt cx="5635597" cy="3093588"/>
          </a:xfrm>
        </p:grpSpPr>
        <p:sp>
          <p:nvSpPr>
            <p:cNvPr id="5" name="TextBox 5"/>
            <p:cNvSpPr txBox="1"/>
            <p:nvPr/>
          </p:nvSpPr>
          <p:spPr>
            <a:xfrm>
              <a:off x="0" y="28575"/>
              <a:ext cx="5635597" cy="4565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640"/>
                </a:lnSpc>
                <a:spcBef>
                  <a:spcPct val="0"/>
                </a:spcBef>
              </a:pPr>
              <a:r>
                <a:rPr lang="en-US" sz="2400" spc="-62">
                  <a:solidFill>
                    <a:srgbClr val="FFFFFF"/>
                  </a:solidFill>
                  <a:latin typeface="Open Sans Bold"/>
                </a:rPr>
                <a:t>EVALUAR OPINIONES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611373"/>
              <a:ext cx="5635597" cy="24822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519"/>
                </a:lnSpc>
                <a:spcBef>
                  <a:spcPct val="0"/>
                </a:spcBef>
              </a:pP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Ofre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cemo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s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 l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a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 p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os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ibilidad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 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de evalu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ar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 las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 co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rrie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n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tes de op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i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n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ion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es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 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depresiva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s 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en  Twit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t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er  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a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por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t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ando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 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inform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a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ció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n 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 r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e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l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e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va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nt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e  pa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ra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  el  a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n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áli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s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is  de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 l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a comuni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c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ación q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ue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 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 se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 da 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e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n 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es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te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 e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s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p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aci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o d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e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 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 Inte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r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n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e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t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.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 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1541071" y="7695855"/>
            <a:ext cx="4226698" cy="2005866"/>
            <a:chOff x="0" y="0"/>
            <a:chExt cx="5635597" cy="2674488"/>
          </a:xfrm>
        </p:grpSpPr>
        <p:sp>
          <p:nvSpPr>
            <p:cNvPr id="8" name="TextBox 8"/>
            <p:cNvSpPr txBox="1"/>
            <p:nvPr/>
          </p:nvSpPr>
          <p:spPr>
            <a:xfrm>
              <a:off x="0" y="28575"/>
              <a:ext cx="5635597" cy="4565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640"/>
                </a:lnSpc>
                <a:spcBef>
                  <a:spcPct val="0"/>
                </a:spcBef>
              </a:pPr>
              <a:r>
                <a:rPr lang="en-US" sz="2400" spc="-62">
                  <a:solidFill>
                    <a:srgbClr val="FFFFFF"/>
                  </a:solidFill>
                  <a:latin typeface="Open Sans Bold"/>
                </a:rPr>
                <a:t>MENSAJES EN ESPAÑOL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611373"/>
              <a:ext cx="5635597" cy="20631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519"/>
                </a:lnSpc>
                <a:spcBef>
                  <a:spcPct val="0"/>
                </a:spcBef>
              </a:pP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El desa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rrollo de es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tos 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p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r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oc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e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s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o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s apl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ica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d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o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s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 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a l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os 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mens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a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jes en español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 e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stá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 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si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en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do obje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to 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d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e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 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cre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ci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e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nt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e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 int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e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ré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s por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 par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t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e de lo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s 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i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n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vestiga</a:t>
              </a:r>
              <a:r>
                <a:rPr lang="en-US" sz="1799">
                  <a:solidFill>
                    <a:srgbClr val="FFFFFF"/>
                  </a:solidFill>
                  <a:latin typeface="Open Sans Light"/>
                </a:rPr>
                <a:t>dore</a:t>
              </a:r>
              <a:r>
                <a:rPr lang="en-US" sz="1799" u="none">
                  <a:solidFill>
                    <a:srgbClr val="FFFFFF"/>
                  </a:solidFill>
                  <a:latin typeface="Open Sans Light"/>
                </a:rPr>
                <a:t>s en comunicación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270873" y="1257916"/>
            <a:ext cx="11746254" cy="795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00"/>
              </a:lnSpc>
              <a:spcBef>
                <a:spcPct val="0"/>
              </a:spcBef>
            </a:pPr>
            <a:r>
              <a:rPr lang="en-US" sz="5883" spc="-247">
                <a:solidFill>
                  <a:srgbClr val="FFFFFF"/>
                </a:solidFill>
                <a:latin typeface="Libre Baskerville"/>
              </a:rPr>
              <a:t>PROBLEMÁTICA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7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62050"/>
            <a:ext cx="13861160" cy="1078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159"/>
              </a:lnSpc>
              <a:spcBef>
                <a:spcPct val="0"/>
              </a:spcBef>
            </a:pPr>
            <a:r>
              <a:rPr lang="en-US" sz="8000" spc="-336">
                <a:solidFill>
                  <a:srgbClr val="FFFFFF"/>
                </a:solidFill>
                <a:latin typeface="Libre Baskerville"/>
              </a:rPr>
              <a:t>NUESTRA SOLUCION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3292489"/>
            <a:ext cx="3808713" cy="1564442"/>
            <a:chOff x="0" y="0"/>
            <a:chExt cx="5078284" cy="2085923"/>
          </a:xfrm>
        </p:grpSpPr>
        <p:sp>
          <p:nvSpPr>
            <p:cNvPr id="4" name="TextBox 4"/>
            <p:cNvSpPr txBox="1"/>
            <p:nvPr/>
          </p:nvSpPr>
          <p:spPr>
            <a:xfrm>
              <a:off x="0" y="28575"/>
              <a:ext cx="5078284" cy="13455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640"/>
                </a:lnSpc>
                <a:spcBef>
                  <a:spcPct val="0"/>
                </a:spcBef>
              </a:pPr>
              <a:r>
                <a:rPr lang="en-US" sz="2400" spc="-62">
                  <a:solidFill>
                    <a:srgbClr val="FFFFFF"/>
                  </a:solidFill>
                  <a:latin typeface="Open Sans Bold"/>
                </a:rPr>
                <a:t>E</a:t>
              </a:r>
              <a:r>
                <a:rPr lang="en-US" sz="2400" u="none" spc="-62">
                  <a:solidFill>
                    <a:srgbClr val="FFFFFF"/>
                  </a:solidFill>
                  <a:latin typeface="Open Sans Bold"/>
                </a:rPr>
                <a:t>S</a:t>
              </a:r>
              <a:r>
                <a:rPr lang="en-US" sz="2400" spc="-62">
                  <a:solidFill>
                    <a:srgbClr val="FFFFFF"/>
                  </a:solidFill>
                  <a:latin typeface="Open Sans Bold"/>
                </a:rPr>
                <a:t>TA</a:t>
              </a:r>
              <a:r>
                <a:rPr lang="en-US" sz="2400" u="none" spc="-62">
                  <a:solidFill>
                    <a:srgbClr val="FFFFFF"/>
                  </a:solidFill>
                  <a:latin typeface="Open Sans Bold"/>
                </a:rPr>
                <a:t>BLECE</a:t>
              </a:r>
              <a:r>
                <a:rPr lang="en-US" sz="2400" spc="-62">
                  <a:solidFill>
                    <a:srgbClr val="FFFFFF"/>
                  </a:solidFill>
                  <a:latin typeface="Open Sans Bold"/>
                </a:rPr>
                <a:t>R </a:t>
              </a:r>
              <a:r>
                <a:rPr lang="en-US" sz="2400" u="none" spc="-62">
                  <a:solidFill>
                    <a:srgbClr val="FFFFFF"/>
                  </a:solidFill>
                  <a:latin typeface="Open Sans Bold"/>
                </a:rPr>
                <a:t>UN REFERENTE</a:t>
              </a:r>
              <a:r>
                <a:rPr lang="en-US" sz="2400" spc="-62">
                  <a:solidFill>
                    <a:srgbClr val="FFFFFF"/>
                  </a:solidFill>
                  <a:latin typeface="Open Sans Bold"/>
                </a:rPr>
                <a:t> </a:t>
              </a:r>
              <a:r>
                <a:rPr lang="en-US" sz="2400" u="none" spc="-62">
                  <a:solidFill>
                    <a:srgbClr val="FFFFFF"/>
                  </a:solidFill>
                  <a:latin typeface="Open Sans Bold"/>
                </a:rPr>
                <a:t>EST</a:t>
              </a:r>
              <a:r>
                <a:rPr lang="en-US" sz="2400" spc="-62">
                  <a:solidFill>
                    <a:srgbClr val="FFFFFF"/>
                  </a:solidFill>
                  <a:latin typeface="Open Sans Bold"/>
                </a:rPr>
                <a:t>A</a:t>
              </a:r>
              <a:r>
                <a:rPr lang="en-US" sz="2400" u="none" spc="-62">
                  <a:solidFill>
                    <a:srgbClr val="FFFFFF"/>
                  </a:solidFill>
                  <a:latin typeface="Open Sans Bold"/>
                </a:rPr>
                <a:t>DÍSTIC</a:t>
              </a:r>
              <a:r>
                <a:rPr lang="en-US" sz="2400" spc="-62">
                  <a:solidFill>
                    <a:srgbClr val="FFFFFF"/>
                  </a:solidFill>
                  <a:latin typeface="Open Sans Bold"/>
                </a:rPr>
                <a:t>O</a:t>
              </a:r>
              <a:r>
                <a:rPr lang="en-US" sz="2400" u="none" spc="-62">
                  <a:solidFill>
                    <a:srgbClr val="FFFFFF"/>
                  </a:solidFill>
                  <a:latin typeface="Open Sans Bold"/>
                </a:rPr>
                <a:t> P</a:t>
              </a:r>
              <a:r>
                <a:rPr lang="en-US" sz="2400" spc="-62">
                  <a:solidFill>
                    <a:srgbClr val="FFFFFF"/>
                  </a:solidFill>
                  <a:latin typeface="Open Sans Bold"/>
                </a:rPr>
                <a:t>ARA </a:t>
              </a:r>
              <a:r>
                <a:rPr lang="en-US" sz="2400" u="none" spc="-62">
                  <a:solidFill>
                    <a:srgbClr val="FFFFFF"/>
                  </a:solidFill>
                  <a:latin typeface="Open Sans Bold"/>
                </a:rPr>
                <a:t>FUTU</a:t>
              </a:r>
              <a:r>
                <a:rPr lang="en-US" sz="2400" spc="-62">
                  <a:solidFill>
                    <a:srgbClr val="FFFFFF"/>
                  </a:solidFill>
                  <a:latin typeface="Open Sans Bold"/>
                </a:rPr>
                <a:t>ROS ESTU</a:t>
              </a:r>
              <a:r>
                <a:rPr lang="en-US" sz="2400" u="none" spc="-62">
                  <a:solidFill>
                    <a:srgbClr val="FFFFFF"/>
                  </a:solidFill>
                  <a:latin typeface="Open Sans Bold"/>
                </a:rPr>
                <a:t>D</a:t>
              </a:r>
              <a:r>
                <a:rPr lang="en-US" sz="2400" spc="-62">
                  <a:solidFill>
                    <a:srgbClr val="FFFFFF"/>
                  </a:solidFill>
                  <a:latin typeface="Open Sans Bold"/>
                </a:rPr>
                <a:t>IOS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636131"/>
              <a:ext cx="5078284" cy="4497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5440882"/>
            <a:ext cx="3808713" cy="1335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640"/>
              </a:lnSpc>
              <a:spcBef>
                <a:spcPct val="0"/>
              </a:spcBef>
            </a:pPr>
            <a:r>
              <a:rPr lang="en-US" sz="2400" spc="-62">
                <a:solidFill>
                  <a:srgbClr val="FFFFFF"/>
                </a:solidFill>
                <a:latin typeface="Open Sans Bold"/>
              </a:rPr>
              <a:t>DETERM</a:t>
            </a:r>
            <a:r>
              <a:rPr lang="en-US" sz="2400" u="none" spc="-62">
                <a:solidFill>
                  <a:srgbClr val="FFFFFF"/>
                </a:solidFill>
                <a:latin typeface="Open Sans Bold"/>
              </a:rPr>
              <a:t>INAR</a:t>
            </a:r>
            <a:r>
              <a:rPr lang="en-US" sz="2400" spc="-62">
                <a:solidFill>
                  <a:srgbClr val="FFFFFF"/>
                </a:solidFill>
                <a:latin typeface="Open Sans Bold"/>
              </a:rPr>
              <a:t> </a:t>
            </a:r>
            <a:r>
              <a:rPr lang="en-US" sz="2400" u="none" spc="-62">
                <a:solidFill>
                  <a:srgbClr val="FFFFFF"/>
                </a:solidFill>
                <a:latin typeface="Open Sans Bold"/>
              </a:rPr>
              <a:t>LA EXIS</a:t>
            </a:r>
            <a:r>
              <a:rPr lang="en-US" sz="2400" spc="-62">
                <a:solidFill>
                  <a:srgbClr val="FFFFFF"/>
                </a:solidFill>
                <a:latin typeface="Open Sans Bold"/>
              </a:rPr>
              <a:t>T</a:t>
            </a:r>
            <a:r>
              <a:rPr lang="en-US" sz="2400" u="none" spc="-62">
                <a:solidFill>
                  <a:srgbClr val="FFFFFF"/>
                </a:solidFill>
                <a:latin typeface="Open Sans Bold"/>
              </a:rPr>
              <a:t>ENCIA D</a:t>
            </a:r>
            <a:r>
              <a:rPr lang="en-US" sz="2400" spc="-62">
                <a:solidFill>
                  <a:srgbClr val="FFFFFF"/>
                </a:solidFill>
                <a:latin typeface="Open Sans Bold"/>
              </a:rPr>
              <a:t>E </a:t>
            </a:r>
            <a:r>
              <a:rPr lang="en-US" sz="2400" u="none" spc="-62">
                <a:solidFill>
                  <a:srgbClr val="FFFFFF"/>
                </a:solidFill>
                <a:latin typeface="Open Sans Bold"/>
              </a:rPr>
              <a:t>TENDENCIAS DEP</a:t>
            </a:r>
            <a:r>
              <a:rPr lang="en-US" sz="2400" spc="-62">
                <a:solidFill>
                  <a:srgbClr val="FFFFFF"/>
                </a:solidFill>
                <a:latin typeface="Open Sans Bold"/>
              </a:rPr>
              <a:t>R</a:t>
            </a:r>
            <a:r>
              <a:rPr lang="en-US" sz="2400" u="none" spc="-62">
                <a:solidFill>
                  <a:srgbClr val="FFFFFF"/>
                </a:solidFill>
                <a:latin typeface="Open Sans Bold"/>
              </a:rPr>
              <a:t>ESIVAS</a:t>
            </a:r>
            <a:r>
              <a:rPr lang="en-US" sz="2400" spc="-62">
                <a:solidFill>
                  <a:srgbClr val="FFFFFF"/>
                </a:solidFill>
                <a:latin typeface="Open Sans Bold"/>
              </a:rPr>
              <a:t> E</a:t>
            </a:r>
            <a:r>
              <a:rPr lang="en-US" sz="2400" u="none" spc="-62">
                <a:solidFill>
                  <a:srgbClr val="FFFFFF"/>
                </a:solidFill>
                <a:latin typeface="Open Sans Bold"/>
              </a:rPr>
              <a:t>N</a:t>
            </a:r>
            <a:r>
              <a:rPr lang="en-US" sz="2400" spc="-62">
                <a:solidFill>
                  <a:srgbClr val="FFFFFF"/>
                </a:solidFill>
                <a:latin typeface="Open Sans Bold"/>
              </a:rPr>
              <a:t> </a:t>
            </a:r>
            <a:r>
              <a:rPr lang="en-US" sz="2400" u="none" spc="-62">
                <a:solidFill>
                  <a:srgbClr val="FFFFFF"/>
                </a:solidFill>
                <a:latin typeface="Open Sans Bold"/>
              </a:rPr>
              <a:t>LA P</a:t>
            </a:r>
            <a:r>
              <a:rPr lang="en-US" sz="2400" spc="-62">
                <a:solidFill>
                  <a:srgbClr val="FFFFFF"/>
                </a:solidFill>
                <a:latin typeface="Open Sans Bold"/>
              </a:rPr>
              <a:t>O</a:t>
            </a:r>
            <a:r>
              <a:rPr lang="en-US" sz="2400" u="none" spc="-62">
                <a:solidFill>
                  <a:srgbClr val="FFFFFF"/>
                </a:solidFill>
                <a:latin typeface="Open Sans Bold"/>
              </a:rPr>
              <a:t>BLACIÓ</a:t>
            </a:r>
            <a:r>
              <a:rPr lang="en-US" sz="2400" spc="-62">
                <a:solidFill>
                  <a:srgbClr val="FFFFFF"/>
                </a:solidFill>
                <a:latin typeface="Open Sans Bold"/>
              </a:rPr>
              <a:t>N</a:t>
            </a:r>
          </a:p>
        </p:txBody>
      </p:sp>
      <p:pic>
        <p:nvPicPr>
          <p:cNvPr id="8" name="covid_dem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019800" y="2569985"/>
            <a:ext cx="11049000" cy="58240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1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92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10800000">
            <a:off x="9144000" y="1028700"/>
            <a:ext cx="9525" cy="818445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666308" y="2665808"/>
            <a:ext cx="4955385" cy="4955385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51715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7482992" y="4881645"/>
            <a:ext cx="3341066" cy="506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76"/>
              </a:lnSpc>
              <a:spcBef>
                <a:spcPct val="0"/>
              </a:spcBef>
            </a:pPr>
            <a:r>
              <a:rPr lang="en-US" sz="3800" spc="-159">
                <a:solidFill>
                  <a:srgbClr val="FFFFFF"/>
                </a:solidFill>
                <a:latin typeface="Libre Baskerville"/>
              </a:rPr>
              <a:t>BENEFICIOS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319395" y="4361279"/>
            <a:ext cx="3808713" cy="1564442"/>
            <a:chOff x="0" y="0"/>
            <a:chExt cx="5078284" cy="2085923"/>
          </a:xfrm>
        </p:grpSpPr>
        <p:sp>
          <p:nvSpPr>
            <p:cNvPr id="7" name="TextBox 7"/>
            <p:cNvSpPr txBox="1"/>
            <p:nvPr/>
          </p:nvSpPr>
          <p:spPr>
            <a:xfrm>
              <a:off x="0" y="28575"/>
              <a:ext cx="5078284" cy="13455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640"/>
                </a:lnSpc>
                <a:spcBef>
                  <a:spcPct val="0"/>
                </a:spcBef>
              </a:pPr>
              <a:r>
                <a:rPr lang="en-US" sz="2400" spc="-62" dirty="0">
                  <a:solidFill>
                    <a:srgbClr val="FFFFFF"/>
                  </a:solidFill>
                  <a:latin typeface="Open Sans Bold"/>
                </a:rPr>
                <a:t>DESARROL</a:t>
              </a:r>
              <a:r>
                <a:rPr lang="en-US" sz="2400" u="none" spc="-62" dirty="0">
                  <a:solidFill>
                    <a:srgbClr val="FFFFFF"/>
                  </a:solidFill>
                  <a:latin typeface="Open Sans Bold"/>
                </a:rPr>
                <a:t>LA</a:t>
              </a:r>
              <a:r>
                <a:rPr lang="en-US" sz="2400" spc="-62" dirty="0">
                  <a:solidFill>
                    <a:srgbClr val="FFFFFF"/>
                  </a:solidFill>
                  <a:latin typeface="Open Sans Bold"/>
                </a:rPr>
                <a:t>R ME</a:t>
              </a:r>
              <a:r>
                <a:rPr lang="en-US" sz="2400" u="none" spc="-62" dirty="0">
                  <a:solidFill>
                    <a:srgbClr val="FFFFFF"/>
                  </a:solidFill>
                  <a:latin typeface="Open Sans Bold"/>
                </a:rPr>
                <a:t>JO</a:t>
              </a:r>
              <a:r>
                <a:rPr lang="en-US" sz="2400" spc="-62" dirty="0">
                  <a:solidFill>
                    <a:srgbClr val="FFFFFF"/>
                  </a:solidFill>
                  <a:latin typeface="Open Sans Bold"/>
                </a:rPr>
                <a:t>RE</a:t>
              </a:r>
              <a:r>
                <a:rPr lang="en-US" sz="2400" u="none" spc="-62" dirty="0">
                  <a:solidFill>
                    <a:srgbClr val="FFFFFF"/>
                  </a:solidFill>
                  <a:latin typeface="Open Sans Bold"/>
                </a:rPr>
                <a:t>S</a:t>
              </a:r>
              <a:r>
                <a:rPr lang="en-US" sz="2400" spc="-62" dirty="0">
                  <a:solidFill>
                    <a:srgbClr val="FFFFFF"/>
                  </a:solidFill>
                  <a:latin typeface="Open Sans Bold"/>
                </a:rPr>
                <a:t> EST</a:t>
              </a:r>
              <a:r>
                <a:rPr lang="en-US" sz="2400" u="none" spc="-62" dirty="0">
                  <a:solidFill>
                    <a:srgbClr val="FFFFFF"/>
                  </a:solidFill>
                  <a:latin typeface="Open Sans Bold"/>
                </a:rPr>
                <a:t>R</a:t>
              </a:r>
              <a:r>
                <a:rPr lang="en-US" sz="2400" spc="-62" dirty="0">
                  <a:solidFill>
                    <a:srgbClr val="FFFFFF"/>
                  </a:solidFill>
                  <a:latin typeface="Open Sans Bold"/>
                </a:rPr>
                <a:t>AT</a:t>
              </a:r>
              <a:r>
                <a:rPr lang="en-US" sz="2400" u="none" spc="-62" dirty="0">
                  <a:solidFill>
                    <a:srgbClr val="FFFFFF"/>
                  </a:solidFill>
                  <a:latin typeface="Open Sans Bold"/>
                </a:rPr>
                <a:t>EG</a:t>
              </a:r>
              <a:r>
                <a:rPr lang="en-US" sz="2400" spc="-62" dirty="0">
                  <a:solidFill>
                    <a:srgbClr val="FFFFFF"/>
                  </a:solidFill>
                  <a:latin typeface="Open Sans Bold"/>
                </a:rPr>
                <a:t>IAS EMPRESARIALES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636131"/>
              <a:ext cx="5078284" cy="4497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2521738" y="4099447"/>
            <a:ext cx="3808713" cy="668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40"/>
              </a:lnSpc>
              <a:spcBef>
                <a:spcPct val="0"/>
              </a:spcBef>
            </a:pPr>
            <a:r>
              <a:rPr lang="en-US" sz="2400" spc="-62" dirty="0">
                <a:solidFill>
                  <a:srgbClr val="FFFFFF"/>
                </a:solidFill>
                <a:latin typeface="Open Sans Bold"/>
              </a:rPr>
              <a:t>FACILITA LA GESTIÓN DE LA REPUTACIÓN ONLINE</a:t>
            </a:r>
            <a:r>
              <a:rPr lang="en-US" sz="2400" spc="-62" dirty="0">
                <a:solidFill>
                  <a:srgbClr val="FFFFFF"/>
                </a:solidFill>
                <a:latin typeface="Open Sans"/>
              </a:rPr>
              <a:t> 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7249168" y="8379072"/>
            <a:ext cx="3808713" cy="1231067"/>
            <a:chOff x="0" y="0"/>
            <a:chExt cx="5078284" cy="1641423"/>
          </a:xfrm>
        </p:grpSpPr>
        <p:sp>
          <p:nvSpPr>
            <p:cNvPr id="11" name="TextBox 11"/>
            <p:cNvSpPr txBox="1"/>
            <p:nvPr/>
          </p:nvSpPr>
          <p:spPr>
            <a:xfrm>
              <a:off x="0" y="28575"/>
              <a:ext cx="5078284" cy="9010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640"/>
                </a:lnSpc>
                <a:spcBef>
                  <a:spcPct val="0"/>
                </a:spcBef>
              </a:pPr>
              <a:r>
                <a:rPr lang="en-US" sz="2400" spc="-62" dirty="0">
                  <a:solidFill>
                    <a:srgbClr val="FFFFFF"/>
                  </a:solidFill>
                  <a:latin typeface="Open Sans Bold"/>
                </a:rPr>
                <a:t>DECISIONES EN TIEMPO REAL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191631"/>
              <a:ext cx="5078284" cy="4497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249168" y="737223"/>
            <a:ext cx="3808713" cy="1231067"/>
            <a:chOff x="0" y="0"/>
            <a:chExt cx="5078284" cy="1641423"/>
          </a:xfrm>
        </p:grpSpPr>
        <p:sp>
          <p:nvSpPr>
            <p:cNvPr id="14" name="TextBox 14"/>
            <p:cNvSpPr txBox="1"/>
            <p:nvPr/>
          </p:nvSpPr>
          <p:spPr>
            <a:xfrm>
              <a:off x="0" y="28575"/>
              <a:ext cx="5078284" cy="9010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640"/>
                </a:lnSpc>
                <a:spcBef>
                  <a:spcPct val="0"/>
                </a:spcBef>
              </a:pPr>
              <a:r>
                <a:rPr lang="en-US" sz="2400" spc="-62" dirty="0">
                  <a:solidFill>
                    <a:srgbClr val="FFFFFF"/>
                  </a:solidFill>
                  <a:latin typeface="Open Sans Bold"/>
                </a:rPr>
                <a:t>PLANES ESTRATEGICOS DE MARKETING SOCIAL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191631"/>
              <a:ext cx="5078284" cy="4497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00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7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40202" y="1162050"/>
            <a:ext cx="9614059" cy="1078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159"/>
              </a:lnSpc>
              <a:spcBef>
                <a:spcPct val="0"/>
              </a:spcBef>
            </a:pPr>
            <a:r>
              <a:rPr lang="en-US" sz="8000" spc="-336">
                <a:solidFill>
                  <a:srgbClr val="FFFFFF"/>
                </a:solidFill>
                <a:latin typeface="Libre Baskerville"/>
              </a:rPr>
              <a:t>CONTÁCTANOS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000643" y="5207277"/>
            <a:ext cx="4638016" cy="1011409"/>
            <a:chOff x="0" y="-178101"/>
            <a:chExt cx="6184021" cy="1348544"/>
          </a:xfrm>
        </p:grpSpPr>
        <p:sp>
          <p:nvSpPr>
            <p:cNvPr id="4" name="TextBox 4"/>
            <p:cNvSpPr txBox="1"/>
            <p:nvPr/>
          </p:nvSpPr>
          <p:spPr>
            <a:xfrm>
              <a:off x="22072" y="-178101"/>
              <a:ext cx="6161949" cy="4565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640"/>
                </a:lnSpc>
                <a:spcBef>
                  <a:spcPct val="0"/>
                </a:spcBef>
              </a:pPr>
              <a:r>
                <a:rPr lang="en-US" sz="2400" spc="-62" dirty="0">
                  <a:solidFill>
                    <a:srgbClr val="FFFFFF"/>
                  </a:solidFill>
                  <a:latin typeface="Open Sans Bold"/>
                </a:rPr>
                <a:t>CELULAR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623285"/>
              <a:ext cx="6161949" cy="547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19"/>
                </a:lnSpc>
              </a:pPr>
              <a:r>
                <a:rPr lang="en-US" b="1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0984068343</a:t>
              </a:r>
              <a:endParaRPr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000643" y="7188211"/>
            <a:ext cx="4638015" cy="844812"/>
            <a:chOff x="0" y="0"/>
            <a:chExt cx="6184020" cy="1126416"/>
          </a:xfrm>
        </p:grpSpPr>
        <p:sp>
          <p:nvSpPr>
            <p:cNvPr id="7" name="TextBox 7"/>
            <p:cNvSpPr txBox="1"/>
            <p:nvPr/>
          </p:nvSpPr>
          <p:spPr>
            <a:xfrm>
              <a:off x="22072" y="28575"/>
              <a:ext cx="6161949" cy="4565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640"/>
                </a:lnSpc>
                <a:spcBef>
                  <a:spcPct val="0"/>
                </a:spcBef>
              </a:pPr>
              <a:r>
                <a:rPr lang="en-US" sz="2400" spc="-62" dirty="0">
                  <a:solidFill>
                    <a:srgbClr val="FFFFFF"/>
                  </a:solidFill>
                  <a:latin typeface="Open Sans Bold"/>
                </a:rPr>
                <a:t>CORREO ELECTRÓNICO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623285"/>
              <a:ext cx="6161949" cy="5031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19"/>
                </a:lnSpc>
              </a:pPr>
              <a:r>
                <a:rPr lang="en-US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desarrollo_ai@gmail.com</a:t>
              </a:r>
              <a:endParaRPr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</p:grpSp>
      <p:sp>
        <p:nvSpPr>
          <p:cNvPr id="9" name="AutoShape 9"/>
          <p:cNvSpPr/>
          <p:nvPr/>
        </p:nvSpPr>
        <p:spPr>
          <a:xfrm rot="5400000">
            <a:off x="9144988" y="1153513"/>
            <a:ext cx="9525" cy="16219098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AEF6A4B0-4E71-4DE2-BE40-F6545B1567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779"/>
          <a:stretch/>
        </p:blipFill>
        <p:spPr>
          <a:xfrm>
            <a:off x="12573000" y="3413450"/>
            <a:ext cx="2951195" cy="4172234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000643" y="3530889"/>
            <a:ext cx="430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GRUPO DESARROLLO COVID-19 y Twitter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678</Words>
  <Application>Microsoft Office PowerPoint</Application>
  <PresentationFormat>Personalizado</PresentationFormat>
  <Paragraphs>77</Paragraphs>
  <Slides>9</Slides>
  <Notes>6</Notes>
  <HiddenSlides>0</HiddenSlides>
  <MMClips>1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Calibri</vt:lpstr>
      <vt:lpstr>Open Sans Bold</vt:lpstr>
      <vt:lpstr>Libre Baskerville</vt:lpstr>
      <vt:lpstr>Open Sans</vt:lpstr>
      <vt:lpstr>Arial</vt:lpstr>
      <vt:lpstr>Open Sans Light</vt:lpstr>
      <vt:lpstr>Open Sans Light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¿Cómo afecta el coronavirus a nuestras emociones?</dc:title>
  <dc:creator>usuario</dc:creator>
  <cp:lastModifiedBy>usuario</cp:lastModifiedBy>
  <cp:revision>10</cp:revision>
  <dcterms:created xsi:type="dcterms:W3CDTF">2006-08-16T00:00:00Z</dcterms:created>
  <dcterms:modified xsi:type="dcterms:W3CDTF">2020-06-12T01:40:16Z</dcterms:modified>
  <dc:identifier>DAD-U4mgvPM</dc:identifier>
</cp:coreProperties>
</file>