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2.3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文法的构造 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1011" name="Rectangle 3"/>
          <p:cNvSpPr>
            <a:spLocks noGrp="1"/>
          </p:cNvSpPr>
          <p:nvPr>
            <p:ph idx="1"/>
          </p:nvPr>
        </p:nvSpPr>
        <p:spPr>
          <a:xfrm>
            <a:off x="1752600" y="1447800"/>
            <a:ext cx="8534400" cy="47244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</a:rPr>
              <a:t>{ww</a:t>
            </a:r>
            <a:r>
              <a:rPr lang="en-US" altLang="zh-CN" b="1" baseline="30000">
                <a:latin typeface="Times New Roman" pitchFamily="18" charset="0"/>
              </a:rPr>
              <a:t>T</a:t>
            </a:r>
            <a:r>
              <a:rPr lang="en-US" altLang="zh-CN" b="1">
                <a:latin typeface="Times New Roman" pitchFamily="18" charset="0"/>
              </a:rPr>
              <a:t>|w</a:t>
            </a:r>
            <a:r>
              <a:rPr lang="en-US" altLang="zh-CN" b="1">
                <a:latin typeface="宋体" charset="0"/>
              </a:rPr>
              <a:t>∈</a:t>
            </a:r>
            <a:r>
              <a:rPr lang="en-US" altLang="zh-CN" b="1">
                <a:latin typeface="Times New Roman" pitchFamily="18" charset="0"/>
              </a:rPr>
              <a:t>{0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1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2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3}</a:t>
            </a:r>
            <a:r>
              <a:rPr lang="en-US" altLang="zh-CN" b="1" baseline="30000">
                <a:latin typeface="Times New Roman" pitchFamily="18" charset="0"/>
              </a:rPr>
              <a:t>+</a:t>
            </a:r>
            <a:r>
              <a:rPr lang="en-US" altLang="zh-CN" b="1">
                <a:latin typeface="Times New Roman" pitchFamily="18" charset="0"/>
              </a:rPr>
              <a:t>}</a:t>
            </a:r>
            <a:r>
              <a:rPr lang="zh-CN" altLang="en-US" b="1" dirty="0">
                <a:latin typeface="宋体" charset="0"/>
              </a:rPr>
              <a:t>的句子的特点</a:t>
            </a:r>
            <a:r>
              <a:rPr lang="zh-CN" altLang="en-US" b="1" dirty="0">
                <a:latin typeface="Calibri" charset="0"/>
              </a:rPr>
              <a:t> </a:t>
            </a:r>
            <a:endParaRPr lang="zh-CN" altLang="en-US" b="1" dirty="0">
              <a:latin typeface="Calibri" charset="0"/>
            </a:endParaRPr>
          </a:p>
          <a:p>
            <a:pPr eaLnBrk="1" hangingPunct="1">
              <a:buNone/>
            </a:pPr>
            <a:r>
              <a:rPr lang="zh-CN" altLang="en-US" b="1" dirty="0">
                <a:latin typeface="宋体" charset="0"/>
              </a:rPr>
              <a:t>  </a:t>
            </a:r>
            <a:r>
              <a:rPr lang="zh-CN" altLang="en-US" dirty="0">
                <a:latin typeface="宋体" charset="0"/>
              </a:rPr>
              <a:t>设</a:t>
            </a:r>
            <a:r>
              <a:rPr lang="en-US" altLang="zh-CN">
                <a:latin typeface="Times New Roman" pitchFamily="18" charset="0"/>
              </a:rPr>
              <a:t>w=a</a:t>
            </a:r>
            <a:r>
              <a:rPr lang="en-US" altLang="zh-CN" baseline="-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 baseline="-30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…a</a:t>
            </a:r>
            <a:r>
              <a:rPr lang="en-US" altLang="zh-CN" baseline="-30000">
                <a:latin typeface="Times New Roman" pitchFamily="18" charset="0"/>
              </a:rPr>
              <a:t>n</a:t>
            </a:r>
            <a:r>
              <a:rPr lang="zh-CN" altLang="en-US" dirty="0">
                <a:latin typeface="宋体" charset="0"/>
              </a:rPr>
              <a:t>，从而有</a:t>
            </a:r>
            <a:r>
              <a:rPr lang="en-US" altLang="zh-CN" err="1">
                <a:latin typeface="Times New Roman" pitchFamily="18" charset="0"/>
              </a:rPr>
              <a:t>w</a:t>
            </a:r>
            <a:r>
              <a:rPr lang="en-US" altLang="zh-CN" baseline="30000" err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= a</a:t>
            </a:r>
            <a:r>
              <a:rPr lang="en-US" altLang="zh-CN" baseline="-30000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…a</a:t>
            </a:r>
            <a:r>
              <a:rPr lang="en-US" altLang="zh-CN" baseline="-30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 a</a:t>
            </a:r>
            <a:r>
              <a:rPr lang="en-US" altLang="zh-CN" baseline="-3000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，</a:t>
            </a:r>
            <a:endParaRPr lang="en-US" altLang="zh-CN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zh-CN" altLang="en-US" dirty="0">
                <a:latin typeface="宋体" charset="0"/>
              </a:rPr>
              <a:t>  故</a:t>
            </a:r>
            <a:r>
              <a:rPr lang="en-US" altLang="zh-CN" err="1">
                <a:latin typeface="Times New Roman" pitchFamily="18" charset="0"/>
              </a:rPr>
              <a:t>ww</a:t>
            </a:r>
            <a:r>
              <a:rPr lang="en-US" altLang="zh-CN" baseline="30000" err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= a</a:t>
            </a:r>
            <a:r>
              <a:rPr lang="en-US" altLang="zh-CN" baseline="-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 baseline="-30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…</a:t>
            </a:r>
            <a:r>
              <a:rPr lang="en-US" altLang="zh-CN" err="1">
                <a:latin typeface="Times New Roman" pitchFamily="18" charset="0"/>
              </a:rPr>
              <a:t>a</a:t>
            </a:r>
            <a:r>
              <a:rPr lang="en-US" altLang="zh-CN" baseline="-30000" err="1">
                <a:latin typeface="Times New Roman" pitchFamily="18" charset="0"/>
              </a:rPr>
              <a:t>n</a:t>
            </a:r>
            <a:r>
              <a:rPr lang="en-US" altLang="zh-CN" err="1">
                <a:latin typeface="Times New Roman" pitchFamily="18" charset="0"/>
              </a:rPr>
              <a:t>a</a:t>
            </a:r>
            <a:r>
              <a:rPr lang="en-US" altLang="zh-CN" baseline="-30000" err="1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…a</a:t>
            </a:r>
            <a:r>
              <a:rPr lang="en-US" altLang="zh-CN" baseline="-30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 a</a:t>
            </a:r>
            <a:r>
              <a:rPr lang="en-US" altLang="zh-CN" baseline="-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 </a:t>
            </a:r>
            <a:endParaRPr lang="en-US" altLang="zh-CN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>
                <a:latin typeface="Times New Roman" pitchFamily="18" charset="0"/>
              </a:rPr>
              <a:t>    </a:t>
            </a:r>
            <a:r>
              <a:rPr lang="zh-CN" altLang="en-US" dirty="0">
                <a:latin typeface="Times New Roman" pitchFamily="18" charset="0"/>
              </a:rPr>
              <a:t>满足</a:t>
            </a:r>
            <a:r>
              <a:rPr lang="en-US" altLang="zh-CN" err="1">
                <a:solidFill>
                  <a:srgbClr val="FF0000"/>
                </a:solidFill>
                <a:latin typeface="Times New Roman" pitchFamily="18" charset="0"/>
              </a:rPr>
              <a:t>f(ww</a:t>
            </a:r>
            <a:r>
              <a:rPr lang="en-US" altLang="zh-CN" baseline="30000" err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zh-CN" altLang="en-US" dirty="0">
                <a:solidFill>
                  <a:srgbClr val="FF0000"/>
                </a:solidFill>
                <a:latin typeface="宋体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i)=</a:t>
            </a:r>
            <a:r>
              <a:rPr lang="en-US" altLang="zh-CN" err="1">
                <a:solidFill>
                  <a:srgbClr val="FF0000"/>
                </a:solidFill>
                <a:latin typeface="Times New Roman" pitchFamily="18" charset="0"/>
              </a:rPr>
              <a:t>f(ww</a:t>
            </a:r>
            <a:r>
              <a:rPr lang="en-US" altLang="zh-CN" baseline="30000" err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zh-CN" altLang="en-US" dirty="0">
                <a:solidFill>
                  <a:srgbClr val="FF0000"/>
                </a:solidFill>
                <a:latin typeface="宋体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|ww</a:t>
            </a:r>
            <a:r>
              <a:rPr lang="en-US" altLang="zh-CN" baseline="3000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|-i+1)</a:t>
            </a:r>
            <a:endParaRPr lang="en-US" altLang="zh-CN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zh-CN" altLang="en-US" dirty="0">
                <a:latin typeface="Times New Roman" pitchFamily="18" charset="0"/>
              </a:rPr>
              <a:t>    其中</a:t>
            </a:r>
            <a:r>
              <a:rPr lang="en-US" altLang="zh-CN">
                <a:latin typeface="Times New Roman" pitchFamily="18" charset="0"/>
              </a:rPr>
              <a:t>f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</a:rPr>
              <a:t>w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i)</a:t>
            </a:r>
            <a:r>
              <a:rPr lang="zh-CN" altLang="en-US" dirty="0">
                <a:latin typeface="Times New Roman" pitchFamily="18" charset="0"/>
              </a:rPr>
              <a:t>表示</a:t>
            </a:r>
            <a:r>
              <a:rPr lang="en-US" altLang="zh-CN">
                <a:latin typeface="Times New Roman" pitchFamily="18" charset="0"/>
              </a:rPr>
              <a:t>w</a:t>
            </a:r>
            <a:r>
              <a:rPr lang="zh-CN" altLang="en-US" dirty="0">
                <a:latin typeface="Times New Roman" pitchFamily="18" charset="0"/>
              </a:rPr>
              <a:t>中第</a:t>
            </a:r>
            <a:r>
              <a:rPr lang="en-US" altLang="zh-CN">
                <a:latin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</a:rPr>
              <a:t>个字符 </a:t>
            </a:r>
            <a:endParaRPr lang="zh-CN" altLang="en-US" dirty="0">
              <a:latin typeface="Calibri" charset="0"/>
            </a:endParaRPr>
          </a:p>
          <a:p>
            <a:pPr eaLnBrk="1" hangingPunct="1"/>
            <a:r>
              <a:rPr lang="zh-CN" altLang="en-US" b="1" dirty="0">
                <a:latin typeface="Times New Roman" pitchFamily="18" charset="0"/>
              </a:rPr>
              <a:t>  因此，递归地定义</a:t>
            </a:r>
            <a:r>
              <a:rPr lang="en-US" altLang="zh-CN" b="1">
                <a:latin typeface="Times New Roman" pitchFamily="18" charset="0"/>
              </a:rPr>
              <a:t>L </a:t>
            </a:r>
            <a:endParaRPr lang="en-US" altLang="zh-CN" b="1">
              <a:latin typeface="Times New Roman" pitchFamily="18" charset="0"/>
            </a:endParaRPr>
          </a:p>
          <a:p>
            <a:pPr lvl="1" algn="just" eaLnBrk="1" hangingPunct="1"/>
            <a:r>
              <a:rPr lang="en-US" altLang="zh-CN">
                <a:latin typeface="宋体" charset="0"/>
              </a:rPr>
              <a:t>⑴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 dirty="0">
                <a:latin typeface="宋体" charset="0"/>
              </a:rPr>
              <a:t>对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宋体" charset="0"/>
              </a:rPr>
              <a:t>∈</a:t>
            </a:r>
            <a:r>
              <a:rPr lang="en-US" altLang="zh-CN">
                <a:latin typeface="Times New Roman" pitchFamily="18" charset="0"/>
              </a:rPr>
              <a:t>{0</a:t>
            </a:r>
            <a:r>
              <a:rPr lang="zh-CN" altLang="en-US" dirty="0">
                <a:latin typeface="宋体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 dirty="0">
                <a:latin typeface="宋体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 dirty="0">
                <a:latin typeface="宋体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3}</a:t>
            </a:r>
            <a:r>
              <a:rPr lang="zh-CN" altLang="en-US" dirty="0">
                <a:latin typeface="宋体" charset="0"/>
              </a:rPr>
              <a:t>，</a:t>
            </a:r>
            <a:r>
              <a:rPr lang="en-US" altLang="zh-CN" err="1">
                <a:solidFill>
                  <a:srgbClr val="FF0000"/>
                </a:solidFill>
                <a:latin typeface="Times New Roman" pitchFamily="18" charset="0"/>
              </a:rPr>
              <a:t>aa</a:t>
            </a:r>
            <a:r>
              <a:rPr lang="en-US" altLang="zh-CN" err="1">
                <a:solidFill>
                  <a:srgbClr val="FF0000"/>
                </a:solidFill>
                <a:latin typeface="宋体" charset="0"/>
              </a:rPr>
              <a:t>∈</a:t>
            </a:r>
            <a:r>
              <a:rPr lang="en-US" altLang="zh-CN" err="1">
                <a:solidFill>
                  <a:srgbClr val="FF0000"/>
                </a:solidFill>
                <a:latin typeface="Times New Roman" pitchFamily="18" charset="0"/>
              </a:rPr>
              <a:t>L</a:t>
            </a:r>
            <a:endParaRPr lang="zh-CN" altLang="en-US" dirty="0">
              <a:latin typeface="Times New Roman" pitchFamily="18" charset="0"/>
            </a:endParaRPr>
          </a:p>
          <a:p>
            <a:pPr lvl="1" algn="just" eaLnBrk="1" hangingPunct="1"/>
            <a:r>
              <a:rPr lang="zh-CN" altLang="en-US" dirty="0">
                <a:latin typeface="宋体" charset="0"/>
              </a:rPr>
              <a:t>⑵</a:t>
            </a:r>
            <a:r>
              <a:rPr lang="zh-CN" altLang="en-US" dirty="0">
                <a:latin typeface="Times New Roman" pitchFamily="18" charset="0"/>
              </a:rPr>
              <a:t> </a:t>
            </a:r>
            <a:r>
              <a:rPr lang="zh-CN" altLang="en-US" dirty="0">
                <a:latin typeface="宋体" charset="0"/>
              </a:rPr>
              <a:t>如果</a:t>
            </a:r>
            <a:r>
              <a:rPr lang="en-US" altLang="zh-CN" err="1">
                <a:latin typeface="Times New Roman" pitchFamily="18" charset="0"/>
              </a:rPr>
              <a:t>x</a:t>
            </a:r>
            <a:r>
              <a:rPr lang="en-US" altLang="zh-CN" err="1">
                <a:latin typeface="宋体" charset="0"/>
              </a:rPr>
              <a:t>∈</a:t>
            </a:r>
            <a:r>
              <a:rPr lang="en-US" altLang="zh-CN" err="1">
                <a:latin typeface="Times New Roman" pitchFamily="18" charset="0"/>
              </a:rPr>
              <a:t>L</a:t>
            </a:r>
            <a:r>
              <a:rPr lang="zh-CN" altLang="en-US" dirty="0">
                <a:latin typeface="宋体" charset="0"/>
              </a:rPr>
              <a:t>，则对</a:t>
            </a:r>
            <a:r>
              <a:rPr lang="zh-CN" altLang="en-US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宋体" charset="0"/>
              </a:rPr>
              <a:t>∈</a:t>
            </a:r>
            <a:r>
              <a:rPr lang="en-US" altLang="zh-CN">
                <a:latin typeface="Times New Roman" pitchFamily="18" charset="0"/>
              </a:rPr>
              <a:t>{0</a:t>
            </a:r>
            <a:r>
              <a:rPr lang="zh-CN" altLang="en-US" dirty="0">
                <a:latin typeface="宋体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 dirty="0">
                <a:latin typeface="宋体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 dirty="0">
                <a:latin typeface="宋体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3}</a:t>
            </a:r>
            <a:r>
              <a:rPr lang="zh-CN" altLang="en-US" dirty="0">
                <a:latin typeface="宋体" charset="0"/>
              </a:rPr>
              <a:t>，</a:t>
            </a:r>
            <a:r>
              <a:rPr lang="en-US" altLang="zh-CN" err="1">
                <a:solidFill>
                  <a:srgbClr val="FF0000"/>
                </a:solidFill>
                <a:latin typeface="Times New Roman" pitchFamily="18" charset="0"/>
              </a:rPr>
              <a:t>axa</a:t>
            </a:r>
            <a:r>
              <a:rPr lang="en-US" altLang="zh-CN" err="1">
                <a:solidFill>
                  <a:srgbClr val="FF0000"/>
                </a:solidFill>
                <a:latin typeface="宋体" charset="0"/>
              </a:rPr>
              <a:t>∈</a:t>
            </a:r>
            <a:r>
              <a:rPr lang="en-US" altLang="zh-CN" err="1">
                <a:solidFill>
                  <a:srgbClr val="FF0000"/>
                </a:solidFill>
                <a:latin typeface="Times New Roman" pitchFamily="18" charset="0"/>
              </a:rPr>
              <a:t>L</a:t>
            </a:r>
            <a:endParaRPr lang="zh-CN" altLang="en-US" dirty="0">
              <a:latin typeface="Times New Roman" pitchFamily="18" charset="0"/>
            </a:endParaRPr>
          </a:p>
          <a:p>
            <a:pPr lvl="1" eaLnBrk="1" hangingPunct="1"/>
            <a:r>
              <a:rPr lang="zh-CN" altLang="en-US" dirty="0">
                <a:latin typeface="宋体" charset="0"/>
              </a:rPr>
              <a:t>⑶</a:t>
            </a:r>
            <a:r>
              <a:rPr lang="zh-CN" altLang="en-US" dirty="0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L</a:t>
            </a:r>
            <a:r>
              <a:rPr lang="zh-CN" altLang="en-US" dirty="0">
                <a:latin typeface="宋体" charset="0"/>
              </a:rPr>
              <a:t>中不含不满足</a:t>
            </a:r>
            <a:r>
              <a:rPr lang="en-US" altLang="zh-CN">
                <a:latin typeface="Times New Roman" pitchFamily="18" charset="0"/>
              </a:rPr>
              <a:t>(1)</a:t>
            </a:r>
            <a:r>
              <a:rPr lang="zh-CN" altLang="en-US" dirty="0">
                <a:latin typeface="宋体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(2)</a:t>
            </a:r>
            <a:r>
              <a:rPr lang="zh-CN" altLang="en-US" dirty="0">
                <a:latin typeface="宋体" charset="0"/>
              </a:rPr>
              <a:t>任何其他的串</a:t>
            </a:r>
            <a:r>
              <a:rPr lang="zh-CN" altLang="en-US" b="1" dirty="0">
                <a:latin typeface="Calibri" charset="0"/>
              </a:rPr>
              <a:t> </a:t>
            </a:r>
            <a:endParaRPr lang="zh-CN" altLang="en-US" b="1" dirty="0">
              <a:latin typeface="Calibri" charset="0"/>
            </a:endParaRPr>
          </a:p>
        </p:txBody>
      </p:sp>
      <p:sp>
        <p:nvSpPr>
          <p:cNvPr id="53251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2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1">
                                            <p:txEl>
                                              <p:charRg st="2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1">
                                            <p:txEl>
                                              <p:charRg st="2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56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1011">
                                            <p:txEl>
                                              <p:charRg st="56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1011">
                                            <p:txEl>
                                              <p:charRg st="56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81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1011">
                                            <p:txEl>
                                              <p:charRg st="81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1011">
                                            <p:txEl>
                                              <p:charRg st="81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113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1011">
                                            <p:txEl>
                                              <p:charRg st="113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1011">
                                            <p:txEl>
                                              <p:charRg st="113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136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1011">
                                            <p:txEl>
                                              <p:charRg st="136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1011">
                                            <p:txEl>
                                              <p:charRg st="136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149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011">
                                            <p:txEl>
                                              <p:charRg st="149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011">
                                            <p:txEl>
                                              <p:charRg st="149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170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71011">
                                            <p:txEl>
                                              <p:charRg st="170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71011">
                                            <p:txEl>
                                              <p:charRg st="170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199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1011">
                                            <p:txEl>
                                              <p:charRg st="199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1011">
                                            <p:txEl>
                                              <p:charRg st="199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ldLvl="2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 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0227" name="Rectangle 3"/>
          <p:cNvSpPr>
            <a:spLocks noGrp="1"/>
          </p:cNvSpPr>
          <p:nvPr>
            <p:ph idx="1"/>
          </p:nvPr>
        </p:nvSpPr>
        <p:spPr>
          <a:xfrm>
            <a:off x="1981200" y="1600200"/>
            <a:ext cx="7848600" cy="4525963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宋体" charset="0"/>
              </a:rPr>
              <a:t>G</a:t>
            </a:r>
            <a:r>
              <a:rPr lang="zh-CN" altLang="en-US" b="1" dirty="0">
                <a:latin typeface="宋体" charset="0"/>
              </a:rPr>
              <a:t>是</a:t>
            </a:r>
            <a:r>
              <a:rPr lang="en-US" altLang="zh-CN" b="1">
                <a:latin typeface="宋体" charset="0"/>
              </a:rPr>
              <a:t>0</a:t>
            </a:r>
            <a:r>
              <a:rPr lang="zh-CN" altLang="en-US" b="1" dirty="0">
                <a:latin typeface="宋体" charset="0"/>
              </a:rPr>
              <a:t>型文法。</a:t>
            </a:r>
            <a:endParaRPr lang="zh-CN" altLang="en-US" b="1" dirty="0">
              <a:latin typeface="宋体" charset="0"/>
            </a:endParaRPr>
          </a:p>
          <a:p>
            <a:pPr eaLnBrk="1" hangingPunct="1"/>
            <a:r>
              <a:rPr lang="zh-CN" altLang="en-US" b="1" dirty="0">
                <a:latin typeface="宋体" charset="0"/>
              </a:rPr>
              <a:t>如果对于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err="1">
                <a:latin typeface="宋体" charset="0"/>
              </a:rPr>
              <a:t>α</a:t>
            </a:r>
            <a:r>
              <a:rPr lang="en-US" altLang="zh-CN" b="1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latin typeface="宋体" charset="0"/>
              </a:rPr>
              <a:t>β∈</a:t>
            </a:r>
            <a:r>
              <a:rPr lang="en-US" altLang="zh-CN" b="1" err="1">
                <a:latin typeface="Times New Roman" pitchFamily="18" charset="0"/>
              </a:rPr>
              <a:t>P</a:t>
            </a:r>
            <a:r>
              <a:rPr lang="zh-CN" altLang="en-US" b="1" dirty="0">
                <a:latin typeface="宋体" charset="0"/>
              </a:rPr>
              <a:t>，均有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|</a:t>
            </a:r>
            <a:r>
              <a:rPr lang="en-US" altLang="zh-CN" b="1" err="1">
                <a:solidFill>
                  <a:srgbClr val="FF0000"/>
                </a:solidFill>
                <a:latin typeface="宋体" charset="0"/>
              </a:rPr>
              <a:t>β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|</a:t>
            </a:r>
            <a:r>
              <a:rPr lang="en-US" altLang="zh-CN" b="1" err="1">
                <a:solidFill>
                  <a:srgbClr val="FF0000"/>
                </a:solidFill>
                <a:latin typeface="宋体" charset="0"/>
              </a:rPr>
              <a:t>≥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|</a:t>
            </a:r>
            <a:r>
              <a:rPr lang="en-US" altLang="zh-CN" b="1" err="1">
                <a:solidFill>
                  <a:srgbClr val="FF0000"/>
                </a:solidFill>
                <a:latin typeface="宋体" charset="0"/>
              </a:rPr>
              <a:t>α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|</a:t>
            </a:r>
            <a:r>
              <a:rPr lang="zh-CN" altLang="en-US" b="1" dirty="0">
                <a:latin typeface="宋体" charset="0"/>
              </a:rPr>
              <a:t>成立，则称</a:t>
            </a:r>
            <a:r>
              <a:rPr lang="en-US" altLang="zh-CN" b="1">
                <a:latin typeface="Times New Roman" pitchFamily="18" charset="0"/>
              </a:rPr>
              <a:t>G</a:t>
            </a:r>
            <a:r>
              <a:rPr lang="zh-CN" altLang="en-US" b="1" dirty="0">
                <a:latin typeface="宋体" charset="0"/>
              </a:rPr>
              <a:t>为</a:t>
            </a:r>
            <a:r>
              <a:rPr lang="en-US" altLang="zh-CN" b="1">
                <a:latin typeface="Calibri" charset="0"/>
                <a:ea typeface="黑体" pitchFamily="2" charset="-122"/>
              </a:rPr>
              <a:t>1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型文法</a:t>
            </a:r>
            <a:r>
              <a:rPr lang="en-US" altLang="zh-CN" b="1">
                <a:latin typeface="Calibri" charset="0"/>
                <a:ea typeface="黑体" pitchFamily="2" charset="-122"/>
              </a:rPr>
              <a:t>(type 1 grammar)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，或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上下文有关文法</a:t>
            </a:r>
            <a:r>
              <a:rPr lang="en-US" altLang="zh-CN" b="1">
                <a:latin typeface="Calibri" charset="0"/>
                <a:ea typeface="黑体" pitchFamily="2" charset="-122"/>
              </a:rPr>
              <a:t>(context sensitive </a:t>
            </a:r>
            <a:r>
              <a:rPr lang="en-US" altLang="zh-CN" b="1" err="1">
                <a:latin typeface="Calibri" charset="0"/>
                <a:ea typeface="黑体" pitchFamily="2" charset="-122"/>
              </a:rPr>
              <a:t>grammar,CSG</a:t>
            </a:r>
            <a:r>
              <a:rPr lang="en-US" altLang="zh-CN" b="1">
                <a:latin typeface="Calibri" charset="0"/>
                <a:ea typeface="黑体" pitchFamily="2" charset="-122"/>
              </a:rPr>
              <a:t>)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。</a:t>
            </a:r>
            <a:endParaRPr lang="zh-CN" altLang="en-US" b="1" dirty="0">
              <a:latin typeface="宋体" charset="0"/>
              <a:ea typeface="黑体" pitchFamily="2" charset="-122"/>
            </a:endParaRPr>
          </a:p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L(G)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叫做</a:t>
            </a:r>
            <a:r>
              <a:rPr lang="en-US" altLang="zh-CN" b="1">
                <a:latin typeface="Calibri" charset="0"/>
                <a:ea typeface="黑体" pitchFamily="2" charset="-122"/>
              </a:rPr>
              <a:t>1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型语言</a:t>
            </a:r>
            <a:r>
              <a:rPr lang="en-US" altLang="zh-CN" b="1">
                <a:latin typeface="Calibri" charset="0"/>
                <a:ea typeface="黑体" pitchFamily="2" charset="-122"/>
              </a:rPr>
              <a:t>(type 1 language)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或者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上下文有关语言</a:t>
            </a:r>
            <a:r>
              <a:rPr lang="en-US" altLang="zh-CN" b="1">
                <a:latin typeface="Calibri" charset="0"/>
                <a:ea typeface="黑体" pitchFamily="2" charset="-122"/>
              </a:rPr>
              <a:t>(context sensitive language ,CSL)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。</a:t>
            </a:r>
            <a:endParaRPr lang="zh-CN" altLang="en-US" b="1" dirty="0">
              <a:latin typeface="Calibri" charset="0"/>
              <a:ea typeface="黑体" pitchFamily="2" charset="-122"/>
            </a:endParaRPr>
          </a:p>
        </p:txBody>
      </p:sp>
      <p:sp>
        <p:nvSpPr>
          <p:cNvPr id="62467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charRg st="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7">
                                            <p:txEl>
                                              <p:charRg st="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27">
                                            <p:txEl>
                                              <p:charRg st="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charRg st="97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0227">
                                            <p:txEl>
                                              <p:charRg st="97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0227">
                                            <p:txEl>
                                              <p:charRg st="97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 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1251" name="Rectangle 3"/>
          <p:cNvSpPr>
            <a:spLocks noGrp="1"/>
          </p:cNvSpPr>
          <p:nvPr>
            <p:ph idx="1"/>
          </p:nvPr>
        </p:nvSpPr>
        <p:spPr>
          <a:xfrm>
            <a:off x="1752600" y="1600200"/>
            <a:ext cx="8763000" cy="4525963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Calibri" charset="0"/>
              </a:rPr>
              <a:t>G</a:t>
            </a:r>
            <a:r>
              <a:rPr lang="zh-CN" altLang="en-US" b="1" dirty="0">
                <a:latin typeface="Calibri" charset="0"/>
              </a:rPr>
              <a:t>是</a:t>
            </a:r>
            <a:r>
              <a:rPr lang="en-US" altLang="zh-CN" b="1">
                <a:latin typeface="Calibri" charset="0"/>
              </a:rPr>
              <a:t>1</a:t>
            </a:r>
            <a:r>
              <a:rPr lang="zh-CN" altLang="en-US" b="1" dirty="0">
                <a:latin typeface="Calibri" charset="0"/>
              </a:rPr>
              <a:t>型文法</a:t>
            </a:r>
            <a:endParaRPr lang="zh-CN" altLang="en-US" b="1" dirty="0">
              <a:latin typeface="Calibri" charset="0"/>
            </a:endParaRPr>
          </a:p>
          <a:p>
            <a:pPr eaLnBrk="1" hangingPunct="1"/>
            <a:r>
              <a:rPr lang="zh-CN" altLang="en-US" b="1" dirty="0">
                <a:latin typeface="宋体" charset="0"/>
              </a:rPr>
              <a:t>如果对于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err="1">
                <a:latin typeface="宋体" charset="0"/>
              </a:rPr>
              <a:t>α</a:t>
            </a:r>
            <a:r>
              <a:rPr lang="en-US" altLang="zh-CN" b="1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latin typeface="宋体" charset="0"/>
              </a:rPr>
              <a:t>β∈</a:t>
            </a:r>
            <a:r>
              <a:rPr lang="en-US" altLang="zh-CN" b="1" err="1">
                <a:latin typeface="Times New Roman" pitchFamily="18" charset="0"/>
                <a:ea typeface="Times New Roman" pitchFamily="18" charset="0"/>
              </a:rPr>
              <a:t>P</a:t>
            </a:r>
            <a:r>
              <a:rPr lang="zh-CN" altLang="en-US" b="1" dirty="0">
                <a:latin typeface="宋体" charset="0"/>
                <a:ea typeface="Times New Roman" pitchFamily="18" charset="0"/>
              </a:rPr>
              <a:t>，均有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|</a:t>
            </a:r>
            <a:r>
              <a:rPr lang="en-US" altLang="zh-CN" b="1" err="1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β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|</a:t>
            </a:r>
            <a:r>
              <a:rPr lang="en-US" altLang="zh-CN" b="1" err="1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≥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|</a:t>
            </a:r>
            <a:r>
              <a:rPr lang="en-US" altLang="zh-CN" b="1" err="1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α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|</a:t>
            </a:r>
            <a:r>
              <a:rPr lang="zh-CN" altLang="en-US" b="1" dirty="0">
                <a:latin typeface="宋体" charset="0"/>
                <a:ea typeface="Times New Roman" pitchFamily="18" charset="0"/>
              </a:rPr>
              <a:t>，并且</a:t>
            </a:r>
            <a:r>
              <a:rPr lang="en-US" altLang="zh-CN" b="1" err="1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α∈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V</a:t>
            </a:r>
            <a:r>
              <a:rPr lang="zh-CN" altLang="en-US" b="1" dirty="0">
                <a:latin typeface="宋体" charset="0"/>
                <a:ea typeface="Times New Roman" pitchFamily="18" charset="0"/>
              </a:rPr>
              <a:t>成立，则称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G</a:t>
            </a:r>
            <a:r>
              <a:rPr lang="zh-CN" altLang="en-US" b="1" dirty="0">
                <a:latin typeface="宋体" charset="0"/>
                <a:ea typeface="Times New Roman" pitchFamily="18" charset="0"/>
              </a:rPr>
              <a:t>为</a:t>
            </a:r>
            <a:r>
              <a:rPr lang="en-US" altLang="zh-CN" b="1">
                <a:latin typeface="Calibri" charset="0"/>
                <a:ea typeface="黑体" pitchFamily="2" charset="-122"/>
              </a:rPr>
              <a:t>2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型文法</a:t>
            </a:r>
            <a:r>
              <a:rPr lang="en-US" altLang="zh-CN" b="1">
                <a:latin typeface="Calibri" charset="0"/>
                <a:ea typeface="黑体" pitchFamily="2" charset="-122"/>
              </a:rPr>
              <a:t>(type 2 grammar)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，或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上下文无关文法</a:t>
            </a:r>
            <a:r>
              <a:rPr lang="en-US" altLang="zh-CN" b="1">
                <a:latin typeface="Calibri" charset="0"/>
                <a:ea typeface="黑体" pitchFamily="2" charset="-122"/>
              </a:rPr>
              <a:t>(context free </a:t>
            </a:r>
            <a:r>
              <a:rPr lang="en-US" altLang="zh-CN" b="1" err="1">
                <a:latin typeface="Calibri" charset="0"/>
                <a:ea typeface="黑体" pitchFamily="2" charset="-122"/>
              </a:rPr>
              <a:t>grammar,CFG</a:t>
            </a:r>
            <a:r>
              <a:rPr lang="en-US" altLang="zh-CN" b="1">
                <a:latin typeface="Calibri" charset="0"/>
                <a:ea typeface="黑体" pitchFamily="2" charset="-122"/>
              </a:rPr>
              <a:t>)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。</a:t>
            </a:r>
            <a:endParaRPr lang="zh-CN" altLang="en-US" b="1" dirty="0">
              <a:latin typeface="宋体" charset="0"/>
              <a:ea typeface="黑体" pitchFamily="2" charset="-122"/>
            </a:endParaRPr>
          </a:p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L(G)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叫做</a:t>
            </a:r>
            <a:r>
              <a:rPr lang="en-US" altLang="zh-CN" b="1">
                <a:latin typeface="Calibri" charset="0"/>
                <a:ea typeface="黑体" pitchFamily="2" charset="-122"/>
              </a:rPr>
              <a:t>2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型语言</a:t>
            </a:r>
            <a:r>
              <a:rPr lang="en-US" altLang="zh-CN" b="1">
                <a:latin typeface="Calibri" charset="0"/>
                <a:ea typeface="黑体" pitchFamily="2" charset="-122"/>
              </a:rPr>
              <a:t>(type 2 language)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或者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上下文无关语言</a:t>
            </a:r>
            <a:r>
              <a:rPr lang="en-US" altLang="zh-CN" b="1">
                <a:latin typeface="Calibri" charset="0"/>
                <a:ea typeface="黑体" pitchFamily="2" charset="-122"/>
              </a:rPr>
              <a:t>(context free language ,CFL)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。 </a:t>
            </a:r>
            <a:endParaRPr lang="zh-CN" altLang="en-US" b="1" dirty="0">
              <a:latin typeface="Calibri" charset="0"/>
              <a:ea typeface="黑体" pitchFamily="2" charset="-122"/>
            </a:endParaRPr>
          </a:p>
        </p:txBody>
      </p:sp>
      <p:sp>
        <p:nvSpPr>
          <p:cNvPr id="63491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charRg st="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1">
                                            <p:txEl>
                                              <p:charRg st="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251">
                                            <p:txEl>
                                              <p:charRg st="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charRg st="9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51">
                                            <p:txEl>
                                              <p:charRg st="9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1251">
                                            <p:txEl>
                                              <p:charRg st="9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 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2275" name="Rectangle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525963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Calibri" charset="0"/>
              </a:rPr>
              <a:t>G</a:t>
            </a:r>
            <a:r>
              <a:rPr lang="zh-CN" altLang="en-US" b="1" dirty="0">
                <a:latin typeface="Calibri" charset="0"/>
              </a:rPr>
              <a:t>是</a:t>
            </a:r>
            <a:r>
              <a:rPr lang="en-US" altLang="zh-CN" b="1">
                <a:latin typeface="Calibri" charset="0"/>
              </a:rPr>
              <a:t>2</a:t>
            </a:r>
            <a:r>
              <a:rPr lang="zh-CN" altLang="en-US" b="1" dirty="0">
                <a:latin typeface="Calibri" charset="0"/>
              </a:rPr>
              <a:t>型文法</a:t>
            </a:r>
            <a:endParaRPr lang="zh-CN" altLang="en-US" b="1" dirty="0">
              <a:latin typeface="Calibri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latin typeface="宋体" charset="0"/>
              </a:rPr>
              <a:t>如果对于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err="1">
                <a:latin typeface="宋体" charset="0"/>
              </a:rPr>
              <a:t>α</a:t>
            </a:r>
            <a:r>
              <a:rPr lang="en-US" altLang="zh-CN" b="1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latin typeface="宋体" charset="0"/>
              </a:rPr>
              <a:t>β∈</a:t>
            </a:r>
            <a:r>
              <a:rPr lang="en-US" altLang="zh-CN" b="1" err="1">
                <a:latin typeface="Times New Roman" pitchFamily="18" charset="0"/>
              </a:rPr>
              <a:t>P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 err="1">
                <a:latin typeface="宋体" charset="0"/>
              </a:rPr>
              <a:t>α</a:t>
            </a:r>
            <a:r>
              <a:rPr lang="en-US" altLang="zh-CN" b="1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latin typeface="宋体" charset="0"/>
              </a:rPr>
              <a:t>β</a:t>
            </a:r>
            <a:r>
              <a:rPr lang="zh-CN" altLang="en-US" b="1" dirty="0">
                <a:latin typeface="宋体" charset="0"/>
              </a:rPr>
              <a:t>均具有形式</a:t>
            </a:r>
            <a:r>
              <a:rPr lang="en-US" altLang="zh-CN" b="1">
                <a:latin typeface="宋体" charset="0"/>
              </a:rPr>
              <a:t> 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zh-CN" altLang="en-US" b="1" dirty="0">
                <a:latin typeface="Times New Roman" pitchFamily="18" charset="0"/>
              </a:rPr>
              <a:t>或者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wB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zh-CN" altLang="en-US" b="1" dirty="0">
                <a:latin typeface="宋体" charset="0"/>
              </a:rPr>
              <a:t>其中</a:t>
            </a:r>
            <a:r>
              <a:rPr lang="en-US" altLang="zh-CN" b="1">
                <a:latin typeface="Times New Roman" pitchFamily="18" charset="0"/>
              </a:rPr>
              <a:t>A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B</a:t>
            </a:r>
            <a:r>
              <a:rPr lang="en-US" altLang="zh-CN" b="1">
                <a:latin typeface="宋体" charset="0"/>
              </a:rPr>
              <a:t>∈</a:t>
            </a:r>
            <a:r>
              <a:rPr lang="en-US" altLang="zh-CN" b="1">
                <a:latin typeface="Times New Roman" pitchFamily="18" charset="0"/>
              </a:rPr>
              <a:t>V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 err="1">
                <a:latin typeface="Times New Roman" pitchFamily="18" charset="0"/>
              </a:rPr>
              <a:t>w</a:t>
            </a:r>
            <a:r>
              <a:rPr lang="en-US" altLang="zh-CN" b="1" err="1">
                <a:latin typeface="宋体" charset="0"/>
              </a:rPr>
              <a:t>∈</a:t>
            </a:r>
            <a:r>
              <a:rPr lang="en-US" altLang="zh-CN" b="1" err="1">
                <a:latin typeface="Times New Roman" pitchFamily="18" charset="0"/>
              </a:rPr>
              <a:t>T</a:t>
            </a:r>
            <a:r>
              <a:rPr lang="en-US" altLang="zh-CN" b="1" baseline="30000">
                <a:latin typeface="Times New Roman" pitchFamily="18" charset="0"/>
              </a:rPr>
              <a:t>+</a:t>
            </a:r>
            <a:r>
              <a:rPr lang="zh-CN" altLang="en-US" b="1" dirty="0">
                <a:latin typeface="Calibri" charset="0"/>
              </a:rPr>
              <a:t>，</a:t>
            </a:r>
            <a:r>
              <a:rPr lang="zh-CN" altLang="en-US" b="1" dirty="0">
                <a:latin typeface="宋体" charset="0"/>
              </a:rPr>
              <a:t>则称</a:t>
            </a:r>
            <a:r>
              <a:rPr lang="en-US" altLang="zh-CN" b="1">
                <a:latin typeface="Times New Roman" pitchFamily="18" charset="0"/>
              </a:rPr>
              <a:t>G</a:t>
            </a:r>
            <a:r>
              <a:rPr lang="zh-CN" altLang="en-US" b="1" dirty="0">
                <a:latin typeface="宋体" charset="0"/>
              </a:rPr>
              <a:t>为</a:t>
            </a:r>
            <a:r>
              <a:rPr lang="en-US" altLang="zh-CN" b="1">
                <a:latin typeface="Calibri" charset="0"/>
                <a:ea typeface="黑体" pitchFamily="2" charset="-122"/>
              </a:rPr>
              <a:t>3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型文法</a:t>
            </a:r>
            <a:r>
              <a:rPr lang="en-US" altLang="zh-CN" b="1">
                <a:latin typeface="Calibri" charset="0"/>
                <a:ea typeface="黑体" pitchFamily="2" charset="-122"/>
              </a:rPr>
              <a:t>(type 3 grammar)</a:t>
            </a:r>
            <a:r>
              <a:rPr lang="zh-CN" altLang="en-US" b="1" dirty="0">
                <a:latin typeface="宋体" charset="0"/>
              </a:rPr>
              <a:t>，也可称为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正则文法</a:t>
            </a:r>
            <a:r>
              <a:rPr lang="en-US" altLang="zh-CN" b="1">
                <a:latin typeface="Calibri" charset="0"/>
                <a:ea typeface="黑体" pitchFamily="2" charset="-122"/>
              </a:rPr>
              <a:t>(regular grammar ,RG)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或者正规文法。</a:t>
            </a:r>
            <a:endParaRPr lang="en-US" altLang="zh-CN" b="1">
              <a:latin typeface="宋体" charset="0"/>
              <a:ea typeface="黑体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b="1">
                <a:latin typeface="Times New Roman" pitchFamily="18" charset="0"/>
                <a:ea typeface="黑体" pitchFamily="2" charset="-122"/>
              </a:rPr>
              <a:t>L(G)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叫做</a:t>
            </a:r>
            <a:r>
              <a:rPr lang="en-US" altLang="zh-CN" b="1">
                <a:latin typeface="Calibri" charset="0"/>
                <a:ea typeface="黑体" pitchFamily="2" charset="-122"/>
              </a:rPr>
              <a:t>3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型语言</a:t>
            </a:r>
            <a:r>
              <a:rPr lang="en-US" altLang="zh-CN" b="1">
                <a:latin typeface="Calibri" charset="0"/>
                <a:ea typeface="黑体" pitchFamily="2" charset="-122"/>
              </a:rPr>
              <a:t>(type 3 language)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，也可称为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正则语言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或者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正规语言</a:t>
            </a:r>
            <a:r>
              <a:rPr lang="en-US" altLang="zh-CN" b="1">
                <a:latin typeface="Calibri" charset="0"/>
                <a:ea typeface="黑体" pitchFamily="2" charset="-122"/>
              </a:rPr>
              <a:t>(regular language ,RL)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。 </a:t>
            </a:r>
            <a:endParaRPr lang="zh-CN" altLang="en-US" b="1" dirty="0">
              <a:latin typeface="Calibri" charset="0"/>
              <a:ea typeface="黑体" pitchFamily="2" charset="-122"/>
            </a:endParaRPr>
          </a:p>
        </p:txBody>
      </p:sp>
      <p:sp>
        <p:nvSpPr>
          <p:cNvPr id="64515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charRg st="7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275">
                                            <p:txEl>
                                              <p:charRg st="7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275">
                                            <p:txEl>
                                              <p:charRg st="7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charRg st="112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275">
                                            <p:txEl>
                                              <p:charRg st="112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275">
                                            <p:txEl>
                                              <p:charRg st="112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 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32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Times New Roman" pitchFamily="18" charset="0"/>
              </a:rPr>
              <a:t>练习：判断下列文法是哪种文法？</a:t>
            </a:r>
            <a:endParaRPr lang="en-US" altLang="zh-CN" b="1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Times New Roman" pitchFamily="18" charset="0"/>
              </a:rPr>
              <a:t>（</a:t>
            </a:r>
            <a:r>
              <a:rPr lang="en-US" altLang="zh-CN" b="1">
                <a:latin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</a:rPr>
              <a:t>）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 0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｜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0S</a:t>
            </a:r>
            <a:endParaRPr lang="en-US" altLang="zh-CN" b="1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）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E id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｜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c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｜＋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E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｜－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E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｜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E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E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｜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E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－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E</a:t>
            </a:r>
            <a:endParaRPr lang="en-US" altLang="zh-CN" b="1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3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）</a:t>
            </a:r>
            <a:r>
              <a:rPr lang="en-US" altLang="zh-CN" sz="3200" b="1" err="1">
                <a:latin typeface="Times New Roman" pitchFamily="18" charset="0"/>
              </a:rPr>
              <a:t>S</a:t>
            </a:r>
            <a:r>
              <a:rPr lang="en-US" altLang="zh-CN" sz="3200" b="1" err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err="1">
                <a:latin typeface="Times New Roman" pitchFamily="18" charset="0"/>
                <a:ea typeface="Times New Roman" pitchFamily="18" charset="0"/>
              </a:rPr>
              <a:t>aBC|aSBC</a:t>
            </a:r>
            <a:r>
              <a:rPr lang="zh-CN" altLang="en-US" sz="3200" b="1" dirty="0">
                <a:latin typeface="宋体" charset="0"/>
                <a:ea typeface="Times New Roman" pitchFamily="18" charset="0"/>
              </a:rPr>
              <a:t>，</a:t>
            </a:r>
            <a:r>
              <a:rPr lang="en-US" altLang="zh-CN" sz="3200" b="1">
                <a:latin typeface="Times New Roman" pitchFamily="18" charset="0"/>
                <a:ea typeface="Times New Roman" pitchFamily="18" charset="0"/>
              </a:rPr>
              <a:t>CB</a:t>
            </a:r>
            <a:r>
              <a:rPr lang="en-US" altLang="zh-CN" sz="32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  <a:ea typeface="Times New Roman" pitchFamily="18" charset="0"/>
              </a:rPr>
              <a:t>BC</a:t>
            </a:r>
            <a:r>
              <a:rPr lang="zh-CN" altLang="en-US" sz="3200" b="1" dirty="0">
                <a:latin typeface="Times New Roman" pitchFamily="18" charset="0"/>
                <a:ea typeface="Times New Roman" pitchFamily="18" charset="0"/>
              </a:rPr>
              <a:t>，</a:t>
            </a:r>
            <a:r>
              <a:rPr lang="en-US" altLang="zh-CN" sz="3200" b="1" err="1">
                <a:latin typeface="Times New Roman" pitchFamily="18" charset="0"/>
                <a:ea typeface="Times New Roman" pitchFamily="18" charset="0"/>
              </a:rPr>
              <a:t>aB</a:t>
            </a:r>
            <a:r>
              <a:rPr lang="en-US" altLang="zh-CN" sz="3200" b="1" err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err="1">
                <a:latin typeface="Times New Roman" pitchFamily="18" charset="0"/>
                <a:ea typeface="Times New Roman" pitchFamily="18" charset="0"/>
              </a:rPr>
              <a:t>ab</a:t>
            </a:r>
            <a:r>
              <a:rPr lang="zh-CN" altLang="en-US" sz="3200" b="1" dirty="0">
                <a:latin typeface="Times New Roman" pitchFamily="18" charset="0"/>
                <a:ea typeface="Times New Roman" pitchFamily="18" charset="0"/>
              </a:rPr>
              <a:t>，</a:t>
            </a:r>
            <a:r>
              <a:rPr lang="en-US" altLang="zh-CN" sz="3200" b="1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zh-CN" sz="3200" b="1" err="1">
                <a:latin typeface="Times New Roman" pitchFamily="18" charset="0"/>
                <a:ea typeface="Times New Roman" pitchFamily="18" charset="0"/>
              </a:rPr>
              <a:t>bB</a:t>
            </a:r>
            <a:r>
              <a:rPr lang="en-US" altLang="zh-CN" sz="3200" b="1" err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err="1">
                <a:latin typeface="Times New Roman" pitchFamily="18" charset="0"/>
                <a:ea typeface="Times New Roman" pitchFamily="18" charset="0"/>
              </a:rPr>
              <a:t>bb</a:t>
            </a:r>
            <a:r>
              <a:rPr lang="zh-CN" altLang="en-US" sz="3200" b="1" dirty="0">
                <a:latin typeface="Times New Roman" pitchFamily="18" charset="0"/>
                <a:ea typeface="Times New Roman" pitchFamily="18" charset="0"/>
              </a:rPr>
              <a:t>，</a:t>
            </a:r>
            <a:r>
              <a:rPr lang="en-US" altLang="zh-CN" sz="3200" b="1" err="1">
                <a:latin typeface="Times New Roman" pitchFamily="18" charset="0"/>
                <a:ea typeface="Times New Roman" pitchFamily="18" charset="0"/>
              </a:rPr>
              <a:t>bC</a:t>
            </a:r>
            <a:r>
              <a:rPr lang="en-US" altLang="zh-CN" sz="3200" b="1" err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err="1">
                <a:latin typeface="Times New Roman" pitchFamily="18" charset="0"/>
                <a:ea typeface="Times New Roman" pitchFamily="18" charset="0"/>
              </a:rPr>
              <a:t>bc</a:t>
            </a:r>
            <a:r>
              <a:rPr lang="zh-CN" altLang="en-US" sz="3200" b="1" dirty="0">
                <a:latin typeface="Times New Roman" pitchFamily="18" charset="0"/>
                <a:ea typeface="Times New Roman" pitchFamily="18" charset="0"/>
              </a:rPr>
              <a:t>，</a:t>
            </a:r>
            <a:r>
              <a:rPr lang="en-US" altLang="zh-CN" sz="3200" b="1" err="1">
                <a:latin typeface="Times New Roman" pitchFamily="18" charset="0"/>
                <a:ea typeface="Times New Roman" pitchFamily="18" charset="0"/>
              </a:rPr>
              <a:t>cC</a:t>
            </a:r>
            <a:r>
              <a:rPr lang="en-US" altLang="zh-CN" sz="3200" b="1" err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err="1">
                <a:latin typeface="Times New Roman" pitchFamily="18" charset="0"/>
                <a:ea typeface="Times New Roman" pitchFamily="18" charset="0"/>
              </a:rPr>
              <a:t>cc</a:t>
            </a:r>
            <a:endParaRPr lang="en-US" altLang="zh-CN" sz="32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3200" b="1" dirty="0">
                <a:latin typeface="Times New Roman" pitchFamily="18" charset="0"/>
                <a:ea typeface="Times New Roman" pitchFamily="18" charset="0"/>
              </a:rPr>
              <a:t>（</a:t>
            </a:r>
            <a:r>
              <a:rPr lang="en-US" altLang="zh-CN" sz="3200" b="1">
                <a:latin typeface="Times New Roman" pitchFamily="18" charset="0"/>
                <a:ea typeface="Times New Roman" pitchFamily="18" charset="0"/>
              </a:rPr>
              <a:t>4</a:t>
            </a:r>
            <a:r>
              <a:rPr lang="zh-CN" altLang="en-US" sz="3200" b="1" dirty="0">
                <a:latin typeface="Times New Roman" pitchFamily="18" charset="0"/>
                <a:ea typeface="Times New Roman" pitchFamily="18" charset="0"/>
              </a:rPr>
              <a:t>）</a:t>
            </a:r>
            <a:r>
              <a:rPr lang="en-US" altLang="zh-CN" sz="3200" b="1">
                <a:latin typeface="Times New Roman" pitchFamily="18" charset="0"/>
                <a:ea typeface="Times New Roman" pitchFamily="18" charset="0"/>
              </a:rPr>
              <a:t>S</a:t>
            </a:r>
            <a:r>
              <a:rPr lang="en-US" altLang="zh-CN" sz="32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b="1">
                <a:latin typeface="宋体" charset="0"/>
                <a:ea typeface="Times New Roman" pitchFamily="18" charset="0"/>
              </a:rPr>
              <a:t>ε</a:t>
            </a:r>
            <a:r>
              <a:rPr lang="zh-CN" altLang="en-US" sz="3200" b="1" dirty="0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｜</a:t>
            </a:r>
            <a:r>
              <a:rPr lang="en-US" altLang="zh-CN" sz="32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0S</a:t>
            </a:r>
            <a:endParaRPr lang="en-US" altLang="zh-CN" sz="3200" b="1">
              <a:latin typeface="Times New Roman" pitchFamily="18" charset="0"/>
              <a:ea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en-US" altLang="zh-CN" sz="32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en-US" altLang="zh-CN" sz="3200" b="1">
              <a:solidFill>
                <a:srgbClr val="FF0000"/>
              </a:solidFill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en-US" altLang="zh-CN" b="1">
              <a:latin typeface="Times New Roman" pitchFamily="18" charset="0"/>
              <a:ea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b="1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65539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charRg st="16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9">
                                            <p:txEl>
                                              <p:charRg st="16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9">
                                            <p:txEl>
                                              <p:charRg st="16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charRg st="2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299">
                                            <p:txEl>
                                              <p:charRg st="2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299">
                                            <p:txEl>
                                              <p:charRg st="2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charRg st="5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299">
                                            <p:txEl>
                                              <p:charRg st="5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299">
                                            <p:txEl>
                                              <p:charRg st="5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charRg st="97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299">
                                            <p:txEl>
                                              <p:charRg st="97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299">
                                            <p:txEl>
                                              <p:charRg st="97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 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32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b="1">
                <a:latin typeface="宋体" charset="0"/>
              </a:rPr>
              <a:t>⑴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zh-CN" altLang="en-US" b="1" dirty="0">
                <a:latin typeface="宋体" charset="0"/>
              </a:rPr>
              <a:t>如果一个文法</a:t>
            </a:r>
            <a:r>
              <a:rPr lang="en-US" altLang="zh-CN" b="1">
                <a:latin typeface="Times New Roman" pitchFamily="18" charset="0"/>
              </a:rPr>
              <a:t>G</a:t>
            </a:r>
            <a:r>
              <a:rPr lang="zh-CN" altLang="en-US" b="1" dirty="0">
                <a:latin typeface="宋体" charset="0"/>
              </a:rPr>
              <a:t>是</a:t>
            </a:r>
            <a:r>
              <a:rPr lang="en-US" altLang="zh-CN" b="1">
                <a:latin typeface="Times New Roman" pitchFamily="18" charset="0"/>
              </a:rPr>
              <a:t>RG</a:t>
            </a:r>
            <a:r>
              <a:rPr lang="zh-CN" altLang="en-US" b="1" dirty="0">
                <a:latin typeface="宋体" charset="0"/>
              </a:rPr>
              <a:t>，则它也是</a:t>
            </a:r>
            <a:r>
              <a:rPr lang="en-US" altLang="zh-CN" b="1">
                <a:latin typeface="Times New Roman" pitchFamily="18" charset="0"/>
              </a:rPr>
              <a:t>CFG</a:t>
            </a:r>
            <a:r>
              <a:rPr lang="zh-CN" altLang="en-US" b="1" dirty="0">
                <a:latin typeface="宋体" charset="0"/>
              </a:rPr>
              <a:t>、</a:t>
            </a:r>
            <a:r>
              <a:rPr lang="en-US" altLang="zh-CN" b="1">
                <a:latin typeface="Times New Roman" pitchFamily="18" charset="0"/>
              </a:rPr>
              <a:t>CSG</a:t>
            </a:r>
            <a:r>
              <a:rPr lang="zh-CN" altLang="en-US" b="1" dirty="0">
                <a:latin typeface="宋体" charset="0"/>
              </a:rPr>
              <a:t>和短语结构文法。反之不一定成立。</a:t>
            </a:r>
            <a:endParaRPr lang="en-US" altLang="zh-CN" b="1">
              <a:latin typeface="宋体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b="1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宋体" charset="0"/>
              </a:rPr>
              <a:t>⑵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zh-CN" altLang="en-US" b="1" dirty="0">
                <a:latin typeface="宋体" charset="0"/>
              </a:rPr>
              <a:t>如果一个文法</a:t>
            </a:r>
            <a:r>
              <a:rPr lang="en-US" altLang="zh-CN" b="1">
                <a:latin typeface="Times New Roman" pitchFamily="18" charset="0"/>
              </a:rPr>
              <a:t>G</a:t>
            </a:r>
            <a:r>
              <a:rPr lang="zh-CN" altLang="en-US" b="1" dirty="0">
                <a:latin typeface="宋体" charset="0"/>
              </a:rPr>
              <a:t>是</a:t>
            </a:r>
            <a:r>
              <a:rPr lang="en-US" altLang="zh-CN" b="1">
                <a:latin typeface="Times New Roman" pitchFamily="18" charset="0"/>
              </a:rPr>
              <a:t>CFG</a:t>
            </a:r>
            <a:r>
              <a:rPr lang="zh-CN" altLang="en-US" b="1" dirty="0">
                <a:latin typeface="宋体" charset="0"/>
              </a:rPr>
              <a:t>，则它也是</a:t>
            </a:r>
            <a:r>
              <a:rPr lang="en-US" altLang="zh-CN" b="1">
                <a:latin typeface="Times New Roman" pitchFamily="18" charset="0"/>
              </a:rPr>
              <a:t>CSG</a:t>
            </a:r>
            <a:r>
              <a:rPr lang="zh-CN" altLang="en-US" b="1" dirty="0">
                <a:latin typeface="宋体" charset="0"/>
              </a:rPr>
              <a:t>和短语结构文法。反之不一定成立。</a:t>
            </a:r>
            <a:endParaRPr lang="en-US" altLang="zh-CN" b="1">
              <a:latin typeface="宋体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b="1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宋体" charset="0"/>
              </a:rPr>
              <a:t>⑶</a:t>
            </a:r>
            <a:r>
              <a:rPr lang="zh-CN" altLang="en-US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宋体" charset="0"/>
              </a:rPr>
              <a:t>如果一个文法</a:t>
            </a:r>
            <a:r>
              <a:rPr lang="en-US" altLang="zh-CN" b="1">
                <a:latin typeface="Times New Roman" pitchFamily="18" charset="0"/>
              </a:rPr>
              <a:t>G</a:t>
            </a:r>
            <a:r>
              <a:rPr lang="zh-CN" altLang="en-US" b="1" dirty="0">
                <a:latin typeface="宋体" charset="0"/>
              </a:rPr>
              <a:t>是</a:t>
            </a:r>
            <a:r>
              <a:rPr lang="en-US" altLang="zh-CN" b="1">
                <a:latin typeface="Times New Roman" pitchFamily="18" charset="0"/>
              </a:rPr>
              <a:t>CSG</a:t>
            </a:r>
            <a:r>
              <a:rPr lang="zh-CN" altLang="en-US" b="1" dirty="0">
                <a:latin typeface="宋体" charset="0"/>
              </a:rPr>
              <a:t>，则它也是短语结构文法。反之不一定成立。</a:t>
            </a:r>
            <a:endParaRPr lang="zh-CN" altLang="en-US" b="1" dirty="0">
              <a:latin typeface="Times New Roman" pitchFamily="18" charset="0"/>
            </a:endParaRPr>
          </a:p>
        </p:txBody>
      </p:sp>
      <p:sp>
        <p:nvSpPr>
          <p:cNvPr id="6656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9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9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charRg st="42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299">
                                            <p:txEl>
                                              <p:charRg st="42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299">
                                            <p:txEl>
                                              <p:charRg st="42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charRg st="81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299">
                                            <p:txEl>
                                              <p:charRg st="81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299">
                                            <p:txEl>
                                              <p:charRg st="81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 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43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b="1" dirty="0">
                <a:latin typeface="宋体" charset="0"/>
              </a:rPr>
              <a:t>⑷</a:t>
            </a:r>
            <a:r>
              <a:rPr lang="zh-CN" altLang="en-US" b="1" dirty="0">
                <a:latin typeface="Times New Roman" pitchFamily="18" charset="0"/>
              </a:rPr>
              <a:t> </a:t>
            </a:r>
            <a:r>
              <a:rPr lang="en-US" altLang="zh-CN" b="1">
                <a:latin typeface="Times New Roman" pitchFamily="18" charset="0"/>
              </a:rPr>
              <a:t>RL</a:t>
            </a:r>
            <a:r>
              <a:rPr lang="zh-CN" altLang="en-US" b="1" dirty="0">
                <a:latin typeface="宋体" charset="0"/>
              </a:rPr>
              <a:t>也是</a:t>
            </a:r>
            <a:r>
              <a:rPr lang="en-US" altLang="zh-CN" b="1">
                <a:latin typeface="Times New Roman" pitchFamily="18" charset="0"/>
              </a:rPr>
              <a:t>CFL</a:t>
            </a:r>
            <a:r>
              <a:rPr lang="zh-CN" altLang="en-US" b="1" dirty="0">
                <a:latin typeface="宋体" charset="0"/>
              </a:rPr>
              <a:t>、</a:t>
            </a:r>
            <a:r>
              <a:rPr lang="en-US" altLang="zh-CN" b="1">
                <a:latin typeface="Times New Roman" pitchFamily="18" charset="0"/>
              </a:rPr>
              <a:t>CSL</a:t>
            </a:r>
            <a:r>
              <a:rPr lang="zh-CN" altLang="en-US" b="1" dirty="0">
                <a:latin typeface="宋体" charset="0"/>
              </a:rPr>
              <a:t>和短语结构语言。反之不一定成立。</a:t>
            </a:r>
            <a:endParaRPr lang="en-US" altLang="zh-CN" b="1">
              <a:latin typeface="宋体" charset="0"/>
            </a:endParaRPr>
          </a:p>
          <a:p>
            <a:pPr algn="just" eaLnBrk="1" hangingPunct="1">
              <a:buNone/>
            </a:pPr>
            <a:endParaRPr lang="zh-CN" altLang="en-US" b="1" dirty="0">
              <a:latin typeface="Calibri" charset="0"/>
            </a:endParaRPr>
          </a:p>
          <a:p>
            <a:pPr algn="just" eaLnBrk="1" hangingPunct="1">
              <a:buNone/>
            </a:pPr>
            <a:r>
              <a:rPr lang="en-US" altLang="zh-CN" b="1">
                <a:latin typeface="宋体" charset="0"/>
              </a:rPr>
              <a:t>⑸</a:t>
            </a:r>
            <a:r>
              <a:rPr lang="en-US" altLang="zh-CN" b="1">
                <a:latin typeface="Times New Roman" pitchFamily="18" charset="0"/>
              </a:rPr>
              <a:t> CFL</a:t>
            </a:r>
            <a:r>
              <a:rPr lang="zh-CN" altLang="en-US" b="1" dirty="0">
                <a:latin typeface="宋体" charset="0"/>
              </a:rPr>
              <a:t>也是</a:t>
            </a:r>
            <a:r>
              <a:rPr lang="en-US" altLang="zh-CN" b="1">
                <a:latin typeface="Times New Roman" pitchFamily="18" charset="0"/>
              </a:rPr>
              <a:t>CSL</a:t>
            </a:r>
            <a:r>
              <a:rPr lang="zh-CN" altLang="en-US" b="1" dirty="0">
                <a:latin typeface="宋体" charset="0"/>
              </a:rPr>
              <a:t>和短语结构语言。反之不一定成立。</a:t>
            </a:r>
            <a:endParaRPr lang="en-US" altLang="zh-CN" b="1">
              <a:latin typeface="宋体" charset="0"/>
            </a:endParaRPr>
          </a:p>
          <a:p>
            <a:pPr algn="just" eaLnBrk="1" hangingPunct="1">
              <a:buNone/>
            </a:pPr>
            <a:endParaRPr lang="zh-CN" altLang="en-US" b="1" dirty="0">
              <a:latin typeface="宋体" charset="0"/>
            </a:endParaRPr>
          </a:p>
          <a:p>
            <a:pPr algn="just" eaLnBrk="1" hangingPunct="1">
              <a:buNone/>
            </a:pPr>
            <a:r>
              <a:rPr lang="zh-CN" altLang="en-US" b="1" dirty="0">
                <a:latin typeface="宋体" charset="0"/>
              </a:rPr>
              <a:t>⑹</a:t>
            </a:r>
            <a:r>
              <a:rPr lang="zh-CN" altLang="en-US" b="1" dirty="0">
                <a:latin typeface="Times New Roman" pitchFamily="18" charset="0"/>
              </a:rPr>
              <a:t> </a:t>
            </a:r>
            <a:r>
              <a:rPr lang="en-US" altLang="zh-CN" b="1">
                <a:latin typeface="Times New Roman" pitchFamily="18" charset="0"/>
              </a:rPr>
              <a:t>CSL</a:t>
            </a:r>
            <a:r>
              <a:rPr lang="zh-CN" altLang="en-US" b="1" dirty="0">
                <a:latin typeface="宋体" charset="0"/>
              </a:rPr>
              <a:t>也是短语结构语言。反之不一定成立</a:t>
            </a:r>
            <a:endParaRPr lang="zh-CN" altLang="en-US" b="1" dirty="0">
              <a:latin typeface="宋体" charset="0"/>
            </a:endParaRPr>
          </a:p>
        </p:txBody>
      </p:sp>
      <p:sp>
        <p:nvSpPr>
          <p:cNvPr id="67587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charRg st="3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23">
                                            <p:txEl>
                                              <p:charRg st="3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23">
                                            <p:txEl>
                                              <p:charRg st="3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charRg st="5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23">
                                            <p:txEl>
                                              <p:charRg st="5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23">
                                            <p:txEl>
                                              <p:charRg st="5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 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43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b="1" dirty="0">
                <a:latin typeface="Times New Roman" pitchFamily="18" charset="0"/>
              </a:rPr>
              <a:t>⑺</a:t>
            </a:r>
            <a:r>
              <a:rPr lang="zh-CN" altLang="en-US" b="1" dirty="0">
                <a:latin typeface="宋体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当文法</a:t>
            </a:r>
            <a:r>
              <a:rPr lang="en-US" altLang="zh-CN" b="1">
                <a:latin typeface="宋体" charset="0"/>
              </a:rPr>
              <a:t>G</a:t>
            </a:r>
            <a:r>
              <a:rPr lang="zh-CN" altLang="en-US" b="1" dirty="0">
                <a:latin typeface="Times New Roman" pitchFamily="18" charset="0"/>
              </a:rPr>
              <a:t>是</a:t>
            </a:r>
            <a:r>
              <a:rPr lang="en-US" altLang="zh-CN" b="1">
                <a:latin typeface="宋体" charset="0"/>
              </a:rPr>
              <a:t>CFG</a:t>
            </a:r>
            <a:r>
              <a:rPr lang="zh-CN" altLang="en-US" b="1" dirty="0">
                <a:latin typeface="Times New Roman" pitchFamily="18" charset="0"/>
              </a:rPr>
              <a:t>时，</a:t>
            </a:r>
            <a:r>
              <a:rPr lang="en-US" altLang="zh-CN" b="1">
                <a:latin typeface="宋体" charset="0"/>
              </a:rPr>
              <a:t>L(G)</a:t>
            </a:r>
            <a:r>
              <a:rPr lang="zh-CN" altLang="en-US" b="1" dirty="0">
                <a:latin typeface="Times New Roman" pitchFamily="18" charset="0"/>
              </a:rPr>
              <a:t>却可以是</a:t>
            </a:r>
            <a:r>
              <a:rPr lang="en-US" altLang="zh-CN" b="1">
                <a:latin typeface="宋体" charset="0"/>
              </a:rPr>
              <a:t>RL</a:t>
            </a:r>
            <a:endParaRPr lang="en-US" altLang="zh-CN" b="1">
              <a:latin typeface="Times New Roman" pitchFamily="18" charset="0"/>
            </a:endParaRPr>
          </a:p>
          <a:p>
            <a:pPr algn="just" eaLnBrk="1" hangingPunct="1">
              <a:buNone/>
            </a:pPr>
            <a:endParaRPr lang="zh-CN" altLang="en-US" b="1" dirty="0">
              <a:latin typeface="宋体" charset="0"/>
            </a:endParaRPr>
          </a:p>
          <a:p>
            <a:pPr algn="just" eaLnBrk="1" hangingPunct="1">
              <a:buNone/>
            </a:pPr>
            <a:r>
              <a:rPr lang="zh-CN" altLang="en-US" b="1" dirty="0">
                <a:latin typeface="Times New Roman" pitchFamily="18" charset="0"/>
              </a:rPr>
              <a:t>⑻</a:t>
            </a:r>
            <a:r>
              <a:rPr lang="zh-CN" altLang="en-US" b="1" dirty="0">
                <a:latin typeface="宋体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当文法</a:t>
            </a:r>
            <a:r>
              <a:rPr lang="en-US" altLang="zh-CN" b="1">
                <a:latin typeface="宋体" charset="0"/>
              </a:rPr>
              <a:t>G</a:t>
            </a:r>
            <a:r>
              <a:rPr lang="zh-CN" altLang="en-US" b="1" dirty="0">
                <a:latin typeface="Times New Roman" pitchFamily="18" charset="0"/>
              </a:rPr>
              <a:t>是</a:t>
            </a:r>
            <a:r>
              <a:rPr lang="en-US" altLang="zh-CN" b="1">
                <a:latin typeface="宋体" charset="0"/>
              </a:rPr>
              <a:t>CSG</a:t>
            </a:r>
            <a:r>
              <a:rPr lang="zh-CN" altLang="en-US" b="1" dirty="0">
                <a:latin typeface="Times New Roman" pitchFamily="18" charset="0"/>
              </a:rPr>
              <a:t>时，</a:t>
            </a:r>
            <a:r>
              <a:rPr lang="en-US" altLang="zh-CN" b="1">
                <a:latin typeface="宋体" charset="0"/>
              </a:rPr>
              <a:t>L(G)</a:t>
            </a:r>
            <a:r>
              <a:rPr lang="zh-CN" altLang="en-US" b="1" dirty="0">
                <a:latin typeface="Times New Roman" pitchFamily="18" charset="0"/>
              </a:rPr>
              <a:t>可以是</a:t>
            </a:r>
            <a:r>
              <a:rPr lang="en-US" altLang="zh-CN" b="1">
                <a:latin typeface="宋体" charset="0"/>
              </a:rPr>
              <a:t>RL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>
                <a:latin typeface="宋体" charset="0"/>
              </a:rPr>
              <a:t>CSL</a:t>
            </a:r>
            <a:endParaRPr lang="en-US" altLang="zh-CN" b="1">
              <a:latin typeface="Times New Roman" pitchFamily="18" charset="0"/>
            </a:endParaRPr>
          </a:p>
          <a:p>
            <a:pPr algn="just" eaLnBrk="1" hangingPunct="1">
              <a:buNone/>
            </a:pPr>
            <a:endParaRPr lang="zh-CN" altLang="en-US" b="1" dirty="0">
              <a:latin typeface="宋体" charset="0"/>
            </a:endParaRPr>
          </a:p>
          <a:p>
            <a:pPr algn="just" eaLnBrk="1" hangingPunct="1">
              <a:buNone/>
            </a:pPr>
            <a:r>
              <a:rPr lang="zh-CN" altLang="en-US" b="1" dirty="0">
                <a:latin typeface="宋体" charset="0"/>
              </a:rPr>
              <a:t>⑼当文法</a:t>
            </a:r>
            <a:r>
              <a:rPr lang="en-US" altLang="zh-CN" b="1">
                <a:latin typeface="宋体" charset="0"/>
              </a:rPr>
              <a:t>G</a:t>
            </a:r>
            <a:r>
              <a:rPr lang="zh-CN" altLang="en-US" b="1" dirty="0">
                <a:latin typeface="宋体" charset="0"/>
              </a:rPr>
              <a:t>是短语结构文法时，</a:t>
            </a:r>
            <a:r>
              <a:rPr lang="en-US" altLang="zh-CN" b="1">
                <a:latin typeface="宋体" charset="0"/>
              </a:rPr>
              <a:t>L(G)</a:t>
            </a:r>
            <a:r>
              <a:rPr lang="zh-CN" altLang="en-US" b="1" dirty="0">
                <a:latin typeface="宋体" charset="0"/>
              </a:rPr>
              <a:t>可以是</a:t>
            </a:r>
            <a:r>
              <a:rPr lang="en-US" altLang="zh-CN" b="1">
                <a:latin typeface="宋体" charset="0"/>
              </a:rPr>
              <a:t>RL</a:t>
            </a:r>
            <a:r>
              <a:rPr lang="zh-CN" altLang="en-US" b="1" dirty="0">
                <a:latin typeface="宋体" charset="0"/>
              </a:rPr>
              <a:t>、</a:t>
            </a:r>
            <a:r>
              <a:rPr lang="en-US" altLang="zh-CN" b="1">
                <a:latin typeface="宋体" charset="0"/>
              </a:rPr>
              <a:t>CSL</a:t>
            </a:r>
            <a:r>
              <a:rPr lang="zh-CN" altLang="en-US" b="1" dirty="0">
                <a:latin typeface="宋体" charset="0"/>
              </a:rPr>
              <a:t>和</a:t>
            </a:r>
            <a:r>
              <a:rPr lang="en-US" altLang="zh-CN" b="1">
                <a:latin typeface="宋体" charset="0"/>
              </a:rPr>
              <a:t>CSL</a:t>
            </a:r>
            <a:r>
              <a:rPr lang="zh-CN" altLang="en-US" b="1" dirty="0">
                <a:latin typeface="宋体" charset="0"/>
              </a:rPr>
              <a:t>。 </a:t>
            </a:r>
            <a:endParaRPr lang="zh-CN" altLang="en-US" b="1" dirty="0">
              <a:latin typeface="宋体" charset="0"/>
            </a:endParaRPr>
          </a:p>
        </p:txBody>
      </p:sp>
      <p:sp>
        <p:nvSpPr>
          <p:cNvPr id="68611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charRg st="24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23">
                                            <p:txEl>
                                              <p:charRg st="24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23">
                                            <p:txEl>
                                              <p:charRg st="24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charRg st="5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23">
                                            <p:txEl>
                                              <p:charRg st="5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23">
                                            <p:txEl>
                                              <p:charRg st="5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 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5347" name="Rectangle 3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4525963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>
                <a:latin typeface="Calibri" charset="0"/>
                <a:ea typeface="黑体" pitchFamily="2" charset="-122"/>
              </a:rPr>
              <a:t>定理 </a:t>
            </a:r>
            <a:r>
              <a:rPr lang="en-US" altLang="zh-CN" b="1">
                <a:latin typeface="Calibri" charset="0"/>
                <a:ea typeface="黑体" pitchFamily="2" charset="-122"/>
              </a:rPr>
              <a:t>2-1 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 L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是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RL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的充要条件是存在一个文法，该文法产生语言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L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，并且它的产生式要么是形如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的产生式，要么是形如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aB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的产生式</a:t>
            </a:r>
            <a:r>
              <a:rPr lang="en-US" altLang="zh-CN" b="1">
                <a:latin typeface="宋体" charset="0"/>
                <a:ea typeface="黑体" pitchFamily="2" charset="-122"/>
              </a:rPr>
              <a:t>,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其中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、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为语法变量，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为终极符号。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 </a:t>
            </a:r>
            <a:endParaRPr lang="zh-CN" altLang="en-US" b="1" dirty="0">
              <a:latin typeface="Calibri" charset="0"/>
              <a:ea typeface="黑体" pitchFamily="2" charset="-122"/>
            </a:endParaRPr>
          </a:p>
          <a:p>
            <a:pPr eaLnBrk="1" hangingPunct="1"/>
            <a:r>
              <a:rPr lang="zh-CN" altLang="en-US" b="1" dirty="0">
                <a:latin typeface="宋体" charset="0"/>
                <a:ea typeface="黑体" pitchFamily="2" charset="-122"/>
              </a:rPr>
              <a:t>证明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 ：</a:t>
            </a:r>
            <a:endParaRPr lang="zh-CN" altLang="en-US" b="1" dirty="0">
              <a:latin typeface="Calibri" charset="0"/>
              <a:ea typeface="黑体" pitchFamily="2" charset="-122"/>
            </a:endParaRPr>
          </a:p>
          <a:p>
            <a:pPr lvl="1" eaLnBrk="1" hangingPunct="1"/>
            <a:r>
              <a:rPr lang="zh-CN" altLang="en-US" b="1" dirty="0">
                <a:latin typeface="宋体" charset="0"/>
              </a:rPr>
              <a:t>充分性：设有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G</a:t>
            </a:r>
            <a:r>
              <a:rPr lang="en-US" altLang="zh-CN" b="1">
                <a:latin typeface="宋体" charset="0"/>
                <a:ea typeface="Times New Roman" pitchFamily="18" charset="0"/>
              </a:rPr>
              <a:t>′</a:t>
            </a:r>
            <a:r>
              <a:rPr lang="zh-CN" altLang="en-US" b="1" dirty="0">
                <a:latin typeface="宋体" charset="0"/>
                <a:ea typeface="Times New Roman" pitchFamily="18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L(G</a:t>
            </a:r>
            <a:r>
              <a:rPr lang="en-US" altLang="zh-CN" b="1">
                <a:latin typeface="宋体" charset="0"/>
              </a:rPr>
              <a:t>′</a:t>
            </a:r>
            <a:r>
              <a:rPr lang="en-US" altLang="zh-CN" b="1">
                <a:latin typeface="Times New Roman" pitchFamily="18" charset="0"/>
              </a:rPr>
              <a:t>)=L</a:t>
            </a:r>
            <a:r>
              <a:rPr lang="zh-CN" altLang="en-US" b="1" dirty="0">
                <a:latin typeface="宋体" charset="0"/>
              </a:rPr>
              <a:t>，且</a:t>
            </a:r>
            <a:r>
              <a:rPr lang="en-US" altLang="zh-CN" b="1">
                <a:latin typeface="Times New Roman" pitchFamily="18" charset="0"/>
              </a:rPr>
              <a:t>G</a:t>
            </a:r>
            <a:r>
              <a:rPr lang="en-US" altLang="zh-CN" b="1">
                <a:latin typeface="宋体" charset="0"/>
              </a:rPr>
              <a:t>′</a:t>
            </a:r>
            <a:r>
              <a:rPr lang="zh-CN" altLang="en-US" b="1" dirty="0">
                <a:latin typeface="宋体" charset="0"/>
              </a:rPr>
              <a:t>的产生式的形式满足定理要求。</a:t>
            </a:r>
            <a:r>
              <a:rPr lang="zh-CN" altLang="en-US" b="1" dirty="0">
                <a:solidFill>
                  <a:srgbClr val="FF0000"/>
                </a:solidFill>
                <a:latin typeface="宋体" charset="0"/>
              </a:rPr>
              <a:t>这种文法就是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RG</a:t>
            </a:r>
            <a:r>
              <a:rPr lang="zh-CN" altLang="en-US" b="1" dirty="0">
                <a:latin typeface="宋体" charset="0"/>
              </a:rPr>
              <a:t>。所以，</a:t>
            </a:r>
            <a:r>
              <a:rPr lang="en-US" altLang="zh-CN" b="1">
                <a:latin typeface="Times New Roman" pitchFamily="18" charset="0"/>
              </a:rPr>
              <a:t>G</a:t>
            </a:r>
            <a:r>
              <a:rPr lang="en-US" altLang="zh-CN" b="1">
                <a:latin typeface="宋体" charset="0"/>
              </a:rPr>
              <a:t>′</a:t>
            </a:r>
            <a:r>
              <a:rPr lang="zh-CN" altLang="en-US" b="1" dirty="0">
                <a:latin typeface="宋体" charset="0"/>
              </a:rPr>
              <a:t>产生的语言就是</a:t>
            </a:r>
            <a:r>
              <a:rPr lang="en-US" altLang="zh-CN" b="1">
                <a:latin typeface="Times New Roman" pitchFamily="18" charset="0"/>
              </a:rPr>
              <a:t>RL</a:t>
            </a:r>
            <a:r>
              <a:rPr lang="zh-CN" altLang="en-US" b="1" dirty="0">
                <a:latin typeface="宋体" charset="0"/>
              </a:rPr>
              <a:t>，故</a:t>
            </a:r>
            <a:r>
              <a:rPr lang="en-US" altLang="zh-CN" b="1">
                <a:latin typeface="Times New Roman" pitchFamily="18" charset="0"/>
              </a:rPr>
              <a:t>L</a:t>
            </a:r>
            <a:r>
              <a:rPr lang="zh-CN" altLang="en-US" b="1" dirty="0">
                <a:latin typeface="宋体" charset="0"/>
              </a:rPr>
              <a:t>是</a:t>
            </a:r>
            <a:r>
              <a:rPr lang="en-US" altLang="zh-CN" b="1">
                <a:latin typeface="Times New Roman" pitchFamily="18" charset="0"/>
              </a:rPr>
              <a:t>RL</a:t>
            </a:r>
            <a:r>
              <a:rPr lang="zh-CN" altLang="en-US" b="1" dirty="0">
                <a:latin typeface="Times New Roman" pitchFamily="18" charset="0"/>
              </a:rPr>
              <a:t>。</a:t>
            </a:r>
            <a:r>
              <a:rPr lang="zh-CN" altLang="en-US" b="1" dirty="0">
                <a:latin typeface="Calibri" charset="0"/>
              </a:rPr>
              <a:t> </a:t>
            </a:r>
            <a:endParaRPr lang="zh-CN" altLang="en-US" b="1" dirty="0">
              <a:latin typeface="Calibri" charset="0"/>
            </a:endParaRPr>
          </a:p>
        </p:txBody>
      </p:sp>
      <p:sp>
        <p:nvSpPr>
          <p:cNvPr id="69635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char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7">
                                            <p:txEl>
                                              <p:char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7">
                                            <p:txEl>
                                              <p:char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charRg st="8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47">
                                            <p:txEl>
                                              <p:charRg st="8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47">
                                            <p:txEl>
                                              <p:charRg st="8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charRg st="93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5347">
                                            <p:txEl>
                                              <p:charRg st="93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5347">
                                            <p:txEl>
                                              <p:charRg st="93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6371" name="Rectangle 3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48006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600" b="1" dirty="0">
                <a:latin typeface="宋体" charset="0"/>
              </a:rPr>
              <a:t>必要性</a:t>
            </a:r>
            <a:r>
              <a:rPr lang="zh-CN" altLang="en-US" sz="2600" b="1" dirty="0">
                <a:latin typeface="Calibri" charset="0"/>
              </a:rPr>
              <a:t> </a:t>
            </a:r>
            <a:endParaRPr lang="zh-CN" altLang="en-US" sz="2600" b="1" dirty="0">
              <a:latin typeface="Calibri" charset="0"/>
            </a:endParaRPr>
          </a:p>
          <a:p>
            <a:pPr lvl="1" eaLnBrk="1" hangingPunct="1">
              <a:buNone/>
            </a:pPr>
            <a:r>
              <a:rPr lang="zh-CN" altLang="en-US" b="1" dirty="0">
                <a:latin typeface="Calibri" charset="0"/>
              </a:rPr>
              <a:t>构造：设</a:t>
            </a:r>
            <a:r>
              <a:rPr lang="en-US" altLang="zh-CN" b="1">
                <a:latin typeface="Calibri" charset="0"/>
              </a:rPr>
              <a:t>L</a:t>
            </a:r>
            <a:r>
              <a:rPr lang="zh-CN" altLang="en-US" b="1" dirty="0">
                <a:latin typeface="Calibri" charset="0"/>
              </a:rPr>
              <a:t>的文法为</a:t>
            </a:r>
            <a:r>
              <a:rPr lang="en-US" altLang="zh-CN" b="1">
                <a:latin typeface="Calibri" charset="0"/>
              </a:rPr>
              <a:t>G</a:t>
            </a:r>
            <a:r>
              <a:rPr lang="zh-CN" altLang="en-US" b="1" dirty="0">
                <a:latin typeface="Calibri" charset="0"/>
              </a:rPr>
              <a:t>，则其产生式要么</a:t>
            </a:r>
            <a:r>
              <a:rPr lang="en-US" altLang="zh-CN" b="1">
                <a:solidFill>
                  <a:srgbClr val="FF0000"/>
                </a:solidFill>
                <a:latin typeface="Calibri" charset="0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 w</a:t>
            </a:r>
            <a:r>
              <a:rPr lang="zh-CN" altLang="en-US" b="1" dirty="0">
                <a:latin typeface="Times New Roman" pitchFamily="18" charset="0"/>
              </a:rPr>
              <a:t>，要么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wB</a:t>
            </a:r>
            <a:r>
              <a:rPr lang="zh-CN" altLang="en-US" b="1" dirty="0">
                <a:latin typeface="Times New Roman" pitchFamily="18" charset="0"/>
              </a:rPr>
              <a:t>。</a:t>
            </a:r>
            <a:endParaRPr lang="en-US" altLang="zh-CN" b="1">
              <a:latin typeface="Calibri" charset="0"/>
            </a:endParaRPr>
          </a:p>
          <a:p>
            <a:pPr lvl="1" eaLnBrk="1" hangingPunct="1">
              <a:buNone/>
            </a:pPr>
            <a:r>
              <a:rPr lang="zh-CN" altLang="en-US" b="1" dirty="0">
                <a:latin typeface="Calibri" charset="0"/>
              </a:rPr>
              <a:t>考虑</a:t>
            </a:r>
            <a:r>
              <a:rPr lang="en-US" altLang="zh-CN" b="1">
                <a:solidFill>
                  <a:srgbClr val="FF0000"/>
                </a:solidFill>
                <a:latin typeface="Calibri" charset="0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 w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，且假设</a:t>
            </a:r>
            <a:r>
              <a:rPr lang="en-US" altLang="zh-CN" b="1">
                <a:solidFill>
                  <a:srgbClr val="FF0000"/>
                </a:solidFill>
                <a:latin typeface="Calibri" charset="0"/>
              </a:rPr>
              <a:t>w</a:t>
            </a:r>
            <a:r>
              <a:rPr lang="zh-CN" altLang="en-US" b="1" dirty="0">
                <a:solidFill>
                  <a:srgbClr val="FF0000"/>
                </a:solidFill>
                <a:latin typeface="Calibri" charset="0"/>
              </a:rPr>
              <a:t>＝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 baseline="-300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 baseline="-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…a</a:t>
            </a:r>
            <a:r>
              <a:rPr lang="en-US" altLang="zh-CN" b="1" baseline="-30000">
                <a:solidFill>
                  <a:srgbClr val="FF0000"/>
                </a:solidFill>
                <a:latin typeface="Times New Roman" pitchFamily="18" charset="0"/>
              </a:rPr>
              <a:t>n</a:t>
            </a:r>
            <a:endParaRPr lang="en-US" altLang="zh-CN" b="1" baseline="-3000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>
              <a:buNone/>
            </a:pPr>
            <a:r>
              <a:rPr lang="zh-CN" altLang="en-US" b="1" dirty="0">
                <a:latin typeface="Calibri" charset="0"/>
              </a:rPr>
              <a:t>用</a:t>
            </a:r>
            <a:r>
              <a:rPr lang="zh-CN" altLang="en-US" b="1" dirty="0">
                <a:latin typeface="宋体" charset="0"/>
              </a:rPr>
              <a:t>产生式组：</a:t>
            </a:r>
            <a:endParaRPr lang="zh-CN" altLang="en-US" b="1" dirty="0">
              <a:latin typeface="Times New Roman" pitchFamily="18" charset="0"/>
            </a:endParaRPr>
          </a:p>
          <a:p>
            <a:pPr lvl="1" algn="just" eaLnBrk="1" hangingPunct="1">
              <a:buNone/>
            </a:pP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1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1</a:t>
            </a:r>
            <a:endParaRPr lang="en-US" altLang="zh-CN" b="1">
              <a:latin typeface="Times New Roman" pitchFamily="18" charset="0"/>
              <a:ea typeface="Times New Roman" pitchFamily="18" charset="0"/>
            </a:endParaRPr>
          </a:p>
          <a:p>
            <a:pPr lvl="1" algn="just" eaLnBrk="1" hangingPunct="1">
              <a:buNone/>
            </a:pP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1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2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2</a:t>
            </a:r>
            <a:endParaRPr lang="en-US" altLang="zh-CN" b="1">
              <a:latin typeface="Times New Roman" pitchFamily="18" charset="0"/>
              <a:ea typeface="Times New Roman" pitchFamily="18" charset="0"/>
            </a:endParaRPr>
          </a:p>
          <a:p>
            <a:pPr lvl="1" algn="just" eaLnBrk="1" hangingPunct="1">
              <a:buNone/>
            </a:pPr>
            <a:r>
              <a:rPr lang="en-US" altLang="zh-CN" b="1">
                <a:latin typeface="Times New Roman" pitchFamily="18" charset="0"/>
              </a:rPr>
              <a:t>…</a:t>
            </a:r>
            <a:endParaRPr lang="en-US" altLang="zh-CN" b="1">
              <a:latin typeface="宋体" charset="0"/>
            </a:endParaRPr>
          </a:p>
          <a:p>
            <a:pPr lvl="1" algn="just" eaLnBrk="1" hangingPunct="1">
              <a:buNone/>
            </a:pPr>
            <a:r>
              <a:rPr lang="en-US" altLang="zh-CN" b="1">
                <a:latin typeface="Times New Roman" pitchFamily="18" charset="0"/>
              </a:rPr>
              <a:t>A</a:t>
            </a:r>
            <a:r>
              <a:rPr lang="en-US" altLang="zh-CN" b="1" baseline="-30000">
                <a:latin typeface="Times New Roman" pitchFamily="18" charset="0"/>
              </a:rPr>
              <a:t>n-1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Times New Roman" pitchFamily="18" charset="0"/>
              </a:rPr>
              <a:t>a</a:t>
            </a:r>
            <a:r>
              <a:rPr lang="en-US" altLang="zh-CN" b="1" baseline="-30000">
                <a:latin typeface="Times New Roman" pitchFamily="18" charset="0"/>
              </a:rPr>
              <a:t>n</a:t>
            </a:r>
            <a:endParaRPr lang="en-US" altLang="zh-CN" b="1">
              <a:latin typeface="Times New Roman" pitchFamily="18" charset="0"/>
            </a:endParaRPr>
          </a:p>
          <a:p>
            <a:pPr lvl="1" algn="just" eaLnBrk="1" hangingPunct="1">
              <a:buNone/>
            </a:pPr>
            <a:r>
              <a:rPr lang="zh-CN" altLang="en-US" b="1" dirty="0">
                <a:latin typeface="Times New Roman" pitchFamily="18" charset="0"/>
              </a:rPr>
              <a:t>代替产生式</a:t>
            </a:r>
            <a:r>
              <a:rPr lang="en-US" altLang="zh-CN" b="1">
                <a:latin typeface="Calibri" charset="0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 w</a:t>
            </a:r>
            <a:endParaRPr lang="en-US" altLang="zh-CN" b="1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70659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charRg st="5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6371">
                                            <p:txEl>
                                              <p:charRg st="5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371">
                                            <p:txEl>
                                              <p:charRg st="5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charRg st="3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6371">
                                            <p:txEl>
                                              <p:charRg st="3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6371">
                                            <p:txEl>
                                              <p:charRg st="3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charRg st="5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6371">
                                            <p:txEl>
                                              <p:charRg st="5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6371">
                                            <p:txEl>
                                              <p:charRg st="5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charRg st="64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6371">
                                            <p:txEl>
                                              <p:charRg st="64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6371">
                                            <p:txEl>
                                              <p:charRg st="64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charRg st="71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6371">
                                            <p:txEl>
                                              <p:charRg st="71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6371">
                                            <p:txEl>
                                              <p:charRg st="71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charRg st="7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6371">
                                            <p:txEl>
                                              <p:charRg st="7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6371">
                                            <p:txEl>
                                              <p:charRg st="7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charRg st="81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6371">
                                            <p:txEl>
                                              <p:charRg st="81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6371">
                                            <p:txEl>
                                              <p:charRg st="81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charRg st="8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6371">
                                            <p:txEl>
                                              <p:charRg st="8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6371">
                                            <p:txEl>
                                              <p:charRg st="8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153400" cy="4876800"/>
          </a:xfrm>
        </p:spPr>
        <p:txBody>
          <a:bodyPr vert="horz" wrap="square" lIns="91440" tIns="45720" rIns="91440" bIns="45720" numCol="1" anchor="t" anchorCtr="0" compatLnSpc="1"/>
          <a:p>
            <a:pPr marL="0" lvl="1" indent="0" eaLnBrk="1" hangingPunct="1">
              <a:buClr>
                <a:schemeClr val="accent1"/>
              </a:buClr>
              <a:buSzPct val="65000"/>
              <a:buNone/>
            </a:pPr>
            <a:r>
              <a:rPr lang="zh-CN" altLang="en-US" sz="3000" b="1">
                <a:latin typeface="Calibri" charset="0"/>
              </a:rPr>
              <a:t>考虑</a:t>
            </a:r>
            <a:r>
              <a:rPr lang="en-US" altLang="zh-CN" sz="3000" b="1">
                <a:solidFill>
                  <a:srgbClr val="FF0000"/>
                </a:solidFill>
                <a:latin typeface="Calibri" charset="0"/>
              </a:rPr>
              <a:t>A</a:t>
            </a:r>
            <a:r>
              <a:rPr lang="en-US" altLang="zh-CN" sz="30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0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3000" b="1" err="1">
                <a:solidFill>
                  <a:srgbClr val="FF0000"/>
                </a:solidFill>
                <a:latin typeface="Times New Roman" pitchFamily="18" charset="0"/>
              </a:rPr>
              <a:t>wB</a:t>
            </a:r>
            <a:r>
              <a:rPr lang="zh-CN" altLang="en-US" sz="3000" b="1">
                <a:solidFill>
                  <a:srgbClr val="FF0000"/>
                </a:solidFill>
                <a:latin typeface="Times New Roman" pitchFamily="18" charset="0"/>
              </a:rPr>
              <a:t>，且假设</a:t>
            </a:r>
            <a:r>
              <a:rPr lang="en-US" altLang="zh-CN" sz="3000" b="1">
                <a:solidFill>
                  <a:srgbClr val="FF0000"/>
                </a:solidFill>
                <a:latin typeface="Calibri" charset="0"/>
              </a:rPr>
              <a:t>w</a:t>
            </a:r>
            <a:r>
              <a:rPr lang="zh-CN" altLang="en-US" sz="3000" b="1">
                <a:solidFill>
                  <a:srgbClr val="FF0000"/>
                </a:solidFill>
                <a:latin typeface="Calibri" charset="0"/>
              </a:rPr>
              <a:t>＝</a:t>
            </a:r>
            <a:r>
              <a:rPr lang="en-US" altLang="zh-CN" sz="30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3000" b="1" baseline="-300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30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3000" b="1" baseline="-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sz="3000" b="1">
                <a:solidFill>
                  <a:srgbClr val="FF0000"/>
                </a:solidFill>
                <a:latin typeface="Times New Roman" pitchFamily="18" charset="0"/>
              </a:rPr>
              <a:t>…a</a:t>
            </a:r>
            <a:r>
              <a:rPr lang="en-US" altLang="zh-CN" sz="3000" b="1" baseline="-30000">
                <a:solidFill>
                  <a:srgbClr val="FF0000"/>
                </a:solidFill>
                <a:latin typeface="Times New Roman" pitchFamily="18" charset="0"/>
              </a:rPr>
              <a:t>n</a:t>
            </a:r>
            <a:endParaRPr lang="en-US" altLang="zh-CN" sz="3000" b="1">
              <a:latin typeface="Calibri" charset="0"/>
            </a:endParaRPr>
          </a:p>
          <a:p>
            <a:pPr marL="0" lvl="0" indent="0" eaLnBrk="1" hangingPunct="1">
              <a:buNone/>
            </a:pPr>
            <a:r>
              <a:rPr lang="zh-CN" altLang="en-US" b="1">
                <a:latin typeface="Calibri" charset="0"/>
              </a:rPr>
              <a:t>用</a:t>
            </a:r>
            <a:r>
              <a:rPr lang="zh-CN" altLang="en-US" b="1">
                <a:latin typeface="宋体" charset="0"/>
              </a:rPr>
              <a:t>产生式组</a:t>
            </a:r>
            <a:endParaRPr lang="zh-CN" altLang="en-US" b="1">
              <a:latin typeface="Calibri" charset="0"/>
            </a:endParaRPr>
          </a:p>
          <a:p>
            <a:pPr marL="0" lvl="1" indent="0" algn="just" eaLnBrk="1" hangingPunct="1">
              <a:buNone/>
            </a:pP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1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1</a:t>
            </a:r>
            <a:endParaRPr lang="en-US" altLang="zh-CN" b="1">
              <a:latin typeface="Times New Roman" pitchFamily="18" charset="0"/>
              <a:ea typeface="Times New Roman" pitchFamily="18" charset="0"/>
            </a:endParaRPr>
          </a:p>
          <a:p>
            <a:pPr marL="0" lvl="1" indent="0" algn="just" eaLnBrk="1" hangingPunct="1">
              <a:buNone/>
            </a:pP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1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2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2</a:t>
            </a:r>
            <a:endParaRPr lang="en-US" altLang="zh-CN" b="1">
              <a:latin typeface="Times New Roman" pitchFamily="18" charset="0"/>
              <a:ea typeface="Times New Roman" pitchFamily="18" charset="0"/>
            </a:endParaRPr>
          </a:p>
          <a:p>
            <a:pPr marL="0" lvl="1" indent="0" algn="just" eaLnBrk="1" hangingPunct="1">
              <a:buNone/>
            </a:pPr>
            <a:r>
              <a:rPr lang="en-US" altLang="zh-CN" b="1">
                <a:latin typeface="Times New Roman" pitchFamily="18" charset="0"/>
              </a:rPr>
              <a:t>…</a:t>
            </a:r>
            <a:endParaRPr lang="en-US" altLang="zh-CN" b="1">
              <a:latin typeface="宋体" charset="0"/>
            </a:endParaRPr>
          </a:p>
          <a:p>
            <a:pPr marL="0" lvl="1" indent="0" algn="just" eaLnBrk="1" hangingPunct="1">
              <a:buNone/>
            </a:pPr>
            <a:r>
              <a:rPr lang="en-US" altLang="zh-CN" b="1">
                <a:latin typeface="Times New Roman" pitchFamily="18" charset="0"/>
              </a:rPr>
              <a:t>A</a:t>
            </a:r>
            <a:r>
              <a:rPr lang="en-US" altLang="zh-CN" b="1" baseline="-30000">
                <a:latin typeface="Times New Roman" pitchFamily="18" charset="0"/>
              </a:rPr>
              <a:t>n-1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Times New Roman" pitchFamily="18" charset="0"/>
              </a:rPr>
              <a:t>a</a:t>
            </a:r>
            <a:r>
              <a:rPr lang="en-US" altLang="zh-CN" b="1" baseline="-30000">
                <a:latin typeface="Times New Roman" pitchFamily="18" charset="0"/>
              </a:rPr>
              <a:t>n</a:t>
            </a:r>
            <a:r>
              <a:rPr lang="en-US" altLang="zh-CN" b="1">
                <a:latin typeface="Times New Roman" pitchFamily="18" charset="0"/>
              </a:rPr>
              <a:t>B</a:t>
            </a:r>
            <a:endParaRPr lang="en-US" altLang="zh-CN" b="1">
              <a:latin typeface="Times New Roman" pitchFamily="18" charset="0"/>
            </a:endParaRPr>
          </a:p>
          <a:p>
            <a:pPr marL="0" lvl="1" indent="0" algn="just" eaLnBrk="1" hangingPunct="1">
              <a:buNone/>
            </a:pPr>
            <a:r>
              <a:rPr lang="zh-CN" altLang="en-US" b="1">
                <a:latin typeface="Times New Roman" pitchFamily="18" charset="0"/>
              </a:rPr>
              <a:t>代替产生式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w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b="1">
                <a:solidFill>
                  <a:srgbClr val="FF0000"/>
                </a:solidFill>
                <a:latin typeface="Calibri" charset="0"/>
              </a:rPr>
              <a:t> </a:t>
            </a:r>
            <a:endParaRPr lang="en-US" altLang="zh-CN" b="1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7168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charRg st="2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395">
                                            <p:txEl>
                                              <p:charRg st="2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395">
                                            <p:txEl>
                                              <p:charRg st="2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charRg st="27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7395">
                                            <p:txEl>
                                              <p:charRg st="27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7395">
                                            <p:txEl>
                                              <p:charRg st="27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charRg st="3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7395">
                                            <p:txEl>
                                              <p:charRg st="3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7395">
                                            <p:txEl>
                                              <p:charRg st="3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charRg st="42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7395">
                                            <p:txEl>
                                              <p:charRg st="42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7395">
                                            <p:txEl>
                                              <p:charRg st="42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charRg st="4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7395">
                                            <p:txEl>
                                              <p:charRg st="4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7395">
                                            <p:txEl>
                                              <p:charRg st="4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charRg st="5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7395">
                                            <p:txEl>
                                              <p:charRg st="5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7395">
                                            <p:txEl>
                                              <p:charRg st="5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2.3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文法的构造 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20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800" b="1" dirty="0">
                <a:latin typeface="宋体" charset="0"/>
              </a:rPr>
              <a:t>根据递归定义中的第一条，有如下产生式组：</a:t>
            </a:r>
            <a:endParaRPr lang="zh-CN" altLang="en-US" sz="2800" b="1" dirty="0">
              <a:latin typeface="Times New Roman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latin typeface="Times New Roman" pitchFamily="18" charset="0"/>
              </a:rPr>
              <a:t>	</a:t>
            </a:r>
            <a:r>
              <a:rPr lang="en-US" altLang="zh-CN" sz="2800" b="1">
                <a:latin typeface="Times New Roman" pitchFamily="18" charset="0"/>
              </a:rPr>
              <a:t>S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00 | 11 | 22 | 33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latin typeface="宋体" charset="0"/>
                <a:ea typeface="Times New Roman" pitchFamily="18" charset="0"/>
              </a:rPr>
              <a:t>再根据递归定义第二条，又可得到如下产生式组：</a:t>
            </a:r>
            <a:endParaRPr lang="zh-CN" altLang="en-US" sz="2800" b="1" dirty="0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latin typeface="Times New Roman" pitchFamily="18" charset="0"/>
                <a:ea typeface="Times New Roman" pitchFamily="18" charset="0"/>
              </a:rPr>
              <a:t>	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S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0S0 | 1S1 | 2S2 | 3S3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latin typeface="宋体" charset="0"/>
                <a:ea typeface="Times New Roman" pitchFamily="18" charset="0"/>
              </a:rPr>
              <a:t>从而，</a:t>
            </a:r>
            <a:endParaRPr lang="zh-CN" altLang="en-US" sz="2800" b="1" dirty="0">
              <a:latin typeface="Times New Roman" pitchFamily="18" charset="0"/>
              <a:ea typeface="Times New Roman" pitchFamily="18" charset="0"/>
            </a:endParaRPr>
          </a:p>
          <a:p>
            <a:pPr eaLnBrk="1" hangingPunct="1">
              <a:buNone/>
            </a:pPr>
            <a:r>
              <a:rPr lang="zh-CN" altLang="en-US" sz="2800" b="1" dirty="0">
                <a:latin typeface="Times New Roman" pitchFamily="18" charset="0"/>
                <a:ea typeface="Times New Roman" pitchFamily="18" charset="0"/>
              </a:rPr>
              <a:t>	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G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10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：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S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00 | 11 | 22 | 33 | 0S0 | 1S1 | 2S2 | 3S3</a:t>
            </a:r>
            <a:r>
              <a:rPr lang="en-US" altLang="zh-CN" sz="2800" b="1">
                <a:latin typeface="Calibri" charset="0"/>
                <a:ea typeface="Times New Roman" pitchFamily="18" charset="0"/>
              </a:rPr>
              <a:t> </a:t>
            </a:r>
            <a:endParaRPr lang="en-US" altLang="zh-CN" sz="2800" b="1">
              <a:latin typeface="Calibri" charset="0"/>
              <a:ea typeface="Times New Roman" pitchFamily="18" charset="0"/>
            </a:endParaRPr>
          </a:p>
        </p:txBody>
      </p:sp>
      <p:sp>
        <p:nvSpPr>
          <p:cNvPr id="54275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2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2035">
                                            <p:txEl>
                                              <p:charRg st="2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35">
                                            <p:txEl>
                                              <p:charRg st="2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42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2035">
                                            <p:txEl>
                                              <p:charRg st="42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2035">
                                            <p:txEl>
                                              <p:charRg st="42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6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2035">
                                            <p:txEl>
                                              <p:charRg st="6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2035">
                                            <p:txEl>
                                              <p:charRg st="6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9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2035">
                                            <p:txEl>
                                              <p:charRg st="9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2035">
                                            <p:txEl>
                                              <p:charRg st="9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94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035">
                                            <p:txEl>
                                              <p:charRg st="94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35">
                                            <p:txEl>
                                              <p:charRg st="94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9634" name="Rectangle 3"/>
          <p:cNvSpPr>
            <a:spLocks noGrp="1"/>
          </p:cNvSpPr>
          <p:nvPr>
            <p:ph idx="1"/>
          </p:nvPr>
        </p:nvSpPr>
        <p:spPr>
          <a:xfrm>
            <a:off x="1981200" y="1600200"/>
            <a:ext cx="8153400" cy="4724400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zh-CN" altLang="en-US" b="1" dirty="0">
                <a:latin typeface="Calibri" charset="0"/>
              </a:rPr>
              <a:t>记替换后的文法为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G</a:t>
            </a:r>
            <a:r>
              <a:rPr lang="en-US" altLang="zh-CN" b="1">
                <a:latin typeface="宋体" charset="0"/>
                <a:ea typeface="Times New Roman" pitchFamily="18" charset="0"/>
              </a:rPr>
              <a:t>′</a:t>
            </a:r>
            <a:r>
              <a:rPr lang="zh-CN" altLang="en-US" b="1" dirty="0">
                <a:latin typeface="Calibri" charset="0"/>
                <a:ea typeface="Times New Roman" pitchFamily="18" charset="0"/>
              </a:rPr>
              <a:t>，证明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L(G</a:t>
            </a:r>
            <a:r>
              <a:rPr lang="en-US" altLang="zh-CN" b="1">
                <a:latin typeface="宋体" charset="0"/>
                <a:ea typeface="Times New Roman" pitchFamily="18" charset="0"/>
              </a:rPr>
              <a:t>′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)=L(G)</a:t>
            </a:r>
            <a:r>
              <a:rPr lang="en-US" altLang="zh-CN" b="1">
                <a:latin typeface="Calibri" charset="0"/>
                <a:ea typeface="Times New Roman" pitchFamily="18" charset="0"/>
              </a:rPr>
              <a:t> </a:t>
            </a:r>
            <a:endParaRPr lang="zh-CN" altLang="en-US" b="1" dirty="0">
              <a:latin typeface="Calibri" charset="0"/>
              <a:ea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zh-CN" altLang="en-US" b="1" dirty="0">
                <a:latin typeface="宋体" charset="0"/>
                <a:ea typeface="Times New Roman" pitchFamily="18" charset="0"/>
              </a:rPr>
              <a:t> 施归纳于推导的步数，证明一个更一般的结论：</a:t>
            </a:r>
            <a:endParaRPr lang="en-US" altLang="zh-CN" b="1">
              <a:latin typeface="宋体" charset="0"/>
              <a:ea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zh-CN" altLang="en-US" b="1" dirty="0">
                <a:latin typeface="宋体" charset="0"/>
                <a:ea typeface="Times New Roman" pitchFamily="18" charset="0"/>
              </a:rPr>
              <a:t>     </a:t>
            </a:r>
            <a:r>
              <a:rPr lang="zh-CN" altLang="en-US" b="1" dirty="0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对于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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∈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V</a:t>
            </a:r>
            <a:r>
              <a:rPr lang="zh-CN" altLang="en-US" b="1" dirty="0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A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en-US" altLang="zh-CN" b="1" baseline="-3000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G</a:t>
            </a:r>
            <a:r>
              <a:rPr lang="en-US" altLang="zh-CN" b="1" baseline="3000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+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x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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en-US" altLang="zh-CN" b="1" baseline="-3000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 G</a:t>
            </a:r>
            <a:r>
              <a:rPr lang="en-US" altLang="zh-CN" b="1" baseline="-30000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′</a:t>
            </a:r>
            <a:r>
              <a:rPr lang="en-US" altLang="zh-CN" b="1" baseline="3000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+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 x</a:t>
            </a:r>
            <a:r>
              <a:rPr lang="zh-CN" altLang="en-US" b="1" dirty="0">
                <a:latin typeface="宋体" charset="0"/>
                <a:ea typeface="Times New Roman" pitchFamily="18" charset="0"/>
              </a:rPr>
              <a:t>。</a:t>
            </a:r>
            <a:endParaRPr lang="en-US" altLang="zh-CN" b="1">
              <a:latin typeface="宋体" charset="0"/>
              <a:ea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zh-CN" altLang="en-US" b="1" dirty="0">
                <a:latin typeface="宋体" charset="0"/>
                <a:ea typeface="Times New Roman" pitchFamily="18" charset="0"/>
              </a:rPr>
              <a:t> </a:t>
            </a:r>
            <a:endParaRPr lang="en-US" altLang="zh-CN" b="1">
              <a:latin typeface="宋体" charset="0"/>
              <a:ea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zh-CN" altLang="en-US" b="1" dirty="0">
                <a:latin typeface="宋体" charset="0"/>
                <a:ea typeface="Times New Roman" pitchFamily="18" charset="0"/>
              </a:rPr>
              <a:t>因为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S</a:t>
            </a:r>
            <a:r>
              <a:rPr lang="en-US" altLang="zh-CN" b="1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∈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V</a:t>
            </a:r>
            <a:r>
              <a:rPr lang="zh-CN" altLang="en-US" b="1" dirty="0">
                <a:latin typeface="宋体" charset="0"/>
                <a:ea typeface="Times New Roman" pitchFamily="18" charset="0"/>
              </a:rPr>
              <a:t>，所以结论自然对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S</a:t>
            </a:r>
            <a:r>
              <a:rPr lang="zh-CN" altLang="en-US" b="1" dirty="0">
                <a:latin typeface="宋体" charset="0"/>
                <a:ea typeface="Times New Roman" pitchFamily="18" charset="0"/>
              </a:rPr>
              <a:t>成立。</a:t>
            </a:r>
            <a:r>
              <a:rPr lang="zh-CN" altLang="en-US" b="1" dirty="0">
                <a:latin typeface="Calibri" charset="0"/>
                <a:ea typeface="Times New Roman" pitchFamily="18" charset="0"/>
              </a:rPr>
              <a:t> </a:t>
            </a:r>
            <a:endParaRPr lang="zh-CN" altLang="en-US" b="1" dirty="0">
              <a:latin typeface="Calibri" charset="0"/>
              <a:ea typeface="Times New Roman" pitchFamily="18" charset="0"/>
            </a:endParaRPr>
          </a:p>
        </p:txBody>
      </p:sp>
      <p:sp>
        <p:nvSpPr>
          <p:cNvPr id="72707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charRg st="25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4">
                                            <p:txEl>
                                              <p:charRg st="25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4">
                                            <p:txEl>
                                              <p:charRg st="25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charRg st="4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634">
                                            <p:txEl>
                                              <p:charRg st="4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634">
                                            <p:txEl>
                                              <p:charRg st="4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charRg st="82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634">
                                            <p:txEl>
                                              <p:charRg st="82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634">
                                            <p:txEl>
                                              <p:charRg st="82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737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37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>
                <a:latin typeface="Calibri" charset="0"/>
              </a:rPr>
              <a:t>几点注意事项</a:t>
            </a:r>
            <a:endParaRPr lang="zh-CN" altLang="en-US" b="1" dirty="0">
              <a:latin typeface="Calibri" charset="0"/>
            </a:endParaRPr>
          </a:p>
          <a:p>
            <a:pPr algn="just" eaLnBrk="1" hangingPunct="1">
              <a:buNone/>
            </a:pPr>
            <a:r>
              <a:rPr lang="zh-CN" altLang="en-US" b="1" dirty="0">
                <a:latin typeface="宋体" charset="0"/>
              </a:rPr>
              <a:t>⑴</a:t>
            </a:r>
            <a:r>
              <a:rPr lang="zh-CN" altLang="en-US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宋体" charset="0"/>
              </a:rPr>
              <a:t>我们是按照</a:t>
            </a:r>
            <a:r>
              <a:rPr lang="en-US" altLang="zh-CN" b="1">
                <a:latin typeface="Times New Roman" pitchFamily="18" charset="0"/>
              </a:rPr>
              <a:t>RG</a:t>
            </a:r>
            <a:r>
              <a:rPr lang="zh-CN" altLang="en-US" b="1" dirty="0">
                <a:latin typeface="宋体" charset="0"/>
              </a:rPr>
              <a:t>的一般定义来构造一个与之等价的文法的，这与读者以前熟悉的根据一个具体的对象构造另一个对象是不同的。在这里，可以使用的是非常一般的条件</a:t>
            </a:r>
            <a:r>
              <a:rPr lang="en-US" altLang="zh-CN" b="1">
                <a:latin typeface="Times New Roman" pitchFamily="18" charset="0"/>
              </a:rPr>
              <a:t>——</a:t>
            </a:r>
            <a:r>
              <a:rPr lang="zh-CN" altLang="en-US" b="1" dirty="0">
                <a:latin typeface="宋体" charset="0"/>
              </a:rPr>
              <a:t>一个一般模型。这也是这类问题的证明所要求的。而且在本书的后面，将会有更多这样的情况。</a:t>
            </a:r>
            <a:endParaRPr lang="zh-CN" altLang="en-US" b="1" dirty="0">
              <a:latin typeface="Calibri" charset="0"/>
            </a:endParaRPr>
          </a:p>
        </p:txBody>
      </p:sp>
      <p:sp>
        <p:nvSpPr>
          <p:cNvPr id="73731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475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b="1">
                <a:latin typeface="宋体" charset="0"/>
              </a:rPr>
              <a:t>⑵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zh-CN" altLang="en-US" b="1" dirty="0">
                <a:latin typeface="宋体" charset="0"/>
                <a:ea typeface="Times New Roman" pitchFamily="18" charset="0"/>
              </a:rPr>
              <a:t>为了证明一个特殊的结论，可以通过证明一个更为一般的结论来完成。这从表面上好像是增加了我们要证明的内容，但实际上它会使我们能够更好地使用归纳假设，以便顺利地获得我们所需要的结论。</a:t>
            </a:r>
            <a:endParaRPr lang="zh-CN" altLang="en-US" b="1" dirty="0">
              <a:latin typeface="宋体" charset="0"/>
              <a:ea typeface="Times New Roman" pitchFamily="18" charset="0"/>
            </a:endParaRPr>
          </a:p>
        </p:txBody>
      </p:sp>
      <p:sp>
        <p:nvSpPr>
          <p:cNvPr id="74755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757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14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b="1">
                <a:latin typeface="宋体" charset="0"/>
              </a:rPr>
              <a:t>⑶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zh-CN" altLang="en-US" b="1" dirty="0">
                <a:latin typeface="宋体" charset="0"/>
                <a:ea typeface="Times New Roman" pitchFamily="18" charset="0"/>
              </a:rPr>
              <a:t>施归纳于推导的步数是证明本书中不少问题的较为有效的途径。有时我们还会对字符串的长度施归纳。</a:t>
            </a:r>
            <a:endParaRPr lang="zh-CN" altLang="en-US" b="1" dirty="0">
              <a:latin typeface="宋体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zh-CN" altLang="en-US" b="1" dirty="0">
                <a:latin typeface="宋体" charset="0"/>
                <a:ea typeface="Times New Roman" pitchFamily="18" charset="0"/>
              </a:rPr>
              <a:t>本证明的主要部分含两个方面，首先是构造，然后对构造的正确性进行证明。这种等价性证明的思路是非常重要的。</a:t>
            </a:r>
            <a:endParaRPr lang="zh-CN" altLang="en-US" b="1" dirty="0">
              <a:latin typeface="宋体" charset="0"/>
              <a:ea typeface="Times New Roman" pitchFamily="18" charset="0"/>
            </a:endParaRPr>
          </a:p>
        </p:txBody>
      </p:sp>
      <p:sp>
        <p:nvSpPr>
          <p:cNvPr id="75779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charRg st="4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1">
                                            <p:txEl>
                                              <p:charRg st="4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1">
                                            <p:txEl>
                                              <p:charRg st="4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25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>
                <a:latin typeface="Calibri" charset="0"/>
                <a:ea typeface="黑体" pitchFamily="2" charset="-122"/>
              </a:rPr>
              <a:t>线性文法</a:t>
            </a:r>
            <a:r>
              <a:rPr lang="en-US" altLang="zh-CN" b="1">
                <a:latin typeface="Calibri" charset="0"/>
                <a:ea typeface="黑体" pitchFamily="2" charset="-122"/>
              </a:rPr>
              <a:t>(liner grammar) </a:t>
            </a:r>
            <a:endParaRPr lang="en-US" altLang="zh-CN" b="1">
              <a:latin typeface="Calibri" charset="0"/>
              <a:ea typeface="黑体" pitchFamily="2" charset="-122"/>
            </a:endParaRPr>
          </a:p>
          <a:p>
            <a:pPr marL="342900" lvl="1" indent="0" algn="just" eaLnBrk="1" hangingPunct="1">
              <a:buNone/>
            </a:pPr>
            <a:r>
              <a:rPr lang="zh-CN" altLang="en-US" b="1" dirty="0">
                <a:latin typeface="宋体" charset="0"/>
              </a:rPr>
              <a:t>设</a:t>
            </a:r>
            <a:r>
              <a:rPr lang="en-US" altLang="zh-CN" b="1">
                <a:latin typeface="Times New Roman" pitchFamily="18" charset="0"/>
              </a:rPr>
              <a:t>G=(V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T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P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S)</a:t>
            </a:r>
            <a:r>
              <a:rPr lang="zh-CN" altLang="en-US" b="1" dirty="0">
                <a:latin typeface="宋体" charset="0"/>
              </a:rPr>
              <a:t>，如果对于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 b="1" err="1">
                <a:latin typeface="宋体" charset="0"/>
              </a:rPr>
              <a:t>α</a:t>
            </a:r>
            <a:r>
              <a:rPr lang="en-US" altLang="zh-CN" b="1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latin typeface="宋体" charset="0"/>
              </a:rPr>
              <a:t>β∈</a:t>
            </a:r>
            <a:r>
              <a:rPr lang="en-US" altLang="zh-CN" b="1" err="1">
                <a:latin typeface="Times New Roman" pitchFamily="18" charset="0"/>
              </a:rPr>
              <a:t>P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 err="1">
                <a:latin typeface="宋体" charset="0"/>
              </a:rPr>
              <a:t>α</a:t>
            </a:r>
            <a:r>
              <a:rPr lang="en-US" altLang="zh-CN" b="1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latin typeface="宋体" charset="0"/>
              </a:rPr>
              <a:t>β</a:t>
            </a:r>
            <a:r>
              <a:rPr lang="zh-CN" altLang="en-US" b="1" dirty="0">
                <a:latin typeface="宋体" charset="0"/>
              </a:rPr>
              <a:t>均具有如下形式：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zh-CN" altLang="en-US" b="1" dirty="0">
                <a:latin typeface="Times New Roman" pitchFamily="18" charset="0"/>
              </a:rPr>
              <a:t>或者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wBx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zh-CN" altLang="en-US" b="1" dirty="0">
                <a:latin typeface="宋体" charset="0"/>
              </a:rPr>
              <a:t>其中</a:t>
            </a:r>
            <a:r>
              <a:rPr lang="en-US" altLang="zh-CN" b="1">
                <a:latin typeface="Times New Roman" pitchFamily="18" charset="0"/>
              </a:rPr>
              <a:t>A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B</a:t>
            </a:r>
            <a:r>
              <a:rPr lang="en-US" altLang="zh-CN" b="1">
                <a:latin typeface="宋体" charset="0"/>
              </a:rPr>
              <a:t>∈</a:t>
            </a:r>
            <a:r>
              <a:rPr lang="en-US" altLang="zh-CN" b="1">
                <a:latin typeface="Times New Roman" pitchFamily="18" charset="0"/>
              </a:rPr>
              <a:t>V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w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 err="1">
                <a:latin typeface="Times New Roman" pitchFamily="18" charset="0"/>
              </a:rPr>
              <a:t>x</a:t>
            </a:r>
            <a:r>
              <a:rPr lang="en-US" altLang="zh-CN" b="1" err="1">
                <a:latin typeface="宋体" charset="0"/>
              </a:rPr>
              <a:t>∈</a:t>
            </a:r>
            <a:r>
              <a:rPr lang="en-US" altLang="zh-CN" b="1" err="1">
                <a:latin typeface="Times New Roman" pitchFamily="18" charset="0"/>
              </a:rPr>
              <a:t>T</a:t>
            </a:r>
            <a:r>
              <a:rPr lang="en-US" altLang="zh-CN" b="1" baseline="30000">
                <a:latin typeface="Times New Roman" pitchFamily="18" charset="0"/>
              </a:rPr>
              <a:t>*</a:t>
            </a:r>
            <a:r>
              <a:rPr lang="zh-CN" altLang="en-US" b="1" dirty="0">
                <a:latin typeface="宋体" charset="0"/>
              </a:rPr>
              <a:t>，则称</a:t>
            </a:r>
            <a:r>
              <a:rPr lang="en-US" altLang="zh-CN" b="1">
                <a:latin typeface="Times New Roman" pitchFamily="18" charset="0"/>
              </a:rPr>
              <a:t>G</a:t>
            </a:r>
            <a:r>
              <a:rPr lang="zh-CN" altLang="en-US" b="1" dirty="0">
                <a:latin typeface="宋体" charset="0"/>
              </a:rPr>
              <a:t>为</a:t>
            </a:r>
            <a:r>
              <a:rPr lang="zh-CN" altLang="en-US" b="1" dirty="0">
                <a:solidFill>
                  <a:srgbClr val="FF0000"/>
                </a:solidFill>
                <a:latin typeface="Calibri" charset="0"/>
                <a:ea typeface="黑体" pitchFamily="2" charset="-122"/>
              </a:rPr>
              <a:t>线性文法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。</a:t>
            </a:r>
            <a:endParaRPr lang="zh-CN" altLang="en-US" b="1" dirty="0">
              <a:latin typeface="Calibri" charset="0"/>
              <a:ea typeface="黑体" pitchFamily="2" charset="-122"/>
            </a:endParaRPr>
          </a:p>
          <a:p>
            <a:pPr eaLnBrk="1" hangingPunct="1"/>
            <a:r>
              <a:rPr lang="zh-CN" altLang="en-US" b="1" dirty="0">
                <a:latin typeface="Calibri" charset="0"/>
                <a:ea typeface="黑体" pitchFamily="2" charset="-122"/>
              </a:rPr>
              <a:t>线性语言</a:t>
            </a:r>
            <a:r>
              <a:rPr lang="en-US" altLang="zh-CN" b="1">
                <a:latin typeface="Calibri" charset="0"/>
                <a:ea typeface="黑体" pitchFamily="2" charset="-122"/>
              </a:rPr>
              <a:t>(liner language) </a:t>
            </a:r>
            <a:endParaRPr lang="en-US" altLang="zh-CN" b="1">
              <a:latin typeface="Calibri" charset="0"/>
              <a:ea typeface="黑体" pitchFamily="2" charset="-122"/>
            </a:endParaRPr>
          </a:p>
          <a:p>
            <a:pPr marL="342900" lvl="1" indent="0" eaLnBrk="1" hangingPunct="1">
              <a:buNone/>
            </a:pPr>
            <a:r>
              <a:rPr lang="en-US" altLang="zh-CN" b="1">
                <a:latin typeface="Times New Roman" pitchFamily="18" charset="0"/>
              </a:rPr>
              <a:t>L(G)</a:t>
            </a:r>
            <a:r>
              <a:rPr lang="zh-CN" altLang="en-US" b="1" dirty="0">
                <a:latin typeface="宋体" charset="0"/>
              </a:rPr>
              <a:t>叫做</a:t>
            </a:r>
            <a:r>
              <a:rPr lang="zh-CN" altLang="en-US" b="1" dirty="0">
                <a:solidFill>
                  <a:srgbClr val="FF0000"/>
                </a:solidFill>
                <a:latin typeface="Calibri" charset="0"/>
                <a:ea typeface="黑体" pitchFamily="2" charset="-122"/>
              </a:rPr>
              <a:t>线性语言</a:t>
            </a:r>
            <a:endParaRPr lang="zh-CN" altLang="en-US" b="1" dirty="0">
              <a:solidFill>
                <a:srgbClr val="FF0000"/>
              </a:solidFill>
              <a:latin typeface="Calibri" charset="0"/>
              <a:ea typeface="黑体" pitchFamily="2" charset="-122"/>
            </a:endParaRPr>
          </a:p>
        </p:txBody>
      </p:sp>
      <p:sp>
        <p:nvSpPr>
          <p:cNvPr id="7680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charRg st="21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2515">
                                            <p:txEl>
                                              <p:charRg st="21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2515">
                                            <p:txEl>
                                              <p:charRg st="21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charRg st="92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2515">
                                            <p:txEl>
                                              <p:charRg st="92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2515">
                                            <p:txEl>
                                              <p:charRg st="92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charRg st="11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2515">
                                            <p:txEl>
                                              <p:charRg st="11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2515">
                                            <p:txEl>
                                              <p:charRg st="11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ldLvl="2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35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>
                <a:latin typeface="Calibri" charset="0"/>
                <a:ea typeface="黑体" pitchFamily="2" charset="-122"/>
              </a:rPr>
              <a:t>右线性文法</a:t>
            </a:r>
            <a:r>
              <a:rPr lang="en-US" altLang="zh-CN" b="1">
                <a:latin typeface="Calibri" charset="0"/>
                <a:ea typeface="黑体" pitchFamily="2" charset="-122"/>
              </a:rPr>
              <a:t>(right liner grammar)</a:t>
            </a:r>
            <a:r>
              <a:rPr lang="en-US" altLang="zh-CN">
                <a:latin typeface="Calibri" charset="0"/>
                <a:ea typeface="黑体" pitchFamily="2" charset="-122"/>
              </a:rPr>
              <a:t> </a:t>
            </a:r>
            <a:endParaRPr lang="en-US" altLang="zh-CN">
              <a:latin typeface="Calibri" charset="0"/>
              <a:ea typeface="黑体" pitchFamily="2" charset="-122"/>
            </a:endParaRPr>
          </a:p>
          <a:p>
            <a:pPr marL="342900" lvl="1" indent="0" algn="just" eaLnBrk="1" hangingPunct="1">
              <a:buNone/>
            </a:pPr>
            <a:r>
              <a:rPr lang="zh-CN" altLang="en-US" b="1" dirty="0">
                <a:latin typeface="宋体" charset="0"/>
              </a:rPr>
              <a:t>设</a:t>
            </a:r>
            <a:r>
              <a:rPr lang="en-US" altLang="zh-CN" b="1">
                <a:latin typeface="Times New Roman" pitchFamily="18" charset="0"/>
              </a:rPr>
              <a:t>G=(V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T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P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S)</a:t>
            </a:r>
            <a:r>
              <a:rPr lang="zh-CN" altLang="en-US" b="1" dirty="0">
                <a:latin typeface="宋体" charset="0"/>
              </a:rPr>
              <a:t>，如果对于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 b="1" err="1">
                <a:latin typeface="宋体" charset="0"/>
              </a:rPr>
              <a:t>α</a:t>
            </a:r>
            <a:r>
              <a:rPr lang="en-US" altLang="zh-CN" b="1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latin typeface="宋体" charset="0"/>
              </a:rPr>
              <a:t>β∈</a:t>
            </a:r>
            <a:r>
              <a:rPr lang="en-US" altLang="zh-CN" b="1" err="1">
                <a:latin typeface="Times New Roman" pitchFamily="18" charset="0"/>
              </a:rPr>
              <a:t>P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 err="1">
                <a:latin typeface="宋体" charset="0"/>
              </a:rPr>
              <a:t>α</a:t>
            </a:r>
            <a:r>
              <a:rPr lang="en-US" altLang="zh-CN" b="1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latin typeface="宋体" charset="0"/>
              </a:rPr>
              <a:t>β</a:t>
            </a:r>
            <a:r>
              <a:rPr lang="zh-CN" altLang="en-US" b="1" dirty="0">
                <a:latin typeface="宋体" charset="0"/>
              </a:rPr>
              <a:t>均具有如下形式：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zh-CN" altLang="en-US" b="1" dirty="0">
                <a:latin typeface="Times New Roman" pitchFamily="18" charset="0"/>
              </a:rPr>
              <a:t>或者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wB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zh-CN" altLang="en-US" b="1" dirty="0">
                <a:latin typeface="宋体" charset="0"/>
              </a:rPr>
              <a:t>其中</a:t>
            </a:r>
            <a:r>
              <a:rPr lang="en-US" altLang="zh-CN" b="1">
                <a:latin typeface="Times New Roman" pitchFamily="18" charset="0"/>
              </a:rPr>
              <a:t>A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B</a:t>
            </a:r>
            <a:r>
              <a:rPr lang="en-US" altLang="zh-CN" b="1">
                <a:latin typeface="宋体" charset="0"/>
              </a:rPr>
              <a:t>∈</a:t>
            </a:r>
            <a:r>
              <a:rPr lang="en-US" altLang="zh-CN" b="1">
                <a:latin typeface="Times New Roman" pitchFamily="18" charset="0"/>
              </a:rPr>
              <a:t>V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w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 err="1">
                <a:latin typeface="Times New Roman" pitchFamily="18" charset="0"/>
              </a:rPr>
              <a:t>x</a:t>
            </a:r>
            <a:r>
              <a:rPr lang="en-US" altLang="zh-CN" b="1" err="1">
                <a:latin typeface="宋体" charset="0"/>
              </a:rPr>
              <a:t>∈</a:t>
            </a:r>
            <a:r>
              <a:rPr lang="en-US" altLang="zh-CN" b="1" err="1">
                <a:latin typeface="Times New Roman" pitchFamily="18" charset="0"/>
              </a:rPr>
              <a:t>T</a:t>
            </a:r>
            <a:r>
              <a:rPr lang="en-US" altLang="zh-CN" b="1" baseline="30000">
                <a:latin typeface="Times New Roman" pitchFamily="18" charset="0"/>
              </a:rPr>
              <a:t>*</a:t>
            </a:r>
            <a:r>
              <a:rPr lang="zh-CN" altLang="en-US" b="1" dirty="0">
                <a:latin typeface="宋体" charset="0"/>
              </a:rPr>
              <a:t>，则称</a:t>
            </a:r>
            <a:r>
              <a:rPr lang="en-US" altLang="zh-CN" b="1">
                <a:latin typeface="Times New Roman" pitchFamily="18" charset="0"/>
              </a:rPr>
              <a:t>G</a:t>
            </a:r>
            <a:r>
              <a:rPr lang="zh-CN" altLang="en-US" b="1" dirty="0">
                <a:latin typeface="宋体" charset="0"/>
              </a:rPr>
              <a:t>为</a:t>
            </a:r>
            <a:r>
              <a:rPr lang="zh-CN" altLang="en-US" b="1" dirty="0">
                <a:solidFill>
                  <a:srgbClr val="FF0000"/>
                </a:solidFill>
                <a:latin typeface="宋体" charset="0"/>
              </a:rPr>
              <a:t>右</a:t>
            </a:r>
            <a:r>
              <a:rPr lang="zh-CN" altLang="en-US" b="1" dirty="0">
                <a:solidFill>
                  <a:srgbClr val="FF0000"/>
                </a:solidFill>
                <a:latin typeface="Calibri" charset="0"/>
                <a:ea typeface="黑体" pitchFamily="2" charset="-122"/>
              </a:rPr>
              <a:t>线性文法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。</a:t>
            </a:r>
            <a:endParaRPr lang="zh-CN" altLang="en-US" b="1" dirty="0">
              <a:latin typeface="Calibri" charset="0"/>
              <a:ea typeface="黑体" pitchFamily="2" charset="-122"/>
            </a:endParaRPr>
          </a:p>
          <a:p>
            <a:pPr eaLnBrk="1" hangingPunct="1"/>
            <a:r>
              <a:rPr lang="zh-CN" altLang="en-US" b="1" dirty="0">
                <a:latin typeface="Calibri" charset="0"/>
                <a:ea typeface="黑体" pitchFamily="2" charset="-122"/>
              </a:rPr>
              <a:t>右线性语言</a:t>
            </a:r>
            <a:r>
              <a:rPr lang="en-US" altLang="zh-CN" b="1">
                <a:latin typeface="Calibri" charset="0"/>
                <a:ea typeface="黑体" pitchFamily="2" charset="-122"/>
              </a:rPr>
              <a:t>(right liner language)</a:t>
            </a:r>
            <a:r>
              <a:rPr lang="en-US" altLang="zh-CN">
                <a:latin typeface="Calibri" charset="0"/>
                <a:ea typeface="黑体" pitchFamily="2" charset="-122"/>
              </a:rPr>
              <a:t> </a:t>
            </a:r>
            <a:endParaRPr lang="en-US" altLang="zh-CN">
              <a:latin typeface="Calibri" charset="0"/>
              <a:ea typeface="黑体" pitchFamily="2" charset="-122"/>
            </a:endParaRPr>
          </a:p>
          <a:p>
            <a:pPr marL="342900" lvl="1" indent="0" eaLnBrk="1" hangingPunct="1">
              <a:buNone/>
            </a:pPr>
            <a:r>
              <a:rPr lang="en-US" altLang="zh-CN" b="1">
                <a:latin typeface="Times New Roman" pitchFamily="18" charset="0"/>
              </a:rPr>
              <a:t>L(G)</a:t>
            </a:r>
            <a:r>
              <a:rPr lang="zh-CN" altLang="en-US" b="1" dirty="0">
                <a:latin typeface="宋体" charset="0"/>
              </a:rPr>
              <a:t>叫做</a:t>
            </a:r>
            <a:r>
              <a:rPr lang="zh-CN" altLang="en-US" b="1" dirty="0">
                <a:solidFill>
                  <a:srgbClr val="FF0000"/>
                </a:solidFill>
                <a:latin typeface="宋体" charset="0"/>
              </a:rPr>
              <a:t>右</a:t>
            </a:r>
            <a:r>
              <a:rPr lang="zh-CN" altLang="en-US" b="1" dirty="0">
                <a:solidFill>
                  <a:srgbClr val="FF0000"/>
                </a:solidFill>
                <a:latin typeface="Calibri" charset="0"/>
                <a:ea typeface="黑体" pitchFamily="2" charset="-122"/>
              </a:rPr>
              <a:t>线性语言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。</a:t>
            </a:r>
            <a:endParaRPr lang="en-US" altLang="zh-CN" b="1">
              <a:latin typeface="Calibri" charset="0"/>
              <a:ea typeface="黑体" pitchFamily="2" charset="-122"/>
            </a:endParaRPr>
          </a:p>
          <a:p>
            <a:pPr marL="342900" lvl="1" indent="0" eaLnBrk="1" hangingPunct="1">
              <a:buClr>
                <a:schemeClr val="accent1"/>
              </a:buClr>
              <a:buSzPct val="65000"/>
              <a:buFont typeface="Wingdings" charset="2"/>
              <a:buChar char="n"/>
            </a:pPr>
            <a:r>
              <a:rPr lang="zh-CN" altLang="en-US" sz="3000" b="1" dirty="0">
                <a:latin typeface="Calibri" charset="0"/>
                <a:ea typeface="黑体" pitchFamily="2" charset="-122"/>
              </a:rPr>
              <a:t>右线性文法与正则文法</a:t>
            </a:r>
            <a:endParaRPr lang="en-US" altLang="zh-CN" sz="3000" b="1">
              <a:latin typeface="Calibri" charset="0"/>
              <a:ea typeface="黑体" pitchFamily="2" charset="-122"/>
            </a:endParaRPr>
          </a:p>
          <a:p>
            <a:pPr marL="342900" lvl="1" indent="0" eaLnBrk="1" hangingPunct="1">
              <a:buNone/>
            </a:pPr>
            <a:endParaRPr lang="en-US" altLang="zh-CN" b="1">
              <a:latin typeface="Calibri" charset="0"/>
              <a:ea typeface="黑体" pitchFamily="2" charset="-122"/>
            </a:endParaRPr>
          </a:p>
          <a:p>
            <a:pPr marL="342900" lvl="1" indent="0" eaLnBrk="1" hangingPunct="1">
              <a:buNone/>
            </a:pPr>
            <a:endParaRPr lang="zh-CN" altLang="en-US" b="1" dirty="0">
              <a:latin typeface="Calibri" charset="0"/>
              <a:ea typeface="黑体" pitchFamily="2" charset="-122"/>
            </a:endParaRPr>
          </a:p>
        </p:txBody>
      </p:sp>
      <p:sp>
        <p:nvSpPr>
          <p:cNvPr id="77827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charRg st="28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3539">
                                            <p:txEl>
                                              <p:charRg st="28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3539">
                                            <p:txEl>
                                              <p:charRg st="28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charRg st="9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3539">
                                            <p:txEl>
                                              <p:charRg st="9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3539">
                                            <p:txEl>
                                              <p:charRg st="9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charRg st="128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3539">
                                            <p:txEl>
                                              <p:charRg st="128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3539">
                                            <p:txEl>
                                              <p:charRg st="128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charRg st="141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3539">
                                            <p:txEl>
                                              <p:charRg st="141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3539">
                                            <p:txEl>
                                              <p:charRg st="141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ldLvl="2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 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45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>
                <a:latin typeface="Calibri" charset="0"/>
                <a:ea typeface="黑体" pitchFamily="2" charset="-122"/>
              </a:rPr>
              <a:t>左线性文法</a:t>
            </a:r>
            <a:r>
              <a:rPr lang="en-US" altLang="zh-CN" b="1">
                <a:latin typeface="Calibri" charset="0"/>
                <a:ea typeface="黑体" pitchFamily="2" charset="-122"/>
              </a:rPr>
              <a:t>(left liner grammar)</a:t>
            </a:r>
            <a:r>
              <a:rPr lang="en-US" altLang="zh-CN">
                <a:latin typeface="Calibri" charset="0"/>
                <a:ea typeface="黑体" pitchFamily="2" charset="-122"/>
              </a:rPr>
              <a:t> </a:t>
            </a:r>
            <a:endParaRPr lang="en-US" altLang="zh-CN">
              <a:latin typeface="Calibri" charset="0"/>
              <a:ea typeface="黑体" pitchFamily="2" charset="-122"/>
            </a:endParaRPr>
          </a:p>
          <a:p>
            <a:pPr marL="342900" lvl="1" indent="0" algn="just" eaLnBrk="1" hangingPunct="1">
              <a:buNone/>
            </a:pPr>
            <a:r>
              <a:rPr lang="zh-CN" altLang="en-US" b="1" dirty="0">
                <a:latin typeface="宋体" charset="0"/>
              </a:rPr>
              <a:t>设</a:t>
            </a:r>
            <a:r>
              <a:rPr lang="en-US" altLang="zh-CN" b="1">
                <a:latin typeface="Times New Roman" pitchFamily="18" charset="0"/>
              </a:rPr>
              <a:t>G=(V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T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P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S)</a:t>
            </a:r>
            <a:r>
              <a:rPr lang="zh-CN" altLang="en-US" b="1" dirty="0">
                <a:latin typeface="宋体" charset="0"/>
              </a:rPr>
              <a:t>，如果对于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  <a:sym typeface="Symbol" pitchFamily="18" charset="2"/>
              </a:rPr>
              <a:t></a:t>
            </a:r>
            <a:r>
              <a:rPr lang="en-US" altLang="zh-CN" b="1" err="1">
                <a:latin typeface="宋体" charset="0"/>
              </a:rPr>
              <a:t>α</a:t>
            </a:r>
            <a:r>
              <a:rPr lang="en-US" altLang="zh-CN" b="1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latin typeface="宋体" charset="0"/>
              </a:rPr>
              <a:t>β∈</a:t>
            </a:r>
            <a:r>
              <a:rPr lang="en-US" altLang="zh-CN" b="1" err="1">
                <a:latin typeface="Times New Roman" pitchFamily="18" charset="0"/>
              </a:rPr>
              <a:t>P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 err="1">
                <a:latin typeface="宋体" charset="0"/>
              </a:rPr>
              <a:t>α</a:t>
            </a:r>
            <a:r>
              <a:rPr lang="en-US" altLang="zh-CN" b="1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latin typeface="宋体" charset="0"/>
              </a:rPr>
              <a:t>β</a:t>
            </a:r>
            <a:r>
              <a:rPr lang="zh-CN" altLang="en-US" b="1" dirty="0">
                <a:latin typeface="宋体" charset="0"/>
              </a:rPr>
              <a:t>均具有如下形式：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zh-CN" altLang="en-US" b="1" dirty="0">
                <a:latin typeface="Times New Roman" pitchFamily="18" charset="0"/>
              </a:rPr>
              <a:t>或者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Bw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zh-CN" altLang="en-US" b="1" dirty="0">
                <a:latin typeface="宋体" charset="0"/>
              </a:rPr>
              <a:t>其中</a:t>
            </a:r>
            <a:r>
              <a:rPr lang="en-US" altLang="zh-CN" b="1">
                <a:latin typeface="Times New Roman" pitchFamily="18" charset="0"/>
              </a:rPr>
              <a:t>A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B</a:t>
            </a:r>
            <a:r>
              <a:rPr lang="en-US" altLang="zh-CN" b="1">
                <a:latin typeface="宋体" charset="0"/>
              </a:rPr>
              <a:t>∈</a:t>
            </a:r>
            <a:r>
              <a:rPr lang="en-US" altLang="zh-CN" b="1">
                <a:latin typeface="Times New Roman" pitchFamily="18" charset="0"/>
              </a:rPr>
              <a:t>V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w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 err="1">
                <a:latin typeface="Times New Roman" pitchFamily="18" charset="0"/>
              </a:rPr>
              <a:t>x</a:t>
            </a:r>
            <a:r>
              <a:rPr lang="en-US" altLang="zh-CN" b="1" err="1">
                <a:latin typeface="宋体" charset="0"/>
              </a:rPr>
              <a:t>∈</a:t>
            </a:r>
            <a:r>
              <a:rPr lang="en-US" altLang="zh-CN" b="1" err="1">
                <a:latin typeface="Times New Roman" pitchFamily="18" charset="0"/>
              </a:rPr>
              <a:t>T</a:t>
            </a:r>
            <a:r>
              <a:rPr lang="en-US" altLang="zh-CN" b="1" baseline="30000">
                <a:latin typeface="Times New Roman" pitchFamily="18" charset="0"/>
              </a:rPr>
              <a:t>*</a:t>
            </a:r>
            <a:r>
              <a:rPr lang="zh-CN" altLang="en-US" b="1" dirty="0">
                <a:latin typeface="宋体" charset="0"/>
              </a:rPr>
              <a:t>，则称</a:t>
            </a:r>
            <a:r>
              <a:rPr lang="en-US" altLang="zh-CN" b="1">
                <a:latin typeface="Times New Roman" pitchFamily="18" charset="0"/>
              </a:rPr>
              <a:t>G</a:t>
            </a:r>
            <a:r>
              <a:rPr lang="zh-CN" altLang="en-US" b="1" dirty="0">
                <a:latin typeface="宋体" charset="0"/>
              </a:rPr>
              <a:t>为</a:t>
            </a:r>
            <a:r>
              <a:rPr lang="zh-CN" altLang="en-US" b="1" dirty="0">
                <a:solidFill>
                  <a:srgbClr val="FF0000"/>
                </a:solidFill>
                <a:latin typeface="宋体" charset="0"/>
              </a:rPr>
              <a:t>左</a:t>
            </a:r>
            <a:r>
              <a:rPr lang="zh-CN" altLang="en-US" b="1" dirty="0">
                <a:solidFill>
                  <a:srgbClr val="FF0000"/>
                </a:solidFill>
                <a:latin typeface="Calibri" charset="0"/>
                <a:ea typeface="黑体" pitchFamily="2" charset="-122"/>
              </a:rPr>
              <a:t>线性文法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。</a:t>
            </a:r>
            <a:endParaRPr lang="zh-CN" altLang="en-US" b="1" dirty="0">
              <a:latin typeface="Calibri" charset="0"/>
              <a:ea typeface="黑体" pitchFamily="2" charset="-122"/>
            </a:endParaRPr>
          </a:p>
          <a:p>
            <a:pPr eaLnBrk="1" hangingPunct="1"/>
            <a:r>
              <a:rPr lang="zh-CN" altLang="en-US" b="1" dirty="0">
                <a:latin typeface="Calibri" charset="0"/>
                <a:ea typeface="黑体" pitchFamily="2" charset="-122"/>
              </a:rPr>
              <a:t>左线性语言</a:t>
            </a:r>
            <a:r>
              <a:rPr lang="en-US" altLang="zh-CN" b="1">
                <a:latin typeface="Calibri" charset="0"/>
                <a:ea typeface="黑体" pitchFamily="2" charset="-122"/>
              </a:rPr>
              <a:t>(left liner language)</a:t>
            </a:r>
            <a:r>
              <a:rPr lang="en-US" altLang="zh-CN">
                <a:latin typeface="Calibri" charset="0"/>
                <a:ea typeface="黑体" pitchFamily="2" charset="-122"/>
              </a:rPr>
              <a:t> </a:t>
            </a:r>
            <a:endParaRPr lang="en-US" altLang="zh-CN">
              <a:latin typeface="Calibri" charset="0"/>
              <a:ea typeface="黑体" pitchFamily="2" charset="-122"/>
            </a:endParaRPr>
          </a:p>
          <a:p>
            <a:pPr marL="342900" lvl="1" indent="0" eaLnBrk="1" hangingPunct="1">
              <a:buNone/>
            </a:pPr>
            <a:r>
              <a:rPr lang="en-US" altLang="zh-CN" b="1">
                <a:latin typeface="Times New Roman" pitchFamily="18" charset="0"/>
              </a:rPr>
              <a:t>L(G)</a:t>
            </a:r>
            <a:r>
              <a:rPr lang="zh-CN" altLang="en-US" b="1" dirty="0">
                <a:latin typeface="宋体" charset="0"/>
              </a:rPr>
              <a:t>叫做</a:t>
            </a:r>
            <a:r>
              <a:rPr lang="zh-CN" altLang="en-US" b="1" dirty="0">
                <a:solidFill>
                  <a:srgbClr val="FF0000"/>
                </a:solidFill>
                <a:latin typeface="宋体" charset="0"/>
              </a:rPr>
              <a:t>左</a:t>
            </a:r>
            <a:r>
              <a:rPr lang="zh-CN" altLang="en-US" b="1" dirty="0">
                <a:solidFill>
                  <a:srgbClr val="FF0000"/>
                </a:solidFill>
                <a:latin typeface="Calibri" charset="0"/>
                <a:ea typeface="黑体" pitchFamily="2" charset="-122"/>
              </a:rPr>
              <a:t>线性语言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。</a:t>
            </a:r>
            <a:endParaRPr lang="zh-CN" altLang="en-US" b="1" dirty="0">
              <a:latin typeface="Calibri" charset="0"/>
              <a:ea typeface="黑体" pitchFamily="2" charset="-122"/>
            </a:endParaRPr>
          </a:p>
        </p:txBody>
      </p:sp>
      <p:sp>
        <p:nvSpPr>
          <p:cNvPr id="78851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charRg st="2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63">
                                            <p:txEl>
                                              <p:charRg st="2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63">
                                            <p:txEl>
                                              <p:charRg st="2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charRg st="98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63">
                                            <p:txEl>
                                              <p:charRg st="98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63">
                                            <p:txEl>
                                              <p:charRg st="98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charRg st="126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563">
                                            <p:txEl>
                                              <p:charRg st="126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563">
                                            <p:txEl>
                                              <p:charRg st="126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ldLvl="2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987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>
                <a:latin typeface="Calibri" charset="0"/>
                <a:ea typeface="黑体" pitchFamily="2" charset="-122"/>
              </a:rPr>
              <a:t>定理</a:t>
            </a:r>
            <a:r>
              <a:rPr lang="en-US" altLang="zh-CN" b="1">
                <a:latin typeface="Calibri" charset="0"/>
                <a:ea typeface="黑体" pitchFamily="2" charset="-122"/>
              </a:rPr>
              <a:t>2-2 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 L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是一个左线性语言的充要条件是存在文法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G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，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G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中的产生式要么是形如：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的产生式，要么是形如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Ba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的产生式，使得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L(G)=L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。其中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、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为语法变量，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为终极符号。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 </a:t>
            </a:r>
            <a:endParaRPr lang="en-US" altLang="zh-CN" b="1">
              <a:latin typeface="Calibri" charset="0"/>
              <a:ea typeface="黑体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latin typeface="Calibri" charset="0"/>
                <a:ea typeface="黑体" pitchFamily="2" charset="-122"/>
              </a:rPr>
              <a:t>证明：类似定理</a:t>
            </a:r>
            <a:r>
              <a:rPr lang="en-US" altLang="zh-CN" b="1">
                <a:latin typeface="Calibri" charset="0"/>
                <a:ea typeface="黑体" pitchFamily="2" charset="-122"/>
              </a:rPr>
              <a:t>2-1</a:t>
            </a:r>
            <a:endParaRPr lang="zh-CN" altLang="en-US" b="1" dirty="0">
              <a:latin typeface="Calibri" charset="0"/>
              <a:ea typeface="黑体" pitchFamily="2" charset="-122"/>
            </a:endParaRPr>
          </a:p>
        </p:txBody>
      </p:sp>
      <p:sp>
        <p:nvSpPr>
          <p:cNvPr id="79875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66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3600" b="1" dirty="0">
                <a:latin typeface="Calibri" charset="0"/>
                <a:ea typeface="黑体" pitchFamily="2" charset="-122"/>
              </a:rPr>
              <a:t>定理</a:t>
            </a:r>
            <a:r>
              <a:rPr lang="en-US" altLang="zh-CN" sz="3600" b="1">
                <a:latin typeface="Calibri" charset="0"/>
                <a:ea typeface="黑体" pitchFamily="2" charset="-122"/>
              </a:rPr>
              <a:t>2-3 </a:t>
            </a:r>
            <a:r>
              <a:rPr lang="zh-CN" altLang="en-US" sz="3600" b="1" dirty="0">
                <a:latin typeface="宋体" charset="0"/>
                <a:ea typeface="黑体" pitchFamily="2" charset="-122"/>
              </a:rPr>
              <a:t>左线性文法与右线性文法等价。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 </a:t>
            </a:r>
            <a:endParaRPr lang="zh-CN" altLang="en-US" b="1" dirty="0">
              <a:latin typeface="Calibri" charset="0"/>
              <a:ea typeface="黑体" pitchFamily="2" charset="-122"/>
            </a:endParaRPr>
          </a:p>
          <a:p>
            <a:pPr algn="just" eaLnBrk="1" hangingPunct="1"/>
            <a:r>
              <a:rPr lang="zh-CN" altLang="en-US" b="1" dirty="0">
                <a:latin typeface="宋体" charset="0"/>
                <a:ea typeface="黑体" pitchFamily="2" charset="-122"/>
              </a:rPr>
              <a:t>按照定理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2-1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的证明经验，要想证明本定理，需要完成如下工作：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  <a:p>
            <a:pPr lvl="1" algn="just" eaLnBrk="1" hangingPunct="1"/>
            <a:r>
              <a:rPr lang="zh-CN" altLang="en-US" b="1" dirty="0">
                <a:latin typeface="宋体" charset="0"/>
              </a:rPr>
              <a:t>对任意右线性文法</a:t>
            </a:r>
            <a:r>
              <a:rPr lang="en-US" altLang="zh-CN" b="1">
                <a:latin typeface="Times New Roman" pitchFamily="18" charset="0"/>
              </a:rPr>
              <a:t>G</a:t>
            </a:r>
            <a:r>
              <a:rPr lang="zh-CN" altLang="en-US" b="1" dirty="0">
                <a:latin typeface="宋体" charset="0"/>
              </a:rPr>
              <a:t>，我们能够构造出对应的左线性文法</a:t>
            </a:r>
            <a:r>
              <a:rPr lang="en-US" altLang="zh-CN" b="1">
                <a:latin typeface="Times New Roman" pitchFamily="18" charset="0"/>
              </a:rPr>
              <a:t>G</a:t>
            </a:r>
            <a:r>
              <a:rPr lang="en-US" altLang="zh-CN" b="1">
                <a:latin typeface="宋体" charset="0"/>
              </a:rPr>
              <a:t>′</a:t>
            </a:r>
            <a:r>
              <a:rPr lang="zh-CN" altLang="en-US" b="1" dirty="0">
                <a:latin typeface="宋体" charset="0"/>
              </a:rPr>
              <a:t>，使得</a:t>
            </a:r>
            <a:r>
              <a:rPr lang="en-US" altLang="zh-CN" b="1">
                <a:latin typeface="Times New Roman" pitchFamily="18" charset="0"/>
              </a:rPr>
              <a:t>L(G</a:t>
            </a:r>
            <a:r>
              <a:rPr lang="en-US" altLang="zh-CN" b="1">
                <a:latin typeface="宋体" charset="0"/>
              </a:rPr>
              <a:t>′</a:t>
            </a:r>
            <a:r>
              <a:rPr lang="en-US" altLang="zh-CN" b="1">
                <a:latin typeface="Times New Roman" pitchFamily="18" charset="0"/>
              </a:rPr>
              <a:t>)=L(G)</a:t>
            </a:r>
            <a:r>
              <a:rPr lang="zh-CN" altLang="en-US" b="1" dirty="0">
                <a:latin typeface="宋体" charset="0"/>
              </a:rPr>
              <a:t>；</a:t>
            </a:r>
            <a:endParaRPr lang="zh-CN" altLang="en-US" b="1" dirty="0">
              <a:latin typeface="宋体" charset="0"/>
            </a:endParaRPr>
          </a:p>
          <a:p>
            <a:pPr lvl="1" algn="just" eaLnBrk="1" hangingPunct="1"/>
            <a:r>
              <a:rPr lang="zh-CN" altLang="en-US" b="1" dirty="0">
                <a:latin typeface="宋体" charset="0"/>
              </a:rPr>
              <a:t>对任意左线性文法</a:t>
            </a:r>
            <a:r>
              <a:rPr lang="en-US" altLang="zh-CN" b="1">
                <a:latin typeface="Times New Roman" pitchFamily="18" charset="0"/>
              </a:rPr>
              <a:t>G</a:t>
            </a:r>
            <a:r>
              <a:rPr lang="zh-CN" altLang="en-US" b="1" dirty="0">
                <a:latin typeface="宋体" charset="0"/>
              </a:rPr>
              <a:t>，我们能够构造出对应的右线性文法</a:t>
            </a:r>
            <a:r>
              <a:rPr lang="en-US" altLang="zh-CN" b="1">
                <a:latin typeface="Times New Roman" pitchFamily="18" charset="0"/>
              </a:rPr>
              <a:t>G</a:t>
            </a:r>
            <a:r>
              <a:rPr lang="en-US" altLang="zh-CN" b="1">
                <a:latin typeface="宋体" charset="0"/>
              </a:rPr>
              <a:t>′</a:t>
            </a:r>
            <a:r>
              <a:rPr lang="zh-CN" altLang="en-US" b="1" dirty="0">
                <a:latin typeface="宋体" charset="0"/>
              </a:rPr>
              <a:t>，使得</a:t>
            </a:r>
            <a:r>
              <a:rPr lang="en-US" altLang="zh-CN" b="1">
                <a:latin typeface="Times New Roman" pitchFamily="18" charset="0"/>
              </a:rPr>
              <a:t>L(G</a:t>
            </a:r>
            <a:r>
              <a:rPr lang="en-US" altLang="zh-CN" b="1">
                <a:latin typeface="宋体" charset="0"/>
              </a:rPr>
              <a:t>′</a:t>
            </a:r>
            <a:r>
              <a:rPr lang="en-US" altLang="zh-CN" b="1">
                <a:latin typeface="Times New Roman" pitchFamily="18" charset="0"/>
              </a:rPr>
              <a:t>)=L(G)</a:t>
            </a:r>
            <a:r>
              <a:rPr lang="zh-CN" altLang="en-US" b="1" dirty="0">
                <a:latin typeface="Times New Roman" pitchFamily="18" charset="0"/>
              </a:rPr>
              <a:t>。</a:t>
            </a:r>
            <a:endParaRPr lang="zh-CN" altLang="en-US" b="1" dirty="0">
              <a:latin typeface="Calibri" charset="0"/>
            </a:endParaRPr>
          </a:p>
        </p:txBody>
      </p:sp>
      <p:sp>
        <p:nvSpPr>
          <p:cNvPr id="80899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charRg st="22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1">
                                            <p:txEl>
                                              <p:charRg st="22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1">
                                            <p:txEl>
                                              <p:charRg st="22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charRg st="5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6611">
                                            <p:txEl>
                                              <p:charRg st="5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6611">
                                            <p:txEl>
                                              <p:charRg st="5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charRg st="95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6611">
                                            <p:txEl>
                                              <p:charRg st="95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6611">
                                            <p:txEl>
                                              <p:charRg st="95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76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 lnSpcReduction="10000"/>
          </a:bodyPr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Calibri" charset="0"/>
                <a:ea typeface="黑体" pitchFamily="2" charset="-122"/>
              </a:rPr>
              <a:t>例 </a:t>
            </a:r>
            <a:r>
              <a:rPr lang="en-US" altLang="zh-CN" sz="2800" b="1">
                <a:latin typeface="Calibri" charset="0"/>
                <a:ea typeface="黑体" pitchFamily="2" charset="-122"/>
              </a:rPr>
              <a:t>2-17 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语言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{0123456}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的左线性文法和右线性文法的构造。</a:t>
            </a:r>
            <a:endParaRPr lang="zh-CN" altLang="en-US" sz="2800" b="1" dirty="0">
              <a:latin typeface="宋体" charset="0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宋体" charset="0"/>
                <a:ea typeface="黑体" pitchFamily="2" charset="-122"/>
              </a:rPr>
              <a:t>右线性文法（</a:t>
            </a:r>
            <a:r>
              <a:rPr lang="zh-CN" altLang="en-US" sz="2800" b="1" dirty="0">
                <a:solidFill>
                  <a:srgbClr val="FF0000"/>
                </a:solidFill>
                <a:latin typeface="宋体" charset="0"/>
                <a:ea typeface="黑体" pitchFamily="2" charset="-122"/>
              </a:rPr>
              <a:t>考虑</a:t>
            </a:r>
            <a:r>
              <a:rPr lang="en-US" altLang="zh-CN" sz="2800" b="1" err="1">
                <a:solidFill>
                  <a:srgbClr val="FF0000"/>
                </a:solidFill>
                <a:latin typeface="宋体" charset="0"/>
                <a:ea typeface="黑体" pitchFamily="2" charset="-122"/>
              </a:rPr>
              <a:t>A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aB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sym typeface="Symbol" pitchFamily="18" charset="2"/>
              </a:rPr>
              <a:t>形式</a:t>
            </a:r>
            <a:r>
              <a:rPr lang="zh-CN" altLang="en-US" sz="2800" b="1" dirty="0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）</a:t>
            </a:r>
            <a:endParaRPr lang="zh-CN" altLang="en-US" sz="2800" b="1" dirty="0">
              <a:latin typeface="宋体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G</a:t>
            </a:r>
            <a:r>
              <a:rPr lang="en-US" altLang="zh-CN" sz="2800" b="1" baseline="-30000" err="1">
                <a:latin typeface="Times New Roman" pitchFamily="18" charset="0"/>
                <a:ea typeface="Times New Roman" pitchFamily="18" charset="0"/>
              </a:rPr>
              <a:t>r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：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S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0A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r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	A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1B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r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	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B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2C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r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	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C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3D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r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	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D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4E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r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	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E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5F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r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	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F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6</a:t>
            </a:r>
            <a:r>
              <a:rPr lang="en-US" altLang="zh-CN" sz="2800" b="1">
                <a:latin typeface="Calibri" charset="0"/>
                <a:ea typeface="Times New Roman" pitchFamily="18" charset="0"/>
              </a:rPr>
              <a:t>  </a:t>
            </a:r>
            <a:endParaRPr lang="en-US" altLang="zh-CN" sz="2800" b="1">
              <a:latin typeface="Calibri" charset="0"/>
              <a:ea typeface="Times New Roman" pitchFamily="18" charset="0"/>
            </a:endParaRPr>
          </a:p>
        </p:txBody>
      </p:sp>
      <p:sp>
        <p:nvSpPr>
          <p:cNvPr id="8192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5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5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5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35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5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635">
                                            <p:txEl>
                                              <p:charRg st="5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35">
                                            <p:txEl>
                                              <p:charRg st="5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61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635">
                                            <p:txEl>
                                              <p:charRg st="61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7635">
                                            <p:txEl>
                                              <p:charRg st="61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6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7635">
                                            <p:txEl>
                                              <p:charRg st="6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7635">
                                            <p:txEl>
                                              <p:charRg st="6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77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7635">
                                            <p:txEl>
                                              <p:charRg st="77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7635">
                                            <p:txEl>
                                              <p:charRg st="77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8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635">
                                            <p:txEl>
                                              <p:charRg st="8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7635">
                                            <p:txEl>
                                              <p:charRg st="8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93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7635">
                                            <p:txEl>
                                              <p:charRg st="93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7635">
                                            <p:txEl>
                                              <p:charRg st="93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101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7635">
                                            <p:txEl>
                                              <p:charRg st="101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7635">
                                            <p:txEl>
                                              <p:charRg st="101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2.3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文法的构造 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4083" name="Rectangle 3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530725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eaLnBrk="1" hangingPunct="1"/>
            <a:r>
              <a:rPr lang="zh-CN" altLang="en-US" sz="2800" b="1" dirty="0">
                <a:latin typeface="Calibri" charset="0"/>
                <a:ea typeface="黑体" pitchFamily="2" charset="-122"/>
              </a:rPr>
              <a:t>例</a:t>
            </a:r>
            <a:r>
              <a:rPr lang="en-US" altLang="zh-CN" sz="2800" b="1">
                <a:latin typeface="Calibri" charset="0"/>
                <a:ea typeface="黑体" pitchFamily="2" charset="-122"/>
              </a:rPr>
              <a:t>2-14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构造产生算术表达式的文法：</a:t>
            </a:r>
            <a:r>
              <a:rPr lang="zh-CN" altLang="en-US" sz="2800" b="1" dirty="0">
                <a:latin typeface="Calibri" charset="0"/>
                <a:ea typeface="黑体" pitchFamily="2" charset="-122"/>
              </a:rPr>
              <a:t> </a:t>
            </a:r>
            <a:endParaRPr lang="zh-CN" altLang="en-US" sz="2800" b="1" dirty="0">
              <a:latin typeface="Calibri" charset="0"/>
              <a:ea typeface="黑体" pitchFamily="2" charset="-122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latin typeface="宋体" charset="0"/>
                <a:ea typeface="黑体" pitchFamily="2" charset="-122"/>
              </a:rPr>
              <a:t>⑴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基础：常数是算术表达式，变量是算术表达式</a:t>
            </a:r>
            <a:endParaRPr lang="en-US" altLang="zh-CN" sz="2800" b="1">
              <a:latin typeface="宋体" charset="0"/>
              <a:ea typeface="黑体" pitchFamily="2" charset="-122"/>
            </a:endParaRPr>
          </a:p>
          <a:p>
            <a:pPr algn="just" eaLnBrk="1" hangingPunct="1">
              <a:buNone/>
            </a:pP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E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id|c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latin typeface="宋体" charset="0"/>
                <a:ea typeface="黑体" pitchFamily="2" charset="-122"/>
              </a:rPr>
              <a:t>⑵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归纳：如果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E</a:t>
            </a:r>
            <a:r>
              <a:rPr lang="en-US" altLang="zh-CN" sz="2800" b="1" baseline="-30000"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、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E</a:t>
            </a:r>
            <a:r>
              <a:rPr lang="en-US" altLang="zh-CN" sz="2800" b="1" baseline="-30000">
                <a:latin typeface="Times New Roman" pitchFamily="18" charset="0"/>
                <a:ea typeface="黑体" pitchFamily="2" charset="-122"/>
              </a:rPr>
              <a:t>2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是表达式，则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+E</a:t>
            </a:r>
            <a:r>
              <a:rPr lang="en-US" altLang="zh-CN" sz="2800" b="1" baseline="-30000"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、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-E</a:t>
            </a:r>
            <a:r>
              <a:rPr lang="en-US" altLang="zh-CN" sz="2800" b="1" baseline="-30000"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、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E</a:t>
            </a:r>
            <a:r>
              <a:rPr lang="en-US" altLang="zh-CN" sz="2800" b="1" baseline="-30000"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+E</a:t>
            </a:r>
            <a:r>
              <a:rPr lang="en-US" altLang="zh-CN" sz="2800" b="1" baseline="-30000">
                <a:latin typeface="Times New Roman" pitchFamily="18" charset="0"/>
                <a:ea typeface="黑体" pitchFamily="2" charset="-122"/>
              </a:rPr>
              <a:t>2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、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E</a:t>
            </a:r>
            <a:r>
              <a:rPr lang="en-US" altLang="zh-CN" sz="2800" b="1" baseline="-30000"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-E</a:t>
            </a:r>
            <a:r>
              <a:rPr lang="en-US" altLang="zh-CN" sz="2800" b="1" baseline="-30000"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、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E</a:t>
            </a:r>
            <a:r>
              <a:rPr lang="en-US" altLang="zh-CN" sz="2800" b="1" baseline="-30000"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*E</a:t>
            </a:r>
            <a:r>
              <a:rPr lang="en-US" altLang="zh-CN" sz="2800" b="1" baseline="-30000"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、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E</a:t>
            </a:r>
            <a:r>
              <a:rPr lang="en-US" altLang="zh-CN" sz="2800" b="1" baseline="-30000"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/E</a:t>
            </a:r>
            <a:r>
              <a:rPr lang="en-US" altLang="zh-CN" sz="2800" b="1" baseline="-30000">
                <a:latin typeface="Times New Roman" pitchFamily="18" charset="0"/>
                <a:ea typeface="黑体" pitchFamily="2" charset="-122"/>
              </a:rPr>
              <a:t>2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、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E</a:t>
            </a:r>
            <a:r>
              <a:rPr lang="en-US" altLang="zh-CN" sz="2800" b="1" baseline="-30000"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**E</a:t>
            </a:r>
            <a:r>
              <a:rPr lang="en-US" altLang="zh-CN" sz="2800" b="1" baseline="-30000">
                <a:latin typeface="Times New Roman" pitchFamily="18" charset="0"/>
                <a:ea typeface="黑体" pitchFamily="2" charset="-122"/>
              </a:rPr>
              <a:t>2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、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Fun(E</a:t>
            </a:r>
            <a:r>
              <a:rPr lang="en-US" altLang="zh-CN" sz="2800" b="1" baseline="-30000"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是算术表达式，其中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Fun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为函数名</a:t>
            </a:r>
            <a:endParaRPr lang="en-US" altLang="zh-CN" sz="2800" b="1">
              <a:latin typeface="宋体" charset="0"/>
              <a:ea typeface="黑体" pitchFamily="2" charset="-122"/>
            </a:endParaRPr>
          </a:p>
          <a:p>
            <a:pPr algn="just" eaLnBrk="1" hangingPunct="1"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E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+E|-E|E+E|E-E|E*E|E/E|E**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E|Fun(E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latin typeface="宋体" charset="0"/>
                <a:ea typeface="黑体" pitchFamily="2" charset="-122"/>
              </a:rPr>
              <a:t>⑶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只有满足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(1)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和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(2)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的才是算术表达式。</a:t>
            </a:r>
            <a:endParaRPr lang="zh-CN" altLang="en-US" sz="2800" b="1" dirty="0">
              <a:latin typeface="Calibri" charset="0"/>
              <a:ea typeface="黑体" pitchFamily="2" charset="-122"/>
            </a:endParaRPr>
          </a:p>
          <a:p>
            <a:pPr eaLnBrk="1" hangingPunct="1"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G</a:t>
            </a:r>
            <a:r>
              <a:rPr lang="en-US" altLang="zh-CN" sz="2800" b="1" baseline="-300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13</a:t>
            </a:r>
            <a:r>
              <a:rPr lang="zh-CN" altLang="en-US" sz="2800" b="1" dirty="0">
                <a:solidFill>
                  <a:srgbClr val="FF0000"/>
                </a:solidFill>
                <a:latin typeface="宋体" charset="0"/>
                <a:ea typeface="黑体" pitchFamily="2" charset="-122"/>
              </a:rPr>
              <a:t>：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E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id|c|+E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|-E|E+E|E-E|E*E|E/E|E**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E|Fun(E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en-US" altLang="zh-CN" sz="2800" b="1">
                <a:solidFill>
                  <a:srgbClr val="FF0000"/>
                </a:solidFill>
                <a:latin typeface="Calibri" charset="0"/>
                <a:ea typeface="黑体" pitchFamily="2" charset="-122"/>
              </a:rPr>
              <a:t> </a:t>
            </a:r>
            <a:endParaRPr lang="en-US" altLang="zh-CN" sz="2800" b="1">
              <a:solidFill>
                <a:srgbClr val="FF0000"/>
              </a:solidFill>
              <a:latin typeface="Calibri" charset="0"/>
              <a:ea typeface="黑体" pitchFamily="2" charset="-122"/>
            </a:endParaRPr>
          </a:p>
        </p:txBody>
      </p:sp>
      <p:sp>
        <p:nvSpPr>
          <p:cNvPr id="55299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charRg st="22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3">
                                            <p:txEl>
                                              <p:charRg st="22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3">
                                            <p:txEl>
                                              <p:charRg st="22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charRg st="52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00" fill="hold"/>
                                        <p:tgtEl>
                                          <p:spTgt spid="174083">
                                            <p:txEl>
                                              <p:charRg st="52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00" fill="hold"/>
                                        <p:tgtEl>
                                          <p:spTgt spid="174083">
                                            <p:txEl>
                                              <p:charRg st="52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charRg st="173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083">
                                            <p:txEl>
                                              <p:charRg st="173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083">
                                            <p:txEl>
                                              <p:charRg st="173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charRg st="4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083">
                                            <p:txEl>
                                              <p:charRg st="4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083">
                                            <p:txEl>
                                              <p:charRg st="4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charRg st="137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083">
                                            <p:txEl>
                                              <p:charRg st="137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083">
                                            <p:txEl>
                                              <p:charRg st="137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charRg st="196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4083">
                                            <p:txEl>
                                              <p:charRg st="196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083">
                                            <p:txEl>
                                              <p:charRg st="196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8659" name="Rectangle 3"/>
          <p:cNvSpPr>
            <a:spLocks noGrp="1"/>
          </p:cNvSpPr>
          <p:nvPr>
            <p:ph idx="1"/>
          </p:nvPr>
        </p:nvSpPr>
        <p:spPr>
          <a:xfrm>
            <a:off x="1981200" y="1600200"/>
            <a:ext cx="8153400" cy="4953000"/>
          </a:xfrm>
        </p:spPr>
        <p:txBody>
          <a:bodyPr vert="horz" wrap="square" lIns="91440" tIns="45720" rIns="91440" bIns="45720" anchor="t"/>
          <a:p>
            <a:pPr algn="just" eaLnBrk="1" hangingPunct="1"/>
            <a:r>
              <a:rPr lang="en-US" altLang="zh-CN" b="1">
                <a:latin typeface="Times New Roman" pitchFamily="18" charset="0"/>
              </a:rPr>
              <a:t>0123456</a:t>
            </a:r>
            <a:r>
              <a:rPr lang="zh-CN" altLang="en-US" b="1" dirty="0">
                <a:latin typeface="宋体" charset="0"/>
              </a:rPr>
              <a:t>在文法</a:t>
            </a:r>
            <a:r>
              <a:rPr lang="en-US" altLang="zh-CN" b="1" err="1">
                <a:latin typeface="Times New Roman" pitchFamily="18" charset="0"/>
              </a:rPr>
              <a:t>G</a:t>
            </a:r>
            <a:r>
              <a:rPr lang="en-US" altLang="zh-CN" b="1" baseline="-30000" err="1">
                <a:latin typeface="Times New Roman" pitchFamily="18" charset="0"/>
              </a:rPr>
              <a:t>r</a:t>
            </a:r>
            <a:r>
              <a:rPr lang="zh-CN" altLang="en-US" b="1" dirty="0">
                <a:latin typeface="宋体" charset="0"/>
              </a:rPr>
              <a:t>中的推导</a:t>
            </a:r>
            <a:r>
              <a:rPr lang="zh-CN" altLang="en-US" b="1" dirty="0">
                <a:latin typeface="Times New Roman" pitchFamily="18" charset="0"/>
              </a:rPr>
              <a:t> </a:t>
            </a:r>
            <a:endParaRPr lang="zh-CN" altLang="en-US" b="1" dirty="0">
              <a:latin typeface="Times New Roman" pitchFamily="18" charset="0"/>
            </a:endParaRPr>
          </a:p>
          <a:p>
            <a:pPr algn="just" eaLnBrk="1" hangingPunct="1">
              <a:buNone/>
            </a:pPr>
            <a:r>
              <a:rPr lang="zh-CN" altLang="en-US" b="1" dirty="0">
                <a:latin typeface="Times New Roman" pitchFamily="18" charset="0"/>
              </a:rPr>
              <a:t>  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en-US" altLang="zh-CN" b="1" baseline="-30000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0A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			</a:t>
            </a:r>
            <a:r>
              <a:rPr lang="zh-CN" altLang="en-US" b="1" dirty="0">
                <a:latin typeface="宋体" charset="0"/>
                <a:ea typeface="Times New Roman" pitchFamily="18" charset="0"/>
              </a:rPr>
              <a:t>使用产生式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S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0A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r</a:t>
            </a:r>
            <a:endParaRPr lang="en-US" altLang="zh-CN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        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01B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			</a:t>
            </a:r>
            <a:r>
              <a:rPr lang="zh-CN" altLang="en-US" b="1" dirty="0">
                <a:latin typeface="宋体" charset="0"/>
                <a:ea typeface="Times New Roman" pitchFamily="18" charset="0"/>
              </a:rPr>
              <a:t>使用产生式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1B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r</a:t>
            </a:r>
            <a:endParaRPr lang="en-US" altLang="zh-CN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    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012C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		         </a:t>
            </a:r>
            <a:r>
              <a:rPr lang="zh-CN" altLang="en-US" b="1" dirty="0">
                <a:latin typeface="宋体" charset="0"/>
                <a:ea typeface="Times New Roman" pitchFamily="18" charset="0"/>
              </a:rPr>
              <a:t>使用产生式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B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2C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r</a:t>
            </a:r>
            <a:endParaRPr lang="en-US" altLang="zh-CN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    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0123D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		</a:t>
            </a:r>
            <a:r>
              <a:rPr lang="zh-CN" altLang="en-US" b="1" dirty="0">
                <a:latin typeface="宋体" charset="0"/>
                <a:ea typeface="Times New Roman" pitchFamily="18" charset="0"/>
              </a:rPr>
              <a:t>使用产生式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C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3D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r</a:t>
            </a:r>
            <a:endParaRPr lang="en-US" altLang="zh-CN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    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01234E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		</a:t>
            </a:r>
            <a:r>
              <a:rPr lang="zh-CN" altLang="en-US" b="1" dirty="0">
                <a:latin typeface="宋体" charset="0"/>
                <a:ea typeface="Times New Roman" pitchFamily="18" charset="0"/>
              </a:rPr>
              <a:t>使用产生式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D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4E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r</a:t>
            </a:r>
            <a:endParaRPr lang="en-US" altLang="zh-CN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    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012345F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		</a:t>
            </a:r>
            <a:r>
              <a:rPr lang="zh-CN" altLang="en-US" b="1" dirty="0">
                <a:latin typeface="宋体" charset="0"/>
                <a:ea typeface="Times New Roman" pitchFamily="18" charset="0"/>
              </a:rPr>
              <a:t>使用产生式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E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5F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r</a:t>
            </a:r>
            <a:endParaRPr lang="en-US" altLang="zh-CN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    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0123456		</a:t>
            </a:r>
            <a:r>
              <a:rPr lang="zh-CN" altLang="en-US" b="1" dirty="0">
                <a:latin typeface="宋体" charset="0"/>
                <a:ea typeface="Times New Roman" pitchFamily="18" charset="0"/>
              </a:rPr>
              <a:t>使用产生式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F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6</a:t>
            </a:r>
            <a:endParaRPr lang="en-US" altLang="zh-CN" b="1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82947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charRg st="1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>
                                            <p:txEl>
                                              <p:charRg st="1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9">
                                            <p:txEl>
                                              <p:charRg st="1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charRg st="41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659">
                                            <p:txEl>
                                              <p:charRg st="41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659">
                                            <p:txEl>
                                              <p:charRg st="41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charRg st="69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8659">
                                            <p:txEl>
                                              <p:charRg st="69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8659">
                                            <p:txEl>
                                              <p:charRg st="69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charRg st="103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8659">
                                            <p:txEl>
                                              <p:charRg st="103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8659">
                                            <p:txEl>
                                              <p:charRg st="103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charRg st="129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8659">
                                            <p:txEl>
                                              <p:charRg st="129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8659">
                                            <p:txEl>
                                              <p:charRg st="129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charRg st="156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8659">
                                            <p:txEl>
                                              <p:charRg st="156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8659">
                                            <p:txEl>
                                              <p:charRg st="156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charRg st="184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8659">
                                            <p:txEl>
                                              <p:charRg st="184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8659">
                                            <p:txEl>
                                              <p:charRg st="184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397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pic>
        <p:nvPicPr>
          <p:cNvPr id="83971" name="Picture 3" descr="xS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1392238"/>
            <a:ext cx="7467600" cy="47498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9683" name="Rectangle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>
                <a:latin typeface="Calibri" charset="0"/>
              </a:rPr>
              <a:t>左线性文法</a:t>
            </a:r>
            <a:r>
              <a:rPr lang="zh-CN" altLang="en-US" b="1" dirty="0">
                <a:solidFill>
                  <a:srgbClr val="FF0000"/>
                </a:solidFill>
                <a:latin typeface="Calibri" charset="0"/>
              </a:rPr>
              <a:t>（考虑</a:t>
            </a:r>
            <a:r>
              <a:rPr lang="en-US" altLang="zh-CN" b="1" err="1">
                <a:solidFill>
                  <a:srgbClr val="FF0000"/>
                </a:solidFill>
                <a:latin typeface="Calibri" charset="0"/>
              </a:rPr>
              <a:t>A</a:t>
            </a:r>
            <a:r>
              <a:rPr lang="en-US" altLang="zh-CN" sz="3200" b="1" err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Ba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sym typeface="Symbol" pitchFamily="18" charset="2"/>
              </a:rPr>
              <a:t>形式</a:t>
            </a:r>
            <a:r>
              <a:rPr lang="zh-CN" altLang="en-US" sz="3200" b="1" dirty="0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）</a:t>
            </a:r>
            <a:endParaRPr lang="zh-CN" altLang="en-US" b="1" dirty="0">
              <a:latin typeface="Calibri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b="1" err="1">
                <a:latin typeface="Times New Roman" pitchFamily="18" charset="0"/>
                <a:ea typeface="Times New Roman" pitchFamily="18" charset="0"/>
              </a:rPr>
              <a:t>G</a:t>
            </a:r>
            <a:r>
              <a:rPr lang="en-US" altLang="zh-CN" b="1" baseline="-30000" err="1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zh-CN" altLang="en-US" b="1" dirty="0">
                <a:latin typeface="宋体" charset="0"/>
                <a:ea typeface="Times New Roman" pitchFamily="18" charset="0"/>
              </a:rPr>
              <a:t>：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S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6</a:t>
            </a:r>
            <a:endParaRPr lang="en-US" altLang="zh-CN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	    A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B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5</a:t>
            </a:r>
            <a:endParaRPr lang="en-US" altLang="zh-CN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	      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B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C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4</a:t>
            </a:r>
            <a:endParaRPr lang="en-US" altLang="zh-CN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	      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C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D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3</a:t>
            </a:r>
            <a:endParaRPr lang="en-US" altLang="zh-CN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	      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D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E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2</a:t>
            </a:r>
            <a:endParaRPr lang="en-US" altLang="zh-CN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	      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E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F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1</a:t>
            </a:r>
            <a:endParaRPr lang="en-US" altLang="zh-CN" b="1">
              <a:latin typeface="Times New Roman" pitchFamily="18" charset="0"/>
              <a:ea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	      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F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0</a:t>
            </a:r>
            <a:r>
              <a:rPr lang="en-US" altLang="zh-CN" b="1">
                <a:latin typeface="Calibri" charset="0"/>
                <a:ea typeface="Times New Roman" pitchFamily="18" charset="0"/>
              </a:rPr>
              <a:t> </a:t>
            </a:r>
            <a:endParaRPr lang="en-US" altLang="zh-CN" b="1">
              <a:latin typeface="Calibri" charset="0"/>
              <a:ea typeface="Times New Roman" pitchFamily="18" charset="0"/>
            </a:endParaRPr>
          </a:p>
        </p:txBody>
      </p:sp>
      <p:sp>
        <p:nvSpPr>
          <p:cNvPr id="84995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charRg st="1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83">
                                            <p:txEl>
                                              <p:charRg st="1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683">
                                            <p:txEl>
                                              <p:charRg st="1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charRg st="2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683">
                                            <p:txEl>
                                              <p:charRg st="2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683">
                                            <p:txEl>
                                              <p:charRg st="2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charRg st="38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9683">
                                            <p:txEl>
                                              <p:charRg st="38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9683">
                                            <p:txEl>
                                              <p:charRg st="38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charRg st="52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9683">
                                            <p:txEl>
                                              <p:charRg st="52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9683">
                                            <p:txEl>
                                              <p:charRg st="52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charRg st="66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9683">
                                            <p:txEl>
                                              <p:charRg st="66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9683">
                                            <p:txEl>
                                              <p:charRg st="66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charRg st="8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9683">
                                            <p:txEl>
                                              <p:charRg st="8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9683">
                                            <p:txEl>
                                              <p:charRg st="8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charRg st="9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9683">
                                            <p:txEl>
                                              <p:charRg st="9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9683">
                                            <p:txEl>
                                              <p:charRg st="9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17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800" b="1">
                <a:latin typeface="Times New Roman" pitchFamily="18" charset="0"/>
              </a:rPr>
              <a:t>0123456</a:t>
            </a:r>
            <a:r>
              <a:rPr lang="zh-CN" altLang="en-US" sz="2800" b="1" dirty="0">
                <a:latin typeface="宋体" charset="0"/>
              </a:rPr>
              <a:t>在文法</a:t>
            </a:r>
            <a:r>
              <a:rPr lang="en-US" altLang="zh-CN" sz="2800" b="1" err="1">
                <a:latin typeface="Times New Roman" pitchFamily="18" charset="0"/>
              </a:rPr>
              <a:t>G</a:t>
            </a:r>
            <a:r>
              <a:rPr lang="en-US" altLang="zh-CN" sz="2800" b="1" baseline="-30000" err="1">
                <a:latin typeface="Times New Roman" pitchFamily="18" charset="0"/>
              </a:rPr>
              <a:t>l</a:t>
            </a:r>
            <a:r>
              <a:rPr lang="zh-CN" altLang="en-US" sz="2800" b="1" dirty="0">
                <a:latin typeface="宋体" charset="0"/>
              </a:rPr>
              <a:t>中的推导</a:t>
            </a:r>
            <a:r>
              <a:rPr lang="zh-CN" altLang="en-US" sz="2800" b="1" dirty="0">
                <a:latin typeface="Calibri" charset="0"/>
              </a:rPr>
              <a:t> </a:t>
            </a:r>
            <a:endParaRPr lang="zh-CN" altLang="en-US" sz="2800" b="1" dirty="0">
              <a:latin typeface="Calibri" charset="0"/>
            </a:endParaRPr>
          </a:p>
          <a:p>
            <a:pPr algn="just" eaLnBrk="1" hangingPunct="1">
              <a:buNone/>
            </a:pPr>
            <a:r>
              <a:rPr lang="en-US" altLang="zh-CN" sz="2800" b="1">
                <a:latin typeface="Times New Roman" pitchFamily="18" charset="0"/>
              </a:rPr>
              <a:t>S</a:t>
            </a:r>
            <a:r>
              <a:rPr lang="en-US" altLang="zh-CN" sz="2800" b="1" baseline="-30000">
                <a:latin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6		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使用产生式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S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6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    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B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56		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使用产生式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B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5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  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C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456		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使用产生式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B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C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4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  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D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3456		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使用产生式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C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D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3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  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E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23456	           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使用产生式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D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E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2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  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F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1234456	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使用产生式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E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F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1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  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0123456	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使用产生式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F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0</a:t>
            </a:r>
            <a:r>
              <a:rPr lang="en-US" altLang="zh-CN" sz="2800" b="1">
                <a:latin typeface="Calibri" charset="0"/>
                <a:ea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			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86019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charRg st="1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731">
                                            <p:txEl>
                                              <p:charRg st="1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1731">
                                            <p:txEl>
                                              <p:charRg st="1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charRg st="38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1731">
                                            <p:txEl>
                                              <p:charRg st="38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1731">
                                            <p:txEl>
                                              <p:charRg st="38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charRg st="6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1731">
                                            <p:txEl>
                                              <p:charRg st="6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1731">
                                            <p:txEl>
                                              <p:charRg st="6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charRg st="84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1731">
                                            <p:txEl>
                                              <p:charRg st="84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1731">
                                            <p:txEl>
                                              <p:charRg st="84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charRg st="108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1731">
                                            <p:txEl>
                                              <p:charRg st="108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1731">
                                            <p:txEl>
                                              <p:charRg st="108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charRg st="143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1731">
                                            <p:txEl>
                                              <p:charRg st="143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1731">
                                            <p:txEl>
                                              <p:charRg st="143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charRg st="16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1731">
                                            <p:txEl>
                                              <p:charRg st="16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1731">
                                            <p:txEl>
                                              <p:charRg st="16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275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 lnSpcReduction="10000"/>
          </a:bodyPr>
          <a:p>
            <a:pPr eaLnBrk="1" hangingPunct="1">
              <a:lnSpc>
                <a:spcPct val="90000"/>
              </a:lnSpc>
            </a:pPr>
            <a:r>
              <a:rPr lang="en-US" altLang="zh-CN" sz="2800" b="1">
                <a:latin typeface="Times New Roman" pitchFamily="18" charset="0"/>
              </a:rPr>
              <a:t>0123456</a:t>
            </a:r>
            <a:r>
              <a:rPr lang="zh-CN" altLang="en-US" sz="2800" b="1" dirty="0">
                <a:latin typeface="宋体" charset="0"/>
              </a:rPr>
              <a:t>被归约成文法</a:t>
            </a:r>
            <a:r>
              <a:rPr lang="en-US" altLang="zh-CN" sz="2800" b="1" err="1">
                <a:latin typeface="Times New Roman" pitchFamily="18" charset="0"/>
              </a:rPr>
              <a:t>G</a:t>
            </a:r>
            <a:r>
              <a:rPr lang="en-US" altLang="zh-CN" sz="2800" b="1" baseline="-30000" err="1">
                <a:latin typeface="Times New Roman" pitchFamily="18" charset="0"/>
              </a:rPr>
              <a:t>l</a:t>
            </a:r>
            <a:r>
              <a:rPr lang="zh-CN" altLang="en-US" sz="2800" b="1" dirty="0">
                <a:latin typeface="宋体" charset="0"/>
              </a:rPr>
              <a:t>的开始符号</a:t>
            </a:r>
            <a:r>
              <a:rPr lang="en-US" altLang="zh-CN" sz="2800" b="1">
                <a:latin typeface="Times New Roman" pitchFamily="18" charset="0"/>
              </a:rPr>
              <a:t>S</a:t>
            </a:r>
            <a:r>
              <a:rPr lang="en-US" altLang="zh-CN" sz="2800" b="1">
                <a:latin typeface="Calibri" charset="0"/>
              </a:rPr>
              <a:t> </a:t>
            </a:r>
            <a:endParaRPr lang="en-US" altLang="zh-CN" sz="2800" b="1">
              <a:latin typeface="Calibri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en-US" altLang="zh-CN" sz="2800" b="1" u="sng">
                <a:latin typeface="Times New Roman" pitchFamily="18" charset="0"/>
              </a:rPr>
              <a:t>0</a:t>
            </a:r>
            <a:r>
              <a:rPr lang="en-US" altLang="zh-CN" sz="2800" b="1">
                <a:latin typeface="Times New Roman" pitchFamily="18" charset="0"/>
              </a:rPr>
              <a:t>123456</a:t>
            </a:r>
            <a:endParaRPr lang="en-US" altLang="zh-CN" sz="2800" b="1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</a:t>
            </a:r>
            <a:r>
              <a:rPr lang="en-US" altLang="zh-CN" sz="2800" b="1" u="sng">
                <a:latin typeface="Times New Roman" pitchFamily="18" charset="0"/>
                <a:ea typeface="Times New Roman" pitchFamily="18" charset="0"/>
              </a:rPr>
              <a:t> F</a:t>
            </a:r>
            <a:r>
              <a:rPr lang="en-US" altLang="zh-CN" sz="2800" b="1" u="sng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 u="sng">
                <a:latin typeface="Times New Roman" pitchFamily="18" charset="0"/>
                <a:ea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234456	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使用产生式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F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0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</a:t>
            </a:r>
            <a:r>
              <a:rPr lang="en-US" altLang="zh-CN" sz="2800" b="1" u="sng">
                <a:latin typeface="Times New Roman" pitchFamily="18" charset="0"/>
                <a:ea typeface="Times New Roman" pitchFamily="18" charset="0"/>
              </a:rPr>
              <a:t> E</a:t>
            </a:r>
            <a:r>
              <a:rPr lang="en-US" altLang="zh-CN" sz="2800" b="1" u="sng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 u="sng">
                <a:latin typeface="Times New Roman" pitchFamily="18" charset="0"/>
                <a:ea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3456		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使用产生式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E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F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1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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zh-CN" sz="2800" b="1" u="sng">
                <a:latin typeface="Times New Roman" pitchFamily="18" charset="0"/>
                <a:ea typeface="Times New Roman" pitchFamily="18" charset="0"/>
              </a:rPr>
              <a:t>D</a:t>
            </a:r>
            <a:r>
              <a:rPr lang="en-US" altLang="zh-CN" sz="2800" b="1" u="sng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 u="sng">
                <a:latin typeface="Times New Roman" pitchFamily="18" charset="0"/>
                <a:ea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456		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使用产生式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D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E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2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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zh-CN" sz="2800" b="1" u="sng">
                <a:latin typeface="Times New Roman" pitchFamily="18" charset="0"/>
                <a:ea typeface="Times New Roman" pitchFamily="18" charset="0"/>
              </a:rPr>
              <a:t>C</a:t>
            </a:r>
            <a:r>
              <a:rPr lang="en-US" altLang="zh-CN" sz="2800" b="1" u="sng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 u="sng">
                <a:latin typeface="Times New Roman" pitchFamily="18" charset="0"/>
                <a:ea typeface="Times New Roman" pitchFamily="18" charset="0"/>
              </a:rPr>
              <a:t>4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56		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使用产生式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C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D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3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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zh-CN" sz="2800" b="1" u="sng">
                <a:latin typeface="Times New Roman" pitchFamily="18" charset="0"/>
                <a:ea typeface="Times New Roman" pitchFamily="18" charset="0"/>
              </a:rPr>
              <a:t>B</a:t>
            </a:r>
            <a:r>
              <a:rPr lang="en-US" altLang="zh-CN" sz="2800" b="1" u="sng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 u="sng">
                <a:latin typeface="Times New Roman" pitchFamily="18" charset="0"/>
                <a:ea typeface="Times New Roman" pitchFamily="18" charset="0"/>
              </a:rPr>
              <a:t>5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6		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使用产生式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B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C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4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</a:t>
            </a:r>
            <a:r>
              <a:rPr lang="en-US" altLang="zh-CN" sz="2800" b="1" u="sng">
                <a:latin typeface="Times New Roman" pitchFamily="18" charset="0"/>
                <a:ea typeface="Times New Roman" pitchFamily="18" charset="0"/>
              </a:rPr>
              <a:t> A</a:t>
            </a:r>
            <a:r>
              <a:rPr lang="en-US" altLang="zh-CN" sz="2800" b="1" u="sng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 u="sng">
                <a:latin typeface="Times New Roman" pitchFamily="18" charset="0"/>
                <a:ea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		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使用产生式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B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5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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S</a:t>
            </a:r>
            <a:r>
              <a:rPr lang="en-US" altLang="zh-CN" sz="2800" b="1" baseline="-30000" err="1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			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使用产生式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S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6</a:t>
            </a:r>
            <a:r>
              <a:rPr lang="en-US" altLang="zh-CN" sz="2800" b="1">
                <a:latin typeface="Calibri" charset="0"/>
                <a:ea typeface="Times New Roman" pitchFamily="18" charset="0"/>
              </a:rPr>
              <a:t> </a:t>
            </a:r>
            <a:endParaRPr lang="en-US" altLang="zh-CN" sz="2800" b="1">
              <a:latin typeface="Calibri" charset="0"/>
              <a:ea typeface="Times New Roman" pitchFamily="18" charset="0"/>
            </a:endParaRPr>
          </a:p>
        </p:txBody>
      </p:sp>
      <p:sp>
        <p:nvSpPr>
          <p:cNvPr id="8704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charRg st="23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5">
                                            <p:txEl>
                                              <p:charRg st="23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5">
                                            <p:txEl>
                                              <p:charRg st="23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charRg st="3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2755">
                                            <p:txEl>
                                              <p:charRg st="3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755">
                                            <p:txEl>
                                              <p:charRg st="3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charRg st="55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55">
                                            <p:txEl>
                                              <p:charRg st="55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55">
                                            <p:txEl>
                                              <p:charRg st="55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charRg st="79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2755">
                                            <p:txEl>
                                              <p:charRg st="79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2755">
                                            <p:txEl>
                                              <p:charRg st="79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charRg st="102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2755">
                                            <p:txEl>
                                              <p:charRg st="102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2755">
                                            <p:txEl>
                                              <p:charRg st="102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charRg st="12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2755">
                                            <p:txEl>
                                              <p:charRg st="12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2755">
                                            <p:txEl>
                                              <p:charRg st="12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charRg st="145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2755">
                                            <p:txEl>
                                              <p:charRg st="145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2755">
                                            <p:txEl>
                                              <p:charRg st="145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charRg st="165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2755">
                                            <p:txEl>
                                              <p:charRg st="165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2755">
                                            <p:txEl>
                                              <p:charRg st="165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806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pic>
        <p:nvPicPr>
          <p:cNvPr id="88067" name="Picture 3" descr="xs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600200"/>
            <a:ext cx="7848600" cy="42687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48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 lnSpcReduction="10000"/>
          </a:bodyPr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定理 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2-4 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左线性文法的产生式与右线性文法的产生式混用所得到的文法不是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RG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。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宋体" charset="0"/>
                <a:ea typeface="黑体" pitchFamily="2" charset="-122"/>
              </a:rPr>
              <a:t>证明：设有文法</a:t>
            </a:r>
            <a:endParaRPr lang="zh-CN" altLang="en-US" sz="2800" b="1" dirty="0">
              <a:latin typeface="Times New Roman" pitchFamily="18" charset="0"/>
              <a:ea typeface="黑体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G</a:t>
            </a:r>
            <a:r>
              <a:rPr lang="en-US" altLang="zh-CN" sz="2800" b="1" baseline="-30000">
                <a:latin typeface="Times New Roman" pitchFamily="18" charset="0"/>
                <a:ea typeface="黑体" pitchFamily="2" charset="-122"/>
              </a:rPr>
              <a:t>15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：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0A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        A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S1|1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宋体" charset="0"/>
                <a:ea typeface="Times New Roman" pitchFamily="18" charset="0"/>
              </a:rPr>
              <a:t>不难看出，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L(G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15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)={0</a:t>
            </a:r>
            <a:r>
              <a:rPr lang="en-US" altLang="zh-CN" sz="2800" b="1" baseline="30000">
                <a:latin typeface="Times New Roman" pitchFamily="18" charset="0"/>
                <a:ea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1</a:t>
            </a:r>
            <a:r>
              <a:rPr lang="en-US" altLang="zh-CN" sz="2800" b="1" baseline="30000">
                <a:latin typeface="Times New Roman" pitchFamily="18" charset="0"/>
                <a:ea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|n</a:t>
            </a:r>
            <a:r>
              <a:rPr lang="en-US" altLang="zh-CN" sz="2800" b="1">
                <a:latin typeface="宋体" charset="0"/>
                <a:ea typeface="Times New Roman" pitchFamily="18" charset="0"/>
              </a:rPr>
              <a:t>≥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1}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。我们构造不出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RG G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，使得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L(G)= L(G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15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)={0</a:t>
            </a:r>
            <a:r>
              <a:rPr lang="en-US" altLang="zh-CN" sz="2800" b="1" baseline="30000">
                <a:latin typeface="Times New Roman" pitchFamily="18" charset="0"/>
                <a:ea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1</a:t>
            </a:r>
            <a:r>
              <a:rPr lang="en-US" altLang="zh-CN" sz="2800" b="1" baseline="30000">
                <a:latin typeface="Times New Roman" pitchFamily="18" charset="0"/>
                <a:ea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|n</a:t>
            </a:r>
            <a:r>
              <a:rPr lang="en-US" altLang="zh-CN" sz="2800" b="1">
                <a:latin typeface="宋体" charset="0"/>
                <a:ea typeface="Times New Roman" pitchFamily="18" charset="0"/>
              </a:rPr>
              <a:t>≥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1}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。因为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L(G</a:t>
            </a:r>
            <a:r>
              <a:rPr lang="en-US" altLang="zh-CN" sz="2800" b="1" baseline="-3000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15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)={0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n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1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n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|n</a:t>
            </a:r>
            <a:r>
              <a:rPr lang="en-US" altLang="zh-CN" sz="2800" b="1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≥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1}</a:t>
            </a:r>
            <a:r>
              <a:rPr lang="zh-CN" altLang="en-US" sz="2800" b="1" dirty="0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不是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RL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。所以，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G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15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不是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RG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。</a:t>
            </a:r>
            <a:endParaRPr lang="en-US" altLang="zh-CN" sz="2800" b="1">
              <a:latin typeface="宋体" charset="0"/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宋体" charset="0"/>
                <a:ea typeface="Times New Roman" pitchFamily="18" charset="0"/>
              </a:rPr>
              <a:t>注意：有关该语言不是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RL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的证明我们将留到研究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RL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的性质时去完成。</a:t>
            </a:r>
            <a:r>
              <a:rPr lang="zh-CN" altLang="en-US" sz="2800" b="1" dirty="0">
                <a:latin typeface="Calibri" charset="0"/>
                <a:ea typeface="Times New Roman" pitchFamily="18" charset="0"/>
              </a:rPr>
              <a:t> </a:t>
            </a:r>
            <a:endParaRPr lang="zh-CN" altLang="en-US" sz="2800" b="1" dirty="0">
              <a:latin typeface="Calibri" charset="0"/>
              <a:ea typeface="Times New Roman" pitchFamily="18" charset="0"/>
            </a:endParaRPr>
          </a:p>
        </p:txBody>
      </p:sp>
      <p:sp>
        <p:nvSpPr>
          <p:cNvPr id="89091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charRg st="4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3">
                                            <p:txEl>
                                              <p:charRg st="4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03">
                                            <p:txEl>
                                              <p:charRg st="4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charRg st="4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03">
                                            <p:txEl>
                                              <p:charRg st="4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03">
                                            <p:txEl>
                                              <p:charRg st="4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charRg st="57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03">
                                            <p:txEl>
                                              <p:charRg st="57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03">
                                            <p:txEl>
                                              <p:charRg st="57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charRg st="72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03">
                                            <p:txEl>
                                              <p:charRg st="72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03">
                                            <p:txEl>
                                              <p:charRg st="72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charRg st="168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03">
                                            <p:txEl>
                                              <p:charRg st="168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03">
                                            <p:txEl>
                                              <p:charRg st="168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2.3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文法的构造 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4083" name="Rectangle 3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45307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b="1">
                <a:latin typeface="Calibri" charset="0"/>
                <a:ea typeface="黑体" pitchFamily="2" charset="-122"/>
              </a:rPr>
              <a:t>结合归纳定义构造文法</a:t>
            </a:r>
            <a:endParaRPr lang="en-US" altLang="zh-CN" sz="2800" b="1">
              <a:latin typeface="Calibri" charset="0"/>
              <a:ea typeface="黑体" pitchFamily="2" charset="-122"/>
            </a:endParaRPr>
          </a:p>
          <a:p>
            <a:pPr eaLnBrk="1" hangingPunct="1"/>
            <a:endParaRPr lang="en-US" altLang="zh-CN" sz="2800" b="1">
              <a:latin typeface="Calibri" charset="0"/>
            </a:endParaRPr>
          </a:p>
        </p:txBody>
      </p:sp>
      <p:sp>
        <p:nvSpPr>
          <p:cNvPr id="5632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graphicFrame>
        <p:nvGraphicFramePr>
          <p:cNvPr id="56374" name="表格 56373"/>
          <p:cNvGraphicFramePr/>
          <p:nvPr/>
        </p:nvGraphicFramePr>
        <p:xfrm>
          <a:off x="2286000" y="1981200"/>
          <a:ext cx="7315200" cy="4315460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  <a:gridCol w="2438400"/>
              </a:tblGrid>
              <a:tr h="39814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/>
                        <a:t>语言</a:t>
                      </a:r>
                      <a:r>
                        <a:rPr lang="en-US" altLang="zh-CN" sz="2000" b="1"/>
                        <a:t>L</a:t>
                      </a:r>
                      <a:endParaRPr lang="zh-CN" altLang="en-US" sz="2000" b="1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/>
                        <a:t>基础</a:t>
                      </a:r>
                      <a:endParaRPr lang="zh-CN" altLang="en-US" sz="2000" b="1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b="1"/>
                        <a:t>归纳</a:t>
                      </a:r>
                      <a:endParaRPr lang="zh-CN" altLang="en-US" sz="2000" b="1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{</a:t>
                      </a:r>
                      <a:r>
                        <a:rPr lang="en-US" altLang="zh-CN" sz="2000" err="1"/>
                        <a:t>x</a:t>
                      </a:r>
                      <a:r>
                        <a:rPr lang="en-US" altLang="zh-CN" sz="2000" baseline="30000" err="1"/>
                        <a:t>n</a:t>
                      </a:r>
                      <a:r>
                        <a:rPr lang="en-US" altLang="zh-CN" sz="2000" baseline="30000"/>
                        <a:t> </a:t>
                      </a:r>
                      <a:r>
                        <a:rPr lang="en-US" altLang="zh-CN" sz="2000"/>
                        <a:t>| n ≥ 1}</a:t>
                      </a:r>
                      <a:endParaRPr lang="zh-CN" altLang="en-US" sz="2000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S </a:t>
                      </a:r>
                      <a:r>
                        <a:rPr lang="en-US" altLang="zh-CN" sz="2000" b="1"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/>
                        <a:t> x</a:t>
                      </a:r>
                      <a:endParaRPr lang="zh-CN" altLang="en-US" sz="2000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S </a:t>
                      </a:r>
                      <a:r>
                        <a:rPr lang="en-US" altLang="zh-CN" sz="2000" b="1"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/>
                        <a:t> </a:t>
                      </a:r>
                      <a:r>
                        <a:rPr lang="en-US" altLang="zh-CN" sz="2000" err="1"/>
                        <a:t>xS</a:t>
                      </a:r>
                      <a:endParaRPr lang="zh-CN" altLang="en-US" sz="2000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{</a:t>
                      </a:r>
                      <a:r>
                        <a:rPr lang="en-US" altLang="zh-CN" sz="2000" err="1"/>
                        <a:t>x</a:t>
                      </a:r>
                      <a:r>
                        <a:rPr lang="en-US" altLang="zh-CN" sz="2000" baseline="30000" err="1"/>
                        <a:t>n</a:t>
                      </a:r>
                      <a:r>
                        <a:rPr lang="en-US" altLang="zh-CN" sz="2000" baseline="30000"/>
                        <a:t> </a:t>
                      </a:r>
                      <a:r>
                        <a:rPr lang="en-US" altLang="zh-CN" sz="2000"/>
                        <a:t>| n ≥ 0}</a:t>
                      </a:r>
                      <a:endParaRPr lang="zh-CN" altLang="en-US" sz="2000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S </a:t>
                      </a:r>
                      <a:r>
                        <a:rPr lang="en-US" altLang="zh-CN" sz="2000" b="1"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/>
                        <a:t> </a:t>
                      </a:r>
                      <a:r>
                        <a:rPr lang="el-GR" altLang="zh-CN" sz="2000"/>
                        <a:t>ε</a:t>
                      </a:r>
                      <a:endParaRPr lang="zh-CN" altLang="en-US" sz="2000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S </a:t>
                      </a:r>
                      <a:r>
                        <a:rPr lang="en-US" altLang="zh-CN" sz="2000" b="1"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/>
                        <a:t> </a:t>
                      </a:r>
                      <a:r>
                        <a:rPr lang="en-US" altLang="zh-CN" sz="2000" err="1"/>
                        <a:t>xS</a:t>
                      </a:r>
                      <a:endParaRPr lang="zh-CN" altLang="en-US" sz="2000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{</a:t>
                      </a:r>
                      <a:r>
                        <a:rPr lang="en-US" altLang="zh-CN" sz="2000" err="1"/>
                        <a:t>x</a:t>
                      </a:r>
                      <a:r>
                        <a:rPr lang="en-US" altLang="zh-CN" sz="2000" baseline="30000" err="1"/>
                        <a:t>n</a:t>
                      </a:r>
                      <a:r>
                        <a:rPr lang="en-US" altLang="zh-CN" sz="2000" baseline="30000"/>
                        <a:t> </a:t>
                      </a:r>
                      <a:r>
                        <a:rPr lang="en-US" altLang="zh-CN" sz="2000" err="1"/>
                        <a:t>y</a:t>
                      </a:r>
                      <a:r>
                        <a:rPr lang="en-US" altLang="zh-CN" sz="2000" baseline="30000" err="1"/>
                        <a:t>n</a:t>
                      </a:r>
                      <a:r>
                        <a:rPr lang="en-US" altLang="zh-CN" sz="2000" baseline="30000"/>
                        <a:t> </a:t>
                      </a:r>
                      <a:r>
                        <a:rPr lang="en-US" altLang="zh-CN" sz="2000"/>
                        <a:t>| n ≥ 1}</a:t>
                      </a:r>
                      <a:endParaRPr lang="zh-CN" altLang="en-US" sz="2000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S </a:t>
                      </a:r>
                      <a:r>
                        <a:rPr lang="en-US" altLang="zh-CN" sz="2000" b="1"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/>
                        <a:t> </a:t>
                      </a:r>
                      <a:r>
                        <a:rPr lang="en-US" altLang="zh-CN" sz="2000" err="1"/>
                        <a:t>xy</a:t>
                      </a:r>
                      <a:endParaRPr lang="zh-CN" altLang="en-US" sz="2000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S </a:t>
                      </a:r>
                      <a:r>
                        <a:rPr lang="en-US" altLang="zh-CN" sz="2000" b="1"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/>
                        <a:t> </a:t>
                      </a:r>
                      <a:r>
                        <a:rPr lang="en-US" altLang="zh-CN" sz="2000" err="1"/>
                        <a:t>xSy</a:t>
                      </a:r>
                      <a:endParaRPr lang="zh-CN" altLang="en-US" sz="2000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{</a:t>
                      </a:r>
                      <a:r>
                        <a:rPr lang="en-US" altLang="zh-CN" sz="2000" err="1"/>
                        <a:t>x</a:t>
                      </a:r>
                      <a:r>
                        <a:rPr lang="en-US" altLang="zh-CN" sz="2000" baseline="30000" err="1"/>
                        <a:t>n</a:t>
                      </a:r>
                      <a:r>
                        <a:rPr lang="en-US" altLang="zh-CN" sz="2000" baseline="30000"/>
                        <a:t> </a:t>
                      </a:r>
                      <a:r>
                        <a:rPr lang="en-US" altLang="zh-CN" sz="2000" err="1"/>
                        <a:t>y</a:t>
                      </a:r>
                      <a:r>
                        <a:rPr lang="en-US" altLang="zh-CN" sz="2000" baseline="30000" err="1"/>
                        <a:t>n</a:t>
                      </a:r>
                      <a:r>
                        <a:rPr lang="en-US" altLang="zh-CN" sz="2000" baseline="30000"/>
                        <a:t> </a:t>
                      </a:r>
                      <a:r>
                        <a:rPr lang="en-US" altLang="zh-CN" sz="2000"/>
                        <a:t>| n ≥ 0}</a:t>
                      </a:r>
                      <a:endParaRPr lang="zh-CN" altLang="en-US" sz="2000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S </a:t>
                      </a:r>
                      <a:r>
                        <a:rPr lang="en-US" altLang="zh-CN" sz="2000" b="1"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/>
                        <a:t> </a:t>
                      </a:r>
                      <a:r>
                        <a:rPr lang="el-GR" altLang="zh-CN" sz="2000"/>
                        <a:t>ε</a:t>
                      </a:r>
                      <a:r>
                        <a:rPr lang="en-US" altLang="zh-CN" sz="2000"/>
                        <a:t> </a:t>
                      </a:r>
                      <a:endParaRPr lang="zh-CN" altLang="en-US" sz="2000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S </a:t>
                      </a:r>
                      <a:r>
                        <a:rPr lang="en-US" altLang="zh-CN" sz="2000" b="1"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/>
                        <a:t> </a:t>
                      </a:r>
                      <a:r>
                        <a:rPr lang="en-US" altLang="zh-CN" sz="2000" err="1"/>
                        <a:t>xSy</a:t>
                      </a:r>
                      <a:endParaRPr lang="zh-CN" altLang="en-US" sz="2000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946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∑</a:t>
                      </a:r>
                      <a:r>
                        <a:rPr lang="en-US" altLang="zh-CN" sz="2000" baseline="30000"/>
                        <a:t>+</a:t>
                      </a:r>
                      <a:endParaRPr lang="zh-CN" altLang="en-US" sz="2000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S </a:t>
                      </a:r>
                      <a:r>
                        <a:rPr lang="en-US" altLang="zh-CN" sz="2000" b="1"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/>
                        <a:t> A</a:t>
                      </a:r>
                      <a:endParaRPr lang="en-US" altLang="zh-CN" sz="2000"/>
                    </a:p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A </a:t>
                      </a:r>
                      <a:r>
                        <a:rPr lang="en-US" altLang="zh-CN" sz="2000" b="1"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/>
                        <a:t> a, a∈∑</a:t>
                      </a:r>
                      <a:endParaRPr lang="zh-CN" altLang="en-US" sz="2000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S </a:t>
                      </a:r>
                      <a:r>
                        <a:rPr lang="en-US" altLang="zh-CN" sz="2000" b="1"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/>
                        <a:t> AS</a:t>
                      </a:r>
                      <a:endParaRPr lang="en-US" altLang="zh-CN" sz="2000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755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{</a:t>
                      </a:r>
                      <a:r>
                        <a:rPr lang="en-US" altLang="zh-CN" sz="2000" err="1"/>
                        <a:t>ww</a:t>
                      </a:r>
                      <a:r>
                        <a:rPr lang="en-US" altLang="zh-CN" sz="2000" baseline="30000" err="1"/>
                        <a:t>T</a:t>
                      </a:r>
                      <a:r>
                        <a:rPr lang="en-US" altLang="zh-CN" sz="2000"/>
                        <a:t> | w∈∑</a:t>
                      </a:r>
                      <a:r>
                        <a:rPr lang="en-US" altLang="zh-CN" sz="2000" baseline="30000"/>
                        <a:t>+</a:t>
                      </a:r>
                      <a:r>
                        <a:rPr lang="en-US" altLang="zh-CN" sz="2000"/>
                        <a:t>}</a:t>
                      </a:r>
                      <a:endParaRPr lang="zh-CN" altLang="en-US" sz="2000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S </a:t>
                      </a:r>
                      <a:r>
                        <a:rPr lang="en-US" altLang="zh-CN" sz="2000" b="1"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/>
                        <a:t> </a:t>
                      </a:r>
                      <a:r>
                        <a:rPr lang="en-US" altLang="zh-CN" sz="2000" err="1"/>
                        <a:t>aa</a:t>
                      </a:r>
                      <a:r>
                        <a:rPr lang="en-US" altLang="zh-CN" sz="2000"/>
                        <a:t>, a∈∑</a:t>
                      </a:r>
                      <a:endParaRPr lang="zh-CN" altLang="en-US" sz="2000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S </a:t>
                      </a:r>
                      <a:r>
                        <a:rPr lang="en-US" altLang="zh-CN" sz="2000" b="1"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/>
                        <a:t> </a:t>
                      </a:r>
                      <a:r>
                        <a:rPr lang="en-US" altLang="zh-CN" sz="2000" err="1"/>
                        <a:t>aSa</a:t>
                      </a:r>
                      <a:r>
                        <a:rPr lang="en-US" altLang="zh-CN" sz="2000"/>
                        <a:t>, a∈∑</a:t>
                      </a:r>
                      <a:endParaRPr lang="zh-CN" altLang="en-US" sz="2000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946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/>
                        <a:t>表达式</a:t>
                      </a:r>
                      <a:endParaRPr lang="zh-CN" altLang="en-US" sz="2000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E </a:t>
                      </a:r>
                      <a:r>
                        <a:rPr lang="en-US" altLang="zh-CN" sz="2000" b="1"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/>
                        <a:t> c</a:t>
                      </a:r>
                      <a:endParaRPr lang="en-US" altLang="zh-CN" sz="2000"/>
                    </a:p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E </a:t>
                      </a:r>
                      <a:r>
                        <a:rPr lang="en-US" altLang="zh-CN" sz="2000" b="1"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/>
                        <a:t> id</a:t>
                      </a:r>
                      <a:endParaRPr lang="zh-CN" altLang="en-US" sz="2000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宋体" charset="0"/>
                        </a:defRPr>
                      </a:lvl1pPr>
                      <a:lvl2pPr marL="669925" lvl="1" indent="-3257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charset="2"/>
                        <a:buChar char="q"/>
                        <a:defRPr kumimoji="1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022350" lvl="2" indent="-35115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339850" lvl="3" indent="-31623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charset="2"/>
                        <a:buChar char="q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1681480" lvl="4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buChar char="§"/>
                        <a:defRPr kumimoji="1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E </a:t>
                      </a:r>
                      <a:r>
                        <a:rPr lang="en-US" altLang="zh-CN" sz="2000" b="1"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/>
                        <a:t> E + E</a:t>
                      </a:r>
                      <a:endParaRPr lang="en-US" altLang="zh-CN" sz="2000"/>
                    </a:p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/>
                        <a:t>E </a:t>
                      </a:r>
                      <a:r>
                        <a:rPr lang="en-US" altLang="zh-CN" sz="2000" b="1"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/>
                        <a:t> E – E …</a:t>
                      </a:r>
                      <a:endParaRPr lang="zh-CN" altLang="en-US" sz="2000"/>
                    </a:p>
                  </a:txBody>
                  <a:tcPr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 2.3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文法的构造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51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>
                <a:latin typeface="Calibri" charset="0"/>
                <a:ea typeface="黑体" pitchFamily="2" charset="-122"/>
              </a:rPr>
              <a:t>例</a:t>
            </a:r>
            <a:r>
              <a:rPr lang="en-US" altLang="zh-CN" b="1">
                <a:latin typeface="Calibri" charset="0"/>
                <a:ea typeface="黑体" pitchFamily="2" charset="-122"/>
              </a:rPr>
              <a:t>2-15 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b="1">
                <a:latin typeface="宋体" charset="0"/>
                <a:ea typeface="黑体" pitchFamily="2" charset="-122"/>
              </a:rPr>
              <a:t>构造产生语言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{a</a:t>
            </a:r>
            <a:r>
              <a:rPr lang="en-US" altLang="zh-CN" b="1" baseline="30000">
                <a:latin typeface="Times New Roman" pitchFamily="18" charset="0"/>
                <a:ea typeface="黑体" pitchFamily="2" charset="-122"/>
              </a:rPr>
              <a:t>n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b</a:t>
            </a:r>
            <a:r>
              <a:rPr lang="en-US" altLang="zh-CN" b="1" baseline="30000">
                <a:latin typeface="Times New Roman" pitchFamily="18" charset="0"/>
                <a:ea typeface="黑体" pitchFamily="2" charset="-122"/>
              </a:rPr>
              <a:t>n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c</a:t>
            </a:r>
            <a:r>
              <a:rPr lang="en-US" altLang="zh-CN" b="1" baseline="30000">
                <a:latin typeface="Times New Roman" pitchFamily="18" charset="0"/>
                <a:ea typeface="黑体" pitchFamily="2" charset="-122"/>
              </a:rPr>
              <a:t>n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|n</a:t>
            </a:r>
            <a:r>
              <a:rPr lang="en-US" altLang="zh-CN" b="1">
                <a:latin typeface="宋体" charset="0"/>
                <a:ea typeface="黑体" pitchFamily="2" charset="-122"/>
              </a:rPr>
              <a:t>≥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1}</a:t>
            </a:r>
            <a:r>
              <a:rPr lang="zh-CN" altLang="en-US" b="1">
                <a:latin typeface="宋体" charset="0"/>
                <a:ea typeface="黑体" pitchFamily="2" charset="-122"/>
              </a:rPr>
              <a:t>的文法。</a:t>
            </a:r>
            <a:r>
              <a:rPr lang="zh-CN" altLang="en-US" b="1">
                <a:latin typeface="Calibri" charset="0"/>
                <a:ea typeface="黑体" pitchFamily="2" charset="-122"/>
              </a:rPr>
              <a:t> </a:t>
            </a:r>
            <a:endParaRPr lang="zh-CN" altLang="en-US" b="1">
              <a:latin typeface="Calibri" charset="0"/>
              <a:ea typeface="黑体" pitchFamily="2" charset="-122"/>
            </a:endParaRPr>
          </a:p>
          <a:p>
            <a:pPr algn="just" eaLnBrk="1" hangingPunct="1">
              <a:buNone/>
            </a:pPr>
            <a:r>
              <a:rPr lang="zh-CN" altLang="en-US" b="1">
                <a:latin typeface="宋体" charset="0"/>
                <a:ea typeface="黑体" pitchFamily="2" charset="-122"/>
              </a:rPr>
              <a:t>文法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b="1" baseline="-30000"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ab | aS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1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b</a:t>
            </a:r>
            <a:r>
              <a:rPr lang="zh-CN" altLang="en-US" b="1">
                <a:latin typeface="宋体" charset="0"/>
                <a:ea typeface="Times New Roman" pitchFamily="18" charset="0"/>
              </a:rPr>
              <a:t>产生的语言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{</a:t>
            </a:r>
            <a:r>
              <a:rPr lang="en-US" altLang="zh-CN" b="1" err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b="1" baseline="30000" err="1">
                <a:latin typeface="Times New Roman" pitchFamily="18" charset="0"/>
                <a:ea typeface="Times New Roman" pitchFamily="18" charset="0"/>
              </a:rPr>
              <a:t>n</a:t>
            </a:r>
            <a:r>
              <a:rPr lang="en-US" altLang="zh-CN" b="1" err="1">
                <a:latin typeface="Times New Roman" pitchFamily="18" charset="0"/>
                <a:ea typeface="Times New Roman" pitchFamily="18" charset="0"/>
              </a:rPr>
              <a:t>b</a:t>
            </a:r>
            <a:r>
              <a:rPr lang="en-US" altLang="zh-CN" b="1" baseline="30000" err="1">
                <a:latin typeface="Times New Roman" pitchFamily="18" charset="0"/>
                <a:ea typeface="Times New Roman" pitchFamily="18" charset="0"/>
              </a:rPr>
              <a:t>n</a:t>
            </a:r>
            <a:r>
              <a:rPr lang="en-US" altLang="zh-CN" b="1" baseline="3000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| n</a:t>
            </a:r>
            <a:r>
              <a:rPr lang="en-US" altLang="zh-CN" b="1">
                <a:latin typeface="宋体" charset="0"/>
                <a:ea typeface="Times New Roman" pitchFamily="18" charset="0"/>
              </a:rPr>
              <a:t>≥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1}</a:t>
            </a:r>
            <a:endParaRPr lang="en-US" altLang="zh-CN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zh-CN" altLang="en-US" b="1">
                <a:latin typeface="宋体" charset="0"/>
                <a:ea typeface="Times New Roman" pitchFamily="18" charset="0"/>
              </a:rPr>
              <a:t>形式上看起来与语言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{</a:t>
            </a:r>
            <a:r>
              <a:rPr lang="en-US" altLang="zh-CN" b="1" err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b="1" baseline="30000" err="1">
                <a:latin typeface="Times New Roman" pitchFamily="18" charset="0"/>
                <a:ea typeface="Times New Roman" pitchFamily="18" charset="0"/>
              </a:rPr>
              <a:t>n</a:t>
            </a:r>
            <a:r>
              <a:rPr lang="en-US" altLang="zh-CN" b="1" err="1">
                <a:latin typeface="Times New Roman" pitchFamily="18" charset="0"/>
                <a:ea typeface="Times New Roman" pitchFamily="18" charset="0"/>
              </a:rPr>
              <a:t>b</a:t>
            </a:r>
            <a:r>
              <a:rPr lang="en-US" altLang="zh-CN" b="1" baseline="30000" err="1">
                <a:latin typeface="Times New Roman" pitchFamily="18" charset="0"/>
                <a:ea typeface="Times New Roman" pitchFamily="18" charset="0"/>
              </a:rPr>
              <a:t>n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c</a:t>
            </a:r>
            <a:r>
              <a:rPr lang="en-US" altLang="zh-CN" b="1" baseline="30000" err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n</a:t>
            </a:r>
            <a:r>
              <a:rPr lang="en-US" altLang="zh-CN" b="1" baseline="3000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| n</a:t>
            </a:r>
            <a:r>
              <a:rPr lang="en-US" altLang="zh-CN" b="1">
                <a:latin typeface="宋体" charset="0"/>
                <a:ea typeface="Times New Roman" pitchFamily="18" charset="0"/>
              </a:rPr>
              <a:t>≥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1}</a:t>
            </a:r>
            <a:r>
              <a:rPr lang="zh-CN" altLang="en-US" b="1">
                <a:latin typeface="宋体" charset="0"/>
                <a:ea typeface="Times New Roman" pitchFamily="18" charset="0"/>
              </a:rPr>
              <a:t>比较接近</a:t>
            </a:r>
            <a:endParaRPr lang="zh-CN" altLang="en-US" b="1">
              <a:latin typeface="宋体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zh-CN" altLang="en-US" b="1">
                <a:latin typeface="宋体" charset="0"/>
                <a:ea typeface="Times New Roman" pitchFamily="18" charset="0"/>
              </a:rPr>
              <a:t>文法</a:t>
            </a:r>
            <a:r>
              <a:rPr lang="en-US" altLang="zh-CN" b="1">
                <a:latin typeface="宋体" charset="0"/>
                <a:ea typeface="Times New Roman" pitchFamily="18" charset="0"/>
              </a:rPr>
              <a:t>S</a:t>
            </a:r>
            <a:r>
              <a:rPr lang="en-US" altLang="zh-CN" b="1" baseline="-30000">
                <a:latin typeface="宋体" charset="0"/>
                <a:ea typeface="Times New Roman" pitchFamily="18" charset="0"/>
              </a:rPr>
              <a:t>2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宋体" charset="0"/>
                <a:ea typeface="Times New Roman" pitchFamily="18" charset="0"/>
              </a:rPr>
              <a:t>c|cS</a:t>
            </a:r>
            <a:r>
              <a:rPr lang="en-US" altLang="zh-CN" b="1" baseline="-30000">
                <a:latin typeface="宋体" charset="0"/>
                <a:ea typeface="Times New Roman" pitchFamily="18" charset="0"/>
              </a:rPr>
              <a:t>2</a:t>
            </a:r>
            <a:r>
              <a:rPr lang="zh-CN" altLang="en-US" b="1">
                <a:latin typeface="Times New Roman" pitchFamily="18" charset="0"/>
                <a:ea typeface="Times New Roman" pitchFamily="18" charset="0"/>
              </a:rPr>
              <a:t>产生的语言是</a:t>
            </a:r>
            <a:r>
              <a:rPr lang="en-US" altLang="zh-CN" b="1">
                <a:latin typeface="宋体" charset="0"/>
                <a:ea typeface="Times New Roman" pitchFamily="18" charset="0"/>
              </a:rPr>
              <a:t>{c</a:t>
            </a:r>
            <a:r>
              <a:rPr lang="en-US" altLang="zh-CN" b="1" baseline="30000">
                <a:latin typeface="宋体" charset="0"/>
                <a:ea typeface="Times New Roman" pitchFamily="18" charset="0"/>
              </a:rPr>
              <a:t>n</a:t>
            </a:r>
            <a:r>
              <a:rPr lang="en-US" altLang="zh-CN" b="1">
                <a:latin typeface="宋体" charset="0"/>
                <a:ea typeface="Times New Roman" pitchFamily="18" charset="0"/>
              </a:rPr>
              <a:t>|n≥1}</a:t>
            </a:r>
            <a:endParaRPr lang="zh-CN" altLang="en-US" b="1">
              <a:latin typeface="宋体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zh-CN" altLang="en-US" b="1">
                <a:latin typeface="宋体" charset="0"/>
                <a:ea typeface="Times New Roman" pitchFamily="18" charset="0"/>
              </a:rPr>
              <a:t>但</a:t>
            </a:r>
            <a:r>
              <a:rPr lang="en-US" altLang="zh-CN" b="1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{</a:t>
            </a:r>
            <a:r>
              <a:rPr lang="en-US" altLang="zh-CN" b="1" err="1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a</a:t>
            </a:r>
            <a:r>
              <a:rPr lang="en-US" altLang="zh-CN" b="1" baseline="30000" err="1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n</a:t>
            </a:r>
            <a:r>
              <a:rPr lang="en-US" altLang="zh-CN" b="1" err="1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b</a:t>
            </a:r>
            <a:r>
              <a:rPr lang="en-US" altLang="zh-CN" b="1" baseline="30000" err="1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n</a:t>
            </a:r>
            <a:r>
              <a:rPr lang="en-US" altLang="zh-CN" b="1" err="1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c</a:t>
            </a:r>
            <a:r>
              <a:rPr lang="en-US" altLang="zh-CN" b="1" baseline="30000" err="1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n</a:t>
            </a:r>
            <a:r>
              <a:rPr lang="en-US" altLang="zh-CN" b="1" baseline="30000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| n≥1}≠{a</a:t>
            </a:r>
            <a:r>
              <a:rPr lang="en-US" altLang="zh-CN" b="1" baseline="30000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n</a:t>
            </a:r>
            <a:r>
              <a:rPr lang="en-US" altLang="zh-CN" b="1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b</a:t>
            </a:r>
            <a:r>
              <a:rPr lang="en-US" altLang="zh-CN" b="1" baseline="30000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n </a:t>
            </a:r>
            <a:r>
              <a:rPr lang="en-US" altLang="zh-CN" b="1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| n≥1}{c</a:t>
            </a:r>
            <a:r>
              <a:rPr lang="en-US" altLang="zh-CN" b="1" baseline="30000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n </a:t>
            </a:r>
            <a:r>
              <a:rPr lang="en-US" altLang="zh-CN" b="1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| n≥1}</a:t>
            </a:r>
            <a:endParaRPr lang="en-US" altLang="zh-CN" b="1">
              <a:solidFill>
                <a:srgbClr val="FF0000"/>
              </a:solidFill>
              <a:latin typeface="宋体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zh-CN" altLang="en-US" b="1">
                <a:latin typeface="宋体" charset="0"/>
                <a:ea typeface="Times New Roman" pitchFamily="18" charset="0"/>
              </a:rPr>
              <a:t>如</a:t>
            </a:r>
            <a:r>
              <a:rPr lang="en-US" altLang="zh-CN" b="1" err="1">
                <a:latin typeface="宋体" charset="0"/>
                <a:ea typeface="Times New Roman" pitchFamily="18" charset="0"/>
              </a:rPr>
              <a:t>aabbc</a:t>
            </a:r>
            <a:r>
              <a:rPr lang="zh-CN" altLang="en-US" b="1">
                <a:latin typeface="宋体" charset="0"/>
                <a:ea typeface="Times New Roman" pitchFamily="18" charset="0"/>
              </a:rPr>
              <a:t>不属于前者但属于后者</a:t>
            </a:r>
            <a:r>
              <a:rPr lang="en-US" altLang="zh-CN" b="1">
                <a:latin typeface="宋体" charset="0"/>
                <a:ea typeface="Times New Roman" pitchFamily="18" charset="0"/>
              </a:rPr>
              <a:t> </a:t>
            </a:r>
            <a:endParaRPr lang="en-US" altLang="zh-CN" b="1">
              <a:latin typeface="宋体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zh-CN" altLang="en-US" b="1">
                <a:latin typeface="宋体" charset="0"/>
                <a:ea typeface="Times New Roman" pitchFamily="18" charset="0"/>
              </a:rPr>
              <a:t>因此文法</a:t>
            </a:r>
            <a:r>
              <a:rPr lang="en-US" altLang="zh-CN" b="1">
                <a:latin typeface="宋体" charset="0"/>
                <a:ea typeface="Times New Roman" pitchFamily="18" charset="0"/>
              </a:rPr>
              <a:t>S</a:t>
            </a:r>
            <a:r>
              <a:rPr lang="en-US" altLang="zh-CN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 S</a:t>
            </a:r>
            <a:r>
              <a:rPr lang="en-US" altLang="zh-CN" b="1" baseline="-30000">
                <a:latin typeface="Times New Roman" pitchFamily="18" charset="0"/>
                <a:ea typeface="Times New Roman" pitchFamily="18" charset="0"/>
              </a:rPr>
              <a:t>1</a:t>
            </a:r>
            <a:r>
              <a:rPr lang="en-US" altLang="zh-CN" b="1">
                <a:latin typeface="宋体" charset="0"/>
                <a:ea typeface="Times New Roman" pitchFamily="18" charset="0"/>
              </a:rPr>
              <a:t>|S</a:t>
            </a:r>
            <a:r>
              <a:rPr lang="en-US" altLang="zh-CN" b="1" baseline="-30000">
                <a:latin typeface="宋体" charset="0"/>
                <a:ea typeface="Times New Roman" pitchFamily="18" charset="0"/>
              </a:rPr>
              <a:t>2</a:t>
            </a:r>
            <a:r>
              <a:rPr lang="zh-CN" altLang="en-US" b="1">
                <a:latin typeface="宋体" charset="0"/>
                <a:ea typeface="Times New Roman" pitchFamily="18" charset="0"/>
              </a:rPr>
              <a:t>不满足</a:t>
            </a:r>
            <a:endParaRPr lang="en-US" altLang="zh-CN" b="1">
              <a:latin typeface="Calibri" charset="0"/>
              <a:ea typeface="Times New Roman" pitchFamily="18" charset="0"/>
            </a:endParaRPr>
          </a:p>
        </p:txBody>
      </p:sp>
      <p:sp>
        <p:nvSpPr>
          <p:cNvPr id="57347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7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7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charRg st="3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107">
                                            <p:txEl>
                                              <p:charRg st="3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107">
                                            <p:txEl>
                                              <p:charRg st="3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charRg st="6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107">
                                            <p:txEl>
                                              <p:charRg st="6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107">
                                            <p:txEl>
                                              <p:charRg st="6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charRg st="9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5107">
                                            <p:txEl>
                                              <p:charRg st="9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5107">
                                            <p:txEl>
                                              <p:charRg st="9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charRg st="11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107">
                                            <p:txEl>
                                              <p:charRg st="11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107">
                                            <p:txEl>
                                              <p:charRg st="11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charRg st="155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5107">
                                            <p:txEl>
                                              <p:charRg st="155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5107">
                                            <p:txEl>
                                              <p:charRg st="155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charRg st="173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5107">
                                            <p:txEl>
                                              <p:charRg st="173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5107">
                                            <p:txEl>
                                              <p:charRg st="173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2.3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文法的构造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715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b="1" dirty="0">
                <a:latin typeface="宋体" charset="0"/>
              </a:rPr>
              <a:t>文法</a:t>
            </a:r>
            <a:r>
              <a:rPr lang="en-US" altLang="zh-CN" b="1">
                <a:latin typeface="Times New Roman" pitchFamily="18" charset="0"/>
              </a:rPr>
              <a:t>G</a:t>
            </a:r>
            <a:r>
              <a:rPr lang="zh-CN" altLang="en-US" b="1" dirty="0">
                <a:latin typeface="宋体" charset="0"/>
              </a:rPr>
              <a:t>：</a:t>
            </a:r>
            <a:r>
              <a:rPr lang="en-US" altLang="zh-CN" b="1" err="1">
                <a:latin typeface="Times New Roman" pitchFamily="18" charset="0"/>
              </a:rPr>
              <a:t>S</a:t>
            </a:r>
            <a:r>
              <a:rPr lang="en-US" altLang="zh-CN" b="1" err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latin typeface="Times New Roman" pitchFamily="18" charset="0"/>
                <a:ea typeface="Times New Roman" pitchFamily="18" charset="0"/>
              </a:rPr>
              <a:t>abc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 | </a:t>
            </a:r>
            <a:r>
              <a:rPr lang="en-US" altLang="zh-CN" b="1" err="1">
                <a:latin typeface="Times New Roman" pitchFamily="18" charset="0"/>
                <a:ea typeface="Times New Roman" pitchFamily="18" charset="0"/>
              </a:rPr>
              <a:t>aSbc</a:t>
            </a:r>
            <a:r>
              <a:rPr lang="zh-CN" altLang="en-US" b="1" dirty="0">
                <a:latin typeface="宋体" charset="0"/>
                <a:ea typeface="Times New Roman" pitchFamily="18" charset="0"/>
              </a:rPr>
              <a:t>产生的语言为：</a:t>
            </a:r>
            <a:endParaRPr lang="zh-CN" altLang="en-US" b="1" dirty="0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zh-CN" altLang="en-US" b="1" dirty="0">
                <a:latin typeface="Times New Roman" pitchFamily="18" charset="0"/>
                <a:ea typeface="Times New Roman" pitchFamily="18" charset="0"/>
              </a:rPr>
              <a:t>		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{</a:t>
            </a:r>
            <a:r>
              <a:rPr lang="en-US" altLang="zh-CN" b="1" err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b="1" baseline="30000" err="1">
                <a:latin typeface="Times New Roman" pitchFamily="18" charset="0"/>
                <a:ea typeface="Times New Roman" pitchFamily="18" charset="0"/>
              </a:rPr>
              <a:t>n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(bc)</a:t>
            </a:r>
            <a:r>
              <a:rPr lang="en-US" altLang="zh-CN" b="1" baseline="30000" err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n</a:t>
            </a:r>
            <a:r>
              <a:rPr lang="en-US" altLang="zh-CN" b="1" baseline="3000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| n</a:t>
            </a:r>
            <a:r>
              <a:rPr lang="en-US" altLang="zh-CN" b="1">
                <a:latin typeface="宋体" charset="0"/>
                <a:ea typeface="Times New Roman" pitchFamily="18" charset="0"/>
              </a:rPr>
              <a:t>≥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1}</a:t>
            </a:r>
            <a:endParaRPr lang="en-US" altLang="zh-CN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zh-CN" altLang="en-US" b="1" dirty="0">
                <a:latin typeface="Times New Roman" pitchFamily="18" charset="0"/>
                <a:ea typeface="Times New Roman" pitchFamily="18" charset="0"/>
              </a:rPr>
              <a:t>与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{a</a:t>
            </a:r>
            <a:r>
              <a:rPr lang="en-US" altLang="zh-CN" b="1" baseline="30000">
                <a:latin typeface="Times New Roman" pitchFamily="18" charset="0"/>
                <a:ea typeface="Times New Roman" pitchFamily="18" charset="0"/>
              </a:rPr>
              <a:t>n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b</a:t>
            </a:r>
            <a:r>
              <a:rPr lang="en-US" altLang="zh-CN" b="1" baseline="3000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n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c</a:t>
            </a:r>
            <a:r>
              <a:rPr lang="en-US" altLang="zh-CN" b="1" baseline="3000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n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|n</a:t>
            </a:r>
            <a:r>
              <a:rPr lang="en-US" altLang="zh-CN" b="1">
                <a:latin typeface="宋体" charset="0"/>
                <a:ea typeface="Times New Roman" pitchFamily="18" charset="0"/>
              </a:rPr>
              <a:t>≥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1}</a:t>
            </a:r>
            <a:r>
              <a:rPr lang="zh-CN" altLang="en-US" b="1" dirty="0">
                <a:latin typeface="Times New Roman" pitchFamily="18" charset="0"/>
                <a:ea typeface="Times New Roman" pitchFamily="18" charset="0"/>
              </a:rPr>
              <a:t>很接近</a:t>
            </a:r>
            <a:endParaRPr lang="en-US" altLang="zh-CN" b="1">
              <a:latin typeface="Times New Roman" pitchFamily="18" charset="0"/>
              <a:ea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b="1">
                <a:latin typeface="Calibri" charset="0"/>
                <a:ea typeface="Times New Roman" pitchFamily="18" charset="0"/>
              </a:rPr>
              <a:t> </a:t>
            </a:r>
            <a:r>
              <a:rPr lang="zh-CN" altLang="en-US" b="1" dirty="0">
                <a:latin typeface="Calibri" charset="0"/>
                <a:ea typeface="Times New Roman" pitchFamily="18" charset="0"/>
              </a:rPr>
              <a:t>重点：交换</a:t>
            </a:r>
            <a:r>
              <a:rPr lang="en-US" altLang="zh-CN" b="1">
                <a:latin typeface="Calibri" charset="0"/>
                <a:ea typeface="Times New Roman" pitchFamily="18" charset="0"/>
              </a:rPr>
              <a:t>b</a:t>
            </a:r>
            <a:r>
              <a:rPr lang="zh-CN" altLang="en-US" b="1" dirty="0">
                <a:latin typeface="Calibri" charset="0"/>
                <a:ea typeface="Times New Roman" pitchFamily="18" charset="0"/>
              </a:rPr>
              <a:t>和</a:t>
            </a:r>
            <a:r>
              <a:rPr lang="en-US" altLang="zh-CN" b="1">
                <a:latin typeface="Calibri" charset="0"/>
                <a:ea typeface="Times New Roman" pitchFamily="18" charset="0"/>
              </a:rPr>
              <a:t>c</a:t>
            </a:r>
            <a:r>
              <a:rPr lang="zh-CN" altLang="en-US" b="1" dirty="0">
                <a:latin typeface="Calibri" charset="0"/>
                <a:ea typeface="Times New Roman" pitchFamily="18" charset="0"/>
              </a:rPr>
              <a:t>的位置</a:t>
            </a:r>
            <a:endParaRPr lang="zh-CN" altLang="en-US" b="1" dirty="0">
              <a:latin typeface="Calibri" charset="0"/>
              <a:ea typeface="Times New Roman" pitchFamily="18" charset="0"/>
            </a:endParaRPr>
          </a:p>
        </p:txBody>
      </p:sp>
      <p:sp>
        <p:nvSpPr>
          <p:cNvPr id="58371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charRg st="2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7155">
                                            <p:txEl>
                                              <p:charRg st="2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155">
                                            <p:txEl>
                                              <p:charRg st="2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charRg st="4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7155">
                                            <p:txEl>
                                              <p:charRg st="4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155">
                                            <p:txEl>
                                              <p:charRg st="4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charRg st="5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7155">
                                            <p:txEl>
                                              <p:charRg st="5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7155">
                                            <p:txEl>
                                              <p:charRg st="5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2.3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文法的构造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81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 lnSpcReduction="20000"/>
          </a:bodyPr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>
                <a:latin typeface="Times New Roman" pitchFamily="18" charset="0"/>
              </a:rPr>
              <a:t>G</a:t>
            </a:r>
            <a:r>
              <a:rPr lang="en-US" altLang="zh-CN" sz="2800" b="1" baseline="-30000">
                <a:latin typeface="Times New Roman" pitchFamily="18" charset="0"/>
              </a:rPr>
              <a:t>14</a:t>
            </a:r>
            <a:r>
              <a:rPr lang="zh-CN" altLang="en-US" sz="2800" b="1" dirty="0">
                <a:latin typeface="宋体" charset="0"/>
              </a:rPr>
              <a:t>：</a:t>
            </a:r>
            <a:r>
              <a:rPr lang="en-US" altLang="zh-CN" sz="2800" b="1" err="1">
                <a:latin typeface="Times New Roman" pitchFamily="18" charset="0"/>
              </a:rPr>
              <a:t>S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aBC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 | 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aSBC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，</a:t>
            </a:r>
            <a:endParaRPr lang="zh-CN" altLang="en-US" sz="2800" b="1" dirty="0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itchFamily="18" charset="0"/>
                <a:ea typeface="Times New Roman" pitchFamily="18" charset="0"/>
              </a:rPr>
              <a:t>		 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CB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BC 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交换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BC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 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		 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aB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ab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		 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bB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bb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（没有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cB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）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		 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bC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bc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		 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cC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cc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（没有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aC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）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en-US" altLang="zh-CN" sz="800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G</a:t>
            </a:r>
            <a:r>
              <a:rPr lang="en-US" altLang="zh-CN" sz="2800" b="1" baseline="-30000">
                <a:latin typeface="Times New Roman" pitchFamily="18" charset="0"/>
                <a:ea typeface="Times New Roman" pitchFamily="18" charset="0"/>
              </a:rPr>
              <a:t>14</a:t>
            </a:r>
            <a:r>
              <a:rPr lang="en-US" altLang="zh-CN" sz="2800" b="1">
                <a:latin typeface="宋体" charset="0"/>
                <a:ea typeface="Times New Roman" pitchFamily="18" charset="0"/>
              </a:rPr>
              <a:t>′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：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S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abc|aSBc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，</a:t>
            </a:r>
            <a:endParaRPr lang="zh-CN" altLang="en-US" sz="2800" b="1" dirty="0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itchFamily="18" charset="0"/>
                <a:ea typeface="Times New Roman" pitchFamily="18" charset="0"/>
              </a:rPr>
              <a:t>		 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bB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bb</a:t>
            </a:r>
            <a:endParaRPr lang="en-US" altLang="zh-CN" sz="2800" b="1">
              <a:latin typeface="Times New Roman" pitchFamily="18" charset="0"/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		 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cB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Bc</a:t>
            </a:r>
            <a:r>
              <a:rPr lang="en-US" altLang="zh-CN" sz="2800" b="1">
                <a:latin typeface="Calibri" charset="0"/>
                <a:ea typeface="Times New Roman" pitchFamily="18" charset="0"/>
              </a:rPr>
              <a:t> </a:t>
            </a:r>
            <a:endParaRPr lang="en-US" altLang="zh-CN" sz="2800" b="1">
              <a:latin typeface="Calibri" charset="0"/>
              <a:ea typeface="Times New Roman" pitchFamily="18" charset="0"/>
            </a:endParaRPr>
          </a:p>
        </p:txBody>
      </p:sp>
      <p:sp>
        <p:nvSpPr>
          <p:cNvPr id="59395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charRg st="1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8179">
                                            <p:txEl>
                                              <p:charRg st="1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8179">
                                            <p:txEl>
                                              <p:charRg st="1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charRg st="3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8179">
                                            <p:txEl>
                                              <p:charRg st="3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8179">
                                            <p:txEl>
                                              <p:charRg st="3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charRg st="4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179">
                                            <p:txEl>
                                              <p:charRg st="4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179">
                                            <p:txEl>
                                              <p:charRg st="4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charRg st="6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8179">
                                            <p:txEl>
                                              <p:charRg st="6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8179">
                                            <p:txEl>
                                              <p:charRg st="6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charRg st="7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8179">
                                            <p:txEl>
                                              <p:charRg st="7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8179">
                                            <p:txEl>
                                              <p:charRg st="7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charRg st="92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8179">
                                            <p:txEl>
                                              <p:charRg st="92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8179">
                                            <p:txEl>
                                              <p:charRg st="92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charRg st="109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8179">
                                            <p:txEl>
                                              <p:charRg st="109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8179">
                                            <p:txEl>
                                              <p:charRg st="109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charRg st="118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8179">
                                            <p:txEl>
                                              <p:charRg st="118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8179">
                                            <p:txEl>
                                              <p:charRg st="118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ldLvl="2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2.3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文法的构造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041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>
                <a:latin typeface="Times New Roman" pitchFamily="18" charset="0"/>
              </a:rPr>
              <a:t>练习</a:t>
            </a:r>
            <a:r>
              <a:rPr lang="en-US" altLang="zh-CN" sz="2800" b="1">
                <a:latin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</a:rPr>
              <a:t>：构造产生语言</a:t>
            </a:r>
            <a:r>
              <a:rPr lang="en-US" altLang="zh-CN" sz="2800" b="1">
                <a:latin typeface="Times New Roman" pitchFamily="18" charset="0"/>
              </a:rPr>
              <a:t>{a</a:t>
            </a:r>
            <a:r>
              <a:rPr lang="en-US" altLang="zh-CN" sz="2800" b="1" baseline="30000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b</a:t>
            </a:r>
            <a:r>
              <a:rPr lang="en-US" altLang="zh-CN" sz="2800" b="1" baseline="30000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|n≥2}</a:t>
            </a:r>
            <a:r>
              <a:rPr lang="zh-CN" altLang="en-US" sz="2800" b="1">
                <a:latin typeface="Times New Roman" pitchFamily="18" charset="0"/>
              </a:rPr>
              <a:t>的文法</a:t>
            </a:r>
            <a:endParaRPr lang="en-US" altLang="zh-CN" sz="2800" b="1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en-US" altLang="zh-CN" sz="2800" b="1">
              <a:solidFill>
                <a:srgbClr val="FF0000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en-US" altLang="zh-CN" sz="800" b="1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en-US" altLang="zh-CN" sz="800" b="1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>
                <a:latin typeface="Times New Roman" pitchFamily="18" charset="0"/>
              </a:rPr>
              <a:t>练习</a:t>
            </a:r>
            <a:r>
              <a:rPr lang="en-US" altLang="zh-CN" sz="2800" b="1">
                <a:latin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</a:rPr>
              <a:t>：构造产生语言</a:t>
            </a:r>
            <a:r>
              <a:rPr lang="en-US" altLang="zh-CN" sz="2800" b="1">
                <a:latin typeface="Times New Roman" pitchFamily="18" charset="0"/>
              </a:rPr>
              <a:t>{</a:t>
            </a:r>
            <a:r>
              <a:rPr lang="en-US" altLang="zh-CN" sz="2800" b="1" err="1">
                <a:latin typeface="Times New Roman" pitchFamily="18" charset="0"/>
              </a:rPr>
              <a:t>wxw</a:t>
            </a:r>
            <a:r>
              <a:rPr lang="en-US" altLang="zh-CN" sz="2800" b="1" baseline="30000" err="1">
                <a:latin typeface="Times New Roman" pitchFamily="18" charset="0"/>
              </a:rPr>
              <a:t>T</a:t>
            </a:r>
            <a:r>
              <a:rPr lang="en-US" altLang="zh-CN" sz="2800" b="1" err="1">
                <a:latin typeface="Times New Roman" pitchFamily="18" charset="0"/>
              </a:rPr>
              <a:t>|x,w</a:t>
            </a:r>
            <a:r>
              <a:rPr lang="en-US" altLang="zh-CN" sz="2800" b="1" err="1">
                <a:latin typeface="宋体" charset="0"/>
              </a:rPr>
              <a:t>∈</a:t>
            </a:r>
            <a:r>
              <a:rPr lang="en-US" altLang="zh-CN" sz="2800" b="1" err="1">
                <a:latin typeface="Times New Roman" pitchFamily="18" charset="0"/>
              </a:rPr>
              <a:t>{a,b,c</a:t>
            </a:r>
            <a:r>
              <a:rPr lang="en-US" altLang="zh-CN" sz="2800" b="1">
                <a:latin typeface="Times New Roman" pitchFamily="18" charset="0"/>
              </a:rPr>
              <a:t>}</a:t>
            </a:r>
            <a:r>
              <a:rPr lang="en-US" altLang="zh-CN" sz="2800" b="1" baseline="30000">
                <a:latin typeface="Times New Roman" pitchFamily="18" charset="0"/>
              </a:rPr>
              <a:t>+</a:t>
            </a:r>
            <a:r>
              <a:rPr lang="en-US" altLang="zh-CN" sz="2800" b="1">
                <a:latin typeface="Times New Roman" pitchFamily="18" charset="0"/>
              </a:rPr>
              <a:t>}</a:t>
            </a:r>
            <a:r>
              <a:rPr lang="zh-CN" altLang="en-US" sz="2800" b="1">
                <a:latin typeface="Times New Roman" pitchFamily="18" charset="0"/>
              </a:rPr>
              <a:t>的文法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sz="2800" b="1">
              <a:latin typeface="Times New Roman" pitchFamily="18" charset="0"/>
            </a:endParaRPr>
          </a:p>
        </p:txBody>
      </p:sp>
      <p:sp>
        <p:nvSpPr>
          <p:cNvPr id="60419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2.4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文法的乔姆斯基体系 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9203" name="Rectangle 3"/>
          <p:cNvSpPr>
            <a:spLocks noGrp="1"/>
          </p:cNvSpPr>
          <p:nvPr>
            <p:ph idx="1"/>
          </p:nvPr>
        </p:nvSpPr>
        <p:spPr>
          <a:xfrm>
            <a:off x="1981200" y="1600200"/>
            <a:ext cx="8382000" cy="4525963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>
                <a:latin typeface="宋体" charset="0"/>
              </a:rPr>
              <a:t>文法</a:t>
            </a:r>
            <a:r>
              <a:rPr lang="en-US" altLang="zh-CN" b="1">
                <a:latin typeface="Times New Roman" pitchFamily="18" charset="0"/>
              </a:rPr>
              <a:t>G=(V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T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P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S)</a:t>
            </a:r>
            <a:r>
              <a:rPr lang="en-US" altLang="zh-CN" b="1">
                <a:latin typeface="Calibri" charset="0"/>
              </a:rPr>
              <a:t> , </a:t>
            </a:r>
            <a:r>
              <a:rPr lang="zh-CN" altLang="en-US" b="1" dirty="0">
                <a:solidFill>
                  <a:srgbClr val="FF0000"/>
                </a:solidFill>
                <a:latin typeface="Calibri" charset="0"/>
              </a:rPr>
              <a:t>无任何限制</a:t>
            </a:r>
            <a:endParaRPr lang="en-US" altLang="zh-CN" b="1">
              <a:solidFill>
                <a:srgbClr val="FF0000"/>
              </a:solidFill>
              <a:latin typeface="Calibri" charset="0"/>
            </a:endParaRPr>
          </a:p>
          <a:p>
            <a:pPr eaLnBrk="1" hangingPunct="1"/>
            <a:r>
              <a:rPr lang="en-US" altLang="zh-CN" b="1">
                <a:latin typeface="Times New Roman" pitchFamily="18" charset="0"/>
              </a:rPr>
              <a:t>G</a:t>
            </a:r>
            <a:r>
              <a:rPr lang="zh-CN" altLang="en-US" b="1" dirty="0">
                <a:latin typeface="宋体" charset="0"/>
              </a:rPr>
              <a:t>叫做</a:t>
            </a:r>
            <a:r>
              <a:rPr lang="en-US" altLang="zh-CN" b="1">
                <a:latin typeface="Calibri" charset="0"/>
                <a:ea typeface="黑体" pitchFamily="2" charset="-122"/>
              </a:rPr>
              <a:t>0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型文法</a:t>
            </a:r>
            <a:r>
              <a:rPr lang="en-US" altLang="zh-CN" b="1">
                <a:latin typeface="Calibri" charset="0"/>
                <a:ea typeface="黑体" pitchFamily="2" charset="-122"/>
              </a:rPr>
              <a:t>(type 0 grammar)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，也叫做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短语结构文法</a:t>
            </a:r>
            <a:r>
              <a:rPr lang="en-US" altLang="zh-CN" b="1">
                <a:latin typeface="Calibri" charset="0"/>
                <a:ea typeface="黑体" pitchFamily="2" charset="-122"/>
              </a:rPr>
              <a:t>(phrase structure grammar, PSG)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。</a:t>
            </a:r>
            <a:endParaRPr lang="zh-CN" altLang="en-US" b="1" dirty="0">
              <a:latin typeface="宋体" charset="0"/>
              <a:ea typeface="黑体" pitchFamily="2" charset="-122"/>
            </a:endParaRPr>
          </a:p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L(G)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叫做</a:t>
            </a:r>
            <a:r>
              <a:rPr lang="en-US" altLang="zh-CN" b="1">
                <a:latin typeface="Calibri" charset="0"/>
                <a:ea typeface="黑体" pitchFamily="2" charset="-122"/>
              </a:rPr>
              <a:t>0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型语言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，也可以叫做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短语结构语言</a:t>
            </a:r>
            <a:r>
              <a:rPr lang="en-US" altLang="zh-CN" b="1">
                <a:latin typeface="Calibri" charset="0"/>
                <a:ea typeface="黑体" pitchFamily="2" charset="-122"/>
              </a:rPr>
              <a:t>(PSL)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、递归可枚举集</a:t>
            </a:r>
            <a:r>
              <a:rPr lang="en-US" altLang="zh-CN" b="1">
                <a:latin typeface="Calibri" charset="0"/>
                <a:ea typeface="黑体" pitchFamily="2" charset="-122"/>
              </a:rPr>
              <a:t>(recursively enumerable </a:t>
            </a:r>
            <a:r>
              <a:rPr lang="zh-CN" altLang="en-US" b="1" dirty="0">
                <a:latin typeface="Calibri" charset="0"/>
                <a:ea typeface="黑体" pitchFamily="2" charset="-122"/>
              </a:rPr>
              <a:t>，</a:t>
            </a:r>
            <a:r>
              <a:rPr lang="en-US" altLang="zh-CN" b="1" err="1">
                <a:latin typeface="Calibri" charset="0"/>
                <a:ea typeface="黑体" pitchFamily="2" charset="-122"/>
              </a:rPr>
              <a:t>r.e</a:t>
            </a:r>
            <a:r>
              <a:rPr lang="en-US" altLang="zh-CN" b="1">
                <a:latin typeface="Calibri" charset="0"/>
                <a:ea typeface="黑体" pitchFamily="2" charset="-122"/>
              </a:rPr>
              <a:t>. )</a:t>
            </a:r>
            <a:endParaRPr lang="zh-CN" altLang="en-US" b="1" dirty="0">
              <a:latin typeface="Calibri" charset="0"/>
              <a:ea typeface="黑体" pitchFamily="2" charset="-122"/>
            </a:endParaRPr>
          </a:p>
        </p:txBody>
      </p:sp>
      <p:sp>
        <p:nvSpPr>
          <p:cNvPr id="6144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charRg st="2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203">
                                            <p:txEl>
                                              <p:charRg st="2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203">
                                            <p:txEl>
                                              <p:charRg st="2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charRg st="88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3">
                                            <p:txEl>
                                              <p:charRg st="88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03">
                                            <p:txEl>
                                              <p:charRg st="88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5039</Words>
  <Application>Kingsoft Office WPP</Application>
  <PresentationFormat>宽屏</PresentationFormat>
  <Paragraphs>414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2.3 文法的构造 </vt:lpstr>
      <vt:lpstr>2.3 文法的构造 </vt:lpstr>
      <vt:lpstr>2.3 文法的构造 </vt:lpstr>
      <vt:lpstr>2.3 文法的构造 </vt:lpstr>
      <vt:lpstr> 2.3 文法的构造</vt:lpstr>
      <vt:lpstr>2.3 文法的构造</vt:lpstr>
      <vt:lpstr>2.3 文法的构造</vt:lpstr>
      <vt:lpstr>2.3 文法的构造</vt:lpstr>
      <vt:lpstr>2.4 文法的乔姆斯基体系 </vt:lpstr>
      <vt:lpstr>2.4 文法的乔姆斯基体系 </vt:lpstr>
      <vt:lpstr>2.4 文法的乔姆斯基体系 </vt:lpstr>
      <vt:lpstr>2.4 文法的乔姆斯基体系 </vt:lpstr>
      <vt:lpstr>2.4 文法的乔姆斯基体系 </vt:lpstr>
      <vt:lpstr>2.4 文法的乔姆斯基体系 </vt:lpstr>
      <vt:lpstr>2.4 文法的乔姆斯基体系 </vt:lpstr>
      <vt:lpstr>2.4 文法的乔姆斯基体系 </vt:lpstr>
      <vt:lpstr>2.4 文法的乔姆斯基体系 </vt:lpstr>
      <vt:lpstr>2.4 文法的乔姆斯基体系</vt:lpstr>
      <vt:lpstr>2.4 文法的乔姆斯基体系</vt:lpstr>
      <vt:lpstr>2.4 文法的乔姆斯基体系</vt:lpstr>
      <vt:lpstr>2.4 文法的乔姆斯基体系</vt:lpstr>
      <vt:lpstr>2.4 文法的乔姆斯基体系</vt:lpstr>
      <vt:lpstr>2.4 文法的乔姆斯基体系</vt:lpstr>
      <vt:lpstr>2.4 文法的乔姆斯基体系</vt:lpstr>
      <vt:lpstr>2.4 文法的乔姆斯基体系</vt:lpstr>
      <vt:lpstr>2.4 文法的乔姆斯基体系 </vt:lpstr>
      <vt:lpstr>2.4 文法的乔姆斯基体系</vt:lpstr>
      <vt:lpstr>2.4 文法的乔姆斯基体系</vt:lpstr>
      <vt:lpstr>2.4 文法的乔姆斯基体系</vt:lpstr>
      <vt:lpstr>2.4 文法的乔姆斯基体系</vt:lpstr>
      <vt:lpstr>2.4 文法的乔姆斯基体系</vt:lpstr>
      <vt:lpstr>2.4 文法的乔姆斯基体系</vt:lpstr>
      <vt:lpstr>2.4 文法的乔姆斯基体系</vt:lpstr>
      <vt:lpstr>2.4 文法的乔姆斯基体系</vt:lpstr>
      <vt:lpstr>2.4 文法的乔姆斯基体系</vt:lpstr>
      <vt:lpstr>2.4 文法的乔姆斯基体系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hongjiyao_2014150120</dc:creator>
  <cp:lastModifiedBy>hongjiyao_2014150120</cp:lastModifiedBy>
  <cp:revision>1</cp:revision>
  <dcterms:created xsi:type="dcterms:W3CDTF">2016-10-24T12:57:45Z</dcterms:created>
  <dcterms:modified xsi:type="dcterms:W3CDTF">2016-10-24T12:57:45Z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2052-10.1.0.5503</vt:lpwstr>
  </property>
</Properties>
</file>