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58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charset="0"/>
              </a:rPr>
              <a:t>形如</a:t>
            </a:r>
            <a:r>
              <a:rPr lang="en-US" altLang="zh-CN" b="1" err="1">
                <a:latin typeface="Times New Roman" pitchFamily="18" charset="0"/>
              </a:rPr>
              <a:t>A</a:t>
            </a:r>
            <a:r>
              <a:rPr lang="en-US" altLang="zh-CN" b="1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的产生式叫做空产生式，也可叫做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产生式。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charset="0"/>
              </a:rPr>
              <a:t>在</a:t>
            </a:r>
            <a:r>
              <a:rPr lang="en-US" altLang="zh-CN" b="1">
                <a:latin typeface="Times New Roman" pitchFamily="18" charset="0"/>
              </a:rPr>
              <a:t>RG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Times New Roman" pitchFamily="18" charset="0"/>
              </a:rPr>
              <a:t>CFG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Times New Roman" pitchFamily="18" charset="0"/>
              </a:rPr>
              <a:t>CSG</a:t>
            </a:r>
            <a:r>
              <a:rPr lang="zh-CN" altLang="en-US" b="1" dirty="0">
                <a:latin typeface="宋体" charset="0"/>
              </a:rPr>
              <a:t>中，都不能含有空产生式。所以，任何</a:t>
            </a:r>
            <a:r>
              <a:rPr lang="en-US" altLang="zh-CN" b="1">
                <a:latin typeface="Times New Roman" pitchFamily="18" charset="0"/>
              </a:rPr>
              <a:t>CSL</a:t>
            </a:r>
            <a:r>
              <a:rPr lang="zh-CN" altLang="en-US" b="1" dirty="0">
                <a:latin typeface="宋体" charset="0"/>
              </a:rPr>
              <a:t>中都不含有空语句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，从而</a:t>
            </a:r>
            <a:r>
              <a:rPr lang="en-US" altLang="zh-CN" b="1">
                <a:latin typeface="Times New Roman" pitchFamily="18" charset="0"/>
              </a:rPr>
              <a:t>CFL</a:t>
            </a:r>
            <a:r>
              <a:rPr lang="zh-CN" altLang="en-US" b="1" dirty="0">
                <a:latin typeface="宋体" charset="0"/>
              </a:rPr>
              <a:t>和</a:t>
            </a:r>
            <a:r>
              <a:rPr lang="en-US" altLang="zh-CN" b="1">
                <a:latin typeface="Times New Roman" pitchFamily="18" charset="0"/>
              </a:rPr>
              <a:t>RL</a:t>
            </a:r>
            <a:r>
              <a:rPr lang="zh-CN" altLang="en-US" b="1" dirty="0">
                <a:latin typeface="宋体" charset="0"/>
              </a:rPr>
              <a:t>中都不能含空语句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。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charset="0"/>
              </a:rPr>
              <a:t>空语句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在一个语言中的存在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并不影响</a:t>
            </a:r>
            <a:r>
              <a:rPr lang="zh-CN" altLang="en-US" b="1" dirty="0">
                <a:latin typeface="宋体" charset="0"/>
              </a:rPr>
              <a:t>该语言的有穷描述的存在性，甚至除了为生成空语句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外，空产生式可以不被用于语言中其他任何句子的推导中。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9011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8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82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charRg st="2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7">
                                            <p:txEl>
                                              <p:charRg st="2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7">
                                            <p:txEl>
                                              <p:charRg st="2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charRg st="8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7">
                                            <p:txEl>
                                              <p:charRg st="8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7">
                                            <p:txEl>
                                              <p:charRg st="88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68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zh-CN" altLang="en-US" b="1" dirty="0">
                <a:latin typeface="宋体" charset="0"/>
              </a:rPr>
              <a:t>允许</a:t>
            </a:r>
            <a:r>
              <a:rPr lang="en-US" altLang="zh-CN" b="1">
                <a:latin typeface="宋体" charset="0"/>
              </a:rPr>
              <a:t>CSL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宋体" charset="0"/>
              </a:rPr>
              <a:t>CFL</a:t>
            </a:r>
            <a:r>
              <a:rPr lang="zh-CN" altLang="en-US" b="1" dirty="0">
                <a:latin typeface="宋体" charset="0"/>
              </a:rPr>
              <a:t>、</a:t>
            </a:r>
            <a:r>
              <a:rPr lang="en-US" altLang="zh-CN" b="1">
                <a:latin typeface="宋体" charset="0"/>
              </a:rPr>
              <a:t>RL</a:t>
            </a:r>
            <a:r>
              <a:rPr lang="zh-CN" altLang="en-US" b="1" dirty="0">
                <a:latin typeface="宋体" charset="0"/>
              </a:rPr>
              <a:t>包含空语句</a:t>
            </a:r>
            <a:r>
              <a:rPr lang="en-US" altLang="zh-CN" b="1"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后，还会给我们进行问题的处理提供一些方便</a:t>
            </a:r>
            <a:endParaRPr lang="zh-CN" altLang="en-US" b="1" dirty="0">
              <a:latin typeface="宋体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允许在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RG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CFG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CSG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中含有空产生式</a:t>
            </a:r>
            <a:endParaRPr lang="zh-CN" altLang="en-US" b="1" dirty="0">
              <a:solidFill>
                <a:srgbClr val="FF0000"/>
              </a:solidFill>
              <a:latin typeface="宋体" charset="0"/>
            </a:endParaRP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允许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CSL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CFL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RL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包含空语句</a:t>
            </a:r>
            <a:r>
              <a:rPr lang="en-US" altLang="zh-CN" b="1">
                <a:solidFill>
                  <a:srgbClr val="FF0000"/>
                </a:solidFill>
                <a:latin typeface="宋体" charset="0"/>
              </a:rPr>
              <a:t>ε</a:t>
            </a:r>
            <a:endParaRPr lang="en-US" altLang="zh-CN" b="1">
              <a:solidFill>
                <a:srgbClr val="FF0000"/>
              </a:solidFill>
              <a:latin typeface="宋体" charset="0"/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  <a:latin typeface="宋体" charset="0"/>
            </a:endParaRPr>
          </a:p>
          <a:p>
            <a:pPr eaLnBrk="1" hangingPunct="1"/>
            <a:r>
              <a:rPr lang="zh-CN" altLang="en-US" b="1" dirty="0">
                <a:latin typeface="宋体" charset="0"/>
              </a:rPr>
              <a:t>例如：</a:t>
            </a:r>
            <a:r>
              <a:rPr lang="en-US" altLang="zh-CN" b="1">
                <a:latin typeface="宋体" charset="0"/>
              </a:rPr>
              <a:t> </a:t>
            </a:r>
            <a:r>
              <a:rPr lang="en-US" altLang="zh-CN" sz="2800" b="1">
                <a:latin typeface="Times New Roman" pitchFamily="18" charset="0"/>
              </a:rPr>
              <a:t>S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altLang="zh-CN" sz="2800" b="1">
                <a:latin typeface="宋体" charset="0"/>
              </a:rPr>
              <a:t>ε</a:t>
            </a:r>
            <a:r>
              <a:rPr lang="zh-CN" altLang="en-US" sz="2800" b="1" dirty="0">
                <a:latin typeface="Times New Roman" pitchFamily="18" charset="0"/>
                <a:sym typeface="Symbol" pitchFamily="18" charset="2"/>
              </a:rPr>
              <a:t>｜</a:t>
            </a:r>
            <a:r>
              <a:rPr lang="en-US" altLang="zh-CN" sz="2800" b="1">
                <a:latin typeface="Times New Roman" pitchFamily="18" charset="0"/>
                <a:sym typeface="Symbol" pitchFamily="18" charset="2"/>
              </a:rPr>
              <a:t>0S</a:t>
            </a:r>
            <a:endParaRPr lang="en-US" altLang="zh-CN" sz="2800" b="1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113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1">
                                            <p:txEl>
                                              <p:charRg st="39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1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1">
                                            <p:txEl>
                                              <p:charRg st="6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charRg st="8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851">
                                            <p:txEl>
                                              <p:charRg st="8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851">
                                            <p:txEl>
                                              <p:charRg st="8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07875" name="Rectangle 3"/>
          <p:cNvSpPr>
            <a:spLocks noGrp="1"/>
          </p:cNvSpPr>
          <p:nvPr>
            <p:ph idx="1"/>
          </p:nvPr>
        </p:nvSpPr>
        <p:spPr>
          <a:xfrm>
            <a:off x="1981200" y="1295400"/>
            <a:ext cx="8686800" cy="4754563"/>
          </a:xfrm>
        </p:spPr>
        <p:txBody>
          <a:bodyPr vert="horz" wrap="square" lIns="91440" tIns="45720" rIns="91440" bIns="45720" anchor="t">
            <a:normAutofit lnSpcReduction="2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Calibri" charset="0"/>
                <a:ea typeface="黑体" pitchFamily="2" charset="-122"/>
              </a:rPr>
              <a:t>定理</a:t>
            </a:r>
            <a:r>
              <a:rPr lang="en-US" altLang="zh-CN" sz="2800" b="1">
                <a:latin typeface="Calibri" charset="0"/>
                <a:ea typeface="黑体" pitchFamily="2" charset="-122"/>
              </a:rPr>
              <a:t>2-5 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设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G=(V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T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P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S)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为一文法，则存在与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同类型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的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文法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G′=(V′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T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P′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S′)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，使得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L(G)=L(G′)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，且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G′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的开始符号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S′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不出现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在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G′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的任何产生式的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右部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。</a:t>
            </a:r>
            <a:endParaRPr lang="zh-CN" altLang="en-US" sz="2800" b="1" dirty="0">
              <a:latin typeface="宋体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黑体" pitchFamily="2" charset="-122"/>
              </a:rPr>
              <a:t>证明：</a:t>
            </a:r>
            <a:endParaRPr lang="en-US" altLang="zh-CN" sz="2800" b="1">
              <a:latin typeface="宋体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（第一步）构造文法</a:t>
            </a:r>
            <a:r>
              <a:rPr lang="en-US" altLang="zh-CN" sz="2800" b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G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′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>
                <a:latin typeface="宋体" charset="0"/>
                <a:ea typeface="黑体" pitchFamily="2" charset="-122"/>
              </a:rPr>
              <a:t>G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′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=(V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∪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{S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′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}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T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P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′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S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′</a:t>
            </a:r>
            <a:r>
              <a:rPr lang="en-US" altLang="zh-CN" sz="2800" b="1">
                <a:latin typeface="宋体" charset="0"/>
                <a:ea typeface="黑体" pitchFamily="2" charset="-122"/>
              </a:rPr>
              <a:t>)</a:t>
            </a:r>
            <a:r>
              <a:rPr lang="zh-CN" altLang="en-US" sz="2800" b="1" dirty="0">
                <a:latin typeface="宋体" charset="0"/>
                <a:ea typeface="黑体" pitchFamily="2" charset="-122"/>
              </a:rPr>
              <a:t>，其中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P′=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P</a:t>
            </a:r>
            <a:r>
              <a:rPr lang="en-US" altLang="zh-CN" sz="2800" b="1" err="1">
                <a:latin typeface="宋体" charset="0"/>
                <a:ea typeface="黑体" pitchFamily="2" charset="-122"/>
              </a:rPr>
              <a:t>∪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{S′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 err="1">
                <a:latin typeface="宋体" charset="0"/>
                <a:ea typeface="黑体" pitchFamily="2" charset="-122"/>
              </a:rPr>
              <a:t>α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|S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800" b="1" err="1">
                <a:latin typeface="宋体" charset="0"/>
                <a:ea typeface="黑体" pitchFamily="2" charset="-122"/>
              </a:rPr>
              <a:t>α∈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P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</a:rPr>
              <a:t>}</a:t>
            </a:r>
            <a:endParaRPr lang="en-US" altLang="zh-CN" sz="2800" b="1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（第二步）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证明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L(G)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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 L(G′)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黑体" pitchFamily="2" charset="-122"/>
              </a:rPr>
              <a:t> </a:t>
            </a:r>
            <a:endParaRPr lang="en-US" altLang="zh-CN" sz="2800" b="1">
              <a:solidFill>
                <a:srgbClr val="FF0000"/>
              </a:solidFill>
              <a:latin typeface="Calibri" charset="0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</a:rPr>
              <a:t>即证明：若</a:t>
            </a:r>
            <a:r>
              <a:rPr lang="en-US" altLang="zh-CN" sz="2800" b="1" err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err="1">
                <a:latin typeface="宋体" charset="0"/>
                <a:ea typeface="Times New Roman" pitchFamily="18" charset="0"/>
                <a:sym typeface="Symbol" pitchFamily="18" charset="2"/>
              </a:rPr>
              <a:t>w</a:t>
            </a:r>
            <a:r>
              <a:rPr lang="zh-CN" altLang="en-US" sz="2800" b="1" dirty="0">
                <a:latin typeface="宋体" charset="0"/>
                <a:ea typeface="Times New Roman" pitchFamily="18" charset="0"/>
                <a:sym typeface="Symbol" pitchFamily="18" charset="2"/>
              </a:rPr>
              <a:t>，则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S′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err="1">
                <a:latin typeface="宋体" charset="0"/>
                <a:ea typeface="Times New Roman" pitchFamily="18" charset="0"/>
                <a:sym typeface="Symbol" pitchFamily="18" charset="2"/>
              </a:rPr>
              <a:t>w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（第三步）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证明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L(G′)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L(G)</a:t>
            </a:r>
            <a:r>
              <a:rPr lang="en-US" altLang="zh-CN" sz="2800" b="1">
                <a:solidFill>
                  <a:srgbClr val="FF0000"/>
                </a:solidFill>
                <a:latin typeface="Calibri" charset="0"/>
                <a:ea typeface="Times New Roman" pitchFamily="18" charset="0"/>
              </a:rPr>
              <a:t> </a:t>
            </a:r>
            <a:endParaRPr lang="en-US" altLang="zh-CN" sz="2800" b="1">
              <a:solidFill>
                <a:srgbClr val="FF0000"/>
              </a:solidFill>
              <a:latin typeface="Calibri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即证明：若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S′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err="1">
                <a:latin typeface="宋体" charset="0"/>
                <a:ea typeface="Times New Roman" pitchFamily="18" charset="0"/>
                <a:sym typeface="Symbol" pitchFamily="18" charset="2"/>
              </a:rPr>
              <a:t>w</a:t>
            </a:r>
            <a:r>
              <a:rPr lang="zh-CN" altLang="en-US" sz="2800" b="1" dirty="0">
                <a:latin typeface="宋体" charset="0"/>
                <a:ea typeface="Times New Roman" pitchFamily="18" charset="0"/>
                <a:sym typeface="Symbol" pitchFamily="18" charset="2"/>
              </a:rPr>
              <a:t>，则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err="1">
                <a:latin typeface="宋体" charset="0"/>
                <a:ea typeface="Times New Roman" pitchFamily="18" charset="0"/>
                <a:sym typeface="Symbol" pitchFamily="18" charset="2"/>
              </a:rPr>
              <a:t>w</a:t>
            </a:r>
            <a:endParaRPr lang="en-US" altLang="zh-CN" sz="2800" b="1">
              <a:latin typeface="Calibri" charset="0"/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b="1">
              <a:latin typeface="Calibri" charset="0"/>
              <a:ea typeface="Times New Roman" pitchFamily="18" charset="0"/>
            </a:endParaRPr>
          </a:p>
        </p:txBody>
      </p:sp>
      <p:sp>
        <p:nvSpPr>
          <p:cNvPr id="9216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charRg st="9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875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875">
                                            <p:txEl>
                                              <p:charRg st="10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75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875">
                                            <p:txEl>
                                              <p:charRg st="14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6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875">
                                            <p:txEl>
                                              <p:charRg st="16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875">
                                            <p:txEl>
                                              <p:charRg st="167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787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787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charRg st="203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875">
                                            <p:txEl>
                                              <p:charRg st="203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875">
                                            <p:txEl>
                                              <p:charRg st="203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</a:rPr>
              <a:t>设</a:t>
            </a:r>
            <a:r>
              <a:rPr lang="en-US" altLang="zh-CN" sz="2800" b="1">
                <a:latin typeface="Times New Roman" pitchFamily="18" charset="0"/>
              </a:rPr>
              <a:t>G=(V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T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P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S)</a:t>
            </a:r>
            <a:r>
              <a:rPr lang="zh-CN" altLang="en-US" sz="2800" b="1" dirty="0">
                <a:latin typeface="宋体" charset="0"/>
              </a:rPr>
              <a:t>是一个文法，如果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不出现</a:t>
            </a:r>
            <a:r>
              <a:rPr lang="zh-CN" altLang="en-US" sz="2800" b="1" dirty="0">
                <a:latin typeface="宋体" charset="0"/>
              </a:rPr>
              <a:t>在</a:t>
            </a:r>
            <a:r>
              <a:rPr lang="en-US" altLang="zh-CN" sz="2800" b="1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</a:rPr>
              <a:t>的任何产生式的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右部</a:t>
            </a:r>
            <a:r>
              <a:rPr lang="zh-CN" altLang="en-US" sz="2800" b="1" dirty="0">
                <a:latin typeface="宋体" charset="0"/>
              </a:rPr>
              <a:t>，则：</a:t>
            </a:r>
            <a:r>
              <a:rPr lang="zh-CN" altLang="en-US" sz="2800" b="1" dirty="0">
                <a:latin typeface="Calibri" charset="0"/>
              </a:rPr>
              <a:t> </a:t>
            </a:r>
            <a:endParaRPr lang="zh-CN" altLang="en-US" sz="2800" b="1" dirty="0">
              <a:latin typeface="Calibri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</a:rPr>
              <a:t>⑴</a:t>
            </a:r>
            <a:r>
              <a:rPr lang="zh-CN" altLang="en-US" sz="2800" b="1" dirty="0">
                <a:latin typeface="Times New Roman" pitchFamily="18" charset="0"/>
              </a:rPr>
              <a:t> </a:t>
            </a:r>
            <a:r>
              <a:rPr lang="zh-CN" altLang="en-US" sz="2800" b="1" dirty="0">
                <a:latin typeface="宋体" charset="0"/>
              </a:rPr>
              <a:t>如果</a:t>
            </a:r>
            <a:r>
              <a:rPr lang="en-US" altLang="zh-CN" sz="2800" b="1">
                <a:latin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CSG</a:t>
            </a:r>
            <a:r>
              <a:rPr lang="zh-CN" altLang="en-US" sz="2800" b="1" dirty="0">
                <a:latin typeface="宋体" charset="0"/>
              </a:rPr>
              <a:t>，则仍然称</a:t>
            </a:r>
            <a:r>
              <a:rPr lang="en-US" altLang="zh-CN" sz="2800" b="1">
                <a:latin typeface="Times New Roman" pitchFamily="18" charset="0"/>
              </a:rPr>
              <a:t>G=(V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en-US" altLang="zh-CN" sz="2800" b="1">
                <a:latin typeface="Times New Roman" pitchFamily="18" charset="0"/>
              </a:rPr>
              <a:t>T</a:t>
            </a:r>
            <a:r>
              <a:rPr lang="zh-CN" altLang="en-US" sz="2800" b="1" dirty="0">
                <a:latin typeface="宋体" charset="0"/>
              </a:rPr>
              <a:t>，</a:t>
            </a:r>
            <a:r>
              <a:rPr lang="en-US" altLang="zh-CN" sz="2800" b="1" err="1">
                <a:latin typeface="Times New Roman" pitchFamily="18" charset="0"/>
              </a:rPr>
              <a:t>P</a:t>
            </a:r>
            <a:r>
              <a:rPr lang="en-US" altLang="zh-CN" sz="2800" b="1" err="1">
                <a:latin typeface="宋体" charset="0"/>
              </a:rPr>
              <a:t>∪</a:t>
            </a:r>
            <a:r>
              <a:rPr lang="en-US" altLang="zh-CN" sz="2800" b="1" err="1">
                <a:latin typeface="Times New Roman" pitchFamily="18" charset="0"/>
              </a:rPr>
              <a:t>{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ε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}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S)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CSG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；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产生的语言仍然称为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CSL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⑵</a:t>
            </a: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CFG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，则仍然称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G=(V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T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P</a:t>
            </a:r>
            <a:r>
              <a:rPr lang="en-US" altLang="zh-CN" sz="2800" b="1" err="1">
                <a:latin typeface="宋体" charset="0"/>
                <a:ea typeface="Times New Roman" pitchFamily="18" charset="0"/>
              </a:rPr>
              <a:t>∪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{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ε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}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S)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CFG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；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产生的语言仍然称为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CFL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</a:t>
            </a:r>
            <a:endParaRPr lang="zh-CN" altLang="en-US" sz="2800" b="1" dirty="0">
              <a:latin typeface="宋体" charset="0"/>
              <a:ea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⑶</a:t>
            </a: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 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如果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是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，则仍然称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G=(V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T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P</a:t>
            </a:r>
            <a:r>
              <a:rPr lang="en-US" altLang="zh-CN" sz="2800" b="1" err="1">
                <a:latin typeface="宋体" charset="0"/>
                <a:ea typeface="Times New Roman" pitchFamily="18" charset="0"/>
              </a:rPr>
              <a:t>∪</a:t>
            </a:r>
            <a:r>
              <a:rPr lang="en-US" altLang="zh-CN" sz="2800" b="1" err="1">
                <a:latin typeface="Times New Roman" pitchFamily="18" charset="0"/>
                <a:ea typeface="Times New Roman" pitchFamily="18" charset="0"/>
              </a:rPr>
              <a:t>{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ε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}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，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S)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。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产生的语言仍然称为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RL</a:t>
            </a:r>
            <a:r>
              <a:rPr lang="zh-CN" altLang="en-US" sz="2800" b="1" dirty="0">
                <a:latin typeface="Times New Roman" pitchFamily="18" charset="0"/>
                <a:ea typeface="Times New Roman" pitchFamily="18" charset="0"/>
              </a:rPr>
              <a:t>。</a:t>
            </a:r>
            <a:endParaRPr lang="zh-CN" altLang="en-US" sz="2800" b="1" dirty="0">
              <a:latin typeface="Calibri" charset="0"/>
              <a:ea typeface="Times New Roman" pitchFamily="18" charset="0"/>
            </a:endParaRPr>
          </a:p>
        </p:txBody>
      </p:sp>
      <p:sp>
        <p:nvSpPr>
          <p:cNvPr id="93187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29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2-6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下列命题成立：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⑴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CSL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 err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∪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{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CSL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⑵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CFL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 err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∪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{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CFL</a:t>
            </a:r>
            <a:endParaRPr lang="zh-CN" altLang="en-US" b="1" dirty="0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⑶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RL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 err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∪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{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RL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证明思路：</a:t>
            </a:r>
            <a:endParaRPr lang="en-US" altLang="zh-CN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由定理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2-5-1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，存在开始符号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S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不出现在任何产生式的右部的文法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G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。</a:t>
            </a:r>
            <a:endParaRPr lang="en-US" altLang="zh-CN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增加空产生式</a:t>
            </a:r>
            <a:r>
              <a:rPr lang="en-US" altLang="zh-CN" b="1" err="1"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b="1" err="1"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  <a:ea typeface="黑体" pitchFamily="2" charset="-122"/>
              </a:rPr>
              <a:t>ε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，由定义可证。</a:t>
            </a:r>
            <a:endParaRPr lang="zh-CN" altLang="en-US" b="1" dirty="0">
              <a:latin typeface="Calibri" charset="0"/>
              <a:ea typeface="黑体" pitchFamily="2" charset="-122"/>
            </a:endParaRPr>
          </a:p>
        </p:txBody>
      </p:sp>
      <p:sp>
        <p:nvSpPr>
          <p:cNvPr id="94211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5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5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299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2995">
                                            <p:txEl>
                                              <p:charRg st="87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5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995">
                                            <p:txEl>
                                              <p:charRg st="12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160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定理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2-7 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下列命题成立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⑴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CSL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-{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CSL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⑵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CFL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-{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CFL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⑶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如果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RL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，则</a:t>
            </a:r>
            <a:r>
              <a:rPr lang="en-US" altLang="zh-CN" b="1">
                <a:latin typeface="Times New Roman" pitchFamily="18" charset="0"/>
                <a:ea typeface="黑体" pitchFamily="2" charset="-122"/>
              </a:rPr>
              <a:t>L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-{</a:t>
            </a:r>
            <a:r>
              <a:rPr lang="en-US" altLang="zh-CN" b="1">
                <a:solidFill>
                  <a:srgbClr val="FF0000"/>
                </a:solidFill>
                <a:latin typeface="宋体" charset="0"/>
                <a:ea typeface="黑体" pitchFamily="2" charset="-122"/>
              </a:rPr>
              <a:t>ε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}</a:t>
            </a:r>
            <a:r>
              <a:rPr lang="zh-CN" altLang="en-US" b="1" dirty="0">
                <a:latin typeface="宋体" charset="0"/>
                <a:ea typeface="黑体" pitchFamily="2" charset="-122"/>
              </a:rPr>
              <a:t>仍然是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RL</a:t>
            </a:r>
            <a:endParaRPr lang="en-US" altLang="zh-CN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证明思路：</a:t>
            </a:r>
            <a:endParaRPr lang="en-US" altLang="zh-CN" b="1">
              <a:latin typeface="宋体" charset="0"/>
              <a:ea typeface="黑体" pitchFamily="2" charset="-122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宋体" charset="0"/>
                <a:ea typeface="黑体" pitchFamily="2" charset="-122"/>
              </a:rPr>
              <a:t>若</a:t>
            </a:r>
            <a:r>
              <a:rPr lang="en-US" altLang="zh-CN" b="1" err="1">
                <a:latin typeface="宋体" charset="0"/>
                <a:ea typeface="黑体" pitchFamily="2" charset="-122"/>
              </a:rPr>
              <a:t>ε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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，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L-{</a:t>
            </a:r>
            <a:r>
              <a:rPr lang="en-US" altLang="zh-CN" b="1">
                <a:latin typeface="宋体" charset="0"/>
                <a:ea typeface="Times New Roman" pitchFamily="18" charset="0"/>
              </a:rPr>
              <a:t>ε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}=L</a:t>
            </a: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，易证。</a:t>
            </a:r>
            <a:endParaRPr lang="en-US" altLang="zh-CN" b="1">
              <a:latin typeface="Times New Roman" pitchFamily="18" charset="0"/>
              <a:ea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若</a:t>
            </a:r>
            <a:r>
              <a:rPr lang="en-US" altLang="zh-CN" b="1" err="1">
                <a:latin typeface="宋体" charset="0"/>
                <a:ea typeface="Times New Roman" pitchFamily="18" charset="0"/>
              </a:rPr>
              <a:t>ε∈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，根据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定理</a:t>
            </a:r>
            <a:r>
              <a:rPr lang="en-US" altLang="zh-CN" b="1">
                <a:latin typeface="Times New Roman" pitchFamily="18" charset="0"/>
                <a:ea typeface="Times New Roman" pitchFamily="18" charset="0"/>
              </a:rPr>
              <a:t>2-5-1</a:t>
            </a:r>
            <a:r>
              <a:rPr lang="zh-CN" altLang="en-US" b="1" dirty="0">
                <a:latin typeface="Times New Roman" pitchFamily="18" charset="0"/>
                <a:ea typeface="Times New Roman" pitchFamily="18" charset="0"/>
              </a:rPr>
              <a:t>构造文法，并删除空产生式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</a:rPr>
              <a:t>S</a:t>
            </a:r>
            <a:r>
              <a:rPr lang="en-US" altLang="zh-CN" b="1" err="1"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latin typeface="宋体" charset="0"/>
                <a:ea typeface="Times New Roman" pitchFamily="18" charset="0"/>
              </a:rPr>
              <a:t>ε</a:t>
            </a:r>
            <a:r>
              <a:rPr lang="zh-CN" altLang="en-US" b="1" dirty="0">
                <a:latin typeface="宋体" charset="0"/>
                <a:ea typeface="Times New Roman" pitchFamily="18" charset="0"/>
              </a:rPr>
              <a:t>。</a:t>
            </a:r>
            <a:endParaRPr lang="zh-CN" altLang="en-US" b="1" dirty="0">
              <a:latin typeface="Calibri" charset="0"/>
              <a:ea typeface="Times New Roman" pitchFamily="18" charset="0"/>
            </a:endParaRPr>
          </a:p>
          <a:p>
            <a:pPr eaLnBrk="1" hangingPunct="1">
              <a:buNone/>
            </a:pPr>
            <a:endParaRPr lang="zh-CN" altLang="en-US" b="1" dirty="0">
              <a:latin typeface="Calibri" charset="0"/>
              <a:ea typeface="Times New Roman" pitchFamily="18" charset="0"/>
            </a:endParaRPr>
          </a:p>
        </p:txBody>
      </p:sp>
      <p:sp>
        <p:nvSpPr>
          <p:cNvPr id="9523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charRg st="8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2.5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空语句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62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zh-CN" altLang="en-US" b="1" dirty="0">
                <a:latin typeface="宋体" charset="0"/>
              </a:rPr>
              <a:t>对于任意文法</a:t>
            </a:r>
            <a:r>
              <a:rPr lang="en-US" altLang="zh-CN" b="1">
                <a:latin typeface="Times New Roman" pitchFamily="18" charset="0"/>
              </a:rPr>
              <a:t>G=(V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T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P</a:t>
            </a:r>
            <a:r>
              <a:rPr lang="zh-CN" altLang="en-US" b="1" dirty="0">
                <a:latin typeface="宋体" charset="0"/>
              </a:rPr>
              <a:t>，</a:t>
            </a:r>
            <a:r>
              <a:rPr lang="en-US" altLang="zh-CN" b="1">
                <a:latin typeface="Times New Roman" pitchFamily="18" charset="0"/>
              </a:rPr>
              <a:t>S)</a:t>
            </a:r>
            <a:r>
              <a:rPr lang="zh-CN" altLang="en-US" b="1" dirty="0">
                <a:latin typeface="宋体" charset="0"/>
              </a:rPr>
              <a:t>，对于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其他变量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，出现形如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的产生式是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不会改变</a:t>
            </a:r>
            <a:r>
              <a:rPr lang="zh-CN" altLang="en-US" b="1" dirty="0">
                <a:latin typeface="宋体" charset="0"/>
              </a:rPr>
              <a:t>文法产生的语言的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类型</a:t>
            </a:r>
            <a:r>
              <a:rPr lang="zh-CN" altLang="en-US" b="1" dirty="0">
                <a:latin typeface="宋体" charset="0"/>
              </a:rPr>
              <a:t>的，而且这样一来，对我们进行文法的构造等工作还提供了很多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方便</a:t>
            </a:r>
            <a:r>
              <a:rPr lang="zh-CN" altLang="en-US" b="1" dirty="0">
                <a:latin typeface="宋体" charset="0"/>
              </a:rPr>
              <a:t>。所以，约定：对于</a:t>
            </a:r>
            <a:r>
              <a:rPr lang="en-US" altLang="zh-CN" b="1">
                <a:latin typeface="Times New Roman" pitchFamily="18" charset="0"/>
              </a:rPr>
              <a:t>G</a:t>
            </a:r>
            <a:r>
              <a:rPr lang="zh-CN" altLang="en-US" b="1" dirty="0">
                <a:latin typeface="宋体" charset="0"/>
              </a:rPr>
              <a:t>中的</a:t>
            </a:r>
            <a:r>
              <a:rPr lang="zh-CN" altLang="en-US" b="1" dirty="0">
                <a:solidFill>
                  <a:srgbClr val="FF0000"/>
                </a:solidFill>
                <a:latin typeface="宋体" charset="0"/>
              </a:rPr>
              <a:t>任何变量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b="1" dirty="0">
                <a:latin typeface="宋体" charset="0"/>
              </a:rPr>
              <a:t>，在需要的时候，可以出现形如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b="1" err="1">
                <a:solidFill>
                  <a:srgbClr val="FF0000"/>
                </a:solidFill>
                <a:latin typeface="宋体" charset="0"/>
              </a:rPr>
              <a:t>ε</a:t>
            </a:r>
            <a:r>
              <a:rPr lang="zh-CN" altLang="en-US" b="1" dirty="0">
                <a:latin typeface="宋体" charset="0"/>
              </a:rPr>
              <a:t>的产生式。</a:t>
            </a:r>
            <a:r>
              <a:rPr lang="zh-CN" altLang="en-US" b="1" dirty="0">
                <a:latin typeface="Calibri" charset="0"/>
              </a:rPr>
              <a:t> </a:t>
            </a:r>
            <a:endParaRPr lang="zh-CN" altLang="en-US" b="1" dirty="0">
              <a:latin typeface="Calibri" charset="0"/>
            </a:endParaRPr>
          </a:p>
        </p:txBody>
      </p:sp>
      <p:sp>
        <p:nvSpPr>
          <p:cNvPr id="9625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b="1">
                <a:latin typeface="Times New Roman" pitchFamily="18" charset="0"/>
                <a:ea typeface="黑体" pitchFamily="2" charset="-122"/>
              </a:rPr>
              <a:t>2.6 </a:t>
            </a:r>
            <a:r>
              <a:rPr lang="zh-CN" altLang="en-US" b="1" dirty="0">
                <a:latin typeface="Times New Roman" pitchFamily="18" charset="0"/>
                <a:ea typeface="黑体" pitchFamily="2" charset="-122"/>
              </a:rPr>
              <a:t>小结 </a:t>
            </a:r>
            <a:endParaRPr lang="zh-CN" altLang="en-US" b="1" dirty="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1600200" y="1600200"/>
            <a:ext cx="8686800" cy="4530725"/>
          </a:xfrm>
        </p:spPr>
        <p:txBody>
          <a:bodyPr vert="horz" wrap="square" lIns="91440" tIns="45720" rIns="91440" bIns="45720" anchor="t"/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</a:rPr>
              <a:t>（</a:t>
            </a:r>
            <a:r>
              <a:rPr lang="zh-CN" altLang="zh-CN" sz="2800" b="1" dirty="0">
                <a:latin typeface="宋体" charset="0"/>
              </a:rPr>
              <a:t>1</a:t>
            </a:r>
            <a:r>
              <a:rPr lang="zh-CN" altLang="en-US" sz="2800" b="1" dirty="0">
                <a:latin typeface="宋体" charset="0"/>
              </a:rPr>
              <a:t>）文法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G=(V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S)</a:t>
            </a:r>
            <a:endParaRPr lang="zh-CN" altLang="en-US" sz="2800" b="1" dirty="0">
              <a:latin typeface="宋体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</a:rPr>
              <a:t>（</a:t>
            </a:r>
            <a:r>
              <a:rPr lang="zh-CN" altLang="zh-CN" sz="2800" b="1" dirty="0">
                <a:latin typeface="宋体" charset="0"/>
              </a:rPr>
              <a:t>2</a:t>
            </a:r>
            <a:r>
              <a:rPr lang="zh-CN" altLang="en-US" sz="2800" b="1" dirty="0">
                <a:latin typeface="宋体" charset="0"/>
              </a:rPr>
              <a:t>）推导与归约：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α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β</a:t>
            </a:r>
            <a:r>
              <a:rPr lang="en-US" altLang="zh-CN" sz="2800" b="1" err="1">
                <a:latin typeface="Times New Roman" pitchFamily="18" charset="0"/>
              </a:rPr>
              <a:t>∈P</a:t>
            </a:r>
            <a:r>
              <a:rPr lang="zh-CN" altLang="en-US" sz="2800" b="1" dirty="0">
                <a:latin typeface="Times New Roman" pitchFamily="18" charset="0"/>
              </a:rPr>
              <a:t>，</a:t>
            </a:r>
            <a:r>
              <a:rPr lang="en-US" altLang="zh-CN" sz="2800" b="1" err="1">
                <a:latin typeface="Times New Roman" pitchFamily="18" charset="0"/>
              </a:rPr>
              <a:t>γ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α</a:t>
            </a:r>
            <a:r>
              <a:rPr lang="en-US" altLang="zh-CN" sz="2800" b="1" err="1">
                <a:latin typeface="Times New Roman" pitchFamily="18" charset="0"/>
              </a:rPr>
              <a:t>δ</a:t>
            </a:r>
            <a:r>
              <a:rPr lang="en-US" altLang="zh-CN" sz="2800" b="1" err="1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baseline="-25000" err="1">
                <a:latin typeface="Times New Roman" pitchFamily="18" charset="0"/>
              </a:rPr>
              <a:t>G</a:t>
            </a:r>
            <a:r>
              <a:rPr lang="en-US" altLang="zh-CN" sz="2800" b="1">
                <a:latin typeface="Times New Roman" pitchFamily="18" charset="0"/>
              </a:rPr>
              <a:t> </a:t>
            </a:r>
            <a:r>
              <a:rPr lang="en-US" altLang="zh-CN" sz="2800" b="1" err="1">
                <a:latin typeface="Times New Roman" pitchFamily="18" charset="0"/>
              </a:rPr>
              <a:t>γ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β</a:t>
            </a:r>
            <a:r>
              <a:rPr lang="en-US" altLang="zh-CN" sz="2800" b="1" err="1">
                <a:latin typeface="Times New Roman" pitchFamily="18" charset="0"/>
              </a:rPr>
              <a:t>δ</a:t>
            </a:r>
            <a:r>
              <a:rPr lang="en-US" altLang="zh-CN" sz="2800" b="1">
                <a:latin typeface="Times New Roman" pitchFamily="18" charset="0"/>
              </a:rPr>
              <a:t> </a:t>
            </a:r>
            <a:endParaRPr lang="en-US" altLang="zh-CN" sz="2800" b="1">
              <a:latin typeface="Times New Roman" pitchFamily="18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</a:rPr>
              <a:t>（</a:t>
            </a:r>
            <a:r>
              <a:rPr lang="en-US" altLang="zh-CN" sz="2800" b="1">
                <a:latin typeface="宋体" charset="0"/>
              </a:rPr>
              <a:t>3</a:t>
            </a:r>
            <a:r>
              <a:rPr lang="zh-CN" altLang="en-US" sz="2800" b="1" dirty="0">
                <a:latin typeface="宋体" charset="0"/>
              </a:rPr>
              <a:t>）语言、句子和句型：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L(G)={w | 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w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</a:rPr>
              <a:t>∈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</a:rPr>
              <a:t>且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</a:rPr>
              <a:t>S 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b="1" baseline="3000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*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 w}</a:t>
            </a:r>
            <a:endParaRPr lang="en-US" altLang="zh-CN" sz="2800" b="1">
              <a:solidFill>
                <a:srgbClr val="FF0000"/>
              </a:solidFill>
              <a:latin typeface="Times New Roman" pitchFamily="18" charset="0"/>
              <a:ea typeface="Times New Roman" pitchFamily="18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（</a:t>
            </a:r>
            <a:r>
              <a:rPr lang="zh-CN" altLang="zh-CN" sz="2800" b="1" dirty="0">
                <a:latin typeface="宋体" charset="0"/>
                <a:ea typeface="Times New Roman" pitchFamily="18" charset="0"/>
              </a:rPr>
              <a:t>4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）文法等价：产生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相同语言</a:t>
            </a:r>
            <a:endParaRPr lang="en-US" altLang="zh-CN" sz="2800" b="1">
              <a:solidFill>
                <a:srgbClr val="FF0000"/>
              </a:solidFill>
              <a:latin typeface="宋体" charset="0"/>
              <a:ea typeface="Times New Roman" pitchFamily="18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（</a:t>
            </a:r>
            <a:r>
              <a:rPr lang="zh-CN" altLang="zh-CN" sz="2800" b="1" dirty="0">
                <a:latin typeface="宋体" charset="0"/>
                <a:ea typeface="Times New Roman" pitchFamily="18" charset="0"/>
              </a:rPr>
              <a:t>5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）乔姆斯基体系：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PSG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CSG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CFG</a:t>
            </a:r>
            <a:r>
              <a:rPr lang="zh-CN" altLang="en-US" sz="2800" b="1" dirty="0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RG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等</a:t>
            </a:r>
            <a:r>
              <a:rPr lang="en-US" altLang="zh-CN" sz="2800" b="1">
                <a:latin typeface="Times New Roman" pitchFamily="18" charset="0"/>
                <a:ea typeface="Times New Roman" pitchFamily="18" charset="0"/>
              </a:rPr>
              <a:t>4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类</a:t>
            </a:r>
            <a:endParaRPr lang="en-US" altLang="zh-CN" sz="2800" b="1">
              <a:latin typeface="宋体" charset="0"/>
              <a:ea typeface="Times New Roman" pitchFamily="18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（</a:t>
            </a:r>
            <a:r>
              <a:rPr lang="en-US" altLang="zh-CN" sz="2800" b="1">
                <a:latin typeface="宋体" charset="0"/>
                <a:ea typeface="Times New Roman" pitchFamily="18" charset="0"/>
              </a:rPr>
              <a:t>6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）线性文法（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wBx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）、右线性文法（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wB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）和左线性文法（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</a:rPr>
              <a:t>Bw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</a:t>
            </a:r>
            <a:endParaRPr lang="en-US" altLang="zh-CN" sz="2800" b="1">
              <a:latin typeface="宋体" charset="0"/>
              <a:ea typeface="Times New Roman" pitchFamily="18" charset="0"/>
            </a:endParaRPr>
          </a:p>
          <a:p>
            <a:pPr marL="1041400" indent="-1041400" algn="just" eaLnBrk="1" hangingPunct="1">
              <a:buNone/>
            </a:pPr>
            <a:r>
              <a:rPr lang="zh-CN" altLang="en-US" sz="2800" b="1" dirty="0">
                <a:latin typeface="宋体" charset="0"/>
                <a:ea typeface="Times New Roman" pitchFamily="18" charset="0"/>
              </a:rPr>
              <a:t>（</a:t>
            </a:r>
            <a:r>
              <a:rPr lang="en-US" altLang="zh-CN" sz="2800" b="1">
                <a:latin typeface="宋体" charset="0"/>
                <a:ea typeface="Times New Roman" pitchFamily="18" charset="0"/>
              </a:rPr>
              <a:t>7</a:t>
            </a:r>
            <a:r>
              <a:rPr lang="zh-CN" altLang="en-US" sz="2800" b="1" dirty="0">
                <a:latin typeface="宋体" charset="0"/>
                <a:ea typeface="Times New Roman" pitchFamily="18" charset="0"/>
              </a:rPr>
              <a:t>）空产生式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lang="en-US" altLang="zh-CN" sz="2800" b="1" err="1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err="1">
                <a:solidFill>
                  <a:srgbClr val="FF0000"/>
                </a:solidFill>
                <a:latin typeface="宋体" charset="0"/>
                <a:ea typeface="Times New Roman" pitchFamily="18" charset="0"/>
              </a:rPr>
              <a:t>ε</a:t>
            </a:r>
            <a:endParaRPr lang="en-US" altLang="zh-CN" sz="2800" b="1">
              <a:latin typeface="宋体" charset="0"/>
              <a:ea typeface="Times New Roman" pitchFamily="18" charset="0"/>
            </a:endParaRPr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807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algn="r">
              <a:buClr>
                <a:srgbClr val="000000"/>
              </a:buClr>
            </a:pPr>
            <a:fld id="{9A0DB2DC-4C9A-4742-B13C-FB6460FD3503}" type="slidenum">
              <a:rPr lang="en-US" altLang="zh-CN" sz="1200">
                <a:solidFill>
                  <a:srgbClr val="898989"/>
                </a:solidFill>
                <a:latin typeface="Times New Roman" pitchFamily="18" charset="0"/>
              </a:rPr>
            </a:fld>
            <a:endParaRPr lang="en-US" altLang="zh-CN" sz="1200">
              <a:solidFill>
                <a:srgbClr val="89898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1256</Words>
  <Application>Kingsoft Office WPP</Application>
  <PresentationFormat>宽屏</PresentationFormat>
  <Paragraphs>84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2.5 空语句 </vt:lpstr>
      <vt:lpstr>2.5 空语句 </vt:lpstr>
      <vt:lpstr>2.5 空语句 </vt:lpstr>
      <vt:lpstr>2.5 空语句 </vt:lpstr>
      <vt:lpstr>2.5 空语句 </vt:lpstr>
      <vt:lpstr>2.5 空语句 </vt:lpstr>
      <vt:lpstr>2.5 空语句 </vt:lpstr>
      <vt:lpstr>2.6 小结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hongjiyao_2014150120</dc:creator>
  <cp:lastModifiedBy>hongjiyao_2014150120</cp:lastModifiedBy>
  <cp:revision>1</cp:revision>
  <dcterms:created xsi:type="dcterms:W3CDTF">2016-10-24T12:58:17Z</dcterms:created>
  <dcterms:modified xsi:type="dcterms:W3CDTF">2016-10-24T12:58:17Z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2052-10.1.0.5503</vt:lpwstr>
  </property>
</Properties>
</file>