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5"/>
  </p:notesMasterIdLst>
  <p:sldIdLst>
    <p:sldId id="256" r:id="rId3"/>
    <p:sldId id="267" r:id="rId4"/>
    <p:sldId id="268" r:id="rId5"/>
    <p:sldId id="258" r:id="rId6"/>
    <p:sldId id="270" r:id="rId7"/>
    <p:sldId id="272" r:id="rId8"/>
    <p:sldId id="271" r:id="rId9"/>
    <p:sldId id="273" r:id="rId10"/>
    <p:sldId id="274" r:id="rId11"/>
    <p:sldId id="275" r:id="rId12"/>
    <p:sldId id="276" r:id="rId13"/>
    <p:sldId id="269" r:id="rId14"/>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500" autoAdjust="0"/>
  </p:normalViewPr>
  <p:slideViewPr>
    <p:cSldViewPr>
      <p:cViewPr varScale="1">
        <p:scale>
          <a:sx n="48" d="100"/>
          <a:sy n="48" d="100"/>
        </p:scale>
        <p:origin x="1258" y="5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4/13/2021</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en-US" altLang="zh-CN" dirty="0"/>
              <a:t>p</a:t>
            </a:r>
            <a:r>
              <a:rPr lang="zh-CN" altLang="en-US" dirty="0"/>
              <a:t>值</a:t>
            </a:r>
            <a:r>
              <a:rPr lang="en-US" altLang="zh-CN" dirty="0"/>
              <a:t>=0.03797 </a:t>
            </a:r>
            <a:r>
              <a:rPr lang="zh-CN" altLang="en-US" dirty="0"/>
              <a:t>，故而在</a:t>
            </a:r>
            <a:r>
              <a:rPr lang="en-US" altLang="zh-CN" dirty="0"/>
              <a:t>0.05</a:t>
            </a:r>
            <a:r>
              <a:rPr lang="zh-CN" altLang="en-US" dirty="0"/>
              <a:t>的显著性水平下，价格和评价是有相关性的且相关系数为正，基本上验证了“价格越高，评价越好”的说法。</a:t>
            </a: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10</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821325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263784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12</a:t>
            </a:fld>
            <a:endParaRPr lang="zh-CN" altLang="en-US" sz="1200" b="0" i="0">
              <a:latin typeface="Calibri"/>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a:t>
            </a:fld>
            <a:endParaRPr lang="zh-CN" altLang="en-US" sz="1200" b="0" i="0">
              <a:latin typeface="Calibri"/>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a:t>
            </a:fld>
            <a:endParaRPr lang="zh-CN" altLang="en-US" sz="1200" b="0" i="0">
              <a:latin typeface="Calibri"/>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4</a:t>
            </a:fld>
            <a:endParaRPr lang="zh-CN" altLang="en-US" sz="1200" b="0" i="0">
              <a:latin typeface="Calibri"/>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5</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99888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6</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81014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7</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87579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8</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49147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dirty="0"/>
              <a:t>蓝绿色是日本菜，红色代表其他类。可以看到日本菜大多评价高，其评价和价格线性关系看不清楚</a:t>
            </a:r>
            <a:endParaRPr lang="zh-CN" altLang="en-US" sz="1200" b="0" i="0" baseline="0" dirty="0">
              <a:solidFill>
                <a:schemeClr val="tx1"/>
              </a:solidFill>
              <a:latin typeface="Calibri"/>
              <a:ea typeface="宋体"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737630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4/13/2021 5:16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4/13/2021 5:16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4/13/2021 5:16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4/13/2021 5:16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4/13/2021 5:16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4/13/2021 5:16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4/13/2021 5:16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4/13/2021 5:16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4/13/2021 5:16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4/13/2021 5:16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4/13/2021 5:16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4/13/2021 5:16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spcBef>
                <a:spcPts val="0"/>
              </a:spcBef>
            </a:pPr>
            <a:r>
              <a:rPr lang="zh-CN" altLang="en-US" dirty="0">
                <a:solidFill>
                  <a:srgbClr val="3891A7">
                    <a:lumMod val="75000"/>
                  </a:srgbClr>
                </a:solidFill>
                <a:ea typeface="宋体" pitchFamily="2" charset="-122"/>
              </a:rPr>
              <a:t>价格越高，越好吃吗？</a:t>
            </a:r>
            <a:br>
              <a:rPr lang="zh-CN" altLang="en-US" sz="3600" b="0" i="0" dirty="0">
                <a:solidFill>
                  <a:srgbClr val="3891A7">
                    <a:lumMod val="75000"/>
                  </a:srgbClr>
                </a:solidFill>
                <a:latin typeface="Tw Cen MT"/>
                <a:ea typeface="宋体" pitchFamily="2" charset="-122"/>
                <a:cs typeface="+mj-cs"/>
              </a:rPr>
            </a:br>
            <a:r>
              <a:rPr lang="zh-CN" altLang="en-US" sz="3600" b="0" i="0" dirty="0">
                <a:solidFill>
                  <a:srgbClr val="3891A7">
                    <a:lumMod val="75000"/>
                  </a:srgbClr>
                </a:solidFill>
                <a:latin typeface="Tw Cen MT"/>
                <a:ea typeface="宋体" pitchFamily="2" charset="-122"/>
                <a:cs typeface="+mj-cs"/>
              </a:rPr>
              <a:t>爬虫与数据分析</a:t>
            </a:r>
          </a:p>
        </p:txBody>
      </p:sp>
      <p:sp>
        <p:nvSpPr>
          <p:cNvPr id="3" name="Rectangle 2"/>
          <p:cNvSpPr>
            <a:spLocks noGrp="1"/>
          </p:cNvSpPr>
          <p:nvPr>
            <p:ph type="subTitle" idx="1"/>
          </p:nvPr>
        </p:nvSpPr>
        <p:spPr/>
        <p:txBody>
          <a:bodyPr>
            <a:noAutofit/>
          </a:bodyPr>
          <a:lstStyle/>
          <a:p>
            <a:pPr marL="0" indent="0" algn="l">
              <a:buNone/>
            </a:pPr>
            <a:br>
              <a:rPr lang="zh-CN" altLang="en-US" sz="2400" b="0" i="0" dirty="0">
                <a:solidFill>
                  <a:srgbClr val="FFFFFF"/>
                </a:solidFill>
                <a:ea typeface="宋体" pitchFamily="2" charset="-122"/>
              </a:rPr>
            </a:br>
            <a:r>
              <a:rPr lang="zh-CN" altLang="en-US" sz="2400" b="0" i="0" dirty="0">
                <a:solidFill>
                  <a:srgbClr val="FFFFFF"/>
                </a:solidFill>
                <a:ea typeface="宋体" pitchFamily="2" charset="-122"/>
              </a:rPr>
              <a:t>互联网技术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数据分析</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日本菜的价格和评价的回归分析</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1064568" y="2204864"/>
            <a:ext cx="4464496" cy="830997"/>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hy2&lt;-hy1[hy1$col==1,]</a:t>
            </a:r>
          </a:p>
          <a:p>
            <a:r>
              <a:rPr lang="en-US" altLang="zh-CN" sz="1600" dirty="0" err="1">
                <a:latin typeface="Segoe UI" panose="020B0502040204020203" pitchFamily="34" charset="0"/>
                <a:cs typeface="Segoe UI" panose="020B0502040204020203" pitchFamily="34" charset="0"/>
              </a:rPr>
              <a:t>lm_hy</a:t>
            </a:r>
            <a:r>
              <a:rPr lang="en-US" altLang="zh-CN" sz="1600" dirty="0">
                <a:latin typeface="Segoe UI" panose="020B0502040204020203" pitchFamily="34" charset="0"/>
                <a:cs typeface="Segoe UI" panose="020B0502040204020203" pitchFamily="34" charset="0"/>
              </a:rPr>
              <a:t>&lt;-</a:t>
            </a:r>
            <a:r>
              <a:rPr lang="en-US" altLang="zh-CN" sz="1600" dirty="0" err="1">
                <a:latin typeface="Segoe UI" panose="020B0502040204020203" pitchFamily="34" charset="0"/>
                <a:cs typeface="Segoe UI" panose="020B0502040204020203" pitchFamily="34" charset="0"/>
              </a:rPr>
              <a:t>lm</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price~taste,data</a:t>
            </a:r>
            <a:r>
              <a:rPr lang="en-US" altLang="zh-CN" sz="1600" dirty="0">
                <a:latin typeface="Segoe UI" panose="020B0502040204020203" pitchFamily="34" charset="0"/>
                <a:cs typeface="Segoe UI" panose="020B0502040204020203" pitchFamily="34" charset="0"/>
              </a:rPr>
              <a:t>=hy2)</a:t>
            </a:r>
          </a:p>
          <a:p>
            <a:r>
              <a:rPr lang="en-US" altLang="zh-CN" sz="1600" dirty="0">
                <a:latin typeface="Segoe UI" panose="020B0502040204020203" pitchFamily="34" charset="0"/>
                <a:cs typeface="Segoe UI" panose="020B0502040204020203" pitchFamily="34" charset="0"/>
              </a:rPr>
              <a:t>summary(</a:t>
            </a:r>
            <a:r>
              <a:rPr lang="en-US" altLang="zh-CN" sz="1600" dirty="0" err="1">
                <a:latin typeface="Segoe UI" panose="020B0502040204020203" pitchFamily="34" charset="0"/>
                <a:cs typeface="Segoe UI" panose="020B0502040204020203" pitchFamily="34" charset="0"/>
              </a:rPr>
              <a:t>lm_hy</a:t>
            </a:r>
            <a:r>
              <a:rPr lang="en-US" altLang="zh-CN" sz="1600" dirty="0">
                <a:latin typeface="Segoe UI" panose="020B0502040204020203" pitchFamily="34" charset="0"/>
                <a:cs typeface="Segoe UI" panose="020B0502040204020203" pitchFamily="34" charset="0"/>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36" y="228600"/>
            <a:ext cx="8389752" cy="6495017"/>
          </a:xfrm>
          <a:prstGeom prst="rect">
            <a:avLst/>
          </a:prstGeom>
        </p:spPr>
      </p:pic>
    </p:spTree>
    <p:extLst>
      <p:ext uri="{BB962C8B-B14F-4D97-AF65-F5344CB8AC3E}">
        <p14:creationId xmlns:p14="http://schemas.microsoft.com/office/powerpoint/2010/main" val="262356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数据分析</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菜系评价的箱线图</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2" y="44624"/>
            <a:ext cx="9259747" cy="6858000"/>
          </a:xfrm>
          <a:prstGeom prst="rect">
            <a:avLst/>
          </a:prstGeom>
        </p:spPr>
      </p:pic>
    </p:spTree>
    <p:extLst>
      <p:ext uri="{BB962C8B-B14F-4D97-AF65-F5344CB8AC3E}">
        <p14:creationId xmlns:p14="http://schemas.microsoft.com/office/powerpoint/2010/main" val="305854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a:solidFill>
                  <a:srgbClr val="4F271C"/>
                </a:solidFill>
                <a:latin typeface="Tw Cen MT"/>
                <a:ea typeface="宋体" pitchFamily="2" charset="-122"/>
                <a:cs typeface="+mj-cs"/>
              </a:rPr>
              <a:t>总结</a:t>
            </a:r>
          </a:p>
        </p:txBody>
      </p:sp>
      <p:sp>
        <p:nvSpPr>
          <p:cNvPr id="3" name="Rectangle 2"/>
          <p:cNvSpPr>
            <a:spLocks noGrp="1"/>
          </p:cNvSpPr>
          <p:nvPr>
            <p:ph sz="quarter" idx="1"/>
          </p:nvPr>
        </p:nvSpPr>
        <p:spPr/>
        <p:txBody>
          <a:bodyPr>
            <a:normAutofit/>
          </a:bodyPr>
          <a:lstStyle/>
          <a:p>
            <a:pPr>
              <a:buClr>
                <a:srgbClr val="FEB80A"/>
              </a:buClr>
              <a:buFont typeface="Wingdings"/>
              <a:buChar char="Ø"/>
            </a:pPr>
            <a:r>
              <a:rPr lang="zh-CN" altLang="en-US" dirty="0">
                <a:ea typeface="宋体" pitchFamily="2" charset="-122"/>
              </a:rPr>
              <a:t>人们对日本菜和火锅“爱憎分明”，日本菜和火锅平均评价很高，但是分布很分散，也就有说 确实有一部分人不爱吃日本菜和火锅。</a:t>
            </a:r>
            <a:endParaRPr lang="en-US" altLang="zh-CN" dirty="0">
              <a:ea typeface="宋体" pitchFamily="2" charset="-122"/>
            </a:endParaRPr>
          </a:p>
          <a:p>
            <a:pPr>
              <a:buClr>
                <a:srgbClr val="FEB80A"/>
              </a:buClr>
              <a:buFont typeface="Wingdings"/>
              <a:buChar char="Ø"/>
            </a:pPr>
            <a:r>
              <a:rPr lang="zh-CN" altLang="en-US" dirty="0">
                <a:ea typeface="宋体" pitchFamily="2" charset="-122"/>
              </a:rPr>
              <a:t>私房菜的评价非常高，说明现在特性化的美食更受欢迎。</a:t>
            </a:r>
            <a:endParaRPr lang="en-US" altLang="zh-CN" dirty="0">
              <a:ea typeface="宋体" pitchFamily="2" charset="-122"/>
            </a:endParaRPr>
          </a:p>
          <a:p>
            <a:pPr>
              <a:buClr>
                <a:srgbClr val="FEB80A"/>
              </a:buClr>
              <a:buFont typeface="Wingdings"/>
              <a:buChar char="Ø"/>
            </a:pPr>
            <a:r>
              <a:rPr lang="zh-CN" altLang="en-US" dirty="0">
                <a:ea typeface="宋体" pitchFamily="2" charset="-122"/>
              </a:rPr>
              <a:t>江浙菜和蟹宴评价都很低，这应该是太多商家只关注上海特产这个噱头并没有把精力花在提高美食上，最后被广大的吃货们识破了</a:t>
            </a:r>
            <a:endParaRPr lang="zh-CN" altLang="en-US" sz="2900" b="0" i="0" dirty="0">
              <a:solidFill>
                <a:schemeClr val="tx1"/>
              </a:solidFill>
              <a:latin typeface="Tw Cen MT"/>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dirty="0">
                <a:solidFill>
                  <a:srgbClr val="4F271C"/>
                </a:solidFill>
                <a:latin typeface="Tw Cen MT"/>
                <a:ea typeface="宋体" pitchFamily="2" charset="-122"/>
              </a:rPr>
              <a:t>提纲</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p:txBody>
          <a:bodyPr/>
          <a:lstStyle/>
          <a:p>
            <a:pPr>
              <a:buClr>
                <a:srgbClr val="FEB80A"/>
              </a:buClr>
              <a:buFont typeface="Wingdings"/>
              <a:buChar char="Ø"/>
            </a:pPr>
            <a:r>
              <a:rPr lang="zh-CN" altLang="en-US" dirty="0">
                <a:ea typeface="宋体" pitchFamily="2" charset="-122"/>
              </a:rPr>
              <a:t>前言</a:t>
            </a:r>
            <a:endParaRPr lang="en-US" altLang="zh-CN" dirty="0">
              <a:ea typeface="宋体" pitchFamily="2" charset="-122"/>
            </a:endParaRPr>
          </a:p>
          <a:p>
            <a:pPr>
              <a:buClr>
                <a:srgbClr val="FEB80A"/>
              </a:buClr>
              <a:buFont typeface="Wingdings"/>
              <a:buChar char="Ø"/>
            </a:pPr>
            <a:endParaRPr lang="zh-CN" altLang="en-US" sz="2900" b="0" i="0" dirty="0">
              <a:solidFill>
                <a:schemeClr val="tx1"/>
              </a:solidFill>
              <a:latin typeface="Tw Cen MT"/>
              <a:ea typeface="宋体" pitchFamily="2" charset="-122"/>
              <a:cs typeface="+mn-cs"/>
            </a:endParaRPr>
          </a:p>
          <a:p>
            <a:pPr marL="320040" lvl="1" indent="-320040">
              <a:spcBef>
                <a:spcPts val="700"/>
              </a:spcBef>
              <a:buClr>
                <a:srgbClr val="FEB80A"/>
              </a:buClr>
              <a:buSzPct val="60000"/>
              <a:buFont typeface="Wingdings"/>
              <a:buChar char="Ø"/>
            </a:pPr>
            <a:r>
              <a:rPr lang="zh-CN" altLang="en-US" sz="2900" dirty="0">
                <a:ea typeface="宋体" pitchFamily="2" charset="-122"/>
              </a:rPr>
              <a:t>爬虫数据获取</a:t>
            </a:r>
          </a:p>
          <a:p>
            <a:pPr marL="320040" lvl="1" indent="-320040" defTabSz="914400">
              <a:spcBef>
                <a:spcPts val="700"/>
              </a:spcBef>
              <a:buClr>
                <a:srgbClr val="FEB80A"/>
              </a:buClr>
              <a:buSzPct val="60000"/>
              <a:buFont typeface="Wingdings"/>
              <a:buChar char="Ø"/>
            </a:pPr>
            <a:endParaRPr lang="zh-CN" altLang="en-US" sz="2900" dirty="0">
              <a:ea typeface="宋体" pitchFamily="2" charset="-122"/>
            </a:endParaRPr>
          </a:p>
          <a:p>
            <a:pPr marL="320040" lvl="1" indent="-320040">
              <a:spcBef>
                <a:spcPts val="700"/>
              </a:spcBef>
              <a:buClr>
                <a:srgbClr val="FEB80A"/>
              </a:buClr>
              <a:buSzPct val="60000"/>
              <a:buFont typeface="Wingdings"/>
              <a:buChar char="Ø"/>
            </a:pPr>
            <a:r>
              <a:rPr lang="zh-CN" altLang="en-US" sz="2900" dirty="0">
                <a:ea typeface="宋体" pitchFamily="2" charset="-122"/>
              </a:rPr>
              <a:t>数据分析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l" defTabSz="914400">
              <a:spcBef>
                <a:spcPts val="0"/>
              </a:spcBef>
              <a:buNone/>
            </a:pPr>
            <a:r>
              <a:rPr lang="zh-CN" altLang="en-US" sz="4400" b="0" i="0" dirty="0">
                <a:solidFill>
                  <a:srgbClr val="4F271C"/>
                </a:solidFill>
                <a:latin typeface="Tw Cen MT"/>
                <a:ea typeface="宋体" pitchFamily="2" charset="-122"/>
                <a:cs typeface="+mj-cs"/>
              </a:rPr>
              <a:t>前言</a:t>
            </a:r>
          </a:p>
        </p:txBody>
      </p:sp>
      <p:sp>
        <p:nvSpPr>
          <p:cNvPr id="3" name="Rectangle 2"/>
          <p:cNvSpPr>
            <a:spLocks noGrp="1"/>
          </p:cNvSpPr>
          <p:nvPr>
            <p:ph sz="quarter" idx="1"/>
          </p:nvPr>
        </p:nvSpPr>
        <p:spPr>
          <a:xfrm>
            <a:off x="660400" y="1600200"/>
            <a:ext cx="8832850" cy="4495800"/>
          </a:xfrm>
        </p:spPr>
        <p:txBody>
          <a:bodyPr>
            <a:normAutofit/>
          </a:bodyPr>
          <a:lstStyle/>
          <a:p>
            <a:pPr marL="320040" indent="-320040" algn="l" defTabSz="914400">
              <a:spcBef>
                <a:spcPts val="700"/>
              </a:spcBef>
              <a:buClr>
                <a:srgbClr val="FEB80A"/>
              </a:buClr>
              <a:buSzPct val="60000"/>
              <a:buFont typeface="Wingdings"/>
              <a:buChar char="Ø"/>
            </a:pPr>
            <a:r>
              <a:rPr lang="zh-CN" altLang="en-US" sz="2900" b="0" i="0" dirty="0">
                <a:solidFill>
                  <a:schemeClr val="tx1"/>
                </a:solidFill>
                <a:latin typeface="Tw Cen MT"/>
                <a:ea typeface="宋体" pitchFamily="2" charset="-122"/>
                <a:cs typeface="+mn-cs"/>
              </a:rPr>
              <a:t>目标</a:t>
            </a:r>
          </a:p>
          <a:p>
            <a:pPr lvl="1">
              <a:buClr>
                <a:srgbClr val="3891A7"/>
              </a:buClr>
              <a:buFont typeface="Wingdings"/>
              <a:buChar char="Ø"/>
            </a:pPr>
            <a:r>
              <a:rPr lang="zh-CN" altLang="en-US" dirty="0">
                <a:ea typeface="宋体" pitchFamily="2" charset="-122"/>
              </a:rPr>
              <a:t>以上海的美食为例，探寻“价格越高，越好吃吗？”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爬虫数据获取</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爬取大众点评上上海美食的数据，包括，价格，口味，环境，服务 ，菜系等等</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1443723" y="2564904"/>
            <a:ext cx="7272808" cy="4278094"/>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hy1&lt;-function(</a:t>
            </a:r>
            <a:r>
              <a:rPr lang="en-US" altLang="zh-CN" sz="1600" dirty="0" err="1">
                <a:latin typeface="Segoe UI" panose="020B0502040204020203" pitchFamily="34" charset="0"/>
                <a:cs typeface="Segoe UI" panose="020B0502040204020203" pitchFamily="34" charset="0"/>
              </a:rPr>
              <a:t>name,leftchar,rightchar</a:t>
            </a:r>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  left&lt;-</a:t>
            </a:r>
            <a:r>
              <a:rPr lang="en-US" altLang="zh-CN" sz="1600" dirty="0" err="1">
                <a:latin typeface="Segoe UI" panose="020B0502040204020203" pitchFamily="34" charset="0"/>
                <a:cs typeface="Segoe UI" panose="020B0502040204020203" pitchFamily="34" charset="0"/>
              </a:rPr>
              <a:t>gregexpr</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leftchar,name</a:t>
            </a:r>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  right&lt;-</a:t>
            </a:r>
            <a:r>
              <a:rPr lang="en-US" altLang="zh-CN" sz="1600" dirty="0" err="1">
                <a:latin typeface="Segoe UI" panose="020B0502040204020203" pitchFamily="34" charset="0"/>
                <a:cs typeface="Segoe UI" panose="020B0502040204020203" pitchFamily="34" charset="0"/>
              </a:rPr>
              <a:t>gregexpr</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rightchar,name</a:t>
            </a:r>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  for(</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 in 1:length(name)){</a:t>
            </a:r>
          </a:p>
          <a:p>
            <a:r>
              <a:rPr lang="en-US" altLang="zh-CN" sz="1600" dirty="0">
                <a:latin typeface="Segoe UI" panose="020B0502040204020203" pitchFamily="34" charset="0"/>
                <a:cs typeface="Segoe UI" panose="020B0502040204020203" pitchFamily="34" charset="0"/>
              </a:rPr>
              <a:t>    name[</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]&lt;-substring(name[</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],left[[</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]][1]+</a:t>
            </a:r>
            <a:r>
              <a:rPr lang="en-US" altLang="zh-CN" sz="1600" dirty="0" err="1">
                <a:latin typeface="Segoe UI" panose="020B0502040204020203" pitchFamily="34" charset="0"/>
                <a:cs typeface="Segoe UI" panose="020B0502040204020203" pitchFamily="34" charset="0"/>
              </a:rPr>
              <a:t>attr</a:t>
            </a:r>
            <a:r>
              <a:rPr lang="en-US" altLang="zh-CN" sz="1600" dirty="0">
                <a:latin typeface="Segoe UI" panose="020B0502040204020203" pitchFamily="34" charset="0"/>
                <a:cs typeface="Segoe UI" panose="020B0502040204020203" pitchFamily="34" charset="0"/>
              </a:rPr>
              <a:t>(left[[</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match.length</a:t>
            </a:r>
            <a:r>
              <a:rPr lang="en-US" altLang="zh-CN" sz="1600" dirty="0">
                <a:latin typeface="Segoe UI" panose="020B0502040204020203" pitchFamily="34" charset="0"/>
                <a:cs typeface="Segoe UI" panose="020B0502040204020203" pitchFamily="34" charset="0"/>
              </a:rPr>
              <a:t>"),right[[</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]][1]-1)</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name</a:t>
            </a:r>
          </a:p>
          <a:p>
            <a:r>
              <a:rPr lang="en-US" altLang="zh-CN" sz="1600" dirty="0">
                <a:latin typeface="Segoe UI" panose="020B0502040204020203" pitchFamily="34" charset="0"/>
                <a:cs typeface="Segoe UI" panose="020B0502040204020203" pitchFamily="34" charset="0"/>
              </a:rPr>
              <a:t>}</a:t>
            </a:r>
          </a:p>
          <a:p>
            <a:endParaRPr lang="en-US" altLang="zh-CN" sz="1600" dirty="0">
              <a:latin typeface="Segoe UI" panose="020B0502040204020203" pitchFamily="34" charset="0"/>
              <a:cs typeface="Segoe UI" panose="020B0502040204020203" pitchFamily="34" charset="0"/>
            </a:endParaRPr>
          </a:p>
          <a:p>
            <a:r>
              <a:rPr lang="en-US" altLang="zh-CN" sz="1600" dirty="0" err="1">
                <a:latin typeface="Segoe UI" panose="020B0502040204020203" pitchFamily="34" charset="0"/>
                <a:cs typeface="Segoe UI" panose="020B0502040204020203" pitchFamily="34" charset="0"/>
              </a:rPr>
              <a:t>myheader</a:t>
            </a:r>
            <a:r>
              <a:rPr lang="en-US" altLang="zh-CN" sz="1600" dirty="0">
                <a:latin typeface="Segoe UI" panose="020B0502040204020203" pitchFamily="34" charset="0"/>
                <a:cs typeface="Segoe UI" panose="020B0502040204020203" pitchFamily="34" charset="0"/>
              </a:rPr>
              <a:t>&lt;-c(</a:t>
            </a:r>
          </a:p>
          <a:p>
            <a:r>
              <a:rPr lang="en-US" altLang="zh-CN" sz="1600" dirty="0">
                <a:latin typeface="Segoe UI" panose="020B0502040204020203" pitchFamily="34" charset="0"/>
                <a:cs typeface="Segoe UI" panose="020B0502040204020203" pitchFamily="34" charset="0"/>
              </a:rPr>
              <a:t>  "User-Agent"="Mozilla/5.0 (Windows; U; Windows NT 5.1; </a:t>
            </a:r>
            <a:r>
              <a:rPr lang="en-US" altLang="zh-CN" sz="1600" dirty="0" err="1">
                <a:latin typeface="Segoe UI" panose="020B0502040204020203" pitchFamily="34" charset="0"/>
                <a:cs typeface="Segoe UI" panose="020B0502040204020203" pitchFamily="34" charset="0"/>
              </a:rPr>
              <a:t>zh</a:t>
            </a:r>
            <a:r>
              <a:rPr lang="en-US" altLang="zh-CN" sz="1600" dirty="0">
                <a:latin typeface="Segoe UI" panose="020B0502040204020203" pitchFamily="34" charset="0"/>
                <a:cs typeface="Segoe UI" panose="020B0502040204020203" pitchFamily="34" charset="0"/>
              </a:rPr>
              <a:t>-CN; rv:1.9.1.6) ",</a:t>
            </a:r>
          </a:p>
          <a:p>
            <a:r>
              <a:rPr lang="en-US" altLang="zh-CN" sz="1600" dirty="0">
                <a:latin typeface="Segoe UI" panose="020B0502040204020203" pitchFamily="34" charset="0"/>
                <a:cs typeface="Segoe UI" panose="020B0502040204020203" pitchFamily="34" charset="0"/>
              </a:rPr>
              <a:t>  "Accept"="text/</a:t>
            </a:r>
            <a:r>
              <a:rPr lang="en-US" altLang="zh-CN" sz="1600" dirty="0" err="1">
                <a:latin typeface="Segoe UI" panose="020B0502040204020203" pitchFamily="34" charset="0"/>
                <a:cs typeface="Segoe UI" panose="020B0502040204020203" pitchFamily="34" charset="0"/>
              </a:rPr>
              <a:t>html,application</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xhtml+xml,application</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xml;q</a:t>
            </a:r>
            <a:r>
              <a:rPr lang="en-US" altLang="zh-CN" sz="1600" dirty="0">
                <a:latin typeface="Segoe UI" panose="020B0502040204020203" pitchFamily="34" charset="0"/>
                <a:cs typeface="Segoe UI" panose="020B0502040204020203" pitchFamily="34" charset="0"/>
              </a:rPr>
              <a:t>=0.9,*/*;q=0.8",</a:t>
            </a:r>
          </a:p>
          <a:p>
            <a:r>
              <a:rPr lang="en-US" altLang="zh-CN" sz="1600" dirty="0">
                <a:latin typeface="Segoe UI" panose="020B0502040204020203" pitchFamily="34" charset="0"/>
                <a:cs typeface="Segoe UI" panose="020B0502040204020203" pitchFamily="34" charset="0"/>
              </a:rPr>
              <a:t>  "Accept-Language"="</a:t>
            </a:r>
            <a:r>
              <a:rPr lang="en-US" altLang="zh-CN" sz="1600" dirty="0" err="1">
                <a:latin typeface="Segoe UI" panose="020B0502040204020203" pitchFamily="34" charset="0"/>
                <a:cs typeface="Segoe UI" panose="020B0502040204020203" pitchFamily="34" charset="0"/>
              </a:rPr>
              <a:t>en</a:t>
            </a:r>
            <a:r>
              <a:rPr lang="en-US" altLang="zh-CN" sz="1600" dirty="0">
                <a:latin typeface="Segoe UI" panose="020B0502040204020203" pitchFamily="34" charset="0"/>
                <a:cs typeface="Segoe UI" panose="020B0502040204020203" pitchFamily="34" charset="0"/>
              </a:rPr>
              <a:t>-us",</a:t>
            </a:r>
          </a:p>
          <a:p>
            <a:r>
              <a:rPr lang="en-US" altLang="zh-CN" sz="1600" dirty="0">
                <a:latin typeface="Segoe UI" panose="020B0502040204020203" pitchFamily="34" charset="0"/>
                <a:cs typeface="Segoe UI" panose="020B0502040204020203" pitchFamily="34" charset="0"/>
              </a:rPr>
              <a:t>  "Connection"="keep-alive",</a:t>
            </a:r>
          </a:p>
          <a:p>
            <a:r>
              <a:rPr lang="en-US" altLang="zh-CN" sz="1600" dirty="0">
                <a:latin typeface="Segoe UI" panose="020B0502040204020203" pitchFamily="34" charset="0"/>
                <a:cs typeface="Segoe UI" panose="020B0502040204020203" pitchFamily="34" charset="0"/>
              </a:rPr>
              <a:t>  "Accept-Charset"="GB2312,utf-8;q=0.7,*;q=0.7"</a:t>
            </a:r>
          </a:p>
          <a:p>
            <a:r>
              <a:rPr lang="en-US" altLang="zh-CN" sz="1600" dirty="0">
                <a:latin typeface="Segoe UI" panose="020B0502040204020203" pitchFamily="34" charset="0"/>
                <a:cs typeface="Segoe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爬虫数据获取</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爬取大众点评上上海美食的数据，包括，价格，口味，环境，服务 ，菜系等等</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1443723" y="2564904"/>
            <a:ext cx="7272808" cy="1323439"/>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library(XML)</a:t>
            </a:r>
          </a:p>
          <a:p>
            <a:r>
              <a:rPr lang="en-US" altLang="zh-CN" sz="1600" dirty="0">
                <a:latin typeface="Segoe UI" panose="020B0502040204020203" pitchFamily="34" charset="0"/>
                <a:cs typeface="Segoe UI" panose="020B0502040204020203" pitchFamily="34" charset="0"/>
              </a:rPr>
              <a:t>library(</a:t>
            </a:r>
            <a:r>
              <a:rPr lang="en-US" altLang="zh-CN" sz="1600" dirty="0" err="1">
                <a:latin typeface="Segoe UI" panose="020B0502040204020203" pitchFamily="34" charset="0"/>
                <a:cs typeface="Segoe UI" panose="020B0502040204020203" pitchFamily="34" charset="0"/>
              </a:rPr>
              <a:t>bitops</a:t>
            </a:r>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library(</a:t>
            </a:r>
            <a:r>
              <a:rPr lang="en-US" altLang="zh-CN" sz="1600" dirty="0" err="1">
                <a:latin typeface="Segoe UI" panose="020B0502040204020203" pitchFamily="34" charset="0"/>
                <a:cs typeface="Segoe UI" panose="020B0502040204020203" pitchFamily="34" charset="0"/>
              </a:rPr>
              <a:t>RCurl</a:t>
            </a:r>
            <a:r>
              <a:rPr lang="en-US" altLang="zh-CN" sz="1600" dirty="0">
                <a:latin typeface="Segoe UI" panose="020B0502040204020203" pitchFamily="34" charset="0"/>
                <a:cs typeface="Segoe UI" panose="020B0502040204020203" pitchFamily="34" charset="0"/>
              </a:rPr>
              <a:t>)</a:t>
            </a:r>
          </a:p>
          <a:p>
            <a:endParaRPr lang="en-US" altLang="zh-CN" sz="1600" dirty="0">
              <a:latin typeface="Segoe UI" panose="020B0502040204020203" pitchFamily="34" charset="0"/>
              <a:cs typeface="Segoe UI" panose="020B0502040204020203" pitchFamily="34" charset="0"/>
            </a:endParaRPr>
          </a:p>
          <a:p>
            <a:r>
              <a:rPr lang="en-US" altLang="zh-CN" sz="1600" dirty="0" err="1">
                <a:latin typeface="Segoe UI" panose="020B0502040204020203" pitchFamily="34" charset="0"/>
                <a:cs typeface="Segoe UI" panose="020B0502040204020203" pitchFamily="34" charset="0"/>
              </a:rPr>
              <a:t>date_all</a:t>
            </a:r>
            <a:r>
              <a:rPr lang="en-US" altLang="zh-CN" sz="1600" dirty="0">
                <a:latin typeface="Segoe UI" panose="020B0502040204020203" pitchFamily="34" charset="0"/>
                <a:cs typeface="Segoe UI" panose="020B0502040204020203" pitchFamily="34" charset="0"/>
              </a:rPr>
              <a:t>&lt;-</a:t>
            </a:r>
            <a:r>
              <a:rPr lang="en-US" altLang="zh-CN" sz="1600" dirty="0" err="1">
                <a:latin typeface="Segoe UI" panose="020B0502040204020203" pitchFamily="34" charset="0"/>
                <a:cs typeface="Segoe UI" panose="020B0502040204020203" pitchFamily="34" charset="0"/>
              </a:rPr>
              <a:t>data.frame</a:t>
            </a:r>
            <a:r>
              <a:rPr lang="en-US" altLang="zh-CN"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38512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爬虫数据获取</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爬取大众点评上上海美食的数据，包括，价格，口味，环境，服务 ，菜系等等</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920552" y="2636912"/>
            <a:ext cx="7776864" cy="3785652"/>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for (j in 1:50)</a:t>
            </a:r>
          </a:p>
          <a:p>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  </a:t>
            </a:r>
            <a:r>
              <a:rPr lang="en-US" altLang="zh-CN" sz="1600" dirty="0" err="1">
                <a:latin typeface="Segoe UI" panose="020B0502040204020203" pitchFamily="34" charset="0"/>
                <a:cs typeface="Segoe UI" panose="020B0502040204020203" pitchFamily="34" charset="0"/>
              </a:rPr>
              <a:t>url</a:t>
            </a:r>
            <a:r>
              <a:rPr lang="en-US" altLang="zh-CN" sz="1600" dirty="0">
                <a:latin typeface="Segoe UI" panose="020B0502040204020203" pitchFamily="34" charset="0"/>
                <a:cs typeface="Segoe UI" panose="020B0502040204020203" pitchFamily="34" charset="0"/>
              </a:rPr>
              <a:t>&lt;-paste("http://www.dianping.com/search/category/1/10/p",j,"?aid=67071007%2C17179979%2C5175874%2C63177252%2C57503551%2C2945809",sep = "") </a:t>
            </a:r>
          </a:p>
          <a:p>
            <a:r>
              <a:rPr lang="en-US" altLang="zh-CN" sz="1600" dirty="0">
                <a:latin typeface="Segoe UI" panose="020B0502040204020203" pitchFamily="34" charset="0"/>
                <a:cs typeface="Segoe UI" panose="020B0502040204020203" pitchFamily="34" charset="0"/>
              </a:rPr>
              <a:t>  temp&lt;-</a:t>
            </a:r>
            <a:r>
              <a:rPr lang="en-US" altLang="zh-CN" sz="1600" dirty="0" err="1">
                <a:latin typeface="Segoe UI" panose="020B0502040204020203" pitchFamily="34" charset="0"/>
                <a:cs typeface="Segoe UI" panose="020B0502040204020203" pitchFamily="34" charset="0"/>
              </a:rPr>
              <a:t>getURL</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url,httpheader</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myheader</a:t>
            </a:r>
            <a:r>
              <a:rPr lang="en-US" altLang="zh-CN" sz="1600" dirty="0">
                <a:latin typeface="Segoe UI" panose="020B0502040204020203" pitchFamily="34" charset="0"/>
                <a:cs typeface="Segoe UI" panose="020B0502040204020203" pitchFamily="34" charset="0"/>
              </a:rPr>
              <a:t>)#</a:t>
            </a:r>
            <a:r>
              <a:rPr lang="zh-CN" altLang="en-US" sz="1600" dirty="0">
                <a:latin typeface="Segoe UI" panose="020B0502040204020203" pitchFamily="34" charset="0"/>
                <a:cs typeface="Segoe UI" panose="020B0502040204020203" pitchFamily="34" charset="0"/>
              </a:rPr>
              <a:t>伪装报头访问浏览器</a:t>
            </a:r>
          </a:p>
          <a:p>
            <a:r>
              <a:rPr lang="zh-CN" altLang="en-US" sz="1600" dirty="0">
                <a:latin typeface="Segoe UI" panose="020B0502040204020203" pitchFamily="34" charset="0"/>
                <a:cs typeface="Segoe UI" panose="020B0502040204020203" pitchFamily="34" charset="0"/>
              </a:rPr>
              <a:t>  </a:t>
            </a:r>
            <a:r>
              <a:rPr lang="en-US" altLang="zh-CN" sz="1600" dirty="0">
                <a:latin typeface="Segoe UI" panose="020B0502040204020203" pitchFamily="34" charset="0"/>
                <a:cs typeface="Segoe UI" panose="020B0502040204020203" pitchFamily="34" charset="0"/>
              </a:rPr>
              <a:t>k&lt;-</a:t>
            </a:r>
            <a:r>
              <a:rPr lang="en-US" altLang="zh-CN" sz="1600" dirty="0" err="1">
                <a:latin typeface="Segoe UI" panose="020B0502040204020203" pitchFamily="34" charset="0"/>
                <a:cs typeface="Segoe UI" panose="020B0502040204020203" pitchFamily="34" charset="0"/>
              </a:rPr>
              <a:t>strsplit</a:t>
            </a:r>
            <a:r>
              <a:rPr lang="en-US" altLang="zh-CN" sz="1600" dirty="0">
                <a:latin typeface="Segoe UI" panose="020B0502040204020203" pitchFamily="34" charset="0"/>
                <a:cs typeface="Segoe UI" panose="020B0502040204020203" pitchFamily="34" charset="0"/>
              </a:rPr>
              <a:t>(temp,"\n")[[1]]</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name1&lt;-k[grep("data-hippo-</a:t>
            </a:r>
            <a:r>
              <a:rPr lang="en-US" altLang="zh-CN" sz="1600" dirty="0" err="1">
                <a:latin typeface="Segoe UI" panose="020B0502040204020203" pitchFamily="34" charset="0"/>
                <a:cs typeface="Segoe UI" panose="020B0502040204020203" pitchFamily="34" charset="0"/>
              </a:rPr>
              <a:t>type",k</a:t>
            </a:r>
            <a:r>
              <a:rPr lang="en-US" altLang="zh-CN" sz="1600" dirty="0">
                <a:latin typeface="Segoe UI" panose="020B0502040204020203" pitchFamily="34" charset="0"/>
                <a:cs typeface="Segoe UI" panose="020B0502040204020203" pitchFamily="34" charset="0"/>
              </a:rPr>
              <a:t>)+1]</a:t>
            </a:r>
          </a:p>
          <a:p>
            <a:r>
              <a:rPr lang="en-US" altLang="zh-CN" sz="1600" dirty="0">
                <a:latin typeface="Segoe UI" panose="020B0502040204020203" pitchFamily="34" charset="0"/>
                <a:cs typeface="Segoe UI" panose="020B0502040204020203" pitchFamily="34" charset="0"/>
              </a:rPr>
              <a:t>  left&lt;-</a:t>
            </a:r>
            <a:r>
              <a:rPr lang="en-US" altLang="zh-CN" sz="1600" dirty="0" err="1">
                <a:latin typeface="Segoe UI" panose="020B0502040204020203" pitchFamily="34" charset="0"/>
                <a:cs typeface="Segoe UI" panose="020B0502040204020203" pitchFamily="34" charset="0"/>
              </a:rPr>
              <a:t>gregexpr</a:t>
            </a:r>
            <a:r>
              <a:rPr lang="en-US" altLang="zh-CN" sz="1600" dirty="0">
                <a:latin typeface="Segoe UI" panose="020B0502040204020203" pitchFamily="34" charset="0"/>
                <a:cs typeface="Segoe UI" panose="020B0502040204020203" pitchFamily="34" charset="0"/>
              </a:rPr>
              <a:t>("&lt;h4&gt;",name1)</a:t>
            </a:r>
          </a:p>
          <a:p>
            <a:r>
              <a:rPr lang="en-US" altLang="zh-CN" sz="1600" dirty="0">
                <a:latin typeface="Segoe UI" panose="020B0502040204020203" pitchFamily="34" charset="0"/>
                <a:cs typeface="Segoe UI" panose="020B0502040204020203" pitchFamily="34" charset="0"/>
              </a:rPr>
              <a:t>  right&lt;-</a:t>
            </a:r>
            <a:r>
              <a:rPr lang="en-US" altLang="zh-CN" sz="1600" dirty="0" err="1">
                <a:latin typeface="Segoe UI" panose="020B0502040204020203" pitchFamily="34" charset="0"/>
                <a:cs typeface="Segoe UI" panose="020B0502040204020203" pitchFamily="34" charset="0"/>
              </a:rPr>
              <a:t>gregexpr</a:t>
            </a:r>
            <a:r>
              <a:rPr lang="en-US" altLang="zh-CN" sz="1600" dirty="0">
                <a:latin typeface="Segoe UI" panose="020B0502040204020203" pitchFamily="34" charset="0"/>
                <a:cs typeface="Segoe UI" panose="020B0502040204020203" pitchFamily="34" charset="0"/>
              </a:rPr>
              <a:t>("&lt;/h4&gt;",name1)</a:t>
            </a:r>
          </a:p>
          <a:p>
            <a:r>
              <a:rPr lang="en-US" altLang="zh-CN" sz="1600" dirty="0">
                <a:latin typeface="Segoe UI" panose="020B0502040204020203" pitchFamily="34" charset="0"/>
                <a:cs typeface="Segoe UI" panose="020B0502040204020203" pitchFamily="34" charset="0"/>
              </a:rPr>
              <a:t>  for(</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 in 1:length(left)){</a:t>
            </a:r>
          </a:p>
          <a:p>
            <a:r>
              <a:rPr lang="en-US" altLang="zh-CN" sz="1600" dirty="0">
                <a:latin typeface="Segoe UI" panose="020B0502040204020203" pitchFamily="34" charset="0"/>
                <a:cs typeface="Segoe UI" panose="020B0502040204020203" pitchFamily="34" charset="0"/>
              </a:rPr>
              <a:t>    name1[</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]&lt;-substring(name1[</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],left[[</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]][1]+</a:t>
            </a:r>
            <a:r>
              <a:rPr lang="en-US" altLang="zh-CN" sz="1600" dirty="0" err="1">
                <a:latin typeface="Segoe UI" panose="020B0502040204020203" pitchFamily="34" charset="0"/>
                <a:cs typeface="Segoe UI" panose="020B0502040204020203" pitchFamily="34" charset="0"/>
              </a:rPr>
              <a:t>attr</a:t>
            </a:r>
            <a:r>
              <a:rPr lang="en-US" altLang="zh-CN" sz="1600" dirty="0">
                <a:latin typeface="Segoe UI" panose="020B0502040204020203" pitchFamily="34" charset="0"/>
                <a:cs typeface="Segoe UI" panose="020B0502040204020203" pitchFamily="34" charset="0"/>
              </a:rPr>
              <a:t>(left[[1]],"</a:t>
            </a:r>
            <a:r>
              <a:rPr lang="en-US" altLang="zh-CN" sz="1600" dirty="0" err="1">
                <a:latin typeface="Segoe UI" panose="020B0502040204020203" pitchFamily="34" charset="0"/>
                <a:cs typeface="Segoe UI" panose="020B0502040204020203" pitchFamily="34" charset="0"/>
              </a:rPr>
              <a:t>match.length</a:t>
            </a:r>
            <a:r>
              <a:rPr lang="en-US" altLang="zh-CN" sz="1600" dirty="0">
                <a:latin typeface="Segoe UI" panose="020B0502040204020203" pitchFamily="34" charset="0"/>
                <a:cs typeface="Segoe UI" panose="020B0502040204020203" pitchFamily="34" charset="0"/>
              </a:rPr>
              <a:t>"),right[[</a:t>
            </a:r>
            <a:r>
              <a:rPr lang="en-US" altLang="zh-CN" sz="1600" dirty="0" err="1">
                <a:latin typeface="Segoe UI" panose="020B0502040204020203" pitchFamily="34" charset="0"/>
                <a:cs typeface="Segoe UI" panose="020B0502040204020203" pitchFamily="34" charset="0"/>
              </a:rPr>
              <a:t>i</a:t>
            </a:r>
            <a:r>
              <a:rPr lang="en-US" altLang="zh-CN" sz="1600" dirty="0">
                <a:latin typeface="Segoe UI" panose="020B0502040204020203" pitchFamily="34" charset="0"/>
                <a:cs typeface="Segoe UI" panose="020B0502040204020203" pitchFamily="34" charset="0"/>
              </a:rPr>
              <a:t>]][1]-1)</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name&lt;-name1</a:t>
            </a:r>
          </a:p>
        </p:txBody>
      </p:sp>
    </p:spTree>
    <p:extLst>
      <p:ext uri="{BB962C8B-B14F-4D97-AF65-F5344CB8AC3E}">
        <p14:creationId xmlns:p14="http://schemas.microsoft.com/office/powerpoint/2010/main" val="276146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爬虫数据获取</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爬取大众点评上上海美食的数据，包括，价格，口味，环境，服务 ，菜系等等</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920552" y="2636912"/>
            <a:ext cx="7776864" cy="3785652"/>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  price1&lt;-k[grep("</a:t>
            </a:r>
            <a:r>
              <a:rPr lang="zh-CN" altLang="en-US" sz="1600" dirty="0">
                <a:latin typeface="Segoe UI" panose="020B0502040204020203" pitchFamily="34" charset="0"/>
                <a:cs typeface="Segoe UI" panose="020B0502040204020203" pitchFamily="34" charset="0"/>
              </a:rPr>
              <a:t>￥</a:t>
            </a:r>
            <a:r>
              <a:rPr lang="en-US" altLang="zh-CN" sz="1600" dirty="0">
                <a:latin typeface="Segoe UI" panose="020B0502040204020203" pitchFamily="34" charset="0"/>
                <a:cs typeface="Segoe UI" panose="020B0502040204020203" pitchFamily="34" charset="0"/>
              </a:rPr>
              <a:t>",k)]</a:t>
            </a:r>
          </a:p>
          <a:p>
            <a:r>
              <a:rPr lang="en-US" altLang="zh-CN" sz="1600" dirty="0">
                <a:latin typeface="Segoe UI" panose="020B0502040204020203" pitchFamily="34" charset="0"/>
                <a:cs typeface="Segoe UI" panose="020B0502040204020203" pitchFamily="34" charset="0"/>
              </a:rPr>
              <a:t>  price&lt;-hy1(price1,"</a:t>
            </a:r>
            <a:r>
              <a:rPr lang="zh-CN" altLang="en-US" sz="1600" dirty="0">
                <a:latin typeface="Segoe UI" panose="020B0502040204020203" pitchFamily="34" charset="0"/>
                <a:cs typeface="Segoe UI" panose="020B0502040204020203" pitchFamily="34" charset="0"/>
              </a:rPr>
              <a:t>￥</a:t>
            </a:r>
            <a:r>
              <a:rPr lang="en-US" altLang="zh-CN" sz="1600" dirty="0">
                <a:latin typeface="Segoe UI" panose="020B0502040204020203" pitchFamily="34" charset="0"/>
                <a:cs typeface="Segoe UI" panose="020B0502040204020203" pitchFamily="34" charset="0"/>
              </a:rPr>
              <a:t>","&lt;/b&gt;")</a:t>
            </a:r>
          </a:p>
          <a:p>
            <a:r>
              <a:rPr lang="en-US" altLang="zh-CN" sz="1600" dirty="0">
                <a:latin typeface="Segoe UI" panose="020B0502040204020203" pitchFamily="34" charset="0"/>
                <a:cs typeface="Segoe UI" panose="020B0502040204020203" pitchFamily="34" charset="0"/>
              </a:rPr>
              <a:t>  price&lt;-</a:t>
            </a:r>
            <a:r>
              <a:rPr lang="en-US" altLang="zh-CN" sz="1600" dirty="0" err="1">
                <a:latin typeface="Segoe UI" panose="020B0502040204020203" pitchFamily="34" charset="0"/>
                <a:cs typeface="Segoe UI" panose="020B0502040204020203" pitchFamily="34" charset="0"/>
              </a:rPr>
              <a:t>as.numeric</a:t>
            </a:r>
            <a:r>
              <a:rPr lang="en-US" altLang="zh-CN" sz="1600" dirty="0">
                <a:latin typeface="Segoe UI" panose="020B0502040204020203" pitchFamily="34" charset="0"/>
                <a:cs typeface="Segoe UI" panose="020B0502040204020203" pitchFamily="34" charset="0"/>
              </a:rPr>
              <a:t>(price)</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taste1&lt;-k[grep("comment-</a:t>
            </a:r>
            <a:r>
              <a:rPr lang="en-US" altLang="zh-CN" sz="1600" dirty="0" err="1">
                <a:latin typeface="Segoe UI" panose="020B0502040204020203" pitchFamily="34" charset="0"/>
                <a:cs typeface="Segoe UI" panose="020B0502040204020203" pitchFamily="34" charset="0"/>
              </a:rPr>
              <a:t>list",k</a:t>
            </a:r>
            <a:r>
              <a:rPr lang="en-US" altLang="zh-CN" sz="1600" dirty="0">
                <a:latin typeface="Segoe UI" panose="020B0502040204020203" pitchFamily="34" charset="0"/>
                <a:cs typeface="Segoe UI" panose="020B0502040204020203" pitchFamily="34" charset="0"/>
              </a:rPr>
              <a:t>)+1]</a:t>
            </a:r>
          </a:p>
          <a:p>
            <a:r>
              <a:rPr lang="en-US" altLang="zh-CN" sz="1600" dirty="0">
                <a:latin typeface="Segoe UI" panose="020B0502040204020203" pitchFamily="34" charset="0"/>
                <a:cs typeface="Segoe UI" panose="020B0502040204020203" pitchFamily="34" charset="0"/>
              </a:rPr>
              <a:t>  taste&lt;-hy1(taste1,"&lt;b&gt;","&lt;/b&gt;")</a:t>
            </a:r>
          </a:p>
          <a:p>
            <a:r>
              <a:rPr lang="en-US" altLang="zh-CN" sz="1600" dirty="0">
                <a:latin typeface="Segoe UI" panose="020B0502040204020203" pitchFamily="34" charset="0"/>
                <a:cs typeface="Segoe UI" panose="020B0502040204020203" pitchFamily="34" charset="0"/>
              </a:rPr>
              <a:t>  taste&lt;-</a:t>
            </a:r>
            <a:r>
              <a:rPr lang="en-US" altLang="zh-CN" sz="1600" dirty="0" err="1">
                <a:latin typeface="Segoe UI" panose="020B0502040204020203" pitchFamily="34" charset="0"/>
                <a:cs typeface="Segoe UI" panose="020B0502040204020203" pitchFamily="34" charset="0"/>
              </a:rPr>
              <a:t>as.numeric</a:t>
            </a:r>
            <a:r>
              <a:rPr lang="en-US" altLang="zh-CN" sz="1600" dirty="0">
                <a:latin typeface="Segoe UI" panose="020B0502040204020203" pitchFamily="34" charset="0"/>
                <a:cs typeface="Segoe UI" panose="020B0502040204020203" pitchFamily="34" charset="0"/>
              </a:rPr>
              <a:t>(taste)</a:t>
            </a:r>
          </a:p>
          <a:p>
            <a:endParaRPr lang="en-US" altLang="zh-CN" sz="1600" dirty="0">
              <a:latin typeface="Segoe UI" panose="020B0502040204020203" pitchFamily="34" charset="0"/>
              <a:cs typeface="Segoe UI" panose="020B0502040204020203" pitchFamily="34" charset="0"/>
            </a:endParaRPr>
          </a:p>
          <a:p>
            <a:r>
              <a:rPr lang="en-US" altLang="zh-CN" sz="1600" dirty="0">
                <a:latin typeface="Segoe UI" panose="020B0502040204020203" pitchFamily="34" charset="0"/>
                <a:cs typeface="Segoe UI" panose="020B0502040204020203" pitchFamily="34" charset="0"/>
              </a:rPr>
              <a:t>  environment1&lt;-k[grep("comment-</a:t>
            </a:r>
            <a:r>
              <a:rPr lang="en-US" altLang="zh-CN" sz="1600" dirty="0" err="1">
                <a:latin typeface="Segoe UI" panose="020B0502040204020203" pitchFamily="34" charset="0"/>
                <a:cs typeface="Segoe UI" panose="020B0502040204020203" pitchFamily="34" charset="0"/>
              </a:rPr>
              <a:t>list",k</a:t>
            </a:r>
            <a:r>
              <a:rPr lang="en-US" altLang="zh-CN" sz="1600" dirty="0">
                <a:latin typeface="Segoe UI" panose="020B0502040204020203" pitchFamily="34" charset="0"/>
                <a:cs typeface="Segoe UI" panose="020B0502040204020203" pitchFamily="34" charset="0"/>
              </a:rPr>
              <a:t>)+2]</a:t>
            </a:r>
          </a:p>
          <a:p>
            <a:r>
              <a:rPr lang="en-US" altLang="zh-CN" sz="1600" dirty="0">
                <a:latin typeface="Segoe UI" panose="020B0502040204020203" pitchFamily="34" charset="0"/>
                <a:cs typeface="Segoe UI" panose="020B0502040204020203" pitchFamily="34" charset="0"/>
              </a:rPr>
              <a:t>  environment&lt;-hy1(environment1,"&lt;b&gt;","&lt;/b&gt;")</a:t>
            </a:r>
          </a:p>
          <a:p>
            <a:r>
              <a:rPr lang="en-US" altLang="zh-CN" sz="1600" dirty="0">
                <a:latin typeface="Segoe UI" panose="020B0502040204020203" pitchFamily="34" charset="0"/>
                <a:cs typeface="Segoe UI" panose="020B0502040204020203" pitchFamily="34" charset="0"/>
              </a:rPr>
              <a:t>  environment&lt;-</a:t>
            </a:r>
            <a:r>
              <a:rPr lang="en-US" altLang="zh-CN" sz="1600" dirty="0" err="1">
                <a:latin typeface="Segoe UI" panose="020B0502040204020203" pitchFamily="34" charset="0"/>
                <a:cs typeface="Segoe UI" panose="020B0502040204020203" pitchFamily="34" charset="0"/>
              </a:rPr>
              <a:t>as.numeric</a:t>
            </a:r>
            <a:r>
              <a:rPr lang="en-US" altLang="zh-CN" sz="1600" dirty="0">
                <a:latin typeface="Segoe UI" panose="020B0502040204020203" pitchFamily="34" charset="0"/>
                <a:cs typeface="Segoe UI" panose="020B0502040204020203" pitchFamily="34" charset="0"/>
              </a:rPr>
              <a:t>(environment)</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service1&lt;-k[grep("comment-</a:t>
            </a:r>
            <a:r>
              <a:rPr lang="en-US" altLang="zh-CN" sz="1600" dirty="0" err="1">
                <a:latin typeface="Segoe UI" panose="020B0502040204020203" pitchFamily="34" charset="0"/>
                <a:cs typeface="Segoe UI" panose="020B0502040204020203" pitchFamily="34" charset="0"/>
              </a:rPr>
              <a:t>list",k</a:t>
            </a:r>
            <a:r>
              <a:rPr lang="en-US" altLang="zh-CN" sz="1600" dirty="0">
                <a:latin typeface="Segoe UI" panose="020B0502040204020203" pitchFamily="34" charset="0"/>
                <a:cs typeface="Segoe UI" panose="020B0502040204020203" pitchFamily="34" charset="0"/>
              </a:rPr>
              <a:t>)+3]</a:t>
            </a:r>
          </a:p>
          <a:p>
            <a:r>
              <a:rPr lang="en-US" altLang="zh-CN" sz="1600" dirty="0">
                <a:latin typeface="Segoe UI" panose="020B0502040204020203" pitchFamily="34" charset="0"/>
                <a:cs typeface="Segoe UI" panose="020B0502040204020203" pitchFamily="34" charset="0"/>
              </a:rPr>
              <a:t>  service&lt;-hy1(service1,"&lt;b&gt;","&lt;/b&gt;")</a:t>
            </a:r>
          </a:p>
          <a:p>
            <a:r>
              <a:rPr lang="en-US" altLang="zh-CN" sz="1600" dirty="0">
                <a:latin typeface="Segoe UI" panose="020B0502040204020203" pitchFamily="34" charset="0"/>
                <a:cs typeface="Segoe UI" panose="020B0502040204020203" pitchFamily="34" charset="0"/>
              </a:rPr>
              <a:t>  service&lt;-</a:t>
            </a:r>
            <a:r>
              <a:rPr lang="en-US" altLang="zh-CN" sz="1600" dirty="0" err="1">
                <a:latin typeface="Segoe UI" panose="020B0502040204020203" pitchFamily="34" charset="0"/>
                <a:cs typeface="Segoe UI" panose="020B0502040204020203" pitchFamily="34" charset="0"/>
              </a:rPr>
              <a:t>as.numeric</a:t>
            </a:r>
            <a:r>
              <a:rPr lang="en-US" altLang="zh-CN" sz="1600" dirty="0">
                <a:latin typeface="Segoe UI" panose="020B0502040204020203" pitchFamily="34" charset="0"/>
                <a:cs typeface="Segoe UI" panose="020B0502040204020203" pitchFamily="34" charset="0"/>
              </a:rPr>
              <a:t>(service)</a:t>
            </a:r>
          </a:p>
        </p:txBody>
      </p:sp>
    </p:spTree>
    <p:extLst>
      <p:ext uri="{BB962C8B-B14F-4D97-AF65-F5344CB8AC3E}">
        <p14:creationId xmlns:p14="http://schemas.microsoft.com/office/powerpoint/2010/main" val="72129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爬虫数据获取</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爬取大众点评上上海美食的数据，包括，价格，口味，环境，服务 ，菜系等等</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920552" y="2636912"/>
            <a:ext cx="7776864" cy="2800767"/>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  address1&lt;-k[grep("tag-</a:t>
            </a:r>
            <a:r>
              <a:rPr lang="en-US" altLang="zh-CN" sz="1600" dirty="0" err="1">
                <a:latin typeface="Segoe UI" panose="020B0502040204020203" pitchFamily="34" charset="0"/>
                <a:cs typeface="Segoe UI" panose="020B0502040204020203" pitchFamily="34" charset="0"/>
              </a:rPr>
              <a:t>addr</a:t>
            </a:r>
            <a:r>
              <a:rPr lang="en-US" altLang="zh-CN" sz="1600" dirty="0">
                <a:latin typeface="Segoe UI" panose="020B0502040204020203" pitchFamily="34" charset="0"/>
                <a:cs typeface="Segoe UI" panose="020B0502040204020203" pitchFamily="34" charset="0"/>
              </a:rPr>
              <a:t>",k)+1]</a:t>
            </a:r>
          </a:p>
          <a:p>
            <a:r>
              <a:rPr lang="en-US" altLang="zh-CN" sz="1600" dirty="0">
                <a:latin typeface="Segoe UI" panose="020B0502040204020203" pitchFamily="34" charset="0"/>
                <a:cs typeface="Segoe UI" panose="020B0502040204020203" pitchFamily="34" charset="0"/>
              </a:rPr>
              <a:t>  address&lt;-hy1(address1,"tag\"&gt;","&lt;/span&gt;")</a:t>
            </a:r>
          </a:p>
          <a:p>
            <a:r>
              <a:rPr lang="en-US" altLang="zh-CN" sz="1600" dirty="0">
                <a:latin typeface="Segoe UI" panose="020B0502040204020203" pitchFamily="34" charset="0"/>
                <a:cs typeface="Segoe UI" panose="020B0502040204020203" pitchFamily="34" charset="0"/>
              </a:rPr>
              <a:t>  if (length(name)==length(price)&amp;length(price)==length(taste)&amp;length(taste)==length(environment)&amp;length(environment)==length(service)) </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date_0105&lt;-</a:t>
            </a:r>
            <a:r>
              <a:rPr lang="en-US" altLang="zh-CN" sz="1600" dirty="0" err="1">
                <a:latin typeface="Segoe UI" panose="020B0502040204020203" pitchFamily="34" charset="0"/>
                <a:cs typeface="Segoe UI" panose="020B0502040204020203" pitchFamily="34" charset="0"/>
              </a:rPr>
              <a:t>data.frame</a:t>
            </a:r>
            <a:r>
              <a:rPr lang="en-US" altLang="zh-CN" sz="1600" dirty="0">
                <a:latin typeface="Segoe UI" panose="020B0502040204020203" pitchFamily="34" charset="0"/>
                <a:cs typeface="Segoe UI" panose="020B0502040204020203" pitchFamily="34" charset="0"/>
              </a:rPr>
              <a:t>(</a:t>
            </a:r>
            <a:r>
              <a:rPr lang="en-US" altLang="zh-CN" sz="1600" dirty="0" err="1">
                <a:latin typeface="Segoe UI" panose="020B0502040204020203" pitchFamily="34" charset="0"/>
                <a:cs typeface="Segoe UI" panose="020B0502040204020203" pitchFamily="34" charset="0"/>
              </a:rPr>
              <a:t>name,price,taste,environment,service,address</a:t>
            </a:r>
            <a:r>
              <a:rPr lang="en-US" altLang="zh-CN" sz="1600" dirty="0">
                <a:latin typeface="Segoe UI" panose="020B0502040204020203" pitchFamily="34" charset="0"/>
                <a:cs typeface="Segoe UI" panose="020B0502040204020203" pitchFamily="34" charset="0"/>
              </a:rPr>
              <a:t>)</a:t>
            </a:r>
          </a:p>
          <a:p>
            <a:r>
              <a:rPr lang="en-US" altLang="zh-CN" sz="1600" dirty="0">
                <a:latin typeface="Segoe UI" panose="020B0502040204020203" pitchFamily="34" charset="0"/>
                <a:cs typeface="Segoe UI" panose="020B0502040204020203" pitchFamily="34" charset="0"/>
              </a:rPr>
              <a:t>    </a:t>
            </a:r>
            <a:r>
              <a:rPr lang="en-US" altLang="zh-CN" sz="1600" dirty="0" err="1">
                <a:latin typeface="Segoe UI" panose="020B0502040204020203" pitchFamily="34" charset="0"/>
                <a:cs typeface="Segoe UI" panose="020B0502040204020203" pitchFamily="34" charset="0"/>
              </a:rPr>
              <a:t>date_all</a:t>
            </a:r>
            <a:r>
              <a:rPr lang="en-US" altLang="zh-CN" sz="1600" dirty="0">
                <a:latin typeface="Segoe UI" panose="020B0502040204020203" pitchFamily="34" charset="0"/>
                <a:cs typeface="Segoe UI" panose="020B0502040204020203" pitchFamily="34" charset="0"/>
              </a:rPr>
              <a:t>&lt;-</a:t>
            </a:r>
            <a:r>
              <a:rPr lang="en-US" altLang="zh-CN" sz="1600" dirty="0" err="1">
                <a:latin typeface="Segoe UI" panose="020B0502040204020203" pitchFamily="34" charset="0"/>
                <a:cs typeface="Segoe UI" panose="020B0502040204020203" pitchFamily="34" charset="0"/>
              </a:rPr>
              <a:t>rbind</a:t>
            </a:r>
            <a:r>
              <a:rPr lang="en-US" altLang="zh-CN" sz="1600" dirty="0">
                <a:latin typeface="Segoe UI" panose="020B0502040204020203" pitchFamily="34" charset="0"/>
                <a:cs typeface="Segoe UI" panose="020B0502040204020203" pitchFamily="34" charset="0"/>
              </a:rPr>
              <a:t>(date_0105,date_all)</a:t>
            </a:r>
          </a:p>
          <a:p>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  else { print(paste("can't get </a:t>
            </a:r>
            <a:r>
              <a:rPr lang="en-US" altLang="zh-CN" sz="1600" dirty="0" err="1">
                <a:latin typeface="Segoe UI" panose="020B0502040204020203" pitchFamily="34" charset="0"/>
                <a:cs typeface="Segoe UI" panose="020B0502040204020203" pitchFamily="34" charset="0"/>
              </a:rPr>
              <a:t>page",j</a:t>
            </a:r>
            <a:r>
              <a:rPr lang="en-US" altLang="zh-CN" sz="1600" dirty="0">
                <a:latin typeface="Segoe UI" panose="020B0502040204020203" pitchFamily="34" charset="0"/>
                <a:cs typeface="Segoe UI" panose="020B0502040204020203" pitchFamily="34" charset="0"/>
              </a:rPr>
              <a:t>)) }</a:t>
            </a:r>
          </a:p>
          <a:p>
            <a:r>
              <a:rPr lang="en-US" altLang="zh-CN"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22141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74477" y="2202132"/>
            <a:ext cx="5715149" cy="4234654"/>
          </a:xfrm>
          <a:prstGeom prst="rect">
            <a:avLst/>
          </a:prstGeom>
        </p:spPr>
      </p:pic>
      <p:sp>
        <p:nvSpPr>
          <p:cNvPr id="2" name="Rectangle 1"/>
          <p:cNvSpPr>
            <a:spLocks noGrp="1"/>
          </p:cNvSpPr>
          <p:nvPr>
            <p:ph type="title"/>
          </p:nvPr>
        </p:nvSpPr>
        <p:spPr/>
        <p:txBody>
          <a:bodyPr/>
          <a:lstStyle/>
          <a:p>
            <a:pPr>
              <a:spcBef>
                <a:spcPts val="0"/>
              </a:spcBef>
            </a:pPr>
            <a:r>
              <a:rPr lang="zh-CN" altLang="en-US" dirty="0">
                <a:solidFill>
                  <a:srgbClr val="4F271C"/>
                </a:solidFill>
                <a:ea typeface="宋体" pitchFamily="2" charset="-122"/>
              </a:rPr>
              <a:t>数据分析</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4495800"/>
          </a:xfrm>
        </p:spPr>
        <p:txBody>
          <a:bodyPr/>
          <a:lstStyle/>
          <a:p>
            <a:pPr>
              <a:buClr>
                <a:srgbClr val="FEB80A"/>
              </a:buClr>
              <a:buFont typeface="Wingdings"/>
              <a:buChar char="Ø"/>
            </a:pPr>
            <a:r>
              <a:rPr lang="zh-CN" altLang="en-US" dirty="0">
                <a:ea typeface="宋体" pitchFamily="2" charset="-122"/>
              </a:rPr>
              <a:t>价格和评价的散点图</a:t>
            </a:r>
            <a:endParaRPr lang="en-US" altLang="zh-CN" dirty="0">
              <a:ea typeface="宋体" pitchFamily="2" charset="-122"/>
            </a:endParaRPr>
          </a:p>
          <a:p>
            <a:pPr marL="0" indent="0">
              <a:buClr>
                <a:srgbClr val="FEB80A"/>
              </a:buClr>
              <a:buNone/>
            </a:pPr>
            <a:endParaRPr lang="en-US" altLang="zh-CN" sz="2900" b="0" i="0" dirty="0">
              <a:solidFill>
                <a:schemeClr val="tx1"/>
              </a:solidFill>
              <a:latin typeface="Tw Cen MT"/>
              <a:ea typeface="宋体" pitchFamily="2" charset="-122"/>
              <a:cs typeface="+mn-cs"/>
            </a:endParaRPr>
          </a:p>
        </p:txBody>
      </p:sp>
      <p:sp>
        <p:nvSpPr>
          <p:cNvPr id="10" name="矩形 9"/>
          <p:cNvSpPr/>
          <p:nvPr/>
        </p:nvSpPr>
        <p:spPr>
          <a:xfrm>
            <a:off x="128464" y="2204864"/>
            <a:ext cx="4464496" cy="1569660"/>
          </a:xfrm>
          <a:prstGeom prst="rect">
            <a:avLst/>
          </a:prstGeom>
        </p:spPr>
        <p:txBody>
          <a:bodyPr wrap="square">
            <a:spAutoFit/>
          </a:bodyPr>
          <a:lstStyle/>
          <a:p>
            <a:r>
              <a:rPr lang="en-US" altLang="zh-CN" sz="1600" dirty="0">
                <a:latin typeface="Segoe UI" panose="020B0502040204020203" pitchFamily="34" charset="0"/>
                <a:cs typeface="Segoe UI" panose="020B0502040204020203" pitchFamily="34" charset="0"/>
              </a:rPr>
              <a:t>library(ggplot2) </a:t>
            </a:r>
          </a:p>
          <a:p>
            <a:r>
              <a:rPr lang="en-US" altLang="zh-CN" sz="1600" dirty="0">
                <a:latin typeface="Segoe UI" panose="020B0502040204020203" pitchFamily="34" charset="0"/>
                <a:cs typeface="Segoe UI" panose="020B0502040204020203" pitchFamily="34" charset="0"/>
              </a:rPr>
              <a:t>hy1&lt;-</a:t>
            </a:r>
            <a:r>
              <a:rPr lang="en-US" altLang="zh-CN" sz="1600" dirty="0" err="1">
                <a:latin typeface="Segoe UI" panose="020B0502040204020203" pitchFamily="34" charset="0"/>
                <a:cs typeface="Segoe UI" panose="020B0502040204020203" pitchFamily="34" charset="0"/>
              </a:rPr>
              <a:t>date_all</a:t>
            </a:r>
            <a:endParaRPr lang="en-US" altLang="zh-CN" sz="1600" dirty="0">
              <a:latin typeface="Segoe UI" panose="020B0502040204020203" pitchFamily="34" charset="0"/>
              <a:cs typeface="Segoe UI" panose="020B0502040204020203" pitchFamily="34" charset="0"/>
            </a:endParaRPr>
          </a:p>
          <a:p>
            <a:endParaRPr lang="en-US" altLang="zh-CN" sz="1600" dirty="0">
              <a:latin typeface="Segoe UI" panose="020B0502040204020203" pitchFamily="34" charset="0"/>
              <a:cs typeface="Segoe UI" panose="020B0502040204020203" pitchFamily="34" charset="0"/>
            </a:endParaRPr>
          </a:p>
          <a:p>
            <a:r>
              <a:rPr lang="en-US" altLang="zh-CN" sz="1600" dirty="0">
                <a:latin typeface="Segoe UI" panose="020B0502040204020203" pitchFamily="34" charset="0"/>
                <a:cs typeface="Segoe UI" panose="020B0502040204020203" pitchFamily="34" charset="0"/>
              </a:rPr>
              <a:t>#</a:t>
            </a:r>
            <a:r>
              <a:rPr lang="zh-CN" altLang="en-US" sz="1600" dirty="0">
                <a:latin typeface="Segoe UI" panose="020B0502040204020203" pitchFamily="34" charset="0"/>
                <a:cs typeface="Segoe UI" panose="020B0502040204020203" pitchFamily="34" charset="0"/>
              </a:rPr>
              <a:t>剔除价格超过</a:t>
            </a:r>
            <a:r>
              <a:rPr lang="en-US" altLang="zh-CN" sz="1600" dirty="0">
                <a:latin typeface="Segoe UI" panose="020B0502040204020203" pitchFamily="34" charset="0"/>
                <a:cs typeface="Segoe UI" panose="020B0502040204020203" pitchFamily="34" charset="0"/>
              </a:rPr>
              <a:t>1000</a:t>
            </a:r>
            <a:r>
              <a:rPr lang="zh-CN" altLang="en-US" sz="1600" dirty="0">
                <a:latin typeface="Segoe UI" panose="020B0502040204020203" pitchFamily="34" charset="0"/>
                <a:cs typeface="Segoe UI" panose="020B0502040204020203" pitchFamily="34" charset="0"/>
              </a:rPr>
              <a:t>的点</a:t>
            </a:r>
          </a:p>
          <a:p>
            <a:r>
              <a:rPr lang="en-US" altLang="zh-CN" sz="1600" dirty="0">
                <a:latin typeface="Segoe UI" panose="020B0502040204020203" pitchFamily="34" charset="0"/>
                <a:cs typeface="Segoe UI" panose="020B0502040204020203" pitchFamily="34" charset="0"/>
              </a:rPr>
              <a:t>hy1&lt;-hy1[(hy1$price&lt;1000),] </a:t>
            </a:r>
          </a:p>
          <a:p>
            <a:r>
              <a:rPr lang="en-US" altLang="zh-CN" sz="1600" dirty="0" err="1">
                <a:latin typeface="Segoe UI" panose="020B0502040204020203" pitchFamily="34" charset="0"/>
                <a:cs typeface="Segoe UI" panose="020B0502040204020203" pitchFamily="34" charset="0"/>
              </a:rPr>
              <a:t>ggplot</a:t>
            </a:r>
            <a:r>
              <a:rPr lang="en-US" altLang="zh-CN" sz="1600" dirty="0">
                <a:latin typeface="Segoe UI" panose="020B0502040204020203" pitchFamily="34" charset="0"/>
                <a:cs typeface="Segoe UI" panose="020B0502040204020203" pitchFamily="34" charset="0"/>
              </a:rPr>
              <a:t>(hy1,aes(x=</a:t>
            </a:r>
            <a:r>
              <a:rPr lang="en-US" altLang="zh-CN" sz="1600" dirty="0" err="1">
                <a:latin typeface="Segoe UI" panose="020B0502040204020203" pitchFamily="34" charset="0"/>
                <a:cs typeface="Segoe UI" panose="020B0502040204020203" pitchFamily="34" charset="0"/>
              </a:rPr>
              <a:t>taste,y</a:t>
            </a:r>
            <a:r>
              <a:rPr lang="en-US" altLang="zh-CN" sz="1600" dirty="0">
                <a:latin typeface="Segoe UI" panose="020B0502040204020203" pitchFamily="34" charset="0"/>
                <a:cs typeface="Segoe UI" panose="020B0502040204020203" pitchFamily="34" charset="0"/>
              </a:rPr>
              <a:t>=price))+</a:t>
            </a:r>
            <a:r>
              <a:rPr lang="en-US" altLang="zh-CN" sz="1600" dirty="0" err="1">
                <a:latin typeface="Segoe UI" panose="020B0502040204020203" pitchFamily="34" charset="0"/>
                <a:cs typeface="Segoe UI" panose="020B0502040204020203" pitchFamily="34" charset="0"/>
              </a:rPr>
              <a:t>geom_point</a:t>
            </a:r>
            <a:r>
              <a:rPr lang="en-US" altLang="zh-CN"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202583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1001</Words>
  <Application>Microsoft Office PowerPoint</Application>
  <PresentationFormat>A4 纸张(210x297 毫米)</PresentationFormat>
  <Paragraphs>112</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Segoe UI</vt:lpstr>
      <vt:lpstr>Tw Cen MT</vt:lpstr>
      <vt:lpstr>Wingdings</vt:lpstr>
      <vt:lpstr>Wingdings 2</vt:lpstr>
      <vt:lpstr>AcademicPresentation1_TP10352479</vt:lpstr>
      <vt:lpstr>价格越高，越好吃吗？ 爬虫与数据分析</vt:lpstr>
      <vt:lpstr>提纲</vt:lpstr>
      <vt:lpstr>前言</vt:lpstr>
      <vt:lpstr>爬虫数据获取</vt:lpstr>
      <vt:lpstr>爬虫数据获取</vt:lpstr>
      <vt:lpstr>爬虫数据获取</vt:lpstr>
      <vt:lpstr>爬虫数据获取</vt:lpstr>
      <vt:lpstr>爬虫数据获取</vt:lpstr>
      <vt:lpstr>数据分析</vt:lpstr>
      <vt:lpstr>数据分析</vt:lpstr>
      <vt:lpstr>数据分析</vt:lpstr>
      <vt:lpstr>总结</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2017-02-02T12:40:43Z</dcterms:created>
  <dcterms:modified xsi:type="dcterms:W3CDTF">2021-04-13T09:16:36Z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