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3" r:id="rId7"/>
    <p:sldId id="264" r:id="rId8"/>
    <p:sldId id="265" r:id="rId9"/>
    <p:sldId id="266" r:id="rId10"/>
    <p:sldId id="258" r:id="rId11"/>
    <p:sldId id="260" r:id="rId12"/>
    <p:sldId id="275"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40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189470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60653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9842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257296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111693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51994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91646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357679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33363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50122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E5802916-8312-D842-A7D1-997876011B76}" type="datetimeFigureOut">
              <a:rPr kumimoji="1" lang="zh-CN" altLang="en-US" smtClean="0"/>
              <a:t>2019/5/7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134543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02916-8312-D842-A7D1-997876011B76}" type="datetimeFigureOut">
              <a:rPr kumimoji="1" lang="zh-CN" altLang="en-US" smtClean="0"/>
              <a:t>2019/5/7</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82203-D81C-DB49-872B-868BEE50CD69}" type="slidenum">
              <a:rPr kumimoji="1" lang="zh-CN" altLang="en-US" smtClean="0"/>
              <a:t>‹#›</a:t>
            </a:fld>
            <a:endParaRPr kumimoji="1" lang="zh-CN" altLang="en-US"/>
          </a:p>
        </p:txBody>
      </p:sp>
    </p:spTree>
    <p:extLst>
      <p:ext uri="{BB962C8B-B14F-4D97-AF65-F5344CB8AC3E}">
        <p14:creationId xmlns:p14="http://schemas.microsoft.com/office/powerpoint/2010/main" val="2674023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1" lang="en-US" altLang="zh-CN" dirty="0"/>
              <a:t>Http/2</a:t>
            </a:r>
            <a:endParaRPr kumimoji="1" lang="zh-CN" altLang="en-US" dirty="0"/>
          </a:p>
        </p:txBody>
      </p:sp>
      <p:sp>
        <p:nvSpPr>
          <p:cNvPr id="3" name="Subtitle 2"/>
          <p:cNvSpPr>
            <a:spLocks noGrp="1"/>
          </p:cNvSpPr>
          <p:nvPr>
            <p:ph type="subTitle" idx="1"/>
          </p:nvPr>
        </p:nvSpPr>
        <p:spPr/>
        <p:txBody>
          <a:bodyPr/>
          <a:lstStyle/>
          <a:p>
            <a:endParaRPr kumimoji="1" lang="en-US" altLang="zh-CN" dirty="0"/>
          </a:p>
        </p:txBody>
      </p:sp>
    </p:spTree>
    <p:extLst>
      <p:ext uri="{BB962C8B-B14F-4D97-AF65-F5344CB8AC3E}">
        <p14:creationId xmlns:p14="http://schemas.microsoft.com/office/powerpoint/2010/main" val="213642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SPDY</a:t>
            </a:r>
            <a:endParaRPr kumimoji="1" lang="zh-CN" altLang="en-US" dirty="0"/>
          </a:p>
        </p:txBody>
      </p:sp>
      <p:sp>
        <p:nvSpPr>
          <p:cNvPr id="3" name="Content Placeholder 2"/>
          <p:cNvSpPr>
            <a:spLocks noGrp="1"/>
          </p:cNvSpPr>
          <p:nvPr>
            <p:ph idx="1"/>
          </p:nvPr>
        </p:nvSpPr>
        <p:spPr/>
        <p:txBody>
          <a:bodyPr>
            <a:normAutofit/>
          </a:bodyPr>
          <a:lstStyle/>
          <a:p>
            <a:pPr>
              <a:lnSpc>
                <a:spcPct val="120000"/>
              </a:lnSpc>
            </a:pPr>
            <a:r>
              <a:rPr lang="en-US" altLang="zh-CN" sz="2800" dirty="0"/>
              <a:t>SPDY</a:t>
            </a:r>
            <a:r>
              <a:rPr lang="zh-CN" altLang="en-US" sz="2800" dirty="0"/>
              <a:t>协议是由</a:t>
            </a:r>
            <a:r>
              <a:rPr lang="en-US" altLang="zh-CN" sz="2800" dirty="0"/>
              <a:t>Google</a:t>
            </a:r>
            <a:r>
              <a:rPr lang="zh-CN" altLang="en-US" sz="2800" dirty="0"/>
              <a:t>开发的，使用</a:t>
            </a:r>
            <a:r>
              <a:rPr lang="en-US" altLang="zh-CN" sz="2800" dirty="0"/>
              <a:t>SPDY </a:t>
            </a:r>
            <a:r>
              <a:rPr lang="zh-CN" altLang="en-US" sz="2800" dirty="0"/>
              <a:t>后的传输速度能够提高</a:t>
            </a:r>
            <a:r>
              <a:rPr lang="en-US" altLang="zh-CN" sz="2800" dirty="0"/>
              <a:t>10</a:t>
            </a:r>
            <a:r>
              <a:rPr lang="zh-CN" altLang="en-US" sz="2800" dirty="0"/>
              <a:t>个百分点，并且在某些情况下甚至能达到</a:t>
            </a:r>
            <a:r>
              <a:rPr lang="en-US" altLang="zh-CN" sz="2800" dirty="0"/>
              <a:t>40%</a:t>
            </a:r>
            <a:r>
              <a:rPr lang="zh-CN" altLang="en-US" sz="2800" dirty="0"/>
              <a:t>。</a:t>
            </a:r>
            <a:r>
              <a:rPr lang="en-US" altLang="zh-CN" sz="2800" dirty="0"/>
              <a:t>SPDY</a:t>
            </a:r>
            <a:r>
              <a:rPr lang="zh-CN" altLang="en-US" sz="2800" dirty="0"/>
              <a:t>已经被证明是一个可运行的方案。</a:t>
            </a:r>
            <a:endParaRPr lang="en-US" altLang="zh-CN" sz="2800" dirty="0"/>
          </a:p>
          <a:p>
            <a:pPr>
              <a:lnSpc>
                <a:spcPct val="120000"/>
              </a:lnSpc>
            </a:pPr>
            <a:r>
              <a:rPr lang="en-US" altLang="zh-CN" sz="2800" dirty="0"/>
              <a:t>SPDY </a:t>
            </a:r>
            <a:r>
              <a:rPr lang="zh-CN" altLang="en-US" sz="2800" dirty="0"/>
              <a:t>的成功使得互联网社区决定创建新的技术协议，这就是</a:t>
            </a:r>
            <a:r>
              <a:rPr lang="en-US" altLang="zh-CN" sz="2800" dirty="0"/>
              <a:t>HTTP/2 </a:t>
            </a:r>
            <a:r>
              <a:rPr lang="zh-CN" altLang="en-US" sz="2800" dirty="0"/>
              <a:t>的由来。</a:t>
            </a:r>
            <a:endParaRPr kumimoji="1" lang="zh-CN" altLang="en-US" sz="2800" dirty="0"/>
          </a:p>
        </p:txBody>
      </p:sp>
    </p:spTree>
    <p:extLst>
      <p:ext uri="{BB962C8B-B14F-4D97-AF65-F5344CB8AC3E}">
        <p14:creationId xmlns:p14="http://schemas.microsoft.com/office/powerpoint/2010/main" val="154125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为什么</a:t>
            </a:r>
            <a:r>
              <a:rPr lang="en-US" altLang="zh-CN" b="1" dirty="0"/>
              <a:t>HTTP/2 </a:t>
            </a:r>
            <a:r>
              <a:rPr lang="zh-CN" altLang="en-US" b="1" dirty="0"/>
              <a:t>更好？</a:t>
            </a:r>
            <a:endParaRPr kumimoji="1" lang="zh-CN" altLang="en-US" dirty="0"/>
          </a:p>
        </p:txBody>
      </p:sp>
      <p:sp>
        <p:nvSpPr>
          <p:cNvPr id="3" name="Content Placeholder 2"/>
          <p:cNvSpPr>
            <a:spLocks noGrp="1"/>
          </p:cNvSpPr>
          <p:nvPr>
            <p:ph idx="1"/>
          </p:nvPr>
        </p:nvSpPr>
        <p:spPr/>
        <p:txBody>
          <a:bodyPr>
            <a:normAutofit lnSpcReduction="10000"/>
          </a:bodyPr>
          <a:lstStyle/>
          <a:p>
            <a:pPr algn="just">
              <a:lnSpc>
                <a:spcPct val="120000"/>
              </a:lnSpc>
            </a:pPr>
            <a:r>
              <a:rPr lang="en-US" altLang="zh-CN" sz="2800" dirty="0"/>
              <a:t>2015</a:t>
            </a:r>
            <a:r>
              <a:rPr lang="zh-CN" altLang="en-US" sz="2800" dirty="0"/>
              <a:t>年</a:t>
            </a:r>
            <a:r>
              <a:rPr lang="en-US" altLang="zh-CN" sz="2800" dirty="0"/>
              <a:t>5</a:t>
            </a:r>
            <a:r>
              <a:rPr lang="zh-CN" altLang="en-US" sz="2800" dirty="0"/>
              <a:t>月，互联网工程任务组正式发布了</a:t>
            </a:r>
            <a:r>
              <a:rPr lang="en-US" altLang="zh-CN" sz="2800" dirty="0"/>
              <a:t>HTTP/2</a:t>
            </a:r>
            <a:r>
              <a:rPr lang="zh-CN" altLang="en-US" sz="2800" dirty="0"/>
              <a:t>规格，</a:t>
            </a:r>
            <a:r>
              <a:rPr lang="en-US" altLang="zh-CN" sz="2800" dirty="0"/>
              <a:t>RFC</a:t>
            </a:r>
            <a:r>
              <a:rPr lang="zh-CN" altLang="en-US" sz="2800" dirty="0"/>
              <a:t>编号为</a:t>
            </a:r>
            <a:r>
              <a:rPr lang="en-US" altLang="zh-CN" sz="2800" dirty="0"/>
              <a:t>7540</a:t>
            </a:r>
            <a:r>
              <a:rPr lang="zh-CN" altLang="en-US" sz="2800" dirty="0"/>
              <a:t>。</a:t>
            </a:r>
            <a:endParaRPr lang="en-US" altLang="zh-CN" sz="2800" dirty="0"/>
          </a:p>
          <a:p>
            <a:pPr algn="just">
              <a:lnSpc>
                <a:spcPct val="120000"/>
              </a:lnSpc>
            </a:pPr>
            <a:r>
              <a:rPr lang="en-US" altLang="zh-CN" sz="2800" dirty="0"/>
              <a:t>HTTP/2</a:t>
            </a:r>
            <a:r>
              <a:rPr lang="zh-CN" altLang="en-US" sz="2800" dirty="0"/>
              <a:t>的改进之处包括更快的页面加载；更长久的连接；服务器推送，允许服务器主动向客户端推送消息；减少加密连接开销，改进性能；多路复用功能允许同时发送许多个请求。</a:t>
            </a:r>
            <a:r>
              <a:rPr lang="en-US" altLang="zh-CN" sz="2800" dirty="0"/>
              <a:t>HTTP/2</a:t>
            </a:r>
            <a:r>
              <a:rPr lang="zh-CN" altLang="en-US" sz="2800" dirty="0"/>
              <a:t>使用</a:t>
            </a:r>
            <a:r>
              <a:rPr lang="en-US" altLang="zh-CN" sz="2800" dirty="0"/>
              <a:t>HTTP/1</a:t>
            </a:r>
            <a:r>
              <a:rPr lang="zh-CN" altLang="en-US" sz="2800" dirty="0"/>
              <a:t>相同的</a:t>
            </a:r>
            <a:r>
              <a:rPr lang="en-US" altLang="zh-CN" sz="2800" dirty="0"/>
              <a:t>API</a:t>
            </a:r>
            <a:r>
              <a:rPr lang="zh-CN" altLang="en-US" sz="2800" dirty="0"/>
              <a:t>，开发者不需要改变应用程序代码就能更新库支持</a:t>
            </a:r>
            <a:r>
              <a:rPr lang="en-US" altLang="zh-CN" sz="2800" dirty="0"/>
              <a:t>HTTP/2</a:t>
            </a:r>
            <a:r>
              <a:rPr lang="zh-CN" altLang="en-US" sz="2800" dirty="0"/>
              <a:t>。</a:t>
            </a:r>
          </a:p>
          <a:p>
            <a:pPr algn="just">
              <a:lnSpc>
                <a:spcPct val="120000"/>
              </a:lnSpc>
            </a:pPr>
            <a:r>
              <a:rPr lang="en-US" altLang="zh-CN" sz="2800" dirty="0"/>
              <a:t>HTTP/2 </a:t>
            </a:r>
            <a:r>
              <a:rPr lang="zh-CN" altLang="en-US" sz="2800" dirty="0"/>
              <a:t>加载网页速度更快、省时</a:t>
            </a:r>
            <a:endParaRPr lang="en-US" altLang="zh-CN" sz="2800" dirty="0"/>
          </a:p>
        </p:txBody>
      </p:sp>
    </p:spTree>
    <p:extLst>
      <p:ext uri="{BB962C8B-B14F-4D97-AF65-F5344CB8AC3E}">
        <p14:creationId xmlns:p14="http://schemas.microsoft.com/office/powerpoint/2010/main" val="146529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为什么</a:t>
            </a:r>
            <a:r>
              <a:rPr lang="en-US" altLang="zh-CN" b="1" dirty="0"/>
              <a:t>HTTP/2 </a:t>
            </a:r>
            <a:r>
              <a:rPr lang="zh-CN" altLang="en-US" b="1" dirty="0"/>
              <a:t>更好？</a:t>
            </a:r>
            <a:endParaRPr kumimoji="1" lang="zh-CN" altLang="en-US" dirty="0"/>
          </a:p>
        </p:txBody>
      </p:sp>
      <p:sp>
        <p:nvSpPr>
          <p:cNvPr id="3" name="Content Placeholder 2"/>
          <p:cNvSpPr>
            <a:spLocks noGrp="1"/>
          </p:cNvSpPr>
          <p:nvPr>
            <p:ph idx="1"/>
          </p:nvPr>
        </p:nvSpPr>
        <p:spPr/>
        <p:txBody>
          <a:bodyPr>
            <a:normAutofit lnSpcReduction="10000"/>
          </a:bodyPr>
          <a:lstStyle/>
          <a:p>
            <a:pPr algn="just">
              <a:lnSpc>
                <a:spcPct val="120000"/>
              </a:lnSpc>
            </a:pPr>
            <a:r>
              <a:rPr lang="en-US" altLang="zh-CN" sz="2800" dirty="0"/>
              <a:t>2015</a:t>
            </a:r>
            <a:r>
              <a:rPr lang="zh-CN" altLang="en-US" sz="2800" dirty="0"/>
              <a:t>年</a:t>
            </a:r>
            <a:r>
              <a:rPr lang="en-US" altLang="zh-CN" sz="2800" dirty="0"/>
              <a:t>5</a:t>
            </a:r>
            <a:r>
              <a:rPr lang="zh-CN" altLang="en-US" sz="2800" dirty="0"/>
              <a:t>月，互联网工程任务组正式发布了</a:t>
            </a:r>
            <a:r>
              <a:rPr lang="en-US" altLang="zh-CN" sz="2800" dirty="0"/>
              <a:t>HTTP/2</a:t>
            </a:r>
            <a:r>
              <a:rPr lang="zh-CN" altLang="en-US" sz="2800" dirty="0"/>
              <a:t>规格，</a:t>
            </a:r>
            <a:r>
              <a:rPr lang="en-US" altLang="zh-CN" sz="2800" dirty="0"/>
              <a:t>RFC</a:t>
            </a:r>
            <a:r>
              <a:rPr lang="zh-CN" altLang="en-US" sz="2800" dirty="0"/>
              <a:t>编号为</a:t>
            </a:r>
            <a:r>
              <a:rPr lang="en-US" altLang="zh-CN" sz="2800" dirty="0"/>
              <a:t>7540</a:t>
            </a:r>
            <a:r>
              <a:rPr lang="zh-CN" altLang="en-US" sz="2800" dirty="0"/>
              <a:t>。</a:t>
            </a:r>
            <a:endParaRPr lang="en-US" altLang="zh-CN" sz="2800" dirty="0"/>
          </a:p>
          <a:p>
            <a:pPr algn="just">
              <a:lnSpc>
                <a:spcPct val="120000"/>
              </a:lnSpc>
            </a:pPr>
            <a:r>
              <a:rPr lang="en-US" altLang="zh-CN" sz="2800" dirty="0"/>
              <a:t>HTTP/2</a:t>
            </a:r>
            <a:r>
              <a:rPr lang="zh-CN" altLang="en-US" sz="2800" dirty="0"/>
              <a:t>的改进之处包括更快的页面加载；更长久的连接；服务器推送，允许服务器主动向客户端推送消息；减少加密连接开销，改进性能；多路复用功能允许同时发送许多个请求。</a:t>
            </a:r>
            <a:r>
              <a:rPr lang="en-US" altLang="zh-CN" sz="2800" dirty="0"/>
              <a:t>HTTP/2</a:t>
            </a:r>
            <a:r>
              <a:rPr lang="zh-CN" altLang="en-US" sz="2800" dirty="0"/>
              <a:t>使用</a:t>
            </a:r>
            <a:r>
              <a:rPr lang="en-US" altLang="zh-CN" sz="2800" dirty="0"/>
              <a:t>HTTP/1</a:t>
            </a:r>
            <a:r>
              <a:rPr lang="zh-CN" altLang="en-US" sz="2800" dirty="0"/>
              <a:t>相同的</a:t>
            </a:r>
            <a:r>
              <a:rPr lang="en-US" altLang="zh-CN" sz="2800" dirty="0"/>
              <a:t>API</a:t>
            </a:r>
            <a:r>
              <a:rPr lang="zh-CN" altLang="en-US" sz="2800" dirty="0"/>
              <a:t>，开发者不需要改变应用程序代码就能更新库支持</a:t>
            </a:r>
            <a:r>
              <a:rPr lang="en-US" altLang="zh-CN" sz="2800" dirty="0"/>
              <a:t>HTTP/2</a:t>
            </a:r>
            <a:r>
              <a:rPr lang="zh-CN" altLang="en-US" sz="2800" dirty="0"/>
              <a:t>。</a:t>
            </a:r>
          </a:p>
          <a:p>
            <a:pPr algn="just">
              <a:lnSpc>
                <a:spcPct val="120000"/>
              </a:lnSpc>
            </a:pPr>
            <a:r>
              <a:rPr lang="en-US" altLang="zh-CN" sz="2800" dirty="0"/>
              <a:t>HTTP/2 </a:t>
            </a:r>
            <a:r>
              <a:rPr lang="zh-CN" altLang="en-US" sz="2800" dirty="0"/>
              <a:t>加载网页速度更快、省时</a:t>
            </a:r>
            <a:endParaRPr lang="en-US" altLang="zh-CN" sz="2800" dirty="0"/>
          </a:p>
        </p:txBody>
      </p:sp>
      <p:pic>
        <p:nvPicPr>
          <p:cNvPr id="6" name="Picture 5" descr="屏幕快照 2015-05-16 下午11.29.41.p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460500" y="0"/>
            <a:ext cx="6218787" cy="6858000"/>
          </a:xfrm>
          <a:prstGeom prst="rect">
            <a:avLst/>
          </a:prstGeom>
        </p:spPr>
      </p:pic>
    </p:spTree>
    <p:extLst>
      <p:ext uri="{BB962C8B-B14F-4D97-AF65-F5344CB8AC3E}">
        <p14:creationId xmlns:p14="http://schemas.microsoft.com/office/powerpoint/2010/main" val="17251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en-US" altLang="zh-CN" sz="2800" dirty="0"/>
              <a:t>Http/2</a:t>
            </a:r>
            <a:r>
              <a:rPr lang="zh-CN" altLang="en-US" sz="2800" dirty="0"/>
              <a:t>协议是一个二进制协议，二进制更易于</a:t>
            </a:r>
            <a:r>
              <a:rPr lang="en-US" altLang="zh-CN" sz="2800" dirty="0"/>
              <a:t>frame(</a:t>
            </a:r>
            <a:r>
              <a:rPr lang="zh-CN" altLang="en-US" sz="2800" dirty="0"/>
              <a:t>帧/数据包</a:t>
            </a:r>
            <a:r>
              <a:rPr lang="en-US" altLang="zh-CN" sz="2800" dirty="0"/>
              <a:t>)</a:t>
            </a:r>
            <a:r>
              <a:rPr lang="zh-CN" altLang="en-US" sz="2800" dirty="0"/>
              <a:t>的实现，</a:t>
            </a:r>
            <a:r>
              <a:rPr lang="en-US" altLang="zh-CN" sz="2800" dirty="0"/>
              <a:t>Http/2</a:t>
            </a:r>
            <a:r>
              <a:rPr lang="zh-CN" altLang="en-US" sz="2800" dirty="0"/>
              <a:t>有十个不同</a:t>
            </a:r>
            <a:r>
              <a:rPr lang="en-US" altLang="zh-CN" sz="2800" dirty="0"/>
              <a:t>frame</a:t>
            </a:r>
            <a:r>
              <a:rPr lang="zh-CN" altLang="en-US" sz="2800" dirty="0"/>
              <a:t>定义，其中两个最基础的对应于</a:t>
            </a:r>
            <a:r>
              <a:rPr lang="en-US" altLang="zh-CN" sz="2800" dirty="0"/>
              <a:t>Http/1.1</a:t>
            </a:r>
            <a:r>
              <a:rPr lang="zh-CN" altLang="en-US" sz="2800" dirty="0"/>
              <a:t>的是</a:t>
            </a:r>
            <a:r>
              <a:rPr lang="en-US" altLang="zh-CN" sz="2800" dirty="0"/>
              <a:t>Data</a:t>
            </a:r>
            <a:r>
              <a:rPr lang="zh-CN" altLang="en-US" sz="2800" dirty="0"/>
              <a:t>数据和</a:t>
            </a:r>
            <a:r>
              <a:rPr lang="en-US" altLang="zh-CN" sz="2800" dirty="0"/>
              <a:t>HEADER</a:t>
            </a:r>
            <a:r>
              <a:rPr lang="zh-CN" altLang="en-US" sz="2800" dirty="0"/>
              <a:t>头部。</a:t>
            </a:r>
            <a:endParaRPr kumimoji="1" lang="en-US" altLang="zh-CN" sz="2800" dirty="0"/>
          </a:p>
          <a:p>
            <a:pPr algn="just">
              <a:lnSpc>
                <a:spcPct val="120000"/>
              </a:lnSpc>
            </a:pPr>
            <a:r>
              <a:rPr lang="en-US" altLang="zh-CN" sz="2800" dirty="0"/>
              <a:t>frame</a:t>
            </a:r>
            <a:r>
              <a:rPr lang="zh-CN" altLang="en-US" sz="2800" dirty="0"/>
              <a:t>包含几个部分：类型</a:t>
            </a:r>
            <a:r>
              <a:rPr lang="en-US" altLang="zh-CN" sz="2800" dirty="0"/>
              <a:t>Type, </a:t>
            </a:r>
            <a:r>
              <a:rPr lang="zh-CN" altLang="en-US" sz="2800" dirty="0"/>
              <a:t>长度</a:t>
            </a:r>
            <a:r>
              <a:rPr lang="en-US" altLang="zh-CN" sz="2800" dirty="0"/>
              <a:t>Length, </a:t>
            </a:r>
            <a:r>
              <a:rPr lang="zh-CN" altLang="en-US" sz="2800" dirty="0"/>
              <a:t>标记</a:t>
            </a:r>
            <a:r>
              <a:rPr lang="en-US" altLang="zh-CN" sz="2800" dirty="0"/>
              <a:t>Flags, </a:t>
            </a:r>
            <a:r>
              <a:rPr lang="zh-CN" altLang="en-US" sz="2800" dirty="0"/>
              <a:t>流标识</a:t>
            </a:r>
            <a:r>
              <a:rPr lang="en-US" altLang="zh-CN" sz="2800" dirty="0"/>
              <a:t>Stream</a:t>
            </a:r>
            <a:r>
              <a:rPr lang="zh-CN" altLang="en-US" sz="2800" dirty="0"/>
              <a:t>和</a:t>
            </a:r>
            <a:r>
              <a:rPr lang="en-US" altLang="zh-CN" sz="2800" dirty="0"/>
              <a:t>frame payload</a:t>
            </a:r>
            <a:r>
              <a:rPr lang="zh-CN" altLang="en-US" sz="2800" dirty="0"/>
              <a:t>有效载荷。</a:t>
            </a:r>
          </a:p>
        </p:txBody>
      </p:sp>
    </p:spTree>
    <p:extLst>
      <p:ext uri="{BB962C8B-B14F-4D97-AF65-F5344CB8AC3E}">
        <p14:creationId xmlns:p14="http://schemas.microsoft.com/office/powerpoint/2010/main" val="218314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zh-CN" altLang="en-US" sz="2800" b="1" dirty="0"/>
              <a:t>多路复用流</a:t>
            </a:r>
            <a:r>
              <a:rPr lang="en-US" altLang="zh-TW" sz="2800" dirty="0"/>
              <a:t>Multiplexed stream</a:t>
            </a:r>
          </a:p>
          <a:p>
            <a:pPr algn="just">
              <a:lnSpc>
                <a:spcPct val="120000"/>
              </a:lnSpc>
            </a:pPr>
            <a:r>
              <a:rPr lang="en-US" altLang="zh-CN" sz="2800" dirty="0"/>
              <a:t>Http/2</a:t>
            </a:r>
            <a:r>
              <a:rPr lang="zh-CN" altLang="en-US" sz="2800" dirty="0"/>
              <a:t>连接可以承载数十或数百个流的复用，多路复用意味著来自很多流的数据包能够混合在一起通过同样连接传输。</a:t>
            </a:r>
          </a:p>
          <a:p>
            <a:pPr algn="just">
              <a:lnSpc>
                <a:spcPct val="120000"/>
              </a:lnSpc>
            </a:pPr>
            <a:r>
              <a:rPr lang="zh-CN" altLang="en-US" sz="2800" dirty="0"/>
              <a:t>在</a:t>
            </a:r>
            <a:r>
              <a:rPr lang="en-US" altLang="zh-CN" sz="2800" dirty="0"/>
              <a:t>HTTP/1</a:t>
            </a:r>
            <a:r>
              <a:rPr lang="zh-CN" altLang="en-US" sz="2800" dirty="0"/>
              <a:t>中需要维持连接以便持续发送和接受数据，这导致数据拥挤和</a:t>
            </a:r>
            <a:r>
              <a:rPr lang="en-US" altLang="zh-CN" sz="2800" dirty="0"/>
              <a:t>RTT</a:t>
            </a:r>
            <a:r>
              <a:rPr lang="zh-CN" altLang="en-US" sz="2800" dirty="0"/>
              <a:t>浪费损耗，在</a:t>
            </a:r>
            <a:r>
              <a:rPr lang="en-US" altLang="zh-CN" sz="2800" dirty="0"/>
              <a:t>HTTP/2</a:t>
            </a:r>
            <a:r>
              <a:rPr lang="zh-CN" altLang="en-US" sz="2800" dirty="0"/>
              <a:t>中，所有流都能时刻被切断提炼数据包。</a:t>
            </a:r>
          </a:p>
        </p:txBody>
      </p:sp>
    </p:spTree>
    <p:extLst>
      <p:ext uri="{BB962C8B-B14F-4D97-AF65-F5344CB8AC3E}">
        <p14:creationId xmlns:p14="http://schemas.microsoft.com/office/powerpoint/2010/main" val="426235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zh-CN" altLang="en-US" sz="2800" b="1" dirty="0"/>
              <a:t>优先权和依赖</a:t>
            </a:r>
            <a:endParaRPr lang="en-US" altLang="zh-CN" sz="2800" b="1" dirty="0"/>
          </a:p>
          <a:p>
            <a:pPr algn="just">
              <a:lnSpc>
                <a:spcPct val="120000"/>
              </a:lnSpc>
            </a:pPr>
            <a:r>
              <a:rPr lang="zh-CN" altLang="en-US" sz="2800" dirty="0">
                <a:solidFill>
                  <a:prstClr val="black"/>
                </a:solidFill>
                <a:latin typeface="STSongti-SC-Regular"/>
              </a:rPr>
              <a:t>每个流都有自己的优先级别，会表明哪个流是最重要的，客户端会指定哪个流是最重要的，有一些依赖参数，这样一个流可以依赖另外一个流。</a:t>
            </a:r>
            <a:endParaRPr lang="en-US" altLang="zh-CN" sz="2800" dirty="0">
              <a:solidFill>
                <a:prstClr val="black"/>
              </a:solidFill>
              <a:latin typeface="STSongti-SC-Regular"/>
            </a:endParaRPr>
          </a:p>
          <a:p>
            <a:pPr algn="just">
              <a:lnSpc>
                <a:spcPct val="120000"/>
              </a:lnSpc>
            </a:pPr>
            <a:r>
              <a:rPr lang="zh-CN" altLang="en-US" sz="2800" dirty="0"/>
              <a:t>优先级别可以在运行时动态改变，当用户滚动页面时，可以告诉浏览器哪个图像是最重要的，你也可以在一组流中进行优先筛选，能够突然抓住重点流。</a:t>
            </a:r>
          </a:p>
        </p:txBody>
      </p:sp>
    </p:spTree>
    <p:extLst>
      <p:ext uri="{BB962C8B-B14F-4D97-AF65-F5344CB8AC3E}">
        <p14:creationId xmlns:p14="http://schemas.microsoft.com/office/powerpoint/2010/main" val="284035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a:xfrm>
            <a:off x="457200" y="1600200"/>
            <a:ext cx="8229600" cy="5127648"/>
          </a:xfrm>
        </p:spPr>
        <p:txBody>
          <a:bodyPr>
            <a:normAutofit fontScale="85000" lnSpcReduction="20000"/>
          </a:bodyPr>
          <a:lstStyle/>
          <a:p>
            <a:pPr algn="just">
              <a:lnSpc>
                <a:spcPct val="140000"/>
              </a:lnSpc>
            </a:pPr>
            <a:r>
              <a:rPr lang="zh-CN" altLang="en-US" sz="2800" b="1" dirty="0"/>
              <a:t>头部压缩</a:t>
            </a:r>
            <a:endParaRPr lang="en-US" altLang="zh-CN" sz="2800" b="1" dirty="0"/>
          </a:p>
          <a:p>
            <a:pPr algn="just">
              <a:lnSpc>
                <a:spcPct val="140000"/>
              </a:lnSpc>
            </a:pPr>
            <a:r>
              <a:rPr lang="en-US" altLang="zh-CN" sz="2800" dirty="0"/>
              <a:t>HTTP</a:t>
            </a:r>
            <a:r>
              <a:rPr lang="zh-CN" altLang="en-US" sz="2800" dirty="0"/>
              <a:t>是一个无态协议，也就是说，每个请求必须携带更多细节，以便服务器能够识别从而服务这个请求，这些都无需服务器自己保存太多信息以及先前请求的元数据信息，</a:t>
            </a:r>
            <a:r>
              <a:rPr lang="en-US" altLang="zh-CN" sz="2800" dirty="0"/>
              <a:t>HTTP2</a:t>
            </a:r>
            <a:r>
              <a:rPr lang="zh-CN" altLang="en-US" sz="2800" dirty="0"/>
              <a:t>没有改变这个范式。但是这种方式会产生重复信息，当一个客户端向相同服务器请求许多资源时，像来自同一个网页的图像，将会有大量的请求看上去几乎同样的，这就需要压缩技术对付这种几乎相同的信息。</a:t>
            </a:r>
            <a:endParaRPr lang="en-US" altLang="zh-CN" sz="2800" dirty="0"/>
          </a:p>
          <a:p>
            <a:pPr algn="just">
              <a:lnSpc>
                <a:spcPct val="140000"/>
              </a:lnSpc>
            </a:pPr>
            <a:r>
              <a:rPr lang="en-US" altLang="zh-CN" sz="2800" dirty="0"/>
              <a:t>HTTPS</a:t>
            </a:r>
            <a:r>
              <a:rPr lang="zh-CN" altLang="en-US" sz="2800" dirty="0"/>
              <a:t>和</a:t>
            </a:r>
            <a:r>
              <a:rPr lang="en-US" altLang="zh-CN" sz="2800" dirty="0"/>
              <a:t>SPDY</a:t>
            </a:r>
            <a:r>
              <a:rPr lang="zh-CN" altLang="en-US" sz="2800" dirty="0"/>
              <a:t>的压缩被发现容易导致</a:t>
            </a:r>
            <a:r>
              <a:rPr lang="en-US" altLang="zh-CN" sz="2800" dirty="0"/>
              <a:t>BREACH4</a:t>
            </a:r>
            <a:r>
              <a:rPr lang="zh-CN" altLang="en-US" sz="2800" dirty="0"/>
              <a:t>和</a:t>
            </a:r>
            <a:r>
              <a:rPr lang="en-US" altLang="zh-CN" sz="2800" dirty="0"/>
              <a:t>CRIME</a:t>
            </a:r>
            <a:r>
              <a:rPr lang="zh-CN" altLang="en-US" sz="2800" dirty="0"/>
              <a:t>攻击。因此压缩不是一个简单的课题，</a:t>
            </a:r>
            <a:r>
              <a:rPr lang="en-US" altLang="zh-CN" sz="2800" dirty="0"/>
              <a:t>HPACK6</a:t>
            </a:r>
            <a:r>
              <a:rPr lang="zh-CN" altLang="en-US" sz="2800" dirty="0"/>
              <a:t>是</a:t>
            </a:r>
            <a:r>
              <a:rPr lang="en-US" altLang="zh-CN" sz="2800" dirty="0"/>
              <a:t>HTTP/2</a:t>
            </a:r>
            <a:r>
              <a:rPr lang="zh-CN" altLang="en-US" sz="2800" dirty="0"/>
              <a:t>的头部压缩。</a:t>
            </a:r>
          </a:p>
        </p:txBody>
      </p:sp>
    </p:spTree>
    <p:extLst>
      <p:ext uri="{BB962C8B-B14F-4D97-AF65-F5344CB8AC3E}">
        <p14:creationId xmlns:p14="http://schemas.microsoft.com/office/powerpoint/2010/main" val="133769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a:xfrm>
            <a:off x="457200" y="1600200"/>
            <a:ext cx="8229600" cy="5127648"/>
          </a:xfrm>
        </p:spPr>
        <p:txBody>
          <a:bodyPr>
            <a:normAutofit/>
          </a:bodyPr>
          <a:lstStyle/>
          <a:p>
            <a:pPr algn="just">
              <a:lnSpc>
                <a:spcPct val="140000"/>
              </a:lnSpc>
            </a:pPr>
            <a:r>
              <a:rPr lang="zh-CN" altLang="en-US" sz="2800" b="1" dirty="0"/>
              <a:t>随时复位</a:t>
            </a:r>
            <a:endParaRPr lang="en-US" altLang="zh-CN" sz="2400" b="1" dirty="0"/>
          </a:p>
          <a:p>
            <a:pPr algn="just">
              <a:lnSpc>
                <a:spcPct val="140000"/>
              </a:lnSpc>
            </a:pPr>
            <a:r>
              <a:rPr lang="en-US" altLang="zh-CN" sz="2800" dirty="0"/>
              <a:t>HTTP/1.1</a:t>
            </a:r>
            <a:r>
              <a:rPr lang="zh-CN" altLang="en-US" sz="2800" dirty="0"/>
              <a:t>一个缺点是当</a:t>
            </a:r>
            <a:r>
              <a:rPr lang="en-US" altLang="zh-CN" sz="2800" dirty="0"/>
              <a:t>HTTP</a:t>
            </a:r>
            <a:r>
              <a:rPr lang="zh-CN" altLang="en-US" sz="2800" dirty="0"/>
              <a:t>信息有一定长度大小数据传输时，你不能方便地随时停止它，中断</a:t>
            </a:r>
            <a:r>
              <a:rPr lang="en-US" altLang="zh-CN" sz="2800" dirty="0"/>
              <a:t>TCP</a:t>
            </a:r>
            <a:r>
              <a:rPr lang="zh-CN" altLang="en-US" sz="2800" dirty="0"/>
              <a:t>连接的代价是昂贵的。使用</a:t>
            </a:r>
            <a:r>
              <a:rPr lang="en-US" altLang="zh-CN" sz="2800" dirty="0"/>
              <a:t>HTTP/2</a:t>
            </a:r>
            <a:r>
              <a:rPr lang="zh-CN" altLang="en-US" sz="2800" dirty="0"/>
              <a:t>的</a:t>
            </a:r>
            <a:r>
              <a:rPr lang="en-US" altLang="zh-CN" sz="2800" dirty="0"/>
              <a:t>RST_STREAM</a:t>
            </a:r>
            <a:r>
              <a:rPr lang="zh-CN" altLang="en-US" sz="2800" dirty="0"/>
              <a:t>将能方便停止一个信息传输，启动新的信息，在不中断连接的情况下提高带宽利用效率。</a:t>
            </a:r>
          </a:p>
        </p:txBody>
      </p:sp>
    </p:spTree>
    <p:extLst>
      <p:ext uri="{BB962C8B-B14F-4D97-AF65-F5344CB8AC3E}">
        <p14:creationId xmlns:p14="http://schemas.microsoft.com/office/powerpoint/2010/main" val="260890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a:xfrm>
            <a:off x="457200" y="1600200"/>
            <a:ext cx="8229600" cy="5127648"/>
          </a:xfrm>
        </p:spPr>
        <p:txBody>
          <a:bodyPr>
            <a:normAutofit/>
          </a:bodyPr>
          <a:lstStyle/>
          <a:p>
            <a:pPr algn="just">
              <a:lnSpc>
                <a:spcPct val="140000"/>
              </a:lnSpc>
            </a:pPr>
            <a:r>
              <a:rPr lang="zh-CN" altLang="en-US" sz="2800" b="1" dirty="0"/>
              <a:t>服务器端推送</a:t>
            </a:r>
            <a:endParaRPr lang="en-US" altLang="zh-CN" sz="2800" b="1" dirty="0"/>
          </a:p>
          <a:p>
            <a:pPr algn="just">
              <a:lnSpc>
                <a:spcPct val="140000"/>
              </a:lnSpc>
            </a:pPr>
            <a:r>
              <a:rPr lang="zh-CN" altLang="en-US" sz="2800" dirty="0"/>
              <a:t>客户端请求一个资源</a:t>
            </a:r>
            <a:r>
              <a:rPr lang="en-US" altLang="zh-CN" sz="2800" dirty="0"/>
              <a:t>X</a:t>
            </a:r>
            <a:r>
              <a:rPr lang="zh-CN" altLang="en-US" sz="2800" dirty="0"/>
              <a:t>，服务器端判断也许客户端还需要资源</a:t>
            </a:r>
            <a:r>
              <a:rPr lang="en-US" altLang="zh-CN" sz="2800" dirty="0"/>
              <a:t>Z</a:t>
            </a:r>
            <a:r>
              <a:rPr lang="zh-CN" altLang="en-US" sz="2800" dirty="0"/>
              <a:t>，在无需事先询问客户端情况下将资源</a:t>
            </a:r>
            <a:r>
              <a:rPr lang="en-US" altLang="zh-CN" sz="2800" dirty="0"/>
              <a:t>Z</a:t>
            </a:r>
            <a:r>
              <a:rPr lang="zh-CN" altLang="en-US" sz="2800" dirty="0"/>
              <a:t>推送到客户端，客户端接受到后，可以缓存起来以备后用。</a:t>
            </a:r>
          </a:p>
        </p:txBody>
      </p:sp>
    </p:spTree>
    <p:extLst>
      <p:ext uri="{BB962C8B-B14F-4D97-AF65-F5344CB8AC3E}">
        <p14:creationId xmlns:p14="http://schemas.microsoft.com/office/powerpoint/2010/main" val="2107191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a:xfrm>
            <a:off x="457200" y="1600200"/>
            <a:ext cx="8229600" cy="5127648"/>
          </a:xfrm>
        </p:spPr>
        <p:txBody>
          <a:bodyPr>
            <a:normAutofit/>
          </a:bodyPr>
          <a:lstStyle/>
          <a:p>
            <a:pPr algn="just">
              <a:lnSpc>
                <a:spcPct val="140000"/>
              </a:lnSpc>
            </a:pPr>
            <a:r>
              <a:rPr lang="zh-CN" altLang="en-US" sz="2800" b="1" dirty="0"/>
              <a:t>流量控制</a:t>
            </a:r>
            <a:endParaRPr lang="en-US" altLang="zh-CN" sz="2800" b="1" dirty="0"/>
          </a:p>
          <a:p>
            <a:pPr algn="just">
              <a:lnSpc>
                <a:spcPct val="140000"/>
              </a:lnSpc>
            </a:pPr>
            <a:r>
              <a:rPr lang="en-US" altLang="zh-CN" sz="2800" dirty="0"/>
              <a:t>http/2</a:t>
            </a:r>
            <a:r>
              <a:rPr lang="zh-CN" altLang="en-US" sz="2800" dirty="0"/>
              <a:t>的每个独立流都有自己的流量控制</a:t>
            </a:r>
            <a:r>
              <a:rPr lang="en-US" altLang="zh-CN" sz="2800" dirty="0"/>
              <a:t>flow controller</a:t>
            </a:r>
            <a:r>
              <a:rPr lang="zh-CN" altLang="en-US" sz="2800" dirty="0"/>
              <a:t>，每个流两端都必须告诉对方自己有更多空间适合数据存放，另外一端只能允许发送更多数据直至流</a:t>
            </a:r>
            <a:r>
              <a:rPr lang="en-US" altLang="zh-CN" sz="2800" dirty="0"/>
              <a:t>flow</a:t>
            </a:r>
            <a:r>
              <a:rPr lang="zh-CN" altLang="en-US" sz="2800" dirty="0"/>
              <a:t>窗口被拓展，类似</a:t>
            </a:r>
            <a:r>
              <a:rPr lang="en-US" altLang="zh-CN" sz="2800" dirty="0"/>
              <a:t>SSH</a:t>
            </a:r>
            <a:r>
              <a:rPr lang="zh-CN" altLang="en-US" sz="2800" dirty="0"/>
              <a:t>工作风格，只有</a:t>
            </a:r>
            <a:r>
              <a:rPr lang="en-US" altLang="zh-CN" sz="2800" dirty="0"/>
              <a:t>DATA frame</a:t>
            </a:r>
            <a:r>
              <a:rPr lang="zh-CN" altLang="en-US" sz="2800" dirty="0"/>
              <a:t>是流量控制的。</a:t>
            </a:r>
          </a:p>
        </p:txBody>
      </p:sp>
    </p:spTree>
    <p:extLst>
      <p:ext uri="{BB962C8B-B14F-4D97-AF65-F5344CB8AC3E}">
        <p14:creationId xmlns:p14="http://schemas.microsoft.com/office/powerpoint/2010/main" val="173524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传送数据大小和对象数量</a:t>
            </a:r>
          </a:p>
        </p:txBody>
      </p:sp>
      <p:sp>
        <p:nvSpPr>
          <p:cNvPr id="3" name="Content Placeholder 2"/>
          <p:cNvSpPr>
            <a:spLocks noGrp="1"/>
          </p:cNvSpPr>
          <p:nvPr>
            <p:ph idx="1"/>
          </p:nvPr>
        </p:nvSpPr>
        <p:spPr/>
        <p:txBody>
          <a:bodyPr>
            <a:normAutofit/>
          </a:bodyPr>
          <a:lstStyle/>
          <a:p>
            <a:pPr algn="just">
              <a:lnSpc>
                <a:spcPct val="120000"/>
              </a:lnSpc>
            </a:pPr>
            <a:r>
              <a:rPr lang="zh-CN" altLang="en-US" sz="2800" dirty="0"/>
              <a:t>当前互联网网站首页数据量下载很大，达到</a:t>
            </a:r>
            <a:r>
              <a:rPr lang="en-US" altLang="zh-CN" sz="2800" dirty="0">
                <a:solidFill>
                  <a:srgbClr val="FF0000"/>
                </a:solidFill>
              </a:rPr>
              <a:t>1.9M</a:t>
            </a:r>
          </a:p>
          <a:p>
            <a:pPr algn="just">
              <a:lnSpc>
                <a:spcPct val="120000"/>
              </a:lnSpc>
            </a:pPr>
            <a:r>
              <a:rPr lang="zh-CN" altLang="en-US" sz="2800" dirty="0"/>
              <a:t>更重要的是首页上的对象元素平均有</a:t>
            </a:r>
            <a:r>
              <a:rPr lang="en-US" altLang="zh-CN" sz="2800" dirty="0">
                <a:solidFill>
                  <a:srgbClr val="FF0000"/>
                </a:solidFill>
              </a:rPr>
              <a:t>100</a:t>
            </a:r>
            <a:r>
              <a:rPr lang="zh-CN" altLang="en-US" sz="2800" dirty="0"/>
              <a:t>多个</a:t>
            </a:r>
            <a:endParaRPr lang="en-US" altLang="zh-CN" sz="2800" dirty="0"/>
          </a:p>
          <a:p>
            <a:pPr algn="just">
              <a:lnSpc>
                <a:spcPct val="120000"/>
              </a:lnSpc>
            </a:pPr>
            <a:r>
              <a:rPr lang="zh-CN" altLang="en-US" sz="2800" dirty="0"/>
              <a:t>这</a:t>
            </a:r>
            <a:r>
              <a:rPr lang="en-US" altLang="zh-CN" sz="2800" dirty="0"/>
              <a:t>100</a:t>
            </a:r>
            <a:r>
              <a:rPr lang="zh-CN" altLang="en-US" sz="2800" dirty="0"/>
              <a:t>多个对象必须抓取完毕后才能显示整个首页页面。</a:t>
            </a:r>
            <a:endParaRPr kumimoji="1" lang="zh-CN" altLang="en-US" sz="2800" dirty="0"/>
          </a:p>
        </p:txBody>
      </p:sp>
    </p:spTree>
    <p:extLst>
      <p:ext uri="{BB962C8B-B14F-4D97-AF65-F5344CB8AC3E}">
        <p14:creationId xmlns:p14="http://schemas.microsoft.com/office/powerpoint/2010/main" val="834260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Http/2</a:t>
            </a:r>
            <a:endParaRPr kumimoji="1" lang="zh-CN" altLang="en-US" dirty="0"/>
          </a:p>
        </p:txBody>
      </p:sp>
      <p:sp>
        <p:nvSpPr>
          <p:cNvPr id="3" name="Content Placeholder 2"/>
          <p:cNvSpPr>
            <a:spLocks noGrp="1"/>
          </p:cNvSpPr>
          <p:nvPr>
            <p:ph idx="1"/>
          </p:nvPr>
        </p:nvSpPr>
        <p:spPr>
          <a:xfrm>
            <a:off x="457200" y="1600200"/>
            <a:ext cx="8229600" cy="5127648"/>
          </a:xfrm>
        </p:spPr>
        <p:txBody>
          <a:bodyPr>
            <a:normAutofit/>
          </a:bodyPr>
          <a:lstStyle/>
          <a:p>
            <a:pPr algn="just">
              <a:lnSpc>
                <a:spcPct val="140000"/>
              </a:lnSpc>
            </a:pPr>
            <a:r>
              <a:rPr lang="zh-CN" altLang="en-US" sz="2800" dirty="0"/>
              <a:t>下面这个发布在 </a:t>
            </a:r>
            <a:r>
              <a:rPr lang="en-US" altLang="zh-CN" sz="2800" dirty="0" err="1"/>
              <a:t>HttpWatch</a:t>
            </a:r>
            <a:r>
              <a:rPr lang="en-US" altLang="zh-CN" sz="2800" dirty="0"/>
              <a:t> </a:t>
            </a:r>
            <a:r>
              <a:rPr lang="zh-CN" altLang="en-US" sz="2800" dirty="0"/>
              <a:t>上的例子，显出出传输速度提高了近</a:t>
            </a:r>
            <a:r>
              <a:rPr lang="en-US" altLang="zh-CN" sz="2800" dirty="0"/>
              <a:t>20%</a:t>
            </a:r>
            <a:r>
              <a:rPr lang="zh-CN" altLang="en-US" sz="2800" dirty="0"/>
              <a:t>，而这仅仅是一次未完全优化的网页服务器测试</a:t>
            </a:r>
          </a:p>
        </p:txBody>
      </p:sp>
      <p:pic>
        <p:nvPicPr>
          <p:cNvPr id="4" name="Picture 3"/>
          <p:cNvPicPr>
            <a:picLocks noChangeAspect="1"/>
          </p:cNvPicPr>
          <p:nvPr/>
        </p:nvPicPr>
        <p:blipFill>
          <a:blip r:embed="rId2"/>
          <a:stretch>
            <a:fillRect/>
          </a:stretch>
        </p:blipFill>
        <p:spPr>
          <a:xfrm>
            <a:off x="576430" y="1347318"/>
            <a:ext cx="7658100" cy="4216400"/>
          </a:xfrm>
          <a:prstGeom prst="rect">
            <a:avLst/>
          </a:prstGeom>
        </p:spPr>
      </p:pic>
      <p:pic>
        <p:nvPicPr>
          <p:cNvPr id="5" name="Picture 4"/>
          <p:cNvPicPr>
            <a:picLocks noChangeAspect="1"/>
          </p:cNvPicPr>
          <p:nvPr/>
        </p:nvPicPr>
        <p:blipFill>
          <a:blip r:embed="rId3"/>
          <a:stretch>
            <a:fillRect/>
          </a:stretch>
        </p:blipFill>
        <p:spPr>
          <a:xfrm>
            <a:off x="1365840" y="2305493"/>
            <a:ext cx="7658100" cy="4216400"/>
          </a:xfrm>
          <a:prstGeom prst="rect">
            <a:avLst/>
          </a:prstGeom>
        </p:spPr>
      </p:pic>
    </p:spTree>
    <p:extLst>
      <p:ext uri="{BB962C8B-B14F-4D97-AF65-F5344CB8AC3E}">
        <p14:creationId xmlns:p14="http://schemas.microsoft.com/office/powerpoint/2010/main" val="295127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传送数据大小和对象数量</a:t>
            </a:r>
          </a:p>
        </p:txBody>
      </p:sp>
      <p:sp>
        <p:nvSpPr>
          <p:cNvPr id="3" name="Content Placeholder 2"/>
          <p:cNvSpPr>
            <a:spLocks noGrp="1"/>
          </p:cNvSpPr>
          <p:nvPr>
            <p:ph idx="1"/>
          </p:nvPr>
        </p:nvSpPr>
        <p:spPr>
          <a:xfrm>
            <a:off x="457200" y="1600200"/>
            <a:ext cx="8229600" cy="4944577"/>
          </a:xfrm>
        </p:spPr>
        <p:txBody>
          <a:bodyPr>
            <a:normAutofit lnSpcReduction="10000"/>
          </a:bodyPr>
          <a:lstStyle/>
          <a:p>
            <a:pPr algn="just">
              <a:lnSpc>
                <a:spcPct val="120000"/>
              </a:lnSpc>
            </a:pPr>
            <a:r>
              <a:rPr lang="zh-CN" altLang="en-US" sz="2800" dirty="0"/>
              <a:t>网页包含许多不同的组件</a:t>
            </a:r>
            <a:endParaRPr lang="en-US" altLang="zh-CN" sz="2800" dirty="0"/>
          </a:p>
          <a:p>
            <a:pPr lvl="1" algn="just">
              <a:lnSpc>
                <a:spcPct val="120000"/>
              </a:lnSpc>
            </a:pPr>
            <a:r>
              <a:rPr lang="zh-CN" altLang="en-US" sz="2400" dirty="0"/>
              <a:t>标准的 </a:t>
            </a:r>
            <a:r>
              <a:rPr lang="en-US" altLang="zh-CN" sz="2400" dirty="0"/>
              <a:t>HTML</a:t>
            </a:r>
          </a:p>
          <a:p>
            <a:pPr lvl="1" algn="just">
              <a:lnSpc>
                <a:spcPct val="120000"/>
              </a:lnSpc>
            </a:pPr>
            <a:r>
              <a:rPr lang="zh-CN" altLang="en-US" sz="2400" dirty="0"/>
              <a:t>设计元素 </a:t>
            </a:r>
            <a:r>
              <a:rPr lang="en-US" altLang="zh-CN" sz="2400" dirty="0"/>
              <a:t>CSS</a:t>
            </a:r>
          </a:p>
          <a:p>
            <a:pPr lvl="1" algn="just">
              <a:lnSpc>
                <a:spcPct val="120000"/>
              </a:lnSpc>
            </a:pPr>
            <a:r>
              <a:rPr lang="zh-CN" altLang="en-US" sz="2400" dirty="0"/>
              <a:t>客户端语言 </a:t>
            </a:r>
            <a:r>
              <a:rPr lang="en-US" altLang="zh-CN" sz="2400" dirty="0"/>
              <a:t>JavaScript</a:t>
            </a:r>
          </a:p>
          <a:p>
            <a:pPr lvl="1" algn="just">
              <a:lnSpc>
                <a:spcPct val="120000"/>
              </a:lnSpc>
            </a:pPr>
            <a:r>
              <a:rPr lang="zh-CN" altLang="en-US" sz="2400" dirty="0"/>
              <a:t>图像</a:t>
            </a:r>
            <a:endParaRPr lang="en-US" altLang="zh-CN" sz="2400" dirty="0"/>
          </a:p>
          <a:p>
            <a:pPr lvl="1" algn="just">
              <a:lnSpc>
                <a:spcPct val="120000"/>
              </a:lnSpc>
            </a:pPr>
            <a:r>
              <a:rPr lang="zh-CN" altLang="en-US" sz="2400" dirty="0"/>
              <a:t>视频</a:t>
            </a:r>
            <a:endParaRPr lang="en-US" altLang="zh-CN" sz="2400" dirty="0"/>
          </a:p>
          <a:p>
            <a:pPr lvl="1" algn="just">
              <a:lnSpc>
                <a:spcPct val="120000"/>
              </a:lnSpc>
            </a:pPr>
            <a:r>
              <a:rPr lang="en-US" altLang="zh-CN" sz="2400" dirty="0"/>
              <a:t>Flash </a:t>
            </a:r>
            <a:r>
              <a:rPr lang="zh-CN" altLang="en-US" sz="2400" dirty="0"/>
              <a:t>动画</a:t>
            </a:r>
            <a:endParaRPr lang="en-US" altLang="zh-CN" sz="2400" dirty="0"/>
          </a:p>
          <a:p>
            <a:pPr algn="just">
              <a:lnSpc>
                <a:spcPct val="120000"/>
              </a:lnSpc>
            </a:pPr>
            <a:r>
              <a:rPr lang="zh-CN" altLang="en-US" sz="2800" dirty="0"/>
              <a:t>为了传输这些信息，浏览器不得不创建多个连接，每个连接都包含头文件、目的和通讯包或通讯协议的详细信息。</a:t>
            </a:r>
            <a:endParaRPr kumimoji="1" lang="zh-CN" altLang="en-US" sz="2800" dirty="0"/>
          </a:p>
        </p:txBody>
      </p:sp>
    </p:spTree>
    <p:extLst>
      <p:ext uri="{BB962C8B-B14F-4D97-AF65-F5344CB8AC3E}">
        <p14:creationId xmlns:p14="http://schemas.microsoft.com/office/powerpoint/2010/main" val="208160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延迟</a:t>
            </a:r>
            <a:endParaRPr kumimoji="1" lang="zh-CN" altLang="en-US" dirty="0"/>
          </a:p>
        </p:txBody>
      </p:sp>
      <p:sp>
        <p:nvSpPr>
          <p:cNvPr id="3" name="Content Placeholder 2"/>
          <p:cNvSpPr>
            <a:spLocks noGrp="1"/>
          </p:cNvSpPr>
          <p:nvPr>
            <p:ph idx="1"/>
          </p:nvPr>
        </p:nvSpPr>
        <p:spPr/>
        <p:txBody>
          <a:bodyPr>
            <a:normAutofit lnSpcReduction="10000"/>
          </a:bodyPr>
          <a:lstStyle/>
          <a:p>
            <a:pPr algn="just">
              <a:lnSpc>
                <a:spcPct val="120000"/>
              </a:lnSpc>
            </a:pPr>
            <a:r>
              <a:rPr kumimoji="1" lang="en-US" altLang="zh-CN" sz="2800" dirty="0"/>
              <a:t>HTTP/1.1</a:t>
            </a:r>
            <a:r>
              <a:rPr kumimoji="1" lang="zh-CN" altLang="en-US" sz="2800" dirty="0"/>
              <a:t>是对延迟非常敏感的，部分是因为</a:t>
            </a:r>
            <a:r>
              <a:rPr kumimoji="1" lang="en-US" altLang="zh-CN" sz="2800" dirty="0"/>
              <a:t>HTTP Pipelining</a:t>
            </a:r>
            <a:r>
              <a:rPr kumimoji="1" lang="zh-CN" altLang="en-US" sz="2800" dirty="0"/>
              <a:t>在面对大量并发用户时会显得力不从心，在过去几年中带宽大量增加，但是我们没有看到页面延时以同样级别降低，高延时链接比如目前移动技术使得你即使拥有高速连接情况下也很难获得好的快速</a:t>
            </a:r>
            <a:r>
              <a:rPr kumimoji="1" lang="en-US" altLang="zh-CN" sz="2800" dirty="0"/>
              <a:t>Web</a:t>
            </a:r>
            <a:r>
              <a:rPr kumimoji="1" lang="zh-CN" altLang="en-US" sz="2800" dirty="0"/>
              <a:t>体验。</a:t>
            </a:r>
            <a:endParaRPr kumimoji="1" lang="en-US" altLang="zh-CN" sz="2800" dirty="0"/>
          </a:p>
          <a:p>
            <a:pPr algn="just">
              <a:lnSpc>
                <a:spcPct val="120000"/>
              </a:lnSpc>
            </a:pPr>
            <a:r>
              <a:rPr lang="zh-CN" altLang="en-US" sz="2800" dirty="0"/>
              <a:t>另外一个情况是，低延迟非常适合视频，比如视频会议、游戏和类似不是预先产生而是实时产生的流媒体或流数据。</a:t>
            </a:r>
            <a:endParaRPr kumimoji="1" lang="zh-CN" altLang="en-US" sz="2800" dirty="0"/>
          </a:p>
        </p:txBody>
      </p:sp>
    </p:spTree>
    <p:extLst>
      <p:ext uri="{BB962C8B-B14F-4D97-AF65-F5344CB8AC3E}">
        <p14:creationId xmlns:p14="http://schemas.microsoft.com/office/powerpoint/2010/main" val="427429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堵塞的原因</a:t>
            </a:r>
            <a:endParaRPr kumimoji="1" lang="zh-CN" altLang="en-US" dirty="0"/>
          </a:p>
        </p:txBody>
      </p:sp>
      <p:sp>
        <p:nvSpPr>
          <p:cNvPr id="3" name="Content Placeholder 2"/>
          <p:cNvSpPr>
            <a:spLocks noGrp="1"/>
          </p:cNvSpPr>
          <p:nvPr>
            <p:ph idx="1"/>
          </p:nvPr>
        </p:nvSpPr>
        <p:spPr/>
        <p:txBody>
          <a:bodyPr>
            <a:normAutofit lnSpcReduction="10000"/>
          </a:bodyPr>
          <a:lstStyle/>
          <a:p>
            <a:pPr algn="just">
              <a:lnSpc>
                <a:spcPct val="120000"/>
              </a:lnSpc>
            </a:pPr>
            <a:r>
              <a:rPr lang="en-US" altLang="zh-CN" sz="2800" dirty="0"/>
              <a:t>HTTP Pipelining</a:t>
            </a:r>
            <a:r>
              <a:rPr lang="zh-CN" altLang="en-US" sz="2800" dirty="0"/>
              <a:t>是一种这样的技术，当在等待上一个请求响应的时候发送另外一个请求，这好像你走入了超市的收银台前排队队列，你无法确切知道排在你前面的人能够快速付款购买完成，还是发生一堆恼人的烦事在那里纠缠不清，这就是堵塞的源头。</a:t>
            </a:r>
            <a:endParaRPr lang="en-US" altLang="zh-CN" sz="2800" dirty="0"/>
          </a:p>
          <a:p>
            <a:pPr algn="just">
              <a:lnSpc>
                <a:spcPct val="120000"/>
              </a:lnSpc>
            </a:pPr>
            <a:r>
              <a:rPr lang="zh-CN" altLang="en-US" sz="2800" dirty="0"/>
              <a:t>所以，你得仔细地选择一个排队队伍，有时你相信你选择了一个正确的队伍，能够快速轮到你，但是有时你不得不在几个队伍之间切换排队。</a:t>
            </a:r>
            <a:endParaRPr kumimoji="1" lang="zh-CN" altLang="en-US" sz="2800" dirty="0"/>
          </a:p>
        </p:txBody>
      </p:sp>
    </p:spTree>
    <p:extLst>
      <p:ext uri="{BB962C8B-B14F-4D97-AF65-F5344CB8AC3E}">
        <p14:creationId xmlns:p14="http://schemas.microsoft.com/office/powerpoint/2010/main" val="360094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克服延迟的办法</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en-US" altLang="zh-CN" sz="2800" dirty="0" err="1"/>
              <a:t>Spriting</a:t>
            </a:r>
            <a:endParaRPr lang="en-US" altLang="zh-CN" sz="2800" dirty="0"/>
          </a:p>
          <a:p>
            <a:pPr algn="just">
              <a:lnSpc>
                <a:spcPct val="120000"/>
              </a:lnSpc>
            </a:pPr>
            <a:r>
              <a:rPr lang="en-US" altLang="zh-CN" sz="2800" dirty="0" err="1"/>
              <a:t>Spriting</a:t>
            </a:r>
            <a:r>
              <a:rPr lang="en-US" altLang="zh-CN" sz="2800" dirty="0"/>
              <a:t> </a:t>
            </a:r>
            <a:r>
              <a:rPr lang="zh-CN" altLang="en-US" sz="2800" dirty="0"/>
              <a:t>是一种前端页面的处理方式，将多个小图片合成一张大图，然后，使用</a:t>
            </a:r>
            <a:r>
              <a:rPr lang="en-US" altLang="zh-CN" sz="2800" dirty="0" err="1"/>
              <a:t>javascript</a:t>
            </a:r>
            <a:r>
              <a:rPr lang="zh-CN" altLang="en-US" sz="2800" dirty="0"/>
              <a:t>或</a:t>
            </a:r>
            <a:r>
              <a:rPr lang="en-US" altLang="zh-CN" sz="2800" dirty="0"/>
              <a:t>CSS</a:t>
            </a:r>
            <a:r>
              <a:rPr lang="zh-CN" altLang="en-US" sz="2800" dirty="0"/>
              <a:t>在显示时将这张大图分割成多个小图，这样降低抓取多个小图造成的高延迟。当然这种办法也有缺点，如果只要想显示一个或两个小图，而不是很多小图都想显示，这样做就麻烦了。</a:t>
            </a:r>
            <a:endParaRPr kumimoji="1" lang="zh-CN" altLang="en-US" sz="2800" dirty="0"/>
          </a:p>
        </p:txBody>
      </p:sp>
    </p:spTree>
    <p:extLst>
      <p:ext uri="{BB962C8B-B14F-4D97-AF65-F5344CB8AC3E}">
        <p14:creationId xmlns:p14="http://schemas.microsoft.com/office/powerpoint/2010/main" val="251429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克服延迟的办法</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en-US" altLang="zh-CN" sz="2800" dirty="0" err="1"/>
              <a:t>Inlining</a:t>
            </a:r>
            <a:endParaRPr lang="en-US" altLang="zh-CN" sz="2800" dirty="0"/>
          </a:p>
          <a:p>
            <a:r>
              <a:rPr lang="en-US" altLang="zh-CN" sz="2800" dirty="0" err="1"/>
              <a:t>Inlining</a:t>
            </a:r>
            <a:r>
              <a:rPr lang="zh-CN" altLang="en-US" sz="2800" dirty="0"/>
              <a:t>内联是另外一个避免发送单独图像的方式，使用</a:t>
            </a:r>
            <a:r>
              <a:rPr lang="en-US" altLang="zh-CN" sz="2800" dirty="0"/>
              <a:t>CSS</a:t>
            </a:r>
            <a:r>
              <a:rPr lang="zh-CN" altLang="en-US" sz="2800" dirty="0"/>
              <a:t>文件中嵌入的</a:t>
            </a:r>
            <a:r>
              <a:rPr lang="en-US" altLang="zh-CN" sz="2800" dirty="0"/>
              <a:t>URL</a:t>
            </a:r>
            <a:r>
              <a:rPr lang="zh-CN" altLang="en-US" sz="2800" dirty="0"/>
              <a:t>，优缺点和</a:t>
            </a:r>
            <a:r>
              <a:rPr lang="en-US" altLang="zh-CN" sz="2800" dirty="0" err="1"/>
              <a:t>Spriting</a:t>
            </a:r>
            <a:r>
              <a:rPr lang="zh-CN" altLang="en-US" sz="2800" dirty="0"/>
              <a:t>类似：</a:t>
            </a:r>
          </a:p>
          <a:p>
            <a:pPr marL="0" indent="0">
              <a:buNone/>
            </a:pPr>
            <a:r>
              <a:rPr lang="pl-PL" altLang="zh-CN" sz="2800" dirty="0"/>
              <a:t>.icon1 { </a:t>
            </a:r>
          </a:p>
          <a:p>
            <a:pPr marL="0" indent="0">
              <a:buNone/>
            </a:pPr>
            <a:r>
              <a:rPr lang="zh-CN" altLang="pl-PL" sz="2800" dirty="0"/>
              <a:t>　　</a:t>
            </a:r>
            <a:r>
              <a:rPr lang="pl-PL" altLang="zh-CN" sz="2800" dirty="0" err="1"/>
              <a:t>background</a:t>
            </a:r>
            <a:r>
              <a:rPr lang="pl-PL" altLang="zh-CN" sz="2800" dirty="0"/>
              <a:t>: </a:t>
            </a:r>
            <a:r>
              <a:rPr lang="pl-PL" altLang="zh-CN" sz="2800" dirty="0" err="1"/>
              <a:t>url</a:t>
            </a:r>
            <a:r>
              <a:rPr lang="pl-PL" altLang="zh-CN" sz="2800" dirty="0"/>
              <a:t>(</a:t>
            </a:r>
            <a:r>
              <a:rPr lang="pl-PL" altLang="zh-CN" sz="2800" dirty="0" err="1"/>
              <a:t>data:image</a:t>
            </a:r>
            <a:r>
              <a:rPr lang="pl-PL" altLang="zh-CN" sz="2800" dirty="0"/>
              <a:t>/png;base64,&lt;data&gt;) no-</a:t>
            </a:r>
            <a:r>
              <a:rPr lang="pl-PL" altLang="zh-CN" sz="2800" dirty="0" err="1"/>
              <a:t>repeat</a:t>
            </a:r>
            <a:r>
              <a:rPr lang="pl-PL" altLang="zh-CN" sz="2800" dirty="0"/>
              <a:t>;}</a:t>
            </a:r>
          </a:p>
          <a:p>
            <a:pPr marL="0" indent="0">
              <a:buNone/>
            </a:pPr>
            <a:r>
              <a:rPr lang="pl-PL" altLang="zh-CN" sz="2800" dirty="0"/>
              <a:t>.icon2 {</a:t>
            </a:r>
          </a:p>
          <a:p>
            <a:pPr marL="0" indent="0">
              <a:buNone/>
            </a:pPr>
            <a:r>
              <a:rPr lang="zh-CN" altLang="pl-PL" sz="2800" dirty="0"/>
              <a:t>　　 </a:t>
            </a:r>
            <a:r>
              <a:rPr lang="pl-PL" altLang="zh-CN" sz="2800" dirty="0" err="1"/>
              <a:t>background</a:t>
            </a:r>
            <a:r>
              <a:rPr lang="pl-PL" altLang="zh-CN" sz="2800" dirty="0"/>
              <a:t>: </a:t>
            </a:r>
            <a:r>
              <a:rPr lang="pl-PL" altLang="zh-CN" sz="2800" dirty="0" err="1"/>
              <a:t>url</a:t>
            </a:r>
            <a:r>
              <a:rPr lang="pl-PL" altLang="zh-CN" sz="2800" dirty="0"/>
              <a:t>(</a:t>
            </a:r>
            <a:r>
              <a:rPr lang="pl-PL" altLang="zh-CN" sz="2800" dirty="0" err="1"/>
              <a:t>data:image</a:t>
            </a:r>
            <a:r>
              <a:rPr lang="pl-PL" altLang="zh-CN" sz="2800" dirty="0"/>
              <a:t>/png;base64,&lt;data&gt;) no-</a:t>
            </a:r>
            <a:r>
              <a:rPr lang="pl-PL" altLang="zh-CN" sz="2800" dirty="0" err="1"/>
              <a:t>repeat</a:t>
            </a:r>
            <a:r>
              <a:rPr lang="pl-PL" altLang="zh-CN" sz="2800" dirty="0"/>
              <a:t>;}</a:t>
            </a:r>
            <a:endParaRPr kumimoji="1" lang="zh-CN" altLang="en-US" sz="2800" dirty="0"/>
          </a:p>
        </p:txBody>
      </p:sp>
    </p:spTree>
    <p:extLst>
      <p:ext uri="{BB962C8B-B14F-4D97-AF65-F5344CB8AC3E}">
        <p14:creationId xmlns:p14="http://schemas.microsoft.com/office/powerpoint/2010/main" val="285981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克服延迟的办法</a:t>
            </a:r>
            <a:endParaRPr kumimoji="1" lang="zh-CN" altLang="en-US" dirty="0"/>
          </a:p>
        </p:txBody>
      </p:sp>
      <p:sp>
        <p:nvSpPr>
          <p:cNvPr id="3" name="Content Placeholder 2"/>
          <p:cNvSpPr>
            <a:spLocks noGrp="1"/>
          </p:cNvSpPr>
          <p:nvPr>
            <p:ph idx="1"/>
          </p:nvPr>
        </p:nvSpPr>
        <p:spPr/>
        <p:txBody>
          <a:bodyPr>
            <a:normAutofit/>
          </a:bodyPr>
          <a:lstStyle/>
          <a:p>
            <a:pPr algn="just">
              <a:lnSpc>
                <a:spcPct val="120000"/>
              </a:lnSpc>
            </a:pPr>
            <a:r>
              <a:rPr lang="en-US" altLang="zh-CN" sz="2800" dirty="0"/>
              <a:t>Concatenation</a:t>
            </a:r>
          </a:p>
          <a:p>
            <a:pPr>
              <a:lnSpc>
                <a:spcPct val="120000"/>
              </a:lnSpc>
            </a:pPr>
            <a:r>
              <a:rPr lang="en-US" altLang="zh-CN" sz="2800" dirty="0"/>
              <a:t>Concatenation</a:t>
            </a:r>
            <a:r>
              <a:rPr lang="zh-CN" altLang="en-US" sz="2800" dirty="0"/>
              <a:t>串联类似前面两个技术，一个大型网站需要很多</a:t>
            </a:r>
            <a:r>
              <a:rPr lang="en-US" altLang="zh-CN" sz="2800" dirty="0" err="1"/>
              <a:t>Javascript</a:t>
            </a:r>
            <a:r>
              <a:rPr lang="zh-CN" altLang="en-US" sz="2800" dirty="0"/>
              <a:t>文件，前端工具会帮助开发者将这些小文件融入到一个大文件中，这样做的缺点是，当其中一个文件小修改时，整个文件都需要重新加载。</a:t>
            </a:r>
            <a:endParaRPr kumimoji="1" lang="zh-CN" altLang="en-US" sz="2800" dirty="0"/>
          </a:p>
        </p:txBody>
      </p:sp>
    </p:spTree>
    <p:extLst>
      <p:ext uri="{BB962C8B-B14F-4D97-AF65-F5344CB8AC3E}">
        <p14:creationId xmlns:p14="http://schemas.microsoft.com/office/powerpoint/2010/main" val="245894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克服延迟的办法</a:t>
            </a:r>
            <a:endParaRPr kumimoji="1" lang="zh-CN" altLang="en-US" dirty="0"/>
          </a:p>
        </p:txBody>
      </p:sp>
      <p:sp>
        <p:nvSpPr>
          <p:cNvPr id="3" name="Content Placeholder 2"/>
          <p:cNvSpPr>
            <a:spLocks noGrp="1"/>
          </p:cNvSpPr>
          <p:nvPr>
            <p:ph idx="1"/>
          </p:nvPr>
        </p:nvSpPr>
        <p:spPr/>
        <p:txBody>
          <a:bodyPr>
            <a:normAutofit fontScale="77500" lnSpcReduction="20000"/>
          </a:bodyPr>
          <a:lstStyle/>
          <a:p>
            <a:pPr algn="just">
              <a:lnSpc>
                <a:spcPct val="140000"/>
              </a:lnSpc>
            </a:pPr>
            <a:r>
              <a:rPr lang="en-US" altLang="zh-CN" sz="2800" dirty="0" err="1"/>
              <a:t>Sharding</a:t>
            </a:r>
            <a:endParaRPr lang="en-US" altLang="zh-CN" sz="2800" dirty="0"/>
          </a:p>
          <a:p>
            <a:pPr algn="just">
              <a:lnSpc>
                <a:spcPct val="140000"/>
              </a:lnSpc>
            </a:pPr>
            <a:r>
              <a:rPr lang="en-US" altLang="zh-CN" sz="2800" dirty="0" err="1"/>
              <a:t>Sharding</a:t>
            </a:r>
            <a:r>
              <a:rPr lang="zh-CN" altLang="en-US" sz="2800" dirty="0"/>
              <a:t>是将你的服务尽可能分离成不同的单独主机上，看上去很疯狂，但是其实很简单，</a:t>
            </a:r>
            <a:r>
              <a:rPr lang="en-US" altLang="zh-CN" sz="2800" dirty="0"/>
              <a:t>HTTP 1.1</a:t>
            </a:r>
            <a:r>
              <a:rPr lang="zh-CN" altLang="en-US" sz="2800" dirty="0"/>
              <a:t>规定一个客户端允许连接到每个主机最多两个，这样不违反规定的情况下，聪明的网站将使用两个主机名，能够降低页面的装载时间。</a:t>
            </a:r>
            <a:endParaRPr lang="en-US" altLang="zh-CN" sz="2800" dirty="0"/>
          </a:p>
          <a:p>
            <a:pPr algn="just">
              <a:lnSpc>
                <a:spcPct val="140000"/>
              </a:lnSpc>
            </a:pPr>
            <a:r>
              <a:rPr lang="zh-CN" altLang="en-US" sz="2800" dirty="0"/>
              <a:t>不过，随着时间推移，规定中的限制已经去除，今天客户端可以用</a:t>
            </a:r>
            <a:r>
              <a:rPr lang="en-US" altLang="zh-CN" sz="2800" dirty="0"/>
              <a:t>6-8</a:t>
            </a:r>
            <a:r>
              <a:rPr lang="zh-CN" altLang="en-US" sz="2800" dirty="0"/>
              <a:t>个连接每个主机，但是使用这个技术实现大量连接还是有限制的。根据</a:t>
            </a:r>
            <a:r>
              <a:rPr lang="en-US" altLang="zh-CN" sz="2800" dirty="0" err="1"/>
              <a:t>httparchive.org</a:t>
            </a:r>
            <a:r>
              <a:rPr lang="zh-CN" altLang="en-US" sz="2800" dirty="0"/>
              <a:t>显示世界上大部分网站需要</a:t>
            </a:r>
            <a:r>
              <a:rPr lang="en-US" altLang="zh-CN" sz="2800" dirty="0"/>
              <a:t>38</a:t>
            </a:r>
            <a:r>
              <a:rPr lang="zh-CN" altLang="en-US" sz="2800" dirty="0"/>
              <a:t>个</a:t>
            </a:r>
            <a:r>
              <a:rPr lang="en-US" altLang="zh-CN" sz="2800" dirty="0"/>
              <a:t>TCP</a:t>
            </a:r>
            <a:r>
              <a:rPr lang="zh-CN" altLang="en-US" sz="2800" dirty="0"/>
              <a:t>连接来显示网站，这个数字还在缓慢增加。将资源或图片放在另外一个主机名中就不能使用任何</a:t>
            </a:r>
            <a:r>
              <a:rPr lang="en-US" altLang="zh-CN" sz="2800" dirty="0"/>
              <a:t>cookie</a:t>
            </a:r>
            <a:r>
              <a:rPr lang="zh-CN" altLang="en-US" sz="2800" dirty="0"/>
              <a:t>。</a:t>
            </a:r>
            <a:endParaRPr kumimoji="1" lang="zh-CN" altLang="en-US" sz="2800" dirty="0"/>
          </a:p>
        </p:txBody>
      </p:sp>
    </p:spTree>
    <p:extLst>
      <p:ext uri="{BB962C8B-B14F-4D97-AF65-F5344CB8AC3E}">
        <p14:creationId xmlns:p14="http://schemas.microsoft.com/office/powerpoint/2010/main" val="1773430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2947</TotalTime>
  <Words>1465</Words>
  <Application>Microsoft Office PowerPoint</Application>
  <PresentationFormat>全屏显示(4:3)</PresentationFormat>
  <Paragraphs>74</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新細明體</vt:lpstr>
      <vt:lpstr>STSongti-SC-Regular</vt:lpstr>
      <vt:lpstr>宋体</vt:lpstr>
      <vt:lpstr>Arial</vt:lpstr>
      <vt:lpstr>Calibri</vt:lpstr>
      <vt:lpstr>Office Theme</vt:lpstr>
      <vt:lpstr>Http/2</vt:lpstr>
      <vt:lpstr>传送数据大小和对象数量</vt:lpstr>
      <vt:lpstr>传送数据大小和对象数量</vt:lpstr>
      <vt:lpstr>延迟</vt:lpstr>
      <vt:lpstr>堵塞的原因</vt:lpstr>
      <vt:lpstr>克服延迟的办法</vt:lpstr>
      <vt:lpstr>克服延迟的办法</vt:lpstr>
      <vt:lpstr>克服延迟的办法</vt:lpstr>
      <vt:lpstr>克服延迟的办法</vt:lpstr>
      <vt:lpstr>SPDY</vt:lpstr>
      <vt:lpstr>为什么HTTP/2 更好？</vt:lpstr>
      <vt:lpstr>为什么HTTP/2 更好？</vt:lpstr>
      <vt:lpstr>Http/2</vt:lpstr>
      <vt:lpstr>Http/2</vt:lpstr>
      <vt:lpstr>Http/2</vt:lpstr>
      <vt:lpstr>Http/2</vt:lpstr>
      <vt:lpstr>Http/2</vt:lpstr>
      <vt:lpstr>Http/2</vt:lpstr>
      <vt:lpstr>Http/2</vt:lpstr>
      <vt:lpstr>Http/2</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Http/2</dc:title>
  <dc:creator>Minghui Yu</dc:creator>
  <cp:lastModifiedBy>sam 余</cp:lastModifiedBy>
  <cp:revision>26</cp:revision>
  <dcterms:created xsi:type="dcterms:W3CDTF">2015-05-16T14:38:16Z</dcterms:created>
  <dcterms:modified xsi:type="dcterms:W3CDTF">2019-05-09T10:41:13Z</dcterms:modified>
</cp:coreProperties>
</file>