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Microsoft___1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18"/>
  </p:notesMasterIdLst>
  <p:sldIdLst>
    <p:sldId id="803" r:id="rId2"/>
    <p:sldId id="789" r:id="rId3"/>
    <p:sldId id="804" r:id="rId4"/>
    <p:sldId id="806" r:id="rId5"/>
    <p:sldId id="805" r:id="rId6"/>
    <p:sldId id="807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7" r:id="rId15"/>
    <p:sldId id="815" r:id="rId16"/>
    <p:sldId id="81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13"/>
    <a:srgbClr val="DD6C3F"/>
    <a:srgbClr val="3366FF"/>
    <a:srgbClr val="003399"/>
    <a:srgbClr val="EB5D31"/>
    <a:srgbClr val="D85926"/>
    <a:srgbClr val="B97145"/>
    <a:srgbClr val="4C4789"/>
    <a:srgbClr val="6A7C5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0394" autoAdjust="0"/>
  </p:normalViewPr>
  <p:slideViewPr>
    <p:cSldViewPr>
      <p:cViewPr varScale="1">
        <p:scale>
          <a:sx n="58" d="100"/>
          <a:sy n="58" d="100"/>
        </p:scale>
        <p:origin x="-96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image" Target="../media/image12.wmf"/><Relationship Id="rId13" Type="http://schemas.openxmlformats.org/officeDocument/2006/relationships/image" Target="../media/image13.wmf"/><Relationship Id="rId14" Type="http://schemas.openxmlformats.org/officeDocument/2006/relationships/image" Target="../media/image14.wmf"/><Relationship Id="rId15" Type="http://schemas.openxmlformats.org/officeDocument/2006/relationships/image" Target="../media/image15.wmf"/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9" Type="http://schemas.openxmlformats.org/officeDocument/2006/relationships/image" Target="../media/image9.wmf"/><Relationship Id="rId10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5" Type="http://schemas.openxmlformats.org/officeDocument/2006/relationships/image" Target="../media/image77.wmf"/><Relationship Id="rId6" Type="http://schemas.openxmlformats.org/officeDocument/2006/relationships/image" Target="../media/image78.wmf"/><Relationship Id="rId7" Type="http://schemas.openxmlformats.org/officeDocument/2006/relationships/image" Target="../media/image79.wmf"/><Relationship Id="rId8" Type="http://schemas.openxmlformats.org/officeDocument/2006/relationships/image" Target="../media/image80.wmf"/><Relationship Id="rId9" Type="http://schemas.openxmlformats.org/officeDocument/2006/relationships/image" Target="../media/image81.wmf"/><Relationship Id="rId10" Type="http://schemas.openxmlformats.org/officeDocument/2006/relationships/image" Target="../media/image82.wmf"/><Relationship Id="rId11" Type="http://schemas.openxmlformats.org/officeDocument/2006/relationships/image" Target="../media/image83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4" Type="http://schemas.openxmlformats.org/officeDocument/2006/relationships/image" Target="../media/image87.wmf"/><Relationship Id="rId5" Type="http://schemas.openxmlformats.org/officeDocument/2006/relationships/image" Target="../media/image88.wmf"/><Relationship Id="rId6" Type="http://schemas.openxmlformats.org/officeDocument/2006/relationships/image" Target="../media/image89.wmf"/><Relationship Id="rId7" Type="http://schemas.openxmlformats.org/officeDocument/2006/relationships/image" Target="../media/image31.wmf"/><Relationship Id="rId8" Type="http://schemas.openxmlformats.org/officeDocument/2006/relationships/image" Target="../media/image90.wmf"/><Relationship Id="rId9" Type="http://schemas.openxmlformats.org/officeDocument/2006/relationships/image" Target="../media/image91.wmf"/><Relationship Id="rId10" Type="http://schemas.openxmlformats.org/officeDocument/2006/relationships/image" Target="../media/image92.wmf"/><Relationship Id="rId1" Type="http://schemas.openxmlformats.org/officeDocument/2006/relationships/image" Target="../media/image84.wmf"/><Relationship Id="rId2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w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8" Type="http://schemas.openxmlformats.org/officeDocument/2006/relationships/image" Target="../media/image29.wmf"/><Relationship Id="rId9" Type="http://schemas.openxmlformats.org/officeDocument/2006/relationships/image" Target="../media/image30.wmf"/><Relationship Id="rId10" Type="http://schemas.openxmlformats.org/officeDocument/2006/relationships/image" Target="../media/image31.wmf"/><Relationship Id="rId11" Type="http://schemas.openxmlformats.org/officeDocument/2006/relationships/image" Target="../media/image32.e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6" Type="http://schemas.openxmlformats.org/officeDocument/2006/relationships/image" Target="../media/image42.wmf"/><Relationship Id="rId7" Type="http://schemas.openxmlformats.org/officeDocument/2006/relationships/image" Target="../media/image43.wmf"/><Relationship Id="rId8" Type="http://schemas.openxmlformats.org/officeDocument/2006/relationships/image" Target="../media/image44.wmf"/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5" Type="http://schemas.openxmlformats.org/officeDocument/2006/relationships/image" Target="../media/image54.wmf"/><Relationship Id="rId6" Type="http://schemas.openxmlformats.org/officeDocument/2006/relationships/image" Target="../media/image55.wmf"/><Relationship Id="rId7" Type="http://schemas.openxmlformats.org/officeDocument/2006/relationships/image" Target="../media/image56.wmf"/><Relationship Id="rId8" Type="http://schemas.openxmlformats.org/officeDocument/2006/relationships/image" Target="../media/image57.wmf"/><Relationship Id="rId9" Type="http://schemas.openxmlformats.org/officeDocument/2006/relationships/image" Target="../media/image58.wmf"/><Relationship Id="rId10" Type="http://schemas.openxmlformats.org/officeDocument/2006/relationships/image" Target="../media/image59.wmf"/><Relationship Id="rId11" Type="http://schemas.openxmlformats.org/officeDocument/2006/relationships/image" Target="../media/image60.wmf"/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wmf"/><Relationship Id="rId12" Type="http://schemas.openxmlformats.org/officeDocument/2006/relationships/image" Target="../media/image71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6" Type="http://schemas.openxmlformats.org/officeDocument/2006/relationships/image" Target="../media/image66.wmf"/><Relationship Id="rId7" Type="http://schemas.openxmlformats.org/officeDocument/2006/relationships/image" Target="../media/image67.wmf"/><Relationship Id="rId8" Type="http://schemas.openxmlformats.org/officeDocument/2006/relationships/image" Target="../media/image68.wmf"/><Relationship Id="rId9" Type="http://schemas.openxmlformats.org/officeDocument/2006/relationships/image" Target="../media/image69.wmf"/><Relationship Id="rId10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72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C54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wmf"/><Relationship Id="rId12" Type="http://schemas.openxmlformats.org/officeDocument/2006/relationships/oleObject" Target="../embeddings/oleObject44.bin"/><Relationship Id="rId13" Type="http://schemas.openxmlformats.org/officeDocument/2006/relationships/image" Target="../media/image41.wmf"/><Relationship Id="rId14" Type="http://schemas.openxmlformats.org/officeDocument/2006/relationships/oleObject" Target="../embeddings/oleObject45.bin"/><Relationship Id="rId15" Type="http://schemas.openxmlformats.org/officeDocument/2006/relationships/image" Target="../media/image42.wmf"/><Relationship Id="rId16" Type="http://schemas.openxmlformats.org/officeDocument/2006/relationships/oleObject" Target="../embeddings/oleObject46.bin"/><Relationship Id="rId17" Type="http://schemas.openxmlformats.org/officeDocument/2006/relationships/image" Target="../media/image43.wmf"/><Relationship Id="rId18" Type="http://schemas.openxmlformats.org/officeDocument/2006/relationships/oleObject" Target="../embeddings/oleObject47.bin"/><Relationship Id="rId19" Type="http://schemas.openxmlformats.org/officeDocument/2006/relationships/image" Target="../media/image4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39.wmf"/><Relationship Id="rId10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2.bin"/><Relationship Id="rId12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8.bin"/><Relationship Id="rId4" Type="http://schemas.openxmlformats.org/officeDocument/2006/relationships/image" Target="../media/image45.w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46.w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47.w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20" Type="http://schemas.openxmlformats.org/officeDocument/2006/relationships/oleObject" Target="../embeddings/oleObject60.bin"/><Relationship Id="rId21" Type="http://schemas.openxmlformats.org/officeDocument/2006/relationships/image" Target="../media/image57.wmf"/><Relationship Id="rId22" Type="http://schemas.openxmlformats.org/officeDocument/2006/relationships/oleObject" Target="../embeddings/oleObject61.bin"/><Relationship Id="rId23" Type="http://schemas.openxmlformats.org/officeDocument/2006/relationships/image" Target="../media/image58.wmf"/><Relationship Id="rId24" Type="http://schemas.openxmlformats.org/officeDocument/2006/relationships/oleObject" Target="../embeddings/oleObject62.bin"/><Relationship Id="rId25" Type="http://schemas.openxmlformats.org/officeDocument/2006/relationships/image" Target="../media/image59.wmf"/><Relationship Id="rId26" Type="http://schemas.openxmlformats.org/officeDocument/2006/relationships/oleObject" Target="../embeddings/oleObject63.bin"/><Relationship Id="rId27" Type="http://schemas.openxmlformats.org/officeDocument/2006/relationships/image" Target="../media/image60.wmf"/><Relationship Id="rId10" Type="http://schemas.openxmlformats.org/officeDocument/2006/relationships/oleObject" Target="../embeddings/oleObject55.bin"/><Relationship Id="rId11" Type="http://schemas.openxmlformats.org/officeDocument/2006/relationships/image" Target="../media/image52.wmf"/><Relationship Id="rId12" Type="http://schemas.openxmlformats.org/officeDocument/2006/relationships/oleObject" Target="../embeddings/oleObject56.bin"/><Relationship Id="rId13" Type="http://schemas.openxmlformats.org/officeDocument/2006/relationships/image" Target="../media/image53.wmf"/><Relationship Id="rId14" Type="http://schemas.openxmlformats.org/officeDocument/2006/relationships/oleObject" Target="../embeddings/oleObject57.bin"/><Relationship Id="rId15" Type="http://schemas.openxmlformats.org/officeDocument/2006/relationships/image" Target="../media/image54.wmf"/><Relationship Id="rId16" Type="http://schemas.openxmlformats.org/officeDocument/2006/relationships/oleObject" Target="../embeddings/oleObject58.bin"/><Relationship Id="rId17" Type="http://schemas.openxmlformats.org/officeDocument/2006/relationships/image" Target="../media/image55.wmf"/><Relationship Id="rId18" Type="http://schemas.openxmlformats.org/officeDocument/2006/relationships/oleObject" Target="../embeddings/oleObject59.bin"/><Relationship Id="rId19" Type="http://schemas.openxmlformats.org/officeDocument/2006/relationships/image" Target="../media/image5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4" Type="http://schemas.openxmlformats.org/officeDocument/2006/relationships/audio" Target="../media/audio4.wav"/><Relationship Id="rId5" Type="http://schemas.openxmlformats.org/officeDocument/2006/relationships/audio" Target="../media/audio2.wav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0.wmf"/><Relationship Id="rId8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20" Type="http://schemas.openxmlformats.org/officeDocument/2006/relationships/oleObject" Target="../embeddings/oleObject72.bin"/><Relationship Id="rId21" Type="http://schemas.openxmlformats.org/officeDocument/2006/relationships/image" Target="../media/image69.wmf"/><Relationship Id="rId22" Type="http://schemas.openxmlformats.org/officeDocument/2006/relationships/oleObject" Target="../embeddings/oleObject73.bin"/><Relationship Id="rId23" Type="http://schemas.openxmlformats.org/officeDocument/2006/relationships/image" Target="../media/image70.wmf"/><Relationship Id="rId24" Type="http://schemas.openxmlformats.org/officeDocument/2006/relationships/oleObject" Target="../embeddings/oleObject74.bin"/><Relationship Id="rId25" Type="http://schemas.openxmlformats.org/officeDocument/2006/relationships/image" Target="../media/image54.wmf"/><Relationship Id="rId26" Type="http://schemas.openxmlformats.org/officeDocument/2006/relationships/oleObject" Target="../embeddings/oleObject75.bin"/><Relationship Id="rId27" Type="http://schemas.openxmlformats.org/officeDocument/2006/relationships/image" Target="../media/image71.wmf"/><Relationship Id="rId10" Type="http://schemas.openxmlformats.org/officeDocument/2006/relationships/oleObject" Target="../embeddings/oleObject67.bin"/><Relationship Id="rId11" Type="http://schemas.openxmlformats.org/officeDocument/2006/relationships/image" Target="../media/image64.wmf"/><Relationship Id="rId12" Type="http://schemas.openxmlformats.org/officeDocument/2006/relationships/oleObject" Target="../embeddings/oleObject68.bin"/><Relationship Id="rId13" Type="http://schemas.openxmlformats.org/officeDocument/2006/relationships/image" Target="../media/image65.wmf"/><Relationship Id="rId14" Type="http://schemas.openxmlformats.org/officeDocument/2006/relationships/oleObject" Target="../embeddings/oleObject69.bin"/><Relationship Id="rId15" Type="http://schemas.openxmlformats.org/officeDocument/2006/relationships/image" Target="../media/image66.wmf"/><Relationship Id="rId16" Type="http://schemas.openxmlformats.org/officeDocument/2006/relationships/oleObject" Target="../embeddings/oleObject70.bin"/><Relationship Id="rId17" Type="http://schemas.openxmlformats.org/officeDocument/2006/relationships/image" Target="../media/image67.wmf"/><Relationship Id="rId18" Type="http://schemas.openxmlformats.org/officeDocument/2006/relationships/oleObject" Target="../embeddings/oleObject71.bin"/><Relationship Id="rId19" Type="http://schemas.openxmlformats.org/officeDocument/2006/relationships/image" Target="../media/image6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0.bin"/><Relationship Id="rId12" Type="http://schemas.openxmlformats.org/officeDocument/2006/relationships/image" Target="../media/image7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6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35.wmf"/><Relationship Id="rId9" Type="http://schemas.openxmlformats.org/officeDocument/2006/relationships/oleObject" Target="../embeddings/oleObject79.bin"/><Relationship Id="rId10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20" Type="http://schemas.openxmlformats.org/officeDocument/2006/relationships/image" Target="../media/image81.wmf"/><Relationship Id="rId21" Type="http://schemas.openxmlformats.org/officeDocument/2006/relationships/oleObject" Target="../embeddings/oleObject90.bin"/><Relationship Id="rId22" Type="http://schemas.openxmlformats.org/officeDocument/2006/relationships/image" Target="../media/image82.wmf"/><Relationship Id="rId23" Type="http://schemas.openxmlformats.org/officeDocument/2006/relationships/oleObject" Target="../embeddings/oleObject91.bin"/><Relationship Id="rId24" Type="http://schemas.openxmlformats.org/officeDocument/2006/relationships/image" Target="../media/image83.wmf"/><Relationship Id="rId10" Type="http://schemas.openxmlformats.org/officeDocument/2006/relationships/image" Target="../media/image76.wmf"/><Relationship Id="rId11" Type="http://schemas.openxmlformats.org/officeDocument/2006/relationships/oleObject" Target="../embeddings/oleObject85.bin"/><Relationship Id="rId12" Type="http://schemas.openxmlformats.org/officeDocument/2006/relationships/image" Target="../media/image77.wmf"/><Relationship Id="rId13" Type="http://schemas.openxmlformats.org/officeDocument/2006/relationships/oleObject" Target="../embeddings/oleObject86.bin"/><Relationship Id="rId14" Type="http://schemas.openxmlformats.org/officeDocument/2006/relationships/image" Target="../media/image78.wmf"/><Relationship Id="rId15" Type="http://schemas.openxmlformats.org/officeDocument/2006/relationships/oleObject" Target="../embeddings/oleObject87.bin"/><Relationship Id="rId16" Type="http://schemas.openxmlformats.org/officeDocument/2006/relationships/image" Target="../media/image79.wmf"/><Relationship Id="rId17" Type="http://schemas.openxmlformats.org/officeDocument/2006/relationships/oleObject" Target="../embeddings/oleObject88.bin"/><Relationship Id="rId18" Type="http://schemas.openxmlformats.org/officeDocument/2006/relationships/image" Target="../media/image80.wmf"/><Relationship Id="rId19" Type="http://schemas.openxmlformats.org/officeDocument/2006/relationships/oleObject" Target="../embeddings/oleObject89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1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82.bin"/><Relationship Id="rId6" Type="http://schemas.openxmlformats.org/officeDocument/2006/relationships/image" Target="../media/image74.wmf"/><Relationship Id="rId7" Type="http://schemas.openxmlformats.org/officeDocument/2006/relationships/oleObject" Target="../embeddings/oleObject83.bin"/><Relationship Id="rId8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20" Type="http://schemas.openxmlformats.org/officeDocument/2006/relationships/oleObject" Target="../embeddings/oleObject100.bin"/><Relationship Id="rId21" Type="http://schemas.openxmlformats.org/officeDocument/2006/relationships/image" Target="../media/image91.wmf"/><Relationship Id="rId22" Type="http://schemas.openxmlformats.org/officeDocument/2006/relationships/oleObject" Target="../embeddings/oleObject101.bin"/><Relationship Id="rId23" Type="http://schemas.openxmlformats.org/officeDocument/2006/relationships/image" Target="../media/image92.wmf"/><Relationship Id="rId10" Type="http://schemas.openxmlformats.org/officeDocument/2006/relationships/oleObject" Target="../embeddings/oleObject95.bin"/><Relationship Id="rId11" Type="http://schemas.openxmlformats.org/officeDocument/2006/relationships/image" Target="../media/image87.wmf"/><Relationship Id="rId12" Type="http://schemas.openxmlformats.org/officeDocument/2006/relationships/oleObject" Target="../embeddings/oleObject96.bin"/><Relationship Id="rId13" Type="http://schemas.openxmlformats.org/officeDocument/2006/relationships/image" Target="../media/image88.wmf"/><Relationship Id="rId14" Type="http://schemas.openxmlformats.org/officeDocument/2006/relationships/oleObject" Target="../embeddings/oleObject97.bin"/><Relationship Id="rId15" Type="http://schemas.openxmlformats.org/officeDocument/2006/relationships/image" Target="../media/image89.wmf"/><Relationship Id="rId16" Type="http://schemas.openxmlformats.org/officeDocument/2006/relationships/oleObject" Target="../embeddings/oleObject98.bin"/><Relationship Id="rId17" Type="http://schemas.openxmlformats.org/officeDocument/2006/relationships/image" Target="../media/image31.wmf"/><Relationship Id="rId18" Type="http://schemas.openxmlformats.org/officeDocument/2006/relationships/oleObject" Target="../embeddings/oleObject99.bin"/><Relationship Id="rId19" Type="http://schemas.openxmlformats.org/officeDocument/2006/relationships/image" Target="../media/image9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4" Type="http://schemas.openxmlformats.org/officeDocument/2006/relationships/oleObject" Target="../embeddings/oleObject92.bin"/><Relationship Id="rId5" Type="http://schemas.openxmlformats.org/officeDocument/2006/relationships/image" Target="../media/image84.wmf"/><Relationship Id="rId6" Type="http://schemas.openxmlformats.org/officeDocument/2006/relationships/oleObject" Target="../embeddings/oleObject93.bin"/><Relationship Id="rId7" Type="http://schemas.openxmlformats.org/officeDocument/2006/relationships/image" Target="../media/image85.wmf"/><Relationship Id="rId8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9.bin"/><Relationship Id="rId21" Type="http://schemas.openxmlformats.org/officeDocument/2006/relationships/oleObject" Target="../embeddings/oleObject10.bin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9.w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0.wmf"/><Relationship Id="rId26" Type="http://schemas.openxmlformats.org/officeDocument/2006/relationships/oleObject" Target="../embeddings/oleObject13.bin"/><Relationship Id="rId27" Type="http://schemas.openxmlformats.org/officeDocument/2006/relationships/oleObject" Target="../embeddings/oleObject14.bin"/><Relationship Id="rId28" Type="http://schemas.openxmlformats.org/officeDocument/2006/relationships/oleObject" Target="../embeddings/oleObject15.bin"/><Relationship Id="rId29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30" Type="http://schemas.openxmlformats.org/officeDocument/2006/relationships/oleObject" Target="../embeddings/oleObject16.bin"/><Relationship Id="rId31" Type="http://schemas.openxmlformats.org/officeDocument/2006/relationships/image" Target="../media/image12.wmf"/><Relationship Id="rId32" Type="http://schemas.openxmlformats.org/officeDocument/2006/relationships/oleObject" Target="../embeddings/oleObject17.bin"/><Relationship Id="rId9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33" Type="http://schemas.openxmlformats.org/officeDocument/2006/relationships/image" Target="../media/image13.wmf"/><Relationship Id="rId34" Type="http://schemas.openxmlformats.org/officeDocument/2006/relationships/oleObject" Target="../embeddings/oleObject18.bin"/><Relationship Id="rId35" Type="http://schemas.openxmlformats.org/officeDocument/2006/relationships/image" Target="../media/image14.wmf"/><Relationship Id="rId36" Type="http://schemas.openxmlformats.org/officeDocument/2006/relationships/oleObject" Target="../embeddings/oleObject19.bin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w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wmf"/><Relationship Id="rId37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__1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8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20" Type="http://schemas.openxmlformats.org/officeDocument/2006/relationships/oleObject" Target="../embeddings/oleObject33.bin"/><Relationship Id="rId21" Type="http://schemas.openxmlformats.org/officeDocument/2006/relationships/image" Target="../media/image30.wmf"/><Relationship Id="rId22" Type="http://schemas.openxmlformats.org/officeDocument/2006/relationships/oleObject" Target="../embeddings/oleObject34.bin"/><Relationship Id="rId23" Type="http://schemas.openxmlformats.org/officeDocument/2006/relationships/image" Target="../media/image31.wmf"/><Relationship Id="rId24" Type="http://schemas.openxmlformats.org/officeDocument/2006/relationships/oleObject" Target="../embeddings/oleObject35.bin"/><Relationship Id="rId25" Type="http://schemas.openxmlformats.org/officeDocument/2006/relationships/image" Target="../media/image32.e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25.wmf"/><Relationship Id="rId12" Type="http://schemas.openxmlformats.org/officeDocument/2006/relationships/oleObject" Target="../embeddings/oleObject29.bin"/><Relationship Id="rId13" Type="http://schemas.openxmlformats.org/officeDocument/2006/relationships/image" Target="../media/image26.wmf"/><Relationship Id="rId14" Type="http://schemas.openxmlformats.org/officeDocument/2006/relationships/oleObject" Target="../embeddings/oleObject30.bin"/><Relationship Id="rId15" Type="http://schemas.openxmlformats.org/officeDocument/2006/relationships/image" Target="../media/image27.wmf"/><Relationship Id="rId16" Type="http://schemas.openxmlformats.org/officeDocument/2006/relationships/oleObject" Target="../embeddings/oleObject31.bin"/><Relationship Id="rId17" Type="http://schemas.openxmlformats.org/officeDocument/2006/relationships/image" Target="../media/image28.wmf"/><Relationship Id="rId18" Type="http://schemas.openxmlformats.org/officeDocument/2006/relationships/oleObject" Target="../embeddings/oleObject32.bin"/><Relationship Id="rId19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35.wmf"/><Relationship Id="rId9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第三章 多维随机变量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及其分布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5565" y="842677"/>
            <a:ext cx="84391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~ 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(0,1)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~ 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(0,1)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独立，求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的分布。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2196165" y="1472878"/>
            <a:ext cx="2663825" cy="576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611840" y="1472878"/>
            <a:ext cx="56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/>
              <a:t>解</a:t>
            </a:r>
          </a:p>
        </p:txBody>
      </p:sp>
      <p:graphicFrame>
        <p:nvGraphicFramePr>
          <p:cNvPr id="4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66905"/>
              </p:ext>
            </p:extLst>
          </p:nvPr>
        </p:nvGraphicFramePr>
        <p:xfrm>
          <a:off x="1259540" y="1401441"/>
          <a:ext cx="366871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r:id="rId4" imgW="1828800" imgH="330200" progId="Equation.DSMT4">
                  <p:embed/>
                </p:oleObj>
              </mc:Choice>
              <mc:Fallback>
                <p:oleObj r:id="rId4" imgW="1828800" imgH="330200" progId="Equation.DSMT4">
                  <p:embed/>
                  <p:pic>
                    <p:nvPicPr>
                      <p:cNvPr id="6758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40" y="1401441"/>
                        <a:ext cx="366871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42691"/>
              </p:ext>
            </p:extLst>
          </p:nvPr>
        </p:nvGraphicFramePr>
        <p:xfrm>
          <a:off x="1404003" y="2049141"/>
          <a:ext cx="47148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r:id="rId6" imgW="1612900" imgH="406400" progId="Equation.3">
                  <p:embed/>
                </p:oleObj>
              </mc:Choice>
              <mc:Fallback>
                <p:oleObj r:id="rId6" imgW="1612900" imgH="406400" progId="Equation.3">
                  <p:embed/>
                  <p:pic>
                    <p:nvPicPr>
                      <p:cNvPr id="675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03" y="2049141"/>
                        <a:ext cx="47148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75245"/>
              </p:ext>
            </p:extLst>
          </p:nvPr>
        </p:nvGraphicFramePr>
        <p:xfrm>
          <a:off x="1475440" y="3417566"/>
          <a:ext cx="11795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r:id="rId8" imgW="495085" imgH="444307" progId="Equation.3">
                  <p:embed/>
                </p:oleObj>
              </mc:Choice>
              <mc:Fallback>
                <p:oleObj r:id="rId8" imgW="495085" imgH="444307" progId="Equation.3">
                  <p:embed/>
                  <p:pic>
                    <p:nvPicPr>
                      <p:cNvPr id="67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40" y="3417566"/>
                        <a:ext cx="117951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60051"/>
              </p:ext>
            </p:extLst>
          </p:nvPr>
        </p:nvGraphicFramePr>
        <p:xfrm>
          <a:off x="2627965" y="3417566"/>
          <a:ext cx="39211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r:id="rId10" imgW="2171700" imgH="584200" progId="Equation.3">
                  <p:embed/>
                </p:oleObj>
              </mc:Choice>
              <mc:Fallback>
                <p:oleObj r:id="rId10" imgW="2171700" imgH="584200" progId="Equation.3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965" y="3417566"/>
                        <a:ext cx="39211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97267"/>
              </p:ext>
            </p:extLst>
          </p:nvPr>
        </p:nvGraphicFramePr>
        <p:xfrm>
          <a:off x="6515753" y="3417566"/>
          <a:ext cx="936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r:id="rId12" imgW="266469" imgH="253780" progId="Equation.3">
                  <p:embed/>
                </p:oleObj>
              </mc:Choice>
              <mc:Fallback>
                <p:oleObj r:id="rId12" imgW="266469" imgH="253780" progId="Equation.3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753" y="3417566"/>
                        <a:ext cx="9366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67865"/>
              </p:ext>
            </p:extLst>
          </p:nvPr>
        </p:nvGraphicFramePr>
        <p:xfrm>
          <a:off x="1475440" y="4703441"/>
          <a:ext cx="14208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r:id="rId14" imgW="672808" imgH="418918" progId="Equation.3">
                  <p:embed/>
                </p:oleObj>
              </mc:Choice>
              <mc:Fallback>
                <p:oleObj r:id="rId14" imgW="672808" imgH="418918" progId="Equation.3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40" y="4703441"/>
                        <a:ext cx="14208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63588"/>
              </p:ext>
            </p:extLst>
          </p:nvPr>
        </p:nvGraphicFramePr>
        <p:xfrm>
          <a:off x="2910540" y="4568503"/>
          <a:ext cx="13001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r:id="rId16" imgW="418918" imgH="304668" progId="Equation.3">
                  <p:embed/>
                </p:oleObj>
              </mc:Choice>
              <mc:Fallback>
                <p:oleObj r:id="rId16" imgW="418918" imgH="304668" progId="Equation.3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540" y="4568503"/>
                        <a:ext cx="13001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55439"/>
              </p:ext>
            </p:extLst>
          </p:nvPr>
        </p:nvGraphicFramePr>
        <p:xfrm>
          <a:off x="3213753" y="5775003"/>
          <a:ext cx="20812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r:id="rId18" imgW="1943100" imgH="342900" progId="Equation.DSMT4">
                  <p:embed/>
                </p:oleObj>
              </mc:Choice>
              <mc:Fallback>
                <p:oleObj r:id="rId18" imgW="1943100" imgH="342900" progId="Equation.DSMT4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753" y="5775003"/>
                        <a:ext cx="208121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3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40" grpId="0" animBg="1"/>
      <p:bldP spid="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90358" y="708352"/>
            <a:ext cx="318135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500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DD6C3F"/>
                </a:solidFill>
                <a:ea typeface="华文中宋" panose="02010600040101010101" pitchFamily="2" charset="-122"/>
              </a:rPr>
              <a:t>连续型卷积公式：</a:t>
            </a:r>
            <a:endParaRPr lang="zh-CN" altLang="en-US" sz="2400" dirty="0">
              <a:solidFill>
                <a:srgbClr val="DD6C3F"/>
              </a:solidFill>
              <a:ea typeface="华文中宋" panose="02010600040101010101" pitchFamily="2" charset="-122"/>
            </a:endParaRPr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>
            <a:off x="538008" y="1616402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18892"/>
              </p:ext>
            </p:extLst>
          </p:nvPr>
        </p:nvGraphicFramePr>
        <p:xfrm>
          <a:off x="2904215" y="1904395"/>
          <a:ext cx="2466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公式" r:id="rId3" imgW="1295280" imgH="330120" progId="Equation.3">
                  <p:embed/>
                </p:oleObj>
              </mc:Choice>
              <mc:Fallback>
                <p:oleObj name="公式" r:id="rId3" imgW="1295280" imgH="330120" progId="Equation.3">
                  <p:embed/>
                  <p:pic>
                    <p:nvPicPr>
                      <p:cNvPr id="5990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215" y="1904395"/>
                        <a:ext cx="24669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19947"/>
              </p:ext>
            </p:extLst>
          </p:nvPr>
        </p:nvGraphicFramePr>
        <p:xfrm>
          <a:off x="3059790" y="1178908"/>
          <a:ext cx="19843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公式" r:id="rId5" imgW="1041120" imgH="330120" progId="Equation.3">
                  <p:embed/>
                </p:oleObj>
              </mc:Choice>
              <mc:Fallback>
                <p:oleObj name="公式" r:id="rId5" imgW="1041120" imgH="330120" progId="Equation.3">
                  <p:embed/>
                  <p:pic>
                    <p:nvPicPr>
                      <p:cNvPr id="599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790" y="1178908"/>
                        <a:ext cx="19843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38008" y="2642583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 dirty="0">
                <a:solidFill>
                  <a:srgbClr val="DD6C3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正态分布可加性：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91711" y="3247404"/>
            <a:ext cx="77851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X~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0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~N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且相互独立，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则</a:t>
            </a: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~N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04836"/>
              </p:ext>
            </p:extLst>
          </p:nvPr>
        </p:nvGraphicFramePr>
        <p:xfrm>
          <a:off x="5115603" y="1175733"/>
          <a:ext cx="21526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公式" r:id="rId7" imgW="1130040" imgH="330120" progId="Equation.3">
                  <p:embed/>
                </p:oleObj>
              </mc:Choice>
              <mc:Fallback>
                <p:oleObj name="公式" r:id="rId7" imgW="1130040" imgH="330120" progId="Equation.3">
                  <p:embed/>
                  <p:pic>
                    <p:nvPicPr>
                      <p:cNvPr id="5990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03" y="1175733"/>
                        <a:ext cx="21526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76906"/>
              </p:ext>
            </p:extLst>
          </p:nvPr>
        </p:nvGraphicFramePr>
        <p:xfrm>
          <a:off x="5423578" y="1882170"/>
          <a:ext cx="26590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公式" r:id="rId9" imgW="1396800" imgH="330120" progId="Equation.3">
                  <p:embed/>
                </p:oleObj>
              </mc:Choice>
              <mc:Fallback>
                <p:oleObj name="公式" r:id="rId9" imgW="1396800" imgH="330120" progId="Equation.3">
                  <p:embed/>
                  <p:pic>
                    <p:nvPicPr>
                      <p:cNvPr id="5990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578" y="1882170"/>
                        <a:ext cx="26590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552295" y="4395183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 dirty="0">
                <a:solidFill>
                  <a:srgbClr val="DD6C3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正态分布的线性组合性质：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65392" y="5036492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=1,2,...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相互独立，则对任何实数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…,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有</a:t>
            </a:r>
          </a:p>
        </p:txBody>
      </p:sp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177376"/>
              </p:ext>
            </p:extLst>
          </p:nvPr>
        </p:nvGraphicFramePr>
        <p:xfrm>
          <a:off x="2630333" y="5615387"/>
          <a:ext cx="35877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公式" r:id="rId11" imgW="1993680" imgH="431640" progId="Equation.3">
                  <p:embed/>
                </p:oleObj>
              </mc:Choice>
              <mc:Fallback>
                <p:oleObj name="公式" r:id="rId11" imgW="1993680" imgH="431640" progId="Equation.3">
                  <p:embed/>
                  <p:pic>
                    <p:nvPicPr>
                      <p:cNvPr id="599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333" y="5615387"/>
                        <a:ext cx="35877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1805665" y="1953608"/>
            <a:ext cx="1103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独立</a:t>
            </a:r>
            <a:endParaRPr kumimoji="1" lang="zh-CN" altLang="en-US" sz="2400" i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58" name="Group 14"/>
          <p:cNvGrpSpPr>
            <a:grpSpLocks/>
          </p:cNvGrpSpPr>
          <p:nvPr/>
        </p:nvGrpSpPr>
        <p:grpSpPr bwMode="auto">
          <a:xfrm>
            <a:off x="1816778" y="2290158"/>
            <a:ext cx="1066800" cy="61912"/>
            <a:chOff x="1663" y="1601"/>
            <a:chExt cx="672" cy="39"/>
          </a:xfrm>
        </p:grpSpPr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663" y="1601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1663" y="164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1910440" y="1280508"/>
            <a:ext cx="118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8056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4" grpId="0" build="p" autoUpdateAnimBg="0"/>
      <p:bldP spid="51" grpId="0" build="p" autoUpdateAnimBg="0"/>
      <p:bldP spid="54" grpId="0" build="p" autoUpdateAnimBg="0"/>
      <p:bldP spid="55" grpId="0" build="p" autoUpdateAnimBg="0"/>
      <p:bldP spid="57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5437" y="6381727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35381" y="713589"/>
            <a:ext cx="84978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~ U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~ U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相互独立，求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的密度函数。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28288" y="1773212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1873"/>
              </p:ext>
            </p:extLst>
          </p:nvPr>
        </p:nvGraphicFramePr>
        <p:xfrm>
          <a:off x="1331550" y="1628750"/>
          <a:ext cx="23622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公式" r:id="rId6" imgW="1384200" imgH="457200" progId="Equation.3">
                  <p:embed/>
                </p:oleObj>
              </mc:Choice>
              <mc:Fallback>
                <p:oleObj name="公式" r:id="rId6" imgW="1384200" imgH="457200" progId="Equation.3">
                  <p:embed/>
                  <p:pic>
                    <p:nvPicPr>
                      <p:cNvPr id="600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1628750"/>
                        <a:ext cx="23622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41935"/>
              </p:ext>
            </p:extLst>
          </p:nvPr>
        </p:nvGraphicFramePr>
        <p:xfrm>
          <a:off x="4138250" y="1600175"/>
          <a:ext cx="24511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公式" r:id="rId8" imgW="1384200" imgH="457200" progId="Equation.3">
                  <p:embed/>
                </p:oleObj>
              </mc:Choice>
              <mc:Fallback>
                <p:oleObj name="公式" r:id="rId8" imgW="1384200" imgH="457200" progId="Equation.3">
                  <p:embed/>
                  <p:pic>
                    <p:nvPicPr>
                      <p:cNvPr id="600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250" y="1600175"/>
                        <a:ext cx="24511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20130"/>
              </p:ext>
            </p:extLst>
          </p:nvPr>
        </p:nvGraphicFramePr>
        <p:xfrm>
          <a:off x="642575" y="2465362"/>
          <a:ext cx="31781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公式" r:id="rId10" imgW="1777680" imgH="330120" progId="Equation.3">
                  <p:embed/>
                </p:oleObj>
              </mc:Choice>
              <mc:Fallback>
                <p:oleObj name="公式" r:id="rId10" imgW="1777680" imgH="330120" progId="Equation.3">
                  <p:embed/>
                  <p:pic>
                    <p:nvPicPr>
                      <p:cNvPr id="600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75" y="2465362"/>
                        <a:ext cx="31781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678000" y="2601887"/>
            <a:ext cx="374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注意到被积函数的非零区域为：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06766"/>
              </p:ext>
            </p:extLst>
          </p:nvPr>
        </p:nvGraphicFramePr>
        <p:xfrm>
          <a:off x="4846275" y="2990825"/>
          <a:ext cx="1282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公式" r:id="rId12" imgW="825480" imgH="457200" progId="Equation.3">
                  <p:embed/>
                </p:oleObj>
              </mc:Choice>
              <mc:Fallback>
                <p:oleObj name="公式" r:id="rId12" imgW="825480" imgH="457200" progId="Equation.3">
                  <p:embed/>
                  <p:pic>
                    <p:nvPicPr>
                      <p:cNvPr id="600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275" y="2990825"/>
                        <a:ext cx="1282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049887"/>
              </p:ext>
            </p:extLst>
          </p:nvPr>
        </p:nvGraphicFramePr>
        <p:xfrm>
          <a:off x="6281375" y="3174975"/>
          <a:ext cx="3429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公式" r:id="rId14" imgW="190440" imgH="152280" progId="Equation.3">
                  <p:embed/>
                </p:oleObj>
              </mc:Choice>
              <mc:Fallback>
                <p:oleObj name="公式" r:id="rId14" imgW="190440" imgH="152280" progId="Equation.3">
                  <p:embed/>
                  <p:pic>
                    <p:nvPicPr>
                      <p:cNvPr id="6000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375" y="3174975"/>
                        <a:ext cx="3429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34224"/>
              </p:ext>
            </p:extLst>
          </p:nvPr>
        </p:nvGraphicFramePr>
        <p:xfrm>
          <a:off x="783863" y="3206725"/>
          <a:ext cx="56197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公式" r:id="rId16" imgW="304560" imgH="914400" progId="Equation.3">
                  <p:embed/>
                </p:oleObj>
              </mc:Choice>
              <mc:Fallback>
                <p:oleObj name="公式" r:id="rId16" imgW="304560" imgH="914400" progId="Equation.3">
                  <p:embed/>
                  <p:pic>
                    <p:nvPicPr>
                      <p:cNvPr id="600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63" y="3206725"/>
                        <a:ext cx="561975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65635"/>
              </p:ext>
            </p:extLst>
          </p:nvPr>
        </p:nvGraphicFramePr>
        <p:xfrm>
          <a:off x="1436325" y="3130525"/>
          <a:ext cx="2049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公式" r:id="rId18" imgW="1104840" imgH="215640" progId="Equation.3">
                  <p:embed/>
                </p:oleObj>
              </mc:Choice>
              <mc:Fallback>
                <p:oleObj name="公式" r:id="rId18" imgW="1104840" imgH="215640" progId="Equation.3">
                  <p:embed/>
                  <p:pic>
                    <p:nvPicPr>
                      <p:cNvPr id="600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325" y="3130525"/>
                        <a:ext cx="20494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18887"/>
              </p:ext>
            </p:extLst>
          </p:nvPr>
        </p:nvGraphicFramePr>
        <p:xfrm>
          <a:off x="1241063" y="3435325"/>
          <a:ext cx="2444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公式" r:id="rId20" imgW="1396800" imgH="330120" progId="Equation.3">
                  <p:embed/>
                </p:oleObj>
              </mc:Choice>
              <mc:Fallback>
                <p:oleObj name="公式" r:id="rId20" imgW="1396800" imgH="330120" progId="Equation.3">
                  <p:embed/>
                  <p:pic>
                    <p:nvPicPr>
                      <p:cNvPr id="6000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063" y="3435325"/>
                        <a:ext cx="24447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49268"/>
              </p:ext>
            </p:extLst>
          </p:nvPr>
        </p:nvGraphicFramePr>
        <p:xfrm>
          <a:off x="1204550" y="3976662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公式" r:id="rId22" imgW="1422360" imgH="330120" progId="Equation.3">
                  <p:embed/>
                </p:oleObj>
              </mc:Choice>
              <mc:Fallback>
                <p:oleObj name="公式" r:id="rId22" imgW="1422360" imgH="330120" progId="Equation.3">
                  <p:embed/>
                  <p:pic>
                    <p:nvPicPr>
                      <p:cNvPr id="600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550" y="3976662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73468"/>
              </p:ext>
            </p:extLst>
          </p:nvPr>
        </p:nvGraphicFramePr>
        <p:xfrm>
          <a:off x="1317263" y="4540225"/>
          <a:ext cx="2292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公式" r:id="rId24" imgW="1231560" imgH="215640" progId="Equation.3">
                  <p:embed/>
                </p:oleObj>
              </mc:Choice>
              <mc:Fallback>
                <p:oleObj name="公式" r:id="rId24" imgW="1231560" imgH="215640" progId="Equation.3">
                  <p:embed/>
                  <p:pic>
                    <p:nvPicPr>
                      <p:cNvPr id="6000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263" y="4540225"/>
                        <a:ext cx="22923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555263" y="6132487"/>
            <a:ext cx="3810000" cy="396875"/>
            <a:chOff x="768" y="3907"/>
            <a:chExt cx="2400" cy="250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768" y="3936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2983" y="3907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1217250" y="5019650"/>
            <a:ext cx="584200" cy="1158875"/>
            <a:chOff x="1185" y="3206"/>
            <a:chExt cx="368" cy="730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1185" y="3206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1000" i="1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64863" y="6178525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2104663" y="6178525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2942863" y="6178525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>
            <a:off x="555263" y="6178525"/>
            <a:ext cx="685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flipV="1">
            <a:off x="1241063" y="5416525"/>
            <a:ext cx="914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155463" y="5416525"/>
            <a:ext cx="8382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2993663" y="6178525"/>
            <a:ext cx="990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4985975" y="4354487"/>
            <a:ext cx="3470275" cy="366713"/>
            <a:chOff x="3312" y="2688"/>
            <a:chExt cx="2186" cy="231"/>
          </a:xfrm>
        </p:grpSpPr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3312" y="273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5318" y="268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65" name="Group 31"/>
          <p:cNvGrpSpPr>
            <a:grpSpLocks/>
          </p:cNvGrpSpPr>
          <p:nvPr/>
        </p:nvGrpSpPr>
        <p:grpSpPr bwMode="auto">
          <a:xfrm>
            <a:off x="5519375" y="4049687"/>
            <a:ext cx="2133600" cy="381000"/>
            <a:chOff x="3648" y="2496"/>
            <a:chExt cx="1344" cy="240"/>
          </a:xfrm>
        </p:grpSpPr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3744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4320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4896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3648" y="250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4228" y="24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4804" y="24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5671775" y="4430687"/>
            <a:ext cx="914400" cy="0"/>
          </a:xfrm>
          <a:prstGeom prst="line">
            <a:avLst/>
          </a:prstGeom>
          <a:noFill/>
          <a:ln w="101600">
            <a:solidFill>
              <a:srgbClr val="FF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" name="Group 39"/>
          <p:cNvGrpSpPr>
            <a:grpSpLocks/>
          </p:cNvGrpSpPr>
          <p:nvPr/>
        </p:nvGrpSpPr>
        <p:grpSpPr bwMode="auto">
          <a:xfrm>
            <a:off x="4316050" y="4354487"/>
            <a:ext cx="1203325" cy="633413"/>
            <a:chOff x="2870" y="2688"/>
            <a:chExt cx="758" cy="399"/>
          </a:xfrm>
        </p:grpSpPr>
        <p:sp>
          <p:nvSpPr>
            <p:cNvPr id="74" name="Rectangle 40"/>
            <p:cNvSpPr>
              <a:spLocks noChangeArrowheads="1"/>
            </p:cNvSpPr>
            <p:nvPr/>
          </p:nvSpPr>
          <p:spPr bwMode="auto">
            <a:xfrm>
              <a:off x="2976" y="2696"/>
              <a:ext cx="576" cy="7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2976" y="2696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43"/>
            <p:cNvSpPr txBox="1">
              <a:spLocks noChangeArrowheads="1"/>
            </p:cNvSpPr>
            <p:nvPr/>
          </p:nvSpPr>
          <p:spPr bwMode="auto">
            <a:xfrm>
              <a:off x="2870" y="285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1800">
                  <a:solidFill>
                    <a:srgbClr val="FF6699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8" name="Text Box 44"/>
            <p:cNvSpPr txBox="1">
              <a:spLocks noChangeArrowheads="1"/>
            </p:cNvSpPr>
            <p:nvPr/>
          </p:nvSpPr>
          <p:spPr bwMode="auto">
            <a:xfrm>
              <a:off x="3456" y="283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1800" b="1">
                <a:solidFill>
                  <a:srgbClr val="FF66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9" name="Group 45"/>
          <p:cNvGrpSpPr>
            <a:grpSpLocks/>
          </p:cNvGrpSpPr>
          <p:nvPr/>
        </p:nvGrpSpPr>
        <p:grpSpPr bwMode="auto">
          <a:xfrm>
            <a:off x="5078050" y="4354487"/>
            <a:ext cx="1203325" cy="633413"/>
            <a:chOff x="2870" y="2688"/>
            <a:chExt cx="758" cy="399"/>
          </a:xfrm>
        </p:grpSpPr>
        <p:sp>
          <p:nvSpPr>
            <p:cNvPr id="80" name="Rectangle 46"/>
            <p:cNvSpPr>
              <a:spLocks noChangeArrowheads="1"/>
            </p:cNvSpPr>
            <p:nvPr/>
          </p:nvSpPr>
          <p:spPr bwMode="auto">
            <a:xfrm>
              <a:off x="2976" y="2696"/>
              <a:ext cx="576" cy="7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47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8"/>
            <p:cNvSpPr>
              <a:spLocks noChangeShapeType="1"/>
            </p:cNvSpPr>
            <p:nvPr/>
          </p:nvSpPr>
          <p:spPr bwMode="auto">
            <a:xfrm>
              <a:off x="2976" y="2696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49"/>
            <p:cNvSpPr txBox="1">
              <a:spLocks noChangeArrowheads="1"/>
            </p:cNvSpPr>
            <p:nvPr/>
          </p:nvSpPr>
          <p:spPr bwMode="auto">
            <a:xfrm>
              <a:off x="2870" y="285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1800">
                  <a:solidFill>
                    <a:srgbClr val="FF6699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84" name="Text Box 50"/>
            <p:cNvSpPr txBox="1">
              <a:spLocks noChangeArrowheads="1"/>
            </p:cNvSpPr>
            <p:nvPr/>
          </p:nvSpPr>
          <p:spPr bwMode="auto">
            <a:xfrm>
              <a:off x="3456" y="283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1800" b="1">
                <a:solidFill>
                  <a:srgbClr val="FF66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5824175" y="4354487"/>
            <a:ext cx="1203325" cy="633413"/>
            <a:chOff x="2870" y="2688"/>
            <a:chExt cx="758" cy="399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2976" y="2696"/>
              <a:ext cx="576" cy="7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53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54"/>
            <p:cNvSpPr>
              <a:spLocks noChangeShapeType="1"/>
            </p:cNvSpPr>
            <p:nvPr/>
          </p:nvSpPr>
          <p:spPr bwMode="auto">
            <a:xfrm>
              <a:off x="2976" y="2696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2870" y="285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1800">
                  <a:solidFill>
                    <a:srgbClr val="FF6699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90" name="Text Box 56"/>
            <p:cNvSpPr txBox="1">
              <a:spLocks noChangeArrowheads="1"/>
            </p:cNvSpPr>
            <p:nvPr/>
          </p:nvSpPr>
          <p:spPr bwMode="auto">
            <a:xfrm>
              <a:off x="3456" y="283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1800" b="1">
                <a:solidFill>
                  <a:srgbClr val="FF66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1" name="Group 57"/>
          <p:cNvGrpSpPr>
            <a:grpSpLocks/>
          </p:cNvGrpSpPr>
          <p:nvPr/>
        </p:nvGrpSpPr>
        <p:grpSpPr bwMode="auto">
          <a:xfrm>
            <a:off x="6662375" y="4354487"/>
            <a:ext cx="1203325" cy="633413"/>
            <a:chOff x="2870" y="2688"/>
            <a:chExt cx="758" cy="399"/>
          </a:xfrm>
        </p:grpSpPr>
        <p:sp>
          <p:nvSpPr>
            <p:cNvPr id="92" name="Rectangle 58"/>
            <p:cNvSpPr>
              <a:spLocks noChangeArrowheads="1"/>
            </p:cNvSpPr>
            <p:nvPr/>
          </p:nvSpPr>
          <p:spPr bwMode="auto">
            <a:xfrm>
              <a:off x="2976" y="2696"/>
              <a:ext cx="576" cy="7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59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>
              <a:off x="2976" y="2696"/>
              <a:ext cx="0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61"/>
            <p:cNvSpPr txBox="1">
              <a:spLocks noChangeArrowheads="1"/>
            </p:cNvSpPr>
            <p:nvPr/>
          </p:nvSpPr>
          <p:spPr bwMode="auto">
            <a:xfrm>
              <a:off x="2870" y="285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1800">
                  <a:solidFill>
                    <a:srgbClr val="FF6699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96" name="Text Box 62"/>
            <p:cNvSpPr txBox="1">
              <a:spLocks noChangeArrowheads="1"/>
            </p:cNvSpPr>
            <p:nvPr/>
          </p:nvSpPr>
          <p:spPr bwMode="auto">
            <a:xfrm>
              <a:off x="3456" y="283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i="1">
                  <a:solidFill>
                    <a:srgbClr val="FF6699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1800" b="1">
                <a:solidFill>
                  <a:srgbClr val="FF66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7" name="Rectangle 63"/>
          <p:cNvSpPr>
            <a:spLocks noChangeArrowheads="1"/>
          </p:cNvSpPr>
          <p:nvPr/>
        </p:nvSpPr>
        <p:spPr bwMode="auto">
          <a:xfrm>
            <a:off x="4985975" y="4125887"/>
            <a:ext cx="3505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64"/>
          <p:cNvSpPr>
            <a:spLocks noChangeArrowheads="1"/>
          </p:cNvSpPr>
          <p:nvPr/>
        </p:nvSpPr>
        <p:spPr bwMode="auto">
          <a:xfrm>
            <a:off x="5976575" y="3744887"/>
            <a:ext cx="1312863" cy="2819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5976575" y="3744887"/>
            <a:ext cx="1371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68"/>
          <p:cNvSpPr txBox="1">
            <a:spLocks noChangeArrowheads="1"/>
          </p:cNvSpPr>
          <p:nvPr/>
        </p:nvSpPr>
        <p:spPr bwMode="auto">
          <a:xfrm>
            <a:off x="7424375" y="6335687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1" name="Text Box 69"/>
          <p:cNvSpPr txBox="1">
            <a:spLocks noChangeArrowheads="1"/>
          </p:cNvSpPr>
          <p:nvPr/>
        </p:nvSpPr>
        <p:spPr bwMode="auto">
          <a:xfrm>
            <a:off x="5827350" y="6289650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" name="Text Box 70"/>
          <p:cNvSpPr txBox="1">
            <a:spLocks noChangeArrowheads="1"/>
          </p:cNvSpPr>
          <p:nvPr/>
        </p:nvSpPr>
        <p:spPr bwMode="auto">
          <a:xfrm>
            <a:off x="7348175" y="5116487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x=z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3" name="Text Box 71"/>
          <p:cNvSpPr txBox="1">
            <a:spLocks noChangeArrowheads="1"/>
          </p:cNvSpPr>
          <p:nvPr/>
        </p:nvSpPr>
        <p:spPr bwMode="auto">
          <a:xfrm>
            <a:off x="6305188" y="3973487"/>
            <a:ext cx="700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x= z</a:t>
            </a:r>
            <a:r>
              <a:rPr kumimoji="1" lang="en-US" altLang="zh-CN" sz="2000" i="1">
                <a:latin typeface="Symbol" panose="05050102010706020507" pitchFamily="18" charset="2"/>
              </a:rPr>
              <a:t>-</a:t>
            </a:r>
            <a:r>
              <a:rPr kumimoji="1" lang="en-US" altLang="zh-CN" sz="18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4" name="Text Box 72"/>
          <p:cNvSpPr txBox="1">
            <a:spLocks noChangeArrowheads="1"/>
          </p:cNvSpPr>
          <p:nvPr/>
        </p:nvSpPr>
        <p:spPr bwMode="auto">
          <a:xfrm>
            <a:off x="5773375" y="4964087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grpSp>
        <p:nvGrpSpPr>
          <p:cNvPr id="105" name="Group 73"/>
          <p:cNvGrpSpPr>
            <a:grpSpLocks/>
          </p:cNvGrpSpPr>
          <p:nvPr/>
        </p:nvGrpSpPr>
        <p:grpSpPr bwMode="auto">
          <a:xfrm>
            <a:off x="5976575" y="3546450"/>
            <a:ext cx="192088" cy="2789237"/>
            <a:chOff x="3936" y="2227"/>
            <a:chExt cx="121" cy="1757"/>
          </a:xfrm>
        </p:grpSpPr>
        <p:sp>
          <p:nvSpPr>
            <p:cNvPr id="106" name="Text Box 74"/>
            <p:cNvSpPr txBox="1">
              <a:spLocks noChangeArrowheads="1"/>
            </p:cNvSpPr>
            <p:nvPr/>
          </p:nvSpPr>
          <p:spPr bwMode="auto">
            <a:xfrm>
              <a:off x="3995" y="2227"/>
              <a:ext cx="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07" name="Line 7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76"/>
          <p:cNvGrpSpPr>
            <a:grpSpLocks/>
          </p:cNvGrpSpPr>
          <p:nvPr/>
        </p:nvGrpSpPr>
        <p:grpSpPr bwMode="auto">
          <a:xfrm>
            <a:off x="5976575" y="6289650"/>
            <a:ext cx="2438400" cy="304800"/>
            <a:chOff x="3936" y="3955"/>
            <a:chExt cx="1536" cy="192"/>
          </a:xfrm>
        </p:grpSpPr>
        <p:sp>
          <p:nvSpPr>
            <p:cNvPr id="109" name="Line 77"/>
            <p:cNvSpPr>
              <a:spLocks noChangeShapeType="1"/>
            </p:cNvSpPr>
            <p:nvPr/>
          </p:nvSpPr>
          <p:spPr bwMode="auto">
            <a:xfrm>
              <a:off x="3936" y="3984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78"/>
            <p:cNvSpPr txBox="1">
              <a:spLocks noChangeArrowheads="1"/>
            </p:cNvSpPr>
            <p:nvPr/>
          </p:nvSpPr>
          <p:spPr bwMode="auto">
            <a:xfrm>
              <a:off x="5317" y="3955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5747975" y="3821087"/>
            <a:ext cx="12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12" name="AutoShape 80"/>
          <p:cNvSpPr>
            <a:spLocks noChangeArrowheads="1"/>
          </p:cNvSpPr>
          <p:nvPr/>
        </p:nvSpPr>
        <p:spPr bwMode="auto">
          <a:xfrm rot="5400000">
            <a:off x="6014675" y="5078387"/>
            <a:ext cx="1219200" cy="1295400"/>
          </a:xfrm>
          <a:prstGeom prst="rtTriangle">
            <a:avLst/>
          </a:prstGeom>
          <a:solidFill>
            <a:srgbClr val="33CC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81"/>
          <p:cNvSpPr>
            <a:spLocks noChangeArrowheads="1"/>
          </p:cNvSpPr>
          <p:nvPr/>
        </p:nvSpPr>
        <p:spPr bwMode="auto">
          <a:xfrm flipH="1">
            <a:off x="5976575" y="3821087"/>
            <a:ext cx="1295400" cy="1295400"/>
          </a:xfrm>
          <a:prstGeom prst="rtTriangle">
            <a:avLst/>
          </a:prstGeom>
          <a:solidFill>
            <a:srgbClr val="33CCCC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54547"/>
              </p:ext>
            </p:extLst>
          </p:nvPr>
        </p:nvGraphicFramePr>
        <p:xfrm>
          <a:off x="6675075" y="3016225"/>
          <a:ext cx="1282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公式" r:id="rId26" imgW="825480" imgH="457200" progId="Equation.3">
                  <p:embed/>
                </p:oleObj>
              </mc:Choice>
              <mc:Fallback>
                <p:oleObj name="公式" r:id="rId26" imgW="825480" imgH="457200" progId="Equation.3">
                  <p:embed/>
                  <p:pic>
                    <p:nvPicPr>
                      <p:cNvPr id="60014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075" y="3016225"/>
                        <a:ext cx="1282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71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75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75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75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  <p:bldP spid="21" grpId="0" build="p" autoUpdateAnimBg="0"/>
      <p:bldP spid="25" grpId="0" build="p" autoUpdateAnimBg="0"/>
      <p:bldP spid="39" grpId="0" build="p" autoUpdateAnimBg="0"/>
      <p:bldP spid="45" grpId="0" build="p" autoUpdateAnimBg="0"/>
      <p:bldP spid="46" grpId="0" build="p" autoUpdateAnimBg="0"/>
      <p:bldP spid="100" grpId="0" build="p" autoUpdateAnimBg="0"/>
      <p:bldP spid="101" grpId="0" build="p" autoUpdateAnimBg="0"/>
      <p:bldP spid="102" grpId="0" autoUpdateAnimBg="0"/>
      <p:bldP spid="103" grpId="0" autoUpdateAnimBg="0"/>
      <p:bldP spid="104" grpId="0" build="p" autoUpdateAnimBg="0"/>
      <p:bldP spid="1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7849" y="199658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99744" y="6211067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5976575" y="3744887"/>
            <a:ext cx="1371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6285344" y="5116784"/>
            <a:ext cx="18288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" name="Group 3"/>
          <p:cNvGrpSpPr>
            <a:grpSpLocks/>
          </p:cNvGrpSpPr>
          <p:nvPr/>
        </p:nvGrpSpPr>
        <p:grpSpPr bwMode="auto">
          <a:xfrm>
            <a:off x="6209144" y="3897584"/>
            <a:ext cx="1828800" cy="1143000"/>
            <a:chOff x="4176" y="2880"/>
            <a:chExt cx="1152" cy="768"/>
          </a:xfrm>
        </p:grpSpPr>
        <p:sp>
          <p:nvSpPr>
            <p:cNvPr id="117" name="AutoShape 4"/>
            <p:cNvSpPr>
              <a:spLocks noChangeArrowheads="1"/>
            </p:cNvSpPr>
            <p:nvPr/>
          </p:nvSpPr>
          <p:spPr bwMode="auto">
            <a:xfrm flipV="1">
              <a:off x="4176" y="2880"/>
              <a:ext cx="1152" cy="768"/>
            </a:xfrm>
            <a:custGeom>
              <a:avLst/>
              <a:gdLst>
                <a:gd name="G0" fmla="+- 7818 0 0"/>
                <a:gd name="G1" fmla="+- 21600 0 7818"/>
                <a:gd name="G2" fmla="*/ 7818 1 2"/>
                <a:gd name="G3" fmla="+- 21600 0 G2"/>
                <a:gd name="G4" fmla="+/ 7818 21600 2"/>
                <a:gd name="G5" fmla="+/ G1 0 2"/>
                <a:gd name="G6" fmla="*/ 21600 21600 7818"/>
                <a:gd name="G7" fmla="*/ G6 1 2"/>
                <a:gd name="G8" fmla="+- 21600 0 G7"/>
                <a:gd name="G9" fmla="*/ 21600 1 2"/>
                <a:gd name="G10" fmla="+- 7818 0 G9"/>
                <a:gd name="G11" fmla="?: G10 G8 0"/>
                <a:gd name="G12" fmla="?: G10 G7 21600"/>
                <a:gd name="T0" fmla="*/ 17691 w 21600"/>
                <a:gd name="T1" fmla="*/ 10800 h 21600"/>
                <a:gd name="T2" fmla="*/ 10800 w 21600"/>
                <a:gd name="T3" fmla="*/ 21600 h 21600"/>
                <a:gd name="T4" fmla="*/ 3909 w 21600"/>
                <a:gd name="T5" fmla="*/ 10800 h 21600"/>
                <a:gd name="T6" fmla="*/ 10800 w 21600"/>
                <a:gd name="T7" fmla="*/ 0 h 21600"/>
                <a:gd name="T8" fmla="*/ 5709 w 21600"/>
                <a:gd name="T9" fmla="*/ 5709 h 21600"/>
                <a:gd name="T10" fmla="*/ 15891 w 21600"/>
                <a:gd name="T11" fmla="*/ 158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818" y="21600"/>
                  </a:lnTo>
                  <a:lnTo>
                    <a:pt x="1378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"/>
            <p:cNvSpPr>
              <a:spLocks noChangeArrowheads="1"/>
            </p:cNvSpPr>
            <p:nvPr/>
          </p:nvSpPr>
          <p:spPr bwMode="auto">
            <a:xfrm flipH="1" flipV="1">
              <a:off x="4896" y="2880"/>
              <a:ext cx="432" cy="768"/>
            </a:xfrm>
            <a:prstGeom prst="rtTriangl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5828144" y="2602184"/>
            <a:ext cx="1676400" cy="1295400"/>
            <a:chOff x="3936" y="2064"/>
            <a:chExt cx="1056" cy="816"/>
          </a:xfrm>
        </p:grpSpPr>
        <p:sp>
          <p:nvSpPr>
            <p:cNvPr id="120" name="AutoShape 7"/>
            <p:cNvSpPr>
              <a:spLocks noChangeArrowheads="1"/>
            </p:cNvSpPr>
            <p:nvPr/>
          </p:nvSpPr>
          <p:spPr bwMode="auto">
            <a:xfrm>
              <a:off x="3936" y="2064"/>
              <a:ext cx="1056" cy="816"/>
            </a:xfrm>
            <a:custGeom>
              <a:avLst/>
              <a:gdLst>
                <a:gd name="G0" fmla="+- 8734 0 0"/>
                <a:gd name="G1" fmla="+- 21600 0 8734"/>
                <a:gd name="G2" fmla="*/ 8734 1 2"/>
                <a:gd name="G3" fmla="+- 21600 0 G2"/>
                <a:gd name="G4" fmla="+/ 8734 21600 2"/>
                <a:gd name="G5" fmla="+/ G1 0 2"/>
                <a:gd name="G6" fmla="*/ 21600 21600 8734"/>
                <a:gd name="G7" fmla="*/ G6 1 2"/>
                <a:gd name="G8" fmla="+- 21600 0 G7"/>
                <a:gd name="G9" fmla="*/ 21600 1 2"/>
                <a:gd name="G10" fmla="+- 8734 0 G9"/>
                <a:gd name="G11" fmla="?: G10 G8 0"/>
                <a:gd name="G12" fmla="?: G10 G7 21600"/>
                <a:gd name="T0" fmla="*/ 17233 w 21600"/>
                <a:gd name="T1" fmla="*/ 10800 h 21600"/>
                <a:gd name="T2" fmla="*/ 10800 w 21600"/>
                <a:gd name="T3" fmla="*/ 21600 h 21600"/>
                <a:gd name="T4" fmla="*/ 4367 w 21600"/>
                <a:gd name="T5" fmla="*/ 10800 h 21600"/>
                <a:gd name="T6" fmla="*/ 10800 w 21600"/>
                <a:gd name="T7" fmla="*/ 0 h 21600"/>
                <a:gd name="T8" fmla="*/ 6167 w 21600"/>
                <a:gd name="T9" fmla="*/ 6167 h 21600"/>
                <a:gd name="T10" fmla="*/ 15433 w 21600"/>
                <a:gd name="T11" fmla="*/ 1543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734" y="21600"/>
                  </a:lnTo>
                  <a:lnTo>
                    <a:pt x="128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AutoShape 8"/>
            <p:cNvSpPr>
              <a:spLocks noChangeArrowheads="1"/>
            </p:cNvSpPr>
            <p:nvPr/>
          </p:nvSpPr>
          <p:spPr bwMode="auto">
            <a:xfrm>
              <a:off x="3936" y="2064"/>
              <a:ext cx="432" cy="816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2" name="Group 9"/>
          <p:cNvGrpSpPr>
            <a:grpSpLocks/>
          </p:cNvGrpSpPr>
          <p:nvPr/>
        </p:nvGrpSpPr>
        <p:grpSpPr bwMode="auto">
          <a:xfrm>
            <a:off x="5828144" y="2564084"/>
            <a:ext cx="1676400" cy="1295400"/>
            <a:chOff x="3936" y="2064"/>
            <a:chExt cx="1056" cy="816"/>
          </a:xfrm>
        </p:grpSpPr>
        <p:sp>
          <p:nvSpPr>
            <p:cNvPr id="123" name="AutoShape 10"/>
            <p:cNvSpPr>
              <a:spLocks noChangeArrowheads="1"/>
            </p:cNvSpPr>
            <p:nvPr/>
          </p:nvSpPr>
          <p:spPr bwMode="auto">
            <a:xfrm>
              <a:off x="3936" y="2064"/>
              <a:ext cx="1056" cy="816"/>
            </a:xfrm>
            <a:custGeom>
              <a:avLst/>
              <a:gdLst>
                <a:gd name="G0" fmla="+- 8734 0 0"/>
                <a:gd name="G1" fmla="+- 21600 0 8734"/>
                <a:gd name="G2" fmla="*/ 8734 1 2"/>
                <a:gd name="G3" fmla="+- 21600 0 G2"/>
                <a:gd name="G4" fmla="+/ 8734 21600 2"/>
                <a:gd name="G5" fmla="+/ G1 0 2"/>
                <a:gd name="G6" fmla="*/ 21600 21600 8734"/>
                <a:gd name="G7" fmla="*/ G6 1 2"/>
                <a:gd name="G8" fmla="+- 21600 0 G7"/>
                <a:gd name="G9" fmla="*/ 21600 1 2"/>
                <a:gd name="G10" fmla="+- 8734 0 G9"/>
                <a:gd name="G11" fmla="?: G10 G8 0"/>
                <a:gd name="G12" fmla="?: G10 G7 21600"/>
                <a:gd name="T0" fmla="*/ 17233 w 21600"/>
                <a:gd name="T1" fmla="*/ 10800 h 21600"/>
                <a:gd name="T2" fmla="*/ 10800 w 21600"/>
                <a:gd name="T3" fmla="*/ 21600 h 21600"/>
                <a:gd name="T4" fmla="*/ 4367 w 21600"/>
                <a:gd name="T5" fmla="*/ 10800 h 21600"/>
                <a:gd name="T6" fmla="*/ 10800 w 21600"/>
                <a:gd name="T7" fmla="*/ 0 h 21600"/>
                <a:gd name="T8" fmla="*/ 6167 w 21600"/>
                <a:gd name="T9" fmla="*/ 6167 h 21600"/>
                <a:gd name="T10" fmla="*/ 15433 w 21600"/>
                <a:gd name="T11" fmla="*/ 1543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734" y="21600"/>
                  </a:lnTo>
                  <a:lnTo>
                    <a:pt x="128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AutoShape 11"/>
            <p:cNvSpPr>
              <a:spLocks noChangeArrowheads="1"/>
            </p:cNvSpPr>
            <p:nvPr/>
          </p:nvSpPr>
          <p:spPr bwMode="auto">
            <a:xfrm>
              <a:off x="3936" y="2064"/>
              <a:ext cx="432" cy="816"/>
            </a:xfrm>
            <a:prstGeom prst="rtTriangle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" name="Text Box 13"/>
          <p:cNvSpPr txBox="1">
            <a:spLocks noChangeArrowheads="1"/>
          </p:cNvSpPr>
          <p:nvPr/>
        </p:nvSpPr>
        <p:spPr bwMode="auto">
          <a:xfrm>
            <a:off x="374288" y="1264716"/>
            <a:ext cx="691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的联合概率密度如下，求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X/Y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graphicFrame>
        <p:nvGraphicFramePr>
          <p:cNvPr id="1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94436"/>
              </p:ext>
            </p:extLst>
          </p:nvPr>
        </p:nvGraphicFramePr>
        <p:xfrm>
          <a:off x="1903844" y="1673497"/>
          <a:ext cx="38560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公式" r:id="rId4" imgW="2145960" imgH="457200" progId="Equation.3">
                  <p:embed/>
                </p:oleObj>
              </mc:Choice>
              <mc:Fallback>
                <p:oleObj name="公式" r:id="rId4" imgW="2145960" imgH="457200" progId="Equation.3">
                  <p:embed/>
                  <p:pic>
                    <p:nvPicPr>
                      <p:cNvPr id="6011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844" y="1673497"/>
                        <a:ext cx="38560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04103"/>
              </p:ext>
            </p:extLst>
          </p:nvPr>
        </p:nvGraphicFramePr>
        <p:xfrm>
          <a:off x="1060882" y="2462484"/>
          <a:ext cx="19589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公式" r:id="rId6" imgW="1143000" imgH="393480" progId="Equation.3">
                  <p:embed/>
                </p:oleObj>
              </mc:Choice>
              <mc:Fallback>
                <p:oleObj name="公式" r:id="rId6" imgW="1143000" imgH="393480" progId="Equation.3">
                  <p:embed/>
                  <p:pic>
                    <p:nvPicPr>
                      <p:cNvPr id="601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882" y="2462484"/>
                        <a:ext cx="19589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Text Box 16"/>
          <p:cNvSpPr txBox="1">
            <a:spLocks noChangeArrowheads="1"/>
          </p:cNvSpPr>
          <p:nvPr/>
        </p:nvSpPr>
        <p:spPr bwMode="auto">
          <a:xfrm>
            <a:off x="510019" y="2449784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" name="Text Box 17"/>
          <p:cNvSpPr txBox="1">
            <a:spLocks noChangeArrowheads="1"/>
          </p:cNvSpPr>
          <p:nvPr/>
        </p:nvSpPr>
        <p:spPr bwMode="auto">
          <a:xfrm>
            <a:off x="7275944" y="3211784"/>
            <a:ext cx="46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zy</a:t>
            </a:r>
            <a:r>
              <a:rPr kumimoji="1" lang="en-US" altLang="zh-CN" sz="2000">
                <a:latin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grpSp>
        <p:nvGrpSpPr>
          <p:cNvPr id="130" name="Group 18"/>
          <p:cNvGrpSpPr>
            <a:grpSpLocks/>
          </p:cNvGrpSpPr>
          <p:nvPr/>
        </p:nvGrpSpPr>
        <p:grpSpPr bwMode="auto">
          <a:xfrm>
            <a:off x="6196444" y="3884884"/>
            <a:ext cx="1828800" cy="1181100"/>
            <a:chOff x="4176" y="2880"/>
            <a:chExt cx="1152" cy="768"/>
          </a:xfrm>
        </p:grpSpPr>
        <p:sp>
          <p:nvSpPr>
            <p:cNvPr id="131" name="AutoShape 19"/>
            <p:cNvSpPr>
              <a:spLocks noChangeArrowheads="1"/>
            </p:cNvSpPr>
            <p:nvPr/>
          </p:nvSpPr>
          <p:spPr bwMode="auto">
            <a:xfrm flipV="1">
              <a:off x="4176" y="2880"/>
              <a:ext cx="1152" cy="768"/>
            </a:xfrm>
            <a:custGeom>
              <a:avLst/>
              <a:gdLst>
                <a:gd name="G0" fmla="+- 7818 0 0"/>
                <a:gd name="G1" fmla="+- 21600 0 7818"/>
                <a:gd name="G2" fmla="*/ 7818 1 2"/>
                <a:gd name="G3" fmla="+- 21600 0 G2"/>
                <a:gd name="G4" fmla="+/ 7818 21600 2"/>
                <a:gd name="G5" fmla="+/ G1 0 2"/>
                <a:gd name="G6" fmla="*/ 21600 21600 7818"/>
                <a:gd name="G7" fmla="*/ G6 1 2"/>
                <a:gd name="G8" fmla="+- 21600 0 G7"/>
                <a:gd name="G9" fmla="*/ 21600 1 2"/>
                <a:gd name="G10" fmla="+- 7818 0 G9"/>
                <a:gd name="G11" fmla="?: G10 G8 0"/>
                <a:gd name="G12" fmla="?: G10 G7 21600"/>
                <a:gd name="T0" fmla="*/ 17691 w 21600"/>
                <a:gd name="T1" fmla="*/ 10800 h 21600"/>
                <a:gd name="T2" fmla="*/ 10800 w 21600"/>
                <a:gd name="T3" fmla="*/ 21600 h 21600"/>
                <a:gd name="T4" fmla="*/ 3909 w 21600"/>
                <a:gd name="T5" fmla="*/ 10800 h 21600"/>
                <a:gd name="T6" fmla="*/ 10800 w 21600"/>
                <a:gd name="T7" fmla="*/ 0 h 21600"/>
                <a:gd name="T8" fmla="*/ 5709 w 21600"/>
                <a:gd name="T9" fmla="*/ 5709 h 21600"/>
                <a:gd name="T10" fmla="*/ 15891 w 21600"/>
                <a:gd name="T11" fmla="*/ 1589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818" y="21600"/>
                  </a:lnTo>
                  <a:lnTo>
                    <a:pt x="1378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AutoShape 20"/>
            <p:cNvSpPr>
              <a:spLocks noChangeArrowheads="1"/>
            </p:cNvSpPr>
            <p:nvPr/>
          </p:nvSpPr>
          <p:spPr bwMode="auto">
            <a:xfrm flipH="1" flipV="1">
              <a:off x="4896" y="2880"/>
              <a:ext cx="432" cy="768"/>
            </a:xfrm>
            <a:prstGeom prst="rtTriangl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" name="Group 21"/>
          <p:cNvGrpSpPr>
            <a:grpSpLocks/>
          </p:cNvGrpSpPr>
          <p:nvPr/>
        </p:nvGrpSpPr>
        <p:grpSpPr bwMode="auto">
          <a:xfrm>
            <a:off x="5790044" y="3821384"/>
            <a:ext cx="2400300" cy="304800"/>
            <a:chOff x="3912" y="2304"/>
            <a:chExt cx="1512" cy="192"/>
          </a:xfrm>
        </p:grpSpPr>
        <p:sp>
          <p:nvSpPr>
            <p:cNvPr id="134" name="Text Box 22"/>
            <p:cNvSpPr txBox="1">
              <a:spLocks noChangeArrowheads="1"/>
            </p:cNvSpPr>
            <p:nvPr/>
          </p:nvSpPr>
          <p:spPr bwMode="auto">
            <a:xfrm>
              <a:off x="5280" y="230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just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endParaRPr kumimoji="1"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35" name="Line 23"/>
            <p:cNvSpPr>
              <a:spLocks noChangeShapeType="1"/>
            </p:cNvSpPr>
            <p:nvPr/>
          </p:nvSpPr>
          <p:spPr bwMode="auto">
            <a:xfrm>
              <a:off x="3912" y="2337"/>
              <a:ext cx="1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87841"/>
              </p:ext>
            </p:extLst>
          </p:nvPr>
        </p:nvGraphicFramePr>
        <p:xfrm>
          <a:off x="3042082" y="2525984"/>
          <a:ext cx="20462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公式" r:id="rId8" imgW="1193760" imgH="380880" progId="Equation.3">
                  <p:embed/>
                </p:oleObj>
              </mc:Choice>
              <mc:Fallback>
                <p:oleObj name="公式" r:id="rId8" imgW="1193760" imgH="380880" progId="Equation.3">
                  <p:embed/>
                  <p:pic>
                    <p:nvPicPr>
                      <p:cNvPr id="6011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082" y="2525984"/>
                        <a:ext cx="20462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Group 25"/>
          <p:cNvGrpSpPr>
            <a:grpSpLocks/>
          </p:cNvGrpSpPr>
          <p:nvPr/>
        </p:nvGrpSpPr>
        <p:grpSpPr bwMode="auto">
          <a:xfrm>
            <a:off x="6818744" y="2449784"/>
            <a:ext cx="188913" cy="2362200"/>
            <a:chOff x="4560" y="1440"/>
            <a:chExt cx="119" cy="1488"/>
          </a:xfrm>
        </p:grpSpPr>
        <p:sp>
          <p:nvSpPr>
            <p:cNvPr id="138" name="Line 26"/>
            <p:cNvSpPr>
              <a:spLocks noChangeShapeType="1"/>
            </p:cNvSpPr>
            <p:nvPr/>
          </p:nvSpPr>
          <p:spPr bwMode="auto">
            <a:xfrm flipV="1">
              <a:off x="4560" y="1440"/>
              <a:ext cx="0" cy="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Text Box 27"/>
            <p:cNvSpPr txBox="1">
              <a:spLocks noChangeArrowheads="1"/>
            </p:cNvSpPr>
            <p:nvPr/>
          </p:nvSpPr>
          <p:spPr bwMode="auto">
            <a:xfrm>
              <a:off x="4608" y="1440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0" name="Line 28"/>
          <p:cNvSpPr>
            <a:spLocks noChangeShapeType="1"/>
          </p:cNvSpPr>
          <p:nvPr/>
        </p:nvSpPr>
        <p:spPr bwMode="auto">
          <a:xfrm flipH="1">
            <a:off x="6209144" y="2602184"/>
            <a:ext cx="129540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212626"/>
              </p:ext>
            </p:extLst>
          </p:nvPr>
        </p:nvGraphicFramePr>
        <p:xfrm>
          <a:off x="1757794" y="3135584"/>
          <a:ext cx="2643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公式" r:id="rId10" imgW="1434960" imgH="317160" progId="Equation.3">
                  <p:embed/>
                </p:oleObj>
              </mc:Choice>
              <mc:Fallback>
                <p:oleObj name="公式" r:id="rId10" imgW="1434960" imgH="317160" progId="Equation.3">
                  <p:embed/>
                  <p:pic>
                    <p:nvPicPr>
                      <p:cNvPr id="6011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794" y="3135584"/>
                        <a:ext cx="2643188" cy="581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69798"/>
              </p:ext>
            </p:extLst>
          </p:nvPr>
        </p:nvGraphicFramePr>
        <p:xfrm>
          <a:off x="2340407" y="3745184"/>
          <a:ext cx="2819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公式" r:id="rId12" imgW="1434960" imgH="317160" progId="Equation.3">
                  <p:embed/>
                </p:oleObj>
              </mc:Choice>
              <mc:Fallback>
                <p:oleObj name="公式" r:id="rId12" imgW="1434960" imgH="317160" progId="Equation.3">
                  <p:embed/>
                  <p:pic>
                    <p:nvPicPr>
                      <p:cNvPr id="6011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07" y="3745184"/>
                        <a:ext cx="2819400" cy="620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76135"/>
              </p:ext>
            </p:extLst>
          </p:nvPr>
        </p:nvGraphicFramePr>
        <p:xfrm>
          <a:off x="951344" y="4430984"/>
          <a:ext cx="25908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公式" r:id="rId14" imgW="1384200" imgH="330120" progId="Equation.3">
                  <p:embed/>
                </p:oleObj>
              </mc:Choice>
              <mc:Fallback>
                <p:oleObj name="公式" r:id="rId14" imgW="1384200" imgH="330120" progId="Equation.3">
                  <p:embed/>
                  <p:pic>
                    <p:nvPicPr>
                      <p:cNvPr id="6011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344" y="4430984"/>
                        <a:ext cx="25908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81503"/>
              </p:ext>
            </p:extLst>
          </p:nvPr>
        </p:nvGraphicFramePr>
        <p:xfrm>
          <a:off x="3472294" y="4430984"/>
          <a:ext cx="26479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公式" r:id="rId16" imgW="1371600" imgH="355320" progId="Equation.3">
                  <p:embed/>
                </p:oleObj>
              </mc:Choice>
              <mc:Fallback>
                <p:oleObj name="公式" r:id="rId16" imgW="1371600" imgH="355320" progId="Equation.3">
                  <p:embed/>
                  <p:pic>
                    <p:nvPicPr>
                      <p:cNvPr id="6011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4" y="4430984"/>
                        <a:ext cx="26479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78949"/>
              </p:ext>
            </p:extLst>
          </p:nvPr>
        </p:nvGraphicFramePr>
        <p:xfrm>
          <a:off x="2170544" y="5091384"/>
          <a:ext cx="3886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公式" r:id="rId18" imgW="2209680" imgH="330120" progId="Equation.3">
                  <p:embed/>
                </p:oleObj>
              </mc:Choice>
              <mc:Fallback>
                <p:oleObj name="公式" r:id="rId18" imgW="2209680" imgH="330120" progId="Equation.3">
                  <p:embed/>
                  <p:pic>
                    <p:nvPicPr>
                      <p:cNvPr id="6011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44" y="5091384"/>
                        <a:ext cx="3886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098236"/>
              </p:ext>
            </p:extLst>
          </p:nvPr>
        </p:nvGraphicFramePr>
        <p:xfrm>
          <a:off x="6067857" y="5099322"/>
          <a:ext cx="2033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公式" r:id="rId20" imgW="1130040" imgH="330120" progId="Equation.3">
                  <p:embed/>
                </p:oleObj>
              </mc:Choice>
              <mc:Fallback>
                <p:oleObj name="公式" r:id="rId20" imgW="1130040" imgH="330120" progId="Equation.3">
                  <p:embed/>
                  <p:pic>
                    <p:nvPicPr>
                      <p:cNvPr id="6011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857" y="5099322"/>
                        <a:ext cx="20335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68598"/>
              </p:ext>
            </p:extLst>
          </p:nvPr>
        </p:nvGraphicFramePr>
        <p:xfrm>
          <a:off x="951344" y="5793059"/>
          <a:ext cx="121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公式" r:id="rId22" imgW="723600" imgH="457200" progId="Equation.3">
                  <p:embed/>
                </p:oleObj>
              </mc:Choice>
              <mc:Fallback>
                <p:oleObj name="公式" r:id="rId22" imgW="723600" imgH="457200" progId="Equation.3">
                  <p:embed/>
                  <p:pic>
                    <p:nvPicPr>
                      <p:cNvPr id="6011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344" y="5793059"/>
                        <a:ext cx="1219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51570"/>
              </p:ext>
            </p:extLst>
          </p:nvPr>
        </p:nvGraphicFramePr>
        <p:xfrm>
          <a:off x="2170544" y="6032772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公式" r:id="rId24" imgW="190440" imgH="152280" progId="Equation.3">
                  <p:embed/>
                </p:oleObj>
              </mc:Choice>
              <mc:Fallback>
                <p:oleObj name="公式" r:id="rId24" imgW="190440" imgH="152280" progId="Equation.3">
                  <p:embed/>
                  <p:pic>
                    <p:nvPicPr>
                      <p:cNvPr id="60112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44" y="6032772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973402"/>
              </p:ext>
            </p:extLst>
          </p:nvPr>
        </p:nvGraphicFramePr>
        <p:xfrm>
          <a:off x="2551544" y="5845447"/>
          <a:ext cx="12954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公式" r:id="rId26" imgW="799920" imgH="457200" progId="Equation.3">
                  <p:embed/>
                </p:oleObj>
              </mc:Choice>
              <mc:Fallback>
                <p:oleObj name="公式" r:id="rId26" imgW="799920" imgH="457200" progId="Equation.3">
                  <p:embed/>
                  <p:pic>
                    <p:nvPicPr>
                      <p:cNvPr id="6011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544" y="5845447"/>
                        <a:ext cx="12954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 Box 39"/>
          <p:cNvSpPr txBox="1">
            <a:spLocks noChangeArrowheads="1"/>
          </p:cNvSpPr>
          <p:nvPr/>
        </p:nvSpPr>
        <p:spPr bwMode="auto">
          <a:xfrm>
            <a:off x="551294" y="5151709"/>
            <a:ext cx="171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1" name="Rectangle 12"/>
          <p:cNvSpPr txBox="1">
            <a:spLocks noChangeArrowheads="1"/>
          </p:cNvSpPr>
          <p:nvPr/>
        </p:nvSpPr>
        <p:spPr bwMode="auto">
          <a:xfrm>
            <a:off x="374288" y="790871"/>
            <a:ext cx="2420937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商的分布</a:t>
            </a:r>
            <a:endParaRPr lang="zh-CN" altLang="en-US" sz="2400" b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4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 autoUpdateAnimBg="0"/>
      <p:bldP spid="128" grpId="0" build="p" autoUpdateAnimBg="0"/>
      <p:bldP spid="129" grpId="0" autoUpdateAnimBg="0"/>
      <p:bldP spid="1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350516" y="2232524"/>
            <a:ext cx="5903913" cy="792162"/>
          </a:xfrm>
          <a:prstGeom prst="rect">
            <a:avLst/>
          </a:prstGeom>
          <a:solidFill>
            <a:srgbClr val="00FFFF"/>
          </a:solidFill>
          <a:ln w="19050" algn="ctr">
            <a:solidFill>
              <a:schemeClr val="hlink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2555720" y="1098723"/>
            <a:ext cx="468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的概率密度为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402703" y="1064800"/>
            <a:ext cx="275137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603050405020304" pitchFamily="18" charset="0"/>
              </a:rPr>
              <a:t>公式法</a:t>
            </a:r>
          </a:p>
        </p:txBody>
      </p:sp>
      <p:graphicFrame>
        <p:nvGraphicFramePr>
          <p:cNvPr id="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49836"/>
              </p:ext>
            </p:extLst>
          </p:nvPr>
        </p:nvGraphicFramePr>
        <p:xfrm>
          <a:off x="1350516" y="2402386"/>
          <a:ext cx="86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公式" r:id="rId3" imgW="469800" imgH="253800" progId="Equation.3">
                  <p:embed/>
                </p:oleObj>
              </mc:Choice>
              <mc:Fallback>
                <p:oleObj name="公式" r:id="rId3" imgW="469800" imgH="253800" progId="Equation.3">
                  <p:embed/>
                  <p:pic>
                    <p:nvPicPr>
                      <p:cNvPr id="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516" y="2402386"/>
                        <a:ext cx="863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73602"/>
              </p:ext>
            </p:extLst>
          </p:nvPr>
        </p:nvGraphicFramePr>
        <p:xfrm>
          <a:off x="2193479" y="2361111"/>
          <a:ext cx="2447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公式" r:id="rId5" imgW="1434960" imgH="330120" progId="Equation.3">
                  <p:embed/>
                </p:oleObj>
              </mc:Choice>
              <mc:Fallback>
                <p:oleObj name="公式" r:id="rId5" imgW="1434960" imgH="330120" progId="Equation.3">
                  <p:embed/>
                  <p:pic>
                    <p:nvPicPr>
                      <p:cNvPr id="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479" y="2361111"/>
                        <a:ext cx="2447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69429" y="1656261"/>
            <a:ext cx="248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和的分布</a:t>
            </a: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307529" y="4751886"/>
            <a:ext cx="2770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(2)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商的分布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2861816" y="1689599"/>
            <a:ext cx="360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rgbClr val="FD0119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69" name="Object 4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7075473"/>
              </p:ext>
            </p:extLst>
          </p:nvPr>
        </p:nvGraphicFramePr>
        <p:xfrm>
          <a:off x="4666804" y="2248399"/>
          <a:ext cx="25368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公式" r:id="rId7" imgW="1447560" imgH="380880" progId="Equation.3">
                  <p:embed/>
                </p:oleObj>
              </mc:Choice>
              <mc:Fallback>
                <p:oleObj name="公式" r:id="rId7" imgW="1447560" imgH="380880" progId="Equation.3">
                  <p:embed/>
                  <p:pic>
                    <p:nvPicPr>
                      <p:cNvPr id="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804" y="2248399"/>
                        <a:ext cx="25368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6518"/>
              </p:ext>
            </p:extLst>
          </p:nvPr>
        </p:nvGraphicFramePr>
        <p:xfrm>
          <a:off x="990154" y="3672386"/>
          <a:ext cx="65516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公式" r:id="rId9" imgW="4012920" imgH="380880" progId="Equation.3">
                  <p:embed/>
                </p:oleObj>
              </mc:Choice>
              <mc:Fallback>
                <p:oleObj name="公式" r:id="rId9" imgW="4012920" imgH="380880" progId="Equation.3">
                  <p:embed/>
                  <p:pic>
                    <p:nvPicPr>
                      <p:cNvPr id="7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154" y="3672386"/>
                        <a:ext cx="6551612" cy="620713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47"/>
          <p:cNvSpPr txBox="1">
            <a:spLocks noChangeArrowheads="1"/>
          </p:cNvSpPr>
          <p:nvPr/>
        </p:nvSpPr>
        <p:spPr bwMode="auto">
          <a:xfrm>
            <a:off x="701229" y="3167561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特别，若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相互独立，则</a:t>
            </a:r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2718941" y="4751886"/>
            <a:ext cx="360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rgbClr val="FD0119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2600" b="1" i="1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</a:p>
        </p:txBody>
      </p:sp>
      <p:grpSp>
        <p:nvGrpSpPr>
          <p:cNvPr id="73" name="Group 57"/>
          <p:cNvGrpSpPr>
            <a:grpSpLocks/>
          </p:cNvGrpSpPr>
          <p:nvPr/>
        </p:nvGrpSpPr>
        <p:grpSpPr bwMode="auto">
          <a:xfrm>
            <a:off x="1350516" y="5472611"/>
            <a:ext cx="4249738" cy="792163"/>
            <a:chOff x="1202" y="3294"/>
            <a:chExt cx="2677" cy="499"/>
          </a:xfrm>
        </p:grpSpPr>
        <p:sp>
          <p:nvSpPr>
            <p:cNvPr id="74" name="Rectangle 56"/>
            <p:cNvSpPr>
              <a:spLocks noChangeArrowheads="1"/>
            </p:cNvSpPr>
            <p:nvPr/>
          </p:nvSpPr>
          <p:spPr bwMode="auto">
            <a:xfrm>
              <a:off x="1202" y="3294"/>
              <a:ext cx="2677" cy="499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rgbClr val="00FFFF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75" name="Object 52"/>
            <p:cNvGraphicFramePr>
              <a:graphicFrameLocks noChangeAspect="1"/>
            </p:cNvGraphicFramePr>
            <p:nvPr/>
          </p:nvGraphicFramePr>
          <p:xfrm>
            <a:off x="1292" y="3339"/>
            <a:ext cx="254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4" name="公式" r:id="rId11" imgW="2019240" imgH="330120" progId="Equation.3">
                    <p:embed/>
                  </p:oleObj>
                </mc:Choice>
                <mc:Fallback>
                  <p:oleObj name="公式" r:id="rId11" imgW="2019240" imgH="330120" progId="Equation.3">
                    <p:embed/>
                    <p:pic>
                      <p:nvPicPr>
                        <p:cNvPr id="75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339"/>
                          <a:ext cx="254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010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7849" y="199658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24403" y="6261868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5976575" y="3744887"/>
            <a:ext cx="1371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226387"/>
              </p:ext>
            </p:extLst>
          </p:nvPr>
        </p:nvGraphicFramePr>
        <p:xfrm>
          <a:off x="683642" y="1721450"/>
          <a:ext cx="56165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公式" r:id="rId3" imgW="3276360" imgH="558720" progId="Equation.3">
                  <p:embed/>
                </p:oleObj>
              </mc:Choice>
              <mc:Fallback>
                <p:oleObj name="公式" r:id="rId3" imgW="3276360" imgH="558720" progId="Equation.3">
                  <p:embed/>
                  <p:pic>
                    <p:nvPicPr>
                      <p:cNvPr id="36866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42" y="1721450"/>
                        <a:ext cx="561657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98977"/>
              </p:ext>
            </p:extLst>
          </p:nvPr>
        </p:nvGraphicFramePr>
        <p:xfrm>
          <a:off x="607442" y="2815238"/>
          <a:ext cx="43116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公式" r:id="rId5" imgW="2666880" imgH="253800" progId="Equation.3">
                  <p:embed/>
                </p:oleObj>
              </mc:Choice>
              <mc:Fallback>
                <p:oleObj name="公式" r:id="rId5" imgW="2666880" imgH="253800" progId="Equation.3">
                  <p:embed/>
                  <p:pic>
                    <p:nvPicPr>
                      <p:cNvPr id="2658429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42" y="2815238"/>
                        <a:ext cx="43116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13467"/>
              </p:ext>
            </p:extLst>
          </p:nvPr>
        </p:nvGraphicFramePr>
        <p:xfrm>
          <a:off x="4619055" y="4247163"/>
          <a:ext cx="3816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公式" r:id="rId7" imgW="2349360" imgH="253800" progId="Equation.3">
                  <p:embed/>
                </p:oleObj>
              </mc:Choice>
              <mc:Fallback>
                <p:oleObj name="公式" r:id="rId7" imgW="2349360" imgH="253800" progId="Equation.3">
                  <p:embed/>
                  <p:pic>
                    <p:nvPicPr>
                      <p:cNvPr id="265843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055" y="4247163"/>
                        <a:ext cx="38163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27"/>
          <p:cNvSpPr txBox="1">
            <a:spLocks noChangeArrowheads="1"/>
          </p:cNvSpPr>
          <p:nvPr/>
        </p:nvSpPr>
        <p:spPr bwMode="auto">
          <a:xfrm>
            <a:off x="-36640" y="916680"/>
            <a:ext cx="77057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dirty="0" smtClean="0">
                <a:solidFill>
                  <a:srgbClr val="DD6C3F"/>
                </a:solidFill>
                <a:latin typeface="Times New Roman" panose="02020603050405020304" pitchFamily="18" charset="0"/>
              </a:rPr>
              <a:t>max{</a:t>
            </a:r>
            <a:r>
              <a:rPr lang="en-US" altLang="zh-CN" sz="2600" b="1" i="1" dirty="0" smtClean="0">
                <a:solidFill>
                  <a:srgbClr val="DD6C3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baseline="-25000" dirty="0" smtClean="0">
                <a:solidFill>
                  <a:srgbClr val="DD6C3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600" b="1" i="1" dirty="0" err="1">
                <a:solidFill>
                  <a:srgbClr val="DD6C3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 err="1">
                <a:solidFill>
                  <a:srgbClr val="DD6C3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},</a:t>
            </a:r>
            <a:r>
              <a:rPr lang="en-US" altLang="zh-CN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min{</a:t>
            </a:r>
            <a:r>
              <a:rPr lang="en-US" altLang="zh-CN" sz="2600" b="1" i="1" dirty="0">
                <a:solidFill>
                  <a:srgbClr val="DD6C3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solidFill>
                  <a:srgbClr val="DD6C3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600" b="1" i="1" dirty="0" err="1">
                <a:solidFill>
                  <a:srgbClr val="DD6C3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-25000" dirty="0" err="1">
                <a:solidFill>
                  <a:srgbClr val="DD6C3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6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的分布</a:t>
            </a:r>
          </a:p>
        </p:txBody>
      </p:sp>
      <p:sp>
        <p:nvSpPr>
          <p:cNvPr id="47" name="Text Box 128"/>
          <p:cNvSpPr txBox="1">
            <a:spLocks noChangeArrowheads="1"/>
          </p:cNvSpPr>
          <p:nvPr/>
        </p:nvSpPr>
        <p:spPr bwMode="auto">
          <a:xfrm>
            <a:off x="2699767" y="1675413"/>
            <a:ext cx="188094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rgbClr val="DD6C3F"/>
                </a:solidFill>
              </a:rPr>
              <a:t>相互独立</a:t>
            </a:r>
          </a:p>
        </p:txBody>
      </p:sp>
      <p:graphicFrame>
        <p:nvGraphicFramePr>
          <p:cNvPr id="48" name="Object 14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1874679"/>
              </p:ext>
            </p:extLst>
          </p:nvPr>
        </p:nvGraphicFramePr>
        <p:xfrm>
          <a:off x="3923730" y="3396263"/>
          <a:ext cx="3024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公式" r:id="rId9" imgW="2031840" imgH="253800" progId="Equation.3">
                  <p:embed/>
                </p:oleObj>
              </mc:Choice>
              <mc:Fallback>
                <p:oleObj name="公式" r:id="rId9" imgW="2031840" imgH="253800" progId="Equation.3">
                  <p:embed/>
                  <p:pic>
                    <p:nvPicPr>
                      <p:cNvPr id="2658449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730" y="3396263"/>
                        <a:ext cx="30241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27570"/>
              </p:ext>
            </p:extLst>
          </p:nvPr>
        </p:nvGraphicFramePr>
        <p:xfrm>
          <a:off x="4893692" y="2781900"/>
          <a:ext cx="2449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公式" r:id="rId11" imgW="1371600" imgH="253800" progId="Equation.3">
                  <p:embed/>
                </p:oleObj>
              </mc:Choice>
              <mc:Fallback>
                <p:oleObj name="公式" r:id="rId11" imgW="1371600" imgH="253800" progId="Equation.3">
                  <p:embed/>
                  <p:pic>
                    <p:nvPicPr>
                      <p:cNvPr id="2658435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692" y="2781900"/>
                        <a:ext cx="2449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14154"/>
              </p:ext>
            </p:extLst>
          </p:nvPr>
        </p:nvGraphicFramePr>
        <p:xfrm>
          <a:off x="4355530" y="4785325"/>
          <a:ext cx="37449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13" imgW="2120760" imgH="253800" progId="Equation.3">
                  <p:embed/>
                </p:oleObj>
              </mc:Choice>
              <mc:Fallback>
                <p:oleObj name="公式" r:id="rId13" imgW="2120760" imgH="253800" progId="Equation.3">
                  <p:embed/>
                  <p:pic>
                    <p:nvPicPr>
                      <p:cNvPr id="2658438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530" y="4785325"/>
                        <a:ext cx="37449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2243"/>
              </p:ext>
            </p:extLst>
          </p:nvPr>
        </p:nvGraphicFramePr>
        <p:xfrm>
          <a:off x="683642" y="3356575"/>
          <a:ext cx="3311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公式" r:id="rId15" imgW="1879560" imgH="253800" progId="Equation.3">
                  <p:embed/>
                </p:oleObj>
              </mc:Choice>
              <mc:Fallback>
                <p:oleObj name="公式" r:id="rId15" imgW="1879560" imgH="253800" progId="Equation.3">
                  <p:embed/>
                  <p:pic>
                    <p:nvPicPr>
                      <p:cNvPr id="2658444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42" y="3356575"/>
                        <a:ext cx="33115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50629"/>
              </p:ext>
            </p:extLst>
          </p:nvPr>
        </p:nvGraphicFramePr>
        <p:xfrm>
          <a:off x="556642" y="4255100"/>
          <a:ext cx="41259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公式" r:id="rId17" imgW="2628720" imgH="253800" progId="Equation.3">
                  <p:embed/>
                </p:oleObj>
              </mc:Choice>
              <mc:Fallback>
                <p:oleObj name="公式" r:id="rId17" imgW="2628720" imgH="253800" progId="Equation.3">
                  <p:embed/>
                  <p:pic>
                    <p:nvPicPr>
                      <p:cNvPr id="2658451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42" y="4255100"/>
                        <a:ext cx="41259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074117"/>
              </p:ext>
            </p:extLst>
          </p:nvPr>
        </p:nvGraphicFramePr>
        <p:xfrm>
          <a:off x="755080" y="4798025"/>
          <a:ext cx="3673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公式" r:id="rId19" imgW="2286000" imgH="253800" progId="Equation.3">
                  <p:embed/>
                </p:oleObj>
              </mc:Choice>
              <mc:Fallback>
                <p:oleObj name="公式" r:id="rId19" imgW="2286000" imgH="253800" progId="Equation.3">
                  <p:embed/>
                  <p:pic>
                    <p:nvPicPr>
                      <p:cNvPr id="2658452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80" y="4798025"/>
                        <a:ext cx="3673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926152"/>
              </p:ext>
            </p:extLst>
          </p:nvPr>
        </p:nvGraphicFramePr>
        <p:xfrm>
          <a:off x="828105" y="5374288"/>
          <a:ext cx="36004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公式" r:id="rId21" imgW="2286000" imgH="253800" progId="Equation.3">
                  <p:embed/>
                </p:oleObj>
              </mc:Choice>
              <mc:Fallback>
                <p:oleObj name="公式" r:id="rId21" imgW="2286000" imgH="253800" progId="Equation.3">
                  <p:embed/>
                  <p:pic>
                    <p:nvPicPr>
                      <p:cNvPr id="2658454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05" y="5374288"/>
                        <a:ext cx="36004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4294"/>
              </p:ext>
            </p:extLst>
          </p:nvPr>
        </p:nvGraphicFramePr>
        <p:xfrm>
          <a:off x="1115442" y="5423500"/>
          <a:ext cx="1827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公式" r:id="rId23" imgW="1130040" imgH="279360" progId="Equation.3">
                  <p:embed/>
                </p:oleObj>
              </mc:Choice>
              <mc:Fallback>
                <p:oleObj name="公式" r:id="rId23" imgW="1130040" imgH="279360" progId="Equation.3">
                  <p:embed/>
                  <p:pic>
                    <p:nvPicPr>
                      <p:cNvPr id="2658457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442" y="5423500"/>
                        <a:ext cx="18272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7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6145" y="332042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3.4.3 </a:t>
            </a:r>
            <a:r>
              <a:rPr lang="zh-CN" altLang="en-US" sz="3600" dirty="0" smtClean="0"/>
              <a:t>一般情形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54017" y="6313003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5976575" y="3744887"/>
            <a:ext cx="1371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97580" y="2538052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128955" y="566861"/>
            <a:ext cx="3770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48866"/>
              </p:ext>
            </p:extLst>
          </p:nvPr>
        </p:nvGraphicFramePr>
        <p:xfrm>
          <a:off x="1057980" y="2649177"/>
          <a:ext cx="40751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公式" r:id="rId4" imgW="2412720" imgH="253800" progId="Equation.3">
                  <p:embed/>
                </p:oleObj>
              </mc:Choice>
              <mc:Fallback>
                <p:oleObj name="公式" r:id="rId4" imgW="2412720" imgH="253800" progId="Equation.3">
                  <p:embed/>
                  <p:pic>
                    <p:nvPicPr>
                      <p:cNvPr id="2764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80" y="2649177"/>
                        <a:ext cx="40751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003466"/>
              </p:ext>
            </p:extLst>
          </p:nvPr>
        </p:nvGraphicFramePr>
        <p:xfrm>
          <a:off x="3583692" y="3677877"/>
          <a:ext cx="3870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公式" r:id="rId6" imgW="2209680" imgH="241200" progId="Equation.3">
                  <p:embed/>
                </p:oleObj>
              </mc:Choice>
              <mc:Fallback>
                <p:oleObj name="公式" r:id="rId6" imgW="2209680" imgH="241200" progId="Equation.3">
                  <p:embed/>
                  <p:pic>
                    <p:nvPicPr>
                      <p:cNvPr id="276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692" y="3677877"/>
                        <a:ext cx="3870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21189"/>
              </p:ext>
            </p:extLst>
          </p:nvPr>
        </p:nvGraphicFramePr>
        <p:xfrm>
          <a:off x="818267" y="4193815"/>
          <a:ext cx="4560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公式" r:id="rId8" imgW="2628720" imgH="241200" progId="Equation.3">
                  <p:embed/>
                </p:oleObj>
              </mc:Choice>
              <mc:Fallback>
                <p:oleObj name="公式" r:id="rId8" imgW="2628720" imgH="241200" progId="Equation.3">
                  <p:embed/>
                  <p:pic>
                    <p:nvPicPr>
                      <p:cNvPr id="2764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67" y="4193815"/>
                        <a:ext cx="4560888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2548"/>
              </p:ext>
            </p:extLst>
          </p:nvPr>
        </p:nvGraphicFramePr>
        <p:xfrm>
          <a:off x="829380" y="3211152"/>
          <a:ext cx="7200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公式" r:id="rId10" imgW="4673520" imgH="241200" progId="Equation.3">
                  <p:embed/>
                </p:oleObj>
              </mc:Choice>
              <mc:Fallback>
                <p:oleObj name="公式" r:id="rId10" imgW="4673520" imgH="241200" progId="Equation.3">
                  <p:embed/>
                  <p:pic>
                    <p:nvPicPr>
                      <p:cNvPr id="2764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80" y="3211152"/>
                        <a:ext cx="72009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79224"/>
              </p:ext>
            </p:extLst>
          </p:nvPr>
        </p:nvGraphicFramePr>
        <p:xfrm>
          <a:off x="829380" y="4625615"/>
          <a:ext cx="38163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公式" r:id="rId12" imgW="2755800" imgH="482400" progId="Equation.3">
                  <p:embed/>
                </p:oleObj>
              </mc:Choice>
              <mc:Fallback>
                <p:oleObj name="公式" r:id="rId12" imgW="2755800" imgH="482400" progId="Equation.3">
                  <p:embed/>
                  <p:pic>
                    <p:nvPicPr>
                      <p:cNvPr id="27648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80" y="4625615"/>
                        <a:ext cx="38163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05724"/>
              </p:ext>
            </p:extLst>
          </p:nvPr>
        </p:nvGraphicFramePr>
        <p:xfrm>
          <a:off x="775405" y="3677877"/>
          <a:ext cx="2879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公式" r:id="rId14" imgW="1663560" imgH="241200" progId="Equation.3">
                  <p:embed/>
                </p:oleObj>
              </mc:Choice>
              <mc:Fallback>
                <p:oleObj name="公式" r:id="rId14" imgW="1663560" imgH="241200" progId="Equation.3">
                  <p:embed/>
                  <p:pic>
                    <p:nvPicPr>
                      <p:cNvPr id="2764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05" y="3677877"/>
                        <a:ext cx="28797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73842" y="3114315"/>
            <a:ext cx="4248150" cy="0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721430" y="6209940"/>
            <a:ext cx="5868987" cy="0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829380" y="3617552"/>
            <a:ext cx="7200900" cy="0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46530"/>
              </p:ext>
            </p:extLst>
          </p:nvPr>
        </p:nvGraphicFramePr>
        <p:xfrm>
          <a:off x="757942" y="5635265"/>
          <a:ext cx="2087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公式" r:id="rId16" imgW="1257120" imgH="253800" progId="Equation.3">
                  <p:embed/>
                </p:oleObj>
              </mc:Choice>
              <mc:Fallback>
                <p:oleObj name="公式" r:id="rId16" imgW="1257120" imgH="253800" progId="Equation.3">
                  <p:embed/>
                  <p:pic>
                    <p:nvPicPr>
                      <p:cNvPr id="27648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42" y="5635265"/>
                        <a:ext cx="20875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44"/>
          <p:cNvGrpSpPr>
            <a:grpSpLocks/>
          </p:cNvGrpSpPr>
          <p:nvPr/>
        </p:nvGrpSpPr>
        <p:grpSpPr bwMode="auto">
          <a:xfrm>
            <a:off x="467430" y="1241066"/>
            <a:ext cx="7273925" cy="1071563"/>
            <a:chOff x="747" y="799"/>
            <a:chExt cx="4582" cy="675"/>
          </a:xfrm>
        </p:grpSpPr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747" y="799"/>
              <a:ext cx="4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600" b="1" dirty="0">
                  <a:solidFill>
                    <a:srgbClr val="DD6C3F"/>
                  </a:solidFill>
                  <a:latin typeface="Times New Roman" panose="02020603050405020304" pitchFamily="18" charset="0"/>
                </a:rPr>
                <a:t>例</a:t>
              </a:r>
            </a:p>
          </p:txBody>
        </p:sp>
        <p:graphicFrame>
          <p:nvGraphicFramePr>
            <p:cNvPr id="36" name="Object 38"/>
            <p:cNvGraphicFramePr>
              <a:graphicFrameLocks noChangeAspect="1"/>
            </p:cNvGraphicFramePr>
            <p:nvPr/>
          </p:nvGraphicFramePr>
          <p:xfrm>
            <a:off x="1156" y="845"/>
            <a:ext cx="245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" name="公式" r:id="rId18" imgW="2247840" imgH="266400" progId="Equation.3">
                    <p:embed/>
                  </p:oleObj>
                </mc:Choice>
                <mc:Fallback>
                  <p:oleObj name="公式" r:id="rId18" imgW="2247840" imgH="266400" progId="Equation.3">
                    <p:embed/>
                    <p:pic>
                      <p:nvPicPr>
                        <p:cNvPr id="3789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845"/>
                          <a:ext cx="245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0" y="1162"/>
              <a:ext cx="314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600" b="1" dirty="0">
                  <a:solidFill>
                    <a:srgbClr val="001313"/>
                  </a:solidFill>
                </a:rPr>
                <a:t>且</a:t>
              </a:r>
              <a:r>
                <a:rPr lang="en-US" altLang="zh-CN" sz="2600" b="1" i="1" dirty="0">
                  <a:solidFill>
                    <a:srgbClr val="00131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600" b="1" dirty="0">
                  <a:solidFill>
                    <a:srgbClr val="001313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2600" b="1" i="1" dirty="0">
                  <a:solidFill>
                    <a:srgbClr val="001313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sz="2600" b="1" dirty="0">
                  <a:solidFill>
                    <a:srgbClr val="001313"/>
                  </a:solidFill>
                </a:rPr>
                <a:t>独立，求</a:t>
              </a:r>
              <a:r>
                <a:rPr lang="en-US" altLang="zh-CN" sz="2600" b="1" i="1" dirty="0">
                  <a:solidFill>
                    <a:srgbClr val="001313"/>
                  </a:solidFill>
                  <a:latin typeface="Times New Roman" panose="02020603050405020304" pitchFamily="18" charset="0"/>
                </a:rPr>
                <a:t>Z=XY</a:t>
              </a:r>
              <a:r>
                <a:rPr lang="zh-CN" altLang="en-US" sz="2600" b="1" dirty="0">
                  <a:solidFill>
                    <a:srgbClr val="001313"/>
                  </a:solidFill>
                </a:rPr>
                <a:t>的分布。</a:t>
              </a: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787" y="1093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4105" y="866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560" y="821"/>
              <a:ext cx="1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Y</a:t>
              </a:r>
              <a:r>
                <a:rPr lang="en-US" altLang="zh-CN" b="1">
                  <a:latin typeface="Times New Roman" panose="02020603050405020304" pitchFamily="18" charset="0"/>
                </a:rPr>
                <a:t>     -1        1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3560" y="1077"/>
              <a:ext cx="1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P</a:t>
              </a:r>
              <a:r>
                <a:rPr lang="en-US" altLang="zh-CN" b="1">
                  <a:latin typeface="Times New Roman" panose="02020603050405020304" pitchFamily="18" charset="0"/>
                </a:rPr>
                <a:t>     1/3     2/3</a:t>
              </a:r>
            </a:p>
          </p:txBody>
        </p:sp>
      </p:grpSp>
      <p:graphicFrame>
        <p:nvGraphicFramePr>
          <p:cNvPr id="4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78898"/>
              </p:ext>
            </p:extLst>
          </p:nvPr>
        </p:nvGraphicFramePr>
        <p:xfrm>
          <a:off x="4717167" y="4625615"/>
          <a:ext cx="30972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公式" r:id="rId20" imgW="2234880" imgH="482400" progId="Equation.3">
                  <p:embed/>
                </p:oleObj>
              </mc:Choice>
              <mc:Fallback>
                <p:oleObj name="公式" r:id="rId20" imgW="2234880" imgH="482400" progId="Equation.3">
                  <p:embed/>
                  <p:pic>
                    <p:nvPicPr>
                      <p:cNvPr id="27648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167" y="4625615"/>
                        <a:ext cx="30972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14442"/>
              </p:ext>
            </p:extLst>
          </p:nvPr>
        </p:nvGraphicFramePr>
        <p:xfrm>
          <a:off x="2845505" y="5471752"/>
          <a:ext cx="33845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公式" r:id="rId22" imgW="2489040" imgH="482400" progId="Equation.3">
                  <p:embed/>
                </p:oleObj>
              </mc:Choice>
              <mc:Fallback>
                <p:oleObj name="公式" r:id="rId22" imgW="2489040" imgH="482400" progId="Equation.3">
                  <p:embed/>
                  <p:pic>
                    <p:nvPicPr>
                      <p:cNvPr id="276484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05" y="5471752"/>
                        <a:ext cx="33845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1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</a:t>
            </a:r>
            <a:r>
              <a:rPr lang="zh-CN" altLang="en-US" sz="5400" b="1" dirty="0"/>
              <a:t>三</a:t>
            </a:r>
            <a:r>
              <a:rPr lang="zh-CN" altLang="en-US" sz="5400" b="1" dirty="0" smtClean="0"/>
              <a:t>章  多维随机变量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及其</a:t>
            </a:r>
            <a:r>
              <a:rPr lang="zh-CN" altLang="en-US" sz="5400" b="1" dirty="0"/>
              <a:t>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3.4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多维随机变量函数的分布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 </a:t>
            </a:r>
            <a:r>
              <a:rPr lang="zh-CN" altLang="en-US" sz="3600" dirty="0" smtClean="0"/>
              <a:t>多维随机变量函数的分布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161791" y="1213204"/>
            <a:ext cx="8115020" cy="19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                               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rgbClr val="001313"/>
                </a:solidFill>
              </a:rPr>
              <a:t>令</a:t>
            </a:r>
            <a:r>
              <a:rPr lang="en-US" altLang="zh-CN" sz="28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为随机变量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也</a:t>
            </a: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为随机变量，称</a:t>
            </a:r>
            <a:r>
              <a:rPr lang="en-US" altLang="zh-CN" sz="28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为二维随机</a:t>
            </a:r>
            <a:endParaRPr lang="en-US" altLang="zh-CN" sz="2800" b="1" dirty="0" smtClean="0">
              <a:solidFill>
                <a:srgbClr val="001313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变量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函数。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15520" y="1336551"/>
            <a:ext cx="399573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 err="1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一实函数，</a:t>
            </a:r>
            <a:endParaRPr kumimoji="1" lang="zh-CN" altLang="en-US" sz="2800" b="1" dirty="0">
              <a:solidFill>
                <a:srgbClr val="00131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175514" y="3633462"/>
            <a:ext cx="8230436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rgbClr val="FD0119"/>
                </a:solidFill>
              </a:rPr>
              <a:t>     </a:t>
            </a:r>
            <a:r>
              <a:rPr lang="zh-CN" altLang="en-US" sz="2800" b="1" dirty="0">
                <a:solidFill>
                  <a:srgbClr val="DD6C3F"/>
                </a:solidFill>
              </a:rPr>
              <a:t>问题</a:t>
            </a:r>
            <a:r>
              <a:rPr lang="zh-CN" altLang="en-US" sz="2800" b="1" dirty="0">
                <a:solidFill>
                  <a:schemeClr val="tx1"/>
                </a:solidFill>
              </a:rPr>
              <a:t>：</a:t>
            </a:r>
            <a:r>
              <a:rPr lang="zh-CN" altLang="en-US" sz="2800" b="1" dirty="0">
                <a:solidFill>
                  <a:srgbClr val="001313"/>
                </a:solidFill>
              </a:rPr>
              <a:t>已知</a:t>
            </a:r>
            <a:r>
              <a:rPr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1313"/>
                </a:solidFill>
              </a:rPr>
              <a:t>的分布或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的边缘分布</a:t>
            </a:r>
            <a:r>
              <a:rPr lang="zh-CN" altLang="en-US" sz="2800" b="1" dirty="0">
                <a:solidFill>
                  <a:srgbClr val="001313"/>
                </a:solidFill>
              </a:rPr>
              <a:t>，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rgbClr val="001313"/>
                </a:solidFill>
              </a:rPr>
              <a:t>如何求</a:t>
            </a:r>
            <a:r>
              <a:rPr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的分布？</a:t>
            </a:r>
          </a:p>
        </p:txBody>
      </p:sp>
    </p:spTree>
    <p:extLst>
      <p:ext uri="{BB962C8B-B14F-4D97-AF65-F5344CB8AC3E}">
        <p14:creationId xmlns:p14="http://schemas.microsoft.com/office/powerpoint/2010/main" val="6055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autoUpdateAnimBg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467431" y="467013"/>
            <a:ext cx="6408890" cy="5856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3.4 </a:t>
            </a:r>
            <a:r>
              <a:rPr lang="zh-CN" altLang="en-US" sz="3600" dirty="0" smtClean="0"/>
              <a:t>多维随机变量函数的分布</a:t>
            </a:r>
            <a:endParaRPr lang="zh-CN" altLang="en-US" sz="36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90" y="1268700"/>
            <a:ext cx="69723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3.4.1 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多维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离散情形</a:t>
            </a:r>
            <a:endParaRPr lang="zh-CN" altLang="en-US" sz="2800" b="1" u="sng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470" y="2298464"/>
            <a:ext cx="69723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3.4.2</a:t>
            </a:r>
            <a:r>
              <a:rPr lang="zh-CN" altLang="en-US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多维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连续情形</a:t>
            </a:r>
            <a:endParaRPr lang="zh-CN" altLang="en-US" sz="2800" b="1" u="sng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11190" y="3068925"/>
            <a:ext cx="326753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11190" y="3645187"/>
            <a:ext cx="72009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公式法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和，商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，最大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值分布</a:t>
            </a:r>
            <a:r>
              <a:rPr lang="zh-CN" altLang="en-US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公式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2415" y="4437350"/>
            <a:ext cx="69723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3.4.3</a:t>
            </a:r>
            <a:r>
              <a:rPr lang="zh-CN" altLang="en-US" sz="32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一般情形（混合）</a:t>
            </a:r>
            <a:endParaRPr lang="zh-CN" altLang="en-US" sz="2800" b="1" u="sng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84215" y="5158075"/>
            <a:ext cx="326753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DD6C3F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</p:spTree>
    <p:extLst>
      <p:ext uri="{BB962C8B-B14F-4D97-AF65-F5344CB8AC3E}">
        <p14:creationId xmlns:p14="http://schemas.microsoft.com/office/powerpoint/2010/main" val="27965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678" y="367451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3.4.1 </a:t>
            </a:r>
            <a:r>
              <a:rPr lang="zh-CN" altLang="en-US" sz="3600" dirty="0" smtClean="0"/>
              <a:t>多维离散</a:t>
            </a:r>
            <a:r>
              <a:rPr lang="zh-CN" altLang="en-US" sz="3600" dirty="0"/>
              <a:t>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965463" y="5340394"/>
            <a:ext cx="3732212" cy="1004887"/>
            <a:chOff x="567" y="3475"/>
            <a:chExt cx="2351" cy="633"/>
          </a:xfrm>
        </p:grpSpPr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567" y="3475"/>
              <a:ext cx="235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X+Y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-3     -1      1     3</a:t>
              </a:r>
              <a:endPara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P          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1066" y="3537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612" y="3764"/>
              <a:ext cx="1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2295788" y="3757656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11450" y="1160506"/>
            <a:ext cx="7924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已知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的分布列如表，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求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XY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的分布。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92400" y="2892469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430600" y="4116431"/>
            <a:ext cx="74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608525" y="41211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426088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4264288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200913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7001138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1529025" y="4765719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XY</a:t>
            </a:r>
            <a:endParaRPr kumimoji="1" lang="en-US" altLang="zh-CN" b="1" baseline="30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608525" y="47530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413388" y="47434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4264288" y="4727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</a:p>
        </p:txBody>
      </p:sp>
      <p:graphicFrame>
        <p:nvGraphicFramePr>
          <p:cNvPr id="4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91572"/>
              </p:ext>
            </p:extLst>
          </p:nvPr>
        </p:nvGraphicFramePr>
        <p:xfrm>
          <a:off x="3756288" y="5845219"/>
          <a:ext cx="233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公式" r:id="rId4" imgW="253800" imgH="482400" progId="Equation.3">
                  <p:embed/>
                </p:oleObj>
              </mc:Choice>
              <mc:Fallback>
                <p:oleObj name="公式" r:id="rId4" imgW="253800" imgH="482400" progId="Equation.3">
                  <p:embed/>
                  <p:pic>
                    <p:nvPicPr>
                      <p:cNvPr id="264503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288" y="5845219"/>
                        <a:ext cx="2333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25199"/>
              </p:ext>
            </p:extLst>
          </p:nvPr>
        </p:nvGraphicFramePr>
        <p:xfrm>
          <a:off x="1883038" y="5845219"/>
          <a:ext cx="242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公式" r:id="rId6" imgW="253800" imgH="482400" progId="Equation.3">
                  <p:embed/>
                </p:oleObj>
              </mc:Choice>
              <mc:Fallback>
                <p:oleObj name="公式" r:id="rId6" imgW="253800" imgH="482400" progId="Equation.3">
                  <p:embed/>
                  <p:pic>
                    <p:nvPicPr>
                      <p:cNvPr id="264503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038" y="5845219"/>
                        <a:ext cx="2428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11280"/>
              </p:ext>
            </p:extLst>
          </p:nvPr>
        </p:nvGraphicFramePr>
        <p:xfrm>
          <a:off x="3180025" y="5845219"/>
          <a:ext cx="2428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公式" r:id="rId8" imgW="253800" imgH="482400" progId="Equation.3">
                  <p:embed/>
                </p:oleObj>
              </mc:Choice>
              <mc:Fallback>
                <p:oleObj name="公式" r:id="rId8" imgW="253800" imgH="482400" progId="Equation.3">
                  <p:embed/>
                  <p:pic>
                    <p:nvPicPr>
                      <p:cNvPr id="26450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025" y="5845219"/>
                        <a:ext cx="2428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2053878"/>
              </p:ext>
            </p:extLst>
          </p:nvPr>
        </p:nvGraphicFramePr>
        <p:xfrm>
          <a:off x="2532325" y="5845219"/>
          <a:ext cx="25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公式" r:id="rId10" imgW="253800" imgH="482400" progId="Equation.3">
                  <p:embed/>
                </p:oleObj>
              </mc:Choice>
              <mc:Fallback>
                <p:oleObj name="公式" r:id="rId10" imgW="253800" imgH="482400" progId="Equation.3">
                  <p:embed/>
                  <p:pic>
                    <p:nvPicPr>
                      <p:cNvPr id="26450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325" y="5845219"/>
                        <a:ext cx="25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70"/>
          <p:cNvGrpSpPr>
            <a:grpSpLocks/>
          </p:cNvGrpSpPr>
          <p:nvPr/>
        </p:nvGrpSpPr>
        <p:grpSpPr bwMode="auto">
          <a:xfrm>
            <a:off x="4623063" y="1087481"/>
            <a:ext cx="4141787" cy="1655763"/>
            <a:chOff x="3083" y="2886"/>
            <a:chExt cx="2609" cy="1043"/>
          </a:xfrm>
        </p:grpSpPr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3492" y="2886"/>
              <a:ext cx="2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0       2      -2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7" name="Group 68"/>
            <p:cNvGrpSpPr>
              <a:grpSpLocks/>
            </p:cNvGrpSpPr>
            <p:nvPr/>
          </p:nvGrpSpPr>
          <p:grpSpPr bwMode="auto">
            <a:xfrm>
              <a:off x="3083" y="2931"/>
              <a:ext cx="1898" cy="998"/>
              <a:chOff x="3083" y="2931"/>
              <a:chExt cx="1898" cy="998"/>
            </a:xfrm>
          </p:grpSpPr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3394" y="3246"/>
                <a:ext cx="158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" name="Object 49"/>
              <p:cNvGraphicFramePr>
                <a:graphicFrameLocks noChangeAspect="1"/>
              </p:cNvGraphicFramePr>
              <p:nvPr/>
            </p:nvGraphicFramePr>
            <p:xfrm>
              <a:off x="4368" y="3294"/>
              <a:ext cx="16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" name="公式" r:id="rId12" imgW="253800" imgH="482400" progId="Equation.3">
                      <p:embed/>
                    </p:oleObj>
                  </mc:Choice>
                  <mc:Fallback>
                    <p:oleObj name="公式" r:id="rId12" imgW="253800" imgH="482400" progId="Equation.3">
                      <p:embed/>
                      <p:pic>
                        <p:nvPicPr>
                          <p:cNvPr id="29711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294"/>
                            <a:ext cx="16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52"/>
              <p:cNvGraphicFramePr>
                <a:graphicFrameLocks noChangeAspect="1"/>
              </p:cNvGraphicFramePr>
              <p:nvPr/>
            </p:nvGraphicFramePr>
            <p:xfrm>
              <a:off x="3943" y="3294"/>
              <a:ext cx="16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6" name="公式" r:id="rId14" imgW="253800" imgH="482400" progId="Equation.3">
                      <p:embed/>
                    </p:oleObj>
                  </mc:Choice>
                  <mc:Fallback>
                    <p:oleObj name="公式" r:id="rId14" imgW="253800" imgH="482400" progId="Equation.3">
                      <p:embed/>
                      <p:pic>
                        <p:nvPicPr>
                          <p:cNvPr id="29712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3" y="3294"/>
                            <a:ext cx="16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55"/>
              <p:cNvGraphicFramePr>
                <a:graphicFrameLocks noChangeAspect="1"/>
              </p:cNvGraphicFramePr>
              <p:nvPr/>
            </p:nvGraphicFramePr>
            <p:xfrm>
              <a:off x="4754" y="3294"/>
              <a:ext cx="147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7" name="公式" r:id="rId16" imgW="253800" imgH="482400" progId="Equation.3">
                      <p:embed/>
                    </p:oleObj>
                  </mc:Choice>
                  <mc:Fallback>
                    <p:oleObj name="公式" r:id="rId16" imgW="253800" imgH="482400" progId="Equation.3">
                      <p:embed/>
                      <p:pic>
                        <p:nvPicPr>
                          <p:cNvPr id="29713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4" y="3294"/>
                            <a:ext cx="147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Line 56"/>
              <p:cNvSpPr>
                <a:spLocks noChangeShapeType="1"/>
              </p:cNvSpPr>
              <p:nvPr/>
            </p:nvSpPr>
            <p:spPr bwMode="auto">
              <a:xfrm flipH="1">
                <a:off x="3742" y="2931"/>
                <a:ext cx="0" cy="9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Text Box 61"/>
              <p:cNvSpPr txBox="1">
                <a:spLocks noChangeArrowheads="1"/>
              </p:cNvSpPr>
              <p:nvPr/>
            </p:nvSpPr>
            <p:spPr bwMode="auto">
              <a:xfrm>
                <a:off x="3105" y="3006"/>
                <a:ext cx="5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4" name="Text Box 62"/>
              <p:cNvSpPr txBox="1">
                <a:spLocks noChangeArrowheads="1"/>
              </p:cNvSpPr>
              <p:nvPr/>
            </p:nvSpPr>
            <p:spPr bwMode="auto">
              <a:xfrm>
                <a:off x="3144" y="3294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5" name="Text Box 63"/>
              <p:cNvSpPr txBox="1">
                <a:spLocks noChangeArrowheads="1"/>
              </p:cNvSpPr>
              <p:nvPr/>
            </p:nvSpPr>
            <p:spPr bwMode="auto">
              <a:xfrm>
                <a:off x="3083" y="3596"/>
                <a:ext cx="5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</a:rPr>
                  <a:t>-1</a:t>
                </a:r>
              </a:p>
            </p:txBody>
          </p:sp>
          <p:graphicFrame>
            <p:nvGraphicFramePr>
              <p:cNvPr id="56" name="Object 64"/>
              <p:cNvGraphicFramePr>
                <a:graphicFrameLocks noChangeAspect="1"/>
              </p:cNvGraphicFramePr>
              <p:nvPr/>
            </p:nvGraphicFramePr>
            <p:xfrm>
              <a:off x="3939" y="3582"/>
              <a:ext cx="16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" name="公式" r:id="rId18" imgW="253800" imgH="482400" progId="Equation.3">
                      <p:embed/>
                    </p:oleObj>
                  </mc:Choice>
                  <mc:Fallback>
                    <p:oleObj name="公式" r:id="rId18" imgW="253800" imgH="482400" progId="Equation.3">
                      <p:embed/>
                      <p:pic>
                        <p:nvPicPr>
                          <p:cNvPr id="29714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9" y="3582"/>
                            <a:ext cx="16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65"/>
              <p:cNvGraphicFramePr>
                <a:graphicFrameLocks noChangeAspect="1"/>
              </p:cNvGraphicFramePr>
              <p:nvPr/>
            </p:nvGraphicFramePr>
            <p:xfrm>
              <a:off x="4377" y="3582"/>
              <a:ext cx="147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9" name="公式" r:id="rId20" imgW="253800" imgH="482400" progId="Equation.3">
                      <p:embed/>
                    </p:oleObj>
                  </mc:Choice>
                  <mc:Fallback>
                    <p:oleObj name="公式" r:id="rId20" imgW="253800" imgH="482400" progId="Equation.3">
                      <p:embed/>
                      <p:pic>
                        <p:nvPicPr>
                          <p:cNvPr id="29715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3582"/>
                            <a:ext cx="147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66"/>
              <p:cNvGraphicFramePr>
                <a:graphicFrameLocks noChangeAspect="1"/>
              </p:cNvGraphicFramePr>
              <p:nvPr/>
            </p:nvGraphicFramePr>
            <p:xfrm>
              <a:off x="4740" y="3582"/>
              <a:ext cx="16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0" name="公式" r:id="rId21" imgW="253800" imgH="482400" progId="Equation.3">
                      <p:embed/>
                    </p:oleObj>
                  </mc:Choice>
                  <mc:Fallback>
                    <p:oleObj name="公式" r:id="rId21" imgW="253800" imgH="482400" progId="Equation.3">
                      <p:embed/>
                      <p:pic>
                        <p:nvPicPr>
                          <p:cNvPr id="29716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3582"/>
                            <a:ext cx="16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Line 67"/>
              <p:cNvSpPr>
                <a:spLocks noChangeShapeType="1"/>
              </p:cNvSpPr>
              <p:nvPr/>
            </p:nvSpPr>
            <p:spPr bwMode="auto">
              <a:xfrm>
                <a:off x="3424" y="2931"/>
                <a:ext cx="318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Group 90"/>
          <p:cNvGrpSpPr>
            <a:grpSpLocks/>
          </p:cNvGrpSpPr>
          <p:nvPr/>
        </p:nvGrpSpPr>
        <p:grpSpPr bwMode="auto">
          <a:xfrm>
            <a:off x="1456000" y="2816269"/>
            <a:ext cx="6553200" cy="1292225"/>
            <a:chOff x="1156" y="1885"/>
            <a:chExt cx="4128" cy="814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1156" y="1979"/>
              <a:ext cx="412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P</a:t>
              </a:r>
              <a:endPara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(1,0)   (1,2)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(1,-2)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(-1,0)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(-1,2)   (-1,-2)</a:t>
              </a:r>
            </a:p>
          </p:txBody>
        </p:sp>
        <p:graphicFrame>
          <p:nvGraphicFramePr>
            <p:cNvPr id="62" name="Object 6"/>
            <p:cNvGraphicFramePr>
              <a:graphicFrameLocks noChangeAspect="1"/>
            </p:cNvGraphicFramePr>
            <p:nvPr/>
          </p:nvGraphicFramePr>
          <p:xfrm>
            <a:off x="1888" y="1906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1" name="公式" r:id="rId22" imgW="253800" imgH="482400" progId="Equation.3">
                    <p:embed/>
                  </p:oleObj>
                </mc:Choice>
                <mc:Fallback>
                  <p:oleObj name="公式" r:id="rId22" imgW="253800" imgH="482400" progId="Equation.3">
                    <p:embed/>
                    <p:pic>
                      <p:nvPicPr>
                        <p:cNvPr id="2970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906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0"/>
            <p:cNvGraphicFramePr>
              <a:graphicFrameLocks noChangeAspect="1"/>
            </p:cNvGraphicFramePr>
            <p:nvPr/>
          </p:nvGraphicFramePr>
          <p:xfrm>
            <a:off x="3515" y="1885"/>
            <a:ext cx="17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" name="公式" r:id="rId24" imgW="253800" imgH="482400" progId="Equation.3">
                    <p:embed/>
                  </p:oleObj>
                </mc:Choice>
                <mc:Fallback>
                  <p:oleObj name="公式" r:id="rId24" imgW="253800" imgH="482400" progId="Equation.3">
                    <p:embed/>
                    <p:pic>
                      <p:nvPicPr>
                        <p:cNvPr id="297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885"/>
                          <a:ext cx="17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1682" y="1979"/>
              <a:ext cx="1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" name="Object 72"/>
            <p:cNvGraphicFramePr>
              <a:graphicFrameLocks noChangeAspect="1"/>
            </p:cNvGraphicFramePr>
            <p:nvPr/>
          </p:nvGraphicFramePr>
          <p:xfrm>
            <a:off x="2381" y="1888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" name="公式" r:id="rId26" imgW="253800" imgH="482400" progId="Equation.3">
                    <p:embed/>
                  </p:oleObj>
                </mc:Choice>
                <mc:Fallback>
                  <p:oleObj name="公式" r:id="rId26" imgW="253800" imgH="482400" progId="Equation.3">
                    <p:embed/>
                    <p:pic>
                      <p:nvPicPr>
                        <p:cNvPr id="29707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888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73"/>
            <p:cNvGraphicFramePr>
              <a:graphicFrameLocks noChangeAspect="1"/>
            </p:cNvGraphicFramePr>
            <p:nvPr/>
          </p:nvGraphicFramePr>
          <p:xfrm>
            <a:off x="4609" y="1888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" name="公式" r:id="rId27" imgW="253800" imgH="482400" progId="Equation.3">
                    <p:embed/>
                  </p:oleObj>
                </mc:Choice>
                <mc:Fallback>
                  <p:oleObj name="公式" r:id="rId27" imgW="253800" imgH="482400" progId="Equation.3">
                    <p:embed/>
                    <p:pic>
                      <p:nvPicPr>
                        <p:cNvPr id="29708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1888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74"/>
            <p:cNvGraphicFramePr>
              <a:graphicFrameLocks noChangeAspect="1"/>
            </p:cNvGraphicFramePr>
            <p:nvPr/>
          </p:nvGraphicFramePr>
          <p:xfrm>
            <a:off x="2925" y="1888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" name="公式" r:id="rId28" imgW="253800" imgH="482400" progId="Equation.3">
                    <p:embed/>
                  </p:oleObj>
                </mc:Choice>
                <mc:Fallback>
                  <p:oleObj name="公式" r:id="rId28" imgW="253800" imgH="482400" progId="Equation.3">
                    <p:embed/>
                    <p:pic>
                      <p:nvPicPr>
                        <p:cNvPr id="29709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888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75"/>
            <p:cNvGraphicFramePr>
              <a:graphicFrameLocks noChangeAspect="1"/>
            </p:cNvGraphicFramePr>
            <p:nvPr/>
          </p:nvGraphicFramePr>
          <p:xfrm>
            <a:off x="4059" y="1888"/>
            <a:ext cx="1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" name="公式" r:id="rId30" imgW="253800" imgH="482400" progId="Equation.3">
                    <p:embed/>
                  </p:oleObj>
                </mc:Choice>
                <mc:Fallback>
                  <p:oleObj name="公式" r:id="rId30" imgW="253800" imgH="482400" progId="Equation.3">
                    <p:embed/>
                    <p:pic>
                      <p:nvPicPr>
                        <p:cNvPr id="2971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88"/>
                          <a:ext cx="1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1202" y="2296"/>
              <a:ext cx="39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" name="Text Box 77"/>
          <p:cNvSpPr txBox="1">
            <a:spLocks noChangeArrowheads="1"/>
          </p:cNvSpPr>
          <p:nvPr/>
        </p:nvSpPr>
        <p:spPr bwMode="auto">
          <a:xfrm>
            <a:off x="6112138" y="4116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" name="Text Box 78"/>
          <p:cNvSpPr txBox="1">
            <a:spLocks noChangeArrowheads="1"/>
          </p:cNvSpPr>
          <p:nvPr/>
        </p:nvSpPr>
        <p:spPr bwMode="auto">
          <a:xfrm>
            <a:off x="6040700" y="473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72" name="Text Box 79"/>
          <p:cNvSpPr txBox="1">
            <a:spLocks noChangeArrowheads="1"/>
          </p:cNvSpPr>
          <p:nvPr/>
        </p:nvSpPr>
        <p:spPr bwMode="auto">
          <a:xfrm>
            <a:off x="7048763" y="4718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73" name="Group 95"/>
          <p:cNvGrpSpPr>
            <a:grpSpLocks/>
          </p:cNvGrpSpPr>
          <p:nvPr/>
        </p:nvGrpSpPr>
        <p:grpSpPr bwMode="auto">
          <a:xfrm>
            <a:off x="4626238" y="5340394"/>
            <a:ext cx="3743325" cy="1009650"/>
            <a:chOff x="3017" y="3387"/>
            <a:chExt cx="2358" cy="636"/>
          </a:xfrm>
        </p:grpSpPr>
        <p:sp>
          <p:nvSpPr>
            <p:cNvPr id="74" name="Text Box 81"/>
            <p:cNvSpPr txBox="1">
              <a:spLocks noChangeArrowheads="1"/>
            </p:cNvSpPr>
            <p:nvPr/>
          </p:nvSpPr>
          <p:spPr bwMode="auto">
            <a:xfrm>
              <a:off x="3024" y="3387"/>
              <a:ext cx="235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XY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-2     0     2    </a:t>
              </a:r>
              <a:endPara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P          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" name="Object 82"/>
            <p:cNvGraphicFramePr>
              <a:graphicFrameLocks noChangeAspect="1"/>
            </p:cNvGraphicFramePr>
            <p:nvPr/>
          </p:nvGraphicFramePr>
          <p:xfrm>
            <a:off x="4241" y="3702"/>
            <a:ext cx="14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" name="公式" r:id="rId32" imgW="253800" imgH="482400" progId="Equation.3">
                    <p:embed/>
                  </p:oleObj>
                </mc:Choice>
                <mc:Fallback>
                  <p:oleObj name="公式" r:id="rId32" imgW="253800" imgH="482400" progId="Equation.3">
                    <p:embed/>
                    <p:pic>
                      <p:nvPicPr>
                        <p:cNvPr id="29702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702"/>
                          <a:ext cx="14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83"/>
            <p:cNvGraphicFramePr>
              <a:graphicFrameLocks noChangeAspect="1"/>
            </p:cNvGraphicFramePr>
            <p:nvPr/>
          </p:nvGraphicFramePr>
          <p:xfrm>
            <a:off x="3482" y="3705"/>
            <a:ext cx="15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" name="公式" r:id="rId34" imgW="253800" imgH="482400" progId="Equation.3">
                    <p:embed/>
                  </p:oleObj>
                </mc:Choice>
                <mc:Fallback>
                  <p:oleObj name="公式" r:id="rId34" imgW="253800" imgH="482400" progId="Equation.3">
                    <p:embed/>
                    <p:pic>
                      <p:nvPicPr>
                        <p:cNvPr id="29703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3705"/>
                          <a:ext cx="15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84"/>
            <p:cNvSpPr>
              <a:spLocks noChangeShapeType="1"/>
            </p:cNvSpPr>
            <p:nvPr/>
          </p:nvSpPr>
          <p:spPr bwMode="auto">
            <a:xfrm>
              <a:off x="3017" y="3689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" name="Object 85"/>
            <p:cNvGraphicFramePr>
              <a:graphicFrameLocks noChangeAspect="1"/>
            </p:cNvGraphicFramePr>
            <p:nvPr/>
          </p:nvGraphicFramePr>
          <p:xfrm>
            <a:off x="3878" y="3702"/>
            <a:ext cx="14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" name="Equation" r:id="rId36" imgW="215640" imgH="406080" progId="Equation.DSMT4">
                    <p:embed/>
                  </p:oleObj>
                </mc:Choice>
                <mc:Fallback>
                  <p:oleObj name="Equation" r:id="rId36" imgW="215640" imgH="406080" progId="Equation.DSMT4">
                    <p:embed/>
                    <p:pic>
                      <p:nvPicPr>
                        <p:cNvPr id="29704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702"/>
                          <a:ext cx="14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87"/>
            <p:cNvSpPr>
              <a:spLocks noChangeShapeType="1"/>
            </p:cNvSpPr>
            <p:nvPr/>
          </p:nvSpPr>
          <p:spPr bwMode="auto">
            <a:xfrm>
              <a:off x="3392" y="3449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" name="Text Box 94"/>
          <p:cNvSpPr txBox="1">
            <a:spLocks noChangeArrowheads="1"/>
          </p:cNvSpPr>
          <p:nvPr/>
        </p:nvSpPr>
        <p:spPr bwMode="auto">
          <a:xfrm>
            <a:off x="5308069" y="4751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081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5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75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75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75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75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  <p:bldP spid="21" grpId="0" build="p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7" grpId="0" autoUpdateAnimBg="0"/>
      <p:bldP spid="37" grpId="0" build="p" autoUpdateAnimBg="0"/>
      <p:bldP spid="38" grpId="0" build="p" autoUpdateAnimBg="0"/>
      <p:bldP spid="39" grpId="0" build="p" autoUpdateAnimBg="0"/>
      <p:bldP spid="70" grpId="0" build="p" autoUpdateAnimBg="0"/>
      <p:bldP spid="71" grpId="0" build="p" autoUpdateAnimBg="0"/>
      <p:bldP spid="72" grpId="0" build="p" autoUpdateAnimBg="0"/>
      <p:bldP spid="8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678" y="367451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3.4.1 </a:t>
            </a:r>
            <a:r>
              <a:rPr lang="zh-CN" altLang="en-US" sz="3600" dirty="0" smtClean="0"/>
              <a:t>多维离散</a:t>
            </a:r>
            <a:r>
              <a:rPr lang="zh-CN" altLang="en-US" sz="3600" dirty="0"/>
              <a:t>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771872" y="5083243"/>
            <a:ext cx="17526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3438872" y="2035243"/>
            <a:ext cx="4794250" cy="838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25403" y="1163756"/>
            <a:ext cx="86423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~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~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且相互独立，求</a:t>
            </a:r>
            <a:r>
              <a:rPr kumimoji="1" lang="zh-CN" altLang="en-US" sz="1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Z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 </a:t>
            </a:r>
            <a:r>
              <a:rPr kumimoji="1"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的分布。</a:t>
            </a:r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671860" y="218764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8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92631"/>
              </p:ext>
            </p:extLst>
          </p:nvPr>
        </p:nvGraphicFramePr>
        <p:xfrm>
          <a:off x="5037138" y="2054225"/>
          <a:ext cx="736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公式" r:id="rId3" imgW="406400" imgH="469900" progId="Equation.3">
                  <p:embed/>
                </p:oleObj>
              </mc:Choice>
              <mc:Fallback>
                <p:oleObj name="公式" r:id="rId3" imgW="406400" imgH="469900" progId="Equation.3">
                  <p:embed/>
                  <p:pic>
                    <p:nvPicPr>
                      <p:cNvPr id="595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054225"/>
                        <a:ext cx="7366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516574"/>
              </p:ext>
            </p:extLst>
          </p:nvPr>
        </p:nvGraphicFramePr>
        <p:xfrm>
          <a:off x="3148013" y="2830513"/>
          <a:ext cx="10382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公式" r:id="rId5" imgW="571500" imgH="508000" progId="Equation.3">
                  <p:embed/>
                </p:oleObj>
              </mc:Choice>
              <mc:Fallback>
                <p:oleObj name="公式" r:id="rId5" imgW="571500" imgH="508000" progId="Equation.3">
                  <p:embed/>
                  <p:pic>
                    <p:nvPicPr>
                      <p:cNvPr id="5959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2830513"/>
                        <a:ext cx="10382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52271"/>
              </p:ext>
            </p:extLst>
          </p:nvPr>
        </p:nvGraphicFramePr>
        <p:xfrm>
          <a:off x="3186113" y="3587750"/>
          <a:ext cx="19526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公式" r:id="rId7" imgW="990600" imgH="584200" progId="Equation.3">
                  <p:embed/>
                </p:oleObj>
              </mc:Choice>
              <mc:Fallback>
                <p:oleObj name="公式" r:id="rId7" imgW="990600" imgH="584200" progId="Equation.3">
                  <p:embed/>
                  <p:pic>
                    <p:nvPicPr>
                      <p:cNvPr id="5959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3587750"/>
                        <a:ext cx="195262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784572" y="5048318"/>
            <a:ext cx="176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~B(2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1968847" y="2232093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" name="Text Box 13"/>
          <p:cNvSpPr txBox="1">
            <a:spLocks noChangeArrowheads="1"/>
          </p:cNvSpPr>
          <p:nvPr/>
        </p:nvSpPr>
        <p:spPr bwMode="auto">
          <a:xfrm>
            <a:off x="3121372" y="2232093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X+Y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5515322" y="2225743"/>
            <a:ext cx="267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 ,     Y = k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6432897" y="2219393"/>
            <a:ext cx="63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P(</a:t>
            </a: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3840510" y="3062355"/>
            <a:ext cx="190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i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5669310" y="3060768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k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k+i</a:t>
            </a:r>
          </a:p>
        </p:txBody>
      </p:sp>
      <p:sp>
        <p:nvSpPr>
          <p:cNvPr id="97" name="Text Box 18"/>
          <p:cNvSpPr txBox="1">
            <a:spLocks noChangeArrowheads="1"/>
          </p:cNvSpPr>
          <p:nvPr/>
        </p:nvSpPr>
        <p:spPr bwMode="auto">
          <a:xfrm>
            <a:off x="5148080" y="3900555"/>
            <a:ext cx="170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k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2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8" name="Text Box 19"/>
          <p:cNvSpPr txBox="1">
            <a:spLocks noChangeArrowheads="1"/>
          </p:cNvSpPr>
          <p:nvPr/>
        </p:nvSpPr>
        <p:spPr bwMode="auto">
          <a:xfrm>
            <a:off x="3249960" y="4705418"/>
            <a:ext cx="2542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k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2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99" name="Group 20"/>
          <p:cNvGrpSpPr>
            <a:grpSpLocks/>
          </p:cNvGrpSpPr>
          <p:nvPr/>
        </p:nvGrpSpPr>
        <p:grpSpPr bwMode="auto">
          <a:xfrm>
            <a:off x="1208190" y="260560"/>
            <a:ext cx="6172200" cy="3276601"/>
            <a:chOff x="1104" y="633"/>
            <a:chExt cx="3888" cy="2064"/>
          </a:xfrm>
        </p:grpSpPr>
        <p:sp>
          <p:nvSpPr>
            <p:cNvPr id="100" name="AutoShape 21"/>
            <p:cNvSpPr>
              <a:spLocks noChangeArrowheads="1"/>
            </p:cNvSpPr>
            <p:nvPr/>
          </p:nvSpPr>
          <p:spPr bwMode="auto">
            <a:xfrm>
              <a:off x="1104" y="633"/>
              <a:ext cx="3888" cy="2064"/>
            </a:xfrm>
            <a:prstGeom prst="wedgeRoundRectCallout">
              <a:avLst>
                <a:gd name="adj1" fmla="val -19185"/>
                <a:gd name="adj2" fmla="val 93944"/>
                <a:gd name="adj3" fmla="val 16667"/>
              </a:avLst>
            </a:prstGeom>
            <a:solidFill>
              <a:srgbClr val="FFFF99">
                <a:alpha val="75999"/>
              </a:srgbClr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1152" y="637"/>
              <a:ext cx="3840" cy="518"/>
            </a:xfrm>
            <a:prstGeom prst="rect">
              <a:avLst/>
            </a:prstGeom>
            <a:solidFill>
              <a:srgbClr val="FFFF99">
                <a:alpha val="7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从含有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个黑球和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个白球的袋中任取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zh-CN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个球，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记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为取到的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白球数，则</a:t>
              </a: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3288" y="1295"/>
              <a:ext cx="1645" cy="291"/>
            </a:xfrm>
            <a:prstGeom prst="rect">
              <a:avLst/>
            </a:prstGeom>
            <a:solidFill>
              <a:srgbClr val="FFFF99">
                <a:alpha val="7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=0,1,2,…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,min(</a:t>
              </a:r>
              <a:r>
                <a:rPr kumimoji="1" lang="en-US" altLang="zh-CN" sz="2400" dirty="0" err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k,n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" name="Object 24"/>
            <p:cNvGraphicFramePr>
              <a:graphicFrameLocks noChangeAspect="1"/>
            </p:cNvGraphicFramePr>
            <p:nvPr/>
          </p:nvGraphicFramePr>
          <p:xfrm>
            <a:off x="1872" y="1200"/>
            <a:ext cx="136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7" name="公式" r:id="rId9" imgW="1180800" imgH="457200" progId="Equation.3">
                    <p:embed/>
                  </p:oleObj>
                </mc:Choice>
                <mc:Fallback>
                  <p:oleObj name="公式" r:id="rId9" imgW="1180800" imgH="457200" progId="Equation.3">
                    <p:embed/>
                    <p:pic>
                      <p:nvPicPr>
                        <p:cNvPr id="5959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364" cy="528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75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123042"/>
                </p:ext>
              </p:extLst>
            </p:nvPr>
          </p:nvGraphicFramePr>
          <p:xfrm>
            <a:off x="1462" y="1699"/>
            <a:ext cx="148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公式" r:id="rId11" imgW="1282700" imgH="342900" progId="Equation.3">
                    <p:embed/>
                  </p:oleObj>
                </mc:Choice>
                <mc:Fallback>
                  <p:oleObj name="公式" r:id="rId11" imgW="1282700" imgH="342900" progId="Equation.3">
                    <p:embed/>
                    <p:pic>
                      <p:nvPicPr>
                        <p:cNvPr id="59599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1699"/>
                          <a:ext cx="1480" cy="394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75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1200" y="1728"/>
              <a:ext cx="308" cy="288"/>
            </a:xfrm>
            <a:prstGeom prst="rect">
              <a:avLst/>
            </a:prstGeom>
            <a:solidFill>
              <a:srgbClr val="FFFF99">
                <a:alpha val="7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由</a:t>
              </a:r>
            </a:p>
          </p:txBody>
        </p:sp>
        <p:sp>
          <p:nvSpPr>
            <p:cNvPr id="106" name="Text Box 27"/>
            <p:cNvSpPr txBox="1">
              <a:spLocks noChangeArrowheads="1"/>
            </p:cNvSpPr>
            <p:nvPr/>
          </p:nvSpPr>
          <p:spPr bwMode="auto">
            <a:xfrm>
              <a:off x="2880" y="1728"/>
              <a:ext cx="308" cy="288"/>
            </a:xfrm>
            <a:prstGeom prst="rect">
              <a:avLst/>
            </a:prstGeom>
            <a:solidFill>
              <a:srgbClr val="FFFF99">
                <a:alpha val="7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得</a:t>
              </a:r>
            </a:p>
          </p:txBody>
        </p:sp>
        <p:graphicFrame>
          <p:nvGraphicFramePr>
            <p:cNvPr id="10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100286"/>
                </p:ext>
              </p:extLst>
            </p:nvPr>
          </p:nvGraphicFramePr>
          <p:xfrm>
            <a:off x="3119" y="1699"/>
            <a:ext cx="1481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公式" r:id="rId13" imgW="1282700" imgH="342900" progId="Equation.3">
                    <p:embed/>
                  </p:oleObj>
                </mc:Choice>
                <mc:Fallback>
                  <p:oleObj name="公式" r:id="rId13" imgW="1282700" imgH="342900" progId="Equation.3">
                    <p:embed/>
                    <p:pic>
                      <p:nvPicPr>
                        <p:cNvPr id="59599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1699"/>
                          <a:ext cx="1481" cy="394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75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" name="Text Box 29"/>
          <p:cNvSpPr txBox="1">
            <a:spLocks noChangeArrowheads="1"/>
          </p:cNvSpPr>
          <p:nvPr/>
        </p:nvSpPr>
        <p:spPr bwMode="auto">
          <a:xfrm>
            <a:off x="6053485" y="4775268"/>
            <a:ext cx="150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= 0,1,2,…?</a:t>
            </a:r>
          </a:p>
        </p:txBody>
      </p: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7277447" y="4776855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0" name="Rectangle 31"/>
          <p:cNvSpPr>
            <a:spLocks noChangeArrowheads="1"/>
          </p:cNvSpPr>
          <p:nvPr/>
        </p:nvSpPr>
        <p:spPr bwMode="auto">
          <a:xfrm>
            <a:off x="1649760" y="2663893"/>
            <a:ext cx="564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或由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i="1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i="1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(1+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i="1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比较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10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的系数得</a:t>
            </a:r>
          </a:p>
        </p:txBody>
      </p:sp>
    </p:spTree>
    <p:extLst>
      <p:ext uri="{BB962C8B-B14F-4D97-AF65-F5344CB8AC3E}">
        <p14:creationId xmlns:p14="http://schemas.microsoft.com/office/powerpoint/2010/main" val="17065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8" grpId="0"/>
      <p:bldP spid="109" grpId="0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678" y="367451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3.4.1 </a:t>
            </a:r>
            <a:r>
              <a:rPr lang="zh-CN" altLang="en-US" sz="3600" dirty="0" smtClean="0"/>
              <a:t>多维离散</a:t>
            </a:r>
            <a:r>
              <a:rPr lang="zh-CN" altLang="en-US" sz="3600" dirty="0"/>
              <a:t>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503029" y="953108"/>
            <a:ext cx="3076575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ctr" fontAlgn="base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DD6C3F"/>
                </a:solidFill>
                <a:ea typeface="华文中宋" panose="02010600040101010101" pitchFamily="2" charset="-122"/>
              </a:rPr>
              <a:t>离散型卷积公式：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520741" y="2464408"/>
            <a:ext cx="1103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6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8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独立</a:t>
            </a:r>
            <a:endParaRPr kumimoji="1" lang="zh-CN" altLang="en-US" sz="2400" i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2531854" y="2800958"/>
            <a:ext cx="1066800" cy="61913"/>
            <a:chOff x="1663" y="1601"/>
            <a:chExt cx="672" cy="39"/>
          </a:xfrm>
        </p:grpSpPr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1663" y="1601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>
              <a:off x="1663" y="164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32053" y="3468067"/>
            <a:ext cx="299312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-342900" algn="ctr" defTabSz="685800" fontAlgn="base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DD6C3F"/>
                </a:solidFill>
                <a:latin typeface="+mj-lt"/>
                <a:ea typeface="华文中宋" panose="02010600040101010101" pitchFamily="2" charset="-122"/>
                <a:cs typeface="+mj-cs"/>
              </a:rPr>
              <a:t>二项分布可加性：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690354" y="4061433"/>
            <a:ext cx="786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Y~B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且相互独立，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则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Y~B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32053" y="4827761"/>
            <a:ext cx="299312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-342900" algn="ctr" defTabSz="685800" fontAlgn="base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rgbClr val="DD6C3F"/>
                </a:solidFill>
                <a:latin typeface="+mj-lt"/>
                <a:ea typeface="华文中宋" panose="02010600040101010101" pitchFamily="2" charset="-122"/>
                <a:cs typeface="+mj-cs"/>
              </a:rPr>
              <a:t>泊松分布可加性：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788779" y="5561621"/>
            <a:ext cx="6919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bIns="8280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X~P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kumimoji="1" lang="en-US" altLang="zh-CN" sz="2400" i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Y~P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且相互独立，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则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Y~P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1400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26991" y="1672246"/>
            <a:ext cx="461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P(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646279" y="2021496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3628816" y="2521558"/>
            <a:ext cx="2995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P(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3689141" y="2846996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528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  <p:bldP spid="33" grpId="0"/>
      <p:bldP spid="37" grpId="0" build="p" autoUpdateAnimBg="0"/>
      <p:bldP spid="38" grpId="0" build="p" autoUpdateAnimBg="0"/>
      <p:bldP spid="39" grpId="0" build="p" autoUpdateAnimBg="0"/>
      <p:bldP spid="40" grpId="0" build="p" autoUpdateAnimBg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3678" y="367451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11450" y="1844780"/>
            <a:ext cx="7924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 设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的概率密度。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82888" y="2811567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-337875" y="1170092"/>
            <a:ext cx="3389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 b="1">
                <a:latin typeface="Times New Roman" panose="02020603050405020304" pitchFamily="18" charset="0"/>
              </a:rPr>
              <a:t>1. </a:t>
            </a:r>
            <a:r>
              <a:rPr lang="zh-CN" altLang="en-US" sz="3000" b="1">
                <a:solidFill>
                  <a:schemeClr val="accent2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  <p:graphicFrame>
        <p:nvGraphicFramePr>
          <p:cNvPr id="2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479955"/>
              </p:ext>
            </p:extLst>
          </p:nvPr>
        </p:nvGraphicFramePr>
        <p:xfrm>
          <a:off x="1182950" y="2922692"/>
          <a:ext cx="43973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公式" r:id="rId4" imgW="2603160" imgH="253800" progId="Equation.3">
                  <p:embed/>
                </p:oleObj>
              </mc:Choice>
              <mc:Fallback>
                <p:oleObj name="公式" r:id="rId4" imgW="2603160" imgH="253800" progId="Equation.3">
                  <p:embed/>
                  <p:pic>
                    <p:nvPicPr>
                      <p:cNvPr id="265015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950" y="2922692"/>
                        <a:ext cx="43973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35311"/>
              </p:ext>
            </p:extLst>
          </p:nvPr>
        </p:nvGraphicFramePr>
        <p:xfrm>
          <a:off x="2470413" y="4062517"/>
          <a:ext cx="18907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公式" r:id="rId6" imgW="1079280" imgH="330120" progId="Equation.3">
                  <p:embed/>
                </p:oleObj>
              </mc:Choice>
              <mc:Fallback>
                <p:oleObj name="公式" r:id="rId6" imgW="1079280" imgH="330120" progId="Equation.3">
                  <p:embed/>
                  <p:pic>
                    <p:nvPicPr>
                      <p:cNvPr id="265016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413" y="4062517"/>
                        <a:ext cx="18907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20615"/>
              </p:ext>
            </p:extLst>
          </p:nvPr>
        </p:nvGraphicFramePr>
        <p:xfrm>
          <a:off x="1187713" y="4611792"/>
          <a:ext cx="7191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公式" r:id="rId8" imgW="317160" imgH="304560" progId="Equation.3">
                  <p:embed/>
                </p:oleObj>
              </mc:Choice>
              <mc:Fallback>
                <p:oleObj name="公式" r:id="rId8" imgW="317160" imgH="304560" progId="Equation.3">
                  <p:embed/>
                  <p:pic>
                    <p:nvPicPr>
                      <p:cNvPr id="265016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13" y="4611792"/>
                        <a:ext cx="719137" cy="692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1052510"/>
              </p:ext>
            </p:extLst>
          </p:nvPr>
        </p:nvGraphicFramePr>
        <p:xfrm>
          <a:off x="1332175" y="3387830"/>
          <a:ext cx="23034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公式" r:id="rId10" imgW="1396800" imgH="393480" progId="Equation.3">
                  <p:embed/>
                </p:oleObj>
              </mc:Choice>
              <mc:Fallback>
                <p:oleObj name="公式" r:id="rId10" imgW="1396800" imgH="393480" progId="Equation.3">
                  <p:embed/>
                  <p:pic>
                    <p:nvPicPr>
                      <p:cNvPr id="265017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175" y="3387830"/>
                        <a:ext cx="23034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45813"/>
              </p:ext>
            </p:extLst>
          </p:nvPr>
        </p:nvGraphicFramePr>
        <p:xfrm>
          <a:off x="1763975" y="4810230"/>
          <a:ext cx="7207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公式" r:id="rId12" imgW="444240" imgH="330120" progId="Equation.3">
                  <p:embed/>
                </p:oleObj>
              </mc:Choice>
              <mc:Fallback>
                <p:oleObj name="公式" r:id="rId12" imgW="444240" imgH="330120" progId="Equation.3">
                  <p:embed/>
                  <p:pic>
                    <p:nvPicPr>
                      <p:cNvPr id="265017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975" y="4810230"/>
                        <a:ext cx="7207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80437"/>
              </p:ext>
            </p:extLst>
          </p:nvPr>
        </p:nvGraphicFramePr>
        <p:xfrm>
          <a:off x="1403613" y="4108555"/>
          <a:ext cx="936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公式" r:id="rId14" imgW="596880" imgH="330120" progId="Equation.3">
                  <p:embed/>
                </p:oleObj>
              </mc:Choice>
              <mc:Fallback>
                <p:oleObj name="公式" r:id="rId14" imgW="596880" imgH="330120" progId="Equation.3">
                  <p:embed/>
                  <p:pic>
                    <p:nvPicPr>
                      <p:cNvPr id="265020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13" y="4108555"/>
                        <a:ext cx="936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63"/>
          <p:cNvSpPr>
            <a:spLocks noChangeShapeType="1"/>
          </p:cNvSpPr>
          <p:nvPr/>
        </p:nvSpPr>
        <p:spPr bwMode="auto">
          <a:xfrm>
            <a:off x="1259150" y="3387830"/>
            <a:ext cx="4248150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8" name="Line 64"/>
          <p:cNvSpPr>
            <a:spLocks noChangeShapeType="1"/>
          </p:cNvSpPr>
          <p:nvPr/>
        </p:nvSpPr>
        <p:spPr bwMode="auto">
          <a:xfrm>
            <a:off x="1187713" y="6196117"/>
            <a:ext cx="4105275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332175" y="4037117"/>
            <a:ext cx="2087563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30" name="Group 101"/>
          <p:cNvGrpSpPr>
            <a:grpSpLocks/>
          </p:cNvGrpSpPr>
          <p:nvPr/>
        </p:nvGrpSpPr>
        <p:grpSpPr bwMode="auto">
          <a:xfrm>
            <a:off x="5796225" y="2355955"/>
            <a:ext cx="2520950" cy="2544762"/>
            <a:chOff x="4014" y="1328"/>
            <a:chExt cx="1588" cy="1603"/>
          </a:xfrm>
        </p:grpSpPr>
        <p:sp>
          <p:nvSpPr>
            <p:cNvPr id="31" name="Text Box 75"/>
            <p:cNvSpPr txBox="1">
              <a:spLocks noChangeArrowheads="1"/>
            </p:cNvSpPr>
            <p:nvPr/>
          </p:nvSpPr>
          <p:spPr bwMode="auto">
            <a:xfrm>
              <a:off x="4014" y="2523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 flipV="1">
              <a:off x="4303" y="2553"/>
              <a:ext cx="127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V="1">
              <a:off x="4485" y="1420"/>
              <a:ext cx="0" cy="1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>
              <a:off x="4258" y="1509"/>
              <a:ext cx="998" cy="127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8" name="Object 70"/>
            <p:cNvGraphicFramePr>
              <a:graphicFrameLocks noChangeAspect="1"/>
            </p:cNvGraphicFramePr>
            <p:nvPr/>
          </p:nvGraphicFramePr>
          <p:xfrm>
            <a:off x="5029" y="2779"/>
            <a:ext cx="55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4" name="公式" r:id="rId16" imgW="736560" imgH="203040" progId="Equation.3">
                    <p:embed/>
                  </p:oleObj>
                </mc:Choice>
                <mc:Fallback>
                  <p:oleObj name="公式" r:id="rId16" imgW="736560" imgH="203040" progId="Equation.3">
                    <p:embed/>
                    <p:pic>
                      <p:nvPicPr>
                        <p:cNvPr id="31756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" y="2779"/>
                          <a:ext cx="55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4649" y="2500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4241" y="1616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5120" y="2326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4213" y="1328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5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19229"/>
              </p:ext>
            </p:extLst>
          </p:nvPr>
        </p:nvGraphicFramePr>
        <p:xfrm>
          <a:off x="2411675" y="4834042"/>
          <a:ext cx="1943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公式" r:id="rId18" imgW="1244520" imgH="330120" progId="Equation.3">
                  <p:embed/>
                </p:oleObj>
              </mc:Choice>
              <mc:Fallback>
                <p:oleObj name="公式" r:id="rId18" imgW="1244520" imgH="330120" progId="Equation.3">
                  <p:embed/>
                  <p:pic>
                    <p:nvPicPr>
                      <p:cNvPr id="2650203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675" y="4834042"/>
                        <a:ext cx="19431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90848"/>
              </p:ext>
            </p:extLst>
          </p:nvPr>
        </p:nvGraphicFramePr>
        <p:xfrm>
          <a:off x="4310325" y="4819755"/>
          <a:ext cx="30702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公式" r:id="rId20" imgW="1892160" imgH="330120" progId="Equation.3">
                  <p:embed/>
                </p:oleObj>
              </mc:Choice>
              <mc:Fallback>
                <p:oleObj name="公式" r:id="rId20" imgW="1892160" imgH="330120" progId="Equation.3">
                  <p:embed/>
                  <p:pic>
                    <p:nvPicPr>
                      <p:cNvPr id="2650206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325" y="4819755"/>
                        <a:ext cx="30702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23351"/>
              </p:ext>
            </p:extLst>
          </p:nvPr>
        </p:nvGraphicFramePr>
        <p:xfrm>
          <a:off x="900375" y="5691292"/>
          <a:ext cx="2087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公式" r:id="rId22" imgW="1257120" imgH="253800" progId="Equation.3">
                  <p:embed/>
                </p:oleObj>
              </mc:Choice>
              <mc:Fallback>
                <p:oleObj name="公式" r:id="rId22" imgW="1257120" imgH="253800" progId="Equation.3">
                  <p:embed/>
                  <p:pic>
                    <p:nvPicPr>
                      <p:cNvPr id="2650207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375" y="5691292"/>
                        <a:ext cx="20875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11140"/>
              </p:ext>
            </p:extLst>
          </p:nvPr>
        </p:nvGraphicFramePr>
        <p:xfrm>
          <a:off x="3209925" y="5619750"/>
          <a:ext cx="1930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公式" r:id="rId24" imgW="1206500" imgH="330200" progId="Equation.3">
                  <p:embed/>
                </p:oleObj>
              </mc:Choice>
              <mc:Fallback>
                <p:oleObj name="公式" r:id="rId24" imgW="1206500" imgH="330200" progId="Equation.3">
                  <p:embed/>
                  <p:pic>
                    <p:nvPicPr>
                      <p:cNvPr id="2650208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619750"/>
                        <a:ext cx="19304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102"/>
          <p:cNvGrpSpPr>
            <a:grpSpLocks/>
          </p:cNvGrpSpPr>
          <p:nvPr/>
        </p:nvGrpSpPr>
        <p:grpSpPr bwMode="auto">
          <a:xfrm>
            <a:off x="5651763" y="2740130"/>
            <a:ext cx="1739900" cy="1944687"/>
            <a:chOff x="3941" y="2795"/>
            <a:chExt cx="1096" cy="1225"/>
          </a:xfrm>
        </p:grpSpPr>
        <p:sp>
          <p:nvSpPr>
            <p:cNvPr id="58" name="Line 76"/>
            <p:cNvSpPr>
              <a:spLocks noChangeShapeType="1"/>
            </p:cNvSpPr>
            <p:nvPr/>
          </p:nvSpPr>
          <p:spPr bwMode="auto">
            <a:xfrm flipH="1">
              <a:off x="4122" y="3069"/>
              <a:ext cx="408" cy="86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77"/>
            <p:cNvSpPr>
              <a:spLocks noChangeShapeType="1"/>
            </p:cNvSpPr>
            <p:nvPr/>
          </p:nvSpPr>
          <p:spPr bwMode="auto">
            <a:xfrm flipH="1">
              <a:off x="4304" y="3205"/>
              <a:ext cx="362" cy="76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78"/>
            <p:cNvSpPr>
              <a:spLocks noChangeShapeType="1"/>
            </p:cNvSpPr>
            <p:nvPr/>
          </p:nvSpPr>
          <p:spPr bwMode="auto">
            <a:xfrm flipH="1">
              <a:off x="4485" y="3386"/>
              <a:ext cx="272" cy="63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79"/>
            <p:cNvSpPr>
              <a:spLocks noChangeShapeType="1"/>
            </p:cNvSpPr>
            <p:nvPr/>
          </p:nvSpPr>
          <p:spPr bwMode="auto">
            <a:xfrm flipH="1">
              <a:off x="4667" y="3521"/>
              <a:ext cx="181" cy="45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97"/>
            <p:cNvSpPr>
              <a:spLocks noChangeShapeType="1"/>
            </p:cNvSpPr>
            <p:nvPr/>
          </p:nvSpPr>
          <p:spPr bwMode="auto">
            <a:xfrm flipH="1">
              <a:off x="3941" y="2931"/>
              <a:ext cx="453" cy="90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98"/>
            <p:cNvSpPr>
              <a:spLocks noChangeShapeType="1"/>
            </p:cNvSpPr>
            <p:nvPr/>
          </p:nvSpPr>
          <p:spPr bwMode="auto">
            <a:xfrm flipH="1">
              <a:off x="4803" y="3612"/>
              <a:ext cx="136" cy="36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99"/>
            <p:cNvSpPr>
              <a:spLocks noChangeShapeType="1"/>
            </p:cNvSpPr>
            <p:nvPr/>
          </p:nvSpPr>
          <p:spPr bwMode="auto">
            <a:xfrm flipH="1">
              <a:off x="4077" y="2795"/>
              <a:ext cx="227" cy="45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100"/>
            <p:cNvSpPr>
              <a:spLocks noChangeShapeType="1"/>
            </p:cNvSpPr>
            <p:nvPr/>
          </p:nvSpPr>
          <p:spPr bwMode="auto">
            <a:xfrm flipH="1">
              <a:off x="4939" y="3710"/>
              <a:ext cx="98" cy="31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5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358" y="26633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3.4.2 </a:t>
            </a:r>
            <a:r>
              <a:rPr lang="zh-CN" altLang="en-US" sz="3600" dirty="0" smtClean="0"/>
              <a:t>多维连续情形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350516" y="2232524"/>
            <a:ext cx="5903913" cy="792162"/>
          </a:xfrm>
          <a:prstGeom prst="rect">
            <a:avLst/>
          </a:prstGeom>
          <a:solidFill>
            <a:srgbClr val="00FFFF"/>
          </a:solidFill>
          <a:ln w="19050" algn="ctr">
            <a:solidFill>
              <a:schemeClr val="hlink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2555720" y="1098723"/>
            <a:ext cx="468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的概率密度为</a:t>
            </a:r>
            <a:r>
              <a:rPr kumimoji="1" lang="en-US" altLang="zh-CN" sz="28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rgbClr val="001313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402703" y="1064800"/>
            <a:ext cx="275137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603050405020304" pitchFamily="18" charset="0"/>
              </a:rPr>
              <a:t>公式法</a:t>
            </a:r>
          </a:p>
        </p:txBody>
      </p:sp>
      <p:graphicFrame>
        <p:nvGraphicFramePr>
          <p:cNvPr id="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49836"/>
              </p:ext>
            </p:extLst>
          </p:nvPr>
        </p:nvGraphicFramePr>
        <p:xfrm>
          <a:off x="1350516" y="2402386"/>
          <a:ext cx="86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3" imgW="469800" imgH="253800" progId="Equation.3">
                  <p:embed/>
                </p:oleObj>
              </mc:Choice>
              <mc:Fallback>
                <p:oleObj name="公式" r:id="rId3" imgW="469800" imgH="253800" progId="Equation.3">
                  <p:embed/>
                  <p:pic>
                    <p:nvPicPr>
                      <p:cNvPr id="27515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516" y="2402386"/>
                        <a:ext cx="863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73602"/>
              </p:ext>
            </p:extLst>
          </p:nvPr>
        </p:nvGraphicFramePr>
        <p:xfrm>
          <a:off x="2193479" y="2361111"/>
          <a:ext cx="2447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5" imgW="1434960" imgH="330120" progId="Equation.3">
                  <p:embed/>
                </p:oleObj>
              </mc:Choice>
              <mc:Fallback>
                <p:oleObj name="公式" r:id="rId5" imgW="1434960" imgH="330120" progId="Equation.3">
                  <p:embed/>
                  <p:pic>
                    <p:nvPicPr>
                      <p:cNvPr id="27515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479" y="2361111"/>
                        <a:ext cx="2447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69429" y="1656261"/>
            <a:ext cx="248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和的分布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2861816" y="1689599"/>
            <a:ext cx="360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600" b="1" i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的概率密度为</a:t>
            </a:r>
            <a:endParaRPr kumimoji="1" lang="zh-CN" altLang="en-US" sz="2600" b="1" dirty="0">
              <a:solidFill>
                <a:srgbClr val="00131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9" name="Object 4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7075473"/>
              </p:ext>
            </p:extLst>
          </p:nvPr>
        </p:nvGraphicFramePr>
        <p:xfrm>
          <a:off x="4666804" y="2248399"/>
          <a:ext cx="25368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7" imgW="1447560" imgH="380880" progId="Equation.3">
                  <p:embed/>
                </p:oleObj>
              </mc:Choice>
              <mc:Fallback>
                <p:oleObj name="公式" r:id="rId7" imgW="1447560" imgH="380880" progId="Equation.3">
                  <p:embed/>
                  <p:pic>
                    <p:nvPicPr>
                      <p:cNvPr id="275153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804" y="2248399"/>
                        <a:ext cx="25368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6518"/>
              </p:ext>
            </p:extLst>
          </p:nvPr>
        </p:nvGraphicFramePr>
        <p:xfrm>
          <a:off x="990154" y="3672386"/>
          <a:ext cx="65516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9" imgW="4012920" imgH="380880" progId="Equation.3">
                  <p:embed/>
                </p:oleObj>
              </mc:Choice>
              <mc:Fallback>
                <p:oleObj name="公式" r:id="rId9" imgW="4012920" imgH="380880" progId="Equation.3">
                  <p:embed/>
                  <p:pic>
                    <p:nvPicPr>
                      <p:cNvPr id="27515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154" y="3672386"/>
                        <a:ext cx="6551612" cy="620713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47"/>
          <p:cNvSpPr txBox="1">
            <a:spLocks noChangeArrowheads="1"/>
          </p:cNvSpPr>
          <p:nvPr/>
        </p:nvSpPr>
        <p:spPr bwMode="auto">
          <a:xfrm>
            <a:off x="701229" y="3167561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特别，若</a:t>
            </a:r>
            <a:r>
              <a:rPr kumimoji="1" lang="en-US" altLang="zh-CN" sz="2600" b="1" i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 smtClean="0">
                <a:solidFill>
                  <a:srgbClr val="001313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rgbClr val="001313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600" b="1" dirty="0">
                <a:solidFill>
                  <a:srgbClr val="001313"/>
                </a:solidFill>
                <a:latin typeface="Times New Roman" panose="02020603050405020304" pitchFamily="18" charset="0"/>
              </a:rPr>
              <a:t>相互独立，则</a:t>
            </a:r>
          </a:p>
        </p:txBody>
      </p:sp>
    </p:spTree>
    <p:extLst>
      <p:ext uri="{BB962C8B-B14F-4D97-AF65-F5344CB8AC3E}">
        <p14:creationId xmlns:p14="http://schemas.microsoft.com/office/powerpoint/2010/main" val="3746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6" grpId="0"/>
      <p:bldP spid="68" grpId="0" build="p" autoUpdateAnimBg="0"/>
      <p:bldP spid="71" grpId="0" build="p" autoUpdateAnimBg="0"/>
    </p:bldLst>
  </p:timing>
</p:sld>
</file>

<file path=ppt/theme/theme1.xml><?xml version="1.0" encoding="utf-8"?>
<a:theme xmlns:a="http://schemas.openxmlformats.org/drawingml/2006/main" name="基础">
  <a:themeElements>
    <a:clrScheme name="自定义 1">
      <a:dk1>
        <a:srgbClr val="536142"/>
      </a:dk1>
      <a:lt1>
        <a:sysClr val="window" lastClr="FFFFFF"/>
      </a:lt1>
      <a:dk2>
        <a:srgbClr val="444D26"/>
      </a:dk2>
      <a:lt2>
        <a:srgbClr val="FEFAC9"/>
      </a:lt2>
      <a:accent1>
        <a:srgbClr val="62724E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</TotalTime>
  <Pages>0</Pages>
  <Words>1014</Words>
  <Characters>0</Characters>
  <Application>Microsoft Macintosh PowerPoint</Application>
  <PresentationFormat>全屏显示(4:3)</PresentationFormat>
  <Lines>0</Lines>
  <Paragraphs>174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基础</vt:lpstr>
      <vt:lpstr>公式</vt:lpstr>
      <vt:lpstr>Equation</vt:lpstr>
      <vt:lpstr>Microsoft 公式</vt:lpstr>
      <vt:lpstr>Equation.DSMT4</vt:lpstr>
      <vt:lpstr>Equation.3</vt:lpstr>
      <vt:lpstr>概率论与数理统计  第三章 多维随机变量及其分布</vt:lpstr>
      <vt:lpstr>第三章  多维随机变量 及其分布</vt:lpstr>
      <vt:lpstr>3.4 多维随机变量函数的分布</vt:lpstr>
      <vt:lpstr>PowerPoint 演示文稿</vt:lpstr>
      <vt:lpstr>3.4.1 多维离散情形</vt:lpstr>
      <vt:lpstr>3.4.1 多维离散情形</vt:lpstr>
      <vt:lpstr>3.4.1 多维离散情形</vt:lpstr>
      <vt:lpstr>3.4.2 多维连续情形</vt:lpstr>
      <vt:lpstr>3.4.2 多维连续情形</vt:lpstr>
      <vt:lpstr>3.4.2 多维连续情形</vt:lpstr>
      <vt:lpstr>3.4.2 多维连续情形</vt:lpstr>
      <vt:lpstr>3.4.2 多维连续情形</vt:lpstr>
      <vt:lpstr>3.4.2 多维连续情形</vt:lpstr>
      <vt:lpstr>3.4.2 多维连续情形</vt:lpstr>
      <vt:lpstr>3.4.2 多维连续情形</vt:lpstr>
      <vt:lpstr>3.4.3 一般情形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6155</cp:revision>
  <dcterms:created xsi:type="dcterms:W3CDTF">2003-07-06T11:35:33Z</dcterms:created>
  <dcterms:modified xsi:type="dcterms:W3CDTF">2020-05-26T01:45:52Z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