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wav" ContentType="audio/x-wav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0.bin" ContentType="application/vnd.openxmlformats-officedocument.oleObject"/>
  <Override PartName="/ppt/embeddings/oleObject71.bin" ContentType="application/vnd.openxmlformats-officedocument.oleObject"/>
  <Override PartName="/ppt/embeddings/oleObject72.bin" ContentType="application/vnd.openxmlformats-officedocument.oleObject"/>
  <Override PartName="/ppt/embeddings/oleObject73.bin" ContentType="application/vnd.openxmlformats-officedocument.oleObject"/>
  <Override PartName="/ppt/embeddings/oleObject74.bin" ContentType="application/vnd.openxmlformats-officedocument.oleObject"/>
  <Override PartName="/ppt/embeddings/oleObject75.bin" ContentType="application/vnd.openxmlformats-officedocument.oleObject"/>
  <Override PartName="/ppt/embeddings/oleObject76.bin" ContentType="application/vnd.openxmlformats-officedocument.oleObject"/>
  <Override PartName="/ppt/embeddings/oleObject77.bin" ContentType="application/vnd.openxmlformats-officedocument.oleObject"/>
  <Override PartName="/ppt/embeddings/oleObject78.bin" ContentType="application/vnd.openxmlformats-officedocument.oleObject"/>
  <Override PartName="/ppt/embeddings/oleObject79.bin" ContentType="application/vnd.openxmlformats-officedocument.oleObject"/>
  <Override PartName="/ppt/embeddings/oleObject80.bin" ContentType="application/vnd.openxmlformats-officedocument.oleObject"/>
  <Override PartName="/ppt/embeddings/oleObject81.bin" ContentType="application/vnd.openxmlformats-officedocument.oleObject"/>
  <Override PartName="/ppt/embeddings/oleObject82.bin" ContentType="application/vnd.openxmlformats-officedocument.oleObject"/>
  <Override PartName="/ppt/embeddings/oleObject83.bin" ContentType="application/vnd.openxmlformats-officedocument.oleObject"/>
  <Override PartName="/ppt/embeddings/oleObject84.bin" ContentType="application/vnd.openxmlformats-officedocument.oleObject"/>
  <Override PartName="/ppt/embeddings/oleObject85.bin" ContentType="application/vnd.openxmlformats-officedocument.oleObject"/>
  <Override PartName="/ppt/embeddings/oleObject86.bin" ContentType="application/vnd.openxmlformats-officedocument.oleObject"/>
  <Override PartName="/ppt/embeddings/oleObject87.bin" ContentType="application/vnd.openxmlformats-officedocument.oleObject"/>
  <Override PartName="/ppt/embeddings/oleObject88.bin" ContentType="application/vnd.openxmlformats-officedocument.oleObject"/>
  <Override PartName="/ppt/embeddings/oleObject89.bin" ContentType="application/vnd.openxmlformats-officedocument.oleObject"/>
  <Override PartName="/ppt/embeddings/oleObject90.bin" ContentType="application/vnd.openxmlformats-officedocument.oleObject"/>
  <Override PartName="/ppt/embeddings/oleObject91.bin" ContentType="application/vnd.openxmlformats-officedocument.oleObject"/>
  <Override PartName="/ppt/embeddings/oleObject92.bin" ContentType="application/vnd.openxmlformats-officedocument.oleObject"/>
  <Override PartName="/ppt/embeddings/oleObject93.bin" ContentType="application/vnd.openxmlformats-officedocument.oleObject"/>
  <Override PartName="/ppt/embeddings/oleObject94.bin" ContentType="application/vnd.openxmlformats-officedocument.oleObject"/>
  <Override PartName="/ppt/embeddings/oleObject95.bin" ContentType="application/vnd.openxmlformats-officedocument.oleObject"/>
  <Override PartName="/ppt/embeddings/oleObject96.bin" ContentType="application/vnd.openxmlformats-officedocument.oleObject"/>
  <Override PartName="/ppt/embeddings/oleObject97.bin" ContentType="application/vnd.openxmlformats-officedocument.oleObject"/>
  <Override PartName="/ppt/embeddings/oleObject98.bin" ContentType="application/vnd.openxmlformats-officedocument.oleObject"/>
  <Override PartName="/ppt/notesSlides/notesSlide2.xml" ContentType="application/vnd.openxmlformats-officedocument.presentationml.notesSlide+xml"/>
  <Override PartName="/ppt/embeddings/oleObject99.bin" ContentType="application/vnd.openxmlformats-officedocument.oleObject"/>
  <Override PartName="/ppt/embeddings/oleObject100.bin" ContentType="application/vnd.openxmlformats-officedocument.oleObject"/>
  <Override PartName="/ppt/embeddings/oleObject101.bin" ContentType="application/vnd.openxmlformats-officedocument.oleObject"/>
  <Override PartName="/ppt/embeddings/oleObject102.bin" ContentType="application/vnd.openxmlformats-officedocument.oleObject"/>
  <Override PartName="/ppt/embeddings/oleObject103.bin" ContentType="application/vnd.openxmlformats-officedocument.oleObject"/>
  <Override PartName="/ppt/embeddings/oleObject104.bin" ContentType="application/vnd.openxmlformats-officedocument.oleObject"/>
  <Override PartName="/ppt/embeddings/oleObject105.bin" ContentType="application/vnd.openxmlformats-officedocument.oleObject"/>
  <Override PartName="/ppt/embeddings/oleObject106.bin" ContentType="application/vnd.openxmlformats-officedocument.oleObject"/>
  <Override PartName="/ppt/embeddings/oleObject107.bin" ContentType="application/vnd.openxmlformats-officedocument.oleObject"/>
  <Override PartName="/ppt/embeddings/oleObject108.bin" ContentType="application/vnd.openxmlformats-officedocument.oleObject"/>
  <Override PartName="/ppt/embeddings/oleObject109.bin" ContentType="application/vnd.openxmlformats-officedocument.oleObject"/>
  <Override PartName="/ppt/embeddings/oleObject110.bin" ContentType="application/vnd.openxmlformats-officedocument.oleObject"/>
  <Override PartName="/ppt/embeddings/oleObject11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4"/>
  </p:notesMasterIdLst>
  <p:sldIdLst>
    <p:sldId id="803" r:id="rId3"/>
    <p:sldId id="789" r:id="rId4"/>
    <p:sldId id="806" r:id="rId5"/>
    <p:sldId id="824" r:id="rId6"/>
    <p:sldId id="804" r:id="rId7"/>
    <p:sldId id="825" r:id="rId8"/>
    <p:sldId id="826" r:id="rId9"/>
    <p:sldId id="807" r:id="rId10"/>
    <p:sldId id="808" r:id="rId11"/>
    <p:sldId id="809" r:id="rId12"/>
    <p:sldId id="833" r:id="rId13"/>
    <p:sldId id="810" r:id="rId14"/>
    <p:sldId id="811" r:id="rId15"/>
    <p:sldId id="812" r:id="rId16"/>
    <p:sldId id="813" r:id="rId17"/>
    <p:sldId id="814" r:id="rId18"/>
    <p:sldId id="827" r:id="rId19"/>
    <p:sldId id="835" r:id="rId20"/>
    <p:sldId id="829" r:id="rId21"/>
    <p:sldId id="815" r:id="rId22"/>
    <p:sldId id="816" r:id="rId23"/>
    <p:sldId id="830" r:id="rId24"/>
    <p:sldId id="818" r:id="rId25"/>
    <p:sldId id="819" r:id="rId26"/>
    <p:sldId id="832" r:id="rId27"/>
    <p:sldId id="820" r:id="rId28"/>
    <p:sldId id="831" r:id="rId29"/>
    <p:sldId id="834" r:id="rId30"/>
    <p:sldId id="821" r:id="rId31"/>
    <p:sldId id="822" r:id="rId32"/>
    <p:sldId id="823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D75DCE"/>
    <a:srgbClr val="003399"/>
    <a:srgbClr val="9C3B99"/>
    <a:srgbClr val="3494BA"/>
    <a:srgbClr val="FF0000"/>
    <a:srgbClr val="000099"/>
    <a:srgbClr val="E3F2AC"/>
    <a:srgbClr val="DCFCA2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58" autoAdjust="0"/>
    <p:restoredTop sz="90394" autoAdjust="0"/>
  </p:normalViewPr>
  <p:slideViewPr>
    <p:cSldViewPr>
      <p:cViewPr varScale="1">
        <p:scale>
          <a:sx n="57" d="100"/>
          <a:sy n="57" d="100"/>
        </p:scale>
        <p:origin x="-120" y="-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2010" cy="7201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Relationship Id="rId2" Type="http://schemas.openxmlformats.org/officeDocument/2006/relationships/image" Target="../media/image51.emf"/><Relationship Id="rId3" Type="http://schemas.openxmlformats.org/officeDocument/2006/relationships/image" Target="../media/image5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Relationship Id="rId2" Type="http://schemas.openxmlformats.org/officeDocument/2006/relationships/image" Target="../media/image55.emf"/><Relationship Id="rId3" Type="http://schemas.openxmlformats.org/officeDocument/2006/relationships/image" Target="../media/image56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4" Type="http://schemas.openxmlformats.org/officeDocument/2006/relationships/image" Target="../media/image64.wmf"/><Relationship Id="rId5" Type="http://schemas.openxmlformats.org/officeDocument/2006/relationships/image" Target="../media/image65.wmf"/><Relationship Id="rId1" Type="http://schemas.openxmlformats.org/officeDocument/2006/relationships/image" Target="../media/image61.wmf"/><Relationship Id="rId2" Type="http://schemas.openxmlformats.org/officeDocument/2006/relationships/image" Target="../media/image6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Relationship Id="rId2" Type="http://schemas.openxmlformats.org/officeDocument/2006/relationships/image" Target="../media/image7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15.vml.rels><?xml version="1.0" encoding="UTF-8" standalone="yes"?>
<Relationships xmlns="http://schemas.openxmlformats.org/package/2006/relationships"><Relationship Id="rId11" Type="http://schemas.openxmlformats.org/officeDocument/2006/relationships/image" Target="../media/image86.wmf"/><Relationship Id="rId12" Type="http://schemas.openxmlformats.org/officeDocument/2006/relationships/image" Target="../media/image87.wmf"/><Relationship Id="rId13" Type="http://schemas.openxmlformats.org/officeDocument/2006/relationships/image" Target="../media/image88.wmf"/><Relationship Id="rId1" Type="http://schemas.openxmlformats.org/officeDocument/2006/relationships/image" Target="../media/image76.wmf"/><Relationship Id="rId2" Type="http://schemas.openxmlformats.org/officeDocument/2006/relationships/image" Target="../media/image77.wmf"/><Relationship Id="rId3" Type="http://schemas.openxmlformats.org/officeDocument/2006/relationships/image" Target="../media/image78.wmf"/><Relationship Id="rId4" Type="http://schemas.openxmlformats.org/officeDocument/2006/relationships/image" Target="../media/image79.wmf"/><Relationship Id="rId5" Type="http://schemas.openxmlformats.org/officeDocument/2006/relationships/image" Target="../media/image80.wmf"/><Relationship Id="rId6" Type="http://schemas.openxmlformats.org/officeDocument/2006/relationships/image" Target="../media/image81.wmf"/><Relationship Id="rId7" Type="http://schemas.openxmlformats.org/officeDocument/2006/relationships/image" Target="../media/image82.wmf"/><Relationship Id="rId8" Type="http://schemas.openxmlformats.org/officeDocument/2006/relationships/image" Target="../media/image83.wmf"/><Relationship Id="rId9" Type="http://schemas.openxmlformats.org/officeDocument/2006/relationships/image" Target="../media/image84.wmf"/><Relationship Id="rId10" Type="http://schemas.openxmlformats.org/officeDocument/2006/relationships/image" Target="../media/image8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Relationship Id="rId2" Type="http://schemas.openxmlformats.org/officeDocument/2006/relationships/image" Target="../media/image90.wmf"/></Relationships>
</file>

<file path=ppt/drawings/_rels/vmlDrawing17.vml.rels><?xml version="1.0" encoding="UTF-8" standalone="yes"?>
<Relationships xmlns="http://schemas.openxmlformats.org/package/2006/relationships"><Relationship Id="rId11" Type="http://schemas.openxmlformats.org/officeDocument/2006/relationships/image" Target="../media/image100.wmf"/><Relationship Id="rId12" Type="http://schemas.openxmlformats.org/officeDocument/2006/relationships/image" Target="../media/image101.wmf"/><Relationship Id="rId13" Type="http://schemas.openxmlformats.org/officeDocument/2006/relationships/image" Target="../media/image102.wmf"/><Relationship Id="rId14" Type="http://schemas.openxmlformats.org/officeDocument/2006/relationships/image" Target="../media/image103.wmf"/><Relationship Id="rId1" Type="http://schemas.openxmlformats.org/officeDocument/2006/relationships/image" Target="../media/image91.wmf"/><Relationship Id="rId2" Type="http://schemas.openxmlformats.org/officeDocument/2006/relationships/image" Target="../media/image92.wmf"/><Relationship Id="rId3" Type="http://schemas.openxmlformats.org/officeDocument/2006/relationships/image" Target="../media/image93.wmf"/><Relationship Id="rId4" Type="http://schemas.openxmlformats.org/officeDocument/2006/relationships/image" Target="../media/image94.wmf"/><Relationship Id="rId5" Type="http://schemas.openxmlformats.org/officeDocument/2006/relationships/image" Target="../media/image95.wmf"/><Relationship Id="rId6" Type="http://schemas.openxmlformats.org/officeDocument/2006/relationships/image" Target="../media/image96.wmf"/><Relationship Id="rId7" Type="http://schemas.openxmlformats.org/officeDocument/2006/relationships/image" Target="../media/image97.wmf"/><Relationship Id="rId8" Type="http://schemas.openxmlformats.org/officeDocument/2006/relationships/image" Target="../media/image89.wmf"/><Relationship Id="rId9" Type="http://schemas.openxmlformats.org/officeDocument/2006/relationships/image" Target="../media/image98.wmf"/><Relationship Id="rId10" Type="http://schemas.openxmlformats.org/officeDocument/2006/relationships/image" Target="../media/image9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4" Type="http://schemas.openxmlformats.org/officeDocument/2006/relationships/image" Target="../media/image107.wmf"/><Relationship Id="rId5" Type="http://schemas.openxmlformats.org/officeDocument/2006/relationships/image" Target="../media/image108.wmf"/><Relationship Id="rId6" Type="http://schemas.openxmlformats.org/officeDocument/2006/relationships/image" Target="../media/image109.wmf"/><Relationship Id="rId7" Type="http://schemas.openxmlformats.org/officeDocument/2006/relationships/image" Target="../media/image110.wmf"/><Relationship Id="rId1" Type="http://schemas.openxmlformats.org/officeDocument/2006/relationships/image" Target="../media/image104.wmf"/><Relationship Id="rId2" Type="http://schemas.openxmlformats.org/officeDocument/2006/relationships/image" Target="../media/image10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4" Type="http://schemas.openxmlformats.org/officeDocument/2006/relationships/image" Target="../media/image114.wmf"/><Relationship Id="rId5" Type="http://schemas.openxmlformats.org/officeDocument/2006/relationships/image" Target="../media/image115.wmf"/><Relationship Id="rId1" Type="http://schemas.openxmlformats.org/officeDocument/2006/relationships/image" Target="../media/image111.wmf"/><Relationship Id="rId2" Type="http://schemas.openxmlformats.org/officeDocument/2006/relationships/image" Target="../media/image11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4" Type="http://schemas.openxmlformats.org/officeDocument/2006/relationships/image" Target="../media/image8.wmf"/><Relationship Id="rId5" Type="http://schemas.openxmlformats.org/officeDocument/2006/relationships/image" Target="../media/image9.wmf"/><Relationship Id="rId6" Type="http://schemas.openxmlformats.org/officeDocument/2006/relationships/image" Target="../media/image10.wmf"/><Relationship Id="rId1" Type="http://schemas.openxmlformats.org/officeDocument/2006/relationships/image" Target="../media/image5.emf"/><Relationship Id="rId2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1" Type="http://schemas.openxmlformats.org/officeDocument/2006/relationships/image" Target="../media/image127.wmf"/><Relationship Id="rId12" Type="http://schemas.openxmlformats.org/officeDocument/2006/relationships/image" Target="../media/image128.wmf"/><Relationship Id="rId13" Type="http://schemas.openxmlformats.org/officeDocument/2006/relationships/image" Target="../media/image129.wmf"/><Relationship Id="rId1" Type="http://schemas.openxmlformats.org/officeDocument/2006/relationships/image" Target="../media/image117.wmf"/><Relationship Id="rId2" Type="http://schemas.openxmlformats.org/officeDocument/2006/relationships/image" Target="../media/image118.wmf"/><Relationship Id="rId3" Type="http://schemas.openxmlformats.org/officeDocument/2006/relationships/image" Target="../media/image119.wmf"/><Relationship Id="rId4" Type="http://schemas.openxmlformats.org/officeDocument/2006/relationships/image" Target="../media/image120.wmf"/><Relationship Id="rId5" Type="http://schemas.openxmlformats.org/officeDocument/2006/relationships/image" Target="../media/image121.wmf"/><Relationship Id="rId6" Type="http://schemas.openxmlformats.org/officeDocument/2006/relationships/image" Target="../media/image122.wmf"/><Relationship Id="rId7" Type="http://schemas.openxmlformats.org/officeDocument/2006/relationships/image" Target="../media/image123.wmf"/><Relationship Id="rId8" Type="http://schemas.openxmlformats.org/officeDocument/2006/relationships/image" Target="../media/image124.wmf"/><Relationship Id="rId9" Type="http://schemas.openxmlformats.org/officeDocument/2006/relationships/image" Target="../media/image125.wmf"/><Relationship Id="rId10" Type="http://schemas.openxmlformats.org/officeDocument/2006/relationships/image" Target="../media/image12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4" Type="http://schemas.openxmlformats.org/officeDocument/2006/relationships/image" Target="../media/image14.wmf"/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4" Type="http://schemas.openxmlformats.org/officeDocument/2006/relationships/image" Target="../media/image18.wmf"/><Relationship Id="rId5" Type="http://schemas.openxmlformats.org/officeDocument/2006/relationships/image" Target="../media/image19.wmf"/><Relationship Id="rId6" Type="http://schemas.openxmlformats.org/officeDocument/2006/relationships/image" Target="../media/image20.wmf"/><Relationship Id="rId7" Type="http://schemas.openxmlformats.org/officeDocument/2006/relationships/image" Target="../media/image21.emf"/><Relationship Id="rId8" Type="http://schemas.openxmlformats.org/officeDocument/2006/relationships/image" Target="../media/image22.wmf"/><Relationship Id="rId1" Type="http://schemas.openxmlformats.org/officeDocument/2006/relationships/image" Target="../media/image15.wmf"/><Relationship Id="rId2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Relationship Id="rId2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4" Type="http://schemas.openxmlformats.org/officeDocument/2006/relationships/image" Target="../media/image28.wmf"/><Relationship Id="rId5" Type="http://schemas.openxmlformats.org/officeDocument/2006/relationships/image" Target="../media/image29.wmf"/><Relationship Id="rId6" Type="http://schemas.openxmlformats.org/officeDocument/2006/relationships/image" Target="../media/image30.wmf"/><Relationship Id="rId1" Type="http://schemas.openxmlformats.org/officeDocument/2006/relationships/image" Target="../media/image25.wmf"/><Relationship Id="rId2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4" Type="http://schemas.openxmlformats.org/officeDocument/2006/relationships/image" Target="../media/image34.wmf"/><Relationship Id="rId5" Type="http://schemas.openxmlformats.org/officeDocument/2006/relationships/image" Target="../media/image35.wmf"/><Relationship Id="rId6" Type="http://schemas.openxmlformats.org/officeDocument/2006/relationships/image" Target="../media/image36.wmf"/><Relationship Id="rId7" Type="http://schemas.openxmlformats.org/officeDocument/2006/relationships/image" Target="../media/image37.wmf"/><Relationship Id="rId1" Type="http://schemas.openxmlformats.org/officeDocument/2006/relationships/image" Target="../media/image31.wmf"/><Relationship Id="rId2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4" Type="http://schemas.openxmlformats.org/officeDocument/2006/relationships/image" Target="../media/image42.emf"/><Relationship Id="rId5" Type="http://schemas.openxmlformats.org/officeDocument/2006/relationships/image" Target="../media/image43.emf"/><Relationship Id="rId6" Type="http://schemas.openxmlformats.org/officeDocument/2006/relationships/image" Target="../media/image44.emf"/><Relationship Id="rId1" Type="http://schemas.openxmlformats.org/officeDocument/2006/relationships/image" Target="../media/image39.emf"/><Relationship Id="rId2" Type="http://schemas.openxmlformats.org/officeDocument/2006/relationships/image" Target="../media/image4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页眉占位符 13721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19" name="日期占位符 13721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60" name="幻灯片图像占位符 137219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文本占位符 137220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7222" name="页脚占位符 13722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37223" name="灯片编号占位符 137222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20000"/>
              </a:spcBef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0E54236C-803D-4D62-AC12-82501B2FBA45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1858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Font typeface="Arial" panose="020B0604020202020204" pitchFamily="34" charset="0"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fld id="{6AD6BE82-F746-48C3-BB91-548A901F4962}" type="slidenum">
              <a:rPr lang="zh-CN" altLang="en-US" smtClean="0">
                <a:solidFill>
                  <a:srgbClr val="000000"/>
                </a:solidFill>
              </a:rPr>
              <a:t>1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EDDFB1-3AB5-426E-B917-D871481A40F1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31</a:t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latin typeface="Arial" panose="020B0604020202020204" pitchFamily="34" charset="0"/>
              </a:rPr>
              <a:t>b0</a:t>
            </a:r>
            <a:r>
              <a:rPr lang="zh-CN" altLang="en-US" smtClean="0">
                <a:latin typeface="Arial" panose="020B0604020202020204" pitchFamily="34" charset="0"/>
              </a:rPr>
              <a:t>和相关系数符号相同，相关系数</a:t>
            </a:r>
            <a:r>
              <a:rPr lang="en-US" altLang="zh-CN" smtClean="0">
                <a:latin typeface="Arial" panose="020B0604020202020204" pitchFamily="34" charset="0"/>
              </a:rPr>
              <a:t>=1</a:t>
            </a:r>
            <a:r>
              <a:rPr lang="zh-CN" altLang="en-US" smtClean="0">
                <a:latin typeface="Arial" panose="020B0604020202020204" pitchFamily="34" charset="0"/>
              </a:rPr>
              <a:t>，</a:t>
            </a:r>
            <a:r>
              <a:rPr lang="en-US" altLang="zh-CN" smtClean="0">
                <a:latin typeface="Arial" panose="020B0604020202020204" pitchFamily="34" charset="0"/>
              </a:rPr>
              <a:t>b0&gt;0,</a:t>
            </a:r>
            <a:r>
              <a:rPr lang="zh-CN" altLang="en-US" smtClean="0">
                <a:latin typeface="Arial" panose="020B0604020202020204" pitchFamily="34" charset="0"/>
              </a:rPr>
              <a:t>正相关，</a:t>
            </a:r>
            <a:r>
              <a:rPr lang="en-US" altLang="zh-CN" smtClean="0">
                <a:latin typeface="Arial" panose="020B0604020202020204" pitchFamily="34" charset="0"/>
              </a:rPr>
              <a:t>-1</a:t>
            </a:r>
            <a:r>
              <a:rPr lang="zh-CN" altLang="en-US" smtClean="0">
                <a:latin typeface="Arial" panose="020B0604020202020204" pitchFamily="34" charset="0"/>
              </a:rPr>
              <a:t>负相关</a:t>
            </a:r>
            <a:r>
              <a:rPr lang="en-US" altLang="zh-CN" smtClean="0">
                <a:latin typeface="Arial" panose="020B0604020202020204" pitchFamily="34" charset="0"/>
              </a:rPr>
              <a:t>.</a:t>
            </a:r>
            <a:r>
              <a:rPr lang="zh-CN" altLang="en-US" smtClean="0">
                <a:latin typeface="Arial" panose="020B0604020202020204" pitchFamily="34" charset="0"/>
              </a:rPr>
              <a:t>；相关系数</a:t>
            </a:r>
            <a:r>
              <a:rPr lang="en-US" altLang="zh-CN" smtClean="0">
                <a:latin typeface="Arial" panose="020B0604020202020204" pitchFamily="34" charset="0"/>
              </a:rPr>
              <a:t>=0</a:t>
            </a:r>
            <a:r>
              <a:rPr lang="zh-CN" altLang="en-US" smtClean="0">
                <a:latin typeface="Arial" panose="020B0604020202020204" pitchFamily="34" charset="0"/>
              </a:rPr>
              <a:t>，推出</a:t>
            </a:r>
            <a:r>
              <a:rPr lang="en-US" altLang="zh-CN" smtClean="0">
                <a:latin typeface="Arial" panose="020B0604020202020204" pitchFamily="34" charset="0"/>
              </a:rPr>
              <a:t>b0=0.</a:t>
            </a:r>
            <a:r>
              <a:rPr lang="zh-CN" altLang="en-US" smtClean="0">
                <a:latin typeface="Arial" panose="020B0604020202020204" pitchFamily="34" charset="0"/>
              </a:rPr>
              <a:t>无线性性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766419E-1A81-45FD-8440-C789C68B1CB8}" type="datetime1">
              <a:rPr lang="zh-CN" altLang="en-US" smtClean="0">
                <a:solidFill>
                  <a:srgbClr val="92278F"/>
                </a:solidFill>
              </a:rPr>
              <a:t>30/5/20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2C97D0-0713-42E9-A562-CC3CAF06D2E6}" type="datetime1">
              <a:rPr lang="zh-CN" altLang="en-US" smtClean="0">
                <a:solidFill>
                  <a:srgbClr val="92278F"/>
                </a:solidFill>
              </a:rPr>
              <a:t>30/5/20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8AA0AA-106C-41E9-B8EE-A4E20E813CAF}" type="datetime1">
              <a:rPr lang="zh-CN" altLang="en-US" smtClean="0">
                <a:solidFill>
                  <a:srgbClr val="92278F"/>
                </a:solidFill>
              </a:rPr>
              <a:t>30/5/20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 bwMode="auto">
          <a:xfrm>
            <a:off x="4760913" y="20638"/>
            <a:ext cx="4438650" cy="4038600"/>
          </a:xfrm>
          <a:custGeom>
            <a:avLst/>
            <a:gdLst/>
            <a:ahLst/>
            <a:cxnLst>
              <a:cxn ang="0">
                <a:pos x="23" y="4"/>
              </a:cxn>
              <a:cxn ang="0">
                <a:pos x="11" y="71"/>
              </a:cxn>
              <a:cxn ang="0">
                <a:pos x="25" y="393"/>
              </a:cxn>
              <a:cxn ang="0">
                <a:pos x="54" y="457"/>
              </a:cxn>
              <a:cxn ang="0">
                <a:pos x="158" y="482"/>
              </a:cxn>
              <a:cxn ang="0">
                <a:pos x="204" y="495"/>
              </a:cxn>
              <a:cxn ang="0">
                <a:pos x="520" y="475"/>
              </a:cxn>
              <a:cxn ang="0">
                <a:pos x="533" y="167"/>
              </a:cxn>
              <a:cxn ang="0">
                <a:pos x="369" y="16"/>
              </a:cxn>
              <a:cxn ang="0">
                <a:pos x="249" y="29"/>
              </a:cxn>
              <a:cxn ang="0">
                <a:pos x="198" y="11"/>
              </a:cxn>
              <a:cxn ang="0">
                <a:pos x="151" y="2"/>
              </a:cxn>
              <a:cxn ang="0">
                <a:pos x="23" y="4"/>
              </a:cxn>
            </a:cxnLst>
            <a:rect l="0" t="0" r="r" b="b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5" name="Group 3"/>
          <p:cNvGrpSpPr/>
          <p:nvPr/>
        </p:nvGrpSpPr>
        <p:grpSpPr bwMode="auto">
          <a:xfrm>
            <a:off x="4572000" y="28575"/>
            <a:ext cx="4756150" cy="4338638"/>
            <a:chOff x="2918" y="18"/>
            <a:chExt cx="2958" cy="2699"/>
          </a:xfrm>
        </p:grpSpPr>
        <p:sp>
          <p:nvSpPr>
            <p:cNvPr id="6" name="Freeform 4"/>
            <p:cNvSpPr/>
            <p:nvPr/>
          </p:nvSpPr>
          <p:spPr bwMode="auto">
            <a:xfrm>
              <a:off x="3060" y="18"/>
              <a:ext cx="490" cy="187"/>
            </a:xfrm>
            <a:custGeom>
              <a:avLst/>
              <a:gdLst/>
              <a:ahLst/>
              <a:cxnLst>
                <a:cxn ang="0">
                  <a:pos x="71" y="25"/>
                </a:cxn>
                <a:cxn ang="0">
                  <a:pos x="91" y="20"/>
                </a:cxn>
                <a:cxn ang="0">
                  <a:pos x="92" y="17"/>
                </a:cxn>
                <a:cxn ang="0">
                  <a:pos x="88" y="0"/>
                </a:cxn>
                <a:cxn ang="0">
                  <a:pos x="25" y="0"/>
                </a:cxn>
                <a:cxn ang="0">
                  <a:pos x="10" y="22"/>
                </a:cxn>
                <a:cxn ang="0">
                  <a:pos x="71" y="25"/>
                </a:cxn>
              </a:cxnLst>
              <a:rect l="0" t="0" r="r" b="b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2918" y="18"/>
              <a:ext cx="2958" cy="2699"/>
            </a:xfrm>
            <a:custGeom>
              <a:avLst/>
              <a:gdLst/>
              <a:ahLst/>
              <a:cxnLst>
                <a:cxn ang="0">
                  <a:pos x="504" y="1"/>
                </a:cxn>
                <a:cxn ang="0">
                  <a:pos x="157" y="0"/>
                </a:cxn>
                <a:cxn ang="0">
                  <a:pos x="225" y="21"/>
                </a:cxn>
                <a:cxn ang="0">
                  <a:pos x="174" y="39"/>
                </a:cxn>
                <a:cxn ang="0">
                  <a:pos x="207" y="71"/>
                </a:cxn>
                <a:cxn ang="0">
                  <a:pos x="74" y="60"/>
                </a:cxn>
                <a:cxn ang="0">
                  <a:pos x="26" y="63"/>
                </a:cxn>
                <a:cxn ang="0">
                  <a:pos x="199" y="487"/>
                </a:cxn>
                <a:cxn ang="0">
                  <a:pos x="144" y="341"/>
                </a:cxn>
                <a:cxn ang="0">
                  <a:pos x="105" y="376"/>
                </a:cxn>
                <a:cxn ang="0">
                  <a:pos x="94" y="435"/>
                </a:cxn>
                <a:cxn ang="0">
                  <a:pos x="124" y="265"/>
                </a:cxn>
                <a:cxn ang="0">
                  <a:pos x="153" y="228"/>
                </a:cxn>
                <a:cxn ang="0">
                  <a:pos x="209" y="237"/>
                </a:cxn>
                <a:cxn ang="0">
                  <a:pos x="188" y="306"/>
                </a:cxn>
                <a:cxn ang="0">
                  <a:pos x="192" y="395"/>
                </a:cxn>
                <a:cxn ang="0">
                  <a:pos x="515" y="483"/>
                </a:cxn>
                <a:cxn ang="0">
                  <a:pos x="454" y="427"/>
                </a:cxn>
                <a:cxn ang="0">
                  <a:pos x="425" y="345"/>
                </a:cxn>
                <a:cxn ang="0">
                  <a:pos x="396" y="270"/>
                </a:cxn>
                <a:cxn ang="0">
                  <a:pos x="460" y="256"/>
                </a:cxn>
                <a:cxn ang="0">
                  <a:pos x="407" y="223"/>
                </a:cxn>
                <a:cxn ang="0">
                  <a:pos x="439" y="226"/>
                </a:cxn>
                <a:cxn ang="0">
                  <a:pos x="438" y="209"/>
                </a:cxn>
                <a:cxn ang="0">
                  <a:pos x="376" y="211"/>
                </a:cxn>
                <a:cxn ang="0">
                  <a:pos x="357" y="343"/>
                </a:cxn>
                <a:cxn ang="0">
                  <a:pos x="347" y="230"/>
                </a:cxn>
                <a:cxn ang="0">
                  <a:pos x="331" y="182"/>
                </a:cxn>
                <a:cxn ang="0">
                  <a:pos x="347" y="136"/>
                </a:cxn>
                <a:cxn ang="0">
                  <a:pos x="339" y="99"/>
                </a:cxn>
                <a:cxn ang="0">
                  <a:pos x="331" y="62"/>
                </a:cxn>
                <a:cxn ang="0">
                  <a:pos x="369" y="103"/>
                </a:cxn>
                <a:cxn ang="0">
                  <a:pos x="415" y="47"/>
                </a:cxn>
                <a:cxn ang="0">
                  <a:pos x="409" y="95"/>
                </a:cxn>
                <a:cxn ang="0">
                  <a:pos x="401" y="130"/>
                </a:cxn>
                <a:cxn ang="0">
                  <a:pos x="401" y="181"/>
                </a:cxn>
                <a:cxn ang="0">
                  <a:pos x="558" y="181"/>
                </a:cxn>
                <a:cxn ang="0">
                  <a:pos x="554" y="76"/>
                </a:cxn>
                <a:cxn ang="0">
                  <a:pos x="249" y="69"/>
                </a:cxn>
                <a:cxn ang="0">
                  <a:pos x="293" y="93"/>
                </a:cxn>
                <a:cxn ang="0">
                  <a:pos x="171" y="195"/>
                </a:cxn>
                <a:cxn ang="0">
                  <a:pos x="69" y="98"/>
                </a:cxn>
                <a:cxn ang="0">
                  <a:pos x="191" y="106"/>
                </a:cxn>
                <a:cxn ang="0">
                  <a:pos x="220" y="105"/>
                </a:cxn>
                <a:cxn ang="0">
                  <a:pos x="302" y="121"/>
                </a:cxn>
                <a:cxn ang="0">
                  <a:pos x="276" y="256"/>
                </a:cxn>
                <a:cxn ang="0">
                  <a:pos x="260" y="137"/>
                </a:cxn>
                <a:cxn ang="0">
                  <a:pos x="171" y="195"/>
                </a:cxn>
                <a:cxn ang="0">
                  <a:pos x="223" y="225"/>
                </a:cxn>
                <a:cxn ang="0">
                  <a:pos x="247" y="158"/>
                </a:cxn>
                <a:cxn ang="0">
                  <a:pos x="326" y="292"/>
                </a:cxn>
                <a:cxn ang="0">
                  <a:pos x="215" y="321"/>
                </a:cxn>
                <a:cxn ang="0">
                  <a:pos x="309" y="277"/>
                </a:cxn>
                <a:cxn ang="0">
                  <a:pos x="318" y="133"/>
                </a:cxn>
                <a:cxn ang="0">
                  <a:pos x="313" y="213"/>
                </a:cxn>
                <a:cxn ang="0">
                  <a:pos x="299" y="144"/>
                </a:cxn>
                <a:cxn ang="0">
                  <a:pos x="507" y="179"/>
                </a:cxn>
                <a:cxn ang="0">
                  <a:pos x="461" y="162"/>
                </a:cxn>
              </a:cxnLst>
              <a:rect l="0" t="0" r="r" b="b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3621" y="1287"/>
              <a:ext cx="238" cy="283"/>
            </a:xfrm>
            <a:custGeom>
              <a:avLst/>
              <a:gdLst/>
              <a:ahLst/>
              <a:cxnLst>
                <a:cxn ang="0">
                  <a:pos x="40" y="15"/>
                </a:cxn>
                <a:cxn ang="0">
                  <a:pos x="27" y="56"/>
                </a:cxn>
                <a:cxn ang="0">
                  <a:pos x="40" y="15"/>
                </a:cxn>
              </a:cxnLst>
              <a:rect l="0" t="0" r="r" b="b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3403" y="1403"/>
              <a:ext cx="208" cy="379"/>
            </a:xfrm>
            <a:custGeom>
              <a:avLst/>
              <a:gdLst/>
              <a:ahLst/>
              <a:cxnLst>
                <a:cxn ang="0">
                  <a:pos x="19" y="27"/>
                </a:cxn>
                <a:cxn ang="0">
                  <a:pos x="12" y="69"/>
                </a:cxn>
                <a:cxn ang="0">
                  <a:pos x="40" y="45"/>
                </a:cxn>
                <a:cxn ang="0">
                  <a:pos x="37" y="24"/>
                </a:cxn>
                <a:cxn ang="0">
                  <a:pos x="19" y="27"/>
                </a:cxn>
              </a:cxnLst>
              <a:rect l="0" t="0" r="r" b="b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3272" y="645"/>
              <a:ext cx="682" cy="318"/>
            </a:xfrm>
            <a:custGeom>
              <a:avLst/>
              <a:gdLst/>
              <a:ahLst/>
              <a:cxnLst>
                <a:cxn ang="0">
                  <a:pos x="112" y="4"/>
                </a:cxn>
                <a:cxn ang="0">
                  <a:pos x="24" y="4"/>
                </a:cxn>
                <a:cxn ang="0">
                  <a:pos x="2" y="25"/>
                </a:cxn>
                <a:cxn ang="0">
                  <a:pos x="60" y="58"/>
                </a:cxn>
                <a:cxn ang="0">
                  <a:pos x="96" y="54"/>
                </a:cxn>
                <a:cxn ang="0">
                  <a:pos x="113" y="53"/>
                </a:cxn>
                <a:cxn ang="0">
                  <a:pos x="112" y="4"/>
                </a:cxn>
              </a:cxnLst>
              <a:rect l="0" t="0" r="r" b="b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4046" y="1545"/>
              <a:ext cx="491" cy="516"/>
            </a:xfrm>
            <a:custGeom>
              <a:avLst/>
              <a:gdLst/>
              <a:ahLst/>
              <a:cxnLst>
                <a:cxn ang="0">
                  <a:pos x="67" y="5"/>
                </a:cxn>
                <a:cxn ang="0">
                  <a:pos x="31" y="5"/>
                </a:cxn>
                <a:cxn ang="0">
                  <a:pos x="12" y="57"/>
                </a:cxn>
                <a:cxn ang="0">
                  <a:pos x="79" y="62"/>
                </a:cxn>
                <a:cxn ang="0">
                  <a:pos x="67" y="5"/>
                </a:cxn>
              </a:cxnLst>
              <a:rect l="0" t="0" r="r" b="b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5173" y="1024"/>
              <a:ext cx="501" cy="96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40" y="15"/>
                </a:cxn>
                <a:cxn ang="0">
                  <a:pos x="15" y="0"/>
                </a:cxn>
              </a:cxnLst>
              <a:rect l="0" t="0" r="r" b="b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5340" y="1004"/>
              <a:ext cx="385" cy="237"/>
            </a:xfrm>
            <a:custGeom>
              <a:avLst/>
              <a:gdLst/>
              <a:ahLst/>
              <a:cxnLst>
                <a:cxn ang="0">
                  <a:pos x="21" y="37"/>
                </a:cxn>
                <a:cxn ang="0">
                  <a:pos x="70" y="17"/>
                </a:cxn>
                <a:cxn ang="0">
                  <a:pos x="48" y="3"/>
                </a:cxn>
                <a:cxn ang="0">
                  <a:pos x="19" y="32"/>
                </a:cxn>
                <a:cxn ang="0">
                  <a:pos x="21" y="37"/>
                </a:cxn>
              </a:cxnLst>
              <a:rect l="0" t="0" r="r" b="b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4" name="Freeform 12"/>
            <p:cNvSpPr/>
            <p:nvPr/>
          </p:nvSpPr>
          <p:spPr bwMode="auto">
            <a:xfrm>
              <a:off x="5325" y="1201"/>
              <a:ext cx="415" cy="187"/>
            </a:xfrm>
            <a:custGeom>
              <a:avLst/>
              <a:gdLst/>
              <a:ahLst/>
              <a:cxnLst>
                <a:cxn ang="0">
                  <a:pos x="72" y="6"/>
                </a:cxn>
                <a:cxn ang="0">
                  <a:pos x="24" y="17"/>
                </a:cxn>
                <a:cxn ang="0">
                  <a:pos x="17" y="26"/>
                </a:cxn>
                <a:cxn ang="0">
                  <a:pos x="76" y="23"/>
                </a:cxn>
                <a:cxn ang="0">
                  <a:pos x="82" y="20"/>
                </a:cxn>
                <a:cxn ang="0">
                  <a:pos x="82" y="0"/>
                </a:cxn>
                <a:cxn ang="0">
                  <a:pos x="72" y="6"/>
                </a:cxn>
              </a:cxnLst>
              <a:rect l="0" t="0" r="r" b="b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5001" y="1378"/>
              <a:ext cx="698" cy="167"/>
            </a:xfrm>
            <a:custGeom>
              <a:avLst/>
              <a:gdLst/>
              <a:ahLst/>
              <a:cxnLst>
                <a:cxn ang="0">
                  <a:pos x="21" y="1"/>
                </a:cxn>
                <a:cxn ang="0">
                  <a:pos x="8" y="14"/>
                </a:cxn>
                <a:cxn ang="0">
                  <a:pos x="57" y="22"/>
                </a:cxn>
                <a:cxn ang="0">
                  <a:pos x="117" y="23"/>
                </a:cxn>
                <a:cxn ang="0">
                  <a:pos x="114" y="8"/>
                </a:cxn>
                <a:cxn ang="0">
                  <a:pos x="82" y="3"/>
                </a:cxn>
                <a:cxn ang="0">
                  <a:pos x="21" y="1"/>
                </a:cxn>
              </a:cxnLst>
              <a:rect l="0" t="0" r="r" b="b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5077" y="1540"/>
              <a:ext cx="567" cy="146"/>
            </a:xfrm>
            <a:custGeom>
              <a:avLst/>
              <a:gdLst/>
              <a:ahLst/>
              <a:cxnLst>
                <a:cxn ang="0">
                  <a:pos x="98" y="19"/>
                </a:cxn>
                <a:cxn ang="0">
                  <a:pos x="103" y="4"/>
                </a:cxn>
                <a:cxn ang="0">
                  <a:pos x="74" y="10"/>
                </a:cxn>
                <a:cxn ang="0">
                  <a:pos x="36" y="6"/>
                </a:cxn>
                <a:cxn ang="0">
                  <a:pos x="2" y="4"/>
                </a:cxn>
                <a:cxn ang="0">
                  <a:pos x="98" y="19"/>
                </a:cxn>
              </a:cxnLst>
              <a:rect l="0" t="0" r="r" b="b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5042" y="1656"/>
              <a:ext cx="582" cy="480"/>
            </a:xfrm>
            <a:custGeom>
              <a:avLst/>
              <a:gdLst/>
              <a:ahLst/>
              <a:cxnLst>
                <a:cxn ang="0">
                  <a:pos x="3" y="53"/>
                </a:cxn>
                <a:cxn ang="0">
                  <a:pos x="26" y="54"/>
                </a:cxn>
                <a:cxn ang="0">
                  <a:pos x="50" y="77"/>
                </a:cxn>
                <a:cxn ang="0">
                  <a:pos x="59" y="84"/>
                </a:cxn>
                <a:cxn ang="0">
                  <a:pos x="81" y="52"/>
                </a:cxn>
                <a:cxn ang="0">
                  <a:pos x="111" y="52"/>
                </a:cxn>
                <a:cxn ang="0">
                  <a:pos x="79" y="27"/>
                </a:cxn>
                <a:cxn ang="0">
                  <a:pos x="37" y="16"/>
                </a:cxn>
                <a:cxn ang="0">
                  <a:pos x="12" y="41"/>
                </a:cxn>
                <a:cxn ang="0">
                  <a:pos x="3" y="53"/>
                </a:cxn>
              </a:cxnLst>
              <a:rect l="0" t="0" r="r" b="b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8" name="Freeform 16"/>
            <p:cNvSpPr/>
            <p:nvPr/>
          </p:nvSpPr>
          <p:spPr bwMode="auto">
            <a:xfrm>
              <a:off x="5421" y="1464"/>
              <a:ext cx="329" cy="854"/>
            </a:xfrm>
            <a:custGeom>
              <a:avLst/>
              <a:gdLst/>
              <a:ahLst/>
              <a:cxnLst>
                <a:cxn ang="0">
                  <a:pos x="51" y="40"/>
                </a:cxn>
                <a:cxn ang="0">
                  <a:pos x="22" y="49"/>
                </a:cxn>
                <a:cxn ang="0">
                  <a:pos x="22" y="59"/>
                </a:cxn>
                <a:cxn ang="0">
                  <a:pos x="50" y="90"/>
                </a:cxn>
                <a:cxn ang="0">
                  <a:pos x="34" y="118"/>
                </a:cxn>
                <a:cxn ang="0">
                  <a:pos x="0" y="148"/>
                </a:cxn>
                <a:cxn ang="0">
                  <a:pos x="17" y="155"/>
                </a:cxn>
                <a:cxn ang="0">
                  <a:pos x="47" y="166"/>
                </a:cxn>
                <a:cxn ang="0">
                  <a:pos x="63" y="162"/>
                </a:cxn>
                <a:cxn ang="0">
                  <a:pos x="65" y="0"/>
                </a:cxn>
                <a:cxn ang="0">
                  <a:pos x="51" y="40"/>
                </a:cxn>
              </a:cxnLst>
              <a:rect l="0" t="0" r="r" b="b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19" name="Group 17"/>
          <p:cNvGrpSpPr/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9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0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3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4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7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8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1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2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5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6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7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9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1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2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7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8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59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60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61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62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63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64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65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66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69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0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1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2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3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4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5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6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7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8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1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2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3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4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5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6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7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8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89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0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1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2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3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4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5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6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7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8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99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0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1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2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3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4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5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6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7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8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09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0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1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2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3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4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6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7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8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19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20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21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22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23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24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25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26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27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28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29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0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1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2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3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4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5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6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7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8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39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40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41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42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43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44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45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46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47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48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49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0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1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2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3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4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5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6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7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8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59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60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61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62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63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64" name="Freeform 162"/>
            <p:cNvSpPr/>
            <p:nvPr/>
          </p:nvSpPr>
          <p:spPr bwMode="auto">
            <a:xfrm>
              <a:off x="349" y="3304"/>
              <a:ext cx="20" cy="1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165" name="Group 168"/>
          <p:cNvGrpSpPr/>
          <p:nvPr/>
        </p:nvGrpSpPr>
        <p:grpSpPr bwMode="auto">
          <a:xfrm>
            <a:off x="152400" y="4724400"/>
            <a:ext cx="1685925" cy="1557338"/>
            <a:chOff x="96" y="2784"/>
            <a:chExt cx="1062" cy="981"/>
          </a:xfrm>
        </p:grpSpPr>
        <p:sp>
          <p:nvSpPr>
            <p:cNvPr id="166" name="Freeform 169"/>
            <p:cNvSpPr/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67" name="Freeform 17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68" name="Freeform 171"/>
            <p:cNvSpPr/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69" name="Freeform 172"/>
            <p:cNvSpPr/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0" name="Freeform 173"/>
            <p:cNvSpPr/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1" name="Freeform 174"/>
            <p:cNvSpPr/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2" name="Freeform 175"/>
            <p:cNvSpPr/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3" name="Freeform 176"/>
            <p:cNvSpPr/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4" name="Freeform 177"/>
            <p:cNvSpPr/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5" name="Freeform 178"/>
            <p:cNvSpPr/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6" name="Freeform 179"/>
            <p:cNvSpPr/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7" name="Freeform 180"/>
            <p:cNvSpPr/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78" name="Freeform 181"/>
            <p:cNvSpPr/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2887843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887847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79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BE98C7C-327C-4BEC-BDAB-29523642A685}" type="datetime1">
              <a:rPr lang="zh-CN" altLang="en-US"/>
              <a:t>30/5/20</a:t>
            </a:fld>
            <a:endParaRPr lang="en-US" altLang="zh-CN"/>
          </a:p>
        </p:txBody>
      </p:sp>
      <p:sp>
        <p:nvSpPr>
          <p:cNvPr id="180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1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E806C04D-FDB7-43D7-AC5D-03021E65CB9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92929-3F99-42CB-B859-936084D3B7A9}" type="datetime1">
              <a:rPr lang="zh-CN" altLang="en-US"/>
              <a:t>30/5/20</a:t>
            </a:fld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EEBA68-F7CF-414E-82EE-33C63486378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505D9D-704C-4177-855B-8C9425AA497C}" type="datetime1">
              <a:rPr lang="zh-CN" altLang="en-US"/>
              <a:t>30/5/20</a:t>
            </a:fld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E3F9B2-DAE1-4E98-8E59-98F73F84E4C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0DAAB-7986-4A9F-89EA-BBFECC178753}" type="datetime1">
              <a:rPr lang="zh-CN" altLang="en-US"/>
              <a:t>30/5/20</a:t>
            </a:fld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074327-F999-48E8-A03F-D1DAA23355F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CD656-6E26-4AD2-B4B8-452342A0553D}" type="datetime1">
              <a:rPr lang="zh-CN" altLang="en-US"/>
              <a:t>30/5/20</a:t>
            </a:fld>
            <a:endParaRPr lang="en-US" altLang="zh-CN"/>
          </a:p>
        </p:txBody>
      </p:sp>
      <p:sp>
        <p:nvSpPr>
          <p:cNvPr id="8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057EF-6E69-4D11-A264-9021D57A1E8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06DAB-4679-4C99-B7E1-17B5F0E24D84}" type="datetime1">
              <a:rPr lang="zh-CN" altLang="en-US"/>
              <a:t>30/5/20</a:t>
            </a:fld>
            <a:endParaRPr lang="en-US" altLang="zh-CN"/>
          </a:p>
        </p:txBody>
      </p:sp>
      <p:sp>
        <p:nvSpPr>
          <p:cNvPr id="4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208BDF-F26E-4FED-89B1-E6041575622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E3A11-3692-4A8D-A005-0984BE736D53}" type="datetime1">
              <a:rPr lang="zh-CN" altLang="en-US"/>
              <a:t>30/5/20</a:t>
            </a:fld>
            <a:endParaRPr lang="en-US" altLang="zh-CN"/>
          </a:p>
        </p:txBody>
      </p:sp>
      <p:sp>
        <p:nvSpPr>
          <p:cNvPr id="3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75551-DFD7-46CB-A0BB-41E2A1F7772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8A32B-8C9B-4A8C-8F0D-B7703CFB701F}" type="datetime1">
              <a:rPr lang="zh-CN" altLang="en-US"/>
              <a:t>30/5/20</a:t>
            </a:fld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781493-3C3F-4BD6-85E6-2F23048046E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3FDEA3-947A-4DC7-959E-D7352149D2C4}" type="datetime1">
              <a:rPr lang="zh-CN" altLang="en-US" smtClean="0">
                <a:solidFill>
                  <a:srgbClr val="92278F"/>
                </a:solidFill>
              </a:rPr>
              <a:t>30/5/20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23DAB-A8B9-4CD9-BA2B-84BD68574EE4}" type="datetime1">
              <a:rPr lang="zh-CN" altLang="en-US"/>
              <a:t>30/5/20</a:t>
            </a:fld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E95B36-A3BC-430D-83DB-9119097CF45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89F26-0B52-47EB-907D-21514C74C844}" type="datetime1">
              <a:rPr lang="zh-CN" altLang="en-US"/>
              <a:t>30/5/20</a:t>
            </a:fld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0162B5-BFFC-4644-BB2C-C406688D113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D87DE-2F47-4950-ACB0-150BB3FAA450}" type="datetime1">
              <a:rPr lang="zh-CN" altLang="en-US"/>
              <a:t>30/5/20</a:t>
            </a:fld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520816-D860-482B-867C-A0AAFF370A5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62500" y="1600200"/>
            <a:ext cx="4000500" cy="2173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62500" y="3925888"/>
            <a:ext cx="4000500" cy="2173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50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06B57-3E0B-43A6-8E50-1FD4AED5B86B}" type="datetime1">
              <a:rPr lang="zh-CN" altLang="en-US"/>
              <a:t>30/5/20</a:t>
            </a:fld>
            <a:endParaRPr lang="en-US" altLang="zh-CN"/>
          </a:p>
        </p:txBody>
      </p:sp>
      <p:sp>
        <p:nvSpPr>
          <p:cNvPr id="7" name="Rectangle 25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5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5B919E-6A34-40BD-88BD-84367ADD394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C21C2B-E06B-4D86-97E7-46CCCFC37EC9}" type="datetime1">
              <a:rPr lang="zh-CN" altLang="en-US" smtClean="0">
                <a:solidFill>
                  <a:srgbClr val="92278F"/>
                </a:solidFill>
              </a:rPr>
              <a:t>30/5/20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EA8220-F9EB-4685-8726-5A2387B7E574}" type="datetime1">
              <a:rPr lang="zh-CN" altLang="en-US" smtClean="0">
                <a:solidFill>
                  <a:srgbClr val="92278F"/>
                </a:solidFill>
              </a:rPr>
              <a:t>30/5/20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003068-C9FC-4DDB-AC3C-E704FDC58EF9}" type="datetime1">
              <a:rPr lang="zh-CN" altLang="en-US" smtClean="0">
                <a:solidFill>
                  <a:srgbClr val="92278F"/>
                </a:solidFill>
              </a:rPr>
              <a:t>30/5/20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510FB4-2C76-4DAB-9E17-41B8C6AACDBB}" type="datetime1">
              <a:rPr lang="zh-CN" altLang="en-US" smtClean="0">
                <a:solidFill>
                  <a:srgbClr val="92278F"/>
                </a:solidFill>
              </a:rPr>
              <a:t>30/5/20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D0C080-8CED-454E-B037-52F0C2FE4F0D}" type="datetime1">
              <a:rPr lang="zh-CN" altLang="en-US" smtClean="0">
                <a:solidFill>
                  <a:srgbClr val="92278F"/>
                </a:solidFill>
              </a:rPr>
              <a:t>30/5/20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E58FB5-91C2-472A-99CB-933D30D7B64F}" type="datetime1">
              <a:rPr lang="zh-CN" altLang="en-US" smtClean="0">
                <a:solidFill>
                  <a:srgbClr val="92278F"/>
                </a:solidFill>
              </a:rPr>
              <a:t>30/5/20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FEF506-440A-40C2-9B2F-01E71A0CC46A}" type="datetime1">
              <a:rPr lang="zh-CN" altLang="en-US" smtClean="0">
                <a:solidFill>
                  <a:srgbClr val="92278F"/>
                </a:solidFill>
              </a:rPr>
              <a:t>30/5/20</a:t>
            </a:fld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>
              <a:solidFill>
                <a:srgbClr val="92278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AB99E0-3860-4959-BEBE-4097E776CD6D}" type="slidenum">
              <a:rPr lang="zh-CN" altLang="en-US" smtClean="0">
                <a:solidFill>
                  <a:srgbClr val="92278F"/>
                </a:solidFill>
              </a:rPr>
              <a:t>‹#›</a:t>
            </a:fld>
            <a:endParaRPr lang="zh-CN" altLang="en-US">
              <a:solidFill>
                <a:srgbClr val="92278F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3E055363-29F2-48E8-881D-48E628017EB5}" type="datetime1">
              <a:rPr lang="zh-CN" altLang="en-US" smtClean="0"/>
              <a:t>30/5/20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12AB99E0-3860-4959-BEBE-4097E776CD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anose="020B0503020204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15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09982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29984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49987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699895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2"/>
          <p:cNvGrpSpPr/>
          <p:nvPr/>
        </p:nvGrpSpPr>
        <p:grpSpPr bwMode="auto">
          <a:xfrm>
            <a:off x="566738" y="0"/>
            <a:ext cx="7891462" cy="6821488"/>
            <a:chOff x="349" y="23"/>
            <a:chExt cx="4971" cy="4297"/>
          </a:xfrm>
        </p:grpSpPr>
        <p:sp>
          <p:nvSpPr>
            <p:cNvPr id="2886659" name="Rectangle 3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660" name="Freeform 4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661" name="Freeform 5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662" name="Freeform 6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663" name="Freeform 7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664" name="Freeform 8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665" name="Freeform 9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666" name="Freeform 10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667" name="Freeform 11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668" name="Freeform 12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669" name="Freeform 13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670" name="Rectangle 14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671" name="Rectangle 15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672" name="Freeform 16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673" name="Freeform 17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674" name="Freeform 18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675" name="Freeform 19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676" name="Freeform 20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677" name="Freeform 21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678" name="Freeform 22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679" name="Freeform 23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680" name="Freeform 24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681" name="Freeform 25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682" name="Rectangle 26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683" name="Rectangle 27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684" name="Freeform 28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685" name="Freeform 29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686" name="Freeform 30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687" name="Freeform 31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688" name="Freeform 32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689" name="Freeform 33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690" name="Freeform 34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691" name="Freeform 35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692" name="Freeform 36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693" name="Freeform 37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694" name="Rectangle 38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695" name="Rectangle 39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696" name="Freeform 40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697" name="Freeform 41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698" name="Freeform 42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699" name="Freeform 43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00" name="Freeform 44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01" name="Freeform 45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02" name="Freeform 46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03" name="Freeform 47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04" name="Freeform 48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05" name="Freeform 49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06" name="Rectangle 50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07" name="Rectangle 51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08" name="Freeform 52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09" name="Freeform 53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10" name="Freeform 54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11" name="Freeform 55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12" name="Freeform 56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13" name="Freeform 57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14" name="Freeform 58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15" name="Freeform 59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16" name="Freeform 60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17" name="Freeform 61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18" name="Rectangle 62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19" name="Rectangle 63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20" name="Freeform 64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21" name="Freeform 65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22" name="Freeform 66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23" name="Freeform 67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24" name="Freeform 68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25" name="Freeform 69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26" name="Freeform 70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27" name="Freeform 71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28" name="Freeform 72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29" name="Freeform 73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30" name="Rectangle 74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31" name="Rectangle 75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32" name="Freeform 76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33" name="Freeform 77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34" name="Freeform 78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35" name="Freeform 79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36" name="Freeform 80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37" name="Freeform 81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38" name="Freeform 82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39" name="Freeform 83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40" name="Freeform 84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41" name="Freeform 85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42" name="Rectangle 86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43" name="Rectangle 87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44" name="Freeform 88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45" name="Freeform 89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46" name="Freeform 90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47" name="Freeform 91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48" name="Freeform 92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49" name="Freeform 93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50" name="Freeform 94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51" name="Freeform 95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52" name="Freeform 96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53" name="Freeform 97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54" name="Rectangle 98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55" name="Rectangle 99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56" name="Freeform 100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57" name="Freeform 101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58" name="Freeform 102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59" name="Freeform 103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60" name="Freeform 104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61" name="Freeform 105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62" name="Freeform 106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63" name="Freeform 107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64" name="Freeform 108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65" name="Freeform 109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66" name="Rectangle 110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67" name="Rectangle 111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68" name="Freeform 112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69" name="Freeform 113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70" name="Freeform 114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71" name="Freeform 115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72" name="Freeform 116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73" name="Freeform 117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74" name="Freeform 118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75" name="Freeform 119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76" name="Freeform 120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77" name="Freeform 121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78" name="Rectangle 122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79" name="Rectangle 123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80" name="Freeform 124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81" name="Freeform 125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82" name="Freeform 126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83" name="Freeform 127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84" name="Freeform 128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85" name="Freeform 129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86" name="Freeform 130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87" name="Freeform 131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88" name="Freeform 132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89" name="Freeform 133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90" name="Rectangle 134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91" name="Rectangle 135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92" name="Freeform 136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93" name="Freeform 137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94" name="Freeform 138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95" name="Freeform 139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96" name="Freeform 140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97" name="Freeform 141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98" name="Freeform 142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799" name="Freeform 143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00" name="Freeform 144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01" name="Freeform 145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02" name="Rectangle 146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03" name="Freeform 147"/>
            <p:cNvSpPr/>
            <p:nvPr/>
          </p:nvSpPr>
          <p:spPr bwMode="auto">
            <a:xfrm>
              <a:off x="349" y="3304"/>
              <a:ext cx="20" cy="1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36867" name="Group 148"/>
          <p:cNvGrpSpPr/>
          <p:nvPr/>
        </p:nvGrpSpPr>
        <p:grpSpPr bwMode="auto">
          <a:xfrm>
            <a:off x="1066800" y="3444875"/>
            <a:ext cx="533400" cy="492125"/>
            <a:chOff x="96" y="2784"/>
            <a:chExt cx="1062" cy="981"/>
          </a:xfrm>
        </p:grpSpPr>
        <p:sp>
          <p:nvSpPr>
            <p:cNvPr id="2886805" name="Freeform 149"/>
            <p:cNvSpPr/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06" name="Freeform 150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07" name="Freeform 151"/>
            <p:cNvSpPr/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08" name="Freeform 152"/>
            <p:cNvSpPr/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09" name="Freeform 153"/>
            <p:cNvSpPr/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10" name="Freeform 154"/>
            <p:cNvSpPr/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11" name="Freeform 155"/>
            <p:cNvSpPr/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12" name="Freeform 156"/>
            <p:cNvSpPr/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13" name="Freeform 157"/>
            <p:cNvSpPr/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14" name="Freeform 158"/>
            <p:cNvSpPr/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15" name="Freeform 159"/>
            <p:cNvSpPr/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16" name="Freeform 160"/>
            <p:cNvSpPr/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17" name="Freeform 161"/>
            <p:cNvSpPr/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36868" name="Group 162"/>
          <p:cNvGrpSpPr/>
          <p:nvPr/>
        </p:nvGrpSpPr>
        <p:grpSpPr bwMode="auto">
          <a:xfrm>
            <a:off x="1066800" y="4552950"/>
            <a:ext cx="533400" cy="492125"/>
            <a:chOff x="96" y="2784"/>
            <a:chExt cx="1062" cy="981"/>
          </a:xfrm>
        </p:grpSpPr>
        <p:sp>
          <p:nvSpPr>
            <p:cNvPr id="2886819" name="Freeform 163"/>
            <p:cNvSpPr/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20" name="Freeform 164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21" name="Freeform 165"/>
            <p:cNvSpPr/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22" name="Freeform 166"/>
            <p:cNvSpPr/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23" name="Freeform 167"/>
            <p:cNvSpPr/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24" name="Freeform 168"/>
            <p:cNvSpPr/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25" name="Freeform 169"/>
            <p:cNvSpPr/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26" name="Freeform 170"/>
            <p:cNvSpPr/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27" name="Freeform 171"/>
            <p:cNvSpPr/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28" name="Freeform 172"/>
            <p:cNvSpPr/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29" name="Freeform 173"/>
            <p:cNvSpPr/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30" name="Freeform 174"/>
            <p:cNvSpPr/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31" name="Freeform 175"/>
            <p:cNvSpPr/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36869" name="Group 176"/>
          <p:cNvGrpSpPr/>
          <p:nvPr/>
        </p:nvGrpSpPr>
        <p:grpSpPr bwMode="auto">
          <a:xfrm>
            <a:off x="1066800" y="5562600"/>
            <a:ext cx="533400" cy="492125"/>
            <a:chOff x="96" y="2784"/>
            <a:chExt cx="1062" cy="981"/>
          </a:xfrm>
        </p:grpSpPr>
        <p:sp>
          <p:nvSpPr>
            <p:cNvPr id="2886833" name="Freeform 177"/>
            <p:cNvSpPr/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34" name="Freeform 178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35" name="Freeform 179"/>
            <p:cNvSpPr/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36" name="Freeform 180"/>
            <p:cNvSpPr/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37" name="Freeform 181"/>
            <p:cNvSpPr/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38" name="Freeform 182"/>
            <p:cNvSpPr/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39" name="Freeform 183"/>
            <p:cNvSpPr/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40" name="Freeform 184"/>
            <p:cNvSpPr/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41" name="Freeform 185"/>
            <p:cNvSpPr/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42" name="Freeform 186"/>
            <p:cNvSpPr/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43" name="Freeform 187"/>
            <p:cNvSpPr/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44" name="Freeform 188"/>
            <p:cNvSpPr/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45" name="Freeform 189"/>
            <p:cNvSpPr/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36870" name="Group 190"/>
          <p:cNvGrpSpPr/>
          <p:nvPr/>
        </p:nvGrpSpPr>
        <p:grpSpPr bwMode="auto">
          <a:xfrm>
            <a:off x="381000" y="3962400"/>
            <a:ext cx="533400" cy="492125"/>
            <a:chOff x="96" y="2784"/>
            <a:chExt cx="1062" cy="981"/>
          </a:xfrm>
        </p:grpSpPr>
        <p:sp>
          <p:nvSpPr>
            <p:cNvPr id="2886847" name="Freeform 191"/>
            <p:cNvSpPr/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48" name="Freeform 192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49" name="Freeform 193"/>
            <p:cNvSpPr/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50" name="Freeform 194"/>
            <p:cNvSpPr/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51" name="Freeform 195"/>
            <p:cNvSpPr/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52" name="Freeform 196"/>
            <p:cNvSpPr/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53" name="Freeform 197"/>
            <p:cNvSpPr/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54" name="Freeform 198"/>
            <p:cNvSpPr/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55" name="Freeform 199"/>
            <p:cNvSpPr/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56" name="Freeform 200"/>
            <p:cNvSpPr/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57" name="Freeform 201"/>
            <p:cNvSpPr/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58" name="Freeform 202"/>
            <p:cNvSpPr/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59" name="Freeform 203"/>
            <p:cNvSpPr/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36871" name="Group 204"/>
          <p:cNvGrpSpPr/>
          <p:nvPr/>
        </p:nvGrpSpPr>
        <p:grpSpPr bwMode="auto">
          <a:xfrm>
            <a:off x="381000" y="5070475"/>
            <a:ext cx="533400" cy="492125"/>
            <a:chOff x="96" y="2784"/>
            <a:chExt cx="1062" cy="981"/>
          </a:xfrm>
        </p:grpSpPr>
        <p:sp>
          <p:nvSpPr>
            <p:cNvPr id="2886861" name="Freeform 205"/>
            <p:cNvSpPr/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62" name="Freeform 206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63" name="Freeform 207"/>
            <p:cNvSpPr/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64" name="Freeform 208"/>
            <p:cNvSpPr/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65" name="Freeform 209"/>
            <p:cNvSpPr/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66" name="Freeform 210"/>
            <p:cNvSpPr/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67" name="Freeform 211"/>
            <p:cNvSpPr/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68" name="Freeform 212"/>
            <p:cNvSpPr/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69" name="Freeform 213"/>
            <p:cNvSpPr/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70" name="Freeform 214"/>
            <p:cNvSpPr/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71" name="Freeform 215"/>
            <p:cNvSpPr/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72" name="Freeform 216"/>
            <p:cNvSpPr/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73" name="Freeform 217"/>
            <p:cNvSpPr/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36872" name="Group 218"/>
          <p:cNvGrpSpPr/>
          <p:nvPr/>
        </p:nvGrpSpPr>
        <p:grpSpPr bwMode="auto">
          <a:xfrm>
            <a:off x="381000" y="6121400"/>
            <a:ext cx="533400" cy="492125"/>
            <a:chOff x="96" y="2784"/>
            <a:chExt cx="1062" cy="981"/>
          </a:xfrm>
        </p:grpSpPr>
        <p:sp>
          <p:nvSpPr>
            <p:cNvPr id="2886875" name="Freeform 219"/>
            <p:cNvSpPr/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76" name="Freeform 220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77" name="Freeform 221"/>
            <p:cNvSpPr/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78" name="Freeform 222"/>
            <p:cNvSpPr/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79" name="Freeform 223"/>
            <p:cNvSpPr/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80" name="Freeform 224"/>
            <p:cNvSpPr/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81" name="Freeform 225"/>
            <p:cNvSpPr/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82" name="Freeform 226"/>
            <p:cNvSpPr/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83" name="Freeform 227"/>
            <p:cNvSpPr/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84" name="Freeform 228"/>
            <p:cNvSpPr/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85" name="Freeform 229"/>
            <p:cNvSpPr/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86" name="Freeform 230"/>
            <p:cNvSpPr/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2886887" name="Freeform 231"/>
            <p:cNvSpPr/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36873" name="Group 232"/>
          <p:cNvGrpSpPr/>
          <p:nvPr/>
        </p:nvGrpSpPr>
        <p:grpSpPr bwMode="auto">
          <a:xfrm>
            <a:off x="6934200" y="-7938"/>
            <a:ext cx="2317750" cy="2063751"/>
            <a:chOff x="4080" y="-5"/>
            <a:chExt cx="1748" cy="1556"/>
          </a:xfrm>
        </p:grpSpPr>
        <p:sp>
          <p:nvSpPr>
            <p:cNvPr id="2886889" name="Freeform 233"/>
            <p:cNvSpPr/>
            <p:nvPr userDrawn="1"/>
          </p:nvSpPr>
          <p:spPr bwMode="auto">
            <a:xfrm>
              <a:off x="4161" y="-5"/>
              <a:ext cx="1585" cy="1443"/>
            </a:xfrm>
            <a:custGeom>
              <a:avLst/>
              <a:gdLst/>
              <a:ahLst/>
              <a:cxnLst>
                <a:cxn ang="0">
                  <a:pos x="23" y="4"/>
                </a:cxn>
                <a:cxn ang="0">
                  <a:pos x="11" y="71"/>
                </a:cxn>
                <a:cxn ang="0">
                  <a:pos x="25" y="393"/>
                </a:cxn>
                <a:cxn ang="0">
                  <a:pos x="54" y="457"/>
                </a:cxn>
                <a:cxn ang="0">
                  <a:pos x="158" y="482"/>
                </a:cxn>
                <a:cxn ang="0">
                  <a:pos x="204" y="495"/>
                </a:cxn>
                <a:cxn ang="0">
                  <a:pos x="520" y="475"/>
                </a:cxn>
                <a:cxn ang="0">
                  <a:pos x="533" y="167"/>
                </a:cxn>
                <a:cxn ang="0">
                  <a:pos x="369" y="16"/>
                </a:cxn>
                <a:cxn ang="0">
                  <a:pos x="249" y="29"/>
                </a:cxn>
                <a:cxn ang="0">
                  <a:pos x="198" y="11"/>
                </a:cxn>
                <a:cxn ang="0">
                  <a:pos x="151" y="2"/>
                </a:cxn>
                <a:cxn ang="0">
                  <a:pos x="23" y="4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grpSp>
          <p:nvGrpSpPr>
            <p:cNvPr id="36880" name="Group 234"/>
            <p:cNvGrpSpPr/>
            <p:nvPr userDrawn="1"/>
          </p:nvGrpSpPr>
          <p:grpSpPr bwMode="auto"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2886891" name="Freeform 235"/>
              <p:cNvSpPr/>
              <p:nvPr/>
            </p:nvSpPr>
            <p:spPr bwMode="auto">
              <a:xfrm>
                <a:off x="3060" y="18"/>
                <a:ext cx="490" cy="187"/>
              </a:xfrm>
              <a:custGeom>
                <a:avLst/>
                <a:gdLst/>
                <a:ahLst/>
                <a:cxnLst>
                  <a:cxn ang="0">
                    <a:pos x="71" y="25"/>
                  </a:cxn>
                  <a:cxn ang="0">
                    <a:pos x="91" y="20"/>
                  </a:cxn>
                  <a:cxn ang="0">
                    <a:pos x="92" y="17"/>
                  </a:cxn>
                  <a:cxn ang="0">
                    <a:pos x="88" y="0"/>
                  </a:cxn>
                  <a:cxn ang="0">
                    <a:pos x="25" y="0"/>
                  </a:cxn>
                  <a:cxn ang="0">
                    <a:pos x="10" y="22"/>
                  </a:cxn>
                  <a:cxn ang="0">
                    <a:pos x="71" y="25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886892" name="Freeform 236"/>
              <p:cNvSpPr>
                <a:spLocks noEditPoints="1"/>
              </p:cNvSpPr>
              <p:nvPr/>
            </p:nvSpPr>
            <p:spPr bwMode="auto">
              <a:xfrm>
                <a:off x="2918" y="18"/>
                <a:ext cx="2958" cy="2699"/>
              </a:xfrm>
              <a:custGeom>
                <a:avLst/>
                <a:gdLst/>
                <a:ahLst/>
                <a:cxnLst>
                  <a:cxn ang="0">
                    <a:pos x="504" y="1"/>
                  </a:cxn>
                  <a:cxn ang="0">
                    <a:pos x="157" y="0"/>
                  </a:cxn>
                  <a:cxn ang="0">
                    <a:pos x="225" y="21"/>
                  </a:cxn>
                  <a:cxn ang="0">
                    <a:pos x="174" y="39"/>
                  </a:cxn>
                  <a:cxn ang="0">
                    <a:pos x="207" y="71"/>
                  </a:cxn>
                  <a:cxn ang="0">
                    <a:pos x="74" y="60"/>
                  </a:cxn>
                  <a:cxn ang="0">
                    <a:pos x="26" y="63"/>
                  </a:cxn>
                  <a:cxn ang="0">
                    <a:pos x="199" y="487"/>
                  </a:cxn>
                  <a:cxn ang="0">
                    <a:pos x="144" y="341"/>
                  </a:cxn>
                  <a:cxn ang="0">
                    <a:pos x="105" y="376"/>
                  </a:cxn>
                  <a:cxn ang="0">
                    <a:pos x="94" y="435"/>
                  </a:cxn>
                  <a:cxn ang="0">
                    <a:pos x="124" y="265"/>
                  </a:cxn>
                  <a:cxn ang="0">
                    <a:pos x="153" y="228"/>
                  </a:cxn>
                  <a:cxn ang="0">
                    <a:pos x="209" y="237"/>
                  </a:cxn>
                  <a:cxn ang="0">
                    <a:pos x="188" y="306"/>
                  </a:cxn>
                  <a:cxn ang="0">
                    <a:pos x="192" y="395"/>
                  </a:cxn>
                  <a:cxn ang="0">
                    <a:pos x="515" y="483"/>
                  </a:cxn>
                  <a:cxn ang="0">
                    <a:pos x="454" y="427"/>
                  </a:cxn>
                  <a:cxn ang="0">
                    <a:pos x="425" y="345"/>
                  </a:cxn>
                  <a:cxn ang="0">
                    <a:pos x="396" y="270"/>
                  </a:cxn>
                  <a:cxn ang="0">
                    <a:pos x="460" y="256"/>
                  </a:cxn>
                  <a:cxn ang="0">
                    <a:pos x="407" y="223"/>
                  </a:cxn>
                  <a:cxn ang="0">
                    <a:pos x="439" y="226"/>
                  </a:cxn>
                  <a:cxn ang="0">
                    <a:pos x="438" y="209"/>
                  </a:cxn>
                  <a:cxn ang="0">
                    <a:pos x="376" y="211"/>
                  </a:cxn>
                  <a:cxn ang="0">
                    <a:pos x="357" y="343"/>
                  </a:cxn>
                  <a:cxn ang="0">
                    <a:pos x="347" y="230"/>
                  </a:cxn>
                  <a:cxn ang="0">
                    <a:pos x="331" y="182"/>
                  </a:cxn>
                  <a:cxn ang="0">
                    <a:pos x="347" y="136"/>
                  </a:cxn>
                  <a:cxn ang="0">
                    <a:pos x="339" y="99"/>
                  </a:cxn>
                  <a:cxn ang="0">
                    <a:pos x="331" y="62"/>
                  </a:cxn>
                  <a:cxn ang="0">
                    <a:pos x="369" y="103"/>
                  </a:cxn>
                  <a:cxn ang="0">
                    <a:pos x="415" y="47"/>
                  </a:cxn>
                  <a:cxn ang="0">
                    <a:pos x="409" y="95"/>
                  </a:cxn>
                  <a:cxn ang="0">
                    <a:pos x="401" y="130"/>
                  </a:cxn>
                  <a:cxn ang="0">
                    <a:pos x="401" y="181"/>
                  </a:cxn>
                  <a:cxn ang="0">
                    <a:pos x="558" y="181"/>
                  </a:cxn>
                  <a:cxn ang="0">
                    <a:pos x="554" y="76"/>
                  </a:cxn>
                  <a:cxn ang="0">
                    <a:pos x="249" y="69"/>
                  </a:cxn>
                  <a:cxn ang="0">
                    <a:pos x="293" y="93"/>
                  </a:cxn>
                  <a:cxn ang="0">
                    <a:pos x="171" y="195"/>
                  </a:cxn>
                  <a:cxn ang="0">
                    <a:pos x="69" y="98"/>
                  </a:cxn>
                  <a:cxn ang="0">
                    <a:pos x="191" y="106"/>
                  </a:cxn>
                  <a:cxn ang="0">
                    <a:pos x="220" y="105"/>
                  </a:cxn>
                  <a:cxn ang="0">
                    <a:pos x="302" y="121"/>
                  </a:cxn>
                  <a:cxn ang="0">
                    <a:pos x="276" y="256"/>
                  </a:cxn>
                  <a:cxn ang="0">
                    <a:pos x="260" y="137"/>
                  </a:cxn>
                  <a:cxn ang="0">
                    <a:pos x="171" y="195"/>
                  </a:cxn>
                  <a:cxn ang="0">
                    <a:pos x="223" y="225"/>
                  </a:cxn>
                  <a:cxn ang="0">
                    <a:pos x="247" y="158"/>
                  </a:cxn>
                  <a:cxn ang="0">
                    <a:pos x="326" y="292"/>
                  </a:cxn>
                  <a:cxn ang="0">
                    <a:pos x="215" y="321"/>
                  </a:cxn>
                  <a:cxn ang="0">
                    <a:pos x="309" y="277"/>
                  </a:cxn>
                  <a:cxn ang="0">
                    <a:pos x="318" y="133"/>
                  </a:cxn>
                  <a:cxn ang="0">
                    <a:pos x="313" y="213"/>
                  </a:cxn>
                  <a:cxn ang="0">
                    <a:pos x="299" y="144"/>
                  </a:cxn>
                  <a:cxn ang="0">
                    <a:pos x="507" y="179"/>
                  </a:cxn>
                  <a:cxn ang="0">
                    <a:pos x="461" y="162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886893" name="Freeform 237"/>
              <p:cNvSpPr/>
              <p:nvPr/>
            </p:nvSpPr>
            <p:spPr bwMode="auto">
              <a:xfrm>
                <a:off x="3621" y="1286"/>
                <a:ext cx="237" cy="283"/>
              </a:xfrm>
              <a:custGeom>
                <a:avLst/>
                <a:gdLst/>
                <a:ahLst/>
                <a:cxnLst>
                  <a:cxn ang="0">
                    <a:pos x="40" y="15"/>
                  </a:cxn>
                  <a:cxn ang="0">
                    <a:pos x="27" y="56"/>
                  </a:cxn>
                  <a:cxn ang="0">
                    <a:pos x="40" y="1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886894" name="Freeform 238"/>
              <p:cNvSpPr/>
              <p:nvPr/>
            </p:nvSpPr>
            <p:spPr bwMode="auto">
              <a:xfrm>
                <a:off x="3402" y="1403"/>
                <a:ext cx="209" cy="379"/>
              </a:xfrm>
              <a:custGeom>
                <a:avLst/>
                <a:gdLst/>
                <a:ahLst/>
                <a:cxnLst>
                  <a:cxn ang="0">
                    <a:pos x="19" y="27"/>
                  </a:cxn>
                  <a:cxn ang="0">
                    <a:pos x="12" y="69"/>
                  </a:cxn>
                  <a:cxn ang="0">
                    <a:pos x="40" y="45"/>
                  </a:cxn>
                  <a:cxn ang="0">
                    <a:pos x="37" y="24"/>
                  </a:cxn>
                  <a:cxn ang="0">
                    <a:pos x="19" y="27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886895" name="Freeform 239"/>
              <p:cNvSpPr/>
              <p:nvPr/>
            </p:nvSpPr>
            <p:spPr bwMode="auto">
              <a:xfrm>
                <a:off x="3273" y="645"/>
                <a:ext cx="683" cy="319"/>
              </a:xfrm>
              <a:custGeom>
                <a:avLst/>
                <a:gdLst/>
                <a:ahLst/>
                <a:cxnLst>
                  <a:cxn ang="0">
                    <a:pos x="112" y="4"/>
                  </a:cxn>
                  <a:cxn ang="0">
                    <a:pos x="24" y="4"/>
                  </a:cxn>
                  <a:cxn ang="0">
                    <a:pos x="2" y="25"/>
                  </a:cxn>
                  <a:cxn ang="0">
                    <a:pos x="60" y="58"/>
                  </a:cxn>
                  <a:cxn ang="0">
                    <a:pos x="96" y="54"/>
                  </a:cxn>
                  <a:cxn ang="0">
                    <a:pos x="113" y="53"/>
                  </a:cxn>
                  <a:cxn ang="0">
                    <a:pos x="112" y="4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886896" name="Freeform 240"/>
              <p:cNvSpPr/>
              <p:nvPr/>
            </p:nvSpPr>
            <p:spPr bwMode="auto">
              <a:xfrm>
                <a:off x="4046" y="1544"/>
                <a:ext cx="490" cy="517"/>
              </a:xfrm>
              <a:custGeom>
                <a:avLst/>
                <a:gdLst/>
                <a:ahLst/>
                <a:cxnLst>
                  <a:cxn ang="0">
                    <a:pos x="67" y="5"/>
                  </a:cxn>
                  <a:cxn ang="0">
                    <a:pos x="31" y="5"/>
                  </a:cxn>
                  <a:cxn ang="0">
                    <a:pos x="12" y="57"/>
                  </a:cxn>
                  <a:cxn ang="0">
                    <a:pos x="79" y="62"/>
                  </a:cxn>
                  <a:cxn ang="0">
                    <a:pos x="67" y="5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886897" name="Freeform 241"/>
              <p:cNvSpPr/>
              <p:nvPr/>
            </p:nvSpPr>
            <p:spPr bwMode="auto">
              <a:xfrm>
                <a:off x="5173" y="1024"/>
                <a:ext cx="500" cy="9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40" y="15"/>
                  </a:cxn>
                  <a:cxn ang="0">
                    <a:pos x="15" y="0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886898" name="Freeform 242"/>
              <p:cNvSpPr/>
              <p:nvPr/>
            </p:nvSpPr>
            <p:spPr bwMode="auto">
              <a:xfrm>
                <a:off x="5339" y="1003"/>
                <a:ext cx="385" cy="237"/>
              </a:xfrm>
              <a:custGeom>
                <a:avLst/>
                <a:gdLst/>
                <a:ahLst/>
                <a:cxnLst>
                  <a:cxn ang="0">
                    <a:pos x="21" y="37"/>
                  </a:cxn>
                  <a:cxn ang="0">
                    <a:pos x="70" y="17"/>
                  </a:cxn>
                  <a:cxn ang="0">
                    <a:pos x="48" y="3"/>
                  </a:cxn>
                  <a:cxn ang="0">
                    <a:pos x="19" y="32"/>
                  </a:cxn>
                  <a:cxn ang="0">
                    <a:pos x="21" y="37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886899" name="Freeform 243"/>
              <p:cNvSpPr/>
              <p:nvPr/>
            </p:nvSpPr>
            <p:spPr bwMode="auto">
              <a:xfrm>
                <a:off x="5325" y="1201"/>
                <a:ext cx="415" cy="187"/>
              </a:xfrm>
              <a:custGeom>
                <a:avLst/>
                <a:gdLst/>
                <a:ahLst/>
                <a:cxnLst>
                  <a:cxn ang="0">
                    <a:pos x="72" y="6"/>
                  </a:cxn>
                  <a:cxn ang="0">
                    <a:pos x="24" y="17"/>
                  </a:cxn>
                  <a:cxn ang="0">
                    <a:pos x="17" y="26"/>
                  </a:cxn>
                  <a:cxn ang="0">
                    <a:pos x="76" y="23"/>
                  </a:cxn>
                  <a:cxn ang="0">
                    <a:pos x="82" y="20"/>
                  </a:cxn>
                  <a:cxn ang="0">
                    <a:pos x="82" y="0"/>
                  </a:cxn>
                  <a:cxn ang="0">
                    <a:pos x="72" y="6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886900" name="Freeform 244"/>
              <p:cNvSpPr/>
              <p:nvPr/>
            </p:nvSpPr>
            <p:spPr bwMode="auto">
              <a:xfrm>
                <a:off x="5001" y="1378"/>
                <a:ext cx="699" cy="167"/>
              </a:xfrm>
              <a:custGeom>
                <a:avLst/>
                <a:gdLst/>
                <a:ahLst/>
                <a:cxnLst>
                  <a:cxn ang="0">
                    <a:pos x="21" y="1"/>
                  </a:cxn>
                  <a:cxn ang="0">
                    <a:pos x="8" y="14"/>
                  </a:cxn>
                  <a:cxn ang="0">
                    <a:pos x="57" y="22"/>
                  </a:cxn>
                  <a:cxn ang="0">
                    <a:pos x="117" y="23"/>
                  </a:cxn>
                  <a:cxn ang="0">
                    <a:pos x="114" y="8"/>
                  </a:cxn>
                  <a:cxn ang="0">
                    <a:pos x="82" y="3"/>
                  </a:cxn>
                  <a:cxn ang="0">
                    <a:pos x="21" y="1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886901" name="Freeform 245"/>
              <p:cNvSpPr/>
              <p:nvPr/>
            </p:nvSpPr>
            <p:spPr bwMode="auto">
              <a:xfrm>
                <a:off x="5078" y="1540"/>
                <a:ext cx="565" cy="146"/>
              </a:xfrm>
              <a:custGeom>
                <a:avLst/>
                <a:gdLst/>
                <a:ahLst/>
                <a:cxnLst>
                  <a:cxn ang="0">
                    <a:pos x="98" y="19"/>
                  </a:cxn>
                  <a:cxn ang="0">
                    <a:pos x="103" y="4"/>
                  </a:cxn>
                  <a:cxn ang="0">
                    <a:pos x="74" y="10"/>
                  </a:cxn>
                  <a:cxn ang="0">
                    <a:pos x="36" y="6"/>
                  </a:cxn>
                  <a:cxn ang="0">
                    <a:pos x="2" y="4"/>
                  </a:cxn>
                  <a:cxn ang="0">
                    <a:pos x="98" y="19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886902" name="Freeform 246"/>
              <p:cNvSpPr/>
              <p:nvPr/>
            </p:nvSpPr>
            <p:spPr bwMode="auto">
              <a:xfrm>
                <a:off x="5041" y="1657"/>
                <a:ext cx="581" cy="479"/>
              </a:xfrm>
              <a:custGeom>
                <a:avLst/>
                <a:gdLst/>
                <a:ahLst/>
                <a:cxnLst>
                  <a:cxn ang="0">
                    <a:pos x="3" y="53"/>
                  </a:cxn>
                  <a:cxn ang="0">
                    <a:pos x="26" y="54"/>
                  </a:cxn>
                  <a:cxn ang="0">
                    <a:pos x="50" y="77"/>
                  </a:cxn>
                  <a:cxn ang="0">
                    <a:pos x="59" y="84"/>
                  </a:cxn>
                  <a:cxn ang="0">
                    <a:pos x="81" y="52"/>
                  </a:cxn>
                  <a:cxn ang="0">
                    <a:pos x="111" y="52"/>
                  </a:cxn>
                  <a:cxn ang="0">
                    <a:pos x="79" y="27"/>
                  </a:cxn>
                  <a:cxn ang="0">
                    <a:pos x="37" y="16"/>
                  </a:cxn>
                  <a:cxn ang="0">
                    <a:pos x="12" y="41"/>
                  </a:cxn>
                  <a:cxn ang="0">
                    <a:pos x="3" y="53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886903" name="Freeform 247"/>
              <p:cNvSpPr/>
              <p:nvPr/>
            </p:nvSpPr>
            <p:spPr bwMode="auto">
              <a:xfrm>
                <a:off x="5420" y="1463"/>
                <a:ext cx="330" cy="854"/>
              </a:xfrm>
              <a:custGeom>
                <a:avLst/>
                <a:gdLst/>
                <a:ahLst/>
                <a:cxnLst>
                  <a:cxn ang="0">
                    <a:pos x="51" y="40"/>
                  </a:cxn>
                  <a:cxn ang="0">
                    <a:pos x="22" y="49"/>
                  </a:cxn>
                  <a:cxn ang="0">
                    <a:pos x="22" y="59"/>
                  </a:cxn>
                  <a:cxn ang="0">
                    <a:pos x="50" y="90"/>
                  </a:cxn>
                  <a:cxn ang="0">
                    <a:pos x="34" y="118"/>
                  </a:cxn>
                  <a:cxn ang="0">
                    <a:pos x="0" y="148"/>
                  </a:cxn>
                  <a:cxn ang="0">
                    <a:pos x="17" y="155"/>
                  </a:cxn>
                  <a:cxn ang="0">
                    <a:pos x="47" y="166"/>
                  </a:cxn>
                  <a:cxn ang="0">
                    <a:pos x="63" y="162"/>
                  </a:cxn>
                  <a:cxn ang="0">
                    <a:pos x="65" y="0"/>
                  </a:cxn>
                  <a:cxn ang="0">
                    <a:pos x="51" y="40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36874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6875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86906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ClrTx/>
              <a:buSzTx/>
              <a:buFontTx/>
              <a:buNone/>
              <a:defRPr sz="140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883E468-8333-4E53-84A2-4643C806182A}" type="datetime1">
              <a:rPr lang="zh-CN" altLang="en-US"/>
              <a:t>30/5/20</a:t>
            </a:fld>
            <a:endParaRPr lang="en-US" altLang="zh-CN"/>
          </a:p>
        </p:txBody>
      </p:sp>
      <p:sp>
        <p:nvSpPr>
          <p:cNvPr id="2886907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25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400" smtClean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86908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>
                <a:solidFill>
                  <a:schemeClr val="tx1"/>
                </a:solidFill>
              </a:defRPr>
            </a:lvl1pPr>
          </a:lstStyle>
          <a:p>
            <a:fld id="{375D8ABA-9DBB-4BB7-84BF-051056EF21B0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4" Type="http://schemas.openxmlformats.org/officeDocument/2006/relationships/image" Target="../media/image23.wmf"/><Relationship Id="rId5" Type="http://schemas.openxmlformats.org/officeDocument/2006/relationships/oleObject" Target="../embeddings/oleObject21.bin"/><Relationship Id="rId6" Type="http://schemas.openxmlformats.org/officeDocument/2006/relationships/image" Target="../media/image24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6.bin"/><Relationship Id="rId12" Type="http://schemas.openxmlformats.org/officeDocument/2006/relationships/image" Target="../media/image29.wmf"/><Relationship Id="rId13" Type="http://schemas.openxmlformats.org/officeDocument/2006/relationships/oleObject" Target="../embeddings/oleObject27.bin"/><Relationship Id="rId14" Type="http://schemas.openxmlformats.org/officeDocument/2006/relationships/image" Target="../media/image30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2.bin"/><Relationship Id="rId4" Type="http://schemas.openxmlformats.org/officeDocument/2006/relationships/image" Target="../media/image25.wmf"/><Relationship Id="rId5" Type="http://schemas.openxmlformats.org/officeDocument/2006/relationships/oleObject" Target="../embeddings/oleObject23.bin"/><Relationship Id="rId6" Type="http://schemas.openxmlformats.org/officeDocument/2006/relationships/image" Target="../media/image26.wmf"/><Relationship Id="rId7" Type="http://schemas.openxmlformats.org/officeDocument/2006/relationships/oleObject" Target="../embeddings/oleObject24.bin"/><Relationship Id="rId8" Type="http://schemas.openxmlformats.org/officeDocument/2006/relationships/image" Target="../media/image27.wmf"/><Relationship Id="rId9" Type="http://schemas.openxmlformats.org/officeDocument/2006/relationships/oleObject" Target="../embeddings/oleObject25.bin"/><Relationship Id="rId10" Type="http://schemas.openxmlformats.org/officeDocument/2006/relationships/image" Target="../media/image28.wmf"/></Relationships>
</file>

<file path=ppt/slides/_rels/slide12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32.bin"/><Relationship Id="rId12" Type="http://schemas.openxmlformats.org/officeDocument/2006/relationships/image" Target="../media/image35.wmf"/><Relationship Id="rId13" Type="http://schemas.openxmlformats.org/officeDocument/2006/relationships/oleObject" Target="../embeddings/oleObject33.bin"/><Relationship Id="rId14" Type="http://schemas.openxmlformats.org/officeDocument/2006/relationships/image" Target="../media/image36.wmf"/><Relationship Id="rId15" Type="http://schemas.openxmlformats.org/officeDocument/2006/relationships/oleObject" Target="../embeddings/oleObject34.bin"/><Relationship Id="rId16" Type="http://schemas.openxmlformats.org/officeDocument/2006/relationships/image" Target="../media/image37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8.bin"/><Relationship Id="rId4" Type="http://schemas.openxmlformats.org/officeDocument/2006/relationships/image" Target="../media/image31.wmf"/><Relationship Id="rId5" Type="http://schemas.openxmlformats.org/officeDocument/2006/relationships/oleObject" Target="../embeddings/oleObject29.bin"/><Relationship Id="rId6" Type="http://schemas.openxmlformats.org/officeDocument/2006/relationships/image" Target="../media/image32.wmf"/><Relationship Id="rId7" Type="http://schemas.openxmlformats.org/officeDocument/2006/relationships/oleObject" Target="../embeddings/oleObject30.bin"/><Relationship Id="rId8" Type="http://schemas.openxmlformats.org/officeDocument/2006/relationships/image" Target="../media/image33.wmf"/><Relationship Id="rId9" Type="http://schemas.openxmlformats.org/officeDocument/2006/relationships/oleObject" Target="../embeddings/oleObject31.bin"/><Relationship Id="rId10" Type="http://schemas.openxmlformats.org/officeDocument/2006/relationships/image" Target="../media/image3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4" Type="http://schemas.openxmlformats.org/officeDocument/2006/relationships/image" Target="../media/image38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42.emf"/><Relationship Id="rId12" Type="http://schemas.openxmlformats.org/officeDocument/2006/relationships/image" Target="../media/image46.png"/><Relationship Id="rId13" Type="http://schemas.openxmlformats.org/officeDocument/2006/relationships/image" Target="../media/image47.png"/><Relationship Id="rId14" Type="http://schemas.openxmlformats.org/officeDocument/2006/relationships/oleObject" Target="../embeddings/oleObject40.bin"/><Relationship Id="rId15" Type="http://schemas.openxmlformats.org/officeDocument/2006/relationships/image" Target="../media/image43.emf"/><Relationship Id="rId16" Type="http://schemas.openxmlformats.org/officeDocument/2006/relationships/oleObject" Target="../embeddings/oleObject41.bin"/><Relationship Id="rId17" Type="http://schemas.openxmlformats.org/officeDocument/2006/relationships/image" Target="../media/image44.emf"/><Relationship Id="rId18" Type="http://schemas.openxmlformats.org/officeDocument/2006/relationships/image" Target="../media/image48.png"/><Relationship Id="rId19" Type="http://schemas.openxmlformats.org/officeDocument/2006/relationships/image" Target="../media/image49.png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36.bin"/><Relationship Id="rId4" Type="http://schemas.openxmlformats.org/officeDocument/2006/relationships/image" Target="../media/image39.emf"/><Relationship Id="rId5" Type="http://schemas.openxmlformats.org/officeDocument/2006/relationships/oleObject" Target="../embeddings/oleObject37.bin"/><Relationship Id="rId6" Type="http://schemas.openxmlformats.org/officeDocument/2006/relationships/image" Target="../media/image40.emf"/><Relationship Id="rId7" Type="http://schemas.openxmlformats.org/officeDocument/2006/relationships/image" Target="../media/image45.png"/><Relationship Id="rId8" Type="http://schemas.openxmlformats.org/officeDocument/2006/relationships/oleObject" Target="../embeddings/oleObject38.bin"/><Relationship Id="rId9" Type="http://schemas.openxmlformats.org/officeDocument/2006/relationships/image" Target="../media/image41.emf"/><Relationship Id="rId10" Type="http://schemas.openxmlformats.org/officeDocument/2006/relationships/oleObject" Target="../embeddings/oleObject3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4" Type="http://schemas.openxmlformats.org/officeDocument/2006/relationships/image" Target="../media/image50.emf"/><Relationship Id="rId5" Type="http://schemas.openxmlformats.org/officeDocument/2006/relationships/oleObject" Target="../embeddings/oleObject43.bin"/><Relationship Id="rId6" Type="http://schemas.openxmlformats.org/officeDocument/2006/relationships/image" Target="../media/image51.emf"/><Relationship Id="rId10" Type="http://schemas.openxmlformats.org/officeDocument/2006/relationships/image" Target="../media/image52.emf"/><Relationship Id="rId8" Type="http://schemas.openxmlformats.org/officeDocument/2006/relationships/image" Target="../media/image56.png"/><Relationship Id="rId9" Type="http://schemas.openxmlformats.org/officeDocument/2006/relationships/oleObject" Target="../embeddings/oleObject44.bin"/><Relationship Id="rId11" Type="http://schemas.openxmlformats.org/officeDocument/2006/relationships/image" Target="../media/image53.png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6.png"/><Relationship Id="rId14" Type="http://schemas.openxmlformats.org/officeDocument/2006/relationships/image" Target="../media/image67.png"/><Relationship Id="rId15" Type="http://schemas.openxmlformats.org/officeDocument/2006/relationships/image" Target="../media/image68.png"/><Relationship Id="rId16" Type="http://schemas.openxmlformats.org/officeDocument/2006/relationships/oleObject" Target="../embeddings/oleObject45.bin"/><Relationship Id="rId17" Type="http://schemas.openxmlformats.org/officeDocument/2006/relationships/image" Target="../media/image54.emf"/><Relationship Id="rId18" Type="http://schemas.openxmlformats.org/officeDocument/2006/relationships/oleObject" Target="../embeddings/oleObject46.bin"/><Relationship Id="rId19" Type="http://schemas.openxmlformats.org/officeDocument/2006/relationships/image" Target="../media/image55.emf"/><Relationship Id="rId20" Type="http://schemas.openxmlformats.org/officeDocument/2006/relationships/oleObject" Target="../embeddings/oleObject47.bin"/><Relationship Id="rId21" Type="http://schemas.openxmlformats.org/officeDocument/2006/relationships/image" Target="../media/image56.e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5.png"/><Relationship Id="rId22" Type="http://schemas.openxmlformats.org/officeDocument/2006/relationships/image" Target="../media/image57.png"/><Relationship Id="rId23" Type="http://schemas.openxmlformats.org/officeDocument/2006/relationships/image" Target="../media/image58.png"/><Relationship Id="rId24" Type="http://schemas.openxmlformats.org/officeDocument/2006/relationships/image" Target="../media/image59.png"/><Relationship Id="rId25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52.bin"/><Relationship Id="rId12" Type="http://schemas.openxmlformats.org/officeDocument/2006/relationships/image" Target="../media/image65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8.bin"/><Relationship Id="rId4" Type="http://schemas.openxmlformats.org/officeDocument/2006/relationships/image" Target="../media/image61.wmf"/><Relationship Id="rId5" Type="http://schemas.openxmlformats.org/officeDocument/2006/relationships/oleObject" Target="../embeddings/oleObject49.bin"/><Relationship Id="rId6" Type="http://schemas.openxmlformats.org/officeDocument/2006/relationships/image" Target="../media/image62.wmf"/><Relationship Id="rId7" Type="http://schemas.openxmlformats.org/officeDocument/2006/relationships/oleObject" Target="../embeddings/oleObject50.bin"/><Relationship Id="rId8" Type="http://schemas.openxmlformats.org/officeDocument/2006/relationships/image" Target="../media/image63.wmf"/><Relationship Id="rId9" Type="http://schemas.openxmlformats.org/officeDocument/2006/relationships/oleObject" Target="../embeddings/oleObject51.bin"/><Relationship Id="rId10" Type="http://schemas.openxmlformats.org/officeDocument/2006/relationships/image" Target="../media/image64.wmf"/></Relationships>
</file>

<file path=ppt/slides/_rels/slide2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6.png"/><Relationship Id="rId12" Type="http://schemas.openxmlformats.org/officeDocument/2006/relationships/image" Target="../media/image87.png"/><Relationship Id="rId13" Type="http://schemas.openxmlformats.org/officeDocument/2006/relationships/image" Target="../media/image88.png"/><Relationship Id="rId14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png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Relationship Id="rId8" Type="http://schemas.openxmlformats.org/officeDocument/2006/relationships/image" Target="../media/image83.png"/><Relationship Id="rId9" Type="http://schemas.openxmlformats.org/officeDocument/2006/relationships/image" Target="../media/image84.png"/><Relationship Id="rId10" Type="http://schemas.openxmlformats.org/officeDocument/2006/relationships/image" Target="../media/image8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4" Type="http://schemas.openxmlformats.org/officeDocument/2006/relationships/image" Target="../media/image72.emf"/><Relationship Id="rId5" Type="http://schemas.openxmlformats.org/officeDocument/2006/relationships/oleObject" Target="../embeddings/oleObject54.bin"/><Relationship Id="rId6" Type="http://schemas.openxmlformats.org/officeDocument/2006/relationships/image" Target="../media/image73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4" Type="http://schemas.openxmlformats.org/officeDocument/2006/relationships/image" Target="../media/image74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68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78.wmf"/><Relationship Id="rId20" Type="http://schemas.openxmlformats.org/officeDocument/2006/relationships/oleObject" Target="../embeddings/oleObject64.bin"/><Relationship Id="rId21" Type="http://schemas.openxmlformats.org/officeDocument/2006/relationships/image" Target="../media/image84.wmf"/><Relationship Id="rId22" Type="http://schemas.openxmlformats.org/officeDocument/2006/relationships/oleObject" Target="../embeddings/oleObject65.bin"/><Relationship Id="rId23" Type="http://schemas.openxmlformats.org/officeDocument/2006/relationships/image" Target="../media/image85.wmf"/><Relationship Id="rId24" Type="http://schemas.openxmlformats.org/officeDocument/2006/relationships/oleObject" Target="../embeddings/oleObject66.bin"/><Relationship Id="rId25" Type="http://schemas.openxmlformats.org/officeDocument/2006/relationships/image" Target="../media/image86.wmf"/><Relationship Id="rId26" Type="http://schemas.openxmlformats.org/officeDocument/2006/relationships/oleObject" Target="../embeddings/oleObject67.bin"/><Relationship Id="rId27" Type="http://schemas.openxmlformats.org/officeDocument/2006/relationships/image" Target="../media/image87.wmf"/><Relationship Id="rId28" Type="http://schemas.openxmlformats.org/officeDocument/2006/relationships/oleObject" Target="../embeddings/oleObject68.bin"/><Relationship Id="rId29" Type="http://schemas.openxmlformats.org/officeDocument/2006/relationships/image" Target="../media/image88.wmf"/><Relationship Id="rId10" Type="http://schemas.openxmlformats.org/officeDocument/2006/relationships/oleObject" Target="../embeddings/oleObject59.bin"/><Relationship Id="rId11" Type="http://schemas.openxmlformats.org/officeDocument/2006/relationships/image" Target="../media/image79.wmf"/><Relationship Id="rId12" Type="http://schemas.openxmlformats.org/officeDocument/2006/relationships/oleObject" Target="../embeddings/oleObject60.bin"/><Relationship Id="rId13" Type="http://schemas.openxmlformats.org/officeDocument/2006/relationships/image" Target="../media/image80.wmf"/><Relationship Id="rId14" Type="http://schemas.openxmlformats.org/officeDocument/2006/relationships/oleObject" Target="../embeddings/oleObject61.bin"/><Relationship Id="rId15" Type="http://schemas.openxmlformats.org/officeDocument/2006/relationships/image" Target="../media/image81.wmf"/><Relationship Id="rId16" Type="http://schemas.openxmlformats.org/officeDocument/2006/relationships/oleObject" Target="../embeddings/oleObject62.bin"/><Relationship Id="rId17" Type="http://schemas.openxmlformats.org/officeDocument/2006/relationships/image" Target="../media/image82.wmf"/><Relationship Id="rId18" Type="http://schemas.openxmlformats.org/officeDocument/2006/relationships/oleObject" Target="../embeddings/oleObject63.bin"/><Relationship Id="rId19" Type="http://schemas.openxmlformats.org/officeDocument/2006/relationships/image" Target="../media/image83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Relationship Id="rId3" Type="http://schemas.openxmlformats.org/officeDocument/2006/relationships/audio" Target="../media/audio1.wav"/><Relationship Id="rId4" Type="http://schemas.openxmlformats.org/officeDocument/2006/relationships/oleObject" Target="../embeddings/oleObject56.bin"/><Relationship Id="rId5" Type="http://schemas.openxmlformats.org/officeDocument/2006/relationships/image" Target="../media/image76.wmf"/><Relationship Id="rId6" Type="http://schemas.openxmlformats.org/officeDocument/2006/relationships/oleObject" Target="../embeddings/oleObject57.bin"/><Relationship Id="rId7" Type="http://schemas.openxmlformats.org/officeDocument/2006/relationships/image" Target="../media/image77.wmf"/><Relationship Id="rId8" Type="http://schemas.openxmlformats.org/officeDocument/2006/relationships/oleObject" Target="../embeddings/oleObject58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4" Type="http://schemas.openxmlformats.org/officeDocument/2006/relationships/image" Target="../media/image89.wmf"/><Relationship Id="rId5" Type="http://schemas.openxmlformats.org/officeDocument/2006/relationships/oleObject" Target="../embeddings/oleObject70.bin"/><Relationship Id="rId6" Type="http://schemas.openxmlformats.org/officeDocument/2006/relationships/image" Target="../media/image90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3.wmf"/><Relationship Id="rId20" Type="http://schemas.openxmlformats.org/officeDocument/2006/relationships/oleObject" Target="../embeddings/oleObject79.bin"/><Relationship Id="rId21" Type="http://schemas.openxmlformats.org/officeDocument/2006/relationships/image" Target="../media/image98.wmf"/><Relationship Id="rId22" Type="http://schemas.openxmlformats.org/officeDocument/2006/relationships/oleObject" Target="../embeddings/oleObject80.bin"/><Relationship Id="rId23" Type="http://schemas.openxmlformats.org/officeDocument/2006/relationships/oleObject" Target="../embeddings/oleObject81.bin"/><Relationship Id="rId24" Type="http://schemas.openxmlformats.org/officeDocument/2006/relationships/image" Target="../media/image99.wmf"/><Relationship Id="rId25" Type="http://schemas.openxmlformats.org/officeDocument/2006/relationships/oleObject" Target="../embeddings/oleObject82.bin"/><Relationship Id="rId26" Type="http://schemas.openxmlformats.org/officeDocument/2006/relationships/image" Target="../media/image100.wmf"/><Relationship Id="rId27" Type="http://schemas.openxmlformats.org/officeDocument/2006/relationships/oleObject" Target="../embeddings/oleObject83.bin"/><Relationship Id="rId28" Type="http://schemas.openxmlformats.org/officeDocument/2006/relationships/image" Target="../media/image101.wmf"/><Relationship Id="rId29" Type="http://schemas.openxmlformats.org/officeDocument/2006/relationships/oleObject" Target="../embeddings/oleObject84.bin"/><Relationship Id="rId30" Type="http://schemas.openxmlformats.org/officeDocument/2006/relationships/image" Target="../media/image102.wmf"/><Relationship Id="rId31" Type="http://schemas.openxmlformats.org/officeDocument/2006/relationships/oleObject" Target="../embeddings/oleObject85.bin"/><Relationship Id="rId32" Type="http://schemas.openxmlformats.org/officeDocument/2006/relationships/image" Target="../media/image103.wmf"/><Relationship Id="rId10" Type="http://schemas.openxmlformats.org/officeDocument/2006/relationships/oleObject" Target="../embeddings/oleObject74.bin"/><Relationship Id="rId11" Type="http://schemas.openxmlformats.org/officeDocument/2006/relationships/image" Target="../media/image94.wmf"/><Relationship Id="rId12" Type="http://schemas.openxmlformats.org/officeDocument/2006/relationships/oleObject" Target="../embeddings/oleObject75.bin"/><Relationship Id="rId13" Type="http://schemas.openxmlformats.org/officeDocument/2006/relationships/image" Target="../media/image95.wmf"/><Relationship Id="rId14" Type="http://schemas.openxmlformats.org/officeDocument/2006/relationships/oleObject" Target="../embeddings/oleObject76.bin"/><Relationship Id="rId15" Type="http://schemas.openxmlformats.org/officeDocument/2006/relationships/image" Target="../media/image96.wmf"/><Relationship Id="rId16" Type="http://schemas.openxmlformats.org/officeDocument/2006/relationships/oleObject" Target="../embeddings/oleObject77.bin"/><Relationship Id="rId17" Type="http://schemas.openxmlformats.org/officeDocument/2006/relationships/image" Target="../media/image97.wmf"/><Relationship Id="rId18" Type="http://schemas.openxmlformats.org/officeDocument/2006/relationships/oleObject" Target="../embeddings/oleObject78.bin"/><Relationship Id="rId19" Type="http://schemas.openxmlformats.org/officeDocument/2006/relationships/image" Target="../media/image89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Relationship Id="rId3" Type="http://schemas.openxmlformats.org/officeDocument/2006/relationships/audio" Target="../media/audio2.wav"/><Relationship Id="rId4" Type="http://schemas.openxmlformats.org/officeDocument/2006/relationships/oleObject" Target="../embeddings/oleObject71.bin"/><Relationship Id="rId5" Type="http://schemas.openxmlformats.org/officeDocument/2006/relationships/image" Target="../media/image91.wmf"/><Relationship Id="rId6" Type="http://schemas.openxmlformats.org/officeDocument/2006/relationships/oleObject" Target="../embeddings/oleObject72.bin"/><Relationship Id="rId7" Type="http://schemas.openxmlformats.org/officeDocument/2006/relationships/image" Target="../media/image92.wmf"/><Relationship Id="rId8" Type="http://schemas.openxmlformats.org/officeDocument/2006/relationships/oleObject" Target="../embeddings/oleObject73.bin"/></Relationships>
</file>

<file path=ppt/slides/_rels/slide2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90.bin"/><Relationship Id="rId12" Type="http://schemas.openxmlformats.org/officeDocument/2006/relationships/image" Target="../media/image108.wmf"/><Relationship Id="rId13" Type="http://schemas.openxmlformats.org/officeDocument/2006/relationships/oleObject" Target="../embeddings/oleObject91.bin"/><Relationship Id="rId14" Type="http://schemas.openxmlformats.org/officeDocument/2006/relationships/image" Target="../media/image109.wmf"/><Relationship Id="rId15" Type="http://schemas.openxmlformats.org/officeDocument/2006/relationships/oleObject" Target="../embeddings/oleObject92.bin"/><Relationship Id="rId16" Type="http://schemas.openxmlformats.org/officeDocument/2006/relationships/image" Target="../media/image110.wmf"/><Relationship Id="rId17" Type="http://schemas.openxmlformats.org/officeDocument/2006/relationships/oleObject" Target="../embeddings/oleObject93.bin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86.bin"/><Relationship Id="rId4" Type="http://schemas.openxmlformats.org/officeDocument/2006/relationships/image" Target="../media/image104.wmf"/><Relationship Id="rId5" Type="http://schemas.openxmlformats.org/officeDocument/2006/relationships/oleObject" Target="../embeddings/oleObject87.bin"/><Relationship Id="rId6" Type="http://schemas.openxmlformats.org/officeDocument/2006/relationships/image" Target="../media/image105.wmf"/><Relationship Id="rId7" Type="http://schemas.openxmlformats.org/officeDocument/2006/relationships/oleObject" Target="../embeddings/oleObject88.bin"/><Relationship Id="rId8" Type="http://schemas.openxmlformats.org/officeDocument/2006/relationships/image" Target="../media/image106.wmf"/><Relationship Id="rId9" Type="http://schemas.openxmlformats.org/officeDocument/2006/relationships/oleObject" Target="../embeddings/oleObject89.bin"/><Relationship Id="rId10" Type="http://schemas.openxmlformats.org/officeDocument/2006/relationships/image" Target="../media/image10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6.png"/><Relationship Id="rId12" Type="http://schemas.openxmlformats.org/officeDocument/2006/relationships/oleObject" Target="../embeddings/oleObject98.bin"/><Relationship Id="rId13" Type="http://schemas.openxmlformats.org/officeDocument/2006/relationships/image" Target="../media/image115.w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3.xml"/><Relationship Id="rId3" Type="http://schemas.openxmlformats.org/officeDocument/2006/relationships/oleObject" Target="../embeddings/oleObject94.bin"/><Relationship Id="rId4" Type="http://schemas.openxmlformats.org/officeDocument/2006/relationships/image" Target="../media/image111.wmf"/><Relationship Id="rId5" Type="http://schemas.openxmlformats.org/officeDocument/2006/relationships/oleObject" Target="../embeddings/oleObject95.bin"/><Relationship Id="rId6" Type="http://schemas.openxmlformats.org/officeDocument/2006/relationships/image" Target="../media/image112.wmf"/><Relationship Id="rId7" Type="http://schemas.openxmlformats.org/officeDocument/2006/relationships/oleObject" Target="../embeddings/oleObject96.bin"/><Relationship Id="rId8" Type="http://schemas.openxmlformats.org/officeDocument/2006/relationships/image" Target="../media/image113.wmf"/><Relationship Id="rId9" Type="http://schemas.openxmlformats.org/officeDocument/2006/relationships/oleObject" Target="../embeddings/oleObject97.bin"/><Relationship Id="rId10" Type="http://schemas.openxmlformats.org/officeDocument/2006/relationships/image" Target="../media/image114.wmf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9.wmf"/><Relationship Id="rId20" Type="http://schemas.openxmlformats.org/officeDocument/2006/relationships/oleObject" Target="../embeddings/oleObject107.bin"/><Relationship Id="rId21" Type="http://schemas.openxmlformats.org/officeDocument/2006/relationships/image" Target="../media/image125.wmf"/><Relationship Id="rId22" Type="http://schemas.openxmlformats.org/officeDocument/2006/relationships/oleObject" Target="../embeddings/oleObject108.bin"/><Relationship Id="rId23" Type="http://schemas.openxmlformats.org/officeDocument/2006/relationships/image" Target="../media/image126.wmf"/><Relationship Id="rId24" Type="http://schemas.openxmlformats.org/officeDocument/2006/relationships/oleObject" Target="../embeddings/oleObject109.bin"/><Relationship Id="rId25" Type="http://schemas.openxmlformats.org/officeDocument/2006/relationships/image" Target="../media/image127.wmf"/><Relationship Id="rId26" Type="http://schemas.openxmlformats.org/officeDocument/2006/relationships/oleObject" Target="../embeddings/oleObject110.bin"/><Relationship Id="rId27" Type="http://schemas.openxmlformats.org/officeDocument/2006/relationships/image" Target="../media/image128.wmf"/><Relationship Id="rId28" Type="http://schemas.openxmlformats.org/officeDocument/2006/relationships/oleObject" Target="../embeddings/oleObject111.bin"/><Relationship Id="rId29" Type="http://schemas.openxmlformats.org/officeDocument/2006/relationships/image" Target="../media/image129.wmf"/><Relationship Id="rId10" Type="http://schemas.openxmlformats.org/officeDocument/2006/relationships/oleObject" Target="../embeddings/oleObject102.bin"/><Relationship Id="rId11" Type="http://schemas.openxmlformats.org/officeDocument/2006/relationships/image" Target="../media/image120.wmf"/><Relationship Id="rId12" Type="http://schemas.openxmlformats.org/officeDocument/2006/relationships/oleObject" Target="../embeddings/oleObject103.bin"/><Relationship Id="rId13" Type="http://schemas.openxmlformats.org/officeDocument/2006/relationships/image" Target="../media/image121.wmf"/><Relationship Id="rId14" Type="http://schemas.openxmlformats.org/officeDocument/2006/relationships/oleObject" Target="../embeddings/oleObject104.bin"/><Relationship Id="rId15" Type="http://schemas.openxmlformats.org/officeDocument/2006/relationships/image" Target="../media/image122.wmf"/><Relationship Id="rId16" Type="http://schemas.openxmlformats.org/officeDocument/2006/relationships/oleObject" Target="../embeddings/oleObject105.bin"/><Relationship Id="rId17" Type="http://schemas.openxmlformats.org/officeDocument/2006/relationships/image" Target="../media/image123.wmf"/><Relationship Id="rId18" Type="http://schemas.openxmlformats.org/officeDocument/2006/relationships/oleObject" Target="../embeddings/oleObject106.bin"/><Relationship Id="rId19" Type="http://schemas.openxmlformats.org/officeDocument/2006/relationships/image" Target="../media/image124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99.bin"/><Relationship Id="rId5" Type="http://schemas.openxmlformats.org/officeDocument/2006/relationships/image" Target="../media/image117.wmf"/><Relationship Id="rId6" Type="http://schemas.openxmlformats.org/officeDocument/2006/relationships/oleObject" Target="../embeddings/oleObject100.bin"/><Relationship Id="rId7" Type="http://schemas.openxmlformats.org/officeDocument/2006/relationships/image" Target="../media/image118.wmf"/><Relationship Id="rId8" Type="http://schemas.openxmlformats.org/officeDocument/2006/relationships/oleObject" Target="../embeddings/oleObject10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.bin"/><Relationship Id="rId12" Type="http://schemas.openxmlformats.org/officeDocument/2006/relationships/image" Target="../media/image9.wmf"/><Relationship Id="rId13" Type="http://schemas.openxmlformats.org/officeDocument/2006/relationships/oleObject" Target="../embeddings/oleObject7.bin"/><Relationship Id="rId14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.bin"/><Relationship Id="rId4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6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7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6" Type="http://schemas.openxmlformats.org/officeDocument/2006/relationships/image" Target="../media/image12.w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3.wmf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14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6.bin"/><Relationship Id="rId12" Type="http://schemas.openxmlformats.org/officeDocument/2006/relationships/image" Target="../media/image19.wmf"/><Relationship Id="rId13" Type="http://schemas.openxmlformats.org/officeDocument/2006/relationships/oleObject" Target="../embeddings/oleObject17.bin"/><Relationship Id="rId14" Type="http://schemas.openxmlformats.org/officeDocument/2006/relationships/image" Target="../media/image20.wmf"/><Relationship Id="rId15" Type="http://schemas.openxmlformats.org/officeDocument/2006/relationships/oleObject" Target="../embeddings/oleObject18.bin"/><Relationship Id="rId16" Type="http://schemas.openxmlformats.org/officeDocument/2006/relationships/image" Target="../media/image21.emf"/><Relationship Id="rId17" Type="http://schemas.openxmlformats.org/officeDocument/2006/relationships/oleObject" Target="../embeddings/oleObject19.bin"/><Relationship Id="rId18" Type="http://schemas.openxmlformats.org/officeDocument/2006/relationships/image" Target="../media/image22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2.bin"/><Relationship Id="rId4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16.w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17.wmf"/><Relationship Id="rId9" Type="http://schemas.openxmlformats.org/officeDocument/2006/relationships/oleObject" Target="../embeddings/oleObject15.bin"/><Relationship Id="rId10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66108" y="1124680"/>
            <a:ext cx="7207974" cy="25923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概率论与数理统计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4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第四章 数字特征</a:t>
            </a:r>
            <a:endParaRPr lang="zh-CN" altLang="en-US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20484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20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6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buChar char="•"/>
              <a:defRPr sz="1400">
                <a:solidFill>
                  <a:schemeClr val="accent1"/>
                </a:solidFill>
                <a:latin typeface="Corbel" panose="020B0503020204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915181D-DED6-46D9-9026-647C962E9D1D}" type="slidenum">
              <a:rPr lang="en-US" altLang="zh-CN" sz="1000" smtClean="0">
                <a:solidFill>
                  <a:srgbClr val="FEFFFF"/>
                </a:solidFill>
                <a:latin typeface="Arial" panose="020B0604020202020204" pitchFamily="34" charset="0"/>
              </a:rPr>
              <a:t>1</a:t>
            </a:fld>
            <a:endParaRPr lang="en-US" altLang="zh-CN" sz="1000">
              <a:solidFill>
                <a:srgbClr val="FEFF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t>10</a:t>
            </a:fld>
            <a:endParaRPr lang="en-US" altLang="zh-CN"/>
          </a:p>
        </p:txBody>
      </p:sp>
      <p:sp>
        <p:nvSpPr>
          <p:cNvPr id="20" name="标题 4"/>
          <p:cNvSpPr>
            <a:spLocks noGrp="1"/>
          </p:cNvSpPr>
          <p:nvPr>
            <p:ph type="title"/>
          </p:nvPr>
        </p:nvSpPr>
        <p:spPr>
          <a:xfrm>
            <a:off x="395420" y="260560"/>
            <a:ext cx="7561050" cy="585657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方差的性质</a:t>
            </a:r>
            <a:endParaRPr lang="zh-CN" altLang="en-US" sz="3600" dirty="0"/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>
          <a:xfrm>
            <a:off x="395420" y="1051616"/>
            <a:ext cx="3960812" cy="838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>
                <a:solidFill>
                  <a:srgbClr val="003399"/>
                </a:solidFill>
                <a:ea typeface="宋体" panose="02010600030101010101" pitchFamily="2" charset="-122"/>
              </a:rPr>
              <a:t>1. </a:t>
            </a:r>
            <a:r>
              <a:rPr lang="zh-CN" altLang="en-US" sz="2800" b="1" dirty="0" smtClean="0">
                <a:solidFill>
                  <a:srgbClr val="003399"/>
                </a:solidFill>
                <a:ea typeface="宋体" panose="02010600030101010101" pitchFamily="2" charset="-122"/>
              </a:rPr>
              <a:t>切比雪夫不等式</a:t>
            </a:r>
          </a:p>
        </p:txBody>
      </p: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395420" y="1868148"/>
            <a:ext cx="8573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设随机变量</a:t>
            </a:r>
            <a:r>
              <a:rPr kumimoji="1" lang="en-US" altLang="zh-CN" sz="2800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的期望和方差均存在，则对任意</a:t>
            </a:r>
            <a:r>
              <a:rPr kumimoji="1" lang="en-US" altLang="zh-CN" sz="2800" b="1" i="1" dirty="0">
                <a:solidFill>
                  <a:schemeClr val="tx1"/>
                </a:solidFill>
                <a:latin typeface="Symbol" panose="05050102010706020507" pitchFamily="18" charset="2"/>
              </a:rPr>
              <a:t>e </a:t>
            </a:r>
            <a:r>
              <a:rPr kumimoji="1" lang="en-US" altLang="zh-CN" sz="2800" b="1" dirty="0">
                <a:solidFill>
                  <a:schemeClr val="tx1"/>
                </a:solidFill>
                <a:latin typeface="Symbol" panose="05050102010706020507" pitchFamily="18" charset="2"/>
              </a:rPr>
              <a:t>&gt;0, </a:t>
            </a:r>
            <a:r>
              <a:rPr kumimoji="1" lang="zh-CN" altLang="en-US" sz="2800" b="1" dirty="0">
                <a:solidFill>
                  <a:schemeClr val="tx1"/>
                </a:solidFill>
                <a:latin typeface="Symbol" panose="05050102010706020507" pitchFamily="18" charset="2"/>
              </a:rPr>
              <a:t>有</a:t>
            </a:r>
          </a:p>
        </p:txBody>
      </p:sp>
      <p:grpSp>
        <p:nvGrpSpPr>
          <p:cNvPr id="69" name="Group 15"/>
          <p:cNvGrpSpPr/>
          <p:nvPr/>
        </p:nvGrpSpPr>
        <p:grpSpPr bwMode="auto">
          <a:xfrm>
            <a:off x="2053448" y="2530135"/>
            <a:ext cx="4175125" cy="936625"/>
            <a:chOff x="1359" y="1751"/>
            <a:chExt cx="2630" cy="590"/>
          </a:xfrm>
        </p:grpSpPr>
        <p:sp>
          <p:nvSpPr>
            <p:cNvPr id="70" name="Text Box 7"/>
            <p:cNvSpPr txBox="1">
              <a:spLocks noChangeArrowheads="1"/>
            </p:cNvSpPr>
            <p:nvPr/>
          </p:nvSpPr>
          <p:spPr bwMode="auto">
            <a:xfrm>
              <a:off x="1359" y="1887"/>
              <a:ext cx="26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P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(|</a:t>
              </a:r>
              <a:r>
                <a:rPr kumimoji="1" lang="en-US" altLang="zh-CN" sz="28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X-EX|</a:t>
              </a:r>
              <a:r>
                <a:rPr kumimoji="1" lang="en-US" altLang="en-US" sz="2400" b="1" dirty="0">
                  <a:solidFill>
                    <a:srgbClr val="FF0000"/>
                  </a:solidFill>
                </a:rPr>
                <a:t>≥</a:t>
              </a:r>
              <a:r>
                <a:rPr kumimoji="1" lang="en-US" altLang="zh-CN" sz="2400" b="1" i="1" dirty="0">
                  <a:solidFill>
                    <a:srgbClr val="FF0000"/>
                  </a:solidFill>
                  <a:latin typeface="Symbol" panose="05050102010706020507" pitchFamily="18" charset="2"/>
                </a:rPr>
                <a:t>e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) </a:t>
              </a:r>
              <a:r>
                <a:rPr kumimoji="1" lang="en-US" altLang="en-US" sz="2400" b="1" dirty="0">
                  <a:solidFill>
                    <a:srgbClr val="FF0000"/>
                  </a:solidFill>
                </a:rPr>
                <a:t>≤</a:t>
              </a:r>
              <a:endPara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" name="Line 11"/>
            <p:cNvSpPr>
              <a:spLocks noChangeShapeType="1"/>
            </p:cNvSpPr>
            <p:nvPr/>
          </p:nvSpPr>
          <p:spPr bwMode="auto">
            <a:xfrm>
              <a:off x="2744" y="2069"/>
              <a:ext cx="49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7" name="Text Box 13"/>
            <p:cNvSpPr txBox="1">
              <a:spLocks noChangeArrowheads="1"/>
            </p:cNvSpPr>
            <p:nvPr/>
          </p:nvSpPr>
          <p:spPr bwMode="auto">
            <a:xfrm>
              <a:off x="2566" y="2014"/>
              <a:ext cx="6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800" b="1" i="1">
                  <a:solidFill>
                    <a:srgbClr val="FF0000"/>
                  </a:solidFill>
                  <a:latin typeface="Symbol" panose="05050102010706020507" pitchFamily="18" charset="2"/>
                </a:rPr>
                <a:t>e </a:t>
              </a:r>
              <a:r>
                <a:rPr lang="en-US" altLang="zh-CN" sz="2800" b="1" baseline="30000">
                  <a:solidFill>
                    <a:srgbClr val="FF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8" name="Text Box 14"/>
            <p:cNvSpPr txBox="1">
              <a:spLocks noChangeArrowheads="1"/>
            </p:cNvSpPr>
            <p:nvPr/>
          </p:nvSpPr>
          <p:spPr bwMode="auto">
            <a:xfrm>
              <a:off x="2426" y="1751"/>
              <a:ext cx="82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8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 DX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79" name="Object 16"/>
          <p:cNvGraphicFramePr>
            <a:graphicFrameLocks noGrp="1" noChangeAspect="1"/>
          </p:cNvGraphicFramePr>
          <p:nvPr>
            <p:ph idx="1"/>
          </p:nvPr>
        </p:nvGraphicFramePr>
        <p:xfrm>
          <a:off x="1310495" y="3446123"/>
          <a:ext cx="481330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8" name="公式" r:id="rId3" imgW="2425700" imgH="482600" progId="Equation.3">
                  <p:embed/>
                </p:oleObj>
              </mc:Choice>
              <mc:Fallback>
                <p:oleObj name="公式" r:id="rId3" imgW="2425700" imgH="482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0495" y="3446123"/>
                        <a:ext cx="4813300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Text Box 18"/>
          <p:cNvSpPr txBox="1">
            <a:spLocks noChangeArrowheads="1"/>
          </p:cNvSpPr>
          <p:nvPr/>
        </p:nvSpPr>
        <p:spPr bwMode="auto">
          <a:xfrm>
            <a:off x="3982" y="4690723"/>
            <a:ext cx="252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600" b="1">
                <a:latin typeface="Times New Roman" panose="02020603050405020304" pitchFamily="18" charset="0"/>
              </a:rPr>
              <a:t>2. </a:t>
            </a:r>
            <a:r>
              <a:rPr lang="zh-CN" altLang="en-US" sz="2600" b="1">
                <a:latin typeface="Times New Roman" panose="02020603050405020304" pitchFamily="18" charset="0"/>
              </a:rPr>
              <a:t>任意实数</a:t>
            </a:r>
            <a:r>
              <a:rPr lang="en-US" altLang="zh-CN" sz="2600" b="1" i="1">
                <a:latin typeface="Times New Roman" panose="02020603050405020304" pitchFamily="18" charset="0"/>
              </a:rPr>
              <a:t>c,</a:t>
            </a:r>
            <a:endParaRPr lang="en-US" altLang="zh-CN" sz="2600" b="1">
              <a:solidFill>
                <a:srgbClr val="FF33CC"/>
              </a:solidFill>
            </a:endParaRPr>
          </a:p>
        </p:txBody>
      </p:sp>
      <p:graphicFrame>
        <p:nvGraphicFramePr>
          <p:cNvPr id="81" name="Object 19"/>
          <p:cNvGraphicFramePr>
            <a:graphicFrameLocks noChangeAspect="1"/>
          </p:cNvGraphicFramePr>
          <p:nvPr/>
        </p:nvGraphicFramePr>
        <p:xfrm>
          <a:off x="2667807" y="4719298"/>
          <a:ext cx="446405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9" name="Equation" r:id="rId5" imgW="2070100" imgH="228600" progId="Equation.DSMT4">
                  <p:embed/>
                </p:oleObj>
              </mc:Choice>
              <mc:Fallback>
                <p:oleObj name="Equation" r:id="rId5" imgW="207010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807" y="4719298"/>
                        <a:ext cx="446405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1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1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 build="p" autoUpdateAnimBg="0"/>
      <p:bldP spid="8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95420" y="339062"/>
            <a:ext cx="7561050" cy="585657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切比</a:t>
            </a:r>
            <a:r>
              <a:rPr lang="zh-CN" altLang="en-US" sz="3600" b="1" dirty="0" smtClean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雪夫</a:t>
            </a:r>
            <a:r>
              <a:rPr lang="ru-RU" altLang="zh-CN" sz="3600" b="1" dirty="0" err="1" smtClean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Чебышëв</a:t>
            </a:r>
            <a:r>
              <a:rPr lang="zh-CN" altLang="en-US" sz="3600" b="1" dirty="0" smtClean="0">
                <a:solidFill>
                  <a:schemeClr val="accent2">
                    <a:lumMod val="7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不等式</a:t>
            </a:r>
            <a:endParaRPr lang="zh-CN" altLang="en-US" sz="3600" b="1" dirty="0">
              <a:solidFill>
                <a:schemeClr val="accent2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1" name="Rectangle 2"/>
          <p:cNvSpPr txBox="1">
            <a:spLocks noChangeArrowheads="1"/>
          </p:cNvSpPr>
          <p:nvPr/>
        </p:nvSpPr>
        <p:spPr bwMode="auto">
          <a:xfrm>
            <a:off x="395420" y="942181"/>
            <a:ext cx="5334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b="1" dirty="0" smtClean="0">
              <a:solidFill>
                <a:schemeClr val="accent2">
                  <a:lumMod val="7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124344" y="1531262"/>
            <a:ext cx="6780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/>
              <a:t>设</a:t>
            </a:r>
            <a:r>
              <a:rPr lang="en-US" altLang="zh-CN"/>
              <a:t>R.V.</a:t>
            </a:r>
            <a:r>
              <a:rPr lang="en-US" altLang="zh-CN" i="1"/>
              <a:t>X </a:t>
            </a:r>
            <a:r>
              <a:rPr lang="zh-CN" altLang="en-US"/>
              <a:t>有</a:t>
            </a:r>
            <a:r>
              <a:rPr lang="en-US" altLang="zh-CN" i="1"/>
              <a:t>E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)=</a:t>
            </a:r>
            <a:r>
              <a:rPr lang="en-US" altLang="zh-CN" i="1"/>
              <a:t>μ</a:t>
            </a:r>
            <a:r>
              <a:rPr lang="zh-CN" altLang="en-US"/>
              <a:t>，</a:t>
            </a:r>
            <a:r>
              <a:rPr lang="en-US" altLang="zh-CN" i="1"/>
              <a:t>D</a:t>
            </a:r>
            <a:r>
              <a:rPr lang="en-US" altLang="zh-CN"/>
              <a:t>(</a:t>
            </a:r>
            <a:r>
              <a:rPr lang="en-US" altLang="zh-CN" i="1"/>
              <a:t>X </a:t>
            </a:r>
            <a:r>
              <a:rPr lang="en-US" altLang="zh-CN"/>
              <a:t>)</a:t>
            </a:r>
            <a:r>
              <a:rPr lang="en-US" altLang="zh-CN">
                <a:latin typeface="宋体" panose="02010600030101010101" pitchFamily="2" charset="-122"/>
              </a:rPr>
              <a:t>=</a:t>
            </a:r>
            <a:r>
              <a:rPr lang="en-US" altLang="zh-CN" i="1"/>
              <a:t>σ</a:t>
            </a:r>
            <a:r>
              <a:rPr lang="en-US" altLang="zh-CN" baseline="30000"/>
              <a:t>2</a:t>
            </a:r>
            <a:r>
              <a:rPr lang="zh-CN" altLang="en-US"/>
              <a:t>，则对任何</a:t>
            </a:r>
            <a:r>
              <a:rPr lang="en-US" altLang="zh-CN" i="1">
                <a:latin typeface="宋体" panose="02010600030101010101" pitchFamily="2" charset="-122"/>
              </a:rPr>
              <a:t>ε</a:t>
            </a:r>
            <a:r>
              <a:rPr lang="en-US" altLang="zh-CN"/>
              <a:t>&gt;0</a:t>
            </a:r>
            <a:r>
              <a:rPr lang="zh-CN" altLang="en-US"/>
              <a:t>有</a:t>
            </a:r>
          </a:p>
        </p:txBody>
      </p:sp>
      <p:graphicFrame>
        <p:nvGraphicFramePr>
          <p:cNvPr id="10" name="对象 9"/>
          <p:cNvGraphicFramePr>
            <a:graphicFrameLocks/>
          </p:cNvGraphicFramePr>
          <p:nvPr>
            <p:extLst/>
          </p:nvPr>
        </p:nvGraphicFramePr>
        <p:xfrm>
          <a:off x="2540394" y="2058312"/>
          <a:ext cx="2655887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" name="Equation" r:id="rId3" imgW="1447172" imgH="482391" progId="Equation.DSMT4">
                  <p:embed/>
                </p:oleObj>
              </mc:Choice>
              <mc:Fallback>
                <p:oleObj name="Equation" r:id="rId3" imgW="1447172" imgH="482391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394" y="2058312"/>
                        <a:ext cx="2655887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/>
          </p:cNvGraphicFramePr>
          <p:nvPr>
            <p:extLst/>
          </p:nvPr>
        </p:nvGraphicFramePr>
        <p:xfrm>
          <a:off x="2724544" y="2960012"/>
          <a:ext cx="2590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1" name="Equation" r:id="rId5" imgW="1424254" imgH="419646" progId="Equation.DSMT4">
                  <p:embed/>
                </p:oleObj>
              </mc:Choice>
              <mc:Fallback>
                <p:oleObj name="Equation" r:id="rId5" imgW="1424254" imgH="419646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544" y="2960012"/>
                        <a:ext cx="25908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819544" y="3893462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/>
              <a:t>证明</a:t>
            </a: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1733944" y="3893462"/>
            <a:ext cx="6510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/>
              <a:t>仅对 </a:t>
            </a:r>
            <a:r>
              <a:rPr lang="en-US" altLang="zh-CN"/>
              <a:t>C.R.V.</a:t>
            </a:r>
            <a:r>
              <a:rPr lang="en-US" altLang="zh-CN" i="1"/>
              <a:t>X </a:t>
            </a:r>
            <a:r>
              <a:rPr lang="zh-CN" altLang="en-US"/>
              <a:t>证明，设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为</a:t>
            </a:r>
            <a:r>
              <a:rPr lang="en-US" altLang="zh-CN" i="1"/>
              <a:t>X </a:t>
            </a:r>
            <a:r>
              <a:rPr lang="zh-CN" altLang="en-US"/>
              <a:t>的密度函数，则</a:t>
            </a:r>
          </a:p>
        </p:txBody>
      </p:sp>
      <p:graphicFrame>
        <p:nvGraphicFramePr>
          <p:cNvPr id="14" name="对象 13"/>
          <p:cNvGraphicFramePr>
            <a:graphicFrameLocks/>
          </p:cNvGraphicFramePr>
          <p:nvPr>
            <p:extLst/>
          </p:nvPr>
        </p:nvGraphicFramePr>
        <p:xfrm>
          <a:off x="865581" y="4503062"/>
          <a:ext cx="3684588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2" name="Equation" r:id="rId7" imgW="2108200" imgH="469900" progId="Equation.DSMT4">
                  <p:embed/>
                </p:oleObj>
              </mc:Choice>
              <mc:Fallback>
                <p:oleObj name="Equation" r:id="rId7" imgW="2108200" imgH="4699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581" y="4503062"/>
                        <a:ext cx="3684588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/>
          </p:cNvGraphicFramePr>
          <p:nvPr>
            <p:extLst/>
          </p:nvPr>
        </p:nvGraphicFramePr>
        <p:xfrm>
          <a:off x="4559694" y="4385587"/>
          <a:ext cx="28892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" name="Equation" r:id="rId9" imgW="1765300" imgH="571500" progId="Equation.DSMT4">
                  <p:embed/>
                </p:oleObj>
              </mc:Choice>
              <mc:Fallback>
                <p:oleObj name="Equation" r:id="rId9" imgW="1765300" imgH="5715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9694" y="4385587"/>
                        <a:ext cx="288925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/>
          </p:cNvGraphicFramePr>
          <p:nvPr>
            <p:extLst/>
          </p:nvPr>
        </p:nvGraphicFramePr>
        <p:xfrm>
          <a:off x="2594369" y="5279350"/>
          <a:ext cx="34147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" name="Equation" r:id="rId11" imgW="1752600" imgH="457200" progId="Equation.DSMT4">
                  <p:embed/>
                </p:oleObj>
              </mc:Choice>
              <mc:Fallback>
                <p:oleObj name="Equation" r:id="rId11" imgW="1752600" imgH="457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4369" y="5279350"/>
                        <a:ext cx="341471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/>
          </p:cNvGraphicFramePr>
          <p:nvPr>
            <p:extLst/>
          </p:nvPr>
        </p:nvGraphicFramePr>
        <p:xfrm>
          <a:off x="6094806" y="5326975"/>
          <a:ext cx="700088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5" name="公式" r:id="rId13" imgW="406224" imgH="482391" progId="Equation.3">
                  <p:embed/>
                </p:oleObj>
              </mc:Choice>
              <mc:Fallback>
                <p:oleObj name="公式" r:id="rId13" imgW="406224" imgH="48239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4806" y="5326975"/>
                        <a:ext cx="700088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514744" y="3055262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/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2303042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2" grpId="0" build="p"/>
      <p:bldP spid="13" grpId="0" build="p"/>
      <p:bldP spid="1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t>12</a:t>
            </a:fld>
            <a:endParaRPr lang="en-US" altLang="zh-CN"/>
          </a:p>
        </p:txBody>
      </p:sp>
      <p:sp>
        <p:nvSpPr>
          <p:cNvPr id="20" name="标题 4"/>
          <p:cNvSpPr>
            <a:spLocks noGrp="1"/>
          </p:cNvSpPr>
          <p:nvPr>
            <p:ph type="title"/>
          </p:nvPr>
        </p:nvSpPr>
        <p:spPr>
          <a:xfrm>
            <a:off x="361711" y="260560"/>
            <a:ext cx="7561050" cy="585657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方差的性质</a:t>
            </a:r>
            <a:endParaRPr lang="zh-CN" altLang="en-US" sz="3600" dirty="0"/>
          </a:p>
        </p:txBody>
      </p:sp>
      <p:graphicFrame>
        <p:nvGraphicFramePr>
          <p:cNvPr id="41" name="Object 3"/>
          <p:cNvGraphicFramePr>
            <a:graphicFrameLocks noChangeAspect="1"/>
          </p:cNvGraphicFramePr>
          <p:nvPr/>
        </p:nvGraphicFramePr>
        <p:xfrm>
          <a:off x="879607" y="1739980"/>
          <a:ext cx="51847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61" name="Equation" r:id="rId3" imgW="2387600" imgH="203200" progId="Equation.DSMT4">
                  <p:embed/>
                </p:oleObj>
              </mc:Choice>
              <mc:Fallback>
                <p:oleObj name="Equation" r:id="rId3" imgW="2387600" imgH="20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607" y="1739980"/>
                        <a:ext cx="51847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376370" y="1644730"/>
            <a:ext cx="600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(1)</a:t>
            </a:r>
          </a:p>
        </p:txBody>
      </p:sp>
      <p:sp>
        <p:nvSpPr>
          <p:cNvPr id="43" name="Text Box 5"/>
          <p:cNvSpPr txBox="1">
            <a:spLocks noChangeArrowheads="1"/>
          </p:cNvSpPr>
          <p:nvPr/>
        </p:nvSpPr>
        <p:spPr bwMode="auto">
          <a:xfrm>
            <a:off x="419232" y="2422605"/>
            <a:ext cx="600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(2)</a:t>
            </a:r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433520" y="3084592"/>
            <a:ext cx="600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(3)</a:t>
            </a:r>
          </a:p>
        </p:txBody>
      </p:sp>
      <p:graphicFrame>
        <p:nvGraphicFramePr>
          <p:cNvPr id="45" name="Object 7"/>
          <p:cNvGraphicFramePr>
            <a:graphicFrameLocks noChangeAspect="1"/>
          </p:cNvGraphicFramePr>
          <p:nvPr/>
        </p:nvGraphicFramePr>
        <p:xfrm>
          <a:off x="951045" y="2446417"/>
          <a:ext cx="26225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62" name="Equation" r:id="rId5" imgW="1143000" imgH="228600" progId="Equation.DSMT4">
                  <p:embed/>
                </p:oleObj>
              </mc:Choice>
              <mc:Fallback>
                <p:oleObj name="Equation" r:id="rId5" imgW="11430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1045" y="2446417"/>
                        <a:ext cx="26225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9"/>
          <p:cNvGraphicFramePr>
            <a:graphicFrameLocks noChangeAspect="1"/>
          </p:cNvGraphicFramePr>
          <p:nvPr/>
        </p:nvGraphicFramePr>
        <p:xfrm>
          <a:off x="1608270" y="3784680"/>
          <a:ext cx="15763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63" name="Equation" r:id="rId7" imgW="660400" imgH="203200" progId="Equation.DSMT4">
                  <p:embed/>
                </p:oleObj>
              </mc:Choice>
              <mc:Fallback>
                <p:oleObj name="Equation" r:id="rId7" imgW="660400" imgH="203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270" y="3784680"/>
                        <a:ext cx="157638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12"/>
          <p:cNvGraphicFramePr>
            <a:graphicFrameLocks noChangeAspect="1"/>
          </p:cNvGraphicFramePr>
          <p:nvPr/>
        </p:nvGraphicFramePr>
        <p:xfrm>
          <a:off x="951045" y="3171905"/>
          <a:ext cx="7431087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64" name="Equation" r:id="rId9" imgW="3276600" imgH="203200" progId="Equation.DSMT4">
                  <p:embed/>
                </p:oleObj>
              </mc:Choice>
              <mc:Fallback>
                <p:oleObj name="Equation" r:id="rId9" imgW="3276600" imgH="203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1045" y="3171905"/>
                        <a:ext cx="7431087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13"/>
          <p:cNvGraphicFramePr>
            <a:graphicFrameLocks noChangeAspect="1"/>
          </p:cNvGraphicFramePr>
          <p:nvPr/>
        </p:nvGraphicFramePr>
        <p:xfrm>
          <a:off x="4768982" y="3819605"/>
          <a:ext cx="20589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65" name="Equation" r:id="rId11" imgW="888365" imgH="203200" progId="Equation.DSMT4">
                  <p:embed/>
                </p:oleObj>
              </mc:Choice>
              <mc:Fallback>
                <p:oleObj name="Equation" r:id="rId11" imgW="888365" imgH="203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982" y="3819605"/>
                        <a:ext cx="20589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 Box 18"/>
          <p:cNvSpPr txBox="1">
            <a:spLocks noChangeArrowheads="1"/>
          </p:cNvSpPr>
          <p:nvPr/>
        </p:nvSpPr>
        <p:spPr bwMode="auto">
          <a:xfrm>
            <a:off x="449395" y="3724355"/>
            <a:ext cx="1871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3366FF"/>
                </a:solidFill>
                <a:latin typeface="Times New Roman" panose="02020603050405020304" pitchFamily="18" charset="0"/>
                <a:ea typeface="楷体_GB2312" pitchFamily="49" charset="-122"/>
              </a:rPr>
              <a:t>特别，</a:t>
            </a:r>
          </a:p>
        </p:txBody>
      </p:sp>
      <p:grpSp>
        <p:nvGrpSpPr>
          <p:cNvPr id="50" name="Group 19"/>
          <p:cNvGrpSpPr/>
          <p:nvPr/>
        </p:nvGrpSpPr>
        <p:grpSpPr bwMode="auto">
          <a:xfrm>
            <a:off x="3268795" y="3660855"/>
            <a:ext cx="1447800" cy="609600"/>
            <a:chOff x="4464" y="1632"/>
            <a:chExt cx="912" cy="384"/>
          </a:xfrm>
        </p:grpSpPr>
        <p:sp>
          <p:nvSpPr>
            <p:cNvPr id="51" name="Rectangle 20"/>
            <p:cNvSpPr>
              <a:spLocks noChangeArrowheads="1"/>
            </p:cNvSpPr>
            <p:nvPr/>
          </p:nvSpPr>
          <p:spPr bwMode="auto">
            <a:xfrm>
              <a:off x="4464" y="1632"/>
              <a:ext cx="912" cy="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2" name="Rectangle 21"/>
            <p:cNvSpPr>
              <a:spLocks noChangeArrowheads="1"/>
            </p:cNvSpPr>
            <p:nvPr/>
          </p:nvSpPr>
          <p:spPr bwMode="auto">
            <a:xfrm>
              <a:off x="4480" y="1632"/>
              <a:ext cx="80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sz="20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与</a:t>
              </a:r>
              <a:r>
                <a:rPr kumimoji="1" lang="en-US" altLang="zh-CN" sz="2000" b="1" i="1">
                  <a:solidFill>
                    <a:schemeClr val="tx2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zh-CN" altLang="en-US" sz="2000" b="1">
                  <a:solidFill>
                    <a:srgbClr val="FF33CC"/>
                  </a:solidFill>
                  <a:latin typeface="Times New Roman" panose="02020603050405020304" pitchFamily="18" charset="0"/>
                </a:rPr>
                <a:t>独立</a:t>
              </a:r>
              <a:endParaRPr kumimoji="1" lang="zh-CN" altLang="en-US" sz="2400" b="1">
                <a:solidFill>
                  <a:srgbClr val="FF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" name="Line 22"/>
            <p:cNvSpPr>
              <a:spLocks noChangeShapeType="1"/>
            </p:cNvSpPr>
            <p:nvPr/>
          </p:nvSpPr>
          <p:spPr bwMode="auto">
            <a:xfrm>
              <a:off x="4512" y="187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Line 23"/>
            <p:cNvSpPr>
              <a:spLocks noChangeShapeType="1"/>
            </p:cNvSpPr>
            <p:nvPr/>
          </p:nvSpPr>
          <p:spPr bwMode="auto">
            <a:xfrm>
              <a:off x="4512" y="192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8" name="Text Box 33"/>
          <p:cNvSpPr txBox="1">
            <a:spLocks noChangeArrowheads="1"/>
          </p:cNvSpPr>
          <p:nvPr/>
        </p:nvSpPr>
        <p:spPr bwMode="auto">
          <a:xfrm>
            <a:off x="5632582" y="1644730"/>
            <a:ext cx="3511418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solidFill>
                  <a:schemeClr val="tx1"/>
                </a:solidFill>
              </a:rPr>
              <a:t>为常数</a:t>
            </a:r>
            <a:r>
              <a:rPr lang="en-US" altLang="zh-CN" sz="2800" b="1" dirty="0">
                <a:solidFill>
                  <a:schemeClr val="tx1"/>
                </a:solidFill>
              </a:rPr>
              <a:t>,</a:t>
            </a:r>
            <a:r>
              <a:rPr lang="en-US" altLang="zh-CN" sz="2800" b="1" i="1" dirty="0">
                <a:solidFill>
                  <a:schemeClr val="tx1"/>
                </a:solidFill>
              </a:rPr>
              <a:t>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c=EX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61" name="Text Box 47"/>
          <p:cNvSpPr txBox="1">
            <a:spLocks noChangeArrowheads="1"/>
          </p:cNvSpPr>
          <p:nvPr/>
        </p:nvSpPr>
        <p:spPr bwMode="auto">
          <a:xfrm>
            <a:off x="1946407" y="3805317"/>
            <a:ext cx="790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360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矩形 2"/>
          <p:cNvSpPr/>
          <p:nvPr/>
        </p:nvSpPr>
        <p:spPr>
          <a:xfrm>
            <a:off x="419232" y="1013560"/>
            <a:ext cx="31373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rgbClr val="003399"/>
                </a:solidFill>
              </a:rPr>
              <a:t>3. </a:t>
            </a:r>
            <a:r>
              <a:rPr lang="zh-CN" altLang="en-US" sz="2800" b="1" dirty="0" smtClean="0">
                <a:solidFill>
                  <a:srgbClr val="003399"/>
                </a:solidFill>
              </a:rPr>
              <a:t>方差的基本性质</a:t>
            </a:r>
            <a:endParaRPr lang="zh-CN" altLang="en-US" sz="2800" b="1" dirty="0">
              <a:solidFill>
                <a:srgbClr val="003399"/>
              </a:solidFill>
            </a:endParaRPr>
          </a:p>
        </p:txBody>
      </p:sp>
      <p:sp>
        <p:nvSpPr>
          <p:cNvPr id="33" name="Text Box 46"/>
          <p:cNvSpPr txBox="1">
            <a:spLocks noChangeArrowheads="1"/>
          </p:cNvSpPr>
          <p:nvPr/>
        </p:nvSpPr>
        <p:spPr bwMode="auto">
          <a:xfrm>
            <a:off x="1101857" y="4284742"/>
            <a:ext cx="2427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=DX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Text Box 45"/>
          <p:cNvSpPr txBox="1">
            <a:spLocks noChangeArrowheads="1"/>
          </p:cNvSpPr>
          <p:nvPr/>
        </p:nvSpPr>
        <p:spPr bwMode="auto">
          <a:xfrm>
            <a:off x="-57018" y="4813380"/>
            <a:ext cx="4991831" cy="49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600" b="1" dirty="0">
                <a:solidFill>
                  <a:srgbClr val="FF0000"/>
                </a:solidFill>
              </a:rPr>
              <a:t>思考：</a:t>
            </a:r>
            <a:r>
              <a:rPr lang="zh-CN" altLang="en-US" sz="2600" b="1" dirty="0">
                <a:solidFill>
                  <a:schemeClr val="tx1"/>
                </a:solidFill>
              </a:rPr>
              <a:t>任意</a:t>
            </a:r>
            <a:r>
              <a:rPr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R.V</a:t>
            </a:r>
            <a:r>
              <a:rPr lang="en-US" altLang="zh-CN" sz="2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.  </a:t>
            </a:r>
            <a:r>
              <a:rPr lang="en-US" altLang="zh-CN" sz="2600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600" b="1" dirty="0">
                <a:solidFill>
                  <a:schemeClr val="tx1"/>
                </a:solidFill>
              </a:rPr>
              <a:t>与常数</a:t>
            </a:r>
            <a:r>
              <a:rPr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600" b="1" dirty="0">
                <a:solidFill>
                  <a:schemeClr val="tx1"/>
                </a:solidFill>
              </a:rPr>
              <a:t>独立。</a:t>
            </a:r>
          </a:p>
        </p:txBody>
      </p:sp>
      <p:sp>
        <p:nvSpPr>
          <p:cNvPr id="35" name="Text Box 24"/>
          <p:cNvSpPr txBox="1">
            <a:spLocks noChangeArrowheads="1"/>
          </p:cNvSpPr>
          <p:nvPr/>
        </p:nvSpPr>
        <p:spPr bwMode="auto">
          <a:xfrm>
            <a:off x="387482" y="5461080"/>
            <a:ext cx="600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(4)</a:t>
            </a:r>
          </a:p>
        </p:txBody>
      </p:sp>
      <p:sp>
        <p:nvSpPr>
          <p:cNvPr id="36" name="Text Box 40"/>
          <p:cNvSpPr txBox="1">
            <a:spLocks noChangeArrowheads="1"/>
          </p:cNvSpPr>
          <p:nvPr/>
        </p:nvSpPr>
        <p:spPr bwMode="auto">
          <a:xfrm>
            <a:off x="395420" y="5484893"/>
            <a:ext cx="2039495" cy="49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</a:rPr>
              <a:t>,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Y</a:t>
            </a:r>
            <a:r>
              <a:rPr lang="zh-CN" altLang="en-US" sz="2600" b="1" dirty="0">
                <a:solidFill>
                  <a:srgbClr val="FF33CC"/>
                </a:solidFill>
              </a:rPr>
              <a:t>独立</a:t>
            </a:r>
            <a:r>
              <a:rPr lang="en-US" altLang="zh-CN" sz="2600" b="1" dirty="0">
                <a:solidFill>
                  <a:schemeClr val="tx1"/>
                </a:solidFill>
              </a:rPr>
              <a:t>,</a:t>
            </a:r>
          </a:p>
        </p:txBody>
      </p:sp>
      <p:graphicFrame>
        <p:nvGraphicFramePr>
          <p:cNvPr id="3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63370"/>
              </p:ext>
            </p:extLst>
          </p:nvPr>
        </p:nvGraphicFramePr>
        <p:xfrm>
          <a:off x="2186120" y="5562680"/>
          <a:ext cx="1262062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66" name="公式" r:id="rId13" imgW="635000" imgH="203200" progId="Equation.3">
                  <p:embed/>
                </p:oleObj>
              </mc:Choice>
              <mc:Fallback>
                <p:oleObj name="公式" r:id="rId13" imgW="6350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6120" y="5562680"/>
                        <a:ext cx="1262062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991476"/>
              </p:ext>
            </p:extLst>
          </p:nvPr>
        </p:nvGraphicFramePr>
        <p:xfrm>
          <a:off x="3376745" y="5505530"/>
          <a:ext cx="535146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67" name="公式" r:id="rId15" imgW="2565400" imgH="228600" progId="Equation.3">
                  <p:embed/>
                </p:oleObj>
              </mc:Choice>
              <mc:Fallback>
                <p:oleObj name="公式" r:id="rId15" imgW="2565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6745" y="5505530"/>
                        <a:ext cx="5351462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 autoUpdateAnimBg="0"/>
      <p:bldP spid="43" grpId="0" build="p" autoUpdateAnimBg="0"/>
      <p:bldP spid="44" grpId="0" build="p" autoUpdateAnimBg="0"/>
      <p:bldP spid="49" grpId="0" autoUpdateAnimBg="0"/>
      <p:bldP spid="58" grpId="0"/>
      <p:bldP spid="61" grpId="0"/>
      <p:bldP spid="33" grpId="0"/>
      <p:bldP spid="34" grpId="0"/>
      <p:bldP spid="35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t>13</a:t>
            </a:fld>
            <a:endParaRPr lang="en-US" altLang="zh-CN"/>
          </a:p>
        </p:txBody>
      </p:sp>
      <p:sp>
        <p:nvSpPr>
          <p:cNvPr id="20" name="标题 4"/>
          <p:cNvSpPr>
            <a:spLocks noGrp="1"/>
          </p:cNvSpPr>
          <p:nvPr>
            <p:ph type="title"/>
          </p:nvPr>
        </p:nvSpPr>
        <p:spPr>
          <a:xfrm>
            <a:off x="361711" y="260560"/>
            <a:ext cx="7561050" cy="585657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常用分布的方差</a:t>
            </a:r>
            <a:endParaRPr lang="zh-CN" altLang="en-US" sz="3600" dirty="0"/>
          </a:p>
        </p:txBody>
      </p:sp>
      <p:sp>
        <p:nvSpPr>
          <p:cNvPr id="76" name="Text Box 2"/>
          <p:cNvSpPr txBox="1">
            <a:spLocks noChangeArrowheads="1"/>
          </p:cNvSpPr>
          <p:nvPr/>
        </p:nvSpPr>
        <p:spPr bwMode="auto">
          <a:xfrm>
            <a:off x="725488" y="2376148"/>
            <a:ext cx="3475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X~P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)=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800" b="1" i="1" dirty="0">
                <a:solidFill>
                  <a:schemeClr val="tx1"/>
                </a:solidFill>
                <a:latin typeface="Symbol" panose="05050102010706020507" pitchFamily="18" charset="2"/>
              </a:rPr>
              <a:t> </a:t>
            </a:r>
            <a:r>
              <a:rPr kumimoji="1" lang="en-US" altLang="zh-CN" sz="2800" b="1" dirty="0">
                <a:solidFill>
                  <a:schemeClr val="tx1"/>
                </a:solidFill>
                <a:latin typeface="Symbol" panose="05050102010706020507" pitchFamily="18" charset="2"/>
              </a:rPr>
              <a:t>.</a:t>
            </a:r>
          </a:p>
        </p:txBody>
      </p:sp>
      <p:sp>
        <p:nvSpPr>
          <p:cNvPr id="77" name="Text Box 3"/>
          <p:cNvSpPr txBox="1">
            <a:spLocks noChangeArrowheads="1"/>
          </p:cNvSpPr>
          <p:nvPr/>
        </p:nvSpPr>
        <p:spPr bwMode="auto">
          <a:xfrm>
            <a:off x="675836" y="1654957"/>
            <a:ext cx="41617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X~B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8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npq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78" name="Text Box 4"/>
          <p:cNvSpPr txBox="1">
            <a:spLocks noChangeArrowheads="1"/>
          </p:cNvSpPr>
          <p:nvPr/>
        </p:nvSpPr>
        <p:spPr bwMode="auto">
          <a:xfrm>
            <a:off x="731827" y="3080532"/>
            <a:ext cx="45656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~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几何分布，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/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79" name="Text Box 6"/>
          <p:cNvSpPr txBox="1">
            <a:spLocks noChangeArrowheads="1"/>
          </p:cNvSpPr>
          <p:nvPr/>
        </p:nvSpPr>
        <p:spPr bwMode="auto">
          <a:xfrm>
            <a:off x="738188" y="4393860"/>
            <a:ext cx="3890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X~E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)=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1/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800" b="1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Symbol" panose="05050102010706020507" pitchFamily="18" charset="2"/>
              </a:rPr>
              <a:t> </a:t>
            </a:r>
            <a:r>
              <a:rPr kumimoji="1" lang="en-US" altLang="zh-CN" sz="2800" b="1" dirty="0">
                <a:solidFill>
                  <a:schemeClr val="tx1"/>
                </a:solidFill>
                <a:latin typeface="Symbol" panose="05050102010706020507" pitchFamily="18" charset="2"/>
              </a:rPr>
              <a:t>.</a:t>
            </a:r>
          </a:p>
        </p:txBody>
      </p:sp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703653" y="3742519"/>
            <a:ext cx="48109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X~U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[</a:t>
            </a:r>
            <a:r>
              <a:rPr kumimoji="1"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a,b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]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)=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b-a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800" b="1" baseline="30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/12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81" name="Text Box 8"/>
          <p:cNvSpPr txBox="1">
            <a:spLocks noChangeArrowheads="1"/>
          </p:cNvSpPr>
          <p:nvPr/>
        </p:nvSpPr>
        <p:spPr bwMode="auto">
          <a:xfrm>
            <a:off x="739776" y="5041560"/>
            <a:ext cx="44211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~ 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</a:t>
            </a:r>
            <a:r>
              <a:rPr kumimoji="1" lang="en-US" altLang="zh-CN" sz="2800" b="1" baseline="30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Symbol" panose="05050102010706020507" pitchFamily="18" charset="2"/>
              </a:rPr>
              <a:t>s </a:t>
            </a:r>
            <a:r>
              <a:rPr kumimoji="1" lang="en-US" altLang="zh-CN" sz="2800" b="1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i="1" dirty="0">
                <a:solidFill>
                  <a:srgbClr val="FF33CC"/>
                </a:solidFill>
                <a:latin typeface="Symbol" panose="05050102010706020507" pitchFamily="18" charset="2"/>
              </a:rPr>
              <a:t> 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82" name="Text Box 9"/>
          <p:cNvSpPr txBox="1">
            <a:spLocks noChangeArrowheads="1"/>
          </p:cNvSpPr>
          <p:nvPr/>
        </p:nvSpPr>
        <p:spPr bwMode="auto">
          <a:xfrm>
            <a:off x="381001" y="929935"/>
            <a:ext cx="4608512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b="1" dirty="0">
                <a:solidFill>
                  <a:srgbClr val="003399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b="1" dirty="0">
                <a:solidFill>
                  <a:srgbClr val="003399"/>
                </a:solidFill>
              </a:rPr>
              <a:t>常见</a:t>
            </a:r>
            <a:r>
              <a:rPr lang="en-US" altLang="zh-CN" b="1" dirty="0">
                <a:solidFill>
                  <a:srgbClr val="003399"/>
                </a:solidFill>
                <a:latin typeface="Times New Roman" panose="02020603050405020304" pitchFamily="18" charset="0"/>
              </a:rPr>
              <a:t>R.V.</a:t>
            </a:r>
            <a:r>
              <a:rPr lang="zh-CN" altLang="en-US" b="1" dirty="0">
                <a:solidFill>
                  <a:srgbClr val="003399"/>
                </a:solidFill>
              </a:rPr>
              <a:t>的方差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6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2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75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6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uild="p" autoUpdateAnimBg="0"/>
      <p:bldP spid="77" grpId="0" build="p" autoUpdateAnimBg="0"/>
      <p:bldP spid="78" grpId="0" build="p" autoUpdateAnimBg="0"/>
      <p:bldP spid="79" grpId="0" build="p" autoUpdateAnimBg="0"/>
      <p:bldP spid="80" grpId="0" build="p" autoUpdateAnimBg="0"/>
      <p:bldP spid="8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t>14</a:t>
            </a:fld>
            <a:endParaRPr lang="en-US" altLang="zh-CN"/>
          </a:p>
        </p:txBody>
      </p:sp>
      <p:sp>
        <p:nvSpPr>
          <p:cNvPr id="20" name="标题 4"/>
          <p:cNvSpPr>
            <a:spLocks noGrp="1"/>
          </p:cNvSpPr>
          <p:nvPr>
            <p:ph type="title"/>
          </p:nvPr>
        </p:nvSpPr>
        <p:spPr>
          <a:xfrm>
            <a:off x="361711" y="260560"/>
            <a:ext cx="7561050" cy="585657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常用分布的方差</a:t>
            </a:r>
            <a:endParaRPr lang="zh-CN" altLang="en-US" sz="3600" dirty="0"/>
          </a:p>
        </p:txBody>
      </p:sp>
      <p:grpSp>
        <p:nvGrpSpPr>
          <p:cNvPr id="11" name="Group 35"/>
          <p:cNvGrpSpPr/>
          <p:nvPr/>
        </p:nvGrpSpPr>
        <p:grpSpPr bwMode="auto">
          <a:xfrm>
            <a:off x="1079261" y="5007393"/>
            <a:ext cx="4491038" cy="519113"/>
            <a:chOff x="1066" y="3521"/>
            <a:chExt cx="2829" cy="327"/>
          </a:xfrm>
        </p:grpSpPr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1066" y="3521"/>
              <a:ext cx="28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EX=</a:t>
              </a:r>
              <a:r>
                <a:rPr kumimoji="1" lang="en-US" altLang="zh-CN" sz="2800" b="1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_____</a:t>
              </a:r>
              <a:r>
                <a:rPr kumimoji="1"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， </a:t>
              </a:r>
              <a:r>
                <a:rPr kumimoji="1"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DX</a:t>
              </a:r>
              <a:r>
                <a:rPr kumimoji="1"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=______  </a:t>
              </a:r>
              <a:r>
                <a:rPr kumimoji="1" lang="en-US" altLang="zh-CN" sz="2800" b="1" dirty="0">
                  <a:solidFill>
                    <a:schemeClr val="tx1"/>
                  </a:solidFill>
                  <a:latin typeface="Symbol" panose="05050102010706020507" pitchFamily="18" charset="2"/>
                </a:rPr>
                <a:t>.</a:t>
              </a:r>
            </a:p>
          </p:txBody>
        </p:sp>
        <p:sp>
          <p:nvSpPr>
            <p:cNvPr id="13" name="Line 24"/>
            <p:cNvSpPr>
              <a:spLocks noChangeShapeType="1"/>
            </p:cNvSpPr>
            <p:nvPr/>
          </p:nvSpPr>
          <p:spPr bwMode="auto">
            <a:xfrm>
              <a:off x="1383" y="3566"/>
              <a:ext cx="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Line 25"/>
            <p:cNvSpPr>
              <a:spLocks noChangeShapeType="1"/>
            </p:cNvSpPr>
            <p:nvPr/>
          </p:nvSpPr>
          <p:spPr bwMode="auto">
            <a:xfrm>
              <a:off x="2726" y="3566"/>
              <a:ext cx="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5" name="Group 32"/>
          <p:cNvGrpSpPr/>
          <p:nvPr/>
        </p:nvGrpSpPr>
        <p:grpSpPr bwMode="auto">
          <a:xfrm>
            <a:off x="3887549" y="4712118"/>
            <a:ext cx="1385887" cy="858838"/>
            <a:chOff x="3742" y="2626"/>
            <a:chExt cx="873" cy="541"/>
          </a:xfrm>
        </p:grpSpPr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3787" y="2840"/>
              <a:ext cx="6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29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800" b="1" i="1">
                  <a:solidFill>
                    <a:srgbClr val="FF33CC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7" name="Text Box 29"/>
            <p:cNvSpPr txBox="1">
              <a:spLocks noChangeArrowheads="1"/>
            </p:cNvSpPr>
            <p:nvPr/>
          </p:nvSpPr>
          <p:spPr bwMode="auto">
            <a:xfrm>
              <a:off x="3742" y="2626"/>
              <a:ext cx="87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marL="342900" indent="-3429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800" b="1" i="1">
                  <a:solidFill>
                    <a:srgbClr val="FF33CC"/>
                  </a:solidFill>
                  <a:latin typeface="Symbol" panose="05050102010706020507" pitchFamily="18" charset="2"/>
                </a:rPr>
                <a:t>s </a:t>
              </a:r>
              <a:r>
                <a:rPr lang="en-US" altLang="zh-CN" sz="2800" b="1" baseline="30000">
                  <a:solidFill>
                    <a:srgbClr val="FF33CC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>
              <a:off x="4059" y="2931"/>
              <a:ext cx="273" cy="0"/>
            </a:xfrm>
            <a:prstGeom prst="line">
              <a:avLst/>
            </a:prstGeom>
            <a:noFill/>
            <a:ln w="28575">
              <a:solidFill>
                <a:srgbClr val="FF33CC"/>
              </a:solidFill>
              <a:rou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9" name="Text Box 27"/>
          <p:cNvSpPr txBox="1">
            <a:spLocks noChangeArrowheads="1"/>
          </p:cNvSpPr>
          <p:nvPr/>
        </p:nvSpPr>
        <p:spPr bwMode="auto">
          <a:xfrm>
            <a:off x="1784767" y="4921668"/>
            <a:ext cx="842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800" b="1" i="1" dirty="0">
                <a:solidFill>
                  <a:srgbClr val="FF33CC"/>
                </a:solidFill>
                <a:latin typeface="Symbol" panose="05050102010706020507" pitchFamily="18" charset="2"/>
              </a:rPr>
              <a:t>m</a:t>
            </a: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899490" y="2428827"/>
            <a:ext cx="44937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则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EY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800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_____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， 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DY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_____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Symbol" panose="05050102010706020507" pitchFamily="18" charset="2"/>
              </a:rPr>
              <a:t>.</a:t>
            </a:r>
            <a:endParaRPr kumimoji="1" lang="en-US" altLang="zh-CN" sz="2800" b="1" dirty="0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444261" y="3438943"/>
            <a:ext cx="7618413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3366FF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  设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 (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=1,2,…,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独立同分布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i.i.d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.)</a:t>
            </a:r>
            <a:r>
              <a:rPr kumimoji="1" lang="en-US" altLang="zh-CN" sz="2800"/>
              <a:t> </a:t>
            </a:r>
            <a:r>
              <a:rPr kumimoji="1" lang="en-US" altLang="zh-CN" sz="2800" b="1"/>
              <a:t>,</a:t>
            </a:r>
            <a:r>
              <a:rPr kumimoji="1" lang="zh-CN" altLang="en-US" sz="2800" b="1"/>
              <a:t>且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EX</a:t>
            </a:r>
            <a:r>
              <a:rPr kumimoji="1" lang="en-US" altLang="zh-CN" sz="2800" b="1" i="1" baseline="-25000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=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2800" b="1" i="1">
                <a:solidFill>
                  <a:schemeClr val="tx1"/>
                </a:solidFill>
                <a:latin typeface="Symbol" panose="05050102010706020507" pitchFamily="18" charset="2"/>
              </a:rPr>
              <a:t>s </a:t>
            </a:r>
            <a:r>
              <a:rPr kumimoji="1" lang="en-US" altLang="zh-CN" sz="2800" b="1" baseline="30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 i="1">
                <a:solidFill>
                  <a:srgbClr val="FF33CC"/>
                </a:solidFill>
                <a:latin typeface="Symbol" panose="05050102010706020507" pitchFamily="18" charset="2"/>
              </a:rPr>
              <a:t> 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0" y="876758"/>
            <a:ext cx="6840537" cy="586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b="1" dirty="0">
                <a:solidFill>
                  <a:srgbClr val="003399"/>
                </a:solidFill>
                <a:latin typeface="Times New Roman" panose="02020603050405020304" pitchFamily="18" charset="0"/>
              </a:rPr>
              <a:t>(2)</a:t>
            </a:r>
            <a:r>
              <a:rPr lang="zh-CN" altLang="en-US" b="1" dirty="0">
                <a:solidFill>
                  <a:srgbClr val="003399"/>
                </a:solidFill>
              </a:rPr>
              <a:t>常用</a:t>
            </a:r>
            <a:r>
              <a:rPr lang="en-US" altLang="zh-CN" b="1" dirty="0">
                <a:solidFill>
                  <a:srgbClr val="003399"/>
                </a:solidFill>
                <a:latin typeface="Times New Roman" panose="02020603050405020304" pitchFamily="18" charset="0"/>
              </a:rPr>
              <a:t>R.V.</a:t>
            </a:r>
            <a:r>
              <a:rPr lang="zh-CN" altLang="en-US" b="1" dirty="0">
                <a:solidFill>
                  <a:srgbClr val="003399"/>
                </a:solidFill>
                <a:latin typeface="Times New Roman" panose="02020603050405020304" pitchFamily="18" charset="0"/>
              </a:rPr>
              <a:t>函数</a:t>
            </a:r>
            <a:r>
              <a:rPr lang="zh-CN" altLang="en-US" b="1" dirty="0">
                <a:solidFill>
                  <a:srgbClr val="003399"/>
                </a:solidFill>
              </a:rPr>
              <a:t>的期望和方差</a:t>
            </a:r>
          </a:p>
        </p:txBody>
      </p:sp>
      <p:grpSp>
        <p:nvGrpSpPr>
          <p:cNvPr id="24" name="Group 34"/>
          <p:cNvGrpSpPr/>
          <p:nvPr/>
        </p:nvGrpSpPr>
        <p:grpSpPr bwMode="auto">
          <a:xfrm>
            <a:off x="361711" y="1494256"/>
            <a:ext cx="7905750" cy="858837"/>
            <a:chOff x="633" y="848"/>
            <a:chExt cx="4980" cy="541"/>
          </a:xfrm>
        </p:grpSpPr>
        <p:sp>
          <p:nvSpPr>
            <p:cNvPr id="25" name="Text Box 15"/>
            <p:cNvSpPr txBox="1">
              <a:spLocks noChangeArrowheads="1"/>
            </p:cNvSpPr>
            <p:nvPr/>
          </p:nvSpPr>
          <p:spPr bwMode="auto">
            <a:xfrm>
              <a:off x="633" y="972"/>
              <a:ext cx="44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3366FF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800" b="1">
                  <a:solidFill>
                    <a:srgbClr val="3366FF"/>
                  </a:solidFill>
                  <a:latin typeface="Times New Roman" panose="02020603050405020304" pitchFamily="18" charset="0"/>
                </a:rPr>
                <a:t>例</a:t>
              </a:r>
              <a:r>
                <a:rPr kumimoji="1"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R.V.</a:t>
              </a:r>
              <a:r>
                <a:rPr kumimoji="1"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,</a:t>
              </a:r>
              <a:r>
                <a:rPr kumimoji="1"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  E</a:t>
              </a:r>
              <a:r>
                <a:rPr kumimoji="1"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)</a:t>
              </a:r>
              <a:r>
                <a:rPr kumimoji="1"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=</a:t>
              </a:r>
              <a:r>
                <a:rPr kumimoji="1"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r>
                <a:rPr kumimoji="1"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  <a:r>
                <a:rPr kumimoji="1"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)</a:t>
              </a:r>
              <a:r>
                <a:rPr kumimoji="1"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=</a:t>
              </a:r>
              <a:r>
                <a:rPr kumimoji="1" lang="en-US" altLang="zh-CN" sz="2800" b="1" i="1">
                  <a:solidFill>
                    <a:schemeClr val="tx2"/>
                  </a:solidFill>
                  <a:latin typeface="Symbol" panose="05050102010706020507" pitchFamily="18" charset="2"/>
                </a:rPr>
                <a:t>s </a:t>
              </a:r>
              <a:r>
                <a:rPr kumimoji="1" lang="en-US" altLang="zh-CN" sz="2800" b="1" baseline="30000">
                  <a:solidFill>
                    <a:schemeClr val="tx2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.  </a:t>
              </a:r>
              <a:r>
                <a:rPr kumimoji="1"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  <a:r>
                <a:rPr kumimoji="1" lang="zh-CN" altLang="en-US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的</a:t>
              </a:r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标准化</a:t>
              </a:r>
              <a:r>
                <a:rPr kumimoji="1" lang="en-US" altLang="zh-CN" sz="28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Y</a:t>
              </a:r>
              <a:r>
                <a:rPr kumimoji="1"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=</a:t>
              </a:r>
            </a:p>
          </p:txBody>
        </p:sp>
        <p:grpSp>
          <p:nvGrpSpPr>
            <p:cNvPr id="26" name="Group 33"/>
            <p:cNvGrpSpPr/>
            <p:nvPr/>
          </p:nvGrpSpPr>
          <p:grpSpPr bwMode="auto">
            <a:xfrm>
              <a:off x="4740" y="848"/>
              <a:ext cx="873" cy="541"/>
              <a:chOff x="4874" y="690"/>
              <a:chExt cx="873" cy="541"/>
            </a:xfrm>
          </p:grpSpPr>
          <p:sp>
            <p:nvSpPr>
              <p:cNvPr id="27" name="Text Box 19"/>
              <p:cNvSpPr txBox="1">
                <a:spLocks noChangeArrowheads="1"/>
              </p:cNvSpPr>
              <p:nvPr/>
            </p:nvSpPr>
            <p:spPr bwMode="auto">
              <a:xfrm>
                <a:off x="5012" y="904"/>
                <a:ext cx="60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marL="342900" indent="-3429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1" eaLnBrk="1" hangingPunct="1">
                  <a:buFontTx/>
                  <a:buNone/>
                </a:pPr>
                <a:r>
                  <a:rPr lang="en-US" altLang="zh-CN" sz="2800" b="1" i="1">
                    <a:solidFill>
                      <a:srgbClr val="FF0000"/>
                    </a:solidFill>
                    <a:latin typeface="Symbol" panose="05050102010706020507" pitchFamily="18" charset="2"/>
                  </a:rPr>
                  <a:t>s</a:t>
                </a:r>
              </a:p>
            </p:txBody>
          </p:sp>
          <p:sp>
            <p:nvSpPr>
              <p:cNvPr id="28" name="Text Box 17"/>
              <p:cNvSpPr txBox="1">
                <a:spLocks noChangeArrowheads="1"/>
              </p:cNvSpPr>
              <p:nvPr/>
            </p:nvSpPr>
            <p:spPr bwMode="auto">
              <a:xfrm>
                <a:off x="4874" y="690"/>
                <a:ext cx="87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marL="342900" indent="-3429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1" eaLnBrk="1" hangingPunct="1">
                  <a:buFontTx/>
                  <a:buNone/>
                </a:pPr>
                <a:r>
                  <a:rPr lang="en-US" altLang="zh-CN" sz="2800" b="1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800" b="1">
                    <a:solidFill>
                      <a:srgbClr val="FF0000"/>
                    </a:solidFill>
                    <a:latin typeface="Symbol" panose="05050102010706020507" pitchFamily="18" charset="2"/>
                  </a:rPr>
                  <a:t>-</a:t>
                </a:r>
                <a:r>
                  <a:rPr lang="en-US" altLang="zh-CN" sz="2800" b="1" i="1">
                    <a:solidFill>
                      <a:srgbClr val="FF0000"/>
                    </a:solidFill>
                    <a:latin typeface="Symbol" panose="05050102010706020507" pitchFamily="18" charset="2"/>
                  </a:rPr>
                  <a:t>m</a:t>
                </a:r>
              </a:p>
            </p:txBody>
          </p:sp>
          <p:sp>
            <p:nvSpPr>
              <p:cNvPr id="29" name="Line 18"/>
              <p:cNvSpPr>
                <a:spLocks noChangeShapeType="1"/>
              </p:cNvSpPr>
              <p:nvPr/>
            </p:nvSpPr>
            <p:spPr bwMode="auto">
              <a:xfrm>
                <a:off x="5148" y="995"/>
                <a:ext cx="545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0" name="Text Box 20"/>
          <p:cNvSpPr txBox="1">
            <a:spLocks noChangeArrowheads="1"/>
          </p:cNvSpPr>
          <p:nvPr/>
        </p:nvSpPr>
        <p:spPr bwMode="auto">
          <a:xfrm>
            <a:off x="1979640" y="2420860"/>
            <a:ext cx="815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800" b="1" dirty="0">
                <a:solidFill>
                  <a:srgbClr val="FF33CC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067930" y="2405818"/>
            <a:ext cx="815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800" b="1" dirty="0">
                <a:solidFill>
                  <a:srgbClr val="FF33CC"/>
                </a:solidFill>
                <a:latin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32" name="Object 22"/>
          <p:cNvGraphicFramePr>
            <a:graphicFrameLocks noChangeAspect="1"/>
          </p:cNvGraphicFramePr>
          <p:nvPr/>
        </p:nvGraphicFramePr>
        <p:xfrm>
          <a:off x="2374661" y="3939006"/>
          <a:ext cx="2592388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2" name="Equation" r:id="rId3" imgW="1180465" imgH="431800" progId="Equation.DSMT4">
                  <p:embed/>
                </p:oleObj>
              </mc:Choice>
              <mc:Fallback>
                <p:oleObj name="Equation" r:id="rId3" imgW="1180465" imgH="4318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661" y="3939006"/>
                        <a:ext cx="2592388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75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75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 build="p" autoUpdateAnimBg="0"/>
      <p:bldP spid="30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430" y="1173575"/>
            <a:ext cx="8209140" cy="2687485"/>
          </a:xfrm>
        </p:spPr>
        <p:txBody>
          <a:bodyPr/>
          <a:lstStyle/>
          <a:p>
            <a:r>
              <a:rPr lang="zh-CN" altLang="en-US" sz="5400" b="1" dirty="0" smtClean="0"/>
              <a:t>第四章  数字特征</a:t>
            </a:r>
            <a:endParaRPr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2446" y="4437140"/>
            <a:ext cx="6576822" cy="108118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800" b="1" cap="all" dirty="0" smtClean="0">
                <a:latin typeface="+mj-lt"/>
                <a:ea typeface="+mj-ea"/>
                <a:cs typeface="+mj-cs"/>
              </a:rPr>
              <a:t>4.3 </a:t>
            </a:r>
            <a:r>
              <a:rPr lang="zh-CN" altLang="en-US" sz="2800" b="1" cap="all" dirty="0" smtClean="0">
                <a:latin typeface="+mj-lt"/>
                <a:ea typeface="+mj-ea"/>
                <a:cs typeface="+mj-cs"/>
              </a:rPr>
              <a:t>随机变量的矩</a:t>
            </a:r>
            <a:endParaRPr lang="zh-CN" altLang="en-US" sz="28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7430" y="404580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4.3 </a:t>
            </a:r>
            <a:r>
              <a:rPr lang="zh-CN" altLang="en-US" sz="3600" dirty="0" smtClean="0"/>
              <a:t>随机变量的矩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t>16</a:t>
            </a:fld>
            <a:endParaRPr lang="en-US" altLang="zh-CN"/>
          </a:p>
        </p:txBody>
      </p:sp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395887" y="1119728"/>
            <a:ext cx="2305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 dirty="0" smtClean="0">
                <a:solidFill>
                  <a:srgbClr val="00339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矩</a:t>
            </a:r>
            <a:r>
              <a:rPr kumimoji="1" lang="zh-CN" altLang="en-US" sz="2800" b="1" dirty="0">
                <a:solidFill>
                  <a:srgbClr val="003399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的定义</a:t>
            </a:r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2051650" y="1086924"/>
            <a:ext cx="46085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R.V.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 X ,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若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|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|</a:t>
            </a:r>
            <a:r>
              <a:rPr kumimoji="1" lang="en-US" altLang="zh-CN" sz="2800" b="1" i="1" baseline="30000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&lt;</a:t>
            </a:r>
            <a:r>
              <a:rPr kumimoji="1" lang="en-US" altLang="zh-CN" sz="4000" b="1" baseline="-2000">
                <a:latin typeface="Times New Roman" panose="02020603050405020304" pitchFamily="18" charset="0"/>
              </a:rPr>
              <a:t>∞</a:t>
            </a:r>
            <a:r>
              <a:rPr kumimoji="1" lang="en-US" altLang="zh-CN" sz="3600" b="1">
                <a:latin typeface="Times New Roman" panose="02020603050405020304" pitchFamily="18" charset="0"/>
              </a:rPr>
              <a:t>.</a:t>
            </a:r>
            <a:r>
              <a:rPr kumimoji="1" lang="en-US" altLang="zh-CN" sz="3600" b="1" baseline="-2000"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则称</a:t>
            </a:r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2412012" y="1699166"/>
            <a:ext cx="777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EX</a:t>
            </a:r>
            <a:r>
              <a:rPr kumimoji="1" lang="en-US" altLang="zh-CN" sz="2800" b="1" i="1" baseline="3000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endParaRPr kumimoji="1"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" name="Text Box 15"/>
          <p:cNvSpPr txBox="1">
            <a:spLocks noChangeArrowheads="1"/>
          </p:cNvSpPr>
          <p:nvPr/>
        </p:nvSpPr>
        <p:spPr bwMode="auto">
          <a:xfrm>
            <a:off x="3428012" y="2203991"/>
            <a:ext cx="3305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—— 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阶原点绝对矩</a:t>
            </a:r>
            <a:endParaRPr kumimoji="1" lang="zh-C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2342162" y="2203991"/>
            <a:ext cx="933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E|X|</a:t>
            </a:r>
            <a:r>
              <a:rPr kumimoji="1" lang="en-US" altLang="zh-CN" sz="2800" b="1" i="1" baseline="3000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endParaRPr kumimoji="1"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>
            <a:off x="3420074" y="1699166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—— 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阶原点矩</a:t>
            </a:r>
            <a:endParaRPr kumimoji="1" lang="zh-C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1547580" y="2635791"/>
            <a:ext cx="46085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若</a:t>
            </a:r>
            <a:r>
              <a:rPr kumimoji="1"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|</a:t>
            </a:r>
            <a:r>
              <a:rPr kumimoji="1"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X-EX</a:t>
            </a:r>
            <a:r>
              <a:rPr kumimoji="1"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|</a:t>
            </a:r>
            <a:r>
              <a:rPr kumimoji="1" lang="en-US" altLang="zh-CN" sz="2800" b="1" i="1" baseline="30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&lt;</a:t>
            </a:r>
            <a:r>
              <a:rPr kumimoji="1" lang="en-US" altLang="zh-CN" sz="4000" b="1" baseline="-2000" dirty="0">
                <a:latin typeface="Times New Roman" panose="02020603050405020304" pitchFamily="18" charset="0"/>
              </a:rPr>
              <a:t>∞</a:t>
            </a:r>
            <a:r>
              <a:rPr kumimoji="1" lang="en-US" altLang="zh-CN" sz="3600" b="1" dirty="0">
                <a:latin typeface="Times New Roman" panose="02020603050405020304" pitchFamily="18" charset="0"/>
              </a:rPr>
              <a:t>.</a:t>
            </a:r>
            <a:r>
              <a:rPr kumimoji="1" lang="en-US" altLang="zh-CN" sz="3600" b="1" baseline="-2000" dirty="0"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则称</a:t>
            </a:r>
          </a:p>
        </p:txBody>
      </p:sp>
      <p:sp>
        <p:nvSpPr>
          <p:cNvPr id="49" name="Text Box 22"/>
          <p:cNvSpPr txBox="1">
            <a:spLocks noChangeArrowheads="1"/>
          </p:cNvSpPr>
          <p:nvPr/>
        </p:nvSpPr>
        <p:spPr bwMode="auto">
          <a:xfrm>
            <a:off x="2243737" y="3267616"/>
            <a:ext cx="16081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X-EX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800" b="1" i="1" baseline="30000" dirty="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endParaRPr kumimoji="1"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" name="Text Box 23"/>
          <p:cNvSpPr txBox="1">
            <a:spLocks noChangeArrowheads="1"/>
          </p:cNvSpPr>
          <p:nvPr/>
        </p:nvSpPr>
        <p:spPr bwMode="auto">
          <a:xfrm>
            <a:off x="3643912" y="3788316"/>
            <a:ext cx="3305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—— </a:t>
            </a:r>
            <a:r>
              <a:rPr kumimoji="1"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阶中心绝对矩</a:t>
            </a:r>
            <a:endParaRPr kumimoji="1" lang="zh-C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" name="Text Box 24"/>
          <p:cNvSpPr txBox="1">
            <a:spLocks noChangeArrowheads="1"/>
          </p:cNvSpPr>
          <p:nvPr/>
        </p:nvSpPr>
        <p:spPr bwMode="auto">
          <a:xfrm>
            <a:off x="2254302" y="3788316"/>
            <a:ext cx="1525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E|X-EX|</a:t>
            </a:r>
            <a:r>
              <a:rPr kumimoji="1" lang="en-US" altLang="zh-CN" sz="2800" b="1" i="1" baseline="300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endParaRPr kumimoji="1"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" name="Text Box 25"/>
          <p:cNvSpPr txBox="1">
            <a:spLocks noChangeArrowheads="1"/>
          </p:cNvSpPr>
          <p:nvPr/>
        </p:nvSpPr>
        <p:spPr bwMode="auto">
          <a:xfrm>
            <a:off x="3780437" y="3283491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—— 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阶中心矩</a:t>
            </a: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/>
              <p:cNvSpPr/>
              <p:nvPr/>
            </p:nvSpPr>
            <p:spPr>
              <a:xfrm>
                <a:off x="1269438" y="5106179"/>
                <a:ext cx="27185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Clr>
                    <a:srgbClr val="1F4B70"/>
                  </a:buClr>
                  <a:buFont typeface="Arial" panose="020B0604020202020204" pitchFamily="34" charset="0"/>
                  <a:buChar char="•"/>
                </a:pPr>
                <a14:m>
                  <m:oMath xmlns="" xmlns:m="http://schemas.openxmlformats.org/officeDocument/2006/math">
                    <m:r>
                      <a:rPr kumimoji="1" lang="en-US" altLang="zh-CN" sz="2400" b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𝐸𝑋</m:t>
                    </m:r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是一阶原点矩</a:t>
                </a:r>
              </a:p>
            </p:txBody>
          </p:sp>
        </mc:Choice>
        <mc:Fallback xmlns="">
          <p:sp>
            <p:nvSpPr>
              <p:cNvPr id="57" name="矩形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438" y="5106179"/>
                <a:ext cx="2718501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2915" t="-14667" r="-3812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/>
              <p:cNvSpPr/>
              <p:nvPr/>
            </p:nvSpPr>
            <p:spPr>
              <a:xfrm>
                <a:off x="1265254" y="5575375"/>
                <a:ext cx="27489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spcAft>
                    <a:spcPts val="300"/>
                  </a:spcAft>
                  <a:buClr>
                    <a:srgbClr val="1F4B70"/>
                  </a:buClr>
                  <a:buFont typeface="Arial" panose="020B0604020202020204" pitchFamily="34" charset="0"/>
                  <a:buChar char="•"/>
                </a:pPr>
                <a14:m>
                  <m:oMath xmlns="" xmlns:m="http://schemas.openxmlformats.org/officeDocument/2006/math">
                    <m:r>
                      <a:rPr kumimoji="1" lang="en-US" altLang="zh-CN" sz="2400" b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𝐷𝑋</m:t>
                    </m:r>
                  </m:oMath>
                </a14:m>
                <a:r>
                  <a:rPr kumimoji="1"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是二阶中心矩</a:t>
                </a:r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254" y="5575375"/>
                <a:ext cx="2748958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111" t="-14667" r="-3333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9" name="矩形 58"/>
          <p:cNvSpPr/>
          <p:nvPr/>
        </p:nvSpPr>
        <p:spPr>
          <a:xfrm>
            <a:off x="1259540" y="4636983"/>
            <a:ext cx="70172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300"/>
              </a:spcAft>
              <a:buClr>
                <a:srgbClr val="1F4B70"/>
              </a:buClr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以上数字特征都是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随机变量函数</a:t>
            </a:r>
            <a:r>
              <a:rPr kumimoji="1"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的数学期望</a:t>
            </a:r>
          </a:p>
        </p:txBody>
      </p:sp>
      <p:sp>
        <p:nvSpPr>
          <p:cNvPr id="2" name="矩形 1"/>
          <p:cNvSpPr/>
          <p:nvPr/>
        </p:nvSpPr>
        <p:spPr>
          <a:xfrm>
            <a:off x="473144" y="4575428"/>
            <a:ext cx="54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2800" b="1" dirty="0">
                <a:solidFill>
                  <a:srgbClr val="003399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6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75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475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75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8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4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75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build="p" autoUpdateAnimBg="0"/>
      <p:bldP spid="43" grpId="0" build="p" autoUpdateAnimBg="0"/>
      <p:bldP spid="44" grpId="0" build="p" autoUpdateAnimBg="0"/>
      <p:bldP spid="46" grpId="0" build="p" autoUpdateAnimBg="0"/>
      <p:bldP spid="47" grpId="0" build="p" autoUpdateAnimBg="0"/>
      <p:bldP spid="48" grpId="0" build="p" autoUpdateAnimBg="0"/>
      <p:bldP spid="49" grpId="0" build="p" autoUpdateAnimBg="0"/>
      <p:bldP spid="50" grpId="0" build="p" autoUpdateAnimBg="0"/>
      <p:bldP spid="86" grpId="0" build="p" autoUpdateAnimBg="0"/>
      <p:bldP spid="87" grpId="0" build="p" autoUpdateAnimBg="0"/>
      <p:bldP spid="57" grpId="0"/>
      <p:bldP spid="58" grpId="0"/>
      <p:bldP spid="5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23410" y="282295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4.3 </a:t>
            </a:r>
            <a:r>
              <a:rPr lang="zh-CN" altLang="en-US" sz="3600" dirty="0" smtClean="0"/>
              <a:t>随机变量的矩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t>17</a:t>
            </a:fld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456019" y="986961"/>
            <a:ext cx="12355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b="1" dirty="0" smtClean="0">
                <a:solidFill>
                  <a:srgbClr val="1F4B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  </a:t>
            </a:r>
            <a:r>
              <a:rPr kumimoji="1" lang="zh-CN" altLang="en-US" sz="2400" b="0" dirty="0" smtClean="0">
                <a:solidFill>
                  <a:srgbClr val="1F4B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endParaRPr lang="zh-CN" altLang="en-US" sz="2400" dirty="0">
              <a:solidFill>
                <a:srgbClr val="1F4B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020879"/>
              </p:ext>
            </p:extLst>
          </p:nvPr>
        </p:nvGraphicFramePr>
        <p:xfrm>
          <a:off x="1416415" y="956092"/>
          <a:ext cx="200342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0" name="公式" r:id="rId3" imgW="914400" imgH="241300" progId="Equation.3">
                  <p:embed/>
                </p:oleObj>
              </mc:Choice>
              <mc:Fallback>
                <p:oleObj name="公式" r:id="rId3" imgW="914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415" y="956092"/>
                        <a:ext cx="200342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/>
          <p:cNvSpPr/>
          <p:nvPr/>
        </p:nvSpPr>
        <p:spPr>
          <a:xfrm>
            <a:off x="3336419" y="1023065"/>
            <a:ext cx="9475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b="1" dirty="0" smtClean="0">
                <a:solidFill>
                  <a:srgbClr val="1F4B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</a:t>
            </a:r>
            <a:endParaRPr lang="zh-CN" altLang="en-US" sz="2400" dirty="0">
              <a:solidFill>
                <a:srgbClr val="1F4B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370582"/>
              </p:ext>
            </p:extLst>
          </p:nvPr>
        </p:nvGraphicFramePr>
        <p:xfrm>
          <a:off x="3923910" y="908650"/>
          <a:ext cx="25622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1" name="公式" r:id="rId5" imgW="1168400" imgH="317500" progId="Equation.3">
                  <p:embed/>
                </p:oleObj>
              </mc:Choice>
              <mc:Fallback>
                <p:oleObj name="公式" r:id="rId5" imgW="1168400" imgH="31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10" y="908650"/>
                        <a:ext cx="256222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30"/>
          <p:cNvSpPr/>
          <p:nvPr/>
        </p:nvSpPr>
        <p:spPr>
          <a:xfrm>
            <a:off x="447985" y="1611196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 smtClean="0">
                <a:solidFill>
                  <a:srgbClr val="1F4B70"/>
                </a:solidFill>
                <a:latin typeface="微软雅黑" panose="020B0503020204020204" charset="-122"/>
                <a:ea typeface="微软雅黑" panose="020B0503020204020204" charset="-122"/>
              </a:rPr>
              <a:t>解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矩形 31"/>
              <p:cNvSpPr/>
              <p:nvPr/>
            </p:nvSpPr>
            <p:spPr>
              <a:xfrm>
                <a:off x="863483" y="1611196"/>
                <a:ext cx="19648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 smtClean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对任意</a:t>
                </a:r>
                <a14:m>
                  <m:oMath xmlns="" xmlns:m="http://schemas.openxmlformats.org/officeDocument/2006/math">
                    <m:r>
                      <a:rPr lang="en-US" altLang="zh-CN" sz="2000" b="0" i="1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</a:rPr>
                      <m:t>≥1,</m:t>
                    </m:r>
                  </m:oMath>
                </a14:m>
                <a:r>
                  <a:rPr lang="zh-CN" altLang="en-US" sz="2000" dirty="0" smtClean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有</a:t>
                </a:r>
                <a:endParaRPr lang="zh-CN" altLang="en-US" sz="2000" dirty="0">
                  <a:solidFill>
                    <a:srgbClr val="1F4B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83" y="1611196"/>
                <a:ext cx="1964897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845051"/>
              </p:ext>
            </p:extLst>
          </p:nvPr>
        </p:nvGraphicFramePr>
        <p:xfrm>
          <a:off x="882050" y="1655945"/>
          <a:ext cx="621030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2" name="公式" r:id="rId8" imgW="2832100" imgH="546100" progId="Equation.3">
                  <p:embed/>
                </p:oleObj>
              </mc:Choice>
              <mc:Fallback>
                <p:oleObj name="公式" r:id="rId8" imgW="2832100" imgH="546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050" y="1655945"/>
                        <a:ext cx="6210300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8104890"/>
              </p:ext>
            </p:extLst>
          </p:nvPr>
        </p:nvGraphicFramePr>
        <p:xfrm>
          <a:off x="2628977" y="2892243"/>
          <a:ext cx="2951163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3" name="公式" r:id="rId10" imgW="1346200" imgH="508000" progId="Equation.3">
                  <p:embed/>
                </p:oleObj>
              </mc:Choice>
              <mc:Fallback>
                <p:oleObj name="公式" r:id="rId10" imgW="13462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77" y="2892243"/>
                        <a:ext cx="2951163" cy="11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5" name="矩形 34"/>
              <p:cNvSpPr/>
              <p:nvPr/>
            </p:nvSpPr>
            <p:spPr>
              <a:xfrm>
                <a:off x="863483" y="3911920"/>
                <a:ext cx="41718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14:m/>
                <a:r>
                  <a:rPr lang="zh-CN" altLang="en-US" sz="2400" dirty="0" smtClean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为奇数时，</a:t>
                </a:r>
                <a14:m/>
                <a:r>
                  <a:rPr lang="zh-CN" altLang="en-US" sz="2000" dirty="0" smtClean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endParaRPr lang="zh-CN" altLang="en-US" sz="2000" dirty="0">
                  <a:solidFill>
                    <a:srgbClr val="1F4B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483" y="3911920"/>
                <a:ext cx="4171885" cy="46166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矩形 35"/>
              <p:cNvSpPr/>
              <p:nvPr/>
            </p:nvSpPr>
            <p:spPr>
              <a:xfrm>
                <a:off x="853182" y="4335525"/>
                <a:ext cx="54466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14:m/>
                <a:r>
                  <a:rPr lang="zh-CN" altLang="en-US" sz="2400" dirty="0" smtClean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为偶数</a:t>
                </a:r>
                <a:r>
                  <a:rPr lang="zh-CN" altLang="en-US" sz="2400" dirty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</a:t>
                </a:r>
                <a:r>
                  <a:rPr lang="zh-CN" altLang="en-US" sz="2400" dirty="0" smtClean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，设</a:t>
                </a:r>
                <a14:m/>
                <a:r>
                  <a:rPr lang="zh-CN" altLang="en-US" sz="2400" dirty="0" smtClean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令</a:t>
                </a:r>
                <a14:m/>
                <a:r>
                  <a:rPr lang="en-US" altLang="zh-CN" sz="2400" dirty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lang="zh-CN" altLang="en-US" sz="2400" dirty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</a:t>
                </a:r>
                <a:r>
                  <a:rPr lang="zh-CN" altLang="en-US" sz="2400" dirty="0" smtClean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</a:t>
                </a:r>
                <a:endParaRPr lang="zh-CN" altLang="en-US" sz="2400" dirty="0">
                  <a:solidFill>
                    <a:srgbClr val="1F4B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82" y="4335525"/>
                <a:ext cx="5446623" cy="461665"/>
              </a:xfrm>
              <a:prstGeom prst="rect">
                <a:avLst/>
              </a:prstGeom>
              <a:blipFill rotWithShape="1">
                <a:blip r:embed="rId1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9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770523"/>
              </p:ext>
            </p:extLst>
          </p:nvPr>
        </p:nvGraphicFramePr>
        <p:xfrm>
          <a:off x="6130925" y="4214813"/>
          <a:ext cx="2674938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4" name="公式" r:id="rId14" imgW="1219200" imgH="279400" progId="Equation.3">
                  <p:embed/>
                </p:oleObj>
              </mc:Choice>
              <mc:Fallback>
                <p:oleObj name="公式" r:id="rId14" imgW="12192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0925" y="4214813"/>
                        <a:ext cx="2674938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644274"/>
              </p:ext>
            </p:extLst>
          </p:nvPr>
        </p:nvGraphicFramePr>
        <p:xfrm>
          <a:off x="2771750" y="4780950"/>
          <a:ext cx="2589213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5" name="公式" r:id="rId16" imgW="1181100" imgH="533400" progId="Equation.3">
                  <p:embed/>
                </p:oleObj>
              </mc:Choice>
              <mc:Fallback>
                <p:oleObj name="公式" r:id="rId16" imgW="11811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50" y="4780950"/>
                        <a:ext cx="2589213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 40"/>
              <p:cNvSpPr/>
              <p:nvPr/>
            </p:nvSpPr>
            <p:spPr>
              <a:xfrm>
                <a:off x="5682339" y="4839595"/>
                <a:ext cx="18420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14:m/>
                <a:r>
                  <a:rPr lang="zh-CN" altLang="en-US" sz="2400" dirty="0" smtClean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zh-CN" altLang="en-US" sz="2400" dirty="0" smtClean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偶</a:t>
                </a:r>
                <a:r>
                  <a:rPr lang="zh-CN" altLang="en-US" sz="2400" dirty="0" smtClean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</a:t>
                </a:r>
                <a:r>
                  <a:rPr lang="zh-CN" altLang="en-US" sz="2000" dirty="0" smtClean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endParaRPr lang="zh-CN" altLang="en-US" sz="2000" dirty="0">
                  <a:solidFill>
                    <a:srgbClr val="1F4B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339" y="4839595"/>
                <a:ext cx="1842071" cy="46166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矩形 41"/>
              <p:cNvSpPr/>
              <p:nvPr/>
            </p:nvSpPr>
            <p:spPr>
              <a:xfrm>
                <a:off x="5682339" y="5415675"/>
                <a:ext cx="18420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14:m/>
                <a:r>
                  <a:rPr lang="zh-CN" altLang="en-US" sz="2400" dirty="0" smtClean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为奇数</a:t>
                </a:r>
                <a:r>
                  <a:rPr lang="zh-CN" altLang="en-US" sz="2000" dirty="0" smtClean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endParaRPr lang="zh-CN" altLang="en-US" sz="2000" dirty="0">
                  <a:solidFill>
                    <a:srgbClr val="1F4B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339" y="5415675"/>
                <a:ext cx="1842071" cy="461665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圆角矩形 42"/>
          <p:cNvSpPr/>
          <p:nvPr/>
        </p:nvSpPr>
        <p:spPr>
          <a:xfrm>
            <a:off x="406913" y="6188747"/>
            <a:ext cx="8269657" cy="4807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17119" y="6197330"/>
            <a:ext cx="82662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000" dirty="0">
                <a:solidFill>
                  <a:srgbClr val="1F4B70"/>
                </a:solidFill>
                <a:latin typeface="微软雅黑" panose="020B0503020204020204" charset="-122"/>
                <a:ea typeface="微软雅黑" panose="020B0503020204020204" charset="-122"/>
              </a:rPr>
              <a:t>如果随机变量的密度是</a:t>
            </a:r>
            <a:r>
              <a:rPr kumimoji="1" lang="zh-CN" altLang="en-US" sz="2000" dirty="0">
                <a:solidFill>
                  <a:srgbClr val="E88D22"/>
                </a:solidFill>
                <a:latin typeface="微软雅黑" panose="020B0503020204020204" charset="-122"/>
                <a:ea typeface="微软雅黑" panose="020B0503020204020204" charset="-122"/>
              </a:rPr>
              <a:t>关于期望对称</a:t>
            </a:r>
            <a:r>
              <a:rPr kumimoji="1" lang="zh-CN" altLang="en-US" sz="2000" dirty="0">
                <a:solidFill>
                  <a:srgbClr val="1F4B70"/>
                </a:solidFill>
                <a:latin typeface="微软雅黑" panose="020B0503020204020204" charset="-122"/>
                <a:ea typeface="微软雅黑" panose="020B0503020204020204" charset="-122"/>
              </a:rPr>
              <a:t>的，则它的一切</a:t>
            </a:r>
            <a:r>
              <a:rPr kumimoji="1" lang="zh-CN" altLang="en-US" sz="2000" dirty="0">
                <a:solidFill>
                  <a:srgbClr val="E88D22"/>
                </a:solidFill>
                <a:latin typeface="微软雅黑" panose="020B0503020204020204" charset="-122"/>
                <a:ea typeface="微软雅黑" panose="020B0503020204020204" charset="-122"/>
              </a:rPr>
              <a:t>奇数阶中心矩</a:t>
            </a:r>
            <a:r>
              <a:rPr kumimoji="1" lang="zh-CN" altLang="en-US" sz="2000" dirty="0">
                <a:solidFill>
                  <a:srgbClr val="1F4B70"/>
                </a:solidFill>
                <a:latin typeface="微软雅黑" panose="020B0503020204020204" charset="-122"/>
                <a:ea typeface="微软雅黑" panose="020B0503020204020204" charset="-122"/>
              </a:rPr>
              <a:t>恒为</a:t>
            </a:r>
            <a:r>
              <a:rPr kumimoji="1" lang="en-US" altLang="zh-CN" sz="2000" dirty="0">
                <a:solidFill>
                  <a:srgbClr val="1F4B70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kumimoji="1" lang="zh-CN" altLang="en-US" sz="2000" dirty="0">
                <a:solidFill>
                  <a:srgbClr val="1F4B70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/>
      <p:bldP spid="31" grpId="0"/>
      <p:bldP spid="32" grpId="0"/>
      <p:bldP spid="35" grpId="0"/>
      <p:bldP spid="36" grpId="0"/>
      <p:bldP spid="41" grpId="0"/>
      <p:bldP spid="42" grpId="0"/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41985" y="327986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4.3 </a:t>
            </a:r>
            <a:r>
              <a:rPr lang="zh-CN" altLang="en-US" sz="3600" dirty="0" smtClean="0"/>
              <a:t>随机变量的矩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t>18</a:t>
            </a:fld>
            <a:endParaRPr lang="en-US" altLang="zh-CN"/>
          </a:p>
        </p:txBody>
      </p:sp>
      <p:sp>
        <p:nvSpPr>
          <p:cNvPr id="39" name="矩形: 圆角 115"/>
          <p:cNvSpPr/>
          <p:nvPr/>
        </p:nvSpPr>
        <p:spPr>
          <a:xfrm>
            <a:off x="316704" y="1038591"/>
            <a:ext cx="875795" cy="477155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445718" y="1054081"/>
            <a:ext cx="6413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756" rIns="12756">
            <a:spAutoFit/>
          </a:bodyPr>
          <a:lstStyle>
            <a:lvl1pPr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定义</a:t>
            </a:r>
            <a:endParaRPr kumimoji="1" lang="zh-CN" altLang="en-US" sz="2400" dirty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192499" y="1028639"/>
            <a:ext cx="2514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 smtClean="0">
                <a:solidFill>
                  <a:srgbClr val="1F4B70"/>
                </a:solidFill>
                <a:latin typeface="Cambria Math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kumimoji="1" lang="en-US" altLang="zh-CN" sz="2400" i="1" dirty="0" smtClean="0">
                <a:solidFill>
                  <a:srgbClr val="1F4B70"/>
                </a:solidFill>
                <a:latin typeface="Cambria Math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400" dirty="0" smtClean="0">
                <a:solidFill>
                  <a:srgbClr val="1F4B70"/>
                </a:solidFill>
                <a:latin typeface="Cambria Math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2400" dirty="0" smtClean="0">
                <a:solidFill>
                  <a:srgbClr val="1F4B70"/>
                </a:solidFill>
                <a:latin typeface="Cambria Math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随机变量，</a:t>
            </a:r>
            <a:endParaRPr kumimoji="1" lang="zh-CN" altLang="en-US" sz="2400" dirty="0">
              <a:solidFill>
                <a:srgbClr val="1F4B70"/>
              </a:solidFill>
              <a:latin typeface="Cambria Math" panose="020405030504060302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707681"/>
              </p:ext>
            </p:extLst>
          </p:nvPr>
        </p:nvGraphicFramePr>
        <p:xfrm>
          <a:off x="3524482" y="981075"/>
          <a:ext cx="4071938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6" name="公式" r:id="rId3" imgW="1854200" imgH="254000" progId="Equation.3">
                  <p:embed/>
                </p:oleObj>
              </mc:Choice>
              <mc:Fallback>
                <p:oleObj name="公式" r:id="rId3" imgW="18542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482" y="981075"/>
                        <a:ext cx="4071938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/>
          <p:nvPr/>
        </p:nvSpPr>
        <p:spPr>
          <a:xfrm>
            <a:off x="7452400" y="102306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 smtClean="0">
                <a:solidFill>
                  <a:srgbClr val="1F4B70"/>
                </a:solidFill>
                <a:latin typeface="Cambria Math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则称</a:t>
            </a:r>
            <a:endParaRPr kumimoji="1" lang="zh-CN" altLang="en-US" sz="2400" dirty="0">
              <a:solidFill>
                <a:srgbClr val="1F4B70"/>
              </a:solidFill>
              <a:latin typeface="Cambria Math" panose="020405030504060302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268473"/>
              </p:ext>
            </p:extLst>
          </p:nvPr>
        </p:nvGraphicFramePr>
        <p:xfrm>
          <a:off x="3702050" y="1579563"/>
          <a:ext cx="16986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7" name="公式" r:id="rId5" imgW="774700" imgH="495300" progId="Equation.3">
                  <p:embed/>
                </p:oleObj>
              </mc:Choice>
              <mc:Fallback>
                <p:oleObj name="公式" r:id="rId5" imgW="774700" imgH="495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2050" y="1579563"/>
                        <a:ext cx="16986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1164663" y="2534377"/>
                <a:ext cx="315317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400" dirty="0" smtClean="0">
                    <a:solidFill>
                      <a:srgbClr val="1F4B7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随机变量的</a:t>
                </a:r>
                <a:r>
                  <a:rPr kumimoji="1" lang="zh-CN" altLang="en-US" sz="2400" dirty="0" smtClean="0">
                    <a:solidFill>
                      <a:srgbClr val="E88D22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偏度</a:t>
                </a:r>
                <a:r>
                  <a:rPr kumimoji="1" lang="zh-CN" altLang="en-US" sz="2400" dirty="0" smtClean="0">
                    <a:solidFill>
                      <a:srgbClr val="1F4B7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kumimoji="1" lang="zh-CN" altLang="en-US" sz="2400" dirty="0">
                  <a:solidFill>
                    <a:srgbClr val="1F4B70"/>
                  </a:solidFill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663" y="2534377"/>
                <a:ext cx="3153177" cy="46166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/>
          <p:cNvSpPr/>
          <p:nvPr/>
        </p:nvSpPr>
        <p:spPr>
          <a:xfrm>
            <a:off x="197326" y="3253501"/>
            <a:ext cx="1147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E88D22"/>
                </a:solidFill>
                <a:latin typeface="微软雅黑" panose="020B0503020204020204" charset="-122"/>
                <a:ea typeface="微软雅黑" panose="020B0503020204020204" charset="-122"/>
              </a:rPr>
              <a:t>注</a:t>
            </a:r>
            <a:r>
              <a:rPr kumimoji="1" lang="en-US" altLang="zh-CN" sz="2400" b="1" dirty="0" smtClean="0">
                <a:solidFill>
                  <a:srgbClr val="E88D22"/>
                </a:solidFill>
                <a:latin typeface="微软雅黑" panose="020B0503020204020204" charset="-122"/>
                <a:ea typeface="微软雅黑" panose="020B0503020204020204" charset="-122"/>
              </a:rPr>
              <a:t>:   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当</a:t>
            </a:r>
            <a:endParaRPr kumimoji="1" lang="zh-CN" altLang="en-US" sz="24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635172"/>
              </p:ext>
            </p:extLst>
          </p:nvPr>
        </p:nvGraphicFramePr>
        <p:xfrm>
          <a:off x="1316038" y="3194050"/>
          <a:ext cx="35147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8" name="公式" r:id="rId9" imgW="1600200" imgH="304800" progId="Equation.3">
                  <p:embed/>
                </p:oleObj>
              </mc:Choice>
              <mc:Fallback>
                <p:oleObj name="公式" r:id="rId9" imgW="16002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038" y="3194050"/>
                        <a:ext cx="351472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/>
          <p:cNvSpPr/>
          <p:nvPr/>
        </p:nvSpPr>
        <p:spPr>
          <a:xfrm>
            <a:off x="755471" y="3645030"/>
            <a:ext cx="446462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 smtClean="0">
                <a:solidFill>
                  <a:srgbClr val="1F4B70"/>
                </a:solidFill>
                <a:latin typeface="Cambria Math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</a:t>
            </a:r>
            <a:r>
              <a:rPr kumimoji="1" lang="en-US" altLang="zh-CN" sz="2400" i="1" dirty="0" smtClean="0">
                <a:solidFill>
                  <a:srgbClr val="1F4B70"/>
                </a:solidFill>
                <a:latin typeface="Cambria Math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400" dirty="0" smtClean="0">
                <a:solidFill>
                  <a:srgbClr val="1F4B70"/>
                </a:solidFill>
                <a:latin typeface="Cambria Math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的概率密度函数</a:t>
            </a:r>
            <a:r>
              <a:rPr kumimoji="1" lang="zh-CN" altLang="en-US" sz="2400" dirty="0" smtClean="0">
                <a:solidFill>
                  <a:srgbClr val="1F4B70"/>
                </a:solidFill>
                <a:latin typeface="Cambria Math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关于期望</a:t>
            </a:r>
            <a:r>
              <a:rPr kumimoji="1" lang="en-US" altLang="zh-CN" sz="2400" i="1" dirty="0" smtClean="0">
                <a:solidFill>
                  <a:srgbClr val="1F4B70"/>
                </a:solidFill>
                <a:latin typeface="Cambria Math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</a:t>
            </a:r>
            <a:r>
              <a:rPr kumimoji="1" lang="zh-CN" altLang="en-US" sz="2400" dirty="0" smtClean="0">
                <a:solidFill>
                  <a:srgbClr val="1F4B70"/>
                </a:solidFill>
                <a:latin typeface="Cambria Math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对称，</a:t>
            </a:r>
            <a:r>
              <a:rPr kumimoji="1" lang="zh-CN" altLang="en-US" sz="2400" dirty="0" smtClean="0">
                <a:solidFill>
                  <a:srgbClr val="1F4B70"/>
                </a:solidFill>
                <a:latin typeface="Cambria Math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</a:t>
            </a:r>
            <a:r>
              <a:rPr kumimoji="1" lang="en-US" altLang="zh-CN" sz="2400" dirty="0" smtClean="0">
                <a:solidFill>
                  <a:srgbClr val="1F4B70"/>
                </a:solidFill>
                <a:latin typeface="Cambria Math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400" dirty="0" smtClean="0">
                <a:solidFill>
                  <a:srgbClr val="1F4B70"/>
                </a:solidFill>
                <a:latin typeface="Cambria Math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的偏差</a:t>
            </a:r>
            <a:r>
              <a:rPr kumimoji="1" lang="en-US" altLang="zh-CN" sz="2400" i="1" dirty="0" smtClean="0">
                <a:solidFill>
                  <a:srgbClr val="1F4B70"/>
                </a:solidFill>
                <a:latin typeface="Cambria Math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2400" i="1" dirty="0" smtClean="0">
                <a:solidFill>
                  <a:srgbClr val="1F4B70"/>
                </a:solidFill>
                <a:latin typeface="Cambria Math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(X)=0</a:t>
            </a:r>
            <a:r>
              <a:rPr kumimoji="1" lang="zh-CN" altLang="en-US" sz="2400" dirty="0" smtClean="0">
                <a:solidFill>
                  <a:srgbClr val="1F4B70"/>
                </a:solidFill>
                <a:latin typeface="Cambria Math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US" altLang="zh-CN" sz="2400" dirty="0">
              <a:solidFill>
                <a:srgbClr val="1F4B70"/>
              </a:solidFill>
              <a:latin typeface="Cambria Math" panose="020405030504060302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圆角矩形 33"/>
          <p:cNvSpPr/>
          <p:nvPr/>
        </p:nvSpPr>
        <p:spPr>
          <a:xfrm>
            <a:off x="723006" y="5570691"/>
            <a:ext cx="4353064" cy="5226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5" name="矩形 34"/>
          <p:cNvSpPr/>
          <p:nvPr/>
        </p:nvSpPr>
        <p:spPr>
          <a:xfrm>
            <a:off x="755470" y="5559695"/>
            <a:ext cx="45366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 smtClean="0">
                <a:solidFill>
                  <a:srgbClr val="1F4B70"/>
                </a:solidFill>
                <a:latin typeface="Cambria Math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偏度</a:t>
            </a:r>
            <a:r>
              <a:rPr kumimoji="1" lang="en-US" altLang="zh-CN" sz="2400" i="1" dirty="0" smtClean="0">
                <a:solidFill>
                  <a:srgbClr val="1F4B70"/>
                </a:solidFill>
                <a:latin typeface="Cambria Math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S(X)</a:t>
            </a:r>
            <a:r>
              <a:rPr kumimoji="1" lang="zh-CN" altLang="en-US" sz="2400" dirty="0" smtClean="0">
                <a:solidFill>
                  <a:srgbClr val="1F4B70"/>
                </a:solidFill>
                <a:latin typeface="Cambria Math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刻画</a:t>
            </a:r>
            <a:r>
              <a:rPr kumimoji="1" lang="zh-CN" altLang="en-US" sz="2400" dirty="0" smtClean="0">
                <a:solidFill>
                  <a:srgbClr val="1F4B70"/>
                </a:solidFill>
                <a:latin typeface="Cambria Math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分布的偏斜度</a:t>
            </a:r>
            <a:endParaRPr kumimoji="1" lang="zh-CN" altLang="en-US" sz="2400" dirty="0">
              <a:solidFill>
                <a:srgbClr val="1F4B70"/>
              </a:solidFill>
              <a:latin typeface="Cambria Math" panose="020405030504060302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 descr="无标题1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70" y="2636890"/>
            <a:ext cx="3766200" cy="230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5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  <p:bldP spid="42" grpId="0"/>
      <p:bldP spid="23" grpId="0"/>
      <p:bldP spid="25" grpId="0"/>
      <p:bldP spid="26" grpId="0"/>
      <p:bldP spid="27" grpId="0"/>
      <p:bldP spid="34" grpId="0" animBg="1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41985" y="327986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4.3 </a:t>
            </a:r>
            <a:r>
              <a:rPr lang="zh-CN" altLang="en-US" sz="3600" dirty="0" smtClean="0"/>
              <a:t>随机变量的矩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t>19</a:t>
            </a:fld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7142667" y="4704016"/>
            <a:ext cx="680153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: 圆角 115"/>
          <p:cNvSpPr/>
          <p:nvPr/>
        </p:nvSpPr>
        <p:spPr>
          <a:xfrm>
            <a:off x="316704" y="1038591"/>
            <a:ext cx="875795" cy="477155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445718" y="1054081"/>
            <a:ext cx="6413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756" rIns="12756">
            <a:spAutoFit/>
          </a:bodyPr>
          <a:lstStyle>
            <a:lvl1pPr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定义</a:t>
            </a:r>
            <a:endParaRPr kumimoji="1" lang="zh-CN" altLang="en-US" sz="2400" dirty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1192499" y="1028639"/>
                <a:ext cx="29085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dirty="0" smtClean="0">
                    <a:solidFill>
                      <a:srgbClr val="1F4B7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endParaRPr kumimoji="1" lang="zh-CN" altLang="en-US" sz="2400" dirty="0">
                  <a:solidFill>
                    <a:srgbClr val="1F4B70"/>
                  </a:solidFill>
                  <a:latin typeface="Cambria Math" panose="020405030504060302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499" y="1028639"/>
                <a:ext cx="2908519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矩形 48"/>
          <p:cNvSpPr/>
          <p:nvPr/>
        </p:nvSpPr>
        <p:spPr>
          <a:xfrm>
            <a:off x="7354801" y="4160141"/>
            <a:ext cx="920099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7575733" y="3950401"/>
            <a:ext cx="920099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169796" y="4480680"/>
            <a:ext cx="769182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7164360" y="2699618"/>
                <a:ext cx="14582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zh-CN" altLang="en-US" sz="1200" dirty="0"/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360" y="2699618"/>
                <a:ext cx="1458264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/>
              <p:cNvSpPr/>
              <p:nvPr/>
            </p:nvSpPr>
            <p:spPr>
              <a:xfrm>
                <a:off x="7452400" y="3563738"/>
                <a:ext cx="12771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zh-CN" altLang="en-US" sz="1200" dirty="0"/>
              </a:p>
            </p:txBody>
          </p:sp>
        </mc:Choice>
        <mc:Fallback xmlns=""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400" y="3563738"/>
                <a:ext cx="1277100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/>
              <p:cNvSpPr/>
              <p:nvPr/>
            </p:nvSpPr>
            <p:spPr>
              <a:xfrm>
                <a:off x="7859520" y="4139818"/>
                <a:ext cx="139313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zh-CN" altLang="en-US" sz="1200" dirty="0"/>
              </a:p>
            </p:txBody>
          </p:sp>
        </mc:Choice>
        <mc:Fallback xmlns=""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520" y="4139818"/>
                <a:ext cx="139313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矩形 26"/>
          <p:cNvSpPr/>
          <p:nvPr/>
        </p:nvSpPr>
        <p:spPr>
          <a:xfrm>
            <a:off x="1192499" y="1052670"/>
            <a:ext cx="2514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 smtClean="0">
                <a:solidFill>
                  <a:srgbClr val="1F4B70"/>
                </a:solidFill>
                <a:latin typeface="Cambria Math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kumimoji="1" lang="en-US" altLang="zh-CN" sz="2400" i="1" dirty="0" smtClean="0">
                <a:solidFill>
                  <a:srgbClr val="1F4B70"/>
                </a:solidFill>
                <a:latin typeface="Cambria Math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400" dirty="0" smtClean="0">
                <a:solidFill>
                  <a:srgbClr val="1F4B70"/>
                </a:solidFill>
                <a:latin typeface="Cambria Math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kumimoji="1" lang="zh-CN" altLang="en-US" sz="2400" dirty="0" smtClean="0">
                <a:solidFill>
                  <a:srgbClr val="1F4B70"/>
                </a:solidFill>
                <a:latin typeface="Cambria Math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随机变量，</a:t>
            </a:r>
            <a:endParaRPr kumimoji="1" lang="zh-CN" altLang="en-US" sz="2400" dirty="0">
              <a:solidFill>
                <a:srgbClr val="1F4B70"/>
              </a:solidFill>
              <a:latin typeface="Cambria Math" panose="020405030504060302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749228"/>
              </p:ext>
            </p:extLst>
          </p:nvPr>
        </p:nvGraphicFramePr>
        <p:xfrm>
          <a:off x="3563860" y="981075"/>
          <a:ext cx="4071938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1" name="公式" r:id="rId16" imgW="1854200" imgH="254000" progId="Equation.3">
                  <p:embed/>
                </p:oleObj>
              </mc:Choice>
              <mc:Fallback>
                <p:oleObj name="公式" r:id="rId16" imgW="18542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60" y="981075"/>
                        <a:ext cx="4071938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/>
          <p:nvPr/>
        </p:nvSpPr>
        <p:spPr>
          <a:xfrm>
            <a:off x="7740440" y="1023065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 smtClean="0">
                <a:solidFill>
                  <a:srgbClr val="1F4B70"/>
                </a:solidFill>
                <a:latin typeface="Cambria Math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则称</a:t>
            </a:r>
            <a:endParaRPr kumimoji="1" lang="zh-CN" altLang="en-US" sz="2400" dirty="0">
              <a:solidFill>
                <a:srgbClr val="1F4B70"/>
              </a:solidFill>
              <a:latin typeface="Cambria Math" panose="020405030504060302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3341283"/>
              </p:ext>
            </p:extLst>
          </p:nvPr>
        </p:nvGraphicFramePr>
        <p:xfrm>
          <a:off x="3491850" y="1606602"/>
          <a:ext cx="2119312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2" name="公式" r:id="rId18" imgW="965200" imgH="469900" progId="Equation.3">
                  <p:embed/>
                </p:oleObj>
              </mc:Choice>
              <mc:Fallback>
                <p:oleObj name="公式" r:id="rId18" imgW="9652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50" y="1606602"/>
                        <a:ext cx="2119312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30"/>
          <p:cNvSpPr/>
          <p:nvPr/>
        </p:nvSpPr>
        <p:spPr>
          <a:xfrm>
            <a:off x="1164663" y="2534377"/>
            <a:ext cx="3160930" cy="4625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 smtClean="0">
                <a:solidFill>
                  <a:srgbClr val="1F4B70"/>
                </a:solidFill>
                <a:latin typeface="Cambria Math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随机变量的</a:t>
            </a:r>
            <a:r>
              <a:rPr kumimoji="1" lang="zh-CN" altLang="en-US" sz="2400" dirty="0">
                <a:solidFill>
                  <a:srgbClr val="E88D22"/>
                </a:solidFill>
                <a:latin typeface="Cambria Math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峰</a:t>
            </a:r>
            <a:r>
              <a:rPr kumimoji="1" lang="zh-CN" altLang="en-US" sz="2400" dirty="0" smtClean="0">
                <a:solidFill>
                  <a:srgbClr val="E88D22"/>
                </a:solidFill>
                <a:latin typeface="Cambria Math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度</a:t>
            </a:r>
            <a:r>
              <a:rPr kumimoji="1" lang="zh-CN" altLang="en-US" sz="2400" dirty="0" smtClean="0">
                <a:solidFill>
                  <a:srgbClr val="1F4B70"/>
                </a:solidFill>
                <a:latin typeface="Cambria Math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zh-CN" altLang="en-US" sz="2400" dirty="0">
              <a:solidFill>
                <a:srgbClr val="1F4B70"/>
              </a:solidFill>
              <a:latin typeface="Cambria Math" panose="020405030504060302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97326" y="3253501"/>
            <a:ext cx="965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 smtClean="0">
                <a:solidFill>
                  <a:srgbClr val="E88D22"/>
                </a:solidFill>
                <a:latin typeface="微软雅黑" panose="020B0503020204020204" charset="-122"/>
                <a:ea typeface="微软雅黑" panose="020B0503020204020204" charset="-122"/>
              </a:rPr>
              <a:t>注</a:t>
            </a:r>
            <a:r>
              <a:rPr kumimoji="1" lang="en-US" altLang="zh-CN" sz="2400" b="1" dirty="0" smtClean="0">
                <a:solidFill>
                  <a:srgbClr val="E88D22"/>
                </a:solidFill>
                <a:latin typeface="微软雅黑" panose="020B0503020204020204" charset="-122"/>
                <a:ea typeface="微软雅黑" panose="020B0503020204020204" charset="-122"/>
              </a:rPr>
              <a:t>: </a:t>
            </a:r>
            <a:r>
              <a:rPr kumimoji="1" lang="zh-CN" altLang="en-US" sz="2400" b="1" dirty="0" smtClean="0">
                <a:solidFill>
                  <a:srgbClr val="E88D22"/>
                </a:solidFill>
                <a:latin typeface="微软雅黑" panose="020B0503020204020204" charset="-122"/>
                <a:ea typeface="微软雅黑" panose="020B0503020204020204" charset="-122"/>
              </a:rPr>
              <a:t>当</a:t>
            </a:r>
            <a:endParaRPr kumimoji="1" lang="zh-CN" altLang="en-US" sz="2400" b="1" dirty="0">
              <a:solidFill>
                <a:srgbClr val="E88D2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286176"/>
              </p:ext>
            </p:extLst>
          </p:nvPr>
        </p:nvGraphicFramePr>
        <p:xfrm>
          <a:off x="1289752" y="3194050"/>
          <a:ext cx="357028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3" name="公式" r:id="rId20" imgW="1625600" imgH="304800" progId="Equation.3">
                  <p:embed/>
                </p:oleObj>
              </mc:Choice>
              <mc:Fallback>
                <p:oleObj name="公式" r:id="rId20" imgW="16256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752" y="3194050"/>
                        <a:ext cx="3570288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矩形 34"/>
          <p:cNvSpPr/>
          <p:nvPr/>
        </p:nvSpPr>
        <p:spPr>
          <a:xfrm>
            <a:off x="412012" y="3715645"/>
            <a:ext cx="5275803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 smtClean="0">
                <a:solidFill>
                  <a:srgbClr val="1F4B70"/>
                </a:solidFill>
                <a:latin typeface="Cambria Math" panose="020405030504060302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峰度越大，密度曲线顶部越“尖”；</a:t>
            </a:r>
            <a:endParaRPr kumimoji="1" lang="en-US" altLang="zh-CN" sz="2400" dirty="0">
              <a:solidFill>
                <a:srgbClr val="1F4B70"/>
              </a:solidFill>
              <a:latin typeface="Cambria Math" panose="020405030504060302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 smtClean="0">
                <a:solidFill>
                  <a:srgbClr val="1F4B70"/>
                </a:solidFill>
                <a:latin typeface="Cambria Math" panose="020405030504060302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峰度越小，</a:t>
            </a:r>
            <a:r>
              <a:rPr kumimoji="1" lang="zh-CN" altLang="en-US" sz="2400" dirty="0">
                <a:solidFill>
                  <a:srgbClr val="1F4B70"/>
                </a:solidFill>
                <a:latin typeface="Cambria Math" panose="020405030504060302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密度曲线顶部越</a:t>
            </a:r>
            <a:r>
              <a:rPr kumimoji="1" lang="zh-CN" altLang="en-US" sz="2400" dirty="0" smtClean="0">
                <a:solidFill>
                  <a:srgbClr val="1F4B70"/>
                </a:solidFill>
                <a:latin typeface="Cambria Math" panose="020405030504060302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“平”。</a:t>
            </a:r>
            <a:endParaRPr kumimoji="1" lang="en-US" altLang="zh-CN" sz="2400" dirty="0">
              <a:solidFill>
                <a:srgbClr val="1F4B70"/>
              </a:solidFill>
              <a:latin typeface="Cambria Math" panose="020405030504060302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37" name="图片 36" descr="无标题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593" y="2748934"/>
            <a:ext cx="3596640" cy="2048256"/>
          </a:xfrm>
          <a:prstGeom prst="rect">
            <a:avLst/>
          </a:prstGeom>
        </p:spPr>
      </p:pic>
      <p:sp>
        <p:nvSpPr>
          <p:cNvPr id="38" name="圆角矩形 37"/>
          <p:cNvSpPr/>
          <p:nvPr/>
        </p:nvSpPr>
        <p:spPr>
          <a:xfrm>
            <a:off x="723006" y="5013220"/>
            <a:ext cx="4617462" cy="5177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1" name="矩形 40"/>
          <p:cNvSpPr/>
          <p:nvPr/>
        </p:nvSpPr>
        <p:spPr>
          <a:xfrm>
            <a:off x="776655" y="5013220"/>
            <a:ext cx="4563813" cy="464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dirty="0" smtClean="0">
                <a:solidFill>
                  <a:srgbClr val="1F4B70"/>
                </a:solidFill>
                <a:latin typeface="Cambria Math" panose="020405030504060302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刻画分布顶部的尖平度</a:t>
            </a:r>
            <a:endParaRPr kumimoji="1" lang="zh-CN" altLang="en-US" sz="2400" dirty="0">
              <a:solidFill>
                <a:srgbClr val="1F4B70"/>
              </a:solidFill>
              <a:latin typeface="Cambria Math" panose="020405030504060302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/>
              <p:cNvSpPr/>
              <p:nvPr/>
            </p:nvSpPr>
            <p:spPr>
              <a:xfrm>
                <a:off x="7092350" y="2780910"/>
                <a:ext cx="136819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/>
                <a:endParaRPr lang="zh-CN" altLang="en-US" sz="1200" dirty="0"/>
              </a:p>
            </p:txBody>
          </p:sp>
        </mc:Choice>
        <mc:Fallback>
          <p:sp>
            <p:nvSpPr>
              <p:cNvPr id="43" name="矩形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350" y="2780910"/>
                <a:ext cx="1368190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矩形 43"/>
              <p:cNvSpPr/>
              <p:nvPr/>
            </p:nvSpPr>
            <p:spPr>
              <a:xfrm>
                <a:off x="7301013" y="3356990"/>
                <a:ext cx="122417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/>
                <a:endParaRPr lang="zh-CN" altLang="en-US" sz="1200" dirty="0"/>
              </a:p>
            </p:txBody>
          </p:sp>
        </mc:Choice>
        <mc:Fallback>
          <p:sp>
            <p:nvSpPr>
              <p:cNvPr id="44" name="矩形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013" y="3356990"/>
                <a:ext cx="1224170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矩形 44"/>
              <p:cNvSpPr/>
              <p:nvPr/>
            </p:nvSpPr>
            <p:spPr>
              <a:xfrm>
                <a:off x="7517043" y="3995798"/>
                <a:ext cx="13211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/>
                <a:endParaRPr lang="zh-CN" altLang="en-US" sz="1200" dirty="0"/>
              </a:p>
            </p:txBody>
          </p:sp>
        </mc:Choice>
        <mc:Fallback>
          <p:sp>
            <p:nvSpPr>
              <p:cNvPr id="45" name="矩形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043" y="3995798"/>
                <a:ext cx="1321120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5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  <p:bldP spid="42" grpId="0"/>
      <p:bldP spid="29" grpId="0"/>
      <p:bldP spid="31" grpId="0"/>
      <p:bldP spid="33" grpId="0"/>
      <p:bldP spid="35" grpId="0"/>
      <p:bldP spid="38" grpId="0" animBg="1"/>
      <p:bldP spid="43" grpId="0"/>
      <p:bldP spid="44" grpId="0"/>
      <p:bldP spid="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430" y="1173575"/>
            <a:ext cx="8209140" cy="2687485"/>
          </a:xfrm>
        </p:spPr>
        <p:txBody>
          <a:bodyPr/>
          <a:lstStyle/>
          <a:p>
            <a:r>
              <a:rPr lang="zh-CN" altLang="en-US" sz="5400" b="1" dirty="0" smtClean="0"/>
              <a:t>第四章  数字特征</a:t>
            </a:r>
            <a:endParaRPr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2446" y="4437140"/>
            <a:ext cx="6576822" cy="108118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800" b="1" cap="all" dirty="0" smtClean="0">
                <a:latin typeface="+mj-lt"/>
                <a:ea typeface="+mj-ea"/>
                <a:cs typeface="+mj-cs"/>
              </a:rPr>
              <a:t>4.2 </a:t>
            </a:r>
            <a:r>
              <a:rPr lang="zh-CN" altLang="en-US" sz="2800" b="1" cap="all" dirty="0" smtClean="0">
                <a:latin typeface="+mj-lt"/>
                <a:ea typeface="+mj-ea"/>
                <a:cs typeface="+mj-cs"/>
              </a:rPr>
              <a:t>随机变量的方差</a:t>
            </a:r>
            <a:endParaRPr lang="zh-CN" altLang="en-US" sz="28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430" y="1173575"/>
            <a:ext cx="8209140" cy="2687485"/>
          </a:xfrm>
        </p:spPr>
        <p:txBody>
          <a:bodyPr/>
          <a:lstStyle/>
          <a:p>
            <a:r>
              <a:rPr lang="zh-CN" altLang="en-US" sz="5400" b="1" dirty="0" smtClean="0"/>
              <a:t>第四章  数字特征</a:t>
            </a:r>
            <a:endParaRPr lang="zh-CN" altLang="en-US" sz="54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82446" y="4437140"/>
            <a:ext cx="6576822" cy="108118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800" b="1" cap="all" dirty="0" smtClean="0">
                <a:latin typeface="+mj-lt"/>
                <a:ea typeface="+mj-ea"/>
                <a:cs typeface="+mj-cs"/>
              </a:rPr>
              <a:t>4.4 </a:t>
            </a:r>
            <a:r>
              <a:rPr lang="zh-CN" altLang="en-US" sz="2800" b="1" cap="all" dirty="0" smtClean="0">
                <a:latin typeface="+mj-lt"/>
                <a:ea typeface="+mj-ea"/>
                <a:cs typeface="+mj-cs"/>
              </a:rPr>
              <a:t>协方差和相关系数</a:t>
            </a:r>
            <a:endParaRPr lang="zh-CN" altLang="en-US" sz="2800" b="1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t>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32109" y="249350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4.4 </a:t>
            </a:r>
            <a:r>
              <a:rPr lang="zh-CN" altLang="en-US" sz="3600" dirty="0" smtClean="0"/>
              <a:t>协方差和相关系数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t>21</a:t>
            </a:fld>
            <a:endParaRPr lang="en-US" altLang="zh-CN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766349" y="2043972"/>
            <a:ext cx="72723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若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X,Y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独立，则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X-EX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)(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Y-EY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800" b="1" dirty="0">
                <a:solidFill>
                  <a:srgbClr val="D75DCE"/>
                </a:solidFill>
                <a:latin typeface="Times New Roman" panose="02020603050405020304" pitchFamily="18" charset="0"/>
              </a:rPr>
              <a:t>=0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r>
              <a:rPr kumimoji="1"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endParaRPr kumimoji="1"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-396690" y="2763110"/>
            <a:ext cx="6985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3366FF"/>
                </a:solidFill>
              </a:rPr>
              <a:t>问题</a:t>
            </a:r>
            <a:r>
              <a:rPr kumimoji="1" lang="zh-CN" altLang="en-US" b="1" dirty="0">
                <a:solidFill>
                  <a:schemeClr val="tx1"/>
                </a:solidFill>
              </a:rPr>
              <a:t>：</a:t>
            </a:r>
            <a:r>
              <a:rPr kumimoji="1" lang="zh-CN" altLang="en-US" dirty="0"/>
              <a:t> 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若上式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成立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,Y</a:t>
            </a:r>
            <a:r>
              <a:rPr kumimoji="1" lang="zh-CN" altLang="en-US" sz="2800" b="1" dirty="0">
                <a:solidFill>
                  <a:schemeClr val="tx1"/>
                </a:solidFill>
              </a:rPr>
              <a:t>是否独立？</a:t>
            </a:r>
          </a:p>
        </p:txBody>
      </p:sp>
      <p:graphicFrame>
        <p:nvGraphicFramePr>
          <p:cNvPr id="19" name="Object 22"/>
          <p:cNvGraphicFramePr>
            <a:graphicFrameLocks noGrp="1" noChangeAspect="1"/>
          </p:cNvGraphicFramePr>
          <p:nvPr>
            <p:ph sz="half" idx="1"/>
          </p:nvPr>
        </p:nvGraphicFramePr>
        <p:xfrm>
          <a:off x="1025111" y="1326422"/>
          <a:ext cx="14970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33" name="Equation" r:id="rId3" imgW="660400" imgH="203200" progId="Equation.DSMT4">
                  <p:embed/>
                </p:oleObj>
              </mc:Choice>
              <mc:Fallback>
                <p:oleObj name="Equation" r:id="rId3" imgW="660400" imgH="2032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111" y="1326422"/>
                        <a:ext cx="149701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4"/>
          <p:cNvGraphicFramePr>
            <a:graphicFrameLocks noChangeAspect="1"/>
          </p:cNvGraphicFramePr>
          <p:nvPr/>
        </p:nvGraphicFramePr>
        <p:xfrm>
          <a:off x="2422111" y="1340710"/>
          <a:ext cx="58547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34" name="公式" r:id="rId5" imgW="2667000" imgH="203200" progId="Equation.3">
                  <p:embed/>
                </p:oleObj>
              </mc:Choice>
              <mc:Fallback>
                <p:oleObj name="公式" r:id="rId5" imgW="2667000" imgH="2032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111" y="1340710"/>
                        <a:ext cx="58547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81605" y="3429000"/>
            <a:ext cx="806608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1.</a:t>
            </a:r>
            <a:r>
              <a:rPr kumimoji="1" lang="zh-CN" altLang="en-US" sz="28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定义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二维随机变量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X,Y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), 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若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E|(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solidFill>
                  <a:schemeClr val="tx1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EX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 dirty="0">
                <a:solidFill>
                  <a:schemeClr val="tx1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EY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)|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存在，则称  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2448234" y="4214038"/>
            <a:ext cx="3527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solidFill>
                  <a:schemeClr val="tx1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EX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 dirty="0">
                <a:solidFill>
                  <a:schemeClr val="tx1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EY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  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1006784" y="4847450"/>
            <a:ext cx="3527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为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X,Y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协方差，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1" name="Text Box 26"/>
          <p:cNvSpPr txBox="1">
            <a:spLocks noChangeArrowheads="1"/>
          </p:cNvSpPr>
          <p:nvPr/>
        </p:nvSpPr>
        <p:spPr bwMode="auto">
          <a:xfrm>
            <a:off x="3888096" y="4847450"/>
            <a:ext cx="3024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记为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Cov(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X,Y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21636"/>
              </p:ext>
            </p:extLst>
          </p:nvPr>
        </p:nvGraphicFramePr>
        <p:xfrm>
          <a:off x="936934" y="5517448"/>
          <a:ext cx="202088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35" name="Equation" r:id="rId7" imgW="914400" imgH="203200" progId="Equation.DSMT4">
                  <p:embed/>
                </p:oleObj>
              </mc:Choice>
              <mc:Fallback>
                <p:oleObj name="Equation" r:id="rId7" imgW="914400" imgH="203200" progId="Equation.DSMT4">
                  <p:embed/>
                  <p:pic>
                    <p:nvPicPr>
                      <p:cNvPr id="1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934" y="5517448"/>
                        <a:ext cx="2020887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461305"/>
              </p:ext>
            </p:extLst>
          </p:nvPr>
        </p:nvGraphicFramePr>
        <p:xfrm>
          <a:off x="2934009" y="5531735"/>
          <a:ext cx="5478462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36" name="Equation" r:id="rId9" imgW="2616200" imgH="203200" progId="Equation.DSMT4">
                  <p:embed/>
                </p:oleObj>
              </mc:Choice>
              <mc:Fallback>
                <p:oleObj name="Equation" r:id="rId9" imgW="2616200" imgH="203200" progId="Equation.DSMT4">
                  <p:embed/>
                  <p:pic>
                    <p:nvPicPr>
                      <p:cNvPr id="11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4009" y="5531735"/>
                        <a:ext cx="5478462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21"/>
          <p:cNvGrpSpPr/>
          <p:nvPr/>
        </p:nvGrpSpPr>
        <p:grpSpPr bwMode="auto">
          <a:xfrm>
            <a:off x="2981634" y="5445280"/>
            <a:ext cx="5487987" cy="500063"/>
            <a:chOff x="2221" y="2256"/>
            <a:chExt cx="3299" cy="315"/>
          </a:xfrm>
        </p:grpSpPr>
        <p:sp>
          <p:nvSpPr>
            <p:cNvPr id="15" name="Rectangle 22"/>
            <p:cNvSpPr>
              <a:spLocks noChangeArrowheads="1"/>
            </p:cNvSpPr>
            <p:nvPr/>
          </p:nvSpPr>
          <p:spPr bwMode="auto">
            <a:xfrm>
              <a:off x="2256" y="2256"/>
              <a:ext cx="326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6" name="Object 23"/>
            <p:cNvGraphicFramePr>
              <a:graphicFrameLocks noChangeAspect="1"/>
            </p:cNvGraphicFramePr>
            <p:nvPr/>
          </p:nvGraphicFramePr>
          <p:xfrm>
            <a:off x="2221" y="2304"/>
            <a:ext cx="1943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37" name="Equation" r:id="rId11" imgW="1473200" imgH="203200" progId="Equation.DSMT4">
                    <p:embed/>
                  </p:oleObj>
                </mc:Choice>
                <mc:Fallback>
                  <p:oleObj name="Equation" r:id="rId11" imgW="1473200" imgH="203200" progId="Equation.DSMT4">
                    <p:embed/>
                    <p:pic>
                      <p:nvPicPr>
                        <p:cNvPr id="14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1" y="2304"/>
                          <a:ext cx="1943" cy="26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Text Box 27"/>
          <p:cNvSpPr txBox="1">
            <a:spLocks noChangeArrowheads="1"/>
          </p:cNvSpPr>
          <p:nvPr/>
        </p:nvSpPr>
        <p:spPr bwMode="auto">
          <a:xfrm>
            <a:off x="-99704" y="5401560"/>
            <a:ext cx="995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75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775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utoUpdateAnimBg="0"/>
      <p:bldP spid="18" grpId="0" build="p" autoUpdateAnimBg="0"/>
      <p:bldP spid="8" grpId="0" build="p" autoUpdateAnimBg="0"/>
      <p:bldP spid="9" grpId="0" build="p" autoUpdateAnimBg="0"/>
      <p:bldP spid="10" grpId="0" build="p" autoUpdateAnimBg="0"/>
      <p:bldP spid="11" grpId="0" build="p" autoUpdateAnimBg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32109" y="249350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4.4.1 </a:t>
            </a:r>
            <a:r>
              <a:rPr lang="zh-CN" altLang="en-US" sz="3600" dirty="0" smtClean="0"/>
              <a:t>随机变量的协方差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t>22</a:t>
            </a:fld>
            <a:endParaRPr lang="en-US" altLang="zh-CN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10" y="2052986"/>
            <a:ext cx="1856129" cy="1459025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515" y="2052986"/>
            <a:ext cx="1828228" cy="1459025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383" y="2052986"/>
            <a:ext cx="1919768" cy="1459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1511563" y="3512011"/>
                <a:ext cx="33440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i="1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𝑋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563" y="3512011"/>
                <a:ext cx="334405" cy="400110"/>
              </a:xfrm>
              <a:prstGeom prst="rect">
                <a:avLst/>
              </a:prstGeom>
              <a:blipFill rotWithShape="1">
                <a:blip r:embed="rId5"/>
                <a:stretch>
                  <a:fillRect r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460942" y="2648115"/>
                <a:ext cx="39613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i="1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𝑌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42" y="2648115"/>
                <a:ext cx="396134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5788714" y="2637749"/>
                <a:ext cx="39613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i="1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𝑌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14" y="2637749"/>
                <a:ext cx="396134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3136846" y="2625374"/>
                <a:ext cx="39613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i="1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𝑌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846" y="2625374"/>
                <a:ext cx="396134" cy="4001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4331075" y="3512011"/>
                <a:ext cx="33440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i="1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𝑋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075" y="3512011"/>
                <a:ext cx="334405" cy="400110"/>
              </a:xfrm>
              <a:prstGeom prst="rect">
                <a:avLst/>
              </a:prstGeom>
              <a:blipFill rotWithShape="1">
                <a:blip r:embed="rId9"/>
                <a:stretch>
                  <a:fillRect r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7071483" y="3528110"/>
                <a:ext cx="33440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i="1">
                          <a:solidFill>
                            <a:srgbClr val="1F4B7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𝑋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483" y="3528110"/>
                <a:ext cx="334405" cy="400110"/>
              </a:xfrm>
              <a:prstGeom prst="rect">
                <a:avLst/>
              </a:prstGeom>
              <a:blipFill rotWithShape="1">
                <a:blip r:embed="rId10"/>
                <a:stretch>
                  <a:fillRect r="-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754024" y="4006574"/>
                <a:ext cx="2055114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u"/>
                </a:pPr>
                <a14:m>
                  <m:oMath xmlns=""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Cov</m:t>
                    </m:r>
                    <m:d>
                      <m:dPr>
                        <m:ctrlPr>
                          <a:rPr kumimoji="1" lang="en-US" altLang="zh-CN" sz="2000" i="1" dirty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  <m:r>
                          <a:rPr kumimoji="1" lang="en-US" altLang="zh-CN" sz="2000" i="1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kumimoji="1" lang="en-US" altLang="zh-CN" sz="2000" i="1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𝑌</m:t>
                        </m:r>
                      </m:e>
                    </m:d>
                    <m:r>
                      <a:rPr kumimoji="1" lang="en-US" altLang="zh-CN" sz="2000" b="0" i="1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&gt;0</m:t>
                    </m:r>
                  </m:oMath>
                </a14:m>
                <a:endParaRPr lang="en-US" altLang="zh-CN" sz="2000" dirty="0" smtClean="0"/>
              </a:p>
              <a:p>
                <a:endParaRPr lang="en-US" altLang="zh-CN" sz="2000" dirty="0"/>
              </a:p>
              <a:p>
                <a:r>
                  <a:rPr kumimoji="1" lang="zh-CN" altLang="en-US" sz="2000" dirty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变量</a:t>
                </a:r>
                <a14:m>
                  <m:oMath xmlns="" xmlns:m="http://schemas.openxmlformats.org/officeDocument/2006/math">
                    <m:r>
                      <a:rPr kumimoji="1" lang="en-US" altLang="zh-CN" sz="2000" i="1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</m:oMath>
                </a14:m>
                <a:r>
                  <a:rPr kumimoji="1" lang="zh-CN" altLang="en-US" sz="2000" dirty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="" xmlns:m="http://schemas.openxmlformats.org/officeDocument/2006/math">
                    <m:r>
                      <a:rPr kumimoji="1" lang="en-US" altLang="zh-CN" sz="2000" i="1" dirty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𝑌</m:t>
                    </m:r>
                  </m:oMath>
                </a14:m>
                <a:r>
                  <a:rPr kumimoji="1" lang="zh-CN" altLang="en-US" sz="2000" dirty="0" smtClean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的取值</a:t>
                </a:r>
                <a:endParaRPr kumimoji="1" lang="en-US" altLang="zh-CN" sz="2000" dirty="0" smtClean="0">
                  <a:solidFill>
                    <a:srgbClr val="1F4B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kumimoji="1" lang="zh-CN" altLang="en-US" sz="2000" dirty="0" smtClean="0">
                    <a:solidFill>
                      <a:srgbClr val="E88D2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同向</a:t>
                </a:r>
                <a:r>
                  <a:rPr kumimoji="1" lang="zh-CN" altLang="en-US" sz="2000" dirty="0" smtClean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变动</a:t>
                </a:r>
                <a:endParaRPr kumimoji="1" lang="zh-CN" altLang="en-US" sz="2000" dirty="0">
                  <a:solidFill>
                    <a:srgbClr val="1F4B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0" name="矩形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24" y="4006574"/>
                <a:ext cx="2055114" cy="1323439"/>
              </a:xfrm>
              <a:prstGeom prst="rect">
                <a:avLst/>
              </a:prstGeom>
              <a:blipFill rotWithShape="1">
                <a:blip r:embed="rId11"/>
                <a:stretch>
                  <a:fillRect l="-3264" t="-1843" r="-2671" b="-7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3396332" y="4029047"/>
                <a:ext cx="2055114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u"/>
                </a:pPr>
                <a14:m>
                  <m:oMath xmlns=""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Cov</m:t>
                    </m:r>
                    <m:d>
                      <m:dPr>
                        <m:ctrlPr>
                          <a:rPr kumimoji="1" lang="en-US" altLang="zh-CN" sz="2000" i="1" dirty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  <m:r>
                          <a:rPr kumimoji="1" lang="en-US" altLang="zh-CN" sz="2000" i="1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kumimoji="1" lang="en-US" altLang="zh-CN" sz="2000" i="1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𝑌</m:t>
                        </m:r>
                      </m:e>
                    </m:d>
                    <m:r>
                      <a:rPr kumimoji="1" lang="en-US" altLang="zh-CN" sz="2000" b="0" i="1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&lt;0</m:t>
                    </m:r>
                  </m:oMath>
                </a14:m>
                <a:endParaRPr lang="en-US" altLang="zh-CN" sz="2000" dirty="0" smtClean="0"/>
              </a:p>
              <a:p>
                <a:endParaRPr lang="en-US" altLang="zh-CN" sz="2000" dirty="0"/>
              </a:p>
              <a:p>
                <a:r>
                  <a:rPr kumimoji="1" lang="zh-CN" altLang="en-US" sz="2000" dirty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变量</a:t>
                </a:r>
                <a14:m>
                  <m:oMath xmlns="" xmlns:m="http://schemas.openxmlformats.org/officeDocument/2006/math">
                    <m:r>
                      <a:rPr kumimoji="1" lang="en-US" altLang="zh-CN" sz="2000" i="1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</m:oMath>
                </a14:m>
                <a:r>
                  <a:rPr kumimoji="1" lang="zh-CN" altLang="en-US" sz="2000" dirty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="" xmlns:m="http://schemas.openxmlformats.org/officeDocument/2006/math">
                    <m:r>
                      <a:rPr kumimoji="1" lang="en-US" altLang="zh-CN" sz="2000" i="1" dirty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𝑌</m:t>
                    </m:r>
                  </m:oMath>
                </a14:m>
                <a:r>
                  <a:rPr kumimoji="1" lang="zh-CN" altLang="en-US" sz="2000" dirty="0" smtClean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的取值</a:t>
                </a:r>
                <a:endParaRPr kumimoji="1" lang="en-US" altLang="zh-CN" sz="2000" dirty="0" smtClean="0">
                  <a:solidFill>
                    <a:srgbClr val="1F4B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kumimoji="1" lang="zh-CN" altLang="en-US" sz="2000" dirty="0">
                    <a:solidFill>
                      <a:srgbClr val="E88D2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反</a:t>
                </a:r>
                <a:r>
                  <a:rPr kumimoji="1" lang="zh-CN" altLang="en-US" sz="2000" dirty="0" smtClean="0">
                    <a:solidFill>
                      <a:srgbClr val="E88D2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向</a:t>
                </a:r>
                <a:r>
                  <a:rPr kumimoji="1" lang="zh-CN" altLang="en-US" sz="2000" dirty="0" smtClean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变动</a:t>
                </a:r>
                <a:endParaRPr kumimoji="1" lang="zh-CN" altLang="en-US" sz="2000" dirty="0">
                  <a:solidFill>
                    <a:srgbClr val="1F4B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332" y="4029047"/>
                <a:ext cx="2055114" cy="1323439"/>
              </a:xfrm>
              <a:prstGeom prst="rect">
                <a:avLst/>
              </a:prstGeom>
              <a:blipFill rotWithShape="1">
                <a:blip r:embed="rId12"/>
                <a:stretch>
                  <a:fillRect l="-2967" t="-1843" r="-2967" b="-7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6102097" y="4041995"/>
                <a:ext cx="2101602" cy="13234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u"/>
                </a:pPr>
                <a14:m>
                  <m:oMath xmlns="" xmlns:m="http://schemas.openxmlformats.org/officeDocument/2006/math">
                    <m:r>
                      <m:rPr>
                        <m:sty m:val="p"/>
                      </m:rPr>
                      <a:rPr kumimoji="1" lang="en-US" altLang="zh-CN" sz="200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Cov</m:t>
                    </m:r>
                    <m:d>
                      <m:dPr>
                        <m:ctrlPr>
                          <a:rPr kumimoji="1" lang="en-US" altLang="zh-CN" sz="2000" i="1" dirty="0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  <m:r>
                          <a:rPr kumimoji="1" lang="en-US" altLang="zh-CN" sz="2000" i="1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kumimoji="1" lang="en-US" altLang="zh-CN" sz="2000" i="1">
                            <a:solidFill>
                              <a:srgbClr val="1F4B7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𝑌</m:t>
                        </m:r>
                      </m:e>
                    </m:d>
                    <m:r>
                      <a:rPr kumimoji="1" lang="en-US" altLang="zh-CN" sz="2000" b="0" i="1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=0</m:t>
                    </m:r>
                  </m:oMath>
                </a14:m>
                <a:endParaRPr lang="en-US" altLang="zh-CN" sz="2000" dirty="0" smtClean="0"/>
              </a:p>
              <a:p>
                <a:endParaRPr lang="en-US" altLang="zh-CN" sz="2000" dirty="0"/>
              </a:p>
              <a:p>
                <a:r>
                  <a:rPr kumimoji="1" lang="zh-CN" altLang="en-US" sz="2000" dirty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变量</a:t>
                </a:r>
                <a14:m>
                  <m:oMath xmlns="" xmlns:m="http://schemas.openxmlformats.org/officeDocument/2006/math">
                    <m:r>
                      <a:rPr kumimoji="1" lang="en-US" altLang="zh-CN" sz="2000" i="1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</m:oMath>
                </a14:m>
                <a:r>
                  <a:rPr kumimoji="1" lang="zh-CN" altLang="en-US" sz="2000" dirty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="" xmlns:m="http://schemas.openxmlformats.org/officeDocument/2006/math">
                    <m:r>
                      <a:rPr kumimoji="1" lang="en-US" altLang="zh-CN" sz="2000" i="1" dirty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𝑌</m:t>
                    </m:r>
                  </m:oMath>
                </a14:m>
                <a:r>
                  <a:rPr kumimoji="1" lang="zh-CN" altLang="en-US" sz="2000" dirty="0" smtClean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的取值</a:t>
                </a:r>
                <a:endParaRPr kumimoji="1" lang="en-US" altLang="zh-CN" sz="2000" dirty="0" smtClean="0">
                  <a:solidFill>
                    <a:srgbClr val="1F4B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kumimoji="1" lang="zh-CN" altLang="en-US" sz="2000" dirty="0" smtClean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无明显变动趋势</a:t>
                </a:r>
                <a:endParaRPr kumimoji="1" lang="zh-CN" altLang="en-US" sz="2000" dirty="0">
                  <a:solidFill>
                    <a:srgbClr val="1F4B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2" name="矩形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097" y="4041995"/>
                <a:ext cx="2101602" cy="1323439"/>
              </a:xfrm>
              <a:prstGeom prst="rect">
                <a:avLst/>
              </a:prstGeom>
              <a:blipFill rotWithShape="1">
                <a:blip r:embed="rId13"/>
                <a:stretch>
                  <a:fillRect l="-2899" t="-1843" r="-290" b="-7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32109" y="1064796"/>
                <a:ext cx="756105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zh-CN" altLang="en-US" sz="2400" b="1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协方差反映两个变量</a:t>
                </a:r>
                <a14:m>
                  <m:oMath xmlns="" xmlns:m="http://schemas.openxmlformats.org/officeDocument/2006/math">
                    <m:r>
                      <a:rPr kumimoji="1" lang="en-US" altLang="zh-CN" sz="2400" b="1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kumimoji="1" lang="zh-CN" altLang="en-US" sz="2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和</a:t>
                </a:r>
                <a14:m>
                  <m:oMath xmlns="" xmlns:m="http://schemas.openxmlformats.org/officeDocument/2006/math">
                    <m:r>
                      <a:rPr kumimoji="1" lang="en-US" altLang="zh-CN" sz="2400" b="1" i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kumimoji="1" lang="zh-CN" altLang="en-US" sz="2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的取值一同变化的趋势。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09" y="1064796"/>
                <a:ext cx="7561050" cy="461665"/>
              </a:xfrm>
              <a:prstGeom prst="rect">
                <a:avLst/>
              </a:prstGeom>
              <a:blipFill rotWithShape="1">
                <a:blip r:embed="rId14"/>
                <a:stretch>
                  <a:fillRect l="-1129" t="-14667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23410" y="176360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4.4.1 </a:t>
            </a:r>
            <a:r>
              <a:rPr lang="zh-CN" altLang="en-US" sz="3600" dirty="0" smtClean="0"/>
              <a:t>随机变量的协方差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115969" y="6188322"/>
            <a:ext cx="1279663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t>23</a:t>
            </a:fld>
            <a:endParaRPr lang="en-US" altLang="zh-CN" dirty="0"/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378133" y="768888"/>
            <a:ext cx="80660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 dirty="0">
                <a:solidFill>
                  <a:srgbClr val="3366FF"/>
                </a:solidFill>
                <a:latin typeface="Times New Roman" panose="02020603050405020304" pitchFamily="18" charset="0"/>
              </a:rPr>
              <a:t>2. </a:t>
            </a:r>
            <a:r>
              <a:rPr kumimoji="1" lang="zh-CN" altLang="en-US" b="1" dirty="0">
                <a:solidFill>
                  <a:srgbClr val="3366FF"/>
                </a:solidFill>
                <a:latin typeface="Times New Roman" panose="02020603050405020304" pitchFamily="18" charset="0"/>
              </a:rPr>
              <a:t>协方差的性质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设以下式子均存在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584323"/>
              </p:ext>
            </p:extLst>
          </p:nvPr>
        </p:nvGraphicFramePr>
        <p:xfrm>
          <a:off x="501650" y="4376738"/>
          <a:ext cx="7827963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6" name="公式" r:id="rId3" imgW="4000500" imgH="495300" progId="Equation.3">
                  <p:embed/>
                </p:oleObj>
              </mc:Choice>
              <mc:Fallback>
                <p:oleObj name="公式" r:id="rId3" imgW="4000500" imgH="495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4376738"/>
                        <a:ext cx="7827963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474522" y="1355868"/>
            <a:ext cx="4537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3494BA"/>
                </a:solidFill>
                <a:latin typeface="Times New Roman" panose="02020603050405020304" pitchFamily="18" charset="0"/>
              </a:rPr>
              <a:t>(1) 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Cov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X,Y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)=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Cov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Y, X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35" name="Object 13"/>
          <p:cNvGraphicFramePr>
            <a:graphicFrameLocks noGrp="1" noChangeAspect="1"/>
          </p:cNvGraphicFramePr>
          <p:nvPr>
            <p:ph/>
          </p:nvPr>
        </p:nvGraphicFramePr>
        <p:xfrm>
          <a:off x="545959" y="5316680"/>
          <a:ext cx="612140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7" name="Equation" r:id="rId5" imgW="2565400" imgH="431800" progId="Equation.DSMT4">
                  <p:embed/>
                </p:oleObj>
              </mc:Choice>
              <mc:Fallback>
                <p:oleObj name="Equation" r:id="rId5" imgW="2565400" imgH="431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959" y="5316680"/>
                        <a:ext cx="6121400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24"/>
          <p:cNvGrpSpPr/>
          <p:nvPr/>
        </p:nvGrpSpPr>
        <p:grpSpPr bwMode="auto">
          <a:xfrm>
            <a:off x="474522" y="3229118"/>
            <a:ext cx="4679950" cy="519112"/>
            <a:chOff x="884" y="2024"/>
            <a:chExt cx="2948" cy="327"/>
          </a:xfrm>
        </p:grpSpPr>
        <p:sp>
          <p:nvSpPr>
            <p:cNvPr id="37" name="Text Box 10"/>
            <p:cNvSpPr txBox="1">
              <a:spLocks noChangeArrowheads="1"/>
            </p:cNvSpPr>
            <p:nvPr/>
          </p:nvSpPr>
          <p:spPr bwMode="auto">
            <a:xfrm>
              <a:off x="884" y="2024"/>
              <a:ext cx="29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1" dirty="0">
                  <a:solidFill>
                    <a:srgbClr val="FF7C80"/>
                  </a:solidFill>
                  <a:latin typeface="Times New Roman" panose="02020603050405020304" pitchFamily="18" charset="0"/>
                </a:rPr>
                <a:t>(4)</a:t>
              </a:r>
              <a:r>
                <a:rPr kumimoji="1"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X,Y</a:t>
              </a:r>
              <a:r>
                <a:rPr kumimoji="1"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独立</a:t>
              </a:r>
              <a:r>
                <a:rPr kumimoji="1" lang="en-US" altLang="zh-CN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zh-CN" altLang="en-US" sz="2800" b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</a:t>
              </a:r>
              <a:r>
                <a:rPr kumimoji="1" lang="en-US" altLang="zh-CN" sz="2800" b="1" i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Cov</a:t>
              </a:r>
              <a:r>
                <a:rPr kumimoji="1" lang="en-US" altLang="zh-CN" sz="28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800" b="1" i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X,Y</a:t>
              </a:r>
              <a:r>
                <a:rPr kumimoji="1" lang="en-US" altLang="zh-CN" sz="2800" b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)=0</a:t>
              </a:r>
            </a:p>
          </p:txBody>
        </p:sp>
        <p:sp>
          <p:nvSpPr>
            <p:cNvPr id="38" name="AutoShape 15"/>
            <p:cNvSpPr>
              <a:spLocks noChangeArrowheads="1"/>
            </p:cNvSpPr>
            <p:nvPr/>
          </p:nvSpPr>
          <p:spPr bwMode="auto">
            <a:xfrm>
              <a:off x="2018" y="2133"/>
              <a:ext cx="272" cy="13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hlink"/>
            </a:solidFill>
            <a:ln w="19050" algn="ctr">
              <a:solidFill>
                <a:schemeClr val="tx1"/>
              </a:solidFill>
              <a:miter lim="800000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474522" y="2003568"/>
            <a:ext cx="698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(2)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Cov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X+Y,Z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)=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Cov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X, Z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)+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Cov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Y,Z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0" name="Text Box 22"/>
          <p:cNvSpPr txBox="1">
            <a:spLocks noChangeArrowheads="1"/>
          </p:cNvSpPr>
          <p:nvPr/>
        </p:nvSpPr>
        <p:spPr bwMode="auto">
          <a:xfrm>
            <a:off x="474522" y="2652855"/>
            <a:ext cx="4537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(3)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Cov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aX,bY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)=</a:t>
            </a:r>
            <a:r>
              <a:rPr kumimoji="1" lang="en-US" altLang="zh-CN" sz="2800" b="1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abCov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X, Y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1" name="Text Box 23"/>
          <p:cNvSpPr txBox="1">
            <a:spLocks noChangeArrowheads="1"/>
          </p:cNvSpPr>
          <p:nvPr/>
        </p:nvSpPr>
        <p:spPr bwMode="auto">
          <a:xfrm>
            <a:off x="474522" y="3876818"/>
            <a:ext cx="65516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FF7C80"/>
                </a:solidFill>
                <a:latin typeface="Times New Roman" panose="02020603050405020304" pitchFamily="18" charset="0"/>
              </a:rPr>
              <a:t>(5)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X+Y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)=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DX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DY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+2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Cov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X,Y</a:t>
            </a:r>
            <a:r>
              <a:rPr kumimoji="1"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 autoUpdateAnimBg="0"/>
      <p:bldP spid="34" grpId="0" build="p" autoUpdateAnimBg="0"/>
      <p:bldP spid="39" grpId="0" build="p" autoUpdateAnimBg="0"/>
      <p:bldP spid="40" grpId="0" build="p" autoUpdateAnimBg="0"/>
      <p:bldP spid="4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32109" y="249350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4.4.2 </a:t>
            </a:r>
            <a:r>
              <a:rPr lang="zh-CN" altLang="en-US" sz="3600" dirty="0" smtClean="0"/>
              <a:t>相关系数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t>24</a:t>
            </a:fld>
            <a:endParaRPr lang="en-US" altLang="zh-CN"/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422143" y="854508"/>
            <a:ext cx="8066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1. </a:t>
            </a:r>
            <a:r>
              <a:rPr kumimoji="1" lang="zh-CN" altLang="en-US" sz="28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定义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R.V</a:t>
            </a:r>
            <a:r>
              <a:rPr kumimoji="1" lang="en-US" altLang="zh-CN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.  (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), 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称下式  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2" name="Object 4"/>
          <p:cNvGraphicFramePr>
            <a:graphicFrameLocks noChangeAspect="1"/>
          </p:cNvGraphicFramePr>
          <p:nvPr/>
        </p:nvGraphicFramePr>
        <p:xfrm>
          <a:off x="2222368" y="1359333"/>
          <a:ext cx="260985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6" name="Equation" r:id="rId3" imgW="1180465" imgH="431800" progId="Equation.DSMT4">
                  <p:embed/>
                </p:oleObj>
              </mc:Choice>
              <mc:Fallback>
                <p:oleObj name="Equation" r:id="rId3" imgW="1180465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368" y="1359333"/>
                        <a:ext cx="2609850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10"/>
          <p:cNvSpPr txBox="1">
            <a:spLocks noChangeArrowheads="1"/>
          </p:cNvSpPr>
          <p:nvPr/>
        </p:nvSpPr>
        <p:spPr bwMode="auto">
          <a:xfrm>
            <a:off x="4860040" y="854508"/>
            <a:ext cx="3527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为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X,Y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相关系数，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5364031" y="1575233"/>
            <a:ext cx="14398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简记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Symbol" panose="05050102010706020507" pitchFamily="18" charset="2"/>
              </a:rPr>
              <a:t>r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36" name="Text Box 20"/>
          <p:cNvSpPr txBox="1">
            <a:spLocks noChangeArrowheads="1"/>
          </p:cNvSpPr>
          <p:nvPr/>
        </p:nvSpPr>
        <p:spPr bwMode="auto">
          <a:xfrm>
            <a:off x="1896" y="5286217"/>
            <a:ext cx="2185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(1)  |</a:t>
            </a:r>
            <a:r>
              <a:rPr lang="en-US" altLang="zh-CN" sz="2800" b="1" i="1" dirty="0">
                <a:latin typeface="Symbol" panose="05050102010706020507" pitchFamily="18" charset="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</a:rPr>
              <a:t>|</a:t>
            </a:r>
            <a:r>
              <a:rPr lang="en-US" altLang="zh-CN" sz="2400" b="1" dirty="0">
                <a:latin typeface="Times New Roman" panose="02020603050405020304" pitchFamily="18" charset="0"/>
              </a:rPr>
              <a:t>≤</a:t>
            </a:r>
            <a:r>
              <a:rPr lang="en-US" altLang="zh-CN" sz="2800" b="1" dirty="0">
                <a:latin typeface="Times New Roman" panose="02020603050405020304" pitchFamily="18" charset="0"/>
              </a:rPr>
              <a:t>1;</a:t>
            </a: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250148" y="4581160"/>
            <a:ext cx="58340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2. </a:t>
            </a:r>
            <a:r>
              <a:rPr kumimoji="1" lang="zh-CN" altLang="en-US" sz="28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性质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38" name="Group 28"/>
          <p:cNvGrpSpPr/>
          <p:nvPr/>
        </p:nvGrpSpPr>
        <p:grpSpPr bwMode="auto">
          <a:xfrm>
            <a:off x="14596" y="5790732"/>
            <a:ext cx="7404100" cy="519113"/>
            <a:chOff x="204" y="3916"/>
            <a:chExt cx="4664" cy="327"/>
          </a:xfrm>
        </p:grpSpPr>
        <p:sp>
          <p:nvSpPr>
            <p:cNvPr id="39" name="Text Box 23"/>
            <p:cNvSpPr txBox="1">
              <a:spLocks noChangeArrowheads="1"/>
            </p:cNvSpPr>
            <p:nvPr/>
          </p:nvSpPr>
          <p:spPr bwMode="auto">
            <a:xfrm>
              <a:off x="204" y="3916"/>
              <a:ext cx="46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(2)  |</a:t>
              </a:r>
              <a:r>
                <a:rPr lang="en-US" altLang="zh-CN" sz="2800" b="1" i="1" dirty="0">
                  <a:latin typeface="Symbol" panose="05050102010706020507" pitchFamily="18" charset="2"/>
                </a:rPr>
                <a:t>r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|=1      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P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Y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=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aX+b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)=1, </a:t>
              </a:r>
              <a:r>
                <a:rPr lang="zh-CN" altLang="en-US" sz="2800" b="1" dirty="0"/>
                <a:t>其中</a:t>
              </a:r>
              <a:r>
                <a:rPr lang="en-US" altLang="zh-CN" sz="2800" b="1" i="1" dirty="0" err="1">
                  <a:latin typeface="Times New Roman" panose="02020603050405020304" pitchFamily="18" charset="0"/>
                </a:rPr>
                <a:t>a,b</a:t>
              </a:r>
              <a:r>
                <a:rPr lang="zh-CN" altLang="en-US" sz="2800" b="1" dirty="0"/>
                <a:t>为常数。</a:t>
              </a:r>
            </a:p>
          </p:txBody>
        </p:sp>
        <p:sp>
          <p:nvSpPr>
            <p:cNvPr id="40" name="AutoShape 25"/>
            <p:cNvSpPr>
              <a:spLocks noChangeArrowheads="1"/>
            </p:cNvSpPr>
            <p:nvPr/>
          </p:nvSpPr>
          <p:spPr bwMode="auto">
            <a:xfrm>
              <a:off x="1429" y="4062"/>
              <a:ext cx="272" cy="90"/>
            </a:xfrm>
            <a:prstGeom prst="leftRightArrow">
              <a:avLst>
                <a:gd name="adj1" fmla="val 50000"/>
                <a:gd name="adj2" fmla="val 60444"/>
              </a:avLst>
            </a:prstGeom>
            <a:solidFill>
              <a:schemeClr val="hlink"/>
            </a:solidFill>
            <a:ln w="19050" algn="ctr">
              <a:solidFill>
                <a:schemeClr val="tx1"/>
              </a:solidFill>
              <a:miter lim="800000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>
              <a:lvl1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9" name="矩形 18"/>
          <p:cNvSpPr/>
          <p:nvPr/>
        </p:nvSpPr>
        <p:spPr>
          <a:xfrm>
            <a:off x="481229" y="3031662"/>
            <a:ext cx="2685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b="1" i="1" dirty="0" smtClean="0">
                <a:solidFill>
                  <a:srgbClr val="FF0000"/>
                </a:solidFill>
                <a:latin typeface="Symbol" panose="05050102010706020507" pitchFamily="18" charset="2"/>
              </a:rPr>
              <a:t>r</a:t>
            </a:r>
            <a:r>
              <a:rPr kumimoji="1" lang="en-US" altLang="zh-CN" sz="2400" b="1" i="1" dirty="0" smtClean="0">
                <a:solidFill>
                  <a:srgbClr val="FF0000"/>
                </a:solidFill>
                <a:latin typeface="Symbol" panose="05050102010706020507" pitchFamily="18" charset="2"/>
              </a:rPr>
              <a:t>=0</a:t>
            </a:r>
            <a:r>
              <a:rPr lang="zh-CN" altLang="en-US" sz="2400" dirty="0" smtClean="0">
                <a:solidFill>
                  <a:srgbClr val="1F4B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，称</a:t>
            </a:r>
            <a:r>
              <a:rPr lang="zh-CN" altLang="en-US" sz="2400" dirty="0" smtClean="0">
                <a:solidFill>
                  <a:srgbClr val="1F4B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不相关</a:t>
            </a:r>
            <a:r>
              <a:rPr lang="zh-CN" altLang="en-US" sz="2400" dirty="0" smtClean="0">
                <a:solidFill>
                  <a:srgbClr val="1F4B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400" dirty="0">
              <a:solidFill>
                <a:srgbClr val="1F4B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1229" y="3431238"/>
            <a:ext cx="26853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b="1" i="1" dirty="0" smtClean="0">
                <a:solidFill>
                  <a:srgbClr val="FF0000"/>
                </a:solidFill>
                <a:latin typeface="Symbol" panose="05050102010706020507" pitchFamily="18" charset="2"/>
              </a:rPr>
              <a:t>r</a:t>
            </a:r>
            <a:r>
              <a:rPr kumimoji="1" lang="en-US" altLang="zh-CN" sz="2400" b="1" i="1" dirty="0" smtClean="0">
                <a:solidFill>
                  <a:srgbClr val="FF0000"/>
                </a:solidFill>
                <a:latin typeface="Symbol" panose="05050102010706020507" pitchFamily="18" charset="2"/>
              </a:rPr>
              <a:t>&gt;</a:t>
            </a:r>
            <a:r>
              <a:rPr kumimoji="1" lang="en-US" altLang="zh-CN" sz="2400" b="1" i="1" dirty="0" smtClean="0">
                <a:solidFill>
                  <a:srgbClr val="FF0000"/>
                </a:solidFill>
                <a:latin typeface="Symbol" panose="05050102010706020507" pitchFamily="18" charset="2"/>
              </a:rPr>
              <a:t>0</a:t>
            </a:r>
            <a:r>
              <a:rPr lang="zh-CN" altLang="en-US" sz="2400" dirty="0" smtClean="0">
                <a:solidFill>
                  <a:srgbClr val="1F4B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，称</a:t>
            </a:r>
            <a:r>
              <a:rPr lang="zh-CN" altLang="en-US" sz="2400" dirty="0" smtClean="0">
                <a:solidFill>
                  <a:srgbClr val="1F4B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正相关</a:t>
            </a:r>
            <a:r>
              <a:rPr lang="zh-CN" altLang="en-US" sz="2400" dirty="0" smtClean="0">
                <a:solidFill>
                  <a:srgbClr val="1F4B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zh-CN" altLang="en-US" sz="2400" dirty="0">
              <a:solidFill>
                <a:srgbClr val="1F4B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90811" y="3830814"/>
            <a:ext cx="26084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400" b="1" i="1" dirty="0" smtClean="0">
                <a:solidFill>
                  <a:srgbClr val="FF0000"/>
                </a:solidFill>
                <a:latin typeface="Symbol" panose="05050102010706020507" pitchFamily="18" charset="2"/>
              </a:rPr>
              <a:t>r&lt;0</a:t>
            </a:r>
            <a:r>
              <a:rPr lang="zh-CN" altLang="en-US" sz="2400" dirty="0" smtClean="0">
                <a:solidFill>
                  <a:srgbClr val="1F4B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，称</a:t>
            </a:r>
            <a:r>
              <a:rPr lang="zh-CN" altLang="en-US" sz="2400" dirty="0" smtClean="0">
                <a:solidFill>
                  <a:srgbClr val="1F4B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负相关。</a:t>
            </a:r>
            <a:endParaRPr lang="zh-CN" altLang="en-US" sz="2400" dirty="0">
              <a:solidFill>
                <a:srgbClr val="1F4B7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75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75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25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75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 autoUpdateAnimBg="0"/>
      <p:bldP spid="33" grpId="0" build="p" autoUpdateAnimBg="0"/>
      <p:bldP spid="34" grpId="0" build="p" autoUpdateAnimBg="0"/>
      <p:bldP spid="36" grpId="0"/>
      <p:bldP spid="37" grpId="0"/>
      <p:bldP spid="19" grpId="0"/>
      <p:bldP spid="20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32109" y="249350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4.4.2 </a:t>
            </a:r>
            <a:r>
              <a:rPr lang="zh-CN" altLang="en-US" sz="3600" dirty="0" smtClean="0"/>
              <a:t>相关系数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t>25</a:t>
            </a:fld>
            <a:endParaRPr lang="en-US" altLang="zh-CN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430" y="3140289"/>
            <a:ext cx="5616624" cy="33415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481229" y="1376538"/>
                <a:ext cx="35729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="" xmlns:m="http://schemas.openxmlformats.org/officeDocument/2006/math">
                    <m:r>
                      <a:rPr kumimoji="1" lang="en-US" altLang="zh-CN" sz="2400" i="1" dirty="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400" b="0" i="1" dirty="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 smtClean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，称</a:t>
                </a:r>
                <a14:m>
                  <m:oMath xmlns="" xmlns:m="http://schemas.openxmlformats.org/officeDocument/2006/math">
                    <m:r>
                      <a:rPr lang="en-US" altLang="zh-CN" sz="2400" b="0" i="1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sz="2400" b="0" i="1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𝑌</m:t>
                    </m:r>
                    <m:r>
                      <a:rPr lang="zh-CN" altLang="en-US" sz="2400" b="0" i="1" smtClean="0">
                        <a:solidFill>
                          <a:srgbClr val="E88D22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不</m:t>
                    </m:r>
                    <m:r>
                      <a:rPr lang="zh-CN" altLang="en-US" sz="2400" i="1">
                        <a:solidFill>
                          <a:srgbClr val="E88D22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相关</m:t>
                    </m:r>
                  </m:oMath>
                </a14:m>
                <a:r>
                  <a:rPr lang="zh-CN" altLang="en-US" sz="2400" dirty="0" smtClean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endParaRPr lang="zh-CN" altLang="en-US" sz="2400" dirty="0">
                  <a:solidFill>
                    <a:srgbClr val="1F4B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29" y="1376538"/>
                <a:ext cx="3572901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2389" t="-10526" r="-153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81229" y="1776114"/>
                <a:ext cx="35745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="" xmlns:m="http://schemas.openxmlformats.org/officeDocument/2006/math">
                    <m:r>
                      <a:rPr kumimoji="1" lang="en-US" altLang="zh-CN" sz="2400" i="1" dirty="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400" b="0" i="1" dirty="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sz="2400" dirty="0" smtClean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，称</a:t>
                </a:r>
                <a14:m>
                  <m:oMath xmlns="" xmlns:m="http://schemas.openxmlformats.org/officeDocument/2006/math">
                    <m:r>
                      <a:rPr lang="en-US" altLang="zh-CN" sz="2400" b="0" i="1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sz="2400" b="0" i="1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𝑌</m:t>
                    </m:r>
                    <m:r>
                      <a:rPr lang="zh-CN" altLang="en-US" sz="2400" b="0" i="1" smtClean="0">
                        <a:solidFill>
                          <a:srgbClr val="E88D22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正</m:t>
                    </m:r>
                    <m:r>
                      <a:rPr lang="zh-CN" altLang="en-US" sz="2400" i="1">
                        <a:solidFill>
                          <a:srgbClr val="E88D22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相关</m:t>
                    </m:r>
                  </m:oMath>
                </a14:m>
                <a:r>
                  <a:rPr lang="zh-CN" altLang="en-US" sz="2400" dirty="0" smtClean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；</a:t>
                </a:r>
                <a:endParaRPr lang="zh-CN" altLang="en-US" sz="2400" dirty="0">
                  <a:solidFill>
                    <a:srgbClr val="1F4B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29" y="1776114"/>
                <a:ext cx="3574505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389" t="-10526" r="-170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90811" y="2175690"/>
                <a:ext cx="3572901" cy="4623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="" xmlns:m="http://schemas.openxmlformats.org/officeDocument/2006/math">
                    <m:r>
                      <a:rPr kumimoji="1" lang="en-US" altLang="zh-CN" sz="2400" i="1" dirty="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400" b="0" i="1" dirty="0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en-US" sz="2400" dirty="0" smtClean="0">
                    <a:solidFill>
                      <a:srgbClr val="1F4B7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，称</a:t>
                </a:r>
                <a14:m>
                  <m:oMath xmlns="" xmlns:m="http://schemas.openxmlformats.org/officeDocument/2006/math">
                    <m:r>
                      <a:rPr lang="en-US" altLang="zh-CN" sz="2400" b="0" i="1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𝑋</m:t>
                    </m:r>
                    <m:r>
                      <a:rPr lang="en-US" altLang="zh-CN" sz="2400" b="0" i="1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𝑌</m:t>
                    </m:r>
                    <m:r>
                      <a:rPr lang="zh-CN" altLang="en-US" sz="2400" b="0" i="1" smtClean="0">
                        <a:solidFill>
                          <a:srgbClr val="E88D22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负</m:t>
                    </m:r>
                    <m:r>
                      <a:rPr lang="zh-CN" altLang="en-US" sz="2400" i="1">
                        <a:solidFill>
                          <a:srgbClr val="E88D22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相关</m:t>
                    </m:r>
                    <m:r>
                      <a:rPr lang="zh-CN" altLang="en-US" sz="2400" b="0" i="1" smtClean="0">
                        <a:solidFill>
                          <a:srgbClr val="1F4B7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。</m:t>
                    </m:r>
                  </m:oMath>
                </a14:m>
                <a:endParaRPr lang="zh-CN" altLang="en-US" sz="2400" dirty="0">
                  <a:solidFill>
                    <a:srgbClr val="1F4B7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11" y="2175690"/>
                <a:ext cx="3572901" cy="462306"/>
              </a:xfrm>
              <a:prstGeom prst="rect">
                <a:avLst/>
              </a:prstGeom>
              <a:blipFill>
                <a:blip r:embed="rId5"/>
                <a:stretch>
                  <a:fillRect l="-2389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/>
          <p:cNvGrpSpPr/>
          <p:nvPr/>
        </p:nvGrpSpPr>
        <p:grpSpPr>
          <a:xfrm>
            <a:off x="481228" y="960851"/>
            <a:ext cx="706302" cy="584452"/>
            <a:chOff x="2473890" y="699816"/>
            <a:chExt cx="931470" cy="579254"/>
          </a:xfrm>
        </p:grpSpPr>
        <p:sp>
          <p:nvSpPr>
            <p:cNvPr id="21" name="ïŝḷiďé"/>
            <p:cNvSpPr/>
            <p:nvPr/>
          </p:nvSpPr>
          <p:spPr>
            <a:xfrm>
              <a:off x="2473890" y="699816"/>
              <a:ext cx="838930" cy="454020"/>
            </a:xfrm>
            <a:prstGeom prst="snip2DiagRect">
              <a:avLst>
                <a:gd name="adj1" fmla="val 0"/>
                <a:gd name="adj2" fmla="val 22549"/>
              </a:avLst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2400"/>
            </a:p>
          </p:txBody>
        </p:sp>
        <p:sp>
          <p:nvSpPr>
            <p:cNvPr id="22" name="Text Box 3"/>
            <p:cNvSpPr txBox="1">
              <a:spLocks noChangeArrowheads="1"/>
            </p:cNvSpPr>
            <p:nvPr/>
          </p:nvSpPr>
          <p:spPr bwMode="auto">
            <a:xfrm>
              <a:off x="2564531" y="735358"/>
              <a:ext cx="840829" cy="543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4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注</a:t>
              </a:r>
              <a:endPara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矩形: 圆角 115"/>
          <p:cNvSpPr/>
          <p:nvPr/>
        </p:nvSpPr>
        <p:spPr>
          <a:xfrm>
            <a:off x="4757729" y="995440"/>
            <a:ext cx="921468" cy="477155"/>
          </a:xfrm>
          <a:prstGeom prst="roundRect">
            <a:avLst>
              <a:gd name="adj" fmla="val 50000"/>
            </a:avLst>
          </a:prstGeom>
          <a:solidFill>
            <a:srgbClr val="E88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932050" y="1010930"/>
            <a:ext cx="6413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756" rIns="12756">
            <a:spAutoFit/>
          </a:bodyPr>
          <a:lstStyle>
            <a:lvl1pPr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 smtClean="0">
                <a:solidFill>
                  <a:srgbClr val="F2F2F2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应用</a:t>
            </a:r>
            <a:endParaRPr kumimoji="1" lang="zh-CN" altLang="en-US" sz="2400" dirty="0">
              <a:solidFill>
                <a:srgbClr val="F2F2F2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654742" y="1545303"/>
            <a:ext cx="3550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zh-CN" altLang="en-US" sz="2400" dirty="0" smtClean="0">
                <a:solidFill>
                  <a:srgbClr val="1F4B70"/>
                </a:solidFill>
                <a:ea typeface="微软雅黑" panose="020B0503020204020204" charset="-122"/>
              </a:rPr>
              <a:t>生物学：描述亲缘关系</a:t>
            </a:r>
            <a:endParaRPr lang="zh-CN" altLang="en-US" sz="2400" dirty="0"/>
          </a:p>
        </p:txBody>
      </p:sp>
      <p:sp>
        <p:nvSpPr>
          <p:cNvPr id="26" name="矩形 25"/>
          <p:cNvSpPr/>
          <p:nvPr/>
        </p:nvSpPr>
        <p:spPr>
          <a:xfrm>
            <a:off x="4654742" y="1949262"/>
            <a:ext cx="3550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zh-CN" altLang="en-US" sz="2400" dirty="0">
                <a:solidFill>
                  <a:srgbClr val="1F4B70"/>
                </a:solidFill>
                <a:ea typeface="微软雅黑" panose="020B0503020204020204" charset="-122"/>
              </a:rPr>
              <a:t>金融</a:t>
            </a:r>
            <a:r>
              <a:rPr kumimoji="1" lang="zh-CN" altLang="en-US" sz="2400" dirty="0" smtClean="0">
                <a:solidFill>
                  <a:srgbClr val="1F4B70"/>
                </a:solidFill>
                <a:ea typeface="微软雅黑" panose="020B0503020204020204" charset="-122"/>
              </a:rPr>
              <a:t>学：管理投资组合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3" grpId="0" animBg="1"/>
      <p:bldP spid="24" grpId="0"/>
      <p:bldP spid="25" grpId="0"/>
      <p:bldP spid="2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63051" y="204225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4.4.2 </a:t>
            </a:r>
            <a:r>
              <a:rPr lang="zh-CN" altLang="en-US" sz="3600" dirty="0" smtClean="0"/>
              <a:t>相关系数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t>26</a:t>
            </a:fld>
            <a:endParaRPr lang="en-US" altLang="zh-CN"/>
          </a:p>
        </p:txBody>
      </p:sp>
      <p:grpSp>
        <p:nvGrpSpPr>
          <p:cNvPr id="16" name="Group 2"/>
          <p:cNvGrpSpPr/>
          <p:nvPr/>
        </p:nvGrpSpPr>
        <p:grpSpPr bwMode="auto">
          <a:xfrm>
            <a:off x="633061" y="3441007"/>
            <a:ext cx="7450138" cy="1447800"/>
            <a:chOff x="866" y="1584"/>
            <a:chExt cx="4693" cy="912"/>
          </a:xfrm>
        </p:grpSpPr>
        <p:sp>
          <p:nvSpPr>
            <p:cNvPr id="17" name="AutoShape 3"/>
            <p:cNvSpPr>
              <a:spLocks noChangeArrowheads="1"/>
            </p:cNvSpPr>
            <p:nvPr/>
          </p:nvSpPr>
          <p:spPr bwMode="auto">
            <a:xfrm>
              <a:off x="912" y="1584"/>
              <a:ext cx="4608" cy="912"/>
            </a:xfrm>
            <a:prstGeom prst="wedgeRectCallout">
              <a:avLst>
                <a:gd name="adj1" fmla="val 25000"/>
                <a:gd name="adj2" fmla="val -115569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kumimoji="1" lang="zh-CN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8" name="Object 4"/>
            <p:cNvGraphicFramePr>
              <a:graphicFrameLocks noChangeAspect="1"/>
            </p:cNvGraphicFramePr>
            <p:nvPr/>
          </p:nvGraphicFramePr>
          <p:xfrm>
            <a:off x="866" y="1610"/>
            <a:ext cx="4693" cy="8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48" name="Equation" r:id="rId4" imgW="3886200" imgH="711200" progId="Equation.DSMT4">
                    <p:embed/>
                  </p:oleObj>
                </mc:Choice>
                <mc:Fallback>
                  <p:oleObj name="Equation" r:id="rId4" imgW="3886200" imgH="711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6" y="1610"/>
                          <a:ext cx="4693" cy="8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553686" y="2450407"/>
            <a:ext cx="7543800" cy="2514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580674" y="840682"/>
            <a:ext cx="10855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sz="2800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设</a:t>
            </a:r>
          </a:p>
        </p:txBody>
      </p:sp>
      <p:graphicFrame>
        <p:nvGraphicFramePr>
          <p:cNvPr id="21" name="Object 7"/>
          <p:cNvGraphicFramePr>
            <a:graphicFrameLocks noChangeAspect="1"/>
          </p:cNvGraphicFramePr>
          <p:nvPr/>
        </p:nvGraphicFramePr>
        <p:xfrm>
          <a:off x="1556986" y="812107"/>
          <a:ext cx="556418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49" name="Equation" r:id="rId6" imgW="2311400" imgH="241300" progId="Equation.DSMT4">
                  <p:embed/>
                </p:oleObj>
              </mc:Choice>
              <mc:Fallback>
                <p:oleObj name="Equation" r:id="rId6" imgW="2311400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986" y="812107"/>
                        <a:ext cx="5564188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785461" y="1820169"/>
            <a:ext cx="3317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解</a:t>
            </a:r>
            <a:endParaRPr kumimoji="1" lang="zh-CN" altLang="en-US" sz="2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3" name="Object 11"/>
          <p:cNvGraphicFramePr>
            <a:graphicFrameLocks noChangeAspect="1"/>
          </p:cNvGraphicFramePr>
          <p:nvPr/>
        </p:nvGraphicFramePr>
        <p:xfrm>
          <a:off x="1202974" y="1763019"/>
          <a:ext cx="61468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50" name="Equation" r:id="rId8" imgW="3048000" imgH="330200" progId="Equation.DSMT4">
                  <p:embed/>
                </p:oleObj>
              </mc:Choice>
              <mc:Fallback>
                <p:oleObj name="Equation" r:id="rId8" imgW="3048000" imgH="330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2974" y="1763019"/>
                        <a:ext cx="61468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2"/>
          <p:cNvGraphicFramePr>
            <a:graphicFrameLocks noChangeAspect="1"/>
          </p:cNvGraphicFramePr>
          <p:nvPr/>
        </p:nvGraphicFramePr>
        <p:xfrm>
          <a:off x="2163411" y="2820294"/>
          <a:ext cx="1905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51" name="Equation" r:id="rId10" imgW="951865" imgH="469900" progId="Equation.DSMT4">
                  <p:embed/>
                </p:oleObj>
              </mc:Choice>
              <mc:Fallback>
                <p:oleObj name="Equation" r:id="rId10" imgW="951865" imgH="469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411" y="2820294"/>
                        <a:ext cx="1905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3"/>
          <p:cNvGraphicFramePr>
            <a:graphicFrameLocks noChangeAspect="1"/>
          </p:cNvGraphicFramePr>
          <p:nvPr/>
        </p:nvGraphicFramePr>
        <p:xfrm>
          <a:off x="3957286" y="2755207"/>
          <a:ext cx="3860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52" name="Equation" r:id="rId12" imgW="1930400" imgH="571500" progId="Equation.DSMT4">
                  <p:embed/>
                </p:oleObj>
              </mc:Choice>
              <mc:Fallback>
                <p:oleObj name="Equation" r:id="rId12" imgW="1930400" imgH="5715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286" y="2755207"/>
                        <a:ext cx="3860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4"/>
          <p:cNvGraphicFramePr>
            <a:graphicFrameLocks noChangeAspect="1"/>
          </p:cNvGraphicFramePr>
          <p:nvPr/>
        </p:nvGraphicFramePr>
        <p:xfrm>
          <a:off x="5151086" y="4315719"/>
          <a:ext cx="124618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53" name="Equation" r:id="rId14" imgW="609600" imgH="228600" progId="Equation.DSMT4">
                  <p:embed/>
                </p:oleObj>
              </mc:Choice>
              <mc:Fallback>
                <p:oleObj name="Equation" r:id="rId14" imgW="60960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1086" y="4315719"/>
                        <a:ext cx="1246188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5"/>
          <p:cNvGraphicFramePr>
            <a:graphicFrameLocks noChangeAspect="1"/>
          </p:cNvGraphicFramePr>
          <p:nvPr/>
        </p:nvGraphicFramePr>
        <p:xfrm>
          <a:off x="1774474" y="5053907"/>
          <a:ext cx="220821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54" name="Equation" r:id="rId16" imgW="1294765" imgH="444500" progId="Equation.DSMT4">
                  <p:embed/>
                </p:oleObj>
              </mc:Choice>
              <mc:Fallback>
                <p:oleObj name="Equation" r:id="rId16" imgW="1294765" imgH="4445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474" y="5053907"/>
                        <a:ext cx="2208212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6"/>
          <p:cNvGraphicFramePr>
            <a:graphicFrameLocks noChangeAspect="1"/>
          </p:cNvGraphicFramePr>
          <p:nvPr/>
        </p:nvGraphicFramePr>
        <p:xfrm>
          <a:off x="2574574" y="1482032"/>
          <a:ext cx="4892675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55" name="Equation" r:id="rId18" imgW="2425700" imgH="635000" progId="Equation.DSMT4">
                  <p:embed/>
                </p:oleObj>
              </mc:Choice>
              <mc:Fallback>
                <p:oleObj name="Equation" r:id="rId18" imgW="2425700" imgH="635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574" y="1482032"/>
                        <a:ext cx="4892675" cy="12763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7"/>
          <p:cNvGraphicFramePr>
            <a:graphicFrameLocks noChangeAspect="1"/>
          </p:cNvGraphicFramePr>
          <p:nvPr/>
        </p:nvGraphicFramePr>
        <p:xfrm>
          <a:off x="7716486" y="3142557"/>
          <a:ext cx="4381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56" name="公式" r:id="rId20" imgW="190500" imgH="177800" progId="Equation.3">
                  <p:embed/>
                </p:oleObj>
              </mc:Choice>
              <mc:Fallback>
                <p:oleObj name="公式" r:id="rId20" imgW="190500" imgH="177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6486" y="3142557"/>
                        <a:ext cx="4381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8"/>
          <p:cNvGraphicFramePr>
            <a:graphicFrameLocks noChangeAspect="1"/>
          </p:cNvGraphicFramePr>
          <p:nvPr/>
        </p:nvGraphicFramePr>
        <p:xfrm>
          <a:off x="3601686" y="4355407"/>
          <a:ext cx="5270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57" name="公式" r:id="rId22" imgW="292100" imgH="203200" progId="Equation.3">
                  <p:embed/>
                </p:oleObj>
              </mc:Choice>
              <mc:Fallback>
                <p:oleObj name="公式" r:id="rId22" imgW="292100" imgH="203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1686" y="4355407"/>
                        <a:ext cx="52705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19"/>
          <p:cNvGraphicFramePr>
            <a:graphicFrameLocks noChangeAspect="1"/>
          </p:cNvGraphicFramePr>
          <p:nvPr/>
        </p:nvGraphicFramePr>
        <p:xfrm>
          <a:off x="6268686" y="4126807"/>
          <a:ext cx="17938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58" name="公式" r:id="rId24" imgW="951865" imgH="469900" progId="Equation.3">
                  <p:embed/>
                </p:oleObj>
              </mc:Choice>
              <mc:Fallback>
                <p:oleObj name="公式" r:id="rId24" imgW="951865" imgH="469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8686" y="4126807"/>
                        <a:ext cx="179387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20"/>
          <p:cNvGraphicFramePr>
            <a:graphicFrameLocks noChangeAspect="1"/>
          </p:cNvGraphicFramePr>
          <p:nvPr/>
        </p:nvGraphicFramePr>
        <p:xfrm>
          <a:off x="2222149" y="4050607"/>
          <a:ext cx="29146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59" name="Equation" r:id="rId26" imgW="1485900" imgH="469900" progId="Equation.DSMT4">
                  <p:embed/>
                </p:oleObj>
              </mc:Choice>
              <mc:Fallback>
                <p:oleObj name="Equation" r:id="rId26" imgW="1485900" imgH="4699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149" y="4050607"/>
                        <a:ext cx="2914650" cy="9239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Rectangle 21"/>
          <p:cNvSpPr>
            <a:spLocks noChangeArrowheads="1"/>
          </p:cNvSpPr>
          <p:nvPr/>
        </p:nvSpPr>
        <p:spPr bwMode="auto">
          <a:xfrm>
            <a:off x="6268686" y="4060132"/>
            <a:ext cx="1828800" cy="914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" name="Text Box 25"/>
          <p:cNvSpPr txBox="1">
            <a:spLocks noChangeArrowheads="1"/>
          </p:cNvSpPr>
          <p:nvPr/>
        </p:nvSpPr>
        <p:spPr bwMode="auto">
          <a:xfrm>
            <a:off x="5170136" y="2953644"/>
            <a:ext cx="260350" cy="411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 bIns="0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b="1">
                <a:solidFill>
                  <a:srgbClr val="3366FF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0" name="Text Box 26"/>
          <p:cNvSpPr txBox="1">
            <a:spLocks noChangeArrowheads="1"/>
          </p:cNvSpPr>
          <p:nvPr/>
        </p:nvSpPr>
        <p:spPr bwMode="auto">
          <a:xfrm>
            <a:off x="5189186" y="2885382"/>
            <a:ext cx="306388" cy="4270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tIns="0" rIns="54000" bIns="0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i="1">
                <a:solidFill>
                  <a:srgbClr val="3366FF"/>
                </a:solidFill>
                <a:latin typeface="Times New Roman" panose="02020603050405020304" pitchFamily="18" charset="0"/>
              </a:rPr>
              <a:t>u</a:t>
            </a:r>
            <a:endParaRPr kumimoji="1" lang="en-US" altLang="zh-CN" sz="2400" b="1">
              <a:solidFill>
                <a:srgbClr val="3366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1" name="Object 27"/>
          <p:cNvGraphicFramePr>
            <a:graphicFrameLocks noChangeAspect="1"/>
          </p:cNvGraphicFramePr>
          <p:nvPr/>
        </p:nvGraphicFramePr>
        <p:xfrm>
          <a:off x="6806849" y="2820294"/>
          <a:ext cx="295275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60" name="公式" r:id="rId28" imgW="203200" imgH="165100" progId="Equation.3">
                  <p:embed/>
                </p:oleObj>
              </mc:Choice>
              <mc:Fallback>
                <p:oleObj name="公式" r:id="rId28" imgW="203200" imgH="1651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6849" y="2820294"/>
                        <a:ext cx="295275" cy="2397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build="p" autoUpdateAnimBg="0"/>
      <p:bldP spid="45" grpId="0" animBg="1"/>
      <p:bldP spid="49" grpId="0" animBg="1" autoUpdateAnimBg="0"/>
      <p:bldP spid="50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63051" y="204225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4.4.2 </a:t>
            </a:r>
            <a:r>
              <a:rPr lang="zh-CN" altLang="en-US" sz="3600" dirty="0" smtClean="0"/>
              <a:t>相关系数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t>27</a:t>
            </a:fld>
            <a:endParaRPr lang="en-US" altLang="zh-CN" dirty="0"/>
          </a:p>
        </p:txBody>
      </p:sp>
      <p:sp>
        <p:nvSpPr>
          <p:cNvPr id="46" name="Text Box 22"/>
          <p:cNvSpPr txBox="1">
            <a:spLocks noChangeArrowheads="1"/>
          </p:cNvSpPr>
          <p:nvPr/>
        </p:nvSpPr>
        <p:spPr bwMode="auto">
          <a:xfrm>
            <a:off x="467430" y="980660"/>
            <a:ext cx="7883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注</a:t>
            </a:r>
            <a:r>
              <a: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对二维</a:t>
            </a:r>
            <a:r>
              <a:rPr kumimoji="1"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正态分布</a:t>
            </a:r>
            <a:r>
              <a:rPr kumimoji="1" lang="en-US" altLang="zh-CN" sz="2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26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与</a:t>
            </a:r>
            <a:r>
              <a:rPr kumimoji="1" lang="en-US" altLang="zh-CN" sz="26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Y </a:t>
            </a:r>
            <a:r>
              <a:rPr kumimoji="1" lang="zh-CN" altLang="en-US" sz="2600" b="1" dirty="0" smtClean="0">
                <a:solidFill>
                  <a:schemeClr val="accent2"/>
                </a:solidFill>
                <a:latin typeface="Times New Roman" panose="02020603050405020304" pitchFamily="18" charset="0"/>
              </a:rPr>
              <a:t>独立</a:t>
            </a:r>
            <a:r>
              <a:rPr kumimoji="1" lang="zh-CN" altLang="en-US" sz="26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600" b="1" i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与</a:t>
            </a:r>
            <a:r>
              <a:rPr kumimoji="1" lang="en-US" altLang="zh-CN" sz="26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Y </a:t>
            </a:r>
            <a:r>
              <a:rPr kumimoji="1" lang="zh-CN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不相关</a:t>
            </a:r>
          </a:p>
        </p:txBody>
      </p:sp>
      <p:graphicFrame>
        <p:nvGraphicFramePr>
          <p:cNvPr id="4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513367"/>
              </p:ext>
            </p:extLst>
          </p:nvPr>
        </p:nvGraphicFramePr>
        <p:xfrm>
          <a:off x="5724160" y="1062455"/>
          <a:ext cx="5334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4" name="公式" r:id="rId3" imgW="190500" imgH="152400" progId="Equation.3">
                  <p:embed/>
                </p:oleObj>
              </mc:Choice>
              <mc:Fallback>
                <p:oleObj name="公式" r:id="rId3" imgW="190500" imgH="1524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60" y="1062455"/>
                        <a:ext cx="5334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753041"/>
              </p:ext>
            </p:extLst>
          </p:nvPr>
        </p:nvGraphicFramePr>
        <p:xfrm>
          <a:off x="5334780" y="1062455"/>
          <a:ext cx="5334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5" name="公式" r:id="rId5" imgW="190500" imgH="152400" progId="Equation.3">
                  <p:embed/>
                </p:oleObj>
              </mc:Choice>
              <mc:Fallback>
                <p:oleObj name="公式" r:id="rId5" imgW="190500" imgH="152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780" y="1062455"/>
                        <a:ext cx="5334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-540710" y="2633533"/>
            <a:ext cx="6985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solidFill>
                  <a:srgbClr val="3366FF"/>
                </a:solidFill>
              </a:rPr>
              <a:t>问题</a:t>
            </a:r>
            <a:r>
              <a:rPr kumimoji="1" lang="zh-CN" altLang="en-US" b="1" dirty="0">
                <a:solidFill>
                  <a:schemeClr val="tx1"/>
                </a:solidFill>
              </a:rPr>
              <a:t>：</a:t>
            </a:r>
            <a:r>
              <a:rPr kumimoji="1" lang="zh-CN" altLang="en-US" dirty="0"/>
              <a:t> 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2800" b="1" i="1" dirty="0">
                <a:latin typeface="Symbol" panose="05050102010706020507" pitchFamily="18" charset="2"/>
              </a:rPr>
              <a:t>r</a:t>
            </a:r>
            <a:r>
              <a:rPr lang="en-US" altLang="zh-CN" sz="2800" b="1" dirty="0">
                <a:latin typeface="Symbol" panose="05050102010706020507" pitchFamily="18" charset="2"/>
              </a:rPr>
              <a:t>=0 </a:t>
            </a:r>
            <a:r>
              <a:rPr kumimoji="1" lang="zh-CN" alt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2800" b="1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,Y</a:t>
            </a:r>
            <a:r>
              <a:rPr kumimoji="1" lang="zh-CN" altLang="en-US" sz="2800" b="1" dirty="0">
                <a:solidFill>
                  <a:schemeClr val="tx1"/>
                </a:solidFill>
              </a:rPr>
              <a:t>是否独立？</a:t>
            </a:r>
          </a:p>
        </p:txBody>
      </p:sp>
      <p:sp>
        <p:nvSpPr>
          <p:cNvPr id="23" name="Text Box 37"/>
          <p:cNvSpPr txBox="1">
            <a:spLocks noChangeArrowheads="1"/>
          </p:cNvSpPr>
          <p:nvPr/>
        </p:nvSpPr>
        <p:spPr bwMode="auto">
          <a:xfrm>
            <a:off x="-36640" y="3510456"/>
            <a:ext cx="8961405" cy="49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Tx/>
              <a:buNone/>
            </a:pPr>
            <a:r>
              <a:rPr lang="zh-CN" altLang="en-US" sz="2600" b="1" dirty="0" smtClean="0"/>
              <a:t>反例</a:t>
            </a:r>
            <a:r>
              <a:rPr lang="zh-CN" altLang="en-US" sz="2600" b="1" dirty="0"/>
              <a:t>：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</a:rPr>
              <a:t>~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600" b="1" dirty="0">
                <a:latin typeface="Times New Roman" panose="02020603050405020304" pitchFamily="18" charset="0"/>
              </a:rPr>
              <a:t>(0,1),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600" b="1" dirty="0">
                <a:latin typeface="Times New Roman" panose="02020603050405020304" pitchFamily="18" charset="0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600" b="1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</a:rPr>
              <a:t>. </a:t>
            </a:r>
            <a:r>
              <a:rPr lang="en-US" altLang="zh-CN" sz="2600" b="1" i="1" dirty="0" smtClean="0">
                <a:latin typeface="Times New Roman" panose="02020603050405020304" pitchFamily="18" charset="0"/>
              </a:rPr>
              <a:t>X</a:t>
            </a:r>
            <a:r>
              <a:rPr lang="zh-CN" altLang="en-US" sz="2600" b="1" dirty="0" smtClean="0">
                <a:latin typeface="Times New Roman" panose="02020603050405020304" pitchFamily="18" charset="0"/>
              </a:rPr>
              <a:t>与</a:t>
            </a:r>
            <a:r>
              <a:rPr lang="en-US" altLang="zh-CN" sz="2600" b="1" i="1" dirty="0" smtClean="0">
                <a:latin typeface="Times New Roman" panose="02020603050405020304" pitchFamily="18" charset="0"/>
              </a:rPr>
              <a:t>Y</a:t>
            </a:r>
            <a:r>
              <a:rPr lang="zh-CN" altLang="en-US" sz="2600" b="1" dirty="0" smtClean="0"/>
              <a:t>不独立，但是</a:t>
            </a:r>
            <a:r>
              <a:rPr kumimoji="1" lang="en-US" altLang="zh-CN" sz="2400" b="1" dirty="0" err="1">
                <a:solidFill>
                  <a:srgbClr val="3366FF"/>
                </a:solidFill>
                <a:latin typeface="Times New Roman" panose="02020603050405020304" pitchFamily="18" charset="0"/>
              </a:rPr>
              <a:t>Cov</a:t>
            </a:r>
            <a:r>
              <a:rPr kumimoji="1" lang="en-US" altLang="zh-CN" sz="2400" b="1" dirty="0">
                <a:solidFill>
                  <a:srgbClr val="3366FF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 dirty="0">
                <a:solidFill>
                  <a:srgbClr val="3366FF"/>
                </a:solidFill>
                <a:latin typeface="Times New Roman" panose="02020603050405020304" pitchFamily="18" charset="0"/>
              </a:rPr>
              <a:t>X,Y</a:t>
            </a:r>
            <a:r>
              <a:rPr kumimoji="1" lang="en-US" altLang="zh-CN" sz="2400" b="1" dirty="0" smtClean="0">
                <a:solidFill>
                  <a:srgbClr val="3366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sz="2400" b="1" i="1" dirty="0" smtClean="0">
                <a:solidFill>
                  <a:srgbClr val="3366FF"/>
                </a:solidFill>
                <a:latin typeface="Symbol" panose="05050102010706020507" pitchFamily="18" charset="2"/>
              </a:rPr>
              <a:t>r</a:t>
            </a:r>
            <a:r>
              <a:rPr lang="en-US" altLang="zh-CN" sz="2400" b="1" i="1" dirty="0" smtClean="0">
                <a:latin typeface="Symbol" panose="05050102010706020507" pitchFamily="18" charset="2"/>
              </a:rPr>
              <a:t> </a:t>
            </a:r>
            <a:r>
              <a:rPr kumimoji="1" lang="en-US" altLang="zh-CN" sz="2400" b="1" dirty="0" smtClean="0">
                <a:solidFill>
                  <a:srgbClr val="3366FF"/>
                </a:solidFill>
                <a:latin typeface="Times New Roman" panose="02020603050405020304" pitchFamily="18" charset="0"/>
              </a:rPr>
              <a:t>=0 </a:t>
            </a:r>
            <a:r>
              <a:rPr lang="zh-CN" altLang="en-US" sz="2600" b="1" dirty="0" smtClean="0"/>
              <a:t>。</a:t>
            </a:r>
            <a:endParaRPr lang="zh-CN" altLang="en-US" sz="26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uild="p" autoUpdateAnimBg="0"/>
      <p:bldP spid="22" grpId="0" build="p" autoUpdateAnimBg="0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95420" y="332570"/>
            <a:ext cx="640889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3.3 </a:t>
            </a:r>
            <a:r>
              <a:rPr lang="zh-CN" altLang="en-US" sz="3600" dirty="0" smtClean="0"/>
              <a:t>随机变量的独立性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430603" y="6133582"/>
            <a:ext cx="1279663" cy="365125"/>
          </a:xfrm>
        </p:spPr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679218" y="1036795"/>
            <a:ext cx="9302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>
                <a:solidFill>
                  <a:srgbClr val="3333FF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sz="2600" b="1">
                <a:solidFill>
                  <a:schemeClr val="tx1"/>
                </a:solidFill>
                <a:latin typeface="Times New Roman" panose="02020603050405020304" pitchFamily="18" charset="0"/>
              </a:rPr>
              <a:t> 设</a:t>
            </a:r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845599"/>
              </p:ext>
            </p:extLst>
          </p:nvPr>
        </p:nvGraphicFramePr>
        <p:xfrm>
          <a:off x="1555518" y="1105058"/>
          <a:ext cx="64674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74" name="公式" r:id="rId4" imgW="4356000" imgH="266400" progId="Equation.3">
                  <p:embed/>
                </p:oleObj>
              </mc:Choice>
              <mc:Fallback>
                <p:oleObj name="公式" r:id="rId4" imgW="43560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518" y="1105058"/>
                        <a:ext cx="646747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705641" y="2044557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chemeClr val="tx1"/>
                </a:solidFill>
                <a:latin typeface="Times New Roman" panose="02020603050405020304" pitchFamily="18" charset="0"/>
              </a:rPr>
              <a:t>证明</a:t>
            </a:r>
            <a:r>
              <a:rPr kumimoji="1" lang="zh-CN" altLang="en-US">
                <a:solidFill>
                  <a:schemeClr val="tx1"/>
                </a:solidFill>
                <a:latin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3363098"/>
              </p:ext>
            </p:extLst>
          </p:nvPr>
        </p:nvGraphicFramePr>
        <p:xfrm>
          <a:off x="1426366" y="2115994"/>
          <a:ext cx="17113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75" name="公式" r:id="rId6" imgW="1155600" imgH="266400" progId="Equation.3">
                  <p:embed/>
                </p:oleObj>
              </mc:Choice>
              <mc:Fallback>
                <p:oleObj name="公式" r:id="rId6" imgW="11556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6366" y="2115994"/>
                        <a:ext cx="171132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504896"/>
              </p:ext>
            </p:extLst>
          </p:nvPr>
        </p:nvGraphicFramePr>
        <p:xfrm>
          <a:off x="3302791" y="2130282"/>
          <a:ext cx="359568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76" name="公式" r:id="rId8" imgW="2171520" imgH="253800" progId="Equation.3">
                  <p:embed/>
                </p:oleObj>
              </mc:Choice>
              <mc:Fallback>
                <p:oleObj name="公式" r:id="rId8" imgW="21715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791" y="2130282"/>
                        <a:ext cx="3595687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191123"/>
              </p:ext>
            </p:extLst>
          </p:nvPr>
        </p:nvGraphicFramePr>
        <p:xfrm>
          <a:off x="778666" y="4205144"/>
          <a:ext cx="37861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77" name="公式" r:id="rId10" imgW="2412720" imgH="266400" progId="Equation.3">
                  <p:embed/>
                </p:oleObj>
              </mc:Choice>
              <mc:Fallback>
                <p:oleObj name="公式" r:id="rId10" imgW="241272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666" y="4205144"/>
                        <a:ext cx="378618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302076"/>
              </p:ext>
            </p:extLst>
          </p:nvPr>
        </p:nvGraphicFramePr>
        <p:xfrm>
          <a:off x="4568028" y="4251182"/>
          <a:ext cx="3340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78" name="公式" r:id="rId12" imgW="2247840" imgH="266400" progId="Equation.3">
                  <p:embed/>
                </p:oleObj>
              </mc:Choice>
              <mc:Fallback>
                <p:oleObj name="公式" r:id="rId12" imgW="224784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8028" y="4251182"/>
                        <a:ext cx="3340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98169"/>
              </p:ext>
            </p:extLst>
          </p:nvPr>
        </p:nvGraphicFramePr>
        <p:xfrm>
          <a:off x="1283491" y="4924282"/>
          <a:ext cx="345598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79" name="公式" r:id="rId14" imgW="2616120" imgH="545760" progId="Equation.3">
                  <p:embed/>
                </p:oleObj>
              </mc:Choice>
              <mc:Fallback>
                <p:oleObj name="公式" r:id="rId14" imgW="2616120" imgH="545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3491" y="4924282"/>
                        <a:ext cx="3455987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77827"/>
              </p:ext>
            </p:extLst>
          </p:nvPr>
        </p:nvGraphicFramePr>
        <p:xfrm>
          <a:off x="850103" y="5175107"/>
          <a:ext cx="4318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80" name="公式" r:id="rId16" imgW="241200" imgH="164880" progId="Equation.3">
                  <p:embed/>
                </p:oleObj>
              </mc:Choice>
              <mc:Fallback>
                <p:oleObj name="公式" r:id="rId16" imgW="24120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103" y="5175107"/>
                        <a:ext cx="4318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856884"/>
              </p:ext>
            </p:extLst>
          </p:nvPr>
        </p:nvGraphicFramePr>
        <p:xfrm>
          <a:off x="4739478" y="5213207"/>
          <a:ext cx="3810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81" name="公式" r:id="rId18" imgW="190440" imgH="152280" progId="Equation.3">
                  <p:embed/>
                </p:oleObj>
              </mc:Choice>
              <mc:Fallback>
                <p:oleObj name="公式" r:id="rId18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9478" y="5213207"/>
                        <a:ext cx="3810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864282"/>
              </p:ext>
            </p:extLst>
          </p:nvPr>
        </p:nvGraphicFramePr>
        <p:xfrm>
          <a:off x="5171278" y="5140182"/>
          <a:ext cx="12969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82" name="公式" r:id="rId20" imgW="914400" imgH="304560" progId="Equation.3">
                  <p:embed/>
                </p:oleObj>
              </mc:Choice>
              <mc:Fallback>
                <p:oleObj name="公式" r:id="rId20" imgW="9144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1278" y="5140182"/>
                        <a:ext cx="12969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213289"/>
              </p:ext>
            </p:extLst>
          </p:nvPr>
        </p:nvGraphicFramePr>
        <p:xfrm>
          <a:off x="6539703" y="5213207"/>
          <a:ext cx="38100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83" name="公式" r:id="rId22" imgW="190440" imgH="152280" progId="Equation.3">
                  <p:embed/>
                </p:oleObj>
              </mc:Choice>
              <mc:Fallback>
                <p:oleObj name="公式" r:id="rId22" imgW="19044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9703" y="5213207"/>
                        <a:ext cx="381000" cy="301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443524"/>
              </p:ext>
            </p:extLst>
          </p:nvPr>
        </p:nvGraphicFramePr>
        <p:xfrm>
          <a:off x="7042941" y="5178282"/>
          <a:ext cx="6286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84" name="公式" r:id="rId23" imgW="457200" imgH="241200" progId="Equation.3">
                  <p:embed/>
                </p:oleObj>
              </mc:Choice>
              <mc:Fallback>
                <p:oleObj name="公式" r:id="rId23" imgW="4572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2941" y="5178282"/>
                        <a:ext cx="62865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931582"/>
              </p:ext>
            </p:extLst>
          </p:nvPr>
        </p:nvGraphicFramePr>
        <p:xfrm>
          <a:off x="692941" y="2754169"/>
          <a:ext cx="75628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85" name="Equation" r:id="rId25" imgW="4508280" imgH="711000" progId="Equation.DSMT4">
                  <p:embed/>
                </p:oleObj>
              </mc:Choice>
              <mc:Fallback>
                <p:oleObj name="Equation" r:id="rId25" imgW="45082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1" y="2754169"/>
                        <a:ext cx="756285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4812503" y="286211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endParaRPr kumimoji="1" lang="en-US" altLang="zh-CN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3015453" y="309071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endParaRPr kumimoji="1" lang="en-US" altLang="zh-CN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4964903" y="347171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endParaRPr kumimoji="1" lang="en-US" altLang="zh-CN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6" name="Group 32"/>
          <p:cNvGrpSpPr>
            <a:grpSpLocks/>
          </p:cNvGrpSpPr>
          <p:nvPr/>
        </p:nvGrpSpPr>
        <p:grpSpPr bwMode="auto">
          <a:xfrm>
            <a:off x="1796253" y="2765282"/>
            <a:ext cx="6553200" cy="1295400"/>
            <a:chOff x="1344" y="2688"/>
            <a:chExt cx="4128" cy="816"/>
          </a:xfrm>
        </p:grpSpPr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1344" y="2688"/>
              <a:ext cx="4128" cy="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2400">
                  <a:solidFill>
                    <a:srgbClr val="000066"/>
                  </a:solidFill>
                  <a:latin typeface="Lucida Sans Unicode" panose="020B0602030504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8" name="Object 34"/>
            <p:cNvGraphicFramePr>
              <a:graphicFrameLocks noChangeAspect="1"/>
            </p:cNvGraphicFramePr>
            <p:nvPr/>
          </p:nvGraphicFramePr>
          <p:xfrm>
            <a:off x="1344" y="2706"/>
            <a:ext cx="2112" cy="7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86" name="公式" r:id="rId27" imgW="2082600" imgH="698400" progId="Equation.3">
                    <p:embed/>
                  </p:oleObj>
                </mc:Choice>
                <mc:Fallback>
                  <p:oleObj name="公式" r:id="rId27" imgW="2082600" imgH="698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706"/>
                          <a:ext cx="2112" cy="7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497212"/>
              </p:ext>
            </p:extLst>
          </p:nvPr>
        </p:nvGraphicFramePr>
        <p:xfrm>
          <a:off x="5118891" y="3170094"/>
          <a:ext cx="177958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87" name="公式" r:id="rId29" imgW="1295280" imgH="571320" progId="Equation.3">
                  <p:embed/>
                </p:oleObj>
              </mc:Choice>
              <mc:Fallback>
                <p:oleObj name="公式" r:id="rId29" imgW="129528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891" y="3170094"/>
                        <a:ext cx="1779587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515720"/>
              </p:ext>
            </p:extLst>
          </p:nvPr>
        </p:nvGraphicFramePr>
        <p:xfrm>
          <a:off x="6873078" y="3089132"/>
          <a:ext cx="1538288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88" name="公式" r:id="rId31" imgW="1002960" imgH="533160" progId="Equation.3">
                  <p:embed/>
                </p:oleObj>
              </mc:Choice>
              <mc:Fallback>
                <p:oleObj name="公式" r:id="rId31" imgW="100296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078" y="3089132"/>
                        <a:ext cx="1538288" cy="820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1547580" y="1052670"/>
            <a:ext cx="6408738" cy="503238"/>
          </a:xfrm>
          <a:prstGeom prst="rect">
            <a:avLst/>
          </a:prstGeom>
          <a:noFill/>
          <a:ln w="28575" algn="ctr">
            <a:solidFill>
              <a:srgbClr val="00CC66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2400">
                <a:solidFill>
                  <a:srgbClr val="000066"/>
                </a:solidFill>
                <a:latin typeface="Lucida Sans Unicode" panose="020B0602030504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30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utoUpdateAnimBg="0"/>
      <p:bldP spid="14" grpId="0" build="p" autoUpdateAnimBg="0"/>
      <p:bldP spid="33" grpId="0" build="p" autoUpdateAnimBg="0"/>
      <p:bldP spid="34" grpId="0" build="p" autoUpdateAnimBg="0"/>
      <p:bldP spid="35" grpId="0" build="p" autoUpdateAnimBg="0"/>
      <p:bldP spid="4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63051" y="204225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4.4.2 </a:t>
            </a:r>
            <a:r>
              <a:rPr lang="zh-CN" altLang="en-US" sz="3600" dirty="0" smtClean="0"/>
              <a:t>相关系数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t>29</a:t>
            </a:fld>
            <a:endParaRPr lang="en-US" altLang="zh-CN"/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398481" y="1233007"/>
            <a:ext cx="8027987" cy="215900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/>
            </a:solidFill>
            <a:miter lim="800000"/>
            <a:tailEnd type="none" w="med" len="lg"/>
          </a:ln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504843" y="729769"/>
            <a:ext cx="4000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kumimoji="1"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设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X,Y</a:t>
            </a:r>
            <a:r>
              <a:rPr kumimoji="1"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的概率密度为</a:t>
            </a:r>
          </a:p>
        </p:txBody>
      </p:sp>
      <p:graphicFrame>
        <p:nvGraphicFramePr>
          <p:cNvPr id="34" name="Object 7"/>
          <p:cNvGraphicFramePr>
            <a:graphicFrameLocks noChangeAspect="1"/>
          </p:cNvGraphicFramePr>
          <p:nvPr/>
        </p:nvGraphicFramePr>
        <p:xfrm>
          <a:off x="3168668" y="1020282"/>
          <a:ext cx="4392613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82" name="Equation" r:id="rId3" imgW="1968500" imgH="482600" progId="Equation.DSMT4">
                  <p:embed/>
                </p:oleObj>
              </mc:Choice>
              <mc:Fallback>
                <p:oleObj name="Equation" r:id="rId3" imgW="1968500" imgH="482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68" y="1020282"/>
                        <a:ext cx="4392613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664136" y="2587144"/>
            <a:ext cx="3317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>
                <a:solidFill>
                  <a:srgbClr val="3366FF"/>
                </a:solidFill>
                <a:latin typeface="Times New Roman" panose="02020603050405020304" pitchFamily="18" charset="0"/>
              </a:rPr>
              <a:t>解</a:t>
            </a:r>
            <a:endParaRPr kumimoji="1" lang="zh-CN" altLang="en-US" sz="2600">
              <a:solidFill>
                <a:srgbClr val="3366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6" name="Object 10"/>
          <p:cNvGraphicFramePr>
            <a:graphicFrameLocks noChangeAspect="1"/>
          </p:cNvGraphicFramePr>
          <p:nvPr/>
        </p:nvGraphicFramePr>
        <p:xfrm>
          <a:off x="1105461" y="2701444"/>
          <a:ext cx="3505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83" name="Equation" r:id="rId5" imgW="1752600" imgH="203200" progId="Equation.DSMT4">
                  <p:embed/>
                </p:oleObj>
              </mc:Choice>
              <mc:Fallback>
                <p:oleObj name="Equation" r:id="rId5" imgW="1752600" imgH="203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5461" y="2701444"/>
                        <a:ext cx="3505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1"/>
          <p:cNvGraphicFramePr>
            <a:graphicFrameLocks noChangeAspect="1"/>
          </p:cNvGraphicFramePr>
          <p:nvPr/>
        </p:nvGraphicFramePr>
        <p:xfrm>
          <a:off x="780023" y="3147531"/>
          <a:ext cx="3429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84" name="Equation" r:id="rId7" imgW="1714500" imgH="330200" progId="Equation.DSMT4">
                  <p:embed/>
                </p:oleObj>
              </mc:Choice>
              <mc:Fallback>
                <p:oleObj name="Equation" r:id="rId7" imgW="1714500" imgH="330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023" y="3147531"/>
                        <a:ext cx="3429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2"/>
          <p:cNvGraphicFramePr>
            <a:graphicFrameLocks noChangeAspect="1"/>
          </p:cNvGraphicFramePr>
          <p:nvPr/>
        </p:nvGraphicFramePr>
        <p:xfrm>
          <a:off x="3951848" y="3938106"/>
          <a:ext cx="5715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85" name="Equation" r:id="rId9" imgW="279400" imgH="177800" progId="Equation.DSMT4">
                  <p:embed/>
                </p:oleObj>
              </mc:Choice>
              <mc:Fallback>
                <p:oleObj name="Equation" r:id="rId9" imgW="279400" imgH="177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1848" y="3938106"/>
                        <a:ext cx="5715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8"/>
          <p:cNvGraphicFramePr>
            <a:graphicFrameLocks noChangeAspect="1"/>
          </p:cNvGraphicFramePr>
          <p:nvPr/>
        </p:nvGraphicFramePr>
        <p:xfrm>
          <a:off x="1283261" y="3746019"/>
          <a:ext cx="2640012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86" name="Equation" r:id="rId11" imgW="1345565" imgH="406400" progId="Equation.DSMT4">
                  <p:embed/>
                </p:oleObj>
              </mc:Choice>
              <mc:Fallback>
                <p:oleObj name="Equation" r:id="rId11" imgW="1345565" imgH="4064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3261" y="3746019"/>
                        <a:ext cx="2640012" cy="7985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677582" y="5881861"/>
            <a:ext cx="684053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600" b="1" dirty="0"/>
              <a:t>∴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Cov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6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X,Y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)=0(</a:t>
            </a:r>
            <a:r>
              <a:rPr kumimoji="1" lang="en-US" altLang="zh-CN" sz="2600" b="1" i="1" dirty="0">
                <a:solidFill>
                  <a:schemeClr val="tx1"/>
                </a:solidFill>
                <a:latin typeface="Symbol" panose="05050102010706020507" pitchFamily="18" charset="2"/>
              </a:rPr>
              <a:t>r</a:t>
            </a:r>
            <a:r>
              <a:rPr kumimoji="1" lang="en-US" altLang="zh-CN" sz="2600" b="1" dirty="0">
                <a:solidFill>
                  <a:schemeClr val="tx1"/>
                </a:solidFill>
                <a:latin typeface="Symbol" panose="05050102010706020507" pitchFamily="18" charset="2"/>
              </a:rPr>
              <a:t>=0</a:t>
            </a:r>
            <a:r>
              <a:rPr kumimoji="1" lang="en-US" altLang="zh-CN" sz="2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故 </a:t>
            </a:r>
            <a:r>
              <a:rPr kumimoji="1" lang="en-US" altLang="zh-CN" sz="26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X </a:t>
            </a:r>
            <a:r>
              <a:rPr kumimoji="1" lang="zh-CN" altLang="en-US" sz="2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与</a:t>
            </a:r>
            <a:r>
              <a:rPr kumimoji="1" lang="en-US" altLang="zh-CN" sz="2600" b="1" i="1" dirty="0">
                <a:solidFill>
                  <a:schemeClr val="tx2"/>
                </a:solidFill>
                <a:latin typeface="Times New Roman" panose="02020603050405020304" pitchFamily="18" charset="0"/>
              </a:rPr>
              <a:t>Y </a:t>
            </a:r>
            <a:r>
              <a:rPr kumimoji="1" lang="zh-CN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不相关</a:t>
            </a:r>
            <a:r>
              <a:rPr kumimoji="1" lang="en-US" altLang="zh-CN" sz="26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1" name="Text Box 26"/>
          <p:cNvSpPr txBox="1">
            <a:spLocks noChangeArrowheads="1"/>
          </p:cNvSpPr>
          <p:nvPr/>
        </p:nvSpPr>
        <p:spPr bwMode="auto">
          <a:xfrm>
            <a:off x="936643" y="1880707"/>
            <a:ext cx="3168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</a:rPr>
              <a:t>X,Y</a:t>
            </a:r>
            <a:r>
              <a:rPr kumimoji="1" lang="zh-CN" altLang="en-US" sz="2800" b="1">
                <a:solidFill>
                  <a:schemeClr val="tx1"/>
                </a:solidFill>
                <a:latin typeface="Times New Roman" panose="02020603050405020304" pitchFamily="18" charset="0"/>
              </a:rPr>
              <a:t>是否相关？</a:t>
            </a:r>
          </a:p>
        </p:txBody>
      </p:sp>
      <p:graphicFrame>
        <p:nvGraphicFramePr>
          <p:cNvPr id="42" name="Object 28"/>
          <p:cNvGraphicFramePr>
            <a:graphicFrameLocks noChangeAspect="1"/>
          </p:cNvGraphicFramePr>
          <p:nvPr/>
        </p:nvGraphicFramePr>
        <p:xfrm>
          <a:off x="822886" y="5081106"/>
          <a:ext cx="3759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87" name="Equation" r:id="rId13" imgW="1879600" imgH="330200" progId="Equation.DSMT4">
                  <p:embed/>
                </p:oleObj>
              </mc:Choice>
              <mc:Fallback>
                <p:oleObj name="Equation" r:id="rId13" imgW="1879600" imgH="3302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886" y="5081106"/>
                        <a:ext cx="37592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29"/>
          <p:cNvGraphicFramePr>
            <a:graphicFrameLocks noChangeAspect="1"/>
          </p:cNvGraphicFramePr>
          <p:nvPr/>
        </p:nvGraphicFramePr>
        <p:xfrm>
          <a:off x="4524936" y="5014431"/>
          <a:ext cx="2789237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88" name="Equation" r:id="rId15" imgW="1422400" imgH="406400" progId="Equation.DSMT4">
                  <p:embed/>
                </p:oleObj>
              </mc:Choice>
              <mc:Fallback>
                <p:oleObj name="Equation" r:id="rId15" imgW="1422400" imgH="4064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936" y="5014431"/>
                        <a:ext cx="2789237" cy="7985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30"/>
          <p:cNvGraphicFramePr>
            <a:graphicFrameLocks noChangeAspect="1"/>
          </p:cNvGraphicFramePr>
          <p:nvPr/>
        </p:nvGraphicFramePr>
        <p:xfrm>
          <a:off x="7279248" y="5235094"/>
          <a:ext cx="5715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89" name="Equation" r:id="rId17" imgW="279400" imgH="177800" progId="Equation.DSMT4">
                  <p:embed/>
                </p:oleObj>
              </mc:Choice>
              <mc:Fallback>
                <p:oleObj name="Equation" r:id="rId17" imgW="279400" imgH="1778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9248" y="5235094"/>
                        <a:ext cx="5715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 Box 31"/>
          <p:cNvSpPr txBox="1">
            <a:spLocks noChangeArrowheads="1"/>
          </p:cNvSpPr>
          <p:nvPr/>
        </p:nvSpPr>
        <p:spPr bwMode="auto">
          <a:xfrm>
            <a:off x="735573" y="4531831"/>
            <a:ext cx="46799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600" b="1">
                <a:solidFill>
                  <a:schemeClr val="tx2"/>
                </a:solidFill>
                <a:latin typeface="Times New Roman" panose="02020603050405020304" pitchFamily="18" charset="0"/>
              </a:rPr>
              <a:t>同理，</a:t>
            </a:r>
            <a:r>
              <a:rPr kumimoji="1" lang="en-US" altLang="zh-CN" sz="2600" b="1" i="1">
                <a:solidFill>
                  <a:schemeClr val="tx2"/>
                </a:solidFill>
                <a:latin typeface="Times New Roman" panose="02020603050405020304" pitchFamily="18" charset="0"/>
              </a:rPr>
              <a:t>EY </a:t>
            </a:r>
            <a:r>
              <a:rPr kumimoji="1" lang="en-US" altLang="zh-CN" sz="2600" b="1">
                <a:solidFill>
                  <a:schemeClr val="tx2"/>
                </a:solidFill>
                <a:latin typeface="Times New Roman" panose="02020603050405020304" pitchFamily="18" charset="0"/>
              </a:rPr>
              <a:t>=0</a:t>
            </a:r>
            <a:r>
              <a:rPr kumimoji="1" lang="en-US" altLang="zh-CN" sz="2600" b="1" i="1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endParaRPr kumimoji="1" lang="en-US" altLang="zh-CN" sz="2600" b="1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5" name="Group 32"/>
          <p:cNvGrpSpPr/>
          <p:nvPr/>
        </p:nvGrpSpPr>
        <p:grpSpPr bwMode="auto">
          <a:xfrm>
            <a:off x="5171048" y="2428394"/>
            <a:ext cx="2565400" cy="1871662"/>
            <a:chOff x="1882" y="2024"/>
            <a:chExt cx="1616" cy="1179"/>
          </a:xfrm>
        </p:grpSpPr>
        <p:grpSp>
          <p:nvGrpSpPr>
            <p:cNvPr id="56" name="Group 33"/>
            <p:cNvGrpSpPr/>
            <p:nvPr/>
          </p:nvGrpSpPr>
          <p:grpSpPr bwMode="auto">
            <a:xfrm>
              <a:off x="1882" y="2024"/>
              <a:ext cx="1616" cy="1179"/>
              <a:chOff x="1882" y="2024"/>
              <a:chExt cx="1616" cy="1179"/>
            </a:xfrm>
          </p:grpSpPr>
          <p:sp>
            <p:nvSpPr>
              <p:cNvPr id="58" name="Oval 34"/>
              <p:cNvSpPr>
                <a:spLocks noChangeArrowheads="1"/>
              </p:cNvSpPr>
              <p:nvPr/>
            </p:nvSpPr>
            <p:spPr bwMode="auto">
              <a:xfrm>
                <a:off x="2381" y="2387"/>
                <a:ext cx="635" cy="635"/>
              </a:xfrm>
              <a:prstGeom prst="ellipse">
                <a:avLst/>
              </a:prstGeom>
              <a:solidFill>
                <a:srgbClr val="F6FCA2"/>
              </a:solidFill>
              <a:ln w="28575" algn="ctr">
                <a:solidFill>
                  <a:srgbClr val="339933"/>
                </a:solidFill>
                <a:round/>
                <a:tailEnd type="none" w="med" len="lg"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9" name="Line 35"/>
              <p:cNvSpPr>
                <a:spLocks noChangeShapeType="1"/>
              </p:cNvSpPr>
              <p:nvPr/>
            </p:nvSpPr>
            <p:spPr bwMode="auto">
              <a:xfrm>
                <a:off x="2154" y="2704"/>
                <a:ext cx="12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0" name="Line 36"/>
              <p:cNvSpPr>
                <a:spLocks noChangeShapeType="1"/>
              </p:cNvSpPr>
              <p:nvPr/>
            </p:nvSpPr>
            <p:spPr bwMode="auto">
              <a:xfrm flipV="1">
                <a:off x="2699" y="2115"/>
                <a:ext cx="0" cy="10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1" name="Text Box 37"/>
              <p:cNvSpPr txBox="1">
                <a:spLocks noChangeArrowheads="1"/>
              </p:cNvSpPr>
              <p:nvPr/>
            </p:nvSpPr>
            <p:spPr bwMode="auto">
              <a:xfrm>
                <a:off x="3016" y="2650"/>
                <a:ext cx="48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342900" indent="-3429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1" eaLnBrk="1" hangingPunct="1">
                  <a:buFontTx/>
                  <a:buNone/>
                </a:pPr>
                <a:r>
                  <a:rPr lang="en-US" altLang="zh-CN" sz="2000" b="1" i="1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62" name="Text Box 38"/>
              <p:cNvSpPr txBox="1">
                <a:spLocks noChangeArrowheads="1"/>
              </p:cNvSpPr>
              <p:nvPr/>
            </p:nvSpPr>
            <p:spPr bwMode="auto">
              <a:xfrm>
                <a:off x="2472" y="2024"/>
                <a:ext cx="47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342900" indent="-3429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1" eaLnBrk="1" hangingPunct="1">
                  <a:buFontTx/>
                  <a:buNone/>
                </a:pPr>
                <a:r>
                  <a:rPr lang="en-US" altLang="zh-CN" sz="2000" b="1" i="1"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63" name="Text Box 39"/>
              <p:cNvSpPr txBox="1">
                <a:spLocks noChangeArrowheads="1"/>
              </p:cNvSpPr>
              <p:nvPr/>
            </p:nvSpPr>
            <p:spPr bwMode="auto">
              <a:xfrm>
                <a:off x="2244" y="2659"/>
                <a:ext cx="48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342900" indent="-3429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1" eaLnBrk="1" hangingPunct="1"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64" name="Text Box 40"/>
              <p:cNvSpPr txBox="1">
                <a:spLocks noChangeArrowheads="1"/>
              </p:cNvSpPr>
              <p:nvPr/>
            </p:nvSpPr>
            <p:spPr bwMode="auto">
              <a:xfrm>
                <a:off x="2670" y="2659"/>
                <a:ext cx="48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342900" indent="-3429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1" eaLnBrk="1" hangingPunct="1"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65" name="Text Box 41"/>
              <p:cNvSpPr txBox="1">
                <a:spLocks noChangeArrowheads="1"/>
              </p:cNvSpPr>
              <p:nvPr/>
            </p:nvSpPr>
            <p:spPr bwMode="auto">
              <a:xfrm>
                <a:off x="1882" y="2659"/>
                <a:ext cx="5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marL="342900" indent="-3429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lvl="1" eaLnBrk="1" hangingPunct="1">
                  <a:buFontTx/>
                  <a:buNone/>
                </a:pPr>
                <a:r>
                  <a:rPr lang="en-US" altLang="zh-CN" sz="2000" b="1">
                    <a:latin typeface="Times New Roman" panose="02020603050405020304" pitchFamily="18" charset="0"/>
                  </a:rPr>
                  <a:t>-1</a:t>
                </a:r>
              </a:p>
            </p:txBody>
          </p:sp>
        </p:grpSp>
        <p:sp>
          <p:nvSpPr>
            <p:cNvPr id="57" name="Text Box 42"/>
            <p:cNvSpPr txBox="1">
              <a:spLocks noChangeArrowheads="1"/>
            </p:cNvSpPr>
            <p:nvPr/>
          </p:nvSpPr>
          <p:spPr bwMode="auto">
            <a:xfrm>
              <a:off x="2562" y="2251"/>
              <a:ext cx="9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•"/>
                <a:defRPr sz="32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1" eaLnBrk="1" hangingPunct="1">
                <a:buFontTx/>
                <a:buNone/>
              </a:pPr>
              <a:r>
                <a:rPr lang="en-US" altLang="zh-CN" sz="2000" b="1" i="1">
                  <a:solidFill>
                    <a:srgbClr val="339933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2000" b="1" baseline="30000">
                  <a:solidFill>
                    <a:srgbClr val="339933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0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+</a:t>
              </a:r>
              <a:r>
                <a:rPr lang="en-US" altLang="zh-CN" sz="2000" b="1" i="1">
                  <a:solidFill>
                    <a:srgbClr val="339933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000" b="1" baseline="30000">
                  <a:solidFill>
                    <a:srgbClr val="339933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000" b="1">
                  <a:solidFill>
                    <a:srgbClr val="339933"/>
                  </a:solidFill>
                  <a:latin typeface="Times New Roman" panose="02020603050405020304" pitchFamily="18" charset="0"/>
                </a:rPr>
                <a:t>=1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75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75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 autoUpdateAnimBg="0"/>
      <p:bldP spid="40" grpId="0" build="p" autoUpdateAnimBg="0"/>
      <p:bldP spid="54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23410" y="378322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4.2 </a:t>
            </a:r>
            <a:r>
              <a:rPr lang="zh-CN" altLang="en-US" sz="3600" dirty="0" smtClean="0"/>
              <a:t>随机变量的方差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t>3</a:t>
            </a:fld>
            <a:endParaRPr lang="en-US" altLang="zh-CN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50" y="1198136"/>
            <a:ext cx="1008140" cy="1011888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24" y="3499623"/>
            <a:ext cx="1641728" cy="1468378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341" y="2880571"/>
            <a:ext cx="4114617" cy="3178722"/>
          </a:xfrm>
          <a:prstGeom prst="rect">
            <a:avLst/>
          </a:prstGeom>
        </p:spPr>
      </p:pic>
      <p:sp>
        <p:nvSpPr>
          <p:cNvPr id="43" name="椭圆 42"/>
          <p:cNvSpPr/>
          <p:nvPr/>
        </p:nvSpPr>
        <p:spPr>
          <a:xfrm>
            <a:off x="5436119" y="3527801"/>
            <a:ext cx="1296180" cy="6480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5436119" y="4607951"/>
            <a:ext cx="792110" cy="5040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1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0E2DC8-8ED6-4A15-8FDF-FBC1DE2B2625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30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705410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42975" y="1268413"/>
          <a:ext cx="63881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3" name="Equation" r:id="rId3" imgW="3136900" imgH="254000" progId="Equation.DSMT4">
                  <p:embed/>
                </p:oleObj>
              </mc:Choice>
              <mc:Fallback>
                <p:oleObj name="Equation" r:id="rId3" imgW="3136900" imgH="254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1268413"/>
                        <a:ext cx="63881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5411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95288" y="1909763"/>
          <a:ext cx="7200900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4" name="Equation" r:id="rId5" imgW="3479800" imgH="762000" progId="Equation.DSMT4">
                  <p:embed/>
                </p:oleObj>
              </mc:Choice>
              <mc:Fallback>
                <p:oleObj name="Equation" r:id="rId5" imgW="3479800" imgH="762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909763"/>
                        <a:ext cx="7200900" cy="157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5412" name="Object 4"/>
          <p:cNvGraphicFramePr>
            <a:graphicFrameLocks noChangeAspect="1"/>
          </p:cNvGraphicFramePr>
          <p:nvPr/>
        </p:nvGraphicFramePr>
        <p:xfrm>
          <a:off x="395288" y="3716338"/>
          <a:ext cx="583247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5" name="Equation" r:id="rId7" imgW="2844800" imgH="279400" progId="Equation.DSMT4">
                  <p:embed/>
                </p:oleObj>
              </mc:Choice>
              <mc:Fallback>
                <p:oleObj name="Equation" r:id="rId7" imgW="2844800" imgH="279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716338"/>
                        <a:ext cx="5832475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5413" name="Object 5"/>
          <p:cNvGraphicFramePr>
            <a:graphicFrameLocks noChangeAspect="1"/>
          </p:cNvGraphicFramePr>
          <p:nvPr/>
        </p:nvGraphicFramePr>
        <p:xfrm>
          <a:off x="323850" y="4325938"/>
          <a:ext cx="8496300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6" name="Equation" r:id="rId9" imgW="4584700" imgH="1016000" progId="Equation.DSMT4">
                  <p:embed/>
                </p:oleObj>
              </mc:Choice>
              <mc:Fallback>
                <p:oleObj name="Equation" r:id="rId9" imgW="4584700" imgH="1016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325938"/>
                        <a:ext cx="8496300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Text Box 6"/>
          <p:cNvSpPr txBox="1">
            <a:spLocks noChangeArrowheads="1"/>
          </p:cNvSpPr>
          <p:nvPr/>
        </p:nvSpPr>
        <p:spPr bwMode="auto">
          <a:xfrm>
            <a:off x="228600" y="98425"/>
            <a:ext cx="542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2286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Tx/>
              <a:buBlip>
                <a:blip r:embed="rId11"/>
              </a:buBlip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9966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相关系数的性质的证明：</a:t>
            </a:r>
          </a:p>
        </p:txBody>
      </p:sp>
      <p:graphicFrame>
        <p:nvGraphicFramePr>
          <p:cNvPr id="2705415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942975" y="628650"/>
          <a:ext cx="163988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97" name="Equation" r:id="rId12" imgW="723900" imgH="254000" progId="Equation.DSMT4">
                  <p:embed/>
                </p:oleObj>
              </mc:Choice>
              <mc:Fallback>
                <p:oleObj name="Equation" r:id="rId12" imgW="723900" imgH="254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628650"/>
                        <a:ext cx="163988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5417" name="Line 9"/>
          <p:cNvSpPr>
            <a:spLocks noChangeShapeType="1"/>
          </p:cNvSpPr>
          <p:nvPr/>
        </p:nvSpPr>
        <p:spPr bwMode="auto">
          <a:xfrm>
            <a:off x="3563938" y="4249738"/>
            <a:ext cx="2735262" cy="0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Tx/>
              <a:buChar char="•"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05418" name="Line 10"/>
          <p:cNvSpPr>
            <a:spLocks noChangeShapeType="1"/>
          </p:cNvSpPr>
          <p:nvPr/>
        </p:nvSpPr>
        <p:spPr bwMode="auto">
          <a:xfrm>
            <a:off x="2916238" y="2924175"/>
            <a:ext cx="3527425" cy="0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Tx/>
              <a:buChar char="•"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5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5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05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05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270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0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270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0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70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3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E8754D-06DC-4104-9E08-545C436A5CC8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31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736130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539750" y="3670300"/>
          <a:ext cx="24479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97" name="Equation" r:id="rId4" imgW="1079500" imgH="228600" progId="Equation.DSMT4">
                  <p:embed/>
                </p:oleObj>
              </mc:Choice>
              <mc:Fallback>
                <p:oleObj name="Equation" r:id="rId4" imgW="1079500" imgH="228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670300"/>
                        <a:ext cx="244792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6132" name="Object 4"/>
          <p:cNvGraphicFramePr>
            <a:graphicFrameLocks noChangeAspect="1"/>
          </p:cNvGraphicFramePr>
          <p:nvPr/>
        </p:nvGraphicFramePr>
        <p:xfrm>
          <a:off x="682625" y="549275"/>
          <a:ext cx="49688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98" name="Equation" r:id="rId6" imgW="2235200" imgH="279400" progId="Equation.DSMT4">
                  <p:embed/>
                </p:oleObj>
              </mc:Choice>
              <mc:Fallback>
                <p:oleObj name="Equation" r:id="rId6" imgW="2235200" imgH="279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549275"/>
                        <a:ext cx="496887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6133" name="Object 5"/>
          <p:cNvGraphicFramePr>
            <a:graphicFrameLocks noChangeAspect="1"/>
          </p:cNvGraphicFramePr>
          <p:nvPr/>
        </p:nvGraphicFramePr>
        <p:xfrm>
          <a:off x="754063" y="1196975"/>
          <a:ext cx="52578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99" name="Equation" r:id="rId8" imgW="2603500" imgH="304800" progId="Equation.DSMT4">
                  <p:embed/>
                </p:oleObj>
              </mc:Choice>
              <mc:Fallback>
                <p:oleObj name="Equation" r:id="rId8" imgW="2603500" imgH="304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1196975"/>
                        <a:ext cx="52578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6134" name="Object 6"/>
          <p:cNvGraphicFramePr>
            <a:graphicFrameLocks noChangeAspect="1"/>
          </p:cNvGraphicFramePr>
          <p:nvPr/>
        </p:nvGraphicFramePr>
        <p:xfrm>
          <a:off x="755650" y="1989138"/>
          <a:ext cx="17287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00" name="Equation" r:id="rId10" imgW="862965" imgH="228600" progId="Equation.DSMT4">
                  <p:embed/>
                </p:oleObj>
              </mc:Choice>
              <mc:Fallback>
                <p:oleObj name="Equation" r:id="rId10" imgW="862965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989138"/>
                        <a:ext cx="17287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6135" name="Object 7"/>
          <p:cNvGraphicFramePr>
            <a:graphicFrameLocks noChangeAspect="1"/>
          </p:cNvGraphicFramePr>
          <p:nvPr/>
        </p:nvGraphicFramePr>
        <p:xfrm>
          <a:off x="2498725" y="1944688"/>
          <a:ext cx="43195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01" name="Equation" r:id="rId12" imgW="2070100" imgH="241300" progId="Equation.DSMT4">
                  <p:embed/>
                </p:oleObj>
              </mc:Choice>
              <mc:Fallback>
                <p:oleObj name="Equation" r:id="rId12" imgW="2070100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1944688"/>
                        <a:ext cx="431958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6136" name="Object 8"/>
          <p:cNvGraphicFramePr>
            <a:graphicFrameLocks noChangeAspect="1"/>
          </p:cNvGraphicFramePr>
          <p:nvPr/>
        </p:nvGraphicFramePr>
        <p:xfrm>
          <a:off x="827088" y="2565400"/>
          <a:ext cx="2879725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02" name="Equation" r:id="rId14" imgW="1460500" imgH="419100" progId="Equation.DSMT4">
                  <p:embed/>
                </p:oleObj>
              </mc:Choice>
              <mc:Fallback>
                <p:oleObj name="Equation" r:id="rId14" imgW="1460500" imgH="419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565400"/>
                        <a:ext cx="2879725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6137" name="Object 9"/>
          <p:cNvGraphicFramePr>
            <a:graphicFrameLocks noChangeAspect="1"/>
          </p:cNvGraphicFramePr>
          <p:nvPr/>
        </p:nvGraphicFramePr>
        <p:xfrm>
          <a:off x="3706813" y="2708275"/>
          <a:ext cx="23050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03" name="Equation" r:id="rId16" imgW="1002665" imgH="241300" progId="Equation.DSMT4">
                  <p:embed/>
                </p:oleObj>
              </mc:Choice>
              <mc:Fallback>
                <p:oleObj name="Equation" r:id="rId16" imgW="1002665" imgH="241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813" y="2708275"/>
                        <a:ext cx="230505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6138" name="Object 10"/>
          <p:cNvGraphicFramePr>
            <a:graphicFrameLocks noChangeAspect="1"/>
          </p:cNvGraphicFramePr>
          <p:nvPr/>
        </p:nvGraphicFramePr>
        <p:xfrm>
          <a:off x="2987675" y="3659188"/>
          <a:ext cx="17272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04" name="Equation" r:id="rId18" imgW="862965" imgH="241300" progId="Equation.DSMT4">
                  <p:embed/>
                </p:oleObj>
              </mc:Choice>
              <mc:Fallback>
                <p:oleObj name="Equation" r:id="rId18" imgW="862965" imgH="241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659188"/>
                        <a:ext cx="172720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6139" name="Object 11"/>
          <p:cNvGraphicFramePr>
            <a:graphicFrameLocks noChangeAspect="1"/>
          </p:cNvGraphicFramePr>
          <p:nvPr/>
        </p:nvGraphicFramePr>
        <p:xfrm>
          <a:off x="4759325" y="3659188"/>
          <a:ext cx="14557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05" name="Equation" r:id="rId20" imgW="711200" imgH="254000" progId="Equation.DSMT4">
                  <p:embed/>
                </p:oleObj>
              </mc:Choice>
              <mc:Fallback>
                <p:oleObj name="Equation" r:id="rId20" imgW="711200" imgH="254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325" y="3659188"/>
                        <a:ext cx="145573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6140" name="Object 12"/>
          <p:cNvGraphicFramePr>
            <a:graphicFrameLocks noChangeAspect="1"/>
          </p:cNvGraphicFramePr>
          <p:nvPr/>
        </p:nvGraphicFramePr>
        <p:xfrm>
          <a:off x="539750" y="4221163"/>
          <a:ext cx="5040313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06" name="Equation" r:id="rId22" imgW="2463800" imgH="330200" progId="Equation.DSMT4">
                  <p:embed/>
                </p:oleObj>
              </mc:Choice>
              <mc:Fallback>
                <p:oleObj name="Equation" r:id="rId22" imgW="2463800" imgH="330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221163"/>
                        <a:ext cx="5040313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6141" name="Object 13"/>
          <p:cNvGraphicFramePr>
            <a:graphicFrameLocks noChangeAspect="1"/>
          </p:cNvGraphicFramePr>
          <p:nvPr/>
        </p:nvGraphicFramePr>
        <p:xfrm>
          <a:off x="2051050" y="4854575"/>
          <a:ext cx="619283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07" name="Equation" r:id="rId24" imgW="2971800" imgH="254000" progId="Equation.DSMT4">
                  <p:embed/>
                </p:oleObj>
              </mc:Choice>
              <mc:Fallback>
                <p:oleObj name="Equation" r:id="rId24" imgW="2971800" imgH="254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854575"/>
                        <a:ext cx="6192838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6142" name="Object 14"/>
          <p:cNvGraphicFramePr>
            <a:graphicFrameLocks noChangeAspect="1"/>
          </p:cNvGraphicFramePr>
          <p:nvPr/>
        </p:nvGraphicFramePr>
        <p:xfrm>
          <a:off x="2051050" y="5373688"/>
          <a:ext cx="36734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08" name="Equation" r:id="rId26" imgW="1765300" imgH="254000" progId="Equation.DSMT4">
                  <p:embed/>
                </p:oleObj>
              </mc:Choice>
              <mc:Fallback>
                <p:oleObj name="Equation" r:id="rId26" imgW="1765300" imgH="254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5373688"/>
                        <a:ext cx="367347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6144" name="Line 16"/>
          <p:cNvSpPr>
            <a:spLocks noChangeShapeType="1"/>
          </p:cNvSpPr>
          <p:nvPr/>
        </p:nvSpPr>
        <p:spPr bwMode="auto">
          <a:xfrm>
            <a:off x="1258888" y="1123950"/>
            <a:ext cx="1223962" cy="0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Tx/>
              <a:buChar char="•"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36146" name="Line 18"/>
          <p:cNvSpPr>
            <a:spLocks noChangeShapeType="1"/>
          </p:cNvSpPr>
          <p:nvPr/>
        </p:nvSpPr>
        <p:spPr bwMode="auto">
          <a:xfrm>
            <a:off x="3708400" y="3284538"/>
            <a:ext cx="2232025" cy="0"/>
          </a:xfrm>
          <a:prstGeom prst="line">
            <a:avLst/>
          </a:prstGeom>
          <a:noFill/>
          <a:ln w="28575">
            <a:solidFill>
              <a:srgbClr val="FF33CC"/>
            </a:solidFill>
            <a:rou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Tx/>
              <a:buChar char="•"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7662" name="Object 20"/>
          <p:cNvGraphicFramePr>
            <a:graphicFrameLocks noGrp="1" noChangeAspect="1"/>
          </p:cNvGraphicFramePr>
          <p:nvPr>
            <p:ph sz="half" idx="1"/>
          </p:nvPr>
        </p:nvGraphicFramePr>
        <p:xfrm>
          <a:off x="6623050" y="2636838"/>
          <a:ext cx="2486025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009" name="Equation" r:id="rId28" imgW="1231265" imgH="635000" progId="Equation.DSMT4">
                  <p:embed/>
                </p:oleObj>
              </mc:Choice>
              <mc:Fallback>
                <p:oleObj name="Equation" r:id="rId28" imgW="1231265" imgH="6350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3050" y="2636838"/>
                        <a:ext cx="2486025" cy="128111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 cap="flat" cmpd="sng" algn="ctr">
                        <a:solidFill>
                          <a:srgbClr val="FF33CC"/>
                        </a:solidFill>
                        <a:prstDash val="dashDot"/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36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36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73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736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736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273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736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736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73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736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736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273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2736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736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2736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2736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273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36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36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3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3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23410" y="311545"/>
            <a:ext cx="7561050" cy="585657"/>
          </a:xfrm>
        </p:spPr>
        <p:txBody>
          <a:bodyPr>
            <a:noAutofit/>
          </a:bodyPr>
          <a:lstStyle/>
          <a:p>
            <a:r>
              <a:rPr lang="en-US" altLang="zh-CN" sz="3600" dirty="0" smtClean="0"/>
              <a:t>4.2 </a:t>
            </a:r>
            <a:r>
              <a:rPr lang="zh-CN" altLang="en-US" sz="3600" dirty="0" smtClean="0"/>
              <a:t>随机变量的方差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t>4</a:t>
            </a:fld>
            <a:endParaRPr lang="en-US" altLang="zh-CN"/>
          </a:p>
        </p:txBody>
      </p:sp>
      <p:sp>
        <p:nvSpPr>
          <p:cNvPr id="40" name="内容占位符 2"/>
          <p:cNvSpPr>
            <a:spLocks noGrp="1"/>
          </p:cNvSpPr>
          <p:nvPr>
            <p:ph idx="1"/>
          </p:nvPr>
        </p:nvSpPr>
        <p:spPr>
          <a:xfrm>
            <a:off x="323410" y="990237"/>
            <a:ext cx="8209139" cy="243069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某人有一笔资金，可投入两个项目</a:t>
            </a:r>
            <a:r>
              <a:rPr lang="en-US" altLang="zh-CN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en-US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。根据以往的经验，</a:t>
            </a:r>
            <a:r>
              <a:rPr lang="en-US" altLang="zh-CN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en-US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两项目收益率</a:t>
            </a:r>
            <a:r>
              <a:rPr lang="en-US" altLang="zh-CN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lang="zh-CN" altLang="en-US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Y</a:t>
            </a:r>
            <a:r>
              <a:rPr lang="zh-CN" altLang="en-US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的分布律如下：</a:t>
            </a:r>
            <a:endParaRPr lang="en-US" altLang="zh-CN" sz="2400" dirty="0" smtClean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00000"/>
              </a:lnSpc>
            </a:pP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00000"/>
              </a:lnSpc>
            </a:pPr>
            <a:endParaRPr lang="en-US" altLang="zh-CN" sz="2400" dirty="0" smtClean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请问选择哪个项目投资更加理性？</a:t>
            </a:r>
            <a:endParaRPr lang="zh-CN" altLang="en-US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903815" y="1840924"/>
          <a:ext cx="2664370" cy="936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4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480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347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01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040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-5%</a:t>
                      </a:r>
                      <a:endParaRPr lang="zh-CN" altLang="en-US" sz="1800" b="1" i="0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4.75%</a:t>
                      </a:r>
                      <a:endParaRPr lang="zh-CN" altLang="en-US" sz="1800" b="1" i="0" kern="1200" dirty="0" smtClean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10%</a:t>
                      </a:r>
                      <a:endParaRPr lang="zh-CN" altLang="en-US" sz="1800" b="1" i="0" kern="1200" dirty="0" smtClean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32060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800" b="1" i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800" b="1" i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4028331" y="1840924"/>
          <a:ext cx="4063339" cy="936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8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273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3309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7090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56542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65654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6806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zh-CN" altLang="en-US" sz="1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-10%</a:t>
                      </a:r>
                      <a:endParaRPr lang="zh-CN" altLang="en-US" sz="1800" b="1" i="0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-5%</a:t>
                      </a:r>
                      <a:endParaRPr lang="zh-CN" altLang="en-US" sz="1800" b="1" i="0" kern="1200" dirty="0" smtClean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5.5%</a:t>
                      </a:r>
                      <a:endParaRPr lang="zh-CN" altLang="en-US" sz="1800" b="1" i="0" kern="1200" dirty="0" smtClean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10%</a:t>
                      </a:r>
                      <a:endParaRPr lang="zh-CN" altLang="en-US" sz="1800" b="1" i="0" kern="1200" dirty="0" smtClean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i="0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15%</a:t>
                      </a:r>
                      <a:endParaRPr lang="zh-CN" altLang="en-US" sz="1800" b="1" i="0" kern="1200" dirty="0" smtClean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8065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800" b="1" i="1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800" b="1" i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3" name="矩形 42"/>
          <p:cNvSpPr/>
          <p:nvPr/>
        </p:nvSpPr>
        <p:spPr>
          <a:xfrm>
            <a:off x="445608" y="338060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</a:rPr>
              <a:t>分析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307130" y="3370468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从两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个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项目的平均收益比较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1278085" y="3918216"/>
                <a:ext cx="620923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=−5%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×0.1+4.7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5%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0.8+10%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0.1=4.3%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085" y="3918216"/>
                <a:ext cx="6209233" cy="307777"/>
              </a:xfrm>
              <a:prstGeom prst="rect">
                <a:avLst/>
              </a:prstGeom>
              <a:blipFill rotWithShape="1">
                <a:blip r:embed="rId2"/>
                <a:stretch>
                  <a:fillRect l="-98" r="-98" b="-1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矩形 45"/>
              <p:cNvSpPr/>
              <p:nvPr/>
            </p:nvSpPr>
            <p:spPr>
              <a:xfrm>
                <a:off x="1077188" y="4302677"/>
                <a:ext cx="7286315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×0.1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+(−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5%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5.5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+10%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altLang="zh-CN" sz="2000" b="0" dirty="0" smtClean="0">
                  <a:ea typeface="Cambria Math" panose="02040503050406030204" pitchFamily="18" charset="0"/>
                </a:endParaRPr>
              </a:p>
              <a:p>
                <a:r>
                  <a:rPr lang="en-US" altLang="zh-CN" sz="2000" dirty="0" smtClean="0"/>
                  <a:t>                        </a:t>
                </a:r>
                <a14:m>
                  <m:oMath xmlns=""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altLang="zh-CN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×0.1=4.3</m:t>
                    </m:r>
                  </m:oMath>
                </a14:m>
                <a:r>
                  <a:rPr lang="en-US" altLang="zh-CN" sz="2000" dirty="0" smtClean="0"/>
                  <a:t>%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46" name="矩形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188" y="4302677"/>
                <a:ext cx="7286315" cy="707886"/>
              </a:xfrm>
              <a:prstGeom prst="rect">
                <a:avLst/>
              </a:prstGeom>
              <a:blipFill rotWithShape="1">
                <a:blip r:embed="rId3"/>
                <a:stretch>
                  <a:fillRect b="-14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47" name="矩形 46"/>
          <p:cNvSpPr/>
          <p:nvPr/>
        </p:nvSpPr>
        <p:spPr>
          <a:xfrm>
            <a:off x="474652" y="5024819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</a:rPr>
              <a:t>问题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307130" y="5014678"/>
            <a:ext cx="40238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投资项目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A</a:t>
            </a: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B</a:t>
            </a:r>
            <a:r>
              <a:rPr lang="zh-CN" altLang="en-US" sz="2400" b="1" dirty="0" smtClean="0"/>
              <a:t>是同等的吗？</a:t>
            </a:r>
            <a:endParaRPr lang="zh-CN" altLang="en-US" sz="2400" b="1" dirty="0"/>
          </a:p>
        </p:txBody>
      </p:sp>
      <p:sp>
        <p:nvSpPr>
          <p:cNvPr id="49" name="矩形 48"/>
          <p:cNvSpPr/>
          <p:nvPr/>
        </p:nvSpPr>
        <p:spPr>
          <a:xfrm>
            <a:off x="6060000" y="5010563"/>
            <a:ext cx="4940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否</a:t>
            </a:r>
          </a:p>
        </p:txBody>
      </p:sp>
      <p:sp>
        <p:nvSpPr>
          <p:cNvPr id="50" name="矩形 49"/>
          <p:cNvSpPr/>
          <p:nvPr/>
        </p:nvSpPr>
        <p:spPr>
          <a:xfrm>
            <a:off x="468495" y="5689255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accent1"/>
                </a:solidFill>
              </a:rPr>
              <a:t>问题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318227" y="5689255"/>
            <a:ext cx="41857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怎样用数字特征描述波动性？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uiExpand="1" build="p"/>
      <p:bldP spid="45" grpId="0"/>
      <p:bldP spid="46" grpId="0"/>
      <p:bldP spid="47" grpId="0"/>
      <p:bldP spid="48" grpId="0"/>
      <p:bldP spid="50" grpId="0"/>
      <p:bldP spid="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t>5</a:t>
            </a:fld>
            <a:endParaRPr lang="en-US" altLang="zh-CN"/>
          </a:p>
        </p:txBody>
      </p:sp>
      <p:sp>
        <p:nvSpPr>
          <p:cNvPr id="20" name="标题 4"/>
          <p:cNvSpPr>
            <a:spLocks noGrp="1"/>
          </p:cNvSpPr>
          <p:nvPr>
            <p:ph type="title"/>
          </p:nvPr>
        </p:nvSpPr>
        <p:spPr>
          <a:xfrm>
            <a:off x="467430" y="332570"/>
            <a:ext cx="7561050" cy="585657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方差的</a:t>
            </a:r>
            <a:r>
              <a:rPr lang="zh-CN" altLang="en-US" sz="3600" dirty="0"/>
              <a:t>定义</a:t>
            </a:r>
          </a:p>
        </p:txBody>
      </p:sp>
      <p:sp>
        <p:nvSpPr>
          <p:cNvPr id="31" name="流程图: 可选过程 30"/>
          <p:cNvSpPr/>
          <p:nvPr/>
        </p:nvSpPr>
        <p:spPr>
          <a:xfrm>
            <a:off x="5004737" y="2913579"/>
            <a:ext cx="2376330" cy="517322"/>
          </a:xfrm>
          <a:prstGeom prst="flowChartAlternateProcess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正负偏差会抵消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36548" y="1091676"/>
                <a:ext cx="8209139" cy="49521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2400" dirty="0" smtClean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设</a:t>
                </a:r>
                <a14:m>
                  <m:oMath xmlns="" xmlns:m="http://schemas.openxmlformats.org/officeDocument/2006/math"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𝑋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为随机变量，其数学期望为</a:t>
                </a:r>
                <a14:m>
                  <m:oMath xmlns="" xmlns:m="http://schemas.openxmlformats.org/officeDocument/2006/math">
                    <m:r>
                      <m:rPr>
                        <m:sty m:val="p"/>
                      </m:rP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E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(</m:t>
                    </m:r>
                    <m:r>
                      <a:rPr lang="en-US" altLang="zh-CN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𝑋</m:t>
                    </m:r>
                    <m: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)</m:t>
                    </m:r>
                  </m:oMath>
                </a14:m>
                <a:r>
                  <a:rPr lang="zh-CN" altLang="en-US" sz="2400" dirty="0" smtClean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</a:t>
                </a:r>
                <a:endParaRPr lang="en-US" altLang="zh-CN" sz="2400" dirty="0" smtClean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2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548" y="1091676"/>
                <a:ext cx="8209139" cy="495214"/>
              </a:xfrm>
              <a:blipFill rotWithShape="1">
                <a:blip r:embed="rId2"/>
                <a:stretch>
                  <a:fillRect l="-297" t="-9877" b="-20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/>
              <p:cNvSpPr/>
              <p:nvPr/>
            </p:nvSpPr>
            <p:spPr>
              <a:xfrm>
                <a:off x="740283" y="1911985"/>
                <a:ext cx="29884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考虑          </a:t>
                </a:r>
                <a14:m>
                  <m:oMath xmlns=""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𝑋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E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𝑋</m:t>
                        </m:r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8" name="矩形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83" y="1911985"/>
                <a:ext cx="2988447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055" t="-12000" b="-2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/>
              <p:cNvSpPr/>
              <p:nvPr/>
            </p:nvSpPr>
            <p:spPr>
              <a:xfrm>
                <a:off x="740283" y="3656992"/>
                <a:ext cx="32625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考虑         </a:t>
                </a:r>
                <a14:m>
                  <m:oMath xmlns=""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E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|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𝑋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E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𝑋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|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83" y="3656992"/>
                <a:ext cx="326256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2799" t="-11842" r="-560" b="-27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0" name="流程图: 可选过程 59"/>
          <p:cNvSpPr/>
          <p:nvPr/>
        </p:nvSpPr>
        <p:spPr>
          <a:xfrm>
            <a:off x="5004737" y="3696823"/>
            <a:ext cx="2376330" cy="517322"/>
          </a:xfrm>
          <a:prstGeom prst="flowChartAlternateProcess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数学处理不方便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1" name="流程图: 可选过程 60"/>
          <p:cNvSpPr/>
          <p:nvPr/>
        </p:nvSpPr>
        <p:spPr>
          <a:xfrm>
            <a:off x="4984984" y="1731859"/>
            <a:ext cx="2520350" cy="854774"/>
          </a:xfrm>
          <a:prstGeom prst="flowChartAlternateProcess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67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随机变量</a:t>
            </a:r>
            <a:endParaRPr lang="en-US" altLang="zh-CN" sz="2400" dirty="0" smtClean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非数字特征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41740" y="437580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考虑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>
                <a:off x="1908039" y="5078143"/>
                <a:ext cx="22318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="" xmlns:m="http://schemas.openxmlformats.org/officeDocument/2006/math"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𝐸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[(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𝑋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−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𝐸</m:t>
                        </m:r>
                        <m:d>
                          <m:d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𝑋</m:t>
                            </m:r>
                          </m:e>
                        </m:d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)</m:t>
                        </m:r>
                      </m:e>
                      <m:sup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]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039" y="5078143"/>
                <a:ext cx="2231829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820" t="-10526" r="-3279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64" name="右箭头 63"/>
          <p:cNvSpPr/>
          <p:nvPr/>
        </p:nvSpPr>
        <p:spPr>
          <a:xfrm>
            <a:off x="4307934" y="5236965"/>
            <a:ext cx="648090" cy="144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流程图: 可选过程 64"/>
          <p:cNvSpPr/>
          <p:nvPr/>
        </p:nvSpPr>
        <p:spPr>
          <a:xfrm>
            <a:off x="5138566" y="5037844"/>
            <a:ext cx="904370" cy="517322"/>
          </a:xfrm>
          <a:prstGeom prst="flowChartAlternateProcess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方差</a:t>
            </a:r>
            <a:endParaRPr lang="en-US" altLang="zh-CN" sz="240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/>
              <p:cNvSpPr/>
              <p:nvPr/>
            </p:nvSpPr>
            <p:spPr>
              <a:xfrm>
                <a:off x="741740" y="2941408"/>
                <a:ext cx="339812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 smtClean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考虑         </a:t>
                </a:r>
                <a14:m>
                  <m:oMath xmlns=""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E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[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𝑋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i="1" dirty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E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𝑋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]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6" name="矩形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40" y="2941408"/>
                <a:ext cx="3398128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2873" t="-12000" b="-2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矩形 66"/>
              <p:cNvSpPr/>
              <p:nvPr/>
            </p:nvSpPr>
            <p:spPr>
              <a:xfrm>
                <a:off x="3862893" y="2949754"/>
                <a:ext cx="7302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=""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7" name="矩形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893" y="2949754"/>
                <a:ext cx="730200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build="p"/>
      <p:bldP spid="58" grpId="0"/>
      <p:bldP spid="59" grpId="0"/>
      <p:bldP spid="60" grpId="0" animBg="1"/>
      <p:bldP spid="61" grpId="0" animBg="1"/>
      <p:bldP spid="62" grpId="0"/>
      <p:bldP spid="63" grpId="0"/>
      <p:bldP spid="64" grpId="0" animBg="1"/>
      <p:bldP spid="65" grpId="0" animBg="1"/>
      <p:bldP spid="66" grpId="0"/>
      <p:bldP spid="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t>6</a:t>
            </a:fld>
            <a:endParaRPr lang="en-US" altLang="zh-CN"/>
          </a:p>
        </p:txBody>
      </p:sp>
      <p:sp>
        <p:nvSpPr>
          <p:cNvPr id="20" name="标题 4"/>
          <p:cNvSpPr>
            <a:spLocks noGrp="1"/>
          </p:cNvSpPr>
          <p:nvPr>
            <p:ph type="title"/>
          </p:nvPr>
        </p:nvSpPr>
        <p:spPr>
          <a:xfrm>
            <a:off x="467430" y="332570"/>
            <a:ext cx="7561050" cy="585657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方差的定义</a:t>
            </a:r>
            <a:endParaRPr lang="zh-CN" altLang="en-US" sz="3600" dirty="0"/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1403560" y="2519721"/>
            <a:ext cx="7200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即              </a:t>
            </a:r>
            <a:r>
              <a:rPr kumimoji="1"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DX=E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EX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kumimoji="1" lang="en-US" altLang="zh-CN" sz="2400" b="1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2" name="Rectangle 12"/>
          <p:cNvSpPr txBox="1">
            <a:spLocks noChangeArrowheads="1"/>
          </p:cNvSpPr>
          <p:nvPr/>
        </p:nvSpPr>
        <p:spPr>
          <a:xfrm>
            <a:off x="395420" y="1124680"/>
            <a:ext cx="947227" cy="838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ea typeface="宋体" panose="02010600030101010101" pitchFamily="2" charset="-122"/>
              </a:rPr>
              <a:t>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 Box 13"/>
              <p:cNvSpPr txBox="1">
                <a:spLocks noChangeArrowheads="1"/>
              </p:cNvSpPr>
              <p:nvPr/>
            </p:nvSpPr>
            <p:spPr bwMode="auto">
              <a:xfrm>
                <a:off x="1342647" y="1130353"/>
                <a:ext cx="7619348" cy="11695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0000"/>
                  <a:buChar char="•"/>
                  <a:defRPr sz="32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400" dirty="0" smtClean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设</a:t>
                </a:r>
                <a:r>
                  <a:rPr lang="en-US" altLang="zh-CN" sz="2400" i="1" dirty="0" smtClean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X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为一随机变量，若存在，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则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称它为随机变量的</a:t>
                </a:r>
                <a:r>
                  <a:rPr lang="zh-CN" altLang="en-US" sz="2400" dirty="0" smtClean="0">
                    <a:solidFill>
                      <a:srgbClr val="FF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方差</a:t>
                </a:r>
                <a:r>
                  <a:rPr lang="zh-CN" altLang="en-US" sz="2400" dirty="0" smtClean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</a:t>
                </a:r>
                <a:r>
                  <a:rPr kumimoji="1"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记为</a:t>
                </a:r>
                <a:r>
                  <a:rPr kumimoji="1" lang="en-US" altLang="zh-CN" sz="2400" b="1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DX</a:t>
                </a:r>
                <a:r>
                  <a:rPr kumimoji="1" lang="zh-CN" altLang="en-US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，</a:t>
                </a:r>
                <a:endParaRPr lang="zh-CN" altLang="en-US" sz="2400" dirty="0">
                  <a:solidFill>
                    <a:schemeClr val="tx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5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2647" y="1130353"/>
                <a:ext cx="7619348" cy="1169551"/>
              </a:xfrm>
              <a:prstGeom prst="rect">
                <a:avLst/>
              </a:prstGeom>
              <a:blipFill rotWithShape="1">
                <a:blip r:embed="rId3"/>
                <a:stretch>
                  <a:fillRect b="-5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 Box 20"/>
          <p:cNvSpPr txBox="1">
            <a:spLocks noChangeArrowheads="1"/>
          </p:cNvSpPr>
          <p:nvPr/>
        </p:nvSpPr>
        <p:spPr bwMode="auto">
          <a:xfrm>
            <a:off x="1325257" y="3309574"/>
            <a:ext cx="66249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方差的算术</a:t>
            </a:r>
            <a:r>
              <a:rPr lang="zh-CN" altLang="en-US" sz="2400" dirty="0" smtClean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平方根       称为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标准差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</p:txBody>
      </p:sp>
      <p:graphicFrame>
        <p:nvGraphicFramePr>
          <p:cNvPr id="60" name="Object 21"/>
          <p:cNvGraphicFramePr>
            <a:graphicFrameLocks noChangeAspect="1"/>
          </p:cNvGraphicFramePr>
          <p:nvPr/>
        </p:nvGraphicFramePr>
        <p:xfrm>
          <a:off x="3779890" y="3332443"/>
          <a:ext cx="79216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0" name="公式" r:id="rId4" imgW="482600" imgH="254000" progId="Equation.3">
                  <p:embed/>
                </p:oleObj>
              </mc:Choice>
              <mc:Fallback>
                <p:oleObj name="公式" r:id="rId4" imgW="482600" imgH="2540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90" y="3332443"/>
                        <a:ext cx="792163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Rectangle 12"/>
          <p:cNvSpPr txBox="1">
            <a:spLocks noChangeArrowheads="1"/>
          </p:cNvSpPr>
          <p:nvPr/>
        </p:nvSpPr>
        <p:spPr>
          <a:xfrm>
            <a:off x="456333" y="4077090"/>
            <a:ext cx="947227" cy="8382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 smtClean="0">
                <a:ea typeface="宋体" panose="02010600030101010101" pitchFamily="2" charset="-122"/>
              </a:rPr>
              <a:t>注</a:t>
            </a:r>
          </a:p>
        </p:txBody>
      </p:sp>
      <p:sp>
        <p:nvSpPr>
          <p:cNvPr id="62" name="矩形 61"/>
          <p:cNvSpPr/>
          <p:nvPr/>
        </p:nvSpPr>
        <p:spPr>
          <a:xfrm>
            <a:off x="1353776" y="4077090"/>
            <a:ext cx="6647974" cy="11349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方差反映随机变量取值的集中（或分散）程度，</a:t>
            </a:r>
            <a:endParaRPr lang="en-US" altLang="zh-CN" sz="2400" dirty="0" smtClean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一个随机变量的方差越大，其取值越分散。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 autoUpdateAnimBg="0"/>
      <p:bldP spid="58" grpId="0" build="p" autoUpdateAnimBg="0"/>
      <p:bldP spid="59" grpId="0"/>
      <p:bldP spid="61" grpId="0"/>
      <p:bldP spid="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t>7</a:t>
            </a:fld>
            <a:endParaRPr lang="en-US" altLang="zh-CN"/>
          </a:p>
        </p:txBody>
      </p:sp>
      <p:sp>
        <p:nvSpPr>
          <p:cNvPr id="20" name="标题 4"/>
          <p:cNvSpPr>
            <a:spLocks noGrp="1"/>
          </p:cNvSpPr>
          <p:nvPr>
            <p:ph type="title"/>
          </p:nvPr>
        </p:nvSpPr>
        <p:spPr>
          <a:xfrm>
            <a:off x="467430" y="332570"/>
            <a:ext cx="7561050" cy="585657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方差的概念和计算</a:t>
            </a:r>
            <a:endParaRPr lang="zh-CN" altLang="en-US" sz="3600" dirty="0"/>
          </a:p>
        </p:txBody>
      </p:sp>
      <p:sp>
        <p:nvSpPr>
          <p:cNvPr id="32" name="矩形 31"/>
          <p:cNvSpPr/>
          <p:nvPr/>
        </p:nvSpPr>
        <p:spPr>
          <a:xfrm>
            <a:off x="467430" y="908650"/>
            <a:ext cx="33009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对于离散型随机变量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1072066"/>
              </p:ext>
            </p:extLst>
          </p:nvPr>
        </p:nvGraphicFramePr>
        <p:xfrm>
          <a:off x="1844205" y="1773238"/>
          <a:ext cx="5464175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62" name="公式" r:id="rId3" imgW="2565400" imgH="419100" progId="Equation.3">
                  <p:embed/>
                </p:oleObj>
              </mc:Choice>
              <mc:Fallback>
                <p:oleObj name="公式" r:id="rId3" imgW="2565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205" y="1773238"/>
                        <a:ext cx="5464175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467430" y="2564880"/>
            <a:ext cx="33009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对于连续型随机变量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361070"/>
              </p:ext>
            </p:extLst>
          </p:nvPr>
        </p:nvGraphicFramePr>
        <p:xfrm>
          <a:off x="1938338" y="3284980"/>
          <a:ext cx="424497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63" name="公式" r:id="rId5" imgW="1993900" imgH="330200" progId="Equation.3">
                  <p:embed/>
                </p:oleObj>
              </mc:Choice>
              <mc:Fallback>
                <p:oleObj name="公式" r:id="rId5" imgW="19939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338" y="3284980"/>
                        <a:ext cx="4244975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471376" y="4172016"/>
            <a:ext cx="2377574" cy="5809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u"/>
            </a:pPr>
            <a:r>
              <a:rPr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重要计算公式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2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415432"/>
              </p:ext>
            </p:extLst>
          </p:nvPr>
        </p:nvGraphicFramePr>
        <p:xfrm>
          <a:off x="2843761" y="4888198"/>
          <a:ext cx="3888539" cy="490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64" name="Equation" r:id="rId7" imgW="1816100" imgH="228600" progId="Equation.DSMT4">
                  <p:embed/>
                </p:oleObj>
              </mc:Choice>
              <mc:Fallback>
                <p:oleObj name="Equation" r:id="rId7" imgW="1816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761" y="4888198"/>
                        <a:ext cx="3888539" cy="4902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862708"/>
              </p:ext>
            </p:extLst>
          </p:nvPr>
        </p:nvGraphicFramePr>
        <p:xfrm>
          <a:off x="1835698" y="4932648"/>
          <a:ext cx="864042" cy="432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65" name="公式" r:id="rId9" imgW="405765" imgH="203200" progId="Equation.3">
                  <p:embed/>
                </p:oleObj>
              </mc:Choice>
              <mc:Fallback>
                <p:oleObj name="公式" r:id="rId9" imgW="405765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8" y="4932648"/>
                        <a:ext cx="864042" cy="4327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059508"/>
              </p:ext>
            </p:extLst>
          </p:nvPr>
        </p:nvGraphicFramePr>
        <p:xfrm>
          <a:off x="2843760" y="4888198"/>
          <a:ext cx="2376330" cy="46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66" name="公式" r:id="rId11" imgW="1181100" imgH="228600" progId="Equation.3">
                  <p:embed/>
                </p:oleObj>
              </mc:Choice>
              <mc:Fallback>
                <p:oleObj name="公式" r:id="rId11" imgW="1181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760" y="4888198"/>
                        <a:ext cx="2376330" cy="46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789340"/>
              </p:ext>
            </p:extLst>
          </p:nvPr>
        </p:nvGraphicFramePr>
        <p:xfrm>
          <a:off x="2839420" y="5540769"/>
          <a:ext cx="3820870" cy="486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67" name="Equation" r:id="rId13" imgW="1790700" imgH="228600" progId="Equation.DSMT4">
                  <p:embed/>
                </p:oleObj>
              </mc:Choice>
              <mc:Fallback>
                <p:oleObj name="Equation" r:id="rId13" imgW="1790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9420" y="5540769"/>
                        <a:ext cx="3820870" cy="4869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6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t>8</a:t>
            </a:fld>
            <a:endParaRPr lang="en-US" altLang="zh-CN"/>
          </a:p>
        </p:txBody>
      </p:sp>
      <p:sp>
        <p:nvSpPr>
          <p:cNvPr id="20" name="标题 4"/>
          <p:cNvSpPr>
            <a:spLocks noGrp="1"/>
          </p:cNvSpPr>
          <p:nvPr>
            <p:ph type="title"/>
          </p:nvPr>
        </p:nvSpPr>
        <p:spPr>
          <a:xfrm>
            <a:off x="485202" y="210214"/>
            <a:ext cx="7561050" cy="585657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方差的概念和计算</a:t>
            </a:r>
            <a:endParaRPr lang="zh-CN" altLang="en-US" sz="3600" dirty="0"/>
          </a:p>
        </p:txBody>
      </p:sp>
      <p:sp>
        <p:nvSpPr>
          <p:cNvPr id="31" name="Text Box 2"/>
          <p:cNvSpPr txBox="1">
            <a:spLocks noChangeArrowheads="1"/>
          </p:cNvSpPr>
          <p:nvPr/>
        </p:nvSpPr>
        <p:spPr bwMode="auto">
          <a:xfrm>
            <a:off x="485202" y="795871"/>
            <a:ext cx="40398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kumimoji="1" lang="en-US" altLang="zh-CN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kumimoji="1"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设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X~B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(1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，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p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求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D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X</a:t>
            </a:r>
            <a:r>
              <a:rPr kumimoji="1" lang="en-US" altLang="zh-CN" sz="1000" i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  </a:t>
            </a:r>
            <a:r>
              <a:rPr kumimoji="1" lang="en-US" altLang="zh-CN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61402" y="1405471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561402" y="2777071"/>
            <a:ext cx="36984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kumimoji="1" lang="en-US" altLang="zh-CN" sz="24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kumimoji="1" lang="en-US" altLang="zh-CN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 设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X~P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Symbol" panose="05050102010706020507" pitchFamily="18" charset="2"/>
              </a:rPr>
              <a:t>l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求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D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1800" i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59" name="Object 5"/>
          <p:cNvGraphicFramePr>
            <a:graphicFrameLocks noChangeAspect="1"/>
          </p:cNvGraphicFramePr>
          <p:nvPr/>
        </p:nvGraphicFramePr>
        <p:xfrm>
          <a:off x="1247202" y="3359684"/>
          <a:ext cx="2608263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4" name="公式" r:id="rId3" imgW="1333500" imgH="444500" progId="Equation.3">
                  <p:embed/>
                </p:oleObj>
              </mc:Choice>
              <mc:Fallback>
                <p:oleObj name="公式" r:id="rId3" imgW="13335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202" y="3359684"/>
                        <a:ext cx="2608263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561402" y="3539071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61" name="Object 7"/>
          <p:cNvGraphicFramePr>
            <a:graphicFrameLocks noChangeAspect="1"/>
          </p:cNvGraphicFramePr>
          <p:nvPr/>
        </p:nvGraphicFramePr>
        <p:xfrm>
          <a:off x="3855465" y="3386671"/>
          <a:ext cx="3030537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5" name="公式" r:id="rId5" imgW="1548765" imgH="444500" progId="Equation.3">
                  <p:embed/>
                </p:oleObj>
              </mc:Choice>
              <mc:Fallback>
                <p:oleObj name="公式" r:id="rId5" imgW="1548765" imgH="444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5465" y="3386671"/>
                        <a:ext cx="3030537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8"/>
          <p:cNvGraphicFramePr>
            <a:graphicFrameLocks noChangeAspect="1"/>
          </p:cNvGraphicFramePr>
          <p:nvPr/>
        </p:nvGraphicFramePr>
        <p:xfrm>
          <a:off x="4447602" y="3615271"/>
          <a:ext cx="11668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6" name="公式" r:id="rId7" imgW="596900" imgH="203200" progId="Equation.3">
                  <p:embed/>
                </p:oleObj>
              </mc:Choice>
              <mc:Fallback>
                <p:oleObj name="公式" r:id="rId7" imgW="5969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7602" y="3615271"/>
                        <a:ext cx="1166813" cy="393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9"/>
          <p:cNvGraphicFramePr>
            <a:graphicFrameLocks noChangeAspect="1"/>
          </p:cNvGraphicFramePr>
          <p:nvPr/>
        </p:nvGraphicFramePr>
        <p:xfrm>
          <a:off x="2161602" y="4440771"/>
          <a:ext cx="4267200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7" name="公式" r:id="rId9" imgW="2311400" imgH="469900" progId="Equation.3">
                  <p:embed/>
                </p:oleObj>
              </mc:Choice>
              <mc:Fallback>
                <p:oleObj name="公式" r:id="rId9" imgW="2311400" imgH="469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1602" y="4440771"/>
                        <a:ext cx="4267200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 Box 10"/>
          <p:cNvSpPr txBox="1">
            <a:spLocks noChangeArrowheads="1"/>
          </p:cNvSpPr>
          <p:nvPr/>
        </p:nvSpPr>
        <p:spPr bwMode="auto">
          <a:xfrm>
            <a:off x="1153540" y="1397534"/>
            <a:ext cx="3275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>
                        <a:gamma/>
                        <a:shade val="54510"/>
                        <a:invGamma/>
                      </a:schemeClr>
                    </a:gs>
                    <a:gs pos="50000">
                      <a:schemeClr val="bg2"/>
                    </a:gs>
                    <a:gs pos="100000">
                      <a:schemeClr val="bg2">
                        <a:gamma/>
                        <a:shade val="54510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E(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40000">
                <a:solidFill>
                  <a:srgbClr val="000000"/>
                </a:solidFill>
                <a:latin typeface="Times New Roman" panose="02020603050405020304" pitchFamily="18" charset="0"/>
              </a:rPr>
              <a:t> 2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 = 0 </a:t>
            </a:r>
            <a:r>
              <a:rPr kumimoji="1" lang="en-US" altLang="zh-CN" sz="2400" baseline="40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</a:rPr>
              <a:t>×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(1</a:t>
            </a:r>
            <a:r>
              <a:rPr kumimoji="1" lang="en-US" altLang="zh-CN" sz="2400">
                <a:solidFill>
                  <a:srgbClr val="000000"/>
                </a:solidFill>
                <a:latin typeface="Symbol" panose="05050102010706020507" pitchFamily="18" charset="2"/>
              </a:rPr>
              <a:t>-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)+1</a:t>
            </a:r>
            <a:r>
              <a:rPr kumimoji="1" lang="en-US" altLang="zh-CN" sz="2400" baseline="40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1800">
                <a:solidFill>
                  <a:srgbClr val="000000"/>
                </a:solidFill>
                <a:latin typeface="Times New Roman" panose="02020603050405020304" pitchFamily="18" charset="0"/>
              </a:rPr>
              <a:t>×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65" name="Text Box 11"/>
          <p:cNvSpPr txBox="1">
            <a:spLocks noChangeArrowheads="1"/>
          </p:cNvSpPr>
          <p:nvPr/>
        </p:nvSpPr>
        <p:spPr bwMode="auto">
          <a:xfrm>
            <a:off x="4317427" y="1403884"/>
            <a:ext cx="58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>
                        <a:gamma/>
                        <a:shade val="54510"/>
                        <a:invGamma/>
                      </a:schemeClr>
                    </a:gs>
                    <a:gs pos="50000">
                      <a:schemeClr val="bg2"/>
                    </a:gs>
                    <a:gs pos="100000">
                      <a:schemeClr val="bg2">
                        <a:gamma/>
                        <a:shade val="54510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=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66" name="Text Box 12"/>
          <p:cNvSpPr txBox="1">
            <a:spLocks noChangeArrowheads="1"/>
          </p:cNvSpPr>
          <p:nvPr/>
        </p:nvSpPr>
        <p:spPr bwMode="auto">
          <a:xfrm>
            <a:off x="1212277" y="2030946"/>
            <a:ext cx="309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>
                        <a:gamma/>
                        <a:shade val="54510"/>
                        <a:invGamma/>
                      </a:schemeClr>
                    </a:gs>
                    <a:gs pos="50000">
                      <a:schemeClr val="bg2"/>
                    </a:gs>
                    <a:gs pos="100000">
                      <a:schemeClr val="bg2">
                        <a:gamma/>
                        <a:shade val="54510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D(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40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 =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 </a:t>
            </a:r>
            <a:r>
              <a:rPr kumimoji="1" lang="en-US" altLang="zh-CN" sz="2400">
                <a:solidFill>
                  <a:srgbClr val="000000"/>
                </a:solidFill>
                <a:latin typeface="Symbol" panose="05050102010706020507" pitchFamily="18" charset="2"/>
              </a:rPr>
              <a:t>-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 baseline="4000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(1</a:t>
            </a:r>
            <a:r>
              <a:rPr kumimoji="1" lang="en-US" altLang="zh-CN" sz="2400">
                <a:solidFill>
                  <a:srgbClr val="000000"/>
                </a:solidFill>
                <a:latin typeface="Symbol" panose="05050102010706020507" pitchFamily="18" charset="2"/>
              </a:rPr>
              <a:t>-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67" name="Text Box 13"/>
          <p:cNvSpPr txBox="1">
            <a:spLocks noChangeArrowheads="1"/>
          </p:cNvSpPr>
          <p:nvPr/>
        </p:nvSpPr>
        <p:spPr bwMode="auto">
          <a:xfrm>
            <a:off x="2166365" y="5415496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>
                        <a:gamma/>
                        <a:shade val="54510"/>
                        <a:invGamma/>
                      </a:schemeClr>
                    </a:gs>
                    <a:gs pos="50000">
                      <a:schemeClr val="bg2"/>
                    </a:gs>
                    <a:gs pos="100000">
                      <a:schemeClr val="bg2">
                        <a:gamma/>
                        <a:shade val="54510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Symbol" panose="05050102010706020507" pitchFamily="18" charset="2"/>
              </a:rPr>
              <a:t>= </a:t>
            </a:r>
            <a:r>
              <a:rPr kumimoji="1" lang="en-US" altLang="zh-CN" sz="2400" i="1">
                <a:latin typeface="Symbol" panose="05050102010706020507" pitchFamily="18" charset="2"/>
              </a:rPr>
              <a:t>l</a:t>
            </a:r>
            <a:r>
              <a:rPr kumimoji="1" lang="en-US" altLang="zh-CN" sz="2400" i="1" baseline="30000">
                <a:latin typeface="Symbol" panose="05050102010706020507" pitchFamily="18" charset="2"/>
              </a:rPr>
              <a:t> </a:t>
            </a:r>
            <a:r>
              <a:rPr kumimoji="1" lang="en-US" altLang="zh-CN" sz="2400" baseline="38000">
                <a:latin typeface="Symbol" panose="05050102010706020507" pitchFamily="18" charset="2"/>
              </a:rPr>
              <a:t>2</a:t>
            </a:r>
            <a:r>
              <a:rPr kumimoji="1" lang="en-US" altLang="zh-CN" sz="2400">
                <a:latin typeface="Symbol" panose="05050102010706020507" pitchFamily="18" charset="2"/>
              </a:rPr>
              <a:t>+</a:t>
            </a:r>
            <a:r>
              <a:rPr kumimoji="1" lang="en-US" altLang="zh-CN" sz="2400" i="1">
                <a:latin typeface="Symbol" panose="05050102010706020507" pitchFamily="18" charset="2"/>
              </a:rPr>
              <a:t>l</a:t>
            </a:r>
          </a:p>
        </p:txBody>
      </p:sp>
      <p:sp>
        <p:nvSpPr>
          <p:cNvPr id="68" name="Text Box 14"/>
          <p:cNvSpPr txBox="1">
            <a:spLocks noChangeArrowheads="1"/>
          </p:cNvSpPr>
          <p:nvPr/>
        </p:nvSpPr>
        <p:spPr bwMode="auto">
          <a:xfrm>
            <a:off x="1367852" y="5966359"/>
            <a:ext cx="86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>
                        <a:gamma/>
                        <a:shade val="54510"/>
                        <a:invGamma/>
                      </a:schemeClr>
                    </a:gs>
                    <a:gs pos="50000">
                      <a:schemeClr val="bg2"/>
                    </a:gs>
                    <a:gs pos="100000">
                      <a:schemeClr val="bg2">
                        <a:gamma/>
                        <a:shade val="54510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latin typeface="Times New Roman" panose="02020603050405020304" pitchFamily="18" charset="0"/>
              </a:rPr>
              <a:t>D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X </a:t>
            </a:r>
            <a:r>
              <a:rPr kumimoji="1" lang="en-US" altLang="zh-CN" sz="24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69" name="Text Box 15"/>
          <p:cNvSpPr txBox="1">
            <a:spLocks noChangeArrowheads="1"/>
          </p:cNvSpPr>
          <p:nvPr/>
        </p:nvSpPr>
        <p:spPr bwMode="auto">
          <a:xfrm>
            <a:off x="2166365" y="5966359"/>
            <a:ext cx="1079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>
                        <a:gamma/>
                        <a:shade val="54510"/>
                        <a:invGamma/>
                      </a:schemeClr>
                    </a:gs>
                    <a:gs pos="50000">
                      <a:schemeClr val="bg2"/>
                    </a:gs>
                    <a:gs pos="100000">
                      <a:schemeClr val="bg2">
                        <a:gamma/>
                        <a:shade val="54510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Symbol" panose="05050102010706020507" pitchFamily="18" charset="2"/>
              </a:rPr>
              <a:t>= </a:t>
            </a:r>
            <a:r>
              <a:rPr kumimoji="1" lang="en-US" altLang="zh-CN" sz="2400" i="1">
                <a:latin typeface="Symbol" panose="05050102010706020507" pitchFamily="18" charset="2"/>
              </a:rPr>
              <a:t>l</a:t>
            </a:r>
            <a:r>
              <a:rPr kumimoji="1" lang="en-US" altLang="zh-CN" sz="2400" i="1" baseline="30000">
                <a:latin typeface="Symbol" panose="05050102010706020507" pitchFamily="18" charset="2"/>
              </a:rPr>
              <a:t> </a:t>
            </a:r>
            <a:r>
              <a:rPr kumimoji="1" lang="en-US" altLang="zh-CN" sz="2400" baseline="38000">
                <a:latin typeface="Symbol" panose="05050102010706020507" pitchFamily="18" charset="2"/>
              </a:rPr>
              <a:t>2</a:t>
            </a:r>
            <a:r>
              <a:rPr kumimoji="1" lang="en-US" altLang="zh-CN" sz="2400">
                <a:latin typeface="Symbol" panose="05050102010706020507" pitchFamily="18" charset="2"/>
              </a:rPr>
              <a:t>+</a:t>
            </a:r>
            <a:r>
              <a:rPr kumimoji="1" lang="en-US" altLang="zh-CN" sz="2400" i="1">
                <a:latin typeface="Symbol" panose="05050102010706020507" pitchFamily="18" charset="2"/>
              </a:rPr>
              <a:t>l</a:t>
            </a:r>
          </a:p>
        </p:txBody>
      </p:sp>
      <p:sp>
        <p:nvSpPr>
          <p:cNvPr id="70" name="Text Box 16"/>
          <p:cNvSpPr txBox="1">
            <a:spLocks noChangeArrowheads="1"/>
          </p:cNvSpPr>
          <p:nvPr/>
        </p:nvSpPr>
        <p:spPr bwMode="auto">
          <a:xfrm>
            <a:off x="3131800" y="5966359"/>
            <a:ext cx="746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>
                        <a:gamma/>
                        <a:shade val="54510"/>
                        <a:invGamma/>
                      </a:schemeClr>
                    </a:gs>
                    <a:gs pos="50000">
                      <a:schemeClr val="bg2"/>
                    </a:gs>
                    <a:gs pos="100000">
                      <a:schemeClr val="bg2">
                        <a:gamma/>
                        <a:shade val="54510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Symbol" panose="05050102010706020507" pitchFamily="18" charset="2"/>
              </a:rPr>
              <a:t>- </a:t>
            </a:r>
            <a:r>
              <a:rPr kumimoji="1" lang="en-US" altLang="zh-CN" sz="2400" i="1" dirty="0">
                <a:latin typeface="Symbol" panose="05050102010706020507" pitchFamily="18" charset="2"/>
              </a:rPr>
              <a:t>l</a:t>
            </a:r>
            <a:r>
              <a:rPr kumimoji="1" lang="en-US" altLang="zh-CN" sz="2400" i="1" baseline="30000" dirty="0">
                <a:latin typeface="Symbol" panose="05050102010706020507" pitchFamily="18" charset="2"/>
              </a:rPr>
              <a:t> </a:t>
            </a:r>
            <a:r>
              <a:rPr kumimoji="1" lang="en-US" altLang="zh-CN" sz="2400" baseline="38000" dirty="0">
                <a:latin typeface="Symbol" panose="05050102010706020507" pitchFamily="18" charset="2"/>
              </a:rPr>
              <a:t>2</a:t>
            </a:r>
            <a:endParaRPr kumimoji="1" lang="en-US" altLang="zh-CN" sz="2400" i="1" dirty="0">
              <a:latin typeface="Symbol" panose="05050102010706020507" pitchFamily="18" charset="2"/>
            </a:endParaRPr>
          </a:p>
        </p:txBody>
      </p:sp>
      <p:sp>
        <p:nvSpPr>
          <p:cNvPr id="71" name="Rectangle 17"/>
          <p:cNvSpPr>
            <a:spLocks noChangeArrowheads="1"/>
          </p:cNvSpPr>
          <p:nvPr/>
        </p:nvSpPr>
        <p:spPr bwMode="auto">
          <a:xfrm>
            <a:off x="3851900" y="5966359"/>
            <a:ext cx="59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>
                        <a:gamma/>
                        <a:shade val="54510"/>
                        <a:invGamma/>
                      </a:schemeClr>
                    </a:gs>
                    <a:gs pos="50000">
                      <a:schemeClr val="bg2"/>
                    </a:gs>
                    <a:gs pos="100000">
                      <a:schemeClr val="bg2">
                        <a:gamma/>
                        <a:shade val="54510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Symbol" panose="05050102010706020507" pitchFamily="18" charset="2"/>
              </a:rPr>
              <a:t>= </a:t>
            </a:r>
            <a:r>
              <a:rPr kumimoji="1" lang="en-US" altLang="zh-CN" sz="2400" i="1" dirty="0">
                <a:latin typeface="Symbol" panose="05050102010706020507" pitchFamily="18" charset="2"/>
              </a:rPr>
              <a:t>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 autoUpdateAnimBg="0"/>
      <p:bldP spid="32" grpId="0" build="p" autoUpdateAnimBg="0"/>
      <p:bldP spid="58" grpId="0" build="p" autoUpdateAnimBg="0"/>
      <p:bldP spid="60" grpId="0" build="p" autoUpdateAnimBg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58943-16D7-4B24-B08F-8FA6D669EAD4}" type="slidenum">
              <a:rPr lang="en-US" altLang="zh-CN" smtClean="0"/>
              <a:t>9</a:t>
            </a:fld>
            <a:endParaRPr lang="en-US" altLang="zh-CN"/>
          </a:p>
        </p:txBody>
      </p:sp>
      <p:sp>
        <p:nvSpPr>
          <p:cNvPr id="20" name="标题 4"/>
          <p:cNvSpPr>
            <a:spLocks noGrp="1"/>
          </p:cNvSpPr>
          <p:nvPr>
            <p:ph type="title"/>
          </p:nvPr>
        </p:nvSpPr>
        <p:spPr>
          <a:xfrm>
            <a:off x="485202" y="210214"/>
            <a:ext cx="7561050" cy="585657"/>
          </a:xfrm>
        </p:spPr>
        <p:txBody>
          <a:bodyPr>
            <a:noAutofit/>
          </a:bodyPr>
          <a:lstStyle/>
          <a:p>
            <a:r>
              <a:rPr lang="zh-CN" altLang="en-US" sz="3600" dirty="0" smtClean="0"/>
              <a:t>方差的概念和计算</a:t>
            </a:r>
            <a:endParaRPr lang="zh-CN" altLang="en-US" sz="3600" dirty="0"/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611450" y="831515"/>
            <a:ext cx="34836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设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X~E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Symbol" panose="05050102010706020507" pitchFamily="18" charset="2"/>
              </a:rPr>
              <a:t>l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 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求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D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1600" i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22" name="Object 3"/>
          <p:cNvGraphicFramePr>
            <a:graphicFrameLocks noChangeAspect="1"/>
          </p:cNvGraphicFramePr>
          <p:nvPr/>
        </p:nvGraphicFramePr>
        <p:xfrm>
          <a:off x="2540262" y="1395078"/>
          <a:ext cx="538163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42" name="公式" r:id="rId3" imgW="266700" imgH="330200" progId="Equation.3">
                  <p:embed/>
                </p:oleObj>
              </mc:Choice>
              <mc:Fallback>
                <p:oleObj name="公式" r:id="rId3" imgW="266700" imgH="330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262" y="1395078"/>
                        <a:ext cx="538163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611450" y="144111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4" name="Object 5"/>
          <p:cNvGraphicFramePr>
            <a:graphicFrameLocks noChangeAspect="1"/>
          </p:cNvGraphicFramePr>
          <p:nvPr/>
        </p:nvGraphicFramePr>
        <p:xfrm>
          <a:off x="4170625" y="1376028"/>
          <a:ext cx="32289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43" name="公式" r:id="rId5" imgW="1625600" imgH="381000" progId="Equation.3">
                  <p:embed/>
                </p:oleObj>
              </mc:Choice>
              <mc:Fallback>
                <p:oleObj name="公式" r:id="rId5" imgW="1625600" imgH="38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0625" y="1376028"/>
                        <a:ext cx="322897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6"/>
          <p:cNvGraphicFramePr>
            <a:graphicFrameLocks noChangeAspect="1"/>
          </p:cNvGraphicFramePr>
          <p:nvPr/>
        </p:nvGraphicFramePr>
        <p:xfrm>
          <a:off x="2287850" y="2050715"/>
          <a:ext cx="2286000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44" name="公式" r:id="rId7" imgW="1205865" imgH="393700" progId="Equation.3">
                  <p:embed/>
                </p:oleObj>
              </mc:Choice>
              <mc:Fallback>
                <p:oleObj name="公式" r:id="rId7" imgW="1205865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850" y="2050715"/>
                        <a:ext cx="2286000" cy="74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611450" y="3830303"/>
            <a:ext cx="44919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kumimoji="1" lang="zh-CN" altLang="en-US" sz="2400" dirty="0" smtClean="0">
                <a:latin typeface="Times New Roman" panose="02020603050405020304" pitchFamily="18" charset="0"/>
                <a:ea typeface="华文中宋" panose="02010600040101010101" pitchFamily="2" charset="-122"/>
              </a:rPr>
              <a:t>设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X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~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2400" dirty="0">
                <a:latin typeface="Symbol" panose="05050102010706020507" pitchFamily="18" charset="2"/>
              </a:rPr>
              <a:t>( </a:t>
            </a:r>
            <a:r>
              <a:rPr kumimoji="1" lang="en-US" altLang="zh-CN" sz="2400" i="1" dirty="0">
                <a:latin typeface="Symbol" panose="05050102010706020507" pitchFamily="18" charset="2"/>
              </a:rPr>
              <a:t>m </a:t>
            </a:r>
            <a:r>
              <a:rPr kumimoji="1" lang="en-US" altLang="zh-CN" sz="2400" dirty="0">
                <a:latin typeface="Symbol" panose="05050102010706020507" pitchFamily="18" charset="2"/>
              </a:rPr>
              <a:t>, </a:t>
            </a:r>
            <a:r>
              <a:rPr kumimoji="1" lang="en-US" altLang="zh-CN" sz="2400" i="1" dirty="0">
                <a:latin typeface="Symbol" panose="05050102010706020507" pitchFamily="18" charset="2"/>
              </a:rPr>
              <a:t>s </a:t>
            </a:r>
            <a:r>
              <a:rPr kumimoji="1" lang="en-US" altLang="zh-CN" sz="2400" baseline="30000" dirty="0">
                <a:latin typeface="Symbol" panose="05050102010706020507" pitchFamily="18" charset="2"/>
              </a:rPr>
              <a:t>2 </a:t>
            </a:r>
            <a:r>
              <a:rPr kumimoji="1" lang="en-US" altLang="zh-CN" sz="2400" dirty="0">
                <a:latin typeface="Symbol" panose="05050102010706020507" pitchFamily="18" charset="2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，</a:t>
            </a:r>
            <a:r>
              <a:rPr kumimoji="1" lang="zh-CN" altLang="en-US" sz="2400" dirty="0">
                <a:latin typeface="Times New Roman" panose="02020603050405020304" pitchFamily="18" charset="0"/>
                <a:ea typeface="华文中宋" panose="02010600040101010101" pitchFamily="2" charset="-122"/>
              </a:rPr>
              <a:t>求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D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673362" y="459230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8" name="Object 9"/>
          <p:cNvGraphicFramePr>
            <a:graphicFrameLocks noChangeAspect="1"/>
          </p:cNvGraphicFramePr>
          <p:nvPr/>
        </p:nvGraphicFramePr>
        <p:xfrm>
          <a:off x="1141675" y="4420853"/>
          <a:ext cx="3268662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45" name="公式" r:id="rId9" imgW="1879600" imgH="495300" progId="Equation.3">
                  <p:embed/>
                </p:oleObj>
              </mc:Choice>
              <mc:Fallback>
                <p:oleObj name="公式" r:id="rId9" imgW="1879600" imgH="495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675" y="4420853"/>
                        <a:ext cx="3268662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0"/>
          <p:cNvGraphicFramePr>
            <a:graphicFrameLocks noChangeAspect="1"/>
          </p:cNvGraphicFramePr>
          <p:nvPr/>
        </p:nvGraphicFramePr>
        <p:xfrm>
          <a:off x="2559312" y="4454190"/>
          <a:ext cx="87153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46" name="公式" r:id="rId11" imgW="520700" imgH="228600" progId="Equation.3">
                  <p:embed/>
                </p:oleObj>
              </mc:Choice>
              <mc:Fallback>
                <p:oleObj name="公式" r:id="rId11" imgW="5207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312" y="4454190"/>
                        <a:ext cx="871538" cy="3841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1"/>
          <p:cNvGraphicFramePr>
            <a:graphicFrameLocks noChangeAspect="1"/>
          </p:cNvGraphicFramePr>
          <p:nvPr/>
        </p:nvGraphicFramePr>
        <p:xfrm>
          <a:off x="5405700" y="4341478"/>
          <a:ext cx="2005012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47" name="公式" r:id="rId13" imgW="1104900" imgH="469900" progId="Equation.3">
                  <p:embed/>
                </p:oleObj>
              </mc:Choice>
              <mc:Fallback>
                <p:oleObj name="公式" r:id="rId13" imgW="1104900" imgH="469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700" y="4341478"/>
                        <a:ext cx="2005012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735239"/>
              </p:ext>
            </p:extLst>
          </p:nvPr>
        </p:nvGraphicFramePr>
        <p:xfrm>
          <a:off x="1687513" y="5400675"/>
          <a:ext cx="409575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48" name="公式" r:id="rId15" imgW="2501900" imgH="571500" progId="Equation.3">
                  <p:embed/>
                </p:oleObj>
              </mc:Choice>
              <mc:Fallback>
                <p:oleObj name="公式" r:id="rId15" imgW="2501900" imgH="571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5400675"/>
                        <a:ext cx="4095750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1467112" y="1506203"/>
            <a:ext cx="1108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>
                        <a:gamma/>
                        <a:shade val="54510"/>
                        <a:invGamma/>
                      </a:schemeClr>
                    </a:gs>
                    <a:gs pos="50000">
                      <a:schemeClr val="bg2"/>
                    </a:gs>
                    <a:gs pos="100000">
                      <a:schemeClr val="bg2">
                        <a:gamma/>
                        <a:shade val="54510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38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 =</a:t>
            </a:r>
          </a:p>
        </p:txBody>
      </p:sp>
      <p:sp>
        <p:nvSpPr>
          <p:cNvPr id="35" name="Text Box 14"/>
          <p:cNvSpPr txBox="1">
            <a:spLocks noChangeArrowheads="1"/>
          </p:cNvSpPr>
          <p:nvPr/>
        </p:nvSpPr>
        <p:spPr bwMode="auto">
          <a:xfrm>
            <a:off x="2756162" y="1487153"/>
            <a:ext cx="1187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>
                        <a:gamma/>
                        <a:shade val="54510"/>
                        <a:invGamma/>
                      </a:schemeClr>
                    </a:gs>
                    <a:gs pos="50000">
                      <a:schemeClr val="bg2"/>
                    </a:gs>
                    <a:gs pos="100000">
                      <a:schemeClr val="bg2">
                        <a:gamma/>
                        <a:shade val="54510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aseline="3800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kumimoji="1" lang="en-US" altLang="zh-CN" sz="2400" i="1">
                <a:solidFill>
                  <a:srgbClr val="000000"/>
                </a:solidFill>
                <a:latin typeface="Symbol" panose="05050102010706020507" pitchFamily="18" charset="2"/>
              </a:rPr>
              <a:t>l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r>
              <a:rPr kumimoji="1" lang="en-US" altLang="zh-CN" sz="2400" i="1" baseline="38000">
                <a:solidFill>
                  <a:srgbClr val="000000"/>
                </a:solidFill>
                <a:latin typeface="Symbol" panose="05050102010706020507" pitchFamily="18" charset="2"/>
              </a:rPr>
              <a:t>-l </a:t>
            </a:r>
            <a:r>
              <a:rPr kumimoji="1" lang="en-US" altLang="zh-CN" sz="2400" i="1" baseline="38000">
                <a:solidFill>
                  <a:srgbClr val="000000"/>
                </a:solidFill>
                <a:latin typeface="Times New Roman" panose="02020603050405020304" pitchFamily="18" charset="0"/>
              </a:rPr>
              <a:t>x </a:t>
            </a:r>
          </a:p>
        </p:txBody>
      </p:sp>
      <p:sp>
        <p:nvSpPr>
          <p:cNvPr id="36" name="Text Box 15"/>
          <p:cNvSpPr txBox="1">
            <a:spLocks noChangeArrowheads="1"/>
          </p:cNvSpPr>
          <p:nvPr/>
        </p:nvSpPr>
        <p:spPr bwMode="auto">
          <a:xfrm>
            <a:off x="3759462" y="1518903"/>
            <a:ext cx="47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>
                        <a:gamma/>
                        <a:shade val="54510"/>
                        <a:invGamma/>
                      </a:schemeClr>
                    </a:gs>
                    <a:gs pos="50000">
                      <a:schemeClr val="bg2"/>
                    </a:gs>
                    <a:gs pos="100000">
                      <a:schemeClr val="bg2">
                        <a:gamma/>
                        <a:shade val="54510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1457587" y="2947653"/>
            <a:ext cx="111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>
                        <a:gamma/>
                        <a:shade val="54510"/>
                        <a:invGamma/>
                      </a:schemeClr>
                    </a:gs>
                    <a:gs pos="50000">
                      <a:schemeClr val="bg2"/>
                    </a:gs>
                    <a:gs pos="100000">
                      <a:schemeClr val="bg2">
                        <a:gamma/>
                        <a:shade val="54510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) = </a:t>
            </a:r>
          </a:p>
        </p:txBody>
      </p:sp>
      <p:grpSp>
        <p:nvGrpSpPr>
          <p:cNvPr id="38" name="Group 17"/>
          <p:cNvGrpSpPr/>
          <p:nvPr/>
        </p:nvGrpSpPr>
        <p:grpSpPr bwMode="auto">
          <a:xfrm>
            <a:off x="2503750" y="2752390"/>
            <a:ext cx="452437" cy="822325"/>
            <a:chOff x="2200" y="1642"/>
            <a:chExt cx="285" cy="518"/>
          </a:xfrm>
        </p:grpSpPr>
        <p:sp>
          <p:nvSpPr>
            <p:cNvPr id="39" name="Text Box 18"/>
            <p:cNvSpPr txBox="1">
              <a:spLocks noChangeArrowheads="1"/>
            </p:cNvSpPr>
            <p:nvPr/>
          </p:nvSpPr>
          <p:spPr bwMode="auto">
            <a:xfrm>
              <a:off x="2200" y="1642"/>
              <a:ext cx="285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2">
                          <a:gamma/>
                          <a:shade val="54510"/>
                          <a:invGamma/>
                        </a:schemeClr>
                      </a:gs>
                      <a:gs pos="50000">
                        <a:schemeClr val="bg2"/>
                      </a:gs>
                      <a:gs pos="100000">
                        <a:schemeClr val="bg2">
                          <a:gamma/>
                          <a:shade val="5451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  <a:p>
              <a:pPr algn="ctr"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i="1">
                  <a:solidFill>
                    <a:srgbClr val="000000"/>
                  </a:solidFill>
                  <a:latin typeface="Symbol" panose="05050102010706020507" pitchFamily="18" charset="2"/>
                </a:rPr>
                <a:t>l</a:t>
              </a:r>
              <a:r>
                <a:rPr kumimoji="1" lang="en-US" altLang="zh-CN" sz="2400" baseline="38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0" name="Line 19"/>
            <p:cNvSpPr>
              <a:spLocks noChangeShapeType="1"/>
            </p:cNvSpPr>
            <p:nvPr/>
          </p:nvSpPr>
          <p:spPr bwMode="auto">
            <a:xfrm>
              <a:off x="2245" y="1897"/>
              <a:ext cx="18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" name="Text Box 20"/>
          <p:cNvSpPr txBox="1">
            <a:spLocks noChangeArrowheads="1"/>
          </p:cNvSpPr>
          <p:nvPr/>
        </p:nvSpPr>
        <p:spPr bwMode="auto">
          <a:xfrm>
            <a:off x="2903800" y="2927015"/>
            <a:ext cx="350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>
                        <a:gamma/>
                        <a:shade val="54510"/>
                        <a:invGamma/>
                      </a:schemeClr>
                    </a:gs>
                    <a:gs pos="50000">
                      <a:schemeClr val="bg2"/>
                    </a:gs>
                    <a:gs pos="100000">
                      <a:schemeClr val="bg2">
                        <a:gamma/>
                        <a:shade val="54510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>
                <a:latin typeface="Symbol" panose="05050102010706020507" pitchFamily="18" charset="2"/>
              </a:rPr>
              <a:t>-</a:t>
            </a:r>
          </a:p>
        </p:txBody>
      </p:sp>
      <p:grpSp>
        <p:nvGrpSpPr>
          <p:cNvPr id="42" name="Group 21"/>
          <p:cNvGrpSpPr/>
          <p:nvPr/>
        </p:nvGrpSpPr>
        <p:grpSpPr bwMode="auto">
          <a:xfrm>
            <a:off x="3180025" y="2752390"/>
            <a:ext cx="860425" cy="822325"/>
            <a:chOff x="2626" y="1642"/>
            <a:chExt cx="542" cy="518"/>
          </a:xfrm>
        </p:grpSpPr>
        <p:grpSp>
          <p:nvGrpSpPr>
            <p:cNvPr id="43" name="Group 22"/>
            <p:cNvGrpSpPr/>
            <p:nvPr/>
          </p:nvGrpSpPr>
          <p:grpSpPr bwMode="auto">
            <a:xfrm>
              <a:off x="2739" y="1642"/>
              <a:ext cx="269" cy="518"/>
              <a:chOff x="2208" y="1642"/>
              <a:chExt cx="269" cy="518"/>
            </a:xfrm>
          </p:grpSpPr>
          <p:sp>
            <p:nvSpPr>
              <p:cNvPr id="45" name="Text Box 23"/>
              <p:cNvSpPr txBox="1">
                <a:spLocks noChangeArrowheads="1"/>
              </p:cNvSpPr>
              <p:nvPr/>
            </p:nvSpPr>
            <p:spPr bwMode="auto">
              <a:xfrm>
                <a:off x="2208" y="1642"/>
                <a:ext cx="269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>
                            <a:gamma/>
                            <a:shade val="54510"/>
                            <a:invGamma/>
                          </a:schemeClr>
                        </a:gs>
                        <a:gs pos="50000">
                          <a:schemeClr val="bg2"/>
                        </a:gs>
                        <a:gs pos="100000">
                          <a:schemeClr val="bg2">
                            <a:gamma/>
                            <a:shade val="54510"/>
                            <a:invGamma/>
                          </a:schemeClr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</a:p>
              <a:p>
                <a:pPr algn="ctr" fontAlgn="base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l </a:t>
                </a:r>
                <a:endParaRPr kumimoji="1" lang="en-US" altLang="zh-CN" sz="2400" baseline="380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Line 24"/>
              <p:cNvSpPr>
                <a:spLocks noChangeShapeType="1"/>
              </p:cNvSpPr>
              <p:nvPr/>
            </p:nvSpPr>
            <p:spPr bwMode="auto">
              <a:xfrm>
                <a:off x="2245" y="1897"/>
                <a:ext cx="18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4" name="Text Box 25"/>
            <p:cNvSpPr txBox="1">
              <a:spLocks noChangeArrowheads="1"/>
            </p:cNvSpPr>
            <p:nvPr/>
          </p:nvSpPr>
          <p:spPr bwMode="auto">
            <a:xfrm>
              <a:off x="2626" y="1706"/>
              <a:ext cx="54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2">
                          <a:gamma/>
                          <a:shade val="54510"/>
                          <a:invGamma/>
                        </a:schemeClr>
                      </a:gs>
                      <a:gs pos="50000">
                        <a:schemeClr val="bg2"/>
                      </a:gs>
                      <a:gs pos="100000">
                        <a:schemeClr val="bg2">
                          <a:gamma/>
                          <a:shade val="5451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3200">
                  <a:solidFill>
                    <a:srgbClr val="000000"/>
                  </a:solidFill>
                  <a:latin typeface="Times New Roman" panose="02020603050405020304" pitchFamily="18" charset="0"/>
                </a:rPr>
                <a:t>(   )</a:t>
              </a:r>
              <a:r>
                <a:rPr kumimoji="1" lang="en-US" altLang="zh-CN" sz="2400" baseline="60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47" name="Group 26"/>
          <p:cNvGrpSpPr/>
          <p:nvPr/>
        </p:nvGrpSpPr>
        <p:grpSpPr bwMode="auto">
          <a:xfrm>
            <a:off x="4034100" y="2738103"/>
            <a:ext cx="773112" cy="822325"/>
            <a:chOff x="3222" y="1642"/>
            <a:chExt cx="487" cy="518"/>
          </a:xfrm>
        </p:grpSpPr>
        <p:grpSp>
          <p:nvGrpSpPr>
            <p:cNvPr id="48" name="Group 27"/>
            <p:cNvGrpSpPr/>
            <p:nvPr/>
          </p:nvGrpSpPr>
          <p:grpSpPr bwMode="auto">
            <a:xfrm>
              <a:off x="3424" y="1642"/>
              <a:ext cx="285" cy="518"/>
              <a:chOff x="2200" y="1642"/>
              <a:chExt cx="285" cy="518"/>
            </a:xfrm>
          </p:grpSpPr>
          <p:sp>
            <p:nvSpPr>
              <p:cNvPr id="50" name="Text Box 28"/>
              <p:cNvSpPr txBox="1">
                <a:spLocks noChangeArrowheads="1"/>
              </p:cNvSpPr>
              <p:nvPr/>
            </p:nvSpPr>
            <p:spPr bwMode="auto">
              <a:xfrm>
                <a:off x="2200" y="1642"/>
                <a:ext cx="285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>
                            <a:gamma/>
                            <a:shade val="54510"/>
                            <a:invGamma/>
                          </a:schemeClr>
                        </a:gs>
                        <a:gs pos="50000">
                          <a:schemeClr val="bg2"/>
                        </a:gs>
                        <a:gs pos="100000">
                          <a:schemeClr val="bg2">
                            <a:gamma/>
                            <a:shade val="54510"/>
                            <a:invGamma/>
                          </a:schemeClr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</a:p>
              <a:p>
                <a:pPr algn="ctr" fontAlgn="base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l</a:t>
                </a:r>
                <a:r>
                  <a:rPr kumimoji="1" lang="en-US" altLang="zh-CN" sz="2400" baseline="38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51" name="Line 29"/>
              <p:cNvSpPr>
                <a:spLocks noChangeShapeType="1"/>
              </p:cNvSpPr>
              <p:nvPr/>
            </p:nvSpPr>
            <p:spPr bwMode="auto">
              <a:xfrm>
                <a:off x="2245" y="1897"/>
                <a:ext cx="18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9" name="Text Box 30"/>
            <p:cNvSpPr txBox="1">
              <a:spLocks noChangeArrowheads="1"/>
            </p:cNvSpPr>
            <p:nvPr/>
          </p:nvSpPr>
          <p:spPr bwMode="auto">
            <a:xfrm>
              <a:off x="3222" y="1765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2">
                          <a:gamma/>
                          <a:shade val="54510"/>
                          <a:invGamma/>
                        </a:schemeClr>
                      </a:gs>
                      <a:gs pos="50000">
                        <a:schemeClr val="bg2"/>
                      </a:gs>
                      <a:gs pos="100000">
                        <a:schemeClr val="bg2">
                          <a:gamma/>
                          <a:shade val="5451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=</a:t>
              </a:r>
            </a:p>
          </p:txBody>
        </p:sp>
      </p:grpSp>
      <p:grpSp>
        <p:nvGrpSpPr>
          <p:cNvPr id="52" name="Group 31"/>
          <p:cNvGrpSpPr/>
          <p:nvPr/>
        </p:nvGrpSpPr>
        <p:grpSpPr bwMode="auto">
          <a:xfrm>
            <a:off x="4519875" y="2004678"/>
            <a:ext cx="773112" cy="822325"/>
            <a:chOff x="3222" y="1642"/>
            <a:chExt cx="487" cy="518"/>
          </a:xfrm>
        </p:grpSpPr>
        <p:grpSp>
          <p:nvGrpSpPr>
            <p:cNvPr id="53" name="Group 32"/>
            <p:cNvGrpSpPr/>
            <p:nvPr/>
          </p:nvGrpSpPr>
          <p:grpSpPr bwMode="auto">
            <a:xfrm>
              <a:off x="3424" y="1642"/>
              <a:ext cx="285" cy="518"/>
              <a:chOff x="2200" y="1642"/>
              <a:chExt cx="285" cy="518"/>
            </a:xfrm>
          </p:grpSpPr>
          <p:sp>
            <p:nvSpPr>
              <p:cNvPr id="55" name="Text Box 33"/>
              <p:cNvSpPr txBox="1">
                <a:spLocks noChangeArrowheads="1"/>
              </p:cNvSpPr>
              <p:nvPr/>
            </p:nvSpPr>
            <p:spPr bwMode="auto">
              <a:xfrm>
                <a:off x="2200" y="1642"/>
                <a:ext cx="285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>
                            <a:gamma/>
                            <a:shade val="54510"/>
                            <a:invGamma/>
                          </a:schemeClr>
                        </a:gs>
                        <a:gs pos="50000">
                          <a:schemeClr val="bg2"/>
                        </a:gs>
                        <a:gs pos="100000">
                          <a:schemeClr val="bg2">
                            <a:gamma/>
                            <a:shade val="54510"/>
                            <a:invGamma/>
                          </a:schemeClr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base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</a:p>
              <a:p>
                <a:pPr algn="ctr" fontAlgn="base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l</a:t>
                </a:r>
                <a:r>
                  <a:rPr kumimoji="1" lang="en-US" altLang="zh-CN" sz="2400" baseline="380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56" name="Line 34"/>
              <p:cNvSpPr>
                <a:spLocks noChangeShapeType="1"/>
              </p:cNvSpPr>
              <p:nvPr/>
            </p:nvSpPr>
            <p:spPr bwMode="auto">
              <a:xfrm>
                <a:off x="2245" y="1897"/>
                <a:ext cx="18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" name="Text Box 35"/>
            <p:cNvSpPr txBox="1">
              <a:spLocks noChangeArrowheads="1"/>
            </p:cNvSpPr>
            <p:nvPr/>
          </p:nvSpPr>
          <p:spPr bwMode="auto">
            <a:xfrm>
              <a:off x="3222" y="1765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bg2">
                          <a:gamma/>
                          <a:shade val="54510"/>
                          <a:invGamma/>
                        </a:schemeClr>
                      </a:gs>
                      <a:gs pos="50000">
                        <a:schemeClr val="bg2"/>
                      </a:gs>
                      <a:gs pos="100000">
                        <a:schemeClr val="bg2">
                          <a:gamma/>
                          <a:shade val="5451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=</a:t>
              </a:r>
            </a:p>
          </p:txBody>
        </p:sp>
      </p:grpSp>
      <p:sp>
        <p:nvSpPr>
          <p:cNvPr id="57" name="Text Box 36"/>
          <p:cNvSpPr txBox="1">
            <a:spLocks noChangeArrowheads="1"/>
          </p:cNvSpPr>
          <p:nvPr/>
        </p:nvSpPr>
        <p:spPr bwMode="auto">
          <a:xfrm>
            <a:off x="5669225" y="562576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>
                        <a:gamma/>
                        <a:shade val="54510"/>
                        <a:invGamma/>
                      </a:schemeClr>
                    </a:gs>
                    <a:gs pos="50000">
                      <a:schemeClr val="bg2"/>
                    </a:gs>
                    <a:gs pos="100000">
                      <a:schemeClr val="bg2">
                        <a:gamma/>
                        <a:shade val="54510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2400" i="1">
                <a:solidFill>
                  <a:srgbClr val="000000"/>
                </a:solidFill>
                <a:latin typeface="Symbol" panose="05050102010706020507" pitchFamily="18" charset="2"/>
              </a:rPr>
              <a:t>s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aseline="38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72" name="Object 37"/>
          <p:cNvGraphicFramePr>
            <a:graphicFrameLocks noChangeAspect="1"/>
          </p:cNvGraphicFramePr>
          <p:nvPr/>
        </p:nvGraphicFramePr>
        <p:xfrm>
          <a:off x="3621350" y="4484353"/>
          <a:ext cx="39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49" name="公式" r:id="rId17" imgW="393700" imgH="393700" progId="Equation.3">
                  <p:embed/>
                </p:oleObj>
              </mc:Choice>
              <mc:Fallback>
                <p:oleObj name="公式" r:id="rId17" imgW="393700" imgH="3937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1350" y="4484353"/>
                        <a:ext cx="393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Text Box 38"/>
          <p:cNvSpPr txBox="1">
            <a:spLocks noChangeArrowheads="1"/>
          </p:cNvSpPr>
          <p:nvPr/>
        </p:nvSpPr>
        <p:spPr bwMode="auto">
          <a:xfrm>
            <a:off x="4519875" y="4528803"/>
            <a:ext cx="377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>
                        <a:gamma/>
                        <a:shade val="54510"/>
                        <a:invGamma/>
                      </a:schemeClr>
                    </a:gs>
                    <a:gs pos="50000">
                      <a:schemeClr val="bg2"/>
                    </a:gs>
                    <a:gs pos="100000">
                      <a:schemeClr val="bg2">
                        <a:gamma/>
                        <a:shade val="54510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buClrTx/>
              <a:buSzTx/>
              <a:buFontTx/>
              <a:buNone/>
            </a:pPr>
            <a:r>
              <a:rPr kumimoji="1" lang="en-GB" altLang="zh-CN" sz="1400" i="1" dirty="0">
                <a:latin typeface="Times New Roman" panose="02020603050405020304" pitchFamily="18" charset="0"/>
              </a:rPr>
              <a:t>t </a:t>
            </a:r>
            <a:r>
              <a:rPr kumimoji="1" lang="en-GB" altLang="zh-CN" sz="1400" dirty="0">
                <a:latin typeface="Times New Roman" panose="02020603050405020304" pitchFamily="18" charset="0"/>
              </a:rPr>
              <a:t>=</a:t>
            </a:r>
            <a:endParaRPr kumimoji="1" lang="en-US" altLang="zh-CN" sz="1400" dirty="0">
              <a:latin typeface="Times New Roman" panose="02020603050405020304" pitchFamily="18" charset="0"/>
            </a:endParaRPr>
          </a:p>
        </p:txBody>
      </p:sp>
      <p:grpSp>
        <p:nvGrpSpPr>
          <p:cNvPr id="74" name="Group 39"/>
          <p:cNvGrpSpPr/>
          <p:nvPr/>
        </p:nvGrpSpPr>
        <p:grpSpPr bwMode="auto">
          <a:xfrm>
            <a:off x="4519875" y="4952895"/>
            <a:ext cx="719137" cy="60325"/>
            <a:chOff x="3470" y="3022"/>
            <a:chExt cx="453" cy="38"/>
          </a:xfrm>
        </p:grpSpPr>
        <p:sp>
          <p:nvSpPr>
            <p:cNvPr id="75" name="Line 40"/>
            <p:cNvSpPr>
              <a:spLocks noChangeShapeType="1"/>
            </p:cNvSpPr>
            <p:nvPr/>
          </p:nvSpPr>
          <p:spPr bwMode="auto">
            <a:xfrm>
              <a:off x="3470" y="3022"/>
              <a:ext cx="45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Line 41"/>
            <p:cNvSpPr>
              <a:spLocks noChangeShapeType="1"/>
            </p:cNvSpPr>
            <p:nvPr/>
          </p:nvSpPr>
          <p:spPr bwMode="auto">
            <a:xfrm>
              <a:off x="3470" y="3060"/>
              <a:ext cx="45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81481E-6 L 0.13178 0.00138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8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 autoUpdateAnimBg="0"/>
      <p:bldP spid="23" grpId="0" build="p" autoUpdateAnimBg="0"/>
      <p:bldP spid="26" grpId="0"/>
      <p:bldP spid="27" grpId="0" build="p" autoUpdateAnimBg="0"/>
      <p:bldP spid="34" grpId="0"/>
      <p:bldP spid="35" grpId="0"/>
      <p:bldP spid="36" grpId="0"/>
      <p:bldP spid="37" grpId="0"/>
      <p:bldP spid="41" grpId="0"/>
      <p:bldP spid="57" grpId="0"/>
      <p:bldP spid="73" grpId="0"/>
    </p:bldLst>
  </p:timing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</a:spPr>
      <a:bodyPr vert="horz" wrap="square" lIns="90000" tIns="46800" rIns="90000" bIns="46800" numCol="1" anchor="t" anchorCtr="0" compatLnSpc="1">
        <a:spAutoFit/>
      </a:bodyPr>
      <a:lstStyle>
        <a:defPPr marL="1143000" marR="0" indent="-228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80000"/>
          <a:buFontTx/>
          <a:buChar char="•"/>
          <a:defRPr kumimoji="0" lang="zh-CN" altLang="en-US" sz="32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</a:spPr>
      <a:bodyPr vert="horz" wrap="square" lIns="90000" tIns="46800" rIns="90000" bIns="46800" numCol="1" anchor="t" anchorCtr="0" compatLnSpc="1">
        <a:spAutoFit/>
      </a:bodyPr>
      <a:lstStyle>
        <a:defPPr marL="1143000" marR="0" indent="-2286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80000"/>
          <a:buFontTx/>
          <a:buChar char="•"/>
          <a:defRPr kumimoji="0" lang="zh-CN" altLang="en-US" sz="32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1577</Words>
  <Application>Microsoft Macintosh PowerPoint</Application>
  <PresentationFormat>全屏显示(4:3)</PresentationFormat>
  <Paragraphs>313</Paragraphs>
  <Slides>31</Slides>
  <Notes>2</Notes>
  <HiddenSlides>4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嵌入的 OLE 服务器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36" baseType="lpstr">
      <vt:lpstr>Basis</vt:lpstr>
      <vt:lpstr>吉祥如意</vt:lpstr>
      <vt:lpstr>公式</vt:lpstr>
      <vt:lpstr>Microsoft 公式</vt:lpstr>
      <vt:lpstr>Equation</vt:lpstr>
      <vt:lpstr>概率论与数理统计  第四章 数字特征</vt:lpstr>
      <vt:lpstr>第四章  数字特征</vt:lpstr>
      <vt:lpstr>4.2 随机变量的方差</vt:lpstr>
      <vt:lpstr>4.2 随机变量的方差</vt:lpstr>
      <vt:lpstr>方差的定义</vt:lpstr>
      <vt:lpstr>方差的定义</vt:lpstr>
      <vt:lpstr>方差的概念和计算</vt:lpstr>
      <vt:lpstr>方差的概念和计算</vt:lpstr>
      <vt:lpstr>方差的概念和计算</vt:lpstr>
      <vt:lpstr>方差的性质</vt:lpstr>
      <vt:lpstr>切比雪夫Чебышëв不等式</vt:lpstr>
      <vt:lpstr>方差的性质</vt:lpstr>
      <vt:lpstr>常用分布的方差</vt:lpstr>
      <vt:lpstr>常用分布的方差</vt:lpstr>
      <vt:lpstr>第四章  数字特征</vt:lpstr>
      <vt:lpstr>4.3 随机变量的矩</vt:lpstr>
      <vt:lpstr>4.3 随机变量的矩</vt:lpstr>
      <vt:lpstr>4.3 随机变量的矩</vt:lpstr>
      <vt:lpstr>4.3 随机变量的矩</vt:lpstr>
      <vt:lpstr>第四章  数字特征</vt:lpstr>
      <vt:lpstr>4.4 协方差和相关系数</vt:lpstr>
      <vt:lpstr>4.4.1 随机变量的协方差</vt:lpstr>
      <vt:lpstr>4.4.1 随机变量的协方差</vt:lpstr>
      <vt:lpstr>4.4.2 相关系数</vt:lpstr>
      <vt:lpstr>4.4.2 相关系数</vt:lpstr>
      <vt:lpstr>4.4.2 相关系数</vt:lpstr>
      <vt:lpstr>4.4.2 相关系数</vt:lpstr>
      <vt:lpstr>3.3 随机变量的独立性</vt:lpstr>
      <vt:lpstr>4.4.2 相关系数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creator>JH</dc:creator>
  <cp:lastModifiedBy>haixia liu</cp:lastModifiedBy>
  <cp:revision>6183</cp:revision>
  <dcterms:created xsi:type="dcterms:W3CDTF">2003-07-06T11:35:00Z</dcterms:created>
  <dcterms:modified xsi:type="dcterms:W3CDTF">2020-05-30T09:35:14Z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