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22"/>
  </p:notesMasterIdLst>
  <p:sldIdLst>
    <p:sldId id="803" r:id="rId2"/>
    <p:sldId id="804" r:id="rId3"/>
    <p:sldId id="789" r:id="rId4"/>
    <p:sldId id="806" r:id="rId5"/>
    <p:sldId id="823" r:id="rId6"/>
    <p:sldId id="807" r:id="rId7"/>
    <p:sldId id="808" r:id="rId8"/>
    <p:sldId id="813" r:id="rId9"/>
    <p:sldId id="809" r:id="rId10"/>
    <p:sldId id="810" r:id="rId11"/>
    <p:sldId id="822" r:id="rId12"/>
    <p:sldId id="811" r:id="rId13"/>
    <p:sldId id="812" r:id="rId14"/>
    <p:sldId id="814" r:id="rId15"/>
    <p:sldId id="815" r:id="rId16"/>
    <p:sldId id="816" r:id="rId17"/>
    <p:sldId id="817" r:id="rId18"/>
    <p:sldId id="818" r:id="rId19"/>
    <p:sldId id="819" r:id="rId20"/>
    <p:sldId id="82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003399"/>
    <a:srgbClr val="9C3B99"/>
    <a:srgbClr val="3494BA"/>
    <a:srgbClr val="D75DCE"/>
    <a:srgbClr val="FF0000"/>
    <a:srgbClr val="3366FF"/>
    <a:srgbClr val="000099"/>
    <a:srgbClr val="E3F2AC"/>
    <a:srgbClr val="DCF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7" autoAdjust="0"/>
    <p:restoredTop sz="90394" autoAdjust="0"/>
  </p:normalViewPr>
  <p:slideViewPr>
    <p:cSldViewPr>
      <p:cViewPr varScale="1">
        <p:scale>
          <a:sx n="53" d="100"/>
          <a:sy n="53" d="100"/>
        </p:scale>
        <p:origin x="127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2021/5/11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9.png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54.wmf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1.w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8.wmf"/><Relationship Id="rId3" Type="http://schemas.openxmlformats.org/officeDocument/2006/relationships/audio" Target="../media/audio2.wav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0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7.wmf"/><Relationship Id="rId5" Type="http://schemas.openxmlformats.org/officeDocument/2006/relationships/image" Target="../media/image64.e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audio" Target="../media/audio3.wav"/><Relationship Id="rId7" Type="http://schemas.openxmlformats.org/officeDocument/2006/relationships/image" Target="../media/image7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1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audio" Target="../media/audio3.wav"/><Relationship Id="rId7" Type="http://schemas.openxmlformats.org/officeDocument/2006/relationships/image" Target="../media/image75.e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21" Type="http://schemas.openxmlformats.org/officeDocument/2006/relationships/oleObject" Target="../embeddings/oleObject87.bin"/><Relationship Id="rId34" Type="http://schemas.openxmlformats.org/officeDocument/2006/relationships/image" Target="../media/image92.w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3.bin"/><Relationship Id="rId38" Type="http://schemas.openxmlformats.org/officeDocument/2006/relationships/image" Target="../media/image94.wmf"/><Relationship Id="rId2" Type="http://schemas.openxmlformats.org/officeDocument/2006/relationships/audio" Target="../media/audio2.wav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7.wmf"/><Relationship Id="rId32" Type="http://schemas.openxmlformats.org/officeDocument/2006/relationships/image" Target="../media/image91.wmf"/><Relationship Id="rId37" Type="http://schemas.openxmlformats.org/officeDocument/2006/relationships/oleObject" Target="../embeddings/oleObject95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9.wmf"/><Relationship Id="rId36" Type="http://schemas.openxmlformats.org/officeDocument/2006/relationships/image" Target="../media/image93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2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90.wmf"/><Relationship Id="rId35" Type="http://schemas.openxmlformats.org/officeDocument/2006/relationships/oleObject" Target="../embeddings/oleObject94.bin"/><Relationship Id="rId8" Type="http://schemas.openxmlformats.org/officeDocument/2006/relationships/image" Target="../media/image79.wmf"/><Relationship Id="rId3" Type="http://schemas.openxmlformats.org/officeDocument/2006/relationships/oleObject" Target="../embeddings/oleObject7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0.wmf"/><Relationship Id="rId3" Type="http://schemas.openxmlformats.org/officeDocument/2006/relationships/image" Target="../media/image95.e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1.bin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0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11.bin"/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09.w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4.wmf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2.e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460" y="1124680"/>
            <a:ext cx="7777080" cy="2592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第五章 大数定律和中心极限定理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460" y="26958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5.2 </a:t>
            </a:r>
            <a:r>
              <a:rPr lang="zh-CN" altLang="en-US" sz="3600" dirty="0">
                <a:solidFill>
                  <a:srgbClr val="E48312"/>
                </a:solidFill>
              </a:rPr>
              <a:t>中心极限定理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60898" y="928915"/>
            <a:ext cx="428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zh-CN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独立同分布的中心极限定理</a:t>
            </a:r>
          </a:p>
        </p:txBody>
      </p:sp>
      <p:sp>
        <p:nvSpPr>
          <p:cNvPr id="16" name="文本框 15" descr="羊皮纸"/>
          <p:cNvSpPr txBox="1">
            <a:spLocks noChangeArrowheads="1"/>
          </p:cNvSpPr>
          <p:nvPr/>
        </p:nvSpPr>
        <p:spPr bwMode="auto">
          <a:xfrm>
            <a:off x="433910" y="1463025"/>
            <a:ext cx="7848600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设</a:t>
            </a:r>
            <a:r>
              <a:rPr lang="en-US" altLang="zh-CN" dirty="0"/>
              <a:t>{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=1,2,…}</a:t>
            </a:r>
            <a:r>
              <a:rPr lang="zh-CN" altLang="en-US" dirty="0"/>
              <a:t>是独立同分布的随机变量序列，且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)=</a:t>
            </a:r>
            <a:r>
              <a:rPr lang="en-US" altLang="zh-CN" i="1" dirty="0"/>
              <a:t>μ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>
                <a:latin typeface="宋体" panose="02010600030101010101" pitchFamily="2" charset="-122"/>
              </a:rPr>
              <a:t>)=</a:t>
            </a:r>
            <a:r>
              <a:rPr lang="en-US" altLang="zh-CN" i="1" dirty="0"/>
              <a:t>σ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i="1" dirty="0" err="1"/>
              <a:t>i</a:t>
            </a:r>
            <a:r>
              <a:rPr lang="en-US" altLang="zh-CN" dirty="0"/>
              <a:t>=1,2,…</a:t>
            </a:r>
            <a:r>
              <a:rPr lang="zh-CN" altLang="en-US" dirty="0"/>
              <a:t>，设标准化随机变量</a:t>
            </a:r>
          </a:p>
        </p:txBody>
      </p:sp>
      <p:graphicFrame>
        <p:nvGraphicFramePr>
          <p:cNvPr id="17" name="对象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151850"/>
              </p:ext>
            </p:extLst>
          </p:nvPr>
        </p:nvGraphicFramePr>
        <p:xfrm>
          <a:off x="2604023" y="2418700"/>
          <a:ext cx="221456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5474" imgH="648544" progId="Equation.DSMT4">
                  <p:embed/>
                </p:oleObj>
              </mc:Choice>
              <mc:Fallback>
                <p:oleObj r:id="rId2" imgW="1055474" imgH="648544" progId="Equation.DSMT4">
                  <p:embed/>
                  <p:pic>
                    <p:nvPicPr>
                      <p:cNvPr id="59397" name="对象 5939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023" y="2418700"/>
                        <a:ext cx="221456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86310" y="4053825"/>
            <a:ext cx="315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的分布函数为</a:t>
            </a:r>
            <a:r>
              <a:rPr lang="en-US" altLang="zh-CN" i="1"/>
              <a:t>F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，则</a:t>
            </a: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041302"/>
              </p:ext>
            </p:extLst>
          </p:nvPr>
        </p:nvGraphicFramePr>
        <p:xfrm>
          <a:off x="2496073" y="4622150"/>
          <a:ext cx="25828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1282" imgH="279643" progId="Equation.DSMT4">
                  <p:embed/>
                </p:oleObj>
              </mc:Choice>
              <mc:Fallback>
                <p:oleObj r:id="rId4" imgW="1131282" imgH="279643" progId="Equation.DSMT4">
                  <p:embed/>
                  <p:pic>
                    <p:nvPicPr>
                      <p:cNvPr id="59399" name="对象 5939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073" y="4622150"/>
                        <a:ext cx="258286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 descr="羊皮纸"/>
          <p:cNvSpPr>
            <a:spLocks noChangeArrowheads="1"/>
          </p:cNvSpPr>
          <p:nvPr/>
        </p:nvSpPr>
        <p:spPr bwMode="auto">
          <a:xfrm>
            <a:off x="662510" y="5349225"/>
            <a:ext cx="430371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dirty="0"/>
              <a:t>称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依分布收敛</a:t>
            </a:r>
            <a:r>
              <a:rPr lang="zh-CN" altLang="en-US" dirty="0"/>
              <a:t>于 </a:t>
            </a:r>
            <a:r>
              <a:rPr lang="en-US" altLang="zh-CN" i="1" dirty="0"/>
              <a:t>X </a:t>
            </a:r>
            <a:r>
              <a:rPr lang="en-US" altLang="zh-CN" dirty="0"/>
              <a:t>~ </a:t>
            </a:r>
            <a:r>
              <a:rPr lang="en-US" altLang="zh-CN" i="1" dirty="0"/>
              <a:t>N</a:t>
            </a:r>
            <a:r>
              <a:rPr lang="en-US" altLang="zh-CN" dirty="0"/>
              <a:t>(0,1)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lang="en-US" altLang="zh-CN" dirty="0"/>
          </a:p>
        </p:txBody>
      </p:sp>
      <p:grpSp>
        <p:nvGrpSpPr>
          <p:cNvPr id="21" name="组合 59428"/>
          <p:cNvGrpSpPr>
            <a:grpSpLocks/>
          </p:cNvGrpSpPr>
          <p:nvPr/>
        </p:nvGrpSpPr>
        <p:grpSpPr bwMode="auto">
          <a:xfrm>
            <a:off x="5483748" y="3042588"/>
            <a:ext cx="3000375" cy="3121025"/>
            <a:chOff x="3661" y="2099"/>
            <a:chExt cx="1890" cy="1966"/>
          </a:xfrm>
        </p:grpSpPr>
        <p:sp>
          <p:nvSpPr>
            <p:cNvPr id="22" name="矩形 59405"/>
            <p:cNvSpPr>
              <a:spLocks noChangeArrowheads="1"/>
            </p:cNvSpPr>
            <p:nvPr/>
          </p:nvSpPr>
          <p:spPr bwMode="auto">
            <a:xfrm>
              <a:off x="3930" y="3317"/>
              <a:ext cx="1081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几个</a:t>
              </a:r>
              <a:r>
                <a:rPr lang="en-US" altLang="zh-CN"/>
                <a:t>(0,1)</a:t>
              </a:r>
              <a:r>
                <a:rPr lang="zh-CN" altLang="en-US"/>
                <a:t>上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均匀分布的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和的分布</a:t>
              </a:r>
            </a:p>
          </p:txBody>
        </p:sp>
        <p:grpSp>
          <p:nvGrpSpPr>
            <p:cNvPr id="23" name="组合 59407"/>
            <p:cNvGrpSpPr>
              <a:grpSpLocks/>
            </p:cNvGrpSpPr>
            <p:nvPr/>
          </p:nvGrpSpPr>
          <p:grpSpPr bwMode="auto">
            <a:xfrm>
              <a:off x="3661" y="2270"/>
              <a:ext cx="1890" cy="888"/>
              <a:chOff x="3360" y="863"/>
              <a:chExt cx="2372" cy="1263"/>
            </a:xfrm>
          </p:grpSpPr>
          <p:sp>
            <p:nvSpPr>
              <p:cNvPr id="27" name="直接连接符 59408"/>
              <p:cNvSpPr>
                <a:spLocks noChangeShapeType="1"/>
              </p:cNvSpPr>
              <p:nvPr/>
            </p:nvSpPr>
            <p:spPr bwMode="auto">
              <a:xfrm>
                <a:off x="3360" y="1789"/>
                <a:ext cx="20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直接连接符 59409"/>
              <p:cNvSpPr>
                <a:spLocks noChangeShapeType="1"/>
              </p:cNvSpPr>
              <p:nvPr/>
            </p:nvSpPr>
            <p:spPr bwMode="auto">
              <a:xfrm flipV="1">
                <a:off x="3543" y="863"/>
                <a:ext cx="0" cy="9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直接连接符 59410"/>
              <p:cNvSpPr>
                <a:spLocks noChangeShapeType="1"/>
              </p:cNvSpPr>
              <p:nvPr/>
            </p:nvSpPr>
            <p:spPr bwMode="auto">
              <a:xfrm flipH="1">
                <a:off x="3552" y="1061"/>
                <a:ext cx="487" cy="72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矩形 59411"/>
              <p:cNvSpPr>
                <a:spLocks noChangeArrowheads="1"/>
              </p:cNvSpPr>
              <p:nvPr/>
            </p:nvSpPr>
            <p:spPr bwMode="auto">
              <a:xfrm>
                <a:off x="3459" y="1716"/>
                <a:ext cx="266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1" name="矩形 59412"/>
              <p:cNvSpPr>
                <a:spLocks noChangeArrowheads="1"/>
              </p:cNvSpPr>
              <p:nvPr/>
            </p:nvSpPr>
            <p:spPr bwMode="auto">
              <a:xfrm>
                <a:off x="3957" y="1743"/>
                <a:ext cx="246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/>
                  <a:t>1</a:t>
                </a:r>
                <a:endParaRPr lang="en-US" altLang="zh-CN"/>
              </a:p>
            </p:txBody>
          </p:sp>
          <p:sp>
            <p:nvSpPr>
              <p:cNvPr id="32" name="矩形 59413"/>
              <p:cNvSpPr>
                <a:spLocks noChangeArrowheads="1"/>
              </p:cNvSpPr>
              <p:nvPr/>
            </p:nvSpPr>
            <p:spPr bwMode="auto">
              <a:xfrm>
                <a:off x="4390" y="1718"/>
                <a:ext cx="373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/>
                  <a:t>2</a:t>
                </a:r>
                <a:endParaRPr lang="en-US" altLang="zh-CN"/>
              </a:p>
            </p:txBody>
          </p:sp>
          <p:sp>
            <p:nvSpPr>
              <p:cNvPr id="33" name="矩形 59414"/>
              <p:cNvSpPr>
                <a:spLocks noChangeArrowheads="1"/>
              </p:cNvSpPr>
              <p:nvPr/>
            </p:nvSpPr>
            <p:spPr bwMode="auto">
              <a:xfrm>
                <a:off x="4944" y="1718"/>
                <a:ext cx="24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/>
                  <a:t>3</a:t>
                </a:r>
                <a:endParaRPr lang="en-US" altLang="zh-CN"/>
              </a:p>
            </p:txBody>
          </p:sp>
          <p:sp>
            <p:nvSpPr>
              <p:cNvPr id="34" name="矩形 59415"/>
              <p:cNvSpPr>
                <a:spLocks noChangeArrowheads="1"/>
              </p:cNvSpPr>
              <p:nvPr/>
            </p:nvSpPr>
            <p:spPr bwMode="auto">
              <a:xfrm>
                <a:off x="5486" y="1587"/>
                <a:ext cx="24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 i="1"/>
                  <a:t>x</a:t>
                </a:r>
                <a:endParaRPr lang="en-US" altLang="zh-CN" i="1"/>
              </a:p>
            </p:txBody>
          </p:sp>
          <p:sp>
            <p:nvSpPr>
              <p:cNvPr id="35" name="直接连接符 59416"/>
              <p:cNvSpPr>
                <a:spLocks noChangeShapeType="1"/>
              </p:cNvSpPr>
              <p:nvPr/>
            </p:nvSpPr>
            <p:spPr bwMode="auto">
              <a:xfrm>
                <a:off x="3552" y="1055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直接连接符 59417"/>
              <p:cNvSpPr>
                <a:spLocks noChangeShapeType="1"/>
              </p:cNvSpPr>
              <p:nvPr/>
            </p:nvSpPr>
            <p:spPr bwMode="auto">
              <a:xfrm>
                <a:off x="4032" y="1055"/>
                <a:ext cx="528" cy="72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任意多边形 59418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768" cy="528"/>
              </a:xfrm>
              <a:custGeom>
                <a:avLst/>
                <a:gdLst>
                  <a:gd name="T0" fmla="*/ 0 w 768"/>
                  <a:gd name="T1" fmla="*/ 528 h 528"/>
                  <a:gd name="T2" fmla="*/ 336 w 768"/>
                  <a:gd name="T3" fmla="*/ 480 h 528"/>
                  <a:gd name="T4" fmla="*/ 576 w 768"/>
                  <a:gd name="T5" fmla="*/ 240 h 528"/>
                  <a:gd name="T6" fmla="*/ 672 w 768"/>
                  <a:gd name="T7" fmla="*/ 48 h 528"/>
                  <a:gd name="T8" fmla="*/ 768 w 768"/>
                  <a:gd name="T9" fmla="*/ 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528"/>
                  <a:gd name="T17" fmla="*/ 768 w 768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528">
                    <a:moveTo>
                      <a:pt x="0" y="528"/>
                    </a:moveTo>
                    <a:cubicBezTo>
                      <a:pt x="120" y="528"/>
                      <a:pt x="240" y="528"/>
                      <a:pt x="336" y="480"/>
                    </a:cubicBezTo>
                    <a:cubicBezTo>
                      <a:pt x="432" y="432"/>
                      <a:pt x="520" y="312"/>
                      <a:pt x="576" y="240"/>
                    </a:cubicBezTo>
                    <a:cubicBezTo>
                      <a:pt x="632" y="168"/>
                      <a:pt x="640" y="88"/>
                      <a:pt x="672" y="48"/>
                    </a:cubicBezTo>
                    <a:cubicBezTo>
                      <a:pt x="704" y="8"/>
                      <a:pt x="752" y="8"/>
                      <a:pt x="768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任意多边形 59419"/>
              <p:cNvSpPr>
                <a:spLocks noChangeArrowheads="1"/>
              </p:cNvSpPr>
              <p:nvPr/>
            </p:nvSpPr>
            <p:spPr bwMode="auto">
              <a:xfrm flipH="1">
                <a:off x="4368" y="1248"/>
                <a:ext cx="768" cy="528"/>
              </a:xfrm>
              <a:custGeom>
                <a:avLst/>
                <a:gdLst>
                  <a:gd name="T0" fmla="*/ 0 w 768"/>
                  <a:gd name="T1" fmla="*/ 528 h 528"/>
                  <a:gd name="T2" fmla="*/ 336 w 768"/>
                  <a:gd name="T3" fmla="*/ 480 h 528"/>
                  <a:gd name="T4" fmla="*/ 576 w 768"/>
                  <a:gd name="T5" fmla="*/ 240 h 528"/>
                  <a:gd name="T6" fmla="*/ 672 w 768"/>
                  <a:gd name="T7" fmla="*/ 48 h 528"/>
                  <a:gd name="T8" fmla="*/ 768 w 768"/>
                  <a:gd name="T9" fmla="*/ 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528"/>
                  <a:gd name="T17" fmla="*/ 768 w 768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528">
                    <a:moveTo>
                      <a:pt x="0" y="528"/>
                    </a:moveTo>
                    <a:cubicBezTo>
                      <a:pt x="120" y="528"/>
                      <a:pt x="240" y="528"/>
                      <a:pt x="336" y="480"/>
                    </a:cubicBezTo>
                    <a:cubicBezTo>
                      <a:pt x="432" y="432"/>
                      <a:pt x="520" y="312"/>
                      <a:pt x="576" y="240"/>
                    </a:cubicBezTo>
                    <a:cubicBezTo>
                      <a:pt x="632" y="168"/>
                      <a:pt x="640" y="88"/>
                      <a:pt x="672" y="48"/>
                    </a:cubicBezTo>
                    <a:cubicBezTo>
                      <a:pt x="704" y="8"/>
                      <a:pt x="752" y="8"/>
                      <a:pt x="768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直接连接符 59420"/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文本框 59424"/>
            <p:cNvSpPr txBox="1">
              <a:spLocks noChangeArrowheads="1"/>
            </p:cNvSpPr>
            <p:nvPr/>
          </p:nvSpPr>
          <p:spPr bwMode="auto">
            <a:xfrm>
              <a:off x="4558" y="24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i="1">
                  <a:solidFill>
                    <a:srgbClr val="FF0066"/>
                  </a:solidFill>
                </a:rPr>
                <a:t>h</a:t>
              </a:r>
            </a:p>
          </p:txBody>
        </p:sp>
        <p:sp>
          <p:nvSpPr>
            <p:cNvPr id="25" name="文本框 59425"/>
            <p:cNvSpPr txBox="1">
              <a:spLocks noChangeArrowheads="1"/>
            </p:cNvSpPr>
            <p:nvPr/>
          </p:nvSpPr>
          <p:spPr bwMode="auto">
            <a:xfrm>
              <a:off x="3865" y="24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i="1">
                  <a:solidFill>
                    <a:schemeClr val="tx2"/>
                  </a:solidFill>
                </a:rPr>
                <a:t>g</a:t>
              </a:r>
            </a:p>
          </p:txBody>
        </p:sp>
        <p:sp>
          <p:nvSpPr>
            <p:cNvPr id="26" name="文本框 59426"/>
            <p:cNvSpPr txBox="1">
              <a:spLocks noChangeArrowheads="1"/>
            </p:cNvSpPr>
            <p:nvPr/>
          </p:nvSpPr>
          <p:spPr bwMode="auto">
            <a:xfrm>
              <a:off x="3911" y="2099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i="1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 animBg="1"/>
      <p:bldP spid="18" grpId="0" build="p"/>
      <p:bldP spid="2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460" y="26958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5.2 </a:t>
            </a:r>
            <a:r>
              <a:rPr lang="zh-CN" altLang="en-US" sz="3600" dirty="0">
                <a:solidFill>
                  <a:srgbClr val="E48312"/>
                </a:solidFill>
              </a:rPr>
              <a:t>中心极限定理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40" name="对象 39"/>
          <p:cNvGraphicFramePr>
            <a:graphicFrameLocks/>
          </p:cNvGraphicFramePr>
          <p:nvPr/>
        </p:nvGraphicFramePr>
        <p:xfrm>
          <a:off x="1143000" y="890588"/>
          <a:ext cx="6705600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24301" imgH="1531753" progId="Paint.Picture">
                  <p:embed/>
                </p:oleObj>
              </mc:Choice>
              <mc:Fallback>
                <p:oleObj r:id="rId2" imgW="2324301" imgH="1531753" progId="Paint.Picture">
                  <p:embed/>
                  <p:pic>
                    <p:nvPicPr>
                      <p:cNvPr id="43010" name="对象 4300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90588"/>
                        <a:ext cx="6705600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/>
          </p:cNvGraphicFramePr>
          <p:nvPr/>
        </p:nvGraphicFramePr>
        <p:xfrm>
          <a:off x="1143000" y="879475"/>
          <a:ext cx="660082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70957" imgH="1653333" progId="Paint.Picture">
                  <p:embed/>
                </p:oleObj>
              </mc:Choice>
              <mc:Fallback>
                <p:oleObj r:id="rId4" imgW="2270957" imgH="1653333" progId="Paint.Picture">
                  <p:embed/>
                  <p:pic>
                    <p:nvPicPr>
                      <p:cNvPr id="43011" name="对象 430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79475"/>
                        <a:ext cx="6600825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/>
          </p:cNvGraphicFramePr>
          <p:nvPr/>
        </p:nvGraphicFramePr>
        <p:xfrm>
          <a:off x="1219200" y="906463"/>
          <a:ext cx="6621463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16681" imgH="1600339" progId="Paint.Picture">
                  <p:embed/>
                </p:oleObj>
              </mc:Choice>
              <mc:Fallback>
                <p:oleObj r:id="rId6" imgW="2316681" imgH="1600339" progId="Paint.Picture">
                  <p:embed/>
                  <p:pic>
                    <p:nvPicPr>
                      <p:cNvPr id="43012" name="对象 430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06463"/>
                        <a:ext cx="6621463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/>
          </p:cNvGraphicFramePr>
          <p:nvPr/>
        </p:nvGraphicFramePr>
        <p:xfrm>
          <a:off x="1143000" y="914400"/>
          <a:ext cx="67056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57899" imgH="1771429" progId="Paint.Picture">
                  <p:embed/>
                </p:oleObj>
              </mc:Choice>
              <mc:Fallback>
                <p:oleObj r:id="rId8" imgW="2857899" imgH="1771429" progId="Paint.Picture">
                  <p:embed/>
                  <p:pic>
                    <p:nvPicPr>
                      <p:cNvPr id="43013" name="对象 430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4400"/>
                        <a:ext cx="6705600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24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5.2 </a:t>
            </a:r>
            <a:r>
              <a:rPr lang="zh-CN" altLang="en-US" sz="3600" dirty="0"/>
              <a:t>中心极限定理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7430" y="846217"/>
            <a:ext cx="7706721" cy="4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000" tIns="45720" rIns="1800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b="1" u="sng" dirty="0">
                <a:solidFill>
                  <a:schemeClr val="tx1"/>
                </a:solidFill>
              </a:rPr>
              <a:t>德莫佛</a:t>
            </a:r>
            <a:r>
              <a:rPr lang="en-US" altLang="zh-CN" sz="2400" b="1" u="sng" dirty="0">
                <a:solidFill>
                  <a:schemeClr val="tx1"/>
                </a:solidFill>
              </a:rPr>
              <a:t>·</a:t>
            </a:r>
            <a:r>
              <a:rPr lang="zh-CN" altLang="en-US" sz="2400" b="1" u="sng" dirty="0">
                <a:solidFill>
                  <a:schemeClr val="tx1"/>
                </a:solidFill>
              </a:rPr>
              <a:t>拉普拉斯（</a:t>
            </a:r>
            <a:r>
              <a:rPr lang="en-US" altLang="zh-CN" sz="2400" b="1" u="sng" dirty="0">
                <a:solidFill>
                  <a:schemeClr val="tx1"/>
                </a:solidFill>
              </a:rPr>
              <a:t>De </a:t>
            </a:r>
            <a:r>
              <a:rPr lang="en-US" altLang="zh-CN" sz="2400" b="1" u="sng" dirty="0" err="1">
                <a:solidFill>
                  <a:schemeClr val="tx1"/>
                </a:solidFill>
              </a:rPr>
              <a:t>Moivre</a:t>
            </a:r>
            <a:r>
              <a:rPr lang="en-US" altLang="zh-CN" sz="2400" b="1" u="sng" dirty="0">
                <a:solidFill>
                  <a:schemeClr val="tx1"/>
                </a:solidFill>
              </a:rPr>
              <a:t>-Laplace</a:t>
            </a:r>
            <a:r>
              <a:rPr lang="zh-CN" altLang="en-US" sz="2400" b="1" u="sng" dirty="0">
                <a:solidFill>
                  <a:schemeClr val="tx1"/>
                </a:solidFill>
              </a:rPr>
              <a:t>）中心极限定理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65077" y="1325223"/>
            <a:ext cx="369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en-US" altLang="zh-CN"/>
              <a:t>=1,2,…</a:t>
            </a:r>
            <a:r>
              <a:rPr lang="zh-CN" altLang="en-US"/>
              <a:t>，则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67891"/>
              </p:ext>
            </p:extLst>
          </p:nvPr>
        </p:nvGraphicFramePr>
        <p:xfrm>
          <a:off x="1650877" y="1752261"/>
          <a:ext cx="42672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25680" imgH="495000" progId="Equation.3">
                  <p:embed/>
                </p:oleObj>
              </mc:Choice>
              <mc:Fallback>
                <p:oleObj name="公式" r:id="rId2" imgW="2425680" imgH="4950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877" y="1752261"/>
                        <a:ext cx="42672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49106"/>
              </p:ext>
            </p:extLst>
          </p:nvPr>
        </p:nvGraphicFramePr>
        <p:xfrm>
          <a:off x="6375277" y="2239623"/>
          <a:ext cx="1676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38080" imgH="152280" progId="Equation.3">
                  <p:embed/>
                </p:oleObj>
              </mc:Choice>
              <mc:Fallback>
                <p:oleObj name="公式" r:id="rId4" imgW="838080" imgH="152280" progId="Equation.3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277" y="2239623"/>
                        <a:ext cx="16764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888877" y="2925423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证明</a:t>
            </a:r>
            <a:r>
              <a:rPr lang="zh-CN" altLang="en-US"/>
              <a:t>：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760415" y="2925423"/>
            <a:ext cx="499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取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(1, 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 i="1"/>
              <a:t>i</a:t>
            </a:r>
            <a:r>
              <a:rPr lang="en-US" altLang="zh-CN"/>
              <a:t>=1,2,…</a:t>
            </a:r>
            <a:r>
              <a:rPr lang="zh-CN" altLang="en-US"/>
              <a:t>，相互独立，则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43403"/>
              </p:ext>
            </p:extLst>
          </p:nvPr>
        </p:nvGraphicFramePr>
        <p:xfrm>
          <a:off x="6832477" y="2782548"/>
          <a:ext cx="12192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85800" imgH="431640" progId="Equation.3">
                  <p:embed/>
                </p:oleObj>
              </mc:Choice>
              <mc:Fallback>
                <p:oleObj name="公式" r:id="rId6" imgW="685800" imgH="431640" progId="Equation.3">
                  <p:embed/>
                  <p:pic>
                    <p:nvPicPr>
                      <p:cNvPr id="15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477" y="2782548"/>
                        <a:ext cx="12192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677" y="3673136"/>
            <a:ext cx="76501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而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)=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>
                <a:latin typeface="宋体" panose="02010600030101010101" pitchFamily="2" charset="-122"/>
              </a:rPr>
              <a:t>)=</a:t>
            </a:r>
            <a:r>
              <a:rPr lang="en-US" altLang="zh-CN" i="1" dirty="0"/>
              <a:t>p</a:t>
            </a:r>
            <a:r>
              <a:rPr lang="en-US" altLang="zh-CN" dirty="0"/>
              <a:t>(1-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/>
              <a:t>，由独立同分布的中心极限定理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即得。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965077" y="4830423"/>
            <a:ext cx="95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应用</a:t>
            </a:r>
            <a:r>
              <a:rPr lang="zh-CN" altLang="en-US"/>
              <a:t>：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108077" y="4830423"/>
            <a:ext cx="329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zh-CN" altLang="en-US"/>
              <a:t>，当</a:t>
            </a:r>
            <a:r>
              <a:rPr lang="en-US" altLang="zh-CN" i="1"/>
              <a:t>n</a:t>
            </a:r>
            <a:r>
              <a:rPr lang="zh-CN" altLang="en-US"/>
              <a:t>充分大时</a:t>
            </a:r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1509713" y="5321300"/>
          <a:ext cx="63023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984400" imgH="444240" progId="Equation.3">
                  <p:embed/>
                </p:oleObj>
              </mc:Choice>
              <mc:Fallback>
                <p:oleObj name="公式" r:id="rId8" imgW="2984400" imgH="444240" progId="Equation.3">
                  <p:embed/>
                  <p:pic>
                    <p:nvPicPr>
                      <p:cNvPr id="655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5321300"/>
                        <a:ext cx="6302375" cy="935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9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9" grpId="0" build="p" autoUpdateAnimBg="0"/>
      <p:bldP spid="20" grpId="0" build="p" autoUpdateAnimBg="0"/>
      <p:bldP spid="22" grpId="0" build="p" autoUpdateAnimBg="0"/>
      <p:bldP spid="23" grpId="0" build="p" autoUpdateAnimBg="0"/>
      <p:bldP spid="2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5.2 </a:t>
            </a:r>
            <a:r>
              <a:rPr lang="zh-CN" altLang="en-US" sz="3600" dirty="0"/>
              <a:t>中心极限定理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331915" y="2311854"/>
            <a:ext cx="758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记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6000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只电子元件中的次品数，则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(6000, 1/6)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79390" y="654504"/>
            <a:ext cx="8591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已知一批同型号的电子元件，次品率为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1/6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，试以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99%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的把握断定：从这批电子元件中任取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6000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只，其中次品所占的比例与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1/6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之差的绝对值不超过多少？这时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6000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电子元件中，次品数又落在一个什么范围内？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798515" y="231185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379458"/>
              </p:ext>
            </p:extLst>
          </p:nvPr>
        </p:nvGraphicFramePr>
        <p:xfrm>
          <a:off x="1673228" y="3358017"/>
          <a:ext cx="2038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91880" imgH="431640" progId="Equation.3">
                  <p:embed/>
                </p:oleObj>
              </mc:Choice>
              <mc:Fallback>
                <p:oleObj name="公式" r:id="rId2" imgW="1091880" imgH="431640" progId="Equation.3">
                  <p:embed/>
                  <p:pic>
                    <p:nvPicPr>
                      <p:cNvPr id="65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8" y="3358017"/>
                        <a:ext cx="20383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30815"/>
              </p:ext>
            </p:extLst>
          </p:nvPr>
        </p:nvGraphicFramePr>
        <p:xfrm>
          <a:off x="3730628" y="3246892"/>
          <a:ext cx="43434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22280" imgH="533160" progId="Equation.3">
                  <p:embed/>
                </p:oleObj>
              </mc:Choice>
              <mc:Fallback>
                <p:oleObj name="公式" r:id="rId4" imgW="2222280" imgH="533160" progId="Equation.3">
                  <p:embed/>
                  <p:pic>
                    <p:nvPicPr>
                      <p:cNvPr id="65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8" y="3246892"/>
                        <a:ext cx="43434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10044"/>
              </p:ext>
            </p:extLst>
          </p:nvPr>
        </p:nvGraphicFramePr>
        <p:xfrm>
          <a:off x="911228" y="3551692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1640" imgH="177480" progId="Equation.3">
                  <p:embed/>
                </p:oleObj>
              </mc:Choice>
              <mc:Fallback>
                <p:oleObj name="公式" r:id="rId6" imgW="431640" imgH="177480" progId="Equation.3">
                  <p:embed/>
                  <p:pic>
                    <p:nvPicPr>
                      <p:cNvPr id="65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8" y="3551692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023964"/>
              </p:ext>
            </p:extLst>
          </p:nvPr>
        </p:nvGraphicFramePr>
        <p:xfrm>
          <a:off x="1520828" y="4427992"/>
          <a:ext cx="266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96800" imgH="419040" progId="Equation.3">
                  <p:embed/>
                </p:oleObj>
              </mc:Choice>
              <mc:Fallback>
                <p:oleObj name="公式" r:id="rId8" imgW="1396800" imgH="419040" progId="Equation.3">
                  <p:embed/>
                  <p:pic>
                    <p:nvPicPr>
                      <p:cNvPr id="65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8" y="4427992"/>
                        <a:ext cx="266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70128"/>
              </p:ext>
            </p:extLst>
          </p:nvPr>
        </p:nvGraphicFramePr>
        <p:xfrm>
          <a:off x="4297365" y="4404179"/>
          <a:ext cx="37814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19240" imgH="444240" progId="Equation.3">
                  <p:embed/>
                </p:oleObj>
              </mc:Choice>
              <mc:Fallback>
                <p:oleObj name="公式" r:id="rId10" imgW="2019240" imgH="444240" progId="Equation.3">
                  <p:embed/>
                  <p:pic>
                    <p:nvPicPr>
                      <p:cNvPr id="65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5" y="4404179"/>
                        <a:ext cx="37814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64712"/>
              </p:ext>
            </p:extLst>
          </p:nvPr>
        </p:nvGraphicFramePr>
        <p:xfrm>
          <a:off x="682628" y="5342392"/>
          <a:ext cx="3429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93680" imgH="419040" progId="Equation.3">
                  <p:embed/>
                </p:oleObj>
              </mc:Choice>
              <mc:Fallback>
                <p:oleObj name="公式" r:id="rId12" imgW="1993680" imgH="419040" progId="Equation.3">
                  <p:embed/>
                  <p:pic>
                    <p:nvPicPr>
                      <p:cNvPr id="65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8" y="5342392"/>
                        <a:ext cx="3429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15818"/>
              </p:ext>
            </p:extLst>
          </p:nvPr>
        </p:nvGraphicFramePr>
        <p:xfrm>
          <a:off x="5178428" y="5304292"/>
          <a:ext cx="2057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295280" imgH="431640" progId="Equation.3">
                  <p:embed/>
                </p:oleObj>
              </mc:Choice>
              <mc:Fallback>
                <p:oleObj name="公式" r:id="rId14" imgW="1295280" imgH="431640" progId="Equation.3">
                  <p:embed/>
                  <p:pic>
                    <p:nvPicPr>
                      <p:cNvPr id="65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8" y="5304292"/>
                        <a:ext cx="20574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90834"/>
              </p:ext>
            </p:extLst>
          </p:nvPr>
        </p:nvGraphicFramePr>
        <p:xfrm>
          <a:off x="6588128" y="6063117"/>
          <a:ext cx="1981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90360" imgH="177480" progId="Equation.3">
                  <p:embed/>
                </p:oleObj>
              </mc:Choice>
              <mc:Fallback>
                <p:oleObj name="公式" r:id="rId16" imgW="990360" imgH="177480" progId="Equation.3">
                  <p:embed/>
                  <p:pic>
                    <p:nvPicPr>
                      <p:cNvPr id="656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8" y="6063117"/>
                        <a:ext cx="1981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179390" y="2743654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要求</a:t>
            </a:r>
            <a:r>
              <a:rPr kumimoji="1" lang="en-US" altLang="zh-CN" sz="2400" i="1">
                <a:latin typeface="宋体" panose="02010600030101010101" pitchFamily="2" charset="-122"/>
              </a:rPr>
              <a:t>ε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使</a:t>
            </a:r>
          </a:p>
        </p:txBody>
      </p:sp>
    </p:spTree>
    <p:extLst>
      <p:ext uri="{BB962C8B-B14F-4D97-AF65-F5344CB8AC3E}">
        <p14:creationId xmlns:p14="http://schemas.microsoft.com/office/powerpoint/2010/main" val="11749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8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  <p:bldP spid="36" grpId="0" build="p" autoUpdateAnimBg="0"/>
      <p:bldP spid="37" grpId="0" build="p" autoUpdateAnimBg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5668" y="215087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5.2 </a:t>
            </a:r>
            <a:r>
              <a:rPr lang="zh-CN" altLang="en-US" sz="3600" dirty="0"/>
              <a:t>中心极限定理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08475" y="611104"/>
            <a:ext cx="864076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设有某天文学家试图观测某星球与他所在天文台的距离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，他计划作出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次独立的观测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…,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单位：光年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设这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次独立的观测的期望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EX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方差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DX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=4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=1,2,…,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，现天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文学家用</a:t>
            </a:r>
            <a:r>
              <a:rPr kumimoji="1" lang="zh-CN" altLang="en-US" sz="240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作为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的估计，为使对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的估计的精度在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±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0.25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光年之间的概率大于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0.98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，问这位天文学家至少要作出多少次独立的观测？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13046"/>
              </p:ext>
            </p:extLst>
          </p:nvPr>
        </p:nvGraphicFramePr>
        <p:xfrm>
          <a:off x="2269038" y="1909114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63280" imgH="431640" progId="Equation.3">
                  <p:embed/>
                </p:oleObj>
              </mc:Choice>
              <mc:Fallback>
                <p:oleObj name="公式" r:id="rId2" imgW="863280" imgH="431640" progId="Equation.3">
                  <p:embed/>
                  <p:pic>
                    <p:nvPicPr>
                      <p:cNvPr id="65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038" y="1909114"/>
                        <a:ext cx="1295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126038" y="3435267"/>
            <a:ext cx="30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35638" y="3511467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1" lang="en-US" altLang="zh-CN" sz="20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充分大时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07021"/>
              </p:ext>
            </p:extLst>
          </p:nvPr>
        </p:nvGraphicFramePr>
        <p:xfrm>
          <a:off x="3629525" y="3359067"/>
          <a:ext cx="17637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65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525" y="3359067"/>
                        <a:ext cx="176371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74046"/>
              </p:ext>
            </p:extLst>
          </p:nvPr>
        </p:nvGraphicFramePr>
        <p:xfrm>
          <a:off x="1546725" y="4365542"/>
          <a:ext cx="20939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91880" imgH="279360" progId="Equation.3">
                  <p:embed/>
                </p:oleObj>
              </mc:Choice>
              <mc:Fallback>
                <p:oleObj name="公式" r:id="rId6" imgW="1091880" imgH="279360" progId="Equation.3">
                  <p:embed/>
                  <p:pic>
                    <p:nvPicPr>
                      <p:cNvPr id="65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25" y="4365542"/>
                        <a:ext cx="20939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73518"/>
              </p:ext>
            </p:extLst>
          </p:nvPr>
        </p:nvGraphicFramePr>
        <p:xfrm>
          <a:off x="3716838" y="4213142"/>
          <a:ext cx="25304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73120" imgH="457200" progId="Equation.3">
                  <p:embed/>
                </p:oleObj>
              </mc:Choice>
              <mc:Fallback>
                <p:oleObj name="公式" r:id="rId8" imgW="1473120" imgH="457200" progId="Equation.3">
                  <p:embed/>
                  <p:pic>
                    <p:nvPicPr>
                      <p:cNvPr id="65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838" y="4213142"/>
                        <a:ext cx="25304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325364"/>
              </p:ext>
            </p:extLst>
          </p:nvPr>
        </p:nvGraphicFramePr>
        <p:xfrm>
          <a:off x="668838" y="5283117"/>
          <a:ext cx="28067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12800" imgH="393480" progId="Equation.3">
                  <p:embed/>
                </p:oleObj>
              </mc:Choice>
              <mc:Fallback>
                <p:oleObj name="公式" r:id="rId10" imgW="1612800" imgH="393480" progId="Equation.3">
                  <p:embed/>
                  <p:pic>
                    <p:nvPicPr>
                      <p:cNvPr id="657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38" y="5283117"/>
                        <a:ext cx="28067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3964"/>
              </p:ext>
            </p:extLst>
          </p:nvPr>
        </p:nvGraphicFramePr>
        <p:xfrm>
          <a:off x="4021638" y="5432342"/>
          <a:ext cx="20113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55600" imgH="228600" progId="Equation.3">
                  <p:embed/>
                </p:oleObj>
              </mc:Choice>
              <mc:Fallback>
                <p:oleObj name="公式" r:id="rId12" imgW="1155600" imgH="228600" progId="Equation.3">
                  <p:embed/>
                  <p:pic>
                    <p:nvPicPr>
                      <p:cNvPr id="65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638" y="5432342"/>
                        <a:ext cx="20113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41284"/>
              </p:ext>
            </p:extLst>
          </p:nvPr>
        </p:nvGraphicFramePr>
        <p:xfrm>
          <a:off x="3564438" y="5495842"/>
          <a:ext cx="4000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0440" imgH="152280" progId="Equation.3">
                  <p:embed/>
                </p:oleObj>
              </mc:Choice>
              <mc:Fallback>
                <p:oleObj name="公式" r:id="rId14" imgW="190440" imgH="152280" progId="Equation.3">
                  <p:embed/>
                  <p:pic>
                    <p:nvPicPr>
                      <p:cNvPr id="657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438" y="5495842"/>
                        <a:ext cx="4000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37704"/>
              </p:ext>
            </p:extLst>
          </p:nvPr>
        </p:nvGraphicFramePr>
        <p:xfrm>
          <a:off x="6155238" y="5494254"/>
          <a:ext cx="2133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80800" imgH="177480" progId="Equation.3">
                  <p:embed/>
                </p:oleObj>
              </mc:Choice>
              <mc:Fallback>
                <p:oleObj name="公式" r:id="rId16" imgW="1180800" imgH="177480" progId="Equation.3">
                  <p:embed/>
                  <p:pic>
                    <p:nvPicPr>
                      <p:cNvPr id="65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238" y="5494254"/>
                        <a:ext cx="2133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79913" y="6068929"/>
            <a:ext cx="6392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故这位天文学家至少要作出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347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次独立的观测。</a:t>
            </a:r>
          </a:p>
        </p:txBody>
      </p:sp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74332"/>
              </p:ext>
            </p:extLst>
          </p:nvPr>
        </p:nvGraphicFramePr>
        <p:xfrm>
          <a:off x="745038" y="4441742"/>
          <a:ext cx="825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31640" imgH="177480" progId="Equation.3">
                  <p:embed/>
                </p:oleObj>
              </mc:Choice>
              <mc:Fallback>
                <p:oleObj name="公式" r:id="rId18" imgW="431640" imgH="177480" progId="Equation.3">
                  <p:embed/>
                  <p:pic>
                    <p:nvPicPr>
                      <p:cNvPr id="65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38" y="4441742"/>
                        <a:ext cx="8255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29197"/>
              </p:ext>
            </p:extLst>
          </p:nvPr>
        </p:nvGraphicFramePr>
        <p:xfrm>
          <a:off x="6226675" y="4289342"/>
          <a:ext cx="19859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155600" imgH="393480" progId="Equation.3">
                  <p:embed/>
                </p:oleObj>
              </mc:Choice>
              <mc:Fallback>
                <p:oleObj name="公式" r:id="rId20" imgW="1155600" imgH="393480" progId="Equation.3">
                  <p:embed/>
                  <p:pic>
                    <p:nvPicPr>
                      <p:cNvPr id="65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675" y="4289342"/>
                        <a:ext cx="198596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17033" y="885827"/>
            <a:ext cx="74350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练习八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设二维随机变量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的联合密度函数为：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39402" y="2897834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056977" y="1403055"/>
          <a:ext cx="4684713" cy="102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03240" imgH="457200" progId="Equation.3">
                  <p:embed/>
                </p:oleObj>
              </mc:Choice>
              <mc:Fallback>
                <p:oleObj name="公式" r:id="rId4" imgW="1803240" imgH="4572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977" y="1403055"/>
                        <a:ext cx="4684713" cy="1029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7240" y="2421584"/>
            <a:ext cx="373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的联合分布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63140" y="3499497"/>
          <a:ext cx="1600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87320" imgH="1143000" progId="Equation.3">
                  <p:embed/>
                </p:oleObj>
              </mc:Choice>
              <mc:Fallback>
                <p:oleObj name="公式" r:id="rId6" imgW="787320" imgH="1143000" progId="Equation.3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40" y="3499497"/>
                        <a:ext cx="1600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90752" y="4947297"/>
            <a:ext cx="3048000" cy="457200"/>
            <a:chOff x="3552" y="3360"/>
            <a:chExt cx="1920" cy="288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752" y="3360"/>
              <a:ext cx="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058" y="3360"/>
              <a:ext cx="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3552" y="3360"/>
              <a:ext cx="1920" cy="288"/>
              <a:chOff x="3552" y="3360"/>
              <a:chExt cx="1920" cy="288"/>
            </a:xfrm>
          </p:grpSpPr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5317" y="3360"/>
                <a:ext cx="1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rIns="18000">
                <a:spAutoFit/>
              </a:bodyPr>
              <a:lstStyle/>
              <a:p>
                <a:pPr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552" y="3408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581352" y="4109097"/>
            <a:ext cx="990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6352752" y="3118497"/>
            <a:ext cx="474663" cy="2819400"/>
            <a:chOff x="4032" y="2208"/>
            <a:chExt cx="299" cy="1776"/>
          </a:xfrm>
        </p:grpSpPr>
        <p:grpSp>
          <p:nvGrpSpPr>
            <p:cNvPr id="21" name="Group 15"/>
            <p:cNvGrpSpPr>
              <a:grpSpLocks/>
            </p:cNvGrpSpPr>
            <p:nvPr/>
          </p:nvGrpSpPr>
          <p:grpSpPr bwMode="auto">
            <a:xfrm>
              <a:off x="4176" y="2208"/>
              <a:ext cx="155" cy="1776"/>
              <a:chOff x="4176" y="2208"/>
              <a:chExt cx="155" cy="1776"/>
            </a:xfrm>
          </p:grpSpPr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V="1">
                <a:off x="4176" y="2208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17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1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rIns="18000">
                <a:spAutoFit/>
              </a:bodyPr>
              <a:lstStyle/>
              <a:p>
                <a:pPr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032" y="2688"/>
              <a:ext cx="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224" y="2208"/>
              <a:ext cx="1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6047952" y="3956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5666952" y="4032897"/>
            <a:ext cx="533400" cy="1905000"/>
            <a:chOff x="3024" y="2784"/>
            <a:chExt cx="336" cy="1200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AutoShape 25"/>
          <p:cNvSpPr>
            <a:spLocks noChangeArrowheads="1"/>
          </p:cNvSpPr>
          <p:nvPr/>
        </p:nvSpPr>
        <p:spPr bwMode="auto">
          <a:xfrm>
            <a:off x="6124152" y="51758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7724352" y="5480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7038552" y="42614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4" name="AutoShape 28"/>
          <p:cNvSpPr>
            <a:spLocks noChangeArrowheads="1"/>
          </p:cNvSpPr>
          <p:nvPr/>
        </p:nvSpPr>
        <p:spPr bwMode="auto">
          <a:xfrm>
            <a:off x="7952952" y="44138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>
            <a:off x="7038552" y="3575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7876752" y="3575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5666952" y="5328297"/>
            <a:ext cx="533400" cy="685800"/>
            <a:chOff x="3024" y="2784"/>
            <a:chExt cx="336" cy="1200"/>
          </a:xfrm>
        </p:grpSpPr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66952" y="5633097"/>
            <a:ext cx="2133600" cy="381000"/>
            <a:chOff x="3024" y="2784"/>
            <a:chExt cx="336" cy="1200"/>
          </a:xfrm>
        </p:grpSpPr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5666952" y="4413897"/>
            <a:ext cx="1447800" cy="1524000"/>
            <a:chOff x="3024" y="2784"/>
            <a:chExt cx="336" cy="1200"/>
          </a:xfrm>
        </p:grpSpPr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" name="Object 43"/>
          <p:cNvGraphicFramePr>
            <a:graphicFrameLocks noChangeAspect="1"/>
          </p:cNvGraphicFramePr>
          <p:nvPr/>
        </p:nvGraphicFramePr>
        <p:xfrm>
          <a:off x="2028402" y="3443934"/>
          <a:ext cx="28019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71600" imgH="215640" progId="Equation.3">
                  <p:embed/>
                </p:oleObj>
              </mc:Choice>
              <mc:Fallback>
                <p:oleObj name="公式" r:id="rId8" imgW="1371600" imgH="215640" progId="Equation.3">
                  <p:embed/>
                  <p:pic>
                    <p:nvPicPr>
                      <p:cNvPr id="4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402" y="3443934"/>
                        <a:ext cx="28019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4"/>
          <p:cNvGraphicFramePr>
            <a:graphicFrameLocks noChangeAspect="1"/>
          </p:cNvGraphicFramePr>
          <p:nvPr/>
        </p:nvGraphicFramePr>
        <p:xfrm>
          <a:off x="2006177" y="3872559"/>
          <a:ext cx="26717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07880" imgH="228600" progId="Equation.3">
                  <p:embed/>
                </p:oleObj>
              </mc:Choice>
              <mc:Fallback>
                <p:oleObj name="公式" r:id="rId10" imgW="1307880" imgH="228600" progId="Equation.3">
                  <p:embed/>
                  <p:pic>
                    <p:nvPicPr>
                      <p:cNvPr id="5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177" y="3872559"/>
                        <a:ext cx="26717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45"/>
          <p:cNvGrpSpPr>
            <a:grpSpLocks/>
          </p:cNvGrpSpPr>
          <p:nvPr/>
        </p:nvGrpSpPr>
        <p:grpSpPr bwMode="auto">
          <a:xfrm>
            <a:off x="5666952" y="4566297"/>
            <a:ext cx="2362200" cy="1447800"/>
            <a:chOff x="3024" y="2784"/>
            <a:chExt cx="336" cy="1200"/>
          </a:xfrm>
        </p:grpSpPr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" name="Object 49"/>
          <p:cNvGraphicFramePr>
            <a:graphicFrameLocks noChangeAspect="1"/>
          </p:cNvGraphicFramePr>
          <p:nvPr/>
        </p:nvGraphicFramePr>
        <p:xfrm>
          <a:off x="2025227" y="4405959"/>
          <a:ext cx="2644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95280" imgH="228600" progId="Equation.3">
                  <p:embed/>
                </p:oleObj>
              </mc:Choice>
              <mc:Fallback>
                <p:oleObj name="公式" r:id="rId12" imgW="1295280" imgH="228600" progId="Equation.3">
                  <p:embed/>
                  <p:pic>
                    <p:nvPicPr>
                      <p:cNvPr id="5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227" y="4405959"/>
                        <a:ext cx="26447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0"/>
          <p:cNvGraphicFramePr>
            <a:graphicFrameLocks noChangeAspect="1"/>
          </p:cNvGraphicFramePr>
          <p:nvPr/>
        </p:nvGraphicFramePr>
        <p:xfrm>
          <a:off x="2031577" y="4939359"/>
          <a:ext cx="27225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33440" imgH="228600" progId="Equation.3">
                  <p:embed/>
                </p:oleObj>
              </mc:Choice>
              <mc:Fallback>
                <p:oleObj name="公式" r:id="rId14" imgW="1333440" imgH="228600" progId="Equation.3">
                  <p:embed/>
                  <p:pic>
                    <p:nvPicPr>
                      <p:cNvPr id="5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577" y="4939359"/>
                        <a:ext cx="27225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51"/>
          <p:cNvGrpSpPr>
            <a:grpSpLocks/>
          </p:cNvGrpSpPr>
          <p:nvPr/>
        </p:nvGrpSpPr>
        <p:grpSpPr bwMode="auto">
          <a:xfrm>
            <a:off x="5666952" y="3728097"/>
            <a:ext cx="1447800" cy="2286000"/>
            <a:chOff x="3024" y="2784"/>
            <a:chExt cx="336" cy="1200"/>
          </a:xfrm>
        </p:grpSpPr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Group 55"/>
          <p:cNvGrpSpPr>
            <a:grpSpLocks/>
          </p:cNvGrpSpPr>
          <p:nvPr/>
        </p:nvGrpSpPr>
        <p:grpSpPr bwMode="auto">
          <a:xfrm>
            <a:off x="5666952" y="3728097"/>
            <a:ext cx="2286000" cy="2286000"/>
            <a:chOff x="3024" y="2784"/>
            <a:chExt cx="336" cy="12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5" name="Object 59"/>
          <p:cNvGraphicFramePr>
            <a:graphicFrameLocks noChangeAspect="1"/>
          </p:cNvGraphicFramePr>
          <p:nvPr/>
        </p:nvGraphicFramePr>
        <p:xfrm>
          <a:off x="2088727" y="5499747"/>
          <a:ext cx="25669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257120" imgH="203040" progId="Equation.3">
                  <p:embed/>
                </p:oleObj>
              </mc:Choice>
              <mc:Fallback>
                <p:oleObj name="公式" r:id="rId16" imgW="1257120" imgH="203040" progId="Equation.3">
                  <p:embed/>
                  <p:pic>
                    <p:nvPicPr>
                      <p:cNvPr id="6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727" y="5499747"/>
                        <a:ext cx="25669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8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26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5" grpId="0" animBg="1" autoUpdateAnimBg="0"/>
      <p:bldP spid="3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51400" y="892195"/>
            <a:ext cx="858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练习九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2(1).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设二维随机变量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具有下列联合密度函数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试求边缘密度函数：</a:t>
            </a:r>
          </a:p>
        </p:txBody>
      </p:sp>
      <p:graphicFrame>
        <p:nvGraphicFramePr>
          <p:cNvPr id="67" name="Object 4"/>
          <p:cNvGraphicFramePr>
            <a:graphicFrameLocks noChangeAspect="1"/>
          </p:cNvGraphicFramePr>
          <p:nvPr/>
        </p:nvGraphicFramePr>
        <p:xfrm>
          <a:off x="1837755" y="1794630"/>
          <a:ext cx="5499100" cy="118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609480" progId="Equation.3">
                  <p:embed/>
                </p:oleObj>
              </mc:Choice>
              <mc:Fallback>
                <p:oleObj name="Equation" r:id="rId4" imgW="2349360" imgH="609480" progId="Equation.3">
                  <p:embed/>
                  <p:pic>
                    <p:nvPicPr>
                      <p:cNvPr id="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755" y="1794630"/>
                        <a:ext cx="5499100" cy="1186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828105" y="3141196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355155" y="2132489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(1)</a:t>
            </a:r>
          </a:p>
        </p:txBody>
      </p:sp>
      <p:grpSp>
        <p:nvGrpSpPr>
          <p:cNvPr id="70" name="Group 7"/>
          <p:cNvGrpSpPr>
            <a:grpSpLocks/>
          </p:cNvGrpSpPr>
          <p:nvPr/>
        </p:nvGrpSpPr>
        <p:grpSpPr bwMode="auto">
          <a:xfrm>
            <a:off x="7324155" y="4436596"/>
            <a:ext cx="1363663" cy="396875"/>
            <a:chOff x="4704" y="3120"/>
            <a:chExt cx="859" cy="250"/>
          </a:xfrm>
        </p:grpSpPr>
        <p:sp>
          <p:nvSpPr>
            <p:cNvPr id="71" name="Line 8"/>
            <p:cNvSpPr>
              <a:spLocks noChangeShapeType="1"/>
            </p:cNvSpPr>
            <p:nvPr/>
          </p:nvSpPr>
          <p:spPr bwMode="auto">
            <a:xfrm>
              <a:off x="4704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5376" y="312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73" name="Group 10"/>
          <p:cNvGrpSpPr>
            <a:grpSpLocks/>
          </p:cNvGrpSpPr>
          <p:nvPr/>
        </p:nvGrpSpPr>
        <p:grpSpPr bwMode="auto">
          <a:xfrm>
            <a:off x="7324155" y="3064996"/>
            <a:ext cx="304800" cy="2667000"/>
            <a:chOff x="4704" y="2256"/>
            <a:chExt cx="192" cy="1680"/>
          </a:xfrm>
        </p:grpSpPr>
        <p:sp>
          <p:nvSpPr>
            <p:cNvPr id="74" name="Line 11"/>
            <p:cNvSpPr>
              <a:spLocks noChangeShapeType="1"/>
            </p:cNvSpPr>
            <p:nvPr/>
          </p:nvSpPr>
          <p:spPr bwMode="auto">
            <a:xfrm flipV="1">
              <a:off x="4704" y="230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2"/>
            <p:cNvSpPr txBox="1">
              <a:spLocks noChangeArrowheads="1"/>
            </p:cNvSpPr>
            <p:nvPr/>
          </p:nvSpPr>
          <p:spPr bwMode="auto">
            <a:xfrm>
              <a:off x="4709" y="2256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7095555" y="445088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8156005" y="443659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" name="AutoShape 15"/>
          <p:cNvSpPr>
            <a:spLocks noChangeArrowheads="1"/>
          </p:cNvSpPr>
          <p:nvPr/>
        </p:nvSpPr>
        <p:spPr bwMode="auto">
          <a:xfrm rot="16200000">
            <a:off x="6811393" y="4077821"/>
            <a:ext cx="1905000" cy="838200"/>
          </a:xfrm>
          <a:prstGeom prst="triangle">
            <a:avLst>
              <a:gd name="adj" fmla="val 50000"/>
            </a:avLst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Group 16"/>
          <p:cNvGrpSpPr>
            <a:grpSpLocks/>
          </p:cNvGrpSpPr>
          <p:nvPr/>
        </p:nvGrpSpPr>
        <p:grpSpPr bwMode="auto">
          <a:xfrm>
            <a:off x="7089205" y="3369796"/>
            <a:ext cx="1073150" cy="396875"/>
            <a:chOff x="4556" y="2448"/>
            <a:chExt cx="676" cy="250"/>
          </a:xfrm>
        </p:grpSpPr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4556" y="24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 flipH="1">
              <a:off x="4704" y="255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19"/>
          <p:cNvGrpSpPr>
            <a:grpSpLocks/>
          </p:cNvGrpSpPr>
          <p:nvPr/>
        </p:nvGrpSpPr>
        <p:grpSpPr bwMode="auto">
          <a:xfrm>
            <a:off x="6957443" y="5290671"/>
            <a:ext cx="1143000" cy="396875"/>
            <a:chOff x="4512" y="3658"/>
            <a:chExt cx="720" cy="250"/>
          </a:xfrm>
        </p:grpSpPr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4512" y="3658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Symbol" panose="05050102010706020507" pitchFamily="18" charset="2"/>
                </a:rPr>
                <a:t>-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 flipH="1">
              <a:off x="4704" y="376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" name="Object 22"/>
          <p:cNvGraphicFramePr>
            <a:graphicFrameLocks noChangeAspect="1"/>
          </p:cNvGraphicFramePr>
          <p:nvPr/>
        </p:nvGraphicFramePr>
        <p:xfrm>
          <a:off x="1625030" y="3293596"/>
          <a:ext cx="39989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22280" imgH="609480" progId="Equation.3">
                  <p:embed/>
                </p:oleObj>
              </mc:Choice>
              <mc:Fallback>
                <p:oleObj name="公式" r:id="rId6" imgW="2222280" imgH="609480" progId="Equation.3">
                  <p:embed/>
                  <p:pic>
                    <p:nvPicPr>
                      <p:cNvPr id="8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030" y="3293596"/>
                        <a:ext cx="39989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23"/>
          <p:cNvGraphicFramePr>
            <a:graphicFrameLocks noChangeAspect="1"/>
          </p:cNvGraphicFramePr>
          <p:nvPr/>
        </p:nvGraphicFramePr>
        <p:xfrm>
          <a:off x="1544068" y="4560421"/>
          <a:ext cx="42719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374560" imgH="609480" progId="Equation.3">
                  <p:embed/>
                </p:oleObj>
              </mc:Choice>
              <mc:Fallback>
                <p:oleObj name="公式" r:id="rId8" imgW="2374560" imgH="609480" progId="Equation.3">
                  <p:embed/>
                  <p:pic>
                    <p:nvPicPr>
                      <p:cNvPr id="8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068" y="4560421"/>
                        <a:ext cx="42719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8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utoUpdateAnimBg="0"/>
      <p:bldP spid="76" grpId="0" autoUpdateAnimBg="0"/>
      <p:bldP spid="7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51400" y="892195"/>
            <a:ext cx="858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练习九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2(2).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设二维随机变量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具有下列联合密度函数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试求边缘密度函数：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691736" y="275918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266411" y="199718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(2)</a:t>
            </a: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6067011" y="4648305"/>
            <a:ext cx="2582863" cy="396875"/>
            <a:chOff x="3936" y="3350"/>
            <a:chExt cx="1627" cy="250"/>
          </a:xfrm>
        </p:grpSpPr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3936" y="339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376" y="335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6067011" y="2911580"/>
            <a:ext cx="304800" cy="2667000"/>
            <a:chOff x="4704" y="2256"/>
            <a:chExt cx="192" cy="1680"/>
          </a:xfrm>
        </p:grpSpPr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V="1">
              <a:off x="4704" y="230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4709" y="2256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832061" y="472450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8118061" y="472450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604424" y="2930630"/>
          <a:ext cx="38639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45960" imgH="965160" progId="Equation.3">
                  <p:embed/>
                </p:oleObj>
              </mc:Choice>
              <mc:Fallback>
                <p:oleObj name="公式" r:id="rId4" imgW="2145960" imgH="96516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24" y="2930630"/>
                        <a:ext cx="38639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3"/>
          <p:cNvGraphicFramePr>
            <a:graphicFrameLocks noChangeAspect="1"/>
          </p:cNvGraphicFramePr>
          <p:nvPr/>
        </p:nvGraphicFramePr>
        <p:xfrm>
          <a:off x="1899824" y="1844780"/>
          <a:ext cx="63769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457200" progId="Equation.3">
                  <p:embed/>
                </p:oleObj>
              </mc:Choice>
              <mc:Fallback>
                <p:oleObj name="Equation" r:id="rId6" imgW="3352680" imgH="457200" progId="Equation.3">
                  <p:embed/>
                  <p:pic>
                    <p:nvPicPr>
                      <p:cNvPr id="3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824" y="1844780"/>
                        <a:ext cx="637698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14"/>
          <p:cNvGrpSpPr>
            <a:grpSpLocks/>
          </p:cNvGrpSpPr>
          <p:nvPr/>
        </p:nvGrpSpPr>
        <p:grpSpPr bwMode="auto">
          <a:xfrm>
            <a:off x="5457411" y="4507018"/>
            <a:ext cx="2763838" cy="396875"/>
            <a:chOff x="3552" y="3254"/>
            <a:chExt cx="1741" cy="250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3552" y="3254"/>
              <a:ext cx="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933" y="3389"/>
              <a:ext cx="1360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17"/>
          <p:cNvGrpSpPr>
            <a:grpSpLocks/>
          </p:cNvGrpSpPr>
          <p:nvPr/>
        </p:nvGrpSpPr>
        <p:grpSpPr bwMode="auto">
          <a:xfrm>
            <a:off x="5649499" y="4691168"/>
            <a:ext cx="3051175" cy="903287"/>
            <a:chOff x="3673" y="3377"/>
            <a:chExt cx="1922" cy="569"/>
          </a:xfrm>
        </p:grpSpPr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4224" y="3696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0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rot="18900000">
              <a:off x="3673" y="3377"/>
              <a:ext cx="1922" cy="2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5457411" y="3440218"/>
            <a:ext cx="2763838" cy="396875"/>
            <a:chOff x="3552" y="2582"/>
            <a:chExt cx="1741" cy="250"/>
          </a:xfrm>
        </p:grpSpPr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552" y="2582"/>
              <a:ext cx="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3933" y="2717"/>
              <a:ext cx="136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Group 23"/>
          <p:cNvGrpSpPr>
            <a:grpSpLocks/>
          </p:cNvGrpSpPr>
          <p:nvPr/>
        </p:nvGrpSpPr>
        <p:grpSpPr bwMode="auto">
          <a:xfrm>
            <a:off x="5636799" y="2835380"/>
            <a:ext cx="3051175" cy="804863"/>
            <a:chOff x="3665" y="2208"/>
            <a:chExt cx="1922" cy="507"/>
          </a:xfrm>
        </p:grpSpPr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028" y="2208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0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 rot="18900000">
              <a:off x="3665" y="2695"/>
              <a:ext cx="1922" cy="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AutoShape 26"/>
          <p:cNvSpPr>
            <a:spLocks noChangeArrowheads="1"/>
          </p:cNvSpPr>
          <p:nvPr/>
        </p:nvSpPr>
        <p:spPr bwMode="auto">
          <a:xfrm>
            <a:off x="6143211" y="3673580"/>
            <a:ext cx="2057400" cy="1012825"/>
          </a:xfrm>
          <a:prstGeom prst="parallelogram">
            <a:avLst>
              <a:gd name="adj" fmla="val 100157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Object 27"/>
          <p:cNvGraphicFramePr>
            <a:graphicFrameLocks noChangeAspect="1"/>
          </p:cNvGraphicFramePr>
          <p:nvPr/>
        </p:nvGraphicFramePr>
        <p:xfrm>
          <a:off x="574261" y="4740380"/>
          <a:ext cx="36703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30320" imgH="558720" progId="Equation.3">
                  <p:embed/>
                </p:oleObj>
              </mc:Choice>
              <mc:Fallback>
                <p:oleObj name="公式" r:id="rId8" imgW="1930320" imgH="558720" progId="Equation.3">
                  <p:embed/>
                  <p:pic>
                    <p:nvPicPr>
                      <p:cNvPr id="5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61" y="4740380"/>
                        <a:ext cx="36703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981411" y="472450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81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/>
      <p:bldP spid="35" grpId="0" autoUpdateAnimBg="0"/>
      <p:bldP spid="36" grpId="0" autoUpdateAnimBg="0"/>
      <p:bldP spid="5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179390" y="934437"/>
            <a:ext cx="865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练习九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zh-CN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zh-CN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独立，都服从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以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表示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的联合密度函数，证明：函数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931865" y="3588737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2339977" y="1582137"/>
            <a:ext cx="4392613" cy="1066800"/>
            <a:chOff x="1701" y="1207"/>
            <a:chExt cx="2690" cy="582"/>
          </a:xfrm>
        </p:grpSpPr>
        <p:graphicFrame>
          <p:nvGraphicFramePr>
            <p:cNvPr id="69" name="Object 6"/>
            <p:cNvGraphicFramePr>
              <a:graphicFrameLocks noChangeAspect="1"/>
            </p:cNvGraphicFramePr>
            <p:nvPr/>
          </p:nvGraphicFramePr>
          <p:xfrm>
            <a:off x="1701" y="1255"/>
            <a:ext cx="269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425680" imgH="482400" progId="Equation.3">
                    <p:embed/>
                  </p:oleObj>
                </mc:Choice>
                <mc:Fallback>
                  <p:oleObj name="公式" r:id="rId3" imgW="2425680" imgH="482400" progId="Equation.3">
                    <p:embed/>
                    <p:pic>
                      <p:nvPicPr>
                        <p:cNvPr id="6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255"/>
                          <a:ext cx="269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7"/>
            <p:cNvGraphicFramePr>
              <a:graphicFrameLocks noChangeAspect="1"/>
            </p:cNvGraphicFramePr>
            <p:nvPr/>
          </p:nvGraphicFramePr>
          <p:xfrm>
            <a:off x="3077" y="1207"/>
            <a:ext cx="35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03040" imgH="241200" progId="Equation.3">
                    <p:embed/>
                  </p:oleObj>
                </mc:Choice>
                <mc:Fallback>
                  <p:oleObj name="公式" r:id="rId5" imgW="203040" imgH="241200" progId="Equation.3">
                    <p:embed/>
                    <p:pic>
                      <p:nvPicPr>
                        <p:cNvPr id="7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1207"/>
                          <a:ext cx="354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250827" y="2585863"/>
            <a:ext cx="8713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是二维概率密度函数，若随机变量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U,V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有密度函数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，证明：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U,V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都服从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，但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U,V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不服从二维正态分布。</a:t>
            </a:r>
          </a:p>
        </p:txBody>
      </p:sp>
      <p:graphicFrame>
        <p:nvGraphicFramePr>
          <p:cNvPr id="72" name="Object 9"/>
          <p:cNvGraphicFramePr>
            <a:graphicFrameLocks noChangeAspect="1"/>
          </p:cNvGraphicFramePr>
          <p:nvPr/>
        </p:nvGraphicFramePr>
        <p:xfrm>
          <a:off x="1438277" y="3626837"/>
          <a:ext cx="18938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17440" imgH="291960" progId="Equation.3">
                  <p:embed/>
                </p:oleObj>
              </mc:Choice>
              <mc:Fallback>
                <p:oleObj name="公式" r:id="rId7" imgW="1117440" imgH="291960" progId="Equation.3">
                  <p:embed/>
                  <p:pic>
                    <p:nvPicPr>
                      <p:cNvPr id="7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7" y="3626837"/>
                        <a:ext cx="18938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0"/>
          <p:cNvGraphicFramePr>
            <a:graphicFrameLocks noChangeAspect="1"/>
          </p:cNvGraphicFramePr>
          <p:nvPr/>
        </p:nvGraphicFramePr>
        <p:xfrm>
          <a:off x="3124202" y="3466499"/>
          <a:ext cx="26892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587240" imgH="469800" progId="Equation.3">
                  <p:embed/>
                </p:oleObj>
              </mc:Choice>
              <mc:Fallback>
                <p:oleObj name="公式" r:id="rId9" imgW="1587240" imgH="469800" progId="Equation.3">
                  <p:embed/>
                  <p:pic>
                    <p:nvPicPr>
                      <p:cNvPr id="7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466499"/>
                        <a:ext cx="26892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1"/>
          <p:cNvGraphicFramePr>
            <a:graphicFrameLocks noChangeAspect="1"/>
          </p:cNvGraphicFramePr>
          <p:nvPr/>
        </p:nvGraphicFramePr>
        <p:xfrm>
          <a:off x="5878515" y="3542699"/>
          <a:ext cx="19161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30040" imgH="406080" progId="Equation.3">
                  <p:embed/>
                </p:oleObj>
              </mc:Choice>
              <mc:Fallback>
                <p:oleObj name="公式" r:id="rId11" imgW="1130040" imgH="406080" progId="Equation.3">
                  <p:embed/>
                  <p:pic>
                    <p:nvPicPr>
                      <p:cNvPr id="7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5" y="3542699"/>
                        <a:ext cx="19161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/>
        </p:nvGraphicFramePr>
        <p:xfrm>
          <a:off x="4313240" y="4304699"/>
          <a:ext cx="17287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55600" imgH="469800" progId="Equation.3">
                  <p:embed/>
                </p:oleObj>
              </mc:Choice>
              <mc:Fallback>
                <p:oleObj name="公式" r:id="rId13" imgW="1155600" imgH="46980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40" y="4304699"/>
                        <a:ext cx="1728787" cy="701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3"/>
          <p:cNvGraphicFramePr>
            <a:graphicFrameLocks noChangeAspect="1"/>
          </p:cNvGraphicFramePr>
          <p:nvPr/>
        </p:nvGraphicFramePr>
        <p:xfrm>
          <a:off x="3908427" y="4380899"/>
          <a:ext cx="251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30040" imgH="291960" progId="Equation.3">
                  <p:embed/>
                </p:oleObj>
              </mc:Choice>
              <mc:Fallback>
                <p:oleObj name="公式" r:id="rId15" imgW="1130040" imgH="291960" progId="Equation.3">
                  <p:embed/>
                  <p:pic>
                    <p:nvPicPr>
                      <p:cNvPr id="7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7" y="4380899"/>
                        <a:ext cx="2514600" cy="6461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4"/>
          <p:cNvGraphicFramePr>
            <a:graphicFrameLocks noChangeAspect="1"/>
          </p:cNvGraphicFramePr>
          <p:nvPr/>
        </p:nvGraphicFramePr>
        <p:xfrm>
          <a:off x="7823202" y="3596674"/>
          <a:ext cx="428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15640" imgH="164880" progId="Equation.3">
                  <p:embed/>
                </p:oleObj>
              </mc:Choice>
              <mc:Fallback>
                <p:oleObj name="公式" r:id="rId17" imgW="215640" imgH="164880" progId="Equation.3">
                  <p:embed/>
                  <p:pic>
                    <p:nvPicPr>
                      <p:cNvPr id="7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2" y="3596674"/>
                        <a:ext cx="4286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15"/>
          <p:cNvSpPr>
            <a:spLocks noChangeArrowheads="1"/>
          </p:cNvSpPr>
          <p:nvPr/>
        </p:nvSpPr>
        <p:spPr bwMode="auto">
          <a:xfrm>
            <a:off x="3832227" y="4228499"/>
            <a:ext cx="2743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Group 16"/>
          <p:cNvGrpSpPr>
            <a:grpSpLocks/>
          </p:cNvGrpSpPr>
          <p:nvPr/>
        </p:nvGrpSpPr>
        <p:grpSpPr bwMode="auto">
          <a:xfrm>
            <a:off x="539752" y="4325337"/>
            <a:ext cx="2051050" cy="457200"/>
            <a:chOff x="614" y="2736"/>
            <a:chExt cx="1292" cy="288"/>
          </a:xfrm>
        </p:grpSpPr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614" y="273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当</a:t>
              </a:r>
            </a:p>
          </p:txBody>
        </p:sp>
        <p:graphicFrame>
          <p:nvGraphicFramePr>
            <p:cNvPr id="81" name="Object 18"/>
            <p:cNvGraphicFramePr>
              <a:graphicFrameLocks noChangeAspect="1"/>
            </p:cNvGraphicFramePr>
            <p:nvPr/>
          </p:nvGraphicFramePr>
          <p:xfrm>
            <a:off x="816" y="2784"/>
            <a:ext cx="6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685800" imgH="228600" progId="Equation.3">
                    <p:embed/>
                  </p:oleObj>
                </mc:Choice>
                <mc:Fallback>
                  <p:oleObj name="公式" r:id="rId19" imgW="685800" imgH="228600" progId="Equation.3">
                    <p:embed/>
                    <p:pic>
                      <p:nvPicPr>
                        <p:cNvPr id="8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784"/>
                          <a:ext cx="6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1406" y="273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时，</a:t>
              </a:r>
            </a:p>
          </p:txBody>
        </p:sp>
      </p:grpSp>
      <p:graphicFrame>
        <p:nvGraphicFramePr>
          <p:cNvPr id="83" name="Object 20"/>
          <p:cNvGraphicFramePr>
            <a:graphicFrameLocks noChangeAspect="1"/>
          </p:cNvGraphicFramePr>
          <p:nvPr/>
        </p:nvGraphicFramePr>
        <p:xfrm>
          <a:off x="2359027" y="4255487"/>
          <a:ext cx="254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269720" imgH="279360" progId="Equation.3">
                  <p:embed/>
                </p:oleObj>
              </mc:Choice>
              <mc:Fallback>
                <p:oleObj name="公式" r:id="rId21" imgW="1269720" imgH="279360" progId="Equation.3">
                  <p:embed/>
                  <p:pic>
                    <p:nvPicPr>
                      <p:cNvPr id="8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7" y="4255487"/>
                        <a:ext cx="254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1"/>
          <p:cNvGraphicFramePr>
            <a:graphicFrameLocks noChangeAspect="1"/>
          </p:cNvGraphicFramePr>
          <p:nvPr/>
        </p:nvGraphicFramePr>
        <p:xfrm>
          <a:off x="4975227" y="4252312"/>
          <a:ext cx="8382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317160" imgH="241200" progId="Equation.3">
                  <p:embed/>
                </p:oleObj>
              </mc:Choice>
              <mc:Fallback>
                <p:oleObj name="公式" r:id="rId23" imgW="317160" imgH="241200" progId="Equation.3">
                  <p:embed/>
                  <p:pic>
                    <p:nvPicPr>
                      <p:cNvPr id="8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7" y="4252312"/>
                        <a:ext cx="8382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2"/>
          <p:cNvGraphicFramePr>
            <a:graphicFrameLocks noChangeAspect="1"/>
          </p:cNvGraphicFramePr>
          <p:nvPr/>
        </p:nvGraphicFramePr>
        <p:xfrm>
          <a:off x="4899027" y="4304699"/>
          <a:ext cx="990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431640" imgH="266400" progId="Equation.3">
                  <p:embed/>
                </p:oleObj>
              </mc:Choice>
              <mc:Fallback>
                <p:oleObj name="公式" r:id="rId25" imgW="431640" imgH="266400" progId="Equation.3">
                  <p:embed/>
                  <p:pic>
                    <p:nvPicPr>
                      <p:cNvPr id="8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7" y="4304699"/>
                        <a:ext cx="990600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248027" y="4426937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UniversalMath1 BT" pitchFamily="18" charset="2"/>
              </a:rPr>
              <a:t>≥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7" name="Object 24"/>
          <p:cNvGraphicFramePr>
            <a:graphicFrameLocks noChangeAspect="1"/>
          </p:cNvGraphicFramePr>
          <p:nvPr/>
        </p:nvGraphicFramePr>
        <p:xfrm>
          <a:off x="6391277" y="4245962"/>
          <a:ext cx="11811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787320" imgH="419040" progId="Equation.3">
                  <p:embed/>
                </p:oleObj>
              </mc:Choice>
              <mc:Fallback>
                <p:oleObj name="公式" r:id="rId27" imgW="787320" imgH="419040" progId="Equation.3">
                  <p:embed/>
                  <p:pic>
                    <p:nvPicPr>
                      <p:cNvPr id="8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7" y="4245962"/>
                        <a:ext cx="11811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6042027" y="441106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UniversalMath1 BT" pitchFamily="18" charset="2"/>
              </a:rPr>
              <a:t>≥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7566027" y="4380899"/>
            <a:ext cx="3238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UniversalMath1 BT" pitchFamily="18" charset="2"/>
              </a:rPr>
              <a:t>&gt;0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" name="Object 27"/>
          <p:cNvGraphicFramePr>
            <a:graphicFrameLocks noChangeAspect="1"/>
          </p:cNvGraphicFramePr>
          <p:nvPr/>
        </p:nvGraphicFramePr>
        <p:xfrm>
          <a:off x="793752" y="4874612"/>
          <a:ext cx="18335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1143000" imgH="406080" progId="Equation.3">
                  <p:embed/>
                </p:oleObj>
              </mc:Choice>
              <mc:Fallback>
                <p:oleObj name="公式" r:id="rId29" imgW="1143000" imgH="406080" progId="Equation.3">
                  <p:embed/>
                  <p:pic>
                    <p:nvPicPr>
                      <p:cNvPr id="9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2" y="4874612"/>
                        <a:ext cx="18335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28"/>
          <p:cNvGraphicFramePr>
            <a:graphicFrameLocks noChangeAspect="1"/>
          </p:cNvGraphicFramePr>
          <p:nvPr/>
        </p:nvGraphicFramePr>
        <p:xfrm>
          <a:off x="2765427" y="4914299"/>
          <a:ext cx="1905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1041120" imgH="330120" progId="Equation.3">
                  <p:embed/>
                </p:oleObj>
              </mc:Choice>
              <mc:Fallback>
                <p:oleObj name="公式" r:id="rId31" imgW="1041120" imgH="330120" progId="Equation.3">
                  <p:embed/>
                  <p:pic>
                    <p:nvPicPr>
                      <p:cNvPr id="9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7" y="4914299"/>
                        <a:ext cx="19050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29"/>
          <p:cNvGraphicFramePr>
            <a:graphicFrameLocks noChangeAspect="1"/>
          </p:cNvGraphicFramePr>
          <p:nvPr/>
        </p:nvGraphicFramePr>
        <p:xfrm>
          <a:off x="4554540" y="4914299"/>
          <a:ext cx="16398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927000" imgH="330120" progId="Equation.3">
                  <p:embed/>
                </p:oleObj>
              </mc:Choice>
              <mc:Fallback>
                <p:oleObj name="公式" r:id="rId33" imgW="927000" imgH="330120" progId="Equation.3">
                  <p:embed/>
                  <p:pic>
                    <p:nvPicPr>
                      <p:cNvPr id="9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40" y="4914299"/>
                        <a:ext cx="16398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0"/>
          <p:cNvGraphicFramePr>
            <a:graphicFrameLocks noChangeAspect="1"/>
          </p:cNvGraphicFramePr>
          <p:nvPr/>
        </p:nvGraphicFramePr>
        <p:xfrm>
          <a:off x="6145215" y="4990499"/>
          <a:ext cx="8112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5" imgW="393480" imgH="203040" progId="Equation.3">
                  <p:embed/>
                </p:oleObj>
              </mc:Choice>
              <mc:Fallback>
                <p:oleObj name="公式" r:id="rId35" imgW="393480" imgH="203040" progId="Equation.3">
                  <p:embed/>
                  <p:pic>
                    <p:nvPicPr>
                      <p:cNvPr id="9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5" y="4990499"/>
                        <a:ext cx="8112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31"/>
          <p:cNvGraphicFramePr>
            <a:graphicFrameLocks noChangeAspect="1"/>
          </p:cNvGraphicFramePr>
          <p:nvPr/>
        </p:nvGraphicFramePr>
        <p:xfrm>
          <a:off x="1466852" y="5638199"/>
          <a:ext cx="2125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7" imgW="1231560" imgH="330120" progId="Equation.3">
                  <p:embed/>
                </p:oleObj>
              </mc:Choice>
              <mc:Fallback>
                <p:oleObj name="公式" r:id="rId37" imgW="1231560" imgH="330120" progId="Equation.3">
                  <p:embed/>
                  <p:pic>
                    <p:nvPicPr>
                      <p:cNvPr id="9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2" y="5638199"/>
                        <a:ext cx="2125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577852" y="5714399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同理</a:t>
            </a:r>
          </a:p>
        </p:txBody>
      </p:sp>
      <p:sp>
        <p:nvSpPr>
          <p:cNvPr id="96" name="Text Box 33"/>
          <p:cNvSpPr txBox="1">
            <a:spLocks noChangeArrowheads="1"/>
          </p:cNvSpPr>
          <p:nvPr/>
        </p:nvSpPr>
        <p:spPr bwMode="auto">
          <a:xfrm>
            <a:off x="3570290" y="5706462"/>
            <a:ext cx="258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，但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)≠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612777" y="1366237"/>
            <a:ext cx="7559675" cy="1223962"/>
          </a:xfrm>
          <a:prstGeom prst="rect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8"/>
          <p:cNvSpPr>
            <a:spLocks noChangeShapeType="1"/>
          </p:cNvSpPr>
          <p:nvPr/>
        </p:nvSpPr>
        <p:spPr bwMode="auto">
          <a:xfrm>
            <a:off x="4859340" y="1799624"/>
            <a:ext cx="865187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9" name="Group 39"/>
          <p:cNvGrpSpPr>
            <a:grpSpLocks/>
          </p:cNvGrpSpPr>
          <p:nvPr/>
        </p:nvGrpSpPr>
        <p:grpSpPr bwMode="auto">
          <a:xfrm>
            <a:off x="4859340" y="1871062"/>
            <a:ext cx="792162" cy="358775"/>
            <a:chOff x="5783" y="346"/>
            <a:chExt cx="499" cy="226"/>
          </a:xfrm>
        </p:grpSpPr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5783" y="482"/>
              <a:ext cx="49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1"/>
            <p:cNvSpPr>
              <a:spLocks noChangeShapeType="1"/>
            </p:cNvSpPr>
            <p:nvPr/>
          </p:nvSpPr>
          <p:spPr bwMode="auto">
            <a:xfrm>
              <a:off x="6010" y="346"/>
              <a:ext cx="91" cy="2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Text Box 42"/>
          <p:cNvSpPr txBox="1">
            <a:spLocks noChangeArrowheads="1"/>
          </p:cNvSpPr>
          <p:nvPr/>
        </p:nvSpPr>
        <p:spPr bwMode="auto">
          <a:xfrm>
            <a:off x="962027" y="1725012"/>
            <a:ext cx="3465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) 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>
                <a:latin typeface="Symbol" panose="05050102010706020507" pitchFamily="18" charset="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Symbol" panose="05050102010706020507" pitchFamily="18" charset="2"/>
              </a:rPr>
              <a:t>r</a:t>
            </a:r>
            <a:r>
              <a:rPr kumimoji="1" lang="en-US" altLang="zh-CN" sz="2400">
                <a:latin typeface="Symbol" panose="05050102010706020507" pitchFamily="18" charset="2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3" name="Text Box 43"/>
          <p:cNvSpPr txBox="1">
            <a:spLocks noChangeArrowheads="1"/>
          </p:cNvSpPr>
          <p:nvPr/>
        </p:nvSpPr>
        <p:spPr bwMode="auto">
          <a:xfrm>
            <a:off x="6084890" y="1577374"/>
            <a:ext cx="172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 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6084890" y="2009174"/>
            <a:ext cx="1711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 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0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75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 autoUpdateAnimBg="0"/>
      <p:bldP spid="67" grpId="0" build="p" autoUpdateAnimBg="0"/>
      <p:bldP spid="71" grpId="0" build="p" autoUpdateAnimBg="0"/>
      <p:bldP spid="86" grpId="0" animBg="1" autoUpdateAnimBg="0"/>
      <p:bldP spid="88" grpId="0" autoUpdateAnimBg="0"/>
      <p:bldP spid="89" grpId="0" autoUpdateAnimBg="0"/>
      <p:bldP spid="95" grpId="0" build="p" autoUpdateAnimBg="0"/>
      <p:bldP spid="96" grpId="0" build="p" autoUpdateAnimBg="0"/>
      <p:bldP spid="102" grpId="0"/>
      <p:bldP spid="103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755551" y="985408"/>
            <a:ext cx="73372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练习十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设二维随机变量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的联合密度函数为：</a:t>
            </a: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31441"/>
              </p:ext>
            </p:extLst>
          </p:nvPr>
        </p:nvGraphicFramePr>
        <p:xfrm>
          <a:off x="2019619" y="1467728"/>
          <a:ext cx="4654051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79560" imgH="457200" progId="Equation.3">
                  <p:embed/>
                </p:oleObj>
              </mc:Choice>
              <mc:Fallback>
                <p:oleObj name="公式" r:id="rId2" imgW="1879560" imgH="457200" progId="Equation.3">
                  <p:embed/>
                  <p:pic>
                    <p:nvPicPr>
                      <p:cNvPr id="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619" y="1467728"/>
                        <a:ext cx="4654051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06195" y="2509408"/>
            <a:ext cx="491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求随机变量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12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/>
        </p:nvGraphicFramePr>
        <p:xfrm>
          <a:off x="1620658" y="3195208"/>
          <a:ext cx="5105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41320" imgH="457200" progId="Equation.3">
                  <p:embed/>
                </p:oleObj>
              </mc:Choice>
              <mc:Fallback>
                <p:oleObj name="公式" r:id="rId4" imgW="2641320" imgH="457200" progId="Equation.3">
                  <p:embed/>
                  <p:pic>
                    <p:nvPicPr>
                      <p:cNvPr id="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658" y="3195208"/>
                        <a:ext cx="5105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1544458" y="3195208"/>
          <a:ext cx="51292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54280" imgH="457200" progId="Equation.3">
                  <p:embed/>
                </p:oleObj>
              </mc:Choice>
              <mc:Fallback>
                <p:oleObj name="公式" r:id="rId6" imgW="2654280" imgH="457200" progId="Equation.3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458" y="3195208"/>
                        <a:ext cx="5129212" cy="882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5049658" y="3195208"/>
          <a:ext cx="33861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52480" imgH="457200" progId="Equation.3">
                  <p:embed/>
                </p:oleObj>
              </mc:Choice>
              <mc:Fallback>
                <p:oleObj name="公式" r:id="rId8" imgW="1752480" imgH="4572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658" y="3195208"/>
                        <a:ext cx="33861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34858" y="304280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0" name="Object 9"/>
          <p:cNvGraphicFramePr>
            <a:graphicFrameLocks noChangeAspect="1"/>
          </p:cNvGraphicFramePr>
          <p:nvPr/>
        </p:nvGraphicFramePr>
        <p:xfrm>
          <a:off x="1011058" y="4795408"/>
          <a:ext cx="3435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77680" imgH="330120" progId="Equation.3">
                  <p:embed/>
                </p:oleObj>
              </mc:Choice>
              <mc:Fallback>
                <p:oleObj name="公式" r:id="rId10" imgW="1777680" imgH="330120" progId="Equation.3">
                  <p:embed/>
                  <p:pic>
                    <p:nvPicPr>
                      <p:cNvPr id="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058" y="4795408"/>
                        <a:ext cx="34353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"/>
          <p:cNvGraphicFramePr>
            <a:graphicFrameLocks noChangeAspect="1"/>
          </p:cNvGraphicFramePr>
          <p:nvPr/>
        </p:nvGraphicFramePr>
        <p:xfrm>
          <a:off x="1773058" y="4085795"/>
          <a:ext cx="586740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340080" imgH="1143000" progId="Equation.3">
                  <p:embed/>
                </p:oleObj>
              </mc:Choice>
              <mc:Fallback>
                <p:oleObj name="公式" r:id="rId12" imgW="3340080" imgH="1143000" progId="Equation.3">
                  <p:embed/>
                  <p:pic>
                    <p:nvPicPr>
                      <p:cNvPr id="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058" y="4085795"/>
                        <a:ext cx="5867400" cy="2005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2306458" y="3271408"/>
            <a:ext cx="4876800" cy="2590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V="1">
            <a:off x="2154058" y="3423808"/>
            <a:ext cx="4876800" cy="2286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711020" y="3117420"/>
            <a:ext cx="7848600" cy="283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5" name="Object 14"/>
          <p:cNvGraphicFramePr>
            <a:graphicFrameLocks noChangeAspect="1"/>
          </p:cNvGraphicFramePr>
          <p:nvPr/>
        </p:nvGraphicFramePr>
        <p:xfrm>
          <a:off x="2001658" y="3106308"/>
          <a:ext cx="4572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209680" imgH="1295280" progId="Equation.3">
                  <p:embed/>
                </p:oleObj>
              </mc:Choice>
              <mc:Fallback>
                <p:oleObj name="公式" r:id="rId14" imgW="2209680" imgH="1295280" progId="Equation.3">
                  <p:embed/>
                  <p:pic>
                    <p:nvPicPr>
                      <p:cNvPr id="5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658" y="3106308"/>
                        <a:ext cx="4572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1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/>
      <p:bldP spid="45" grpId="0" build="p" autoUpdateAnimBg="0"/>
      <p:bldP spid="49" grpId="0" build="p" autoUpdateAnimBg="0"/>
      <p:bldP spid="5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332570"/>
            <a:ext cx="7406640" cy="8751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/>
              <a:t>第五章 大数定律和中心极限定理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021031" y="162875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一、问题的提出</a:t>
            </a:r>
            <a:endParaRPr lang="zh-CN" altLang="en-US" sz="2800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331550" y="2471187"/>
            <a:ext cx="510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zh-CN" altLang="en-US" dirty="0"/>
              <a:t>为多次“测量”，则</a:t>
            </a: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54102"/>
              </p:ext>
            </p:extLst>
          </p:nvPr>
        </p:nvGraphicFramePr>
        <p:xfrm>
          <a:off x="2550750" y="3080787"/>
          <a:ext cx="914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1152" imgH="432175" progId="Equation.3">
                  <p:embed/>
                </p:oleObj>
              </mc:Choice>
              <mc:Fallback>
                <p:oleObj r:id="rId2" imgW="521152" imgH="432175" progId="Equation.3">
                  <p:embed/>
                  <p:pic>
                    <p:nvPicPr>
                      <p:cNvPr id="80901" name="对象 8090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750" y="3080787"/>
                        <a:ext cx="914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67298"/>
              </p:ext>
            </p:extLst>
          </p:nvPr>
        </p:nvGraphicFramePr>
        <p:xfrm>
          <a:off x="3693750" y="3156987"/>
          <a:ext cx="539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4774" imgH="280251" progId="Equation.3">
                  <p:embed/>
                </p:oleObj>
              </mc:Choice>
              <mc:Fallback>
                <p:oleObj r:id="rId4" imgW="254774" imgH="280251" progId="Equation.3">
                  <p:embed/>
                  <p:pic>
                    <p:nvPicPr>
                      <p:cNvPr id="80902" name="对象 8090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750" y="3156987"/>
                        <a:ext cx="5397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918984"/>
              </p:ext>
            </p:extLst>
          </p:nvPr>
        </p:nvGraphicFramePr>
        <p:xfrm>
          <a:off x="4408125" y="3233187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2998" imgH="165747" progId="Equation.3">
                  <p:embed/>
                </p:oleObj>
              </mc:Choice>
              <mc:Fallback>
                <p:oleObj r:id="rId6" imgW="152998" imgH="165747" progId="Equation.3">
                  <p:embed/>
                  <p:pic>
                    <p:nvPicPr>
                      <p:cNvPr id="80903" name="对象 8090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125" y="3233187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41550" y="3233187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（真值）合理吗？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255350" y="3995187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i="1" dirty="0"/>
              <a:t>X</a:t>
            </a:r>
            <a:r>
              <a:rPr lang="en-US" altLang="zh-CN" baseline="-25000" dirty="0"/>
              <a:t>1 </a:t>
            </a:r>
            <a:r>
              <a:rPr lang="en-US" altLang="zh-CN" dirty="0"/>
              <a:t>+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+</a:t>
            </a:r>
            <a:r>
              <a:rPr lang="en-US" altLang="zh-CN" baseline="30000" dirty="0"/>
              <a:t>…</a:t>
            </a:r>
            <a:r>
              <a:rPr lang="en-US" altLang="zh-CN" dirty="0"/>
              <a:t>+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  </a:t>
            </a:r>
            <a:r>
              <a:rPr lang="en-US" altLang="zh-CN" dirty="0"/>
              <a:t>~  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651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8" grpId="0" build="p"/>
      <p:bldP spid="22" grpId="0" build="p"/>
      <p:bldP spid="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390" y="985408"/>
            <a:ext cx="85883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练习十一 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从一大批产品中逐个随机抽取检查，一旦发现废品就认为该批产品不合格而停止检查，若抽查到第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件仍未发现废品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就认为该批产品合格而停止检查。设产品的废品率为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，问平均要检查多少件产品？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504953" y="3292045"/>
          <a:ext cx="14525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2080" imgH="203040" progId="Equation.3">
                  <p:embed/>
                </p:oleObj>
              </mc:Choice>
              <mc:Fallback>
                <p:oleObj name="公式" r:id="rId2" imgW="622080" imgH="203040" progId="Equation.3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3" y="3292045"/>
                        <a:ext cx="145256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71553" y="268244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57353" y="2682445"/>
            <a:ext cx="402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为所检查产品的件数，则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2959103" y="3215845"/>
          <a:ext cx="18986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12520" imgH="228600" progId="Equation.3">
                  <p:embed/>
                </p:oleObj>
              </mc:Choice>
              <mc:Fallback>
                <p:oleObj name="公式" r:id="rId4" imgW="812520" imgH="22860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3" y="3215845"/>
                        <a:ext cx="18986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5299078" y="3268233"/>
          <a:ext cx="2378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15920" imgH="228600" progId="Equation.3">
                  <p:embed/>
                </p:oleObj>
              </mc:Choice>
              <mc:Fallback>
                <p:oleObj name="公式" r:id="rId6" imgW="1015920" imgH="228600" progId="Equation.3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8" y="3268233"/>
                        <a:ext cx="23780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1428753" y="3669870"/>
          <a:ext cx="3346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96800" imgH="241200" progId="Equation.3">
                  <p:embed/>
                </p:oleObj>
              </mc:Choice>
              <mc:Fallback>
                <p:oleObj name="公式" r:id="rId8" imgW="1396800" imgH="24120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3" y="3669870"/>
                        <a:ext cx="33464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535115" y="4130245"/>
          <a:ext cx="53800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98600" imgH="444240" progId="Equation.3">
                  <p:embed/>
                </p:oleObj>
              </mc:Choice>
              <mc:Fallback>
                <p:oleObj name="公式" r:id="rId10" imgW="2298600" imgH="444240" progId="Equation.3">
                  <p:embed/>
                  <p:pic>
                    <p:nvPicPr>
                      <p:cNvPr id="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5" y="4130245"/>
                        <a:ext cx="53800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1374778" y="4712858"/>
          <a:ext cx="20177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63280" imgH="444240" progId="Equation.3">
                  <p:embed/>
                </p:oleObj>
              </mc:Choice>
              <mc:Fallback>
                <p:oleObj name="公式" r:id="rId12" imgW="863280" imgH="444240" progId="Equation.3">
                  <p:embed/>
                  <p:pic>
                    <p:nvPicPr>
                      <p:cNvPr id="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8" y="4712858"/>
                        <a:ext cx="20177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3486153" y="4933520"/>
          <a:ext cx="10064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31640" imgH="241200" progId="Equation.3">
                  <p:embed/>
                </p:oleObj>
              </mc:Choice>
              <mc:Fallback>
                <p:oleObj name="公式" r:id="rId14" imgW="431640" imgH="241200" progId="Equation.3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3" y="4933520"/>
                        <a:ext cx="10064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500565" y="4739845"/>
          <a:ext cx="2600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511280" imgH="444240" progId="Equation.3">
                  <p:embed/>
                </p:oleObj>
              </mc:Choice>
              <mc:Fallback>
                <p:oleObj name="公式" r:id="rId16" imgW="1511280" imgH="4442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5" y="4739845"/>
                        <a:ext cx="2600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1428753" y="5389133"/>
          <a:ext cx="1422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863280" imgH="444240" progId="Equation.3">
                  <p:embed/>
                </p:oleObj>
              </mc:Choice>
              <mc:Fallback>
                <p:oleObj name="公式" r:id="rId18" imgW="863280" imgH="444240" progId="Equation.3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3" y="5389133"/>
                        <a:ext cx="1422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0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第五章  大数定律和中心极限定理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5.1 </a:t>
            </a:r>
            <a:r>
              <a:rPr lang="zh-CN" altLang="en-US" sz="2800" b="1" cap="all" dirty="0">
                <a:latin typeface="+mj-lt"/>
                <a:ea typeface="+mj-ea"/>
                <a:cs typeface="+mj-cs"/>
              </a:rPr>
              <a:t>大数定律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5.1 </a:t>
            </a:r>
            <a:r>
              <a:rPr lang="zh-CN" altLang="en-US" sz="3600" dirty="0"/>
              <a:t>大数定律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03002" y="944200"/>
            <a:ext cx="3505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大数定律（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律）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63702"/>
              </p:ext>
            </p:extLst>
          </p:nvPr>
        </p:nvGraphicFramePr>
        <p:xfrm>
          <a:off x="1547580" y="1404643"/>
          <a:ext cx="15478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63280" imgH="431640" progId="Equation.3">
                  <p:embed/>
                </p:oleObj>
              </mc:Choice>
              <mc:Fallback>
                <p:oleObj name="公式" r:id="rId2" imgW="863280" imgH="43164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580" y="1404643"/>
                        <a:ext cx="15478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90380" y="1518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记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20691"/>
              </p:ext>
            </p:extLst>
          </p:nvPr>
        </p:nvGraphicFramePr>
        <p:xfrm>
          <a:off x="3681180" y="1595143"/>
          <a:ext cx="990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57200" imgH="177480" progId="Equation.3">
                  <p:embed/>
                </p:oleObj>
              </mc:Choice>
              <mc:Fallback>
                <p:oleObj name="公式" r:id="rId4" imgW="457200" imgH="17748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180" y="1595143"/>
                        <a:ext cx="9906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55797"/>
              </p:ext>
            </p:extLst>
          </p:nvPr>
        </p:nvGraphicFramePr>
        <p:xfrm>
          <a:off x="4976580" y="1506243"/>
          <a:ext cx="3200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76160" imgH="304560" progId="Equation.3">
                  <p:embed/>
                </p:oleObj>
              </mc:Choice>
              <mc:Fallback>
                <p:oleObj name="公式" r:id="rId6" imgW="1676160" imgH="304560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580" y="1506243"/>
                        <a:ext cx="3200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47780" y="151894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33180" y="2280943"/>
            <a:ext cx="4858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则称</a:t>
            </a:r>
            <a:r>
              <a:rPr lang="en-US" altLang="zh-CN" b="1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, ..., </a:t>
            </a:r>
            <a:r>
              <a:rPr lang="en-US" altLang="zh-CN" b="1" i="1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...</a:t>
            </a:r>
            <a:r>
              <a:rPr lang="zh-CN" altLang="en-US" dirty="0"/>
              <a:t>服从</a:t>
            </a:r>
            <a:r>
              <a:rPr lang="zh-CN" altLang="en-US" dirty="0">
                <a:solidFill>
                  <a:srgbClr val="FF0000"/>
                </a:solidFill>
              </a:rPr>
              <a:t>大数定律</a:t>
            </a:r>
            <a:r>
              <a:rPr lang="zh-CN" altLang="en-US" dirty="0"/>
              <a:t>。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56980" y="2966743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</a:t>
            </a:r>
            <a:r>
              <a:rPr lang="zh-CN" altLang="en-US"/>
              <a:t>设</a:t>
            </a:r>
            <a:r>
              <a:rPr lang="en-US" altLang="zh-CN" b="1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b="1" i="1"/>
              <a:t>X</a:t>
            </a:r>
            <a:r>
              <a:rPr lang="en-US" altLang="zh-CN" baseline="-25000"/>
              <a:t>2 </a:t>
            </a:r>
            <a:r>
              <a:rPr lang="en-US" altLang="zh-CN"/>
              <a:t>, ..., </a:t>
            </a:r>
            <a:r>
              <a:rPr lang="en-US" altLang="zh-CN" b="1" i="1"/>
              <a:t>X</a:t>
            </a:r>
            <a:r>
              <a:rPr lang="en-US" altLang="zh-CN" baseline="-25000"/>
              <a:t>n</a:t>
            </a:r>
            <a:r>
              <a:rPr lang="en-US" altLang="zh-CN"/>
              <a:t>, ...</a:t>
            </a:r>
            <a:r>
              <a:rPr lang="zh-CN" altLang="en-US"/>
              <a:t>相互独立，且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b="1" i="1"/>
              <a:t>X</a:t>
            </a:r>
            <a:r>
              <a:rPr lang="en-US" altLang="zh-CN" baseline="-25000"/>
              <a:t>n</a:t>
            </a:r>
            <a:r>
              <a:rPr lang="en-US" altLang="zh-CN"/>
              <a:t>)=</a:t>
            </a:r>
            <a:r>
              <a:rPr lang="en-US" altLang="zh-CN">
                <a:sym typeface="Symbol" panose="05050102010706020507" pitchFamily="18" charset="2"/>
              </a:rPr>
              <a:t>,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b="1" i="1"/>
              <a:t>X</a:t>
            </a:r>
            <a:r>
              <a:rPr lang="en-US" altLang="zh-CN" baseline="-25000"/>
              <a:t>n</a:t>
            </a:r>
            <a:r>
              <a:rPr lang="en-US" altLang="zh-CN">
                <a:sym typeface="Symbol" panose="05050102010706020507" pitchFamily="18" charset="2"/>
              </a:rPr>
              <a:t>)=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存在，则</a:t>
            </a: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31820"/>
              </p:ext>
            </p:extLst>
          </p:nvPr>
        </p:nvGraphicFramePr>
        <p:xfrm>
          <a:off x="709380" y="3946231"/>
          <a:ext cx="23034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82680" imgH="431640" progId="Equation.3">
                  <p:embed/>
                </p:oleObj>
              </mc:Choice>
              <mc:Fallback>
                <p:oleObj name="公式" r:id="rId8" imgW="1282680" imgH="431640" progId="Equation.3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80" y="3946231"/>
                        <a:ext cx="23034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223554"/>
              </p:ext>
            </p:extLst>
          </p:nvPr>
        </p:nvGraphicFramePr>
        <p:xfrm>
          <a:off x="2920768" y="4185943"/>
          <a:ext cx="7604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30120" imgH="164880" progId="Equation.3">
                  <p:embed/>
                </p:oleObj>
              </mc:Choice>
              <mc:Fallback>
                <p:oleObj name="公式" r:id="rId10" imgW="330120" imgH="164880" progId="Equation.3">
                  <p:embed/>
                  <p:pic>
                    <p:nvPicPr>
                      <p:cNvPr id="11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768" y="4185943"/>
                        <a:ext cx="7604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59697"/>
              </p:ext>
            </p:extLst>
          </p:nvPr>
        </p:nvGraphicFramePr>
        <p:xfrm>
          <a:off x="3757380" y="3957343"/>
          <a:ext cx="2463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71600" imgH="431640" progId="Equation.3">
                  <p:embed/>
                </p:oleObj>
              </mc:Choice>
              <mc:Fallback>
                <p:oleObj name="公式" r:id="rId12" imgW="1371600" imgH="431640" progId="Equation.3">
                  <p:embed/>
                  <p:pic>
                    <p:nvPicPr>
                      <p:cNvPr id="11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380" y="3957343"/>
                        <a:ext cx="24638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15732"/>
              </p:ext>
            </p:extLst>
          </p:nvPr>
        </p:nvGraphicFramePr>
        <p:xfrm>
          <a:off x="6151330" y="3968456"/>
          <a:ext cx="166528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927000" imgH="431640" progId="Equation.3">
                  <p:embed/>
                </p:oleObj>
              </mc:Choice>
              <mc:Fallback>
                <p:oleObj name="公式" r:id="rId14" imgW="927000" imgH="431640" progId="Equation.3">
                  <p:embed/>
                  <p:pic>
                    <p:nvPicPr>
                      <p:cNvPr id="11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330" y="3968456"/>
                        <a:ext cx="166528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39557"/>
              </p:ext>
            </p:extLst>
          </p:nvPr>
        </p:nvGraphicFramePr>
        <p:xfrm>
          <a:off x="7743593" y="3955756"/>
          <a:ext cx="6619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68280" imgH="419040" progId="Equation.3">
                  <p:embed/>
                </p:oleObj>
              </mc:Choice>
              <mc:Fallback>
                <p:oleObj name="公式" r:id="rId16" imgW="368280" imgH="419040" progId="Equation.3">
                  <p:embed/>
                  <p:pic>
                    <p:nvPicPr>
                      <p:cNvPr id="11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593" y="3955756"/>
                        <a:ext cx="6619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15493"/>
              </p:ext>
            </p:extLst>
          </p:nvPr>
        </p:nvGraphicFramePr>
        <p:xfrm>
          <a:off x="2222268" y="5033668"/>
          <a:ext cx="29956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511280" imgH="419040" progId="Equation.3">
                  <p:embed/>
                </p:oleObj>
              </mc:Choice>
              <mc:Fallback>
                <p:oleObj name="公式" r:id="rId18" imgW="1511280" imgH="419040" progId="Equation.3">
                  <p:embed/>
                  <p:pic>
                    <p:nvPicPr>
                      <p:cNvPr id="11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268" y="5033668"/>
                        <a:ext cx="29956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31863"/>
              </p:ext>
            </p:extLst>
          </p:nvPr>
        </p:nvGraphicFramePr>
        <p:xfrm>
          <a:off x="2614380" y="5289256"/>
          <a:ext cx="3857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15640" imgH="241200" progId="Equation.3">
                  <p:embed/>
                </p:oleObj>
              </mc:Choice>
              <mc:Fallback>
                <p:oleObj name="公式" r:id="rId20" imgW="215640" imgH="241200" progId="Equation.3">
                  <p:embed/>
                  <p:pic>
                    <p:nvPicPr>
                      <p:cNvPr id="11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380" y="5289256"/>
                        <a:ext cx="385763" cy="430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8953"/>
              </p:ext>
            </p:extLst>
          </p:nvPr>
        </p:nvGraphicFramePr>
        <p:xfrm>
          <a:off x="4747980" y="4957468"/>
          <a:ext cx="509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342720" imgH="317160" progId="Equation.3">
                  <p:embed/>
                </p:oleObj>
              </mc:Choice>
              <mc:Fallback>
                <p:oleObj name="公式" r:id="rId22" imgW="342720" imgH="317160" progId="Equation.3">
                  <p:embed/>
                  <p:pic>
                    <p:nvPicPr>
                      <p:cNvPr id="11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980" y="4957468"/>
                        <a:ext cx="509588" cy="469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74355"/>
              </p:ext>
            </p:extLst>
          </p:nvPr>
        </p:nvGraphicFramePr>
        <p:xfrm>
          <a:off x="5171843" y="5244806"/>
          <a:ext cx="10239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533160" imgH="291960" progId="Equation.3">
                  <p:embed/>
                </p:oleObj>
              </mc:Choice>
              <mc:Fallback>
                <p:oleObj name="公式" r:id="rId24" imgW="533160" imgH="291960" progId="Equation.3">
                  <p:embed/>
                  <p:pic>
                    <p:nvPicPr>
                      <p:cNvPr id="11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843" y="5244806"/>
                        <a:ext cx="10239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5363"/>
              </p:ext>
            </p:extLst>
          </p:nvPr>
        </p:nvGraphicFramePr>
        <p:xfrm>
          <a:off x="1846030" y="5338468"/>
          <a:ext cx="3873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15640" imgH="164880" progId="Equation.3">
                  <p:embed/>
                </p:oleObj>
              </mc:Choice>
              <mc:Fallback>
                <p:oleObj name="公式" r:id="rId26" imgW="215640" imgH="164880" progId="Equation.3">
                  <p:embed/>
                  <p:pic>
                    <p:nvPicPr>
                      <p:cNvPr id="112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030" y="5338468"/>
                        <a:ext cx="3873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1014180" y="3423943"/>
            <a:ext cx="7239000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4976580" y="2128543"/>
            <a:ext cx="3200400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906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5.1 </a:t>
            </a:r>
            <a:r>
              <a:rPr lang="zh-CN" altLang="en-US" sz="3600" dirty="0"/>
              <a:t>大数定律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95420" y="942181"/>
            <a:ext cx="533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切比雪夫</a:t>
            </a:r>
            <a:r>
              <a:rPr lang="ru-RU" altLang="zh-CN" sz="2400" b="1" dirty="0" err="1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Чебышëв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不等式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24344" y="1531262"/>
            <a:ext cx="678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设</a:t>
            </a:r>
            <a:r>
              <a:rPr lang="en-US" altLang="zh-CN"/>
              <a:t>R.V.</a:t>
            </a:r>
            <a:r>
              <a:rPr lang="en-US" altLang="zh-CN" i="1"/>
              <a:t>X </a:t>
            </a:r>
            <a:r>
              <a:rPr lang="zh-CN" altLang="en-US"/>
              <a:t>有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μ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/>
              <a:t>(</a:t>
            </a:r>
            <a:r>
              <a:rPr lang="en-US" altLang="zh-CN" i="1"/>
              <a:t>X </a:t>
            </a:r>
            <a:r>
              <a:rPr lang="en-US" altLang="zh-CN"/>
              <a:t>)</a:t>
            </a:r>
            <a:r>
              <a:rPr lang="en-US" altLang="zh-CN">
                <a:latin typeface="宋体" panose="02010600030101010101" pitchFamily="2" charset="-122"/>
              </a:rPr>
              <a:t>=</a:t>
            </a:r>
            <a:r>
              <a:rPr lang="en-US" altLang="zh-CN" i="1"/>
              <a:t>σ</a:t>
            </a:r>
            <a:r>
              <a:rPr lang="en-US" altLang="zh-CN" baseline="30000"/>
              <a:t>2</a:t>
            </a:r>
            <a:r>
              <a:rPr lang="zh-CN" altLang="en-US"/>
              <a:t>，则对任何</a:t>
            </a:r>
            <a:r>
              <a:rPr lang="en-US" altLang="zh-CN" i="1">
                <a:latin typeface="宋体" panose="02010600030101010101" pitchFamily="2" charset="-122"/>
              </a:rPr>
              <a:t>ε</a:t>
            </a:r>
            <a:r>
              <a:rPr lang="en-US" altLang="zh-CN"/>
              <a:t>&gt;0</a:t>
            </a:r>
            <a:r>
              <a:rPr lang="zh-CN" altLang="en-US"/>
              <a:t>有</a:t>
            </a:r>
          </a:p>
        </p:txBody>
      </p:sp>
      <p:graphicFrame>
        <p:nvGraphicFramePr>
          <p:cNvPr id="10" name="对象 9"/>
          <p:cNvGraphicFramePr>
            <a:graphicFrameLocks/>
          </p:cNvGraphicFramePr>
          <p:nvPr/>
        </p:nvGraphicFramePr>
        <p:xfrm>
          <a:off x="2540394" y="2058312"/>
          <a:ext cx="26558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172" imgH="482391" progId="Equation.DSMT4">
                  <p:embed/>
                </p:oleObj>
              </mc:Choice>
              <mc:Fallback>
                <p:oleObj name="Equation" r:id="rId2" imgW="1447172" imgH="482391" progId="Equation.DSMT4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394" y="2058312"/>
                        <a:ext cx="26558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/>
        </p:nvGraphicFramePr>
        <p:xfrm>
          <a:off x="2724544" y="2960012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4254" imgH="419646" progId="Equation.DSMT4">
                  <p:embed/>
                </p:oleObj>
              </mc:Choice>
              <mc:Fallback>
                <p:oleObj name="Equation" r:id="rId4" imgW="1424254" imgH="419646" progId="Equation.DSMT4">
                  <p:embed/>
                  <p:pic>
                    <p:nvPicPr>
                      <p:cNvPr id="11" name="对象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544" y="2960012"/>
                        <a:ext cx="259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19544" y="3893462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证明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733944" y="3893462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仅对 </a:t>
            </a:r>
            <a:r>
              <a:rPr lang="en-US" altLang="zh-CN"/>
              <a:t>C.R.V.</a:t>
            </a:r>
            <a:r>
              <a:rPr lang="en-US" altLang="zh-CN" i="1"/>
              <a:t>X </a:t>
            </a:r>
            <a:r>
              <a:rPr lang="zh-CN" altLang="en-US"/>
              <a:t>证明，设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</a:t>
            </a:r>
            <a:r>
              <a:rPr lang="en-US" altLang="zh-CN" i="1"/>
              <a:t>X </a:t>
            </a:r>
            <a:r>
              <a:rPr lang="zh-CN" altLang="en-US"/>
              <a:t>的密度函数，则</a:t>
            </a:r>
          </a:p>
        </p:txBody>
      </p:sp>
      <p:graphicFrame>
        <p:nvGraphicFramePr>
          <p:cNvPr id="14" name="对象 13"/>
          <p:cNvGraphicFramePr>
            <a:graphicFrameLocks/>
          </p:cNvGraphicFramePr>
          <p:nvPr/>
        </p:nvGraphicFramePr>
        <p:xfrm>
          <a:off x="865581" y="4503062"/>
          <a:ext cx="36845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469900" progId="Equation.DSMT4">
                  <p:embed/>
                </p:oleObj>
              </mc:Choice>
              <mc:Fallback>
                <p:oleObj name="Equation" r:id="rId6" imgW="2108200" imgH="469900" progId="Equation.DSMT4">
                  <p:embed/>
                  <p:pic>
                    <p:nvPicPr>
                      <p:cNvPr id="14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81" y="4503062"/>
                        <a:ext cx="36845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/>
          </p:cNvGraphicFramePr>
          <p:nvPr/>
        </p:nvGraphicFramePr>
        <p:xfrm>
          <a:off x="4559694" y="4385587"/>
          <a:ext cx="2889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300" imgH="571500" progId="Equation.DSMT4">
                  <p:embed/>
                </p:oleObj>
              </mc:Choice>
              <mc:Fallback>
                <p:oleObj name="Equation" r:id="rId8" imgW="1765300" imgH="571500" progId="Equation.DSMT4">
                  <p:embed/>
                  <p:pic>
                    <p:nvPicPr>
                      <p:cNvPr id="15" name="对象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694" y="4385587"/>
                        <a:ext cx="28892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/>
          </p:cNvGraphicFramePr>
          <p:nvPr/>
        </p:nvGraphicFramePr>
        <p:xfrm>
          <a:off x="2594369" y="5279350"/>
          <a:ext cx="34147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457200" progId="Equation.DSMT4">
                  <p:embed/>
                </p:oleObj>
              </mc:Choice>
              <mc:Fallback>
                <p:oleObj name="Equation" r:id="rId10" imgW="1752600" imgH="457200" progId="Equation.DSMT4">
                  <p:embed/>
                  <p:pic>
                    <p:nvPicPr>
                      <p:cNvPr id="16" name="对象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369" y="5279350"/>
                        <a:ext cx="34147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/>
          </p:cNvGraphicFramePr>
          <p:nvPr/>
        </p:nvGraphicFramePr>
        <p:xfrm>
          <a:off x="6094806" y="5326975"/>
          <a:ext cx="7000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224" imgH="482391" progId="Equation.DSMT4">
                  <p:embed/>
                </p:oleObj>
              </mc:Choice>
              <mc:Fallback>
                <p:oleObj name="Equation" r:id="rId12" imgW="406224" imgH="482391" progId="Equation.DSMT4">
                  <p:embed/>
                  <p:pic>
                    <p:nvPicPr>
                      <p:cNvPr id="17" name="对象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806" y="5326975"/>
                        <a:ext cx="7000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14744" y="305526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8901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3" grpId="0" build="p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5.1 </a:t>
            </a:r>
            <a:r>
              <a:rPr lang="zh-CN" altLang="en-US" sz="3600" dirty="0"/>
              <a:t>大数定律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64608" y="980176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tx1"/>
                </a:solidFill>
              </a:rPr>
              <a:t>伯努利（</a:t>
            </a:r>
            <a:r>
              <a:rPr lang="en-US" altLang="zh-CN" sz="2400" b="1" dirty="0">
                <a:solidFill>
                  <a:schemeClr val="tx1"/>
                </a:solidFill>
              </a:rPr>
              <a:t>Bernoulli</a:t>
            </a:r>
            <a:r>
              <a:rPr lang="zh-CN" altLang="en-US" sz="2400" b="1" dirty="0">
                <a:solidFill>
                  <a:schemeClr val="tx1"/>
                </a:solidFill>
              </a:rPr>
              <a:t>）大数定理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141198" y="980660"/>
            <a:ext cx="7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endParaRPr lang="zh-CN" altLang="en-US" sz="120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58060" y="1598198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设</a:t>
            </a:r>
            <a:r>
              <a:rPr lang="en-US" altLang="zh-CN" i="1" dirty="0" err="1">
                <a:latin typeface="宋体" panose="02010600030101010101" pitchFamily="2" charset="-122"/>
              </a:rPr>
              <a:t>μ</a:t>
            </a:r>
            <a:r>
              <a:rPr lang="en-US" altLang="zh-CN" i="1" baseline="-25000" dirty="0" err="1">
                <a:latin typeface="宋体" panose="02010600030101010101" pitchFamily="2" charset="-122"/>
              </a:rPr>
              <a:t>n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重伯努利试验中</a:t>
            </a:r>
            <a:r>
              <a:rPr lang="en-US" altLang="zh-CN" i="1" dirty="0"/>
              <a:t>A</a:t>
            </a:r>
            <a:r>
              <a:rPr lang="zh-CN" altLang="en-US" dirty="0"/>
              <a:t>发生的次数，且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)=</a:t>
            </a:r>
            <a:r>
              <a:rPr lang="en-US" altLang="zh-CN" i="1" dirty="0"/>
              <a:t>p</a:t>
            </a:r>
            <a:r>
              <a:rPr lang="zh-CN" altLang="en-US" dirty="0"/>
              <a:t>，则对任何</a:t>
            </a:r>
            <a:r>
              <a:rPr lang="en-US" altLang="zh-CN" i="1" dirty="0">
                <a:latin typeface="宋体" panose="02010600030101010101" pitchFamily="2" charset="-122"/>
              </a:rPr>
              <a:t>ε</a:t>
            </a:r>
            <a:r>
              <a:rPr lang="en-US" altLang="zh-CN" dirty="0"/>
              <a:t>&gt;0</a:t>
            </a:r>
            <a:r>
              <a:rPr lang="zh-CN" altLang="en-US" dirty="0"/>
              <a:t>，有</a:t>
            </a: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606"/>
              </p:ext>
            </p:extLst>
          </p:nvPr>
        </p:nvGraphicFramePr>
        <p:xfrm>
          <a:off x="2884488" y="2284413"/>
          <a:ext cx="24145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58900" imgH="508000" progId="Equation.3">
                  <p:embed/>
                </p:oleObj>
              </mc:Choice>
              <mc:Fallback>
                <p:oleObj name="公式" r:id="rId2" imgW="1358900" imgH="508000" progId="Equation.3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284413"/>
                        <a:ext cx="24145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967660" y="3258723"/>
            <a:ext cx="1272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证明：</a:t>
            </a:r>
            <a:r>
              <a:rPr lang="zh-CN" altLang="en-US" dirty="0"/>
              <a:t>记</a:t>
            </a:r>
          </a:p>
        </p:txBody>
      </p:sp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764520"/>
              </p:ext>
            </p:extLst>
          </p:nvPr>
        </p:nvGraphicFramePr>
        <p:xfrm>
          <a:off x="2239927" y="3313522"/>
          <a:ext cx="2828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3880" imgH="228600" progId="Equation.3">
                  <p:embed/>
                </p:oleObj>
              </mc:Choice>
              <mc:Fallback>
                <p:oleObj name="公式" r:id="rId4" imgW="1523880" imgH="228600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27" y="3313522"/>
                        <a:ext cx="28289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068852" y="3280185"/>
            <a:ext cx="134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相互独立</a:t>
            </a:r>
          </a:p>
        </p:txBody>
      </p:sp>
      <p:graphicFrame>
        <p:nvGraphicFramePr>
          <p:cNvPr id="3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37976"/>
              </p:ext>
            </p:extLst>
          </p:nvPr>
        </p:nvGraphicFramePr>
        <p:xfrm>
          <a:off x="4853860" y="3877848"/>
          <a:ext cx="1524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63280" imgH="431640" progId="Equation.3">
                  <p:embed/>
                </p:oleObj>
              </mc:Choice>
              <mc:Fallback>
                <p:oleObj name="公式" r:id="rId6" imgW="863280" imgH="431640" progId="Equation.3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860" y="3877848"/>
                        <a:ext cx="1524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434260" y="40286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 </a:t>
            </a:r>
          </a:p>
        </p:txBody>
      </p:sp>
      <p:graphicFrame>
        <p:nvGraphicFramePr>
          <p:cNvPr id="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502575"/>
              </p:ext>
            </p:extLst>
          </p:nvPr>
        </p:nvGraphicFramePr>
        <p:xfrm>
          <a:off x="6377860" y="4061998"/>
          <a:ext cx="603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42720" imgH="241200" progId="Equation.3">
                  <p:embed/>
                </p:oleObj>
              </mc:Choice>
              <mc:Fallback>
                <p:oleObj name="公式" r:id="rId8" imgW="342720" imgH="241200" progId="Equation.3">
                  <p:embed/>
                  <p:pic>
                    <p:nvPicPr>
                      <p:cNvPr id="12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860" y="4061998"/>
                        <a:ext cx="603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90179"/>
              </p:ext>
            </p:extLst>
          </p:nvPr>
        </p:nvGraphicFramePr>
        <p:xfrm>
          <a:off x="999410" y="4028660"/>
          <a:ext cx="3702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17360" imgH="228600" progId="Equation.3">
                  <p:embed/>
                </p:oleObj>
              </mc:Choice>
              <mc:Fallback>
                <p:oleObj name="公式" r:id="rId10" imgW="1917360" imgH="228600" progId="Equation.3">
                  <p:embed/>
                  <p:pic>
                    <p:nvPicPr>
                      <p:cNvPr id="12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10" y="4028660"/>
                        <a:ext cx="37020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0"/>
          <p:cNvGrpSpPr>
            <a:grpSpLocks/>
          </p:cNvGrpSpPr>
          <p:nvPr/>
        </p:nvGrpSpPr>
        <p:grpSpPr bwMode="auto">
          <a:xfrm>
            <a:off x="929560" y="4742156"/>
            <a:ext cx="4794600" cy="693737"/>
            <a:chOff x="960" y="3019"/>
            <a:chExt cx="2448" cy="437"/>
          </a:xfrm>
        </p:grpSpPr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960" y="3120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意义：</a:t>
              </a:r>
              <a:r>
                <a:rPr lang="zh-CN" altLang="en-US" dirty="0"/>
                <a:t>  频率    趋于概率</a:t>
              </a:r>
              <a:r>
                <a:rPr lang="en-US" altLang="zh-CN" i="1" dirty="0"/>
                <a:t>p</a:t>
              </a:r>
            </a:p>
          </p:txBody>
        </p:sp>
        <p:graphicFrame>
          <p:nvGraphicFramePr>
            <p:cNvPr id="4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261016"/>
                </p:ext>
              </p:extLst>
            </p:nvPr>
          </p:nvGraphicFramePr>
          <p:xfrm>
            <a:off x="1974" y="3019"/>
            <a:ext cx="254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28600" imgH="393480" progId="Equation.3">
                    <p:embed/>
                  </p:oleObj>
                </mc:Choice>
                <mc:Fallback>
                  <p:oleObj name="公式" r:id="rId12" imgW="228600" imgH="393480" progId="Equation.3">
                    <p:embed/>
                    <p:pic>
                      <p:nvPicPr>
                        <p:cNvPr id="512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3019"/>
                          <a:ext cx="254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929560" y="565209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u="sng" dirty="0">
                <a:solidFill>
                  <a:srgbClr val="FF0000"/>
                </a:solidFill>
              </a:rPr>
              <a:t>此定理说明了频率的稳定性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76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utoUpdateAnimBg="0"/>
      <p:bldP spid="31" grpId="0" build="p" autoUpdateAnimBg="0"/>
      <p:bldP spid="33" grpId="0" build="p" autoUpdateAnimBg="0"/>
      <p:bldP spid="35" grpId="0" build="p" autoUpdateAnimBg="0"/>
      <p:bldP spid="3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5.1 </a:t>
            </a:r>
            <a:r>
              <a:rPr lang="zh-CN" altLang="en-US" sz="3600" dirty="0"/>
              <a:t>大数定律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96947" y="6347477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5179260" y="2175500"/>
            <a:ext cx="3352800" cy="3564626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283660" y="2175500"/>
            <a:ext cx="2895600" cy="3564626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683460" y="2175500"/>
            <a:ext cx="1600200" cy="3564626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683460" y="2175500"/>
            <a:ext cx="7848600" cy="533400"/>
          </a:xfrm>
          <a:prstGeom prst="rec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2715556" y="722100"/>
            <a:ext cx="3271837" cy="5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000" tIns="45720" rIns="1800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FF0066"/>
                </a:solidFill>
              </a:rPr>
              <a:t>几个著名的大数定律</a:t>
            </a:r>
            <a:endParaRPr lang="zh-CN" altLang="en-US" dirty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683460" y="220483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683460" y="27089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953335" y="2179690"/>
            <a:ext cx="651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名    称                条        件                       结        论 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59660" y="2920726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切比雪夫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877135" y="3911326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伯 努 利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835860" y="4901926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辛     钦 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2359860" y="2784201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 err="1"/>
              <a:t>Cov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)=0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sz="2000" dirty="0" err="1">
                <a:latin typeface="宋体" panose="02010600030101010101" pitchFamily="2" charset="-122"/>
              </a:rPr>
              <a:t>≠</a:t>
            </a:r>
            <a:r>
              <a:rPr lang="en-US" altLang="zh-CN" dirty="0" err="1">
                <a:latin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/>
              <a:t>且</a:t>
            </a:r>
            <a:r>
              <a:rPr lang="en-US" altLang="zh-CN" dirty="0"/>
              <a:t>D(</a:t>
            </a:r>
            <a:r>
              <a:rPr lang="en-US" altLang="zh-CN" b="1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)&lt;C</a:t>
            </a:r>
            <a:r>
              <a:rPr lang="zh-CN" altLang="en-US" dirty="0"/>
              <a:t>（有界）</a:t>
            </a:r>
          </a:p>
        </p:txBody>
      </p:sp>
      <p:graphicFrame>
        <p:nvGraphicFramePr>
          <p:cNvPr id="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7339"/>
              </p:ext>
            </p:extLst>
          </p:nvPr>
        </p:nvGraphicFramePr>
        <p:xfrm>
          <a:off x="5220535" y="2827064"/>
          <a:ext cx="3270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76160" imgH="304560" progId="Equation.3">
                  <p:embed/>
                </p:oleObj>
              </mc:Choice>
              <mc:Fallback>
                <p:oleObj name="公式" r:id="rId2" imgW="1676160" imgH="304560" progId="Equation.3">
                  <p:embed/>
                  <p:pic>
                    <p:nvPicPr>
                      <p:cNvPr id="61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535" y="2827064"/>
                        <a:ext cx="3270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3152023" y="3835126"/>
            <a:ext cx="1265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i="1" baseline="-25000"/>
              <a:t>n</a:t>
            </a:r>
            <a:r>
              <a:rPr lang="en-US" altLang="zh-CN" i="1"/>
              <a:t>~</a:t>
            </a:r>
            <a:r>
              <a:rPr lang="en-US" altLang="zh-CN"/>
              <a:t>B(</a:t>
            </a:r>
            <a:r>
              <a:rPr lang="en-US" altLang="zh-CN" i="1"/>
              <a:t>n,p</a:t>
            </a:r>
            <a:r>
              <a:rPr lang="en-US" altLang="zh-CN"/>
              <a:t>)</a:t>
            </a:r>
          </a:p>
        </p:txBody>
      </p:sp>
      <p:graphicFrame>
        <p:nvGraphicFramePr>
          <p:cNvPr id="4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3754"/>
              </p:ext>
            </p:extLst>
          </p:nvPr>
        </p:nvGraphicFramePr>
        <p:xfrm>
          <a:off x="5484060" y="3638276"/>
          <a:ext cx="2819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71600" imgH="431640" progId="Equation.3">
                  <p:embed/>
                </p:oleObj>
              </mc:Choice>
              <mc:Fallback>
                <p:oleObj name="公式" r:id="rId4" imgW="1371600" imgH="431640" progId="Equation.3">
                  <p:embed/>
                  <p:pic>
                    <p:nvPicPr>
                      <p:cNvPr id="61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060" y="3638276"/>
                        <a:ext cx="2819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2588460" y="4552676"/>
            <a:ext cx="243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b="1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b="1"/>
              <a:t>…</a:t>
            </a:r>
            <a:r>
              <a:rPr lang="en-US" altLang="zh-CN"/>
              <a:t>,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  <a:r>
              <a:rPr lang="en-US" altLang="zh-CN" b="1" i="1"/>
              <a:t>,… </a:t>
            </a:r>
            <a:r>
              <a:rPr lang="zh-CN" altLang="en-US"/>
              <a:t>独立同分布，且</a:t>
            </a:r>
            <a:r>
              <a:rPr lang="en-US" altLang="zh-CN"/>
              <a:t>E(</a:t>
            </a:r>
            <a:r>
              <a:rPr lang="en-US" altLang="zh-CN" b="1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)=</a:t>
            </a: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i="1"/>
              <a:t> </a:t>
            </a:r>
            <a:r>
              <a:rPr lang="en-US" altLang="zh-CN"/>
              <a:t>(</a:t>
            </a:r>
            <a:r>
              <a:rPr lang="zh-CN" altLang="en-US"/>
              <a:t>有限</a:t>
            </a:r>
            <a:r>
              <a:rPr lang="en-US" altLang="zh-CN"/>
              <a:t>)</a:t>
            </a:r>
          </a:p>
        </p:txBody>
      </p:sp>
      <p:graphicFrame>
        <p:nvGraphicFramePr>
          <p:cNvPr id="5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088846"/>
              </p:ext>
            </p:extLst>
          </p:nvPr>
        </p:nvGraphicFramePr>
        <p:xfrm>
          <a:off x="5560260" y="4893989"/>
          <a:ext cx="2743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84200" imgH="304560" progId="Equation.3">
                  <p:embed/>
                </p:oleObj>
              </mc:Choice>
              <mc:Fallback>
                <p:oleObj name="公式" r:id="rId6" imgW="1384200" imgH="304560" progId="Equation.3">
                  <p:embed/>
                  <p:pic>
                    <p:nvPicPr>
                      <p:cNvPr id="615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260" y="4893989"/>
                        <a:ext cx="2743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683460" y="3606526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683460" y="4597126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683460" y="5740126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5614235" y="5892526"/>
            <a:ext cx="2794000" cy="533400"/>
            <a:chOff x="3730" y="3840"/>
            <a:chExt cx="1760" cy="336"/>
          </a:xfrm>
        </p:grpSpPr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3730" y="3840"/>
              <a:ext cx="1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{    }</a:t>
              </a:r>
              <a:r>
                <a:rPr lang="zh-CN" altLang="en-US" dirty="0">
                  <a:solidFill>
                    <a:srgbClr val="FF0000"/>
                  </a:solidFill>
                </a:rPr>
                <a:t>依概率收敛</a:t>
              </a:r>
              <a:r>
                <a:rPr lang="zh-CN" altLang="en-US" dirty="0"/>
                <a:t>于</a:t>
              </a:r>
              <a:r>
                <a:rPr lang="en-US" altLang="zh-CN" i="1" dirty="0">
                  <a:latin typeface="宋体" panose="02010600030101010101" pitchFamily="2" charset="-122"/>
                </a:rPr>
                <a:t>μ</a:t>
              </a:r>
            </a:p>
          </p:txBody>
        </p:sp>
        <p:graphicFrame>
          <p:nvGraphicFramePr>
            <p:cNvPr id="58" name="Object 30"/>
            <p:cNvGraphicFramePr>
              <a:graphicFrameLocks noChangeAspect="1"/>
            </p:cNvGraphicFramePr>
            <p:nvPr/>
          </p:nvGraphicFramePr>
          <p:xfrm>
            <a:off x="3813" y="3878"/>
            <a:ext cx="26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15640" imgH="241200" progId="Equation.3">
                    <p:embed/>
                  </p:oleObj>
                </mc:Choice>
                <mc:Fallback>
                  <p:oleObj name="公式" r:id="rId8" imgW="215640" imgH="241200" progId="Equation.3">
                    <p:embed/>
                    <p:pic>
                      <p:nvPicPr>
                        <p:cNvPr id="615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3" y="3878"/>
                          <a:ext cx="26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98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5.1 </a:t>
            </a:r>
            <a:r>
              <a:rPr lang="zh-CN" altLang="en-US" sz="3600" dirty="0"/>
              <a:t>大数定律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51400" y="905183"/>
            <a:ext cx="859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为相互独立的随机变量序列，且</a:t>
            </a: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908777"/>
              </p:ext>
            </p:extLst>
          </p:nvPr>
        </p:nvGraphicFramePr>
        <p:xfrm>
          <a:off x="1447800" y="1365250"/>
          <a:ext cx="54768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33700" imgH="406400" progId="Equation.3">
                  <p:embed/>
                </p:oleObj>
              </mc:Choice>
              <mc:Fallback>
                <p:oleObj name="公式" r:id="rId2" imgW="2933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65250"/>
                        <a:ext cx="54768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49182" y="2035670"/>
            <a:ext cx="350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证明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服从大数定律。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870525" y="268000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证明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123063" y="2680008"/>
            <a:ext cx="73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E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endParaRPr kumimoji="1"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2667"/>
              </p:ext>
            </p:extLst>
          </p:nvPr>
        </p:nvGraphicFramePr>
        <p:xfrm>
          <a:off x="2843788" y="2548246"/>
          <a:ext cx="39354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08160" imgH="393480" progId="Equation.3">
                  <p:embed/>
                </p:oleObj>
              </mc:Choice>
              <mc:Fallback>
                <p:oleObj name="公式" r:id="rId4" imgW="2108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88" y="2548246"/>
                        <a:ext cx="393541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939538" y="2971800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= 0</a:t>
            </a:r>
            <a:endParaRPr kumimoji="1" lang="en-US" altLang="zh-CN" sz="2400" i="1" baseline="-250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186438" y="3491221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D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endParaRPr kumimoji="1"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07163" y="3491221"/>
            <a:ext cx="2255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= E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38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Symbol" panose="05050102010706020507" pitchFamily="18" charset="2"/>
                <a:ea typeface="华文中宋" panose="02010600040101010101" pitchFamily="2" charset="-122"/>
              </a:rPr>
              <a:t>- [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E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Symbol" panose="05050102010706020507" pitchFamily="18" charset="2"/>
                <a:ea typeface="华文中宋" panose="02010600040101010101" pitchFamily="2" charset="-122"/>
              </a:rPr>
              <a:t>]</a:t>
            </a:r>
            <a:r>
              <a:rPr kumimoji="1" lang="en-US" altLang="zh-CN" sz="2400" baseline="38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endParaRPr kumimoji="1"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1948"/>
              </p:ext>
            </p:extLst>
          </p:nvPr>
        </p:nvGraphicFramePr>
        <p:xfrm>
          <a:off x="4155063" y="3340408"/>
          <a:ext cx="32956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65080" imgH="393480" progId="Equation.3">
                  <p:embed/>
                </p:oleObj>
              </mc:Choice>
              <mc:Fallback>
                <p:oleObj name="公式" r:id="rId6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063" y="3340408"/>
                        <a:ext cx="32956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7444280" y="3789050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= 2</a:t>
            </a:r>
            <a:endParaRPr kumimoji="1" lang="en-US" altLang="zh-CN" sz="2400" i="1" baseline="-250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251400" y="4218296"/>
            <a:ext cx="865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满足切比雪夫大数定律的条件，故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服从大数定律，即</a:t>
            </a:r>
          </a:p>
        </p:txBody>
      </p:sp>
      <p:graphicFrame>
        <p:nvGraphicFramePr>
          <p:cNvPr id="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50734"/>
              </p:ext>
            </p:extLst>
          </p:nvPr>
        </p:nvGraphicFramePr>
        <p:xfrm>
          <a:off x="3018413" y="4889808"/>
          <a:ext cx="2489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33440" imgH="431640" progId="Equation.3">
                  <p:embed/>
                </p:oleObj>
              </mc:Choice>
              <mc:Fallback>
                <p:oleObj name="公式" r:id="rId8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413" y="4889808"/>
                        <a:ext cx="24892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26" grpId="0" build="p" autoUpdateAnimBg="0"/>
      <p:bldP spid="29" grpId="0" build="p" autoUpdateAnimBg="0"/>
      <p:bldP spid="30" grpId="0" build="p" autoUpdateAnimBg="0"/>
      <p:bldP spid="32" grpId="0"/>
      <p:bldP spid="33" grpId="0" build="p" autoUpdateAnimBg="0"/>
      <p:bldP spid="34" grpId="0" build="p" autoUpdateAnimBg="0"/>
      <p:bldP spid="36" grpId="0"/>
      <p:bldP spid="3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第五章  大数定律和中心极限定理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5.2 </a:t>
            </a:r>
            <a:r>
              <a:rPr lang="zh-CN" altLang="en-US" sz="2800" b="1" cap="all" dirty="0">
                <a:latin typeface="+mj-lt"/>
                <a:ea typeface="+mj-ea"/>
                <a:cs typeface="+mj-cs"/>
              </a:rPr>
              <a:t>中心极限定理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5589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7176</TotalTime>
  <Pages>0</Pages>
  <Words>1158</Words>
  <Characters>0</Characters>
  <Application>Microsoft Office PowerPoint</Application>
  <PresentationFormat>全屏显示(4:3)</PresentationFormat>
  <Lines>0</Lines>
  <Paragraphs>169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黑体</vt:lpstr>
      <vt:lpstr>华文中宋</vt:lpstr>
      <vt:lpstr>楷体</vt:lpstr>
      <vt:lpstr>楷体_GB2312</vt:lpstr>
      <vt:lpstr>宋体</vt:lpstr>
      <vt:lpstr>Arial</vt:lpstr>
      <vt:lpstr>Calibri</vt:lpstr>
      <vt:lpstr>Corbel</vt:lpstr>
      <vt:lpstr>Symbol</vt:lpstr>
      <vt:lpstr>Times New Roman</vt:lpstr>
      <vt:lpstr>Wingdings</vt:lpstr>
      <vt:lpstr>Basis</vt:lpstr>
      <vt:lpstr>Microsoft Equation 3.0</vt:lpstr>
      <vt:lpstr>公式</vt:lpstr>
      <vt:lpstr>Equation</vt:lpstr>
      <vt:lpstr>MathType 6.0 Equation</vt:lpstr>
      <vt:lpstr>Bitmap Image</vt:lpstr>
      <vt:lpstr>概率论与数理统计  第五章 大数定律和中心极限定理</vt:lpstr>
      <vt:lpstr>第五章 大数定律和中心极限定理</vt:lpstr>
      <vt:lpstr>第五章  大数定律和中心极限定理</vt:lpstr>
      <vt:lpstr>5.1 大数定律</vt:lpstr>
      <vt:lpstr>5.1 大数定律</vt:lpstr>
      <vt:lpstr>5.1 大数定律</vt:lpstr>
      <vt:lpstr>5.1 大数定律</vt:lpstr>
      <vt:lpstr>5.1 大数定律</vt:lpstr>
      <vt:lpstr>第五章  大数定律和中心极限定理</vt:lpstr>
      <vt:lpstr>5.2 中心极限定理</vt:lpstr>
      <vt:lpstr>5.2 中心极限定理</vt:lpstr>
      <vt:lpstr>5.2 中心极限定理</vt:lpstr>
      <vt:lpstr>5.2 中心极限定理</vt:lpstr>
      <vt:lpstr>5.2 中心极限定理</vt:lpstr>
      <vt:lpstr>练习册习题</vt:lpstr>
      <vt:lpstr>练习册习题</vt:lpstr>
      <vt:lpstr>练习册习题</vt:lpstr>
      <vt:lpstr>练习册习题</vt:lpstr>
      <vt:lpstr>练习册习题</vt:lpstr>
      <vt:lpstr>练习册习题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my7833</cp:lastModifiedBy>
  <cp:revision>6152</cp:revision>
  <dcterms:created xsi:type="dcterms:W3CDTF">2003-07-06T11:35:33Z</dcterms:created>
  <dcterms:modified xsi:type="dcterms:W3CDTF">2021-05-11T07:48:01Z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