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wav" ContentType="audio/x-wav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4" r:id="rId1"/>
  </p:sldMasterIdLst>
  <p:notesMasterIdLst>
    <p:notesMasterId r:id="rId19"/>
  </p:notesMasterIdLst>
  <p:sldIdLst>
    <p:sldId id="803" r:id="rId2"/>
    <p:sldId id="815" r:id="rId3"/>
    <p:sldId id="824" r:id="rId4"/>
    <p:sldId id="804" r:id="rId5"/>
    <p:sldId id="789" r:id="rId6"/>
    <p:sldId id="805" r:id="rId7"/>
    <p:sldId id="816" r:id="rId8"/>
    <p:sldId id="817" r:id="rId9"/>
    <p:sldId id="825" r:id="rId10"/>
    <p:sldId id="818" r:id="rId11"/>
    <p:sldId id="819" r:id="rId12"/>
    <p:sldId id="820" r:id="rId13"/>
    <p:sldId id="826" r:id="rId14"/>
    <p:sldId id="821" r:id="rId15"/>
    <p:sldId id="822" r:id="rId16"/>
    <p:sldId id="823" r:id="rId17"/>
    <p:sldId id="82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3B99"/>
    <a:srgbClr val="3366FF"/>
    <a:srgbClr val="003399"/>
    <a:srgbClr val="3494BA"/>
    <a:srgbClr val="D75DCE"/>
    <a:srgbClr val="FF0000"/>
    <a:srgbClr val="000099"/>
    <a:srgbClr val="E3F2AC"/>
    <a:srgbClr val="DCFCA2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0394" autoAdjust="0"/>
  </p:normalViewPr>
  <p:slideViewPr>
    <p:cSldViewPr>
      <p:cViewPr varScale="1">
        <p:scale>
          <a:sx n="52" d="100"/>
          <a:sy n="52" d="100"/>
        </p:scale>
        <p:origin x="-25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29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Relationship Id="rId3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4" Type="http://schemas.openxmlformats.org/officeDocument/2006/relationships/image" Target="../media/image20.wmf"/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6" Type="http://schemas.openxmlformats.org/officeDocument/2006/relationships/image" Target="../media/image26.emf"/><Relationship Id="rId7" Type="http://schemas.openxmlformats.org/officeDocument/2006/relationships/image" Target="../media/image27.emf"/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4" Type="http://schemas.openxmlformats.org/officeDocument/2006/relationships/image" Target="../media/image31.wmf"/><Relationship Id="rId1" Type="http://schemas.openxmlformats.org/officeDocument/2006/relationships/image" Target="../media/image28.wmf"/><Relationship Id="rId2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页眉占位符 13721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19" name="日期占位符 13721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60" name="幻灯片图像占位符 137219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文本占位符 137220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7222" name="页脚占位符 13722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23" name="灯片编号占位符 13722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E54236C-803D-4D62-AC12-82501B2FBA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761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6AD6BE82-F746-48C3-BB91-548A901F4962}" type="slidenum">
              <a:rPr lang="zh-CN" altLang="en-US" smtClean="0">
                <a:solidFill>
                  <a:srgbClr val="000000"/>
                </a:solidFill>
              </a:rPr>
              <a:pPr eaLnBrk="0" hangingPunct="0">
                <a:spcBef>
                  <a:spcPct val="0"/>
                </a:spcBef>
                <a:buFontTx/>
                <a:buNone/>
              </a:pPr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283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766419E-1A81-45FD-8440-C789C68B1CB8}" type="datetime1">
              <a:rPr lang="zh-CN" altLang="en-US" smtClean="0">
                <a:solidFill>
                  <a:srgbClr val="92278F"/>
                </a:solidFill>
              </a:rPr>
              <a:t>5/6/20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52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2C97D0-0713-42E9-A562-CC3CAF06D2E6}" type="datetime1">
              <a:rPr lang="zh-CN" altLang="en-US" smtClean="0">
                <a:solidFill>
                  <a:srgbClr val="92278F"/>
                </a:solidFill>
              </a:rPr>
              <a:t>5/6/20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95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8AA0AA-106C-41E9-B8EE-A4E20E813CAF}" type="datetime1">
              <a:rPr lang="zh-CN" altLang="en-US" smtClean="0">
                <a:solidFill>
                  <a:srgbClr val="92278F"/>
                </a:solidFill>
              </a:rPr>
              <a:t>5/6/20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0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3FDEA3-947A-4DC7-959E-D7352149D2C4}" type="datetime1">
              <a:rPr lang="zh-CN" altLang="en-US" smtClean="0">
                <a:solidFill>
                  <a:srgbClr val="92278F"/>
                </a:solidFill>
              </a:rPr>
              <a:t>5/6/20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5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21C2B-E06B-4D86-97E7-46CCCFC37EC9}" type="datetime1">
              <a:rPr lang="zh-CN" altLang="en-US" smtClean="0">
                <a:solidFill>
                  <a:srgbClr val="92278F"/>
                </a:solidFill>
              </a:rPr>
              <a:t>5/6/20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3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A8220-F9EB-4685-8726-5A2387B7E574}" type="datetime1">
              <a:rPr lang="zh-CN" altLang="en-US" smtClean="0">
                <a:solidFill>
                  <a:srgbClr val="92278F"/>
                </a:solidFill>
              </a:rPr>
              <a:t>5/6/20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1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003068-C9FC-4DDB-AC3C-E704FDC58EF9}" type="datetime1">
              <a:rPr lang="zh-CN" altLang="en-US" smtClean="0">
                <a:solidFill>
                  <a:srgbClr val="92278F"/>
                </a:solidFill>
              </a:rPr>
              <a:t>5/6/20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46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510FB4-2C76-4DAB-9E17-41B8C6AACDBB}" type="datetime1">
              <a:rPr lang="zh-CN" altLang="en-US" smtClean="0">
                <a:solidFill>
                  <a:srgbClr val="92278F"/>
                </a:solidFill>
              </a:rPr>
              <a:t>5/6/20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91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0C080-8CED-454E-B037-52F0C2FE4F0D}" type="datetime1">
              <a:rPr lang="zh-CN" altLang="en-US" smtClean="0">
                <a:solidFill>
                  <a:srgbClr val="92278F"/>
                </a:solidFill>
              </a:rPr>
              <a:t>5/6/20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63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E58FB5-91C2-472A-99CB-933D30D7B64F}" type="datetime1">
              <a:rPr lang="zh-CN" altLang="en-US" smtClean="0">
                <a:solidFill>
                  <a:srgbClr val="92278F"/>
                </a:solidFill>
              </a:rPr>
              <a:t>5/6/20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52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FEF506-440A-40C2-9B2F-01E71A0CC46A}" type="datetime1">
              <a:rPr lang="zh-CN" altLang="en-US" smtClean="0">
                <a:solidFill>
                  <a:srgbClr val="92278F"/>
                </a:solidFill>
              </a:rPr>
              <a:t>5/6/20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6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3E055363-29F2-48E8-881D-48E628017EB5}" type="datetime1">
              <a:rPr lang="zh-CN" altLang="en-US" smtClean="0"/>
              <a:t>5/6/20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74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7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0.bin"/><Relationship Id="rId12" Type="http://schemas.openxmlformats.org/officeDocument/2006/relationships/image" Target="../media/image2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audio" Target="../media/audio1.wav"/><Relationship Id="rId4" Type="http://schemas.openxmlformats.org/officeDocument/2006/relationships/audio" Target="../media/audio2.wav"/><Relationship Id="rId5" Type="http://schemas.openxmlformats.org/officeDocument/2006/relationships/oleObject" Target="../embeddings/oleObject7.bin"/><Relationship Id="rId6" Type="http://schemas.openxmlformats.org/officeDocument/2006/relationships/image" Target="../media/image17.w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18.w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emf"/><Relationship Id="rId12" Type="http://schemas.openxmlformats.org/officeDocument/2006/relationships/oleObject" Target="../embeddings/oleObject15.bin"/><Relationship Id="rId13" Type="http://schemas.openxmlformats.org/officeDocument/2006/relationships/image" Target="../media/image25.emf"/><Relationship Id="rId14" Type="http://schemas.openxmlformats.org/officeDocument/2006/relationships/oleObject" Target="../embeddings/oleObject16.bin"/><Relationship Id="rId15" Type="http://schemas.openxmlformats.org/officeDocument/2006/relationships/image" Target="../media/image26.emf"/><Relationship Id="rId16" Type="http://schemas.openxmlformats.org/officeDocument/2006/relationships/oleObject" Target="../embeddings/oleObject17.bin"/><Relationship Id="rId17" Type="http://schemas.openxmlformats.org/officeDocument/2006/relationships/image" Target="../media/image2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audio" Target="../media/audio3.wav"/><Relationship Id="rId4" Type="http://schemas.openxmlformats.org/officeDocument/2006/relationships/oleObject" Target="../embeddings/oleObject11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22.e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23.emf"/><Relationship Id="rId10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28.w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29.wmf"/><Relationship Id="rId7" Type="http://schemas.openxmlformats.org/officeDocument/2006/relationships/oleObject" Target="../embeddings/oleObject20.bin"/><Relationship Id="rId8" Type="http://schemas.openxmlformats.org/officeDocument/2006/relationships/image" Target="../media/image30.wmf"/><Relationship Id="rId9" Type="http://schemas.openxmlformats.org/officeDocument/2006/relationships/oleObject" Target="../embeddings/oleObject21.bin"/><Relationship Id="rId10" Type="http://schemas.openxmlformats.org/officeDocument/2006/relationships/image" Target="../media/image31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4" Type="http://schemas.openxmlformats.org/officeDocument/2006/relationships/oleObject" Target="../embeddings/oleObject22.bin"/><Relationship Id="rId5" Type="http://schemas.openxmlformats.org/officeDocument/2006/relationships/image" Target="../media/image3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460" y="1124680"/>
            <a:ext cx="7777080" cy="25923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概率论与数理统计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六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章 数理统计的基本概念</a:t>
            </a:r>
            <a:endParaRPr lang="zh-CN" altLang="en-US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20484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915181D-DED6-46D9-9026-647C962E9D1D}" type="slidenum">
              <a:rPr lang="en-US" altLang="zh-CN" sz="1000" smtClean="0">
                <a:solidFill>
                  <a:srgbClr val="FE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000">
              <a:solidFill>
                <a:srgbClr val="FE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358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1400" y="231269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6.1.3 </a:t>
            </a:r>
            <a:r>
              <a:rPr lang="zh-CN" altLang="en-US" sz="3600" dirty="0"/>
              <a:t>理论</a:t>
            </a:r>
            <a:r>
              <a:rPr lang="zh-CN" altLang="en-US" sz="3600" dirty="0" smtClean="0"/>
              <a:t>分布与经验分布函数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78764" y="816417"/>
            <a:ext cx="8348663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1.</a:t>
            </a:r>
            <a:r>
              <a:rPr kumimoji="1"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理论分布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指</a:t>
            </a: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总体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的分布。总体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的分布函数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称为</a:t>
            </a:r>
            <a:r>
              <a:rPr kumimoji="1"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理论分布函数</a:t>
            </a: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518699" y="1808992"/>
            <a:ext cx="177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对总体</a:t>
            </a:r>
            <a:r>
              <a:rPr kumimoji="1" lang="en-US" altLang="zh-CN" sz="2400" i="1">
                <a:latin typeface="Times New Roman" panose="02020603050405020304" pitchFamily="18" charset="0"/>
              </a:rPr>
              <a:t>F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latin typeface="Times New Roman" panose="02020603050405020304" pitchFamily="18" charset="0"/>
              </a:rPr>
              <a:t>)</a:t>
            </a:r>
            <a:r>
              <a:rPr kumimoji="1" lang="zh-CN" altLang="en-US" sz="2400"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975899" y="2494792"/>
            <a:ext cx="186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离散型总体：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975899" y="4475992"/>
            <a:ext cx="186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3333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连续型总体：</a:t>
            </a: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458374" y="3164717"/>
            <a:ext cx="75279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</a:rPr>
              <a:t>如：</a:t>
            </a:r>
            <a:r>
              <a:rPr kumimoji="1" lang="zh-CN" altLang="en-US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200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2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200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,</a:t>
            </a:r>
            <a:r>
              <a:rPr kumimoji="1" lang="en-US" altLang="zh-CN" sz="2200" dirty="0">
                <a:latin typeface="MT Extra" panose="05050102010205020202" pitchFamily="18" charset="2"/>
              </a:rPr>
              <a:t>L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200" i="1" dirty="0" err="1">
                <a:latin typeface="Times New Roman" panose="02020603050405020304" pitchFamily="18" charset="0"/>
              </a:rPr>
              <a:t>X</a:t>
            </a:r>
            <a:r>
              <a:rPr kumimoji="1" lang="en-US" altLang="zh-CN" sz="2200" i="1" baseline="-25000" dirty="0" err="1">
                <a:latin typeface="Times New Roman" panose="02020603050405020304" pitchFamily="18" charset="0"/>
              </a:rPr>
              <a:t>n</a:t>
            </a:r>
            <a:r>
              <a:rPr kumimoji="1" lang="en-US" altLang="zh-CN" sz="2200" i="1" baseline="-25000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</a:rPr>
              <a:t>为取自总体</a:t>
            </a:r>
            <a:r>
              <a:rPr kumimoji="1" lang="zh-CN" altLang="en-US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i="1" dirty="0">
                <a:latin typeface="Times New Roman" panose="02020603050405020304" pitchFamily="18" charset="0"/>
              </a:rPr>
              <a:t>B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(1,</a:t>
            </a:r>
            <a:r>
              <a:rPr kumimoji="1" lang="en-US" altLang="zh-CN" sz="2200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) </a:t>
            </a:r>
            <a:r>
              <a:rPr kumimoji="1"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</a:rPr>
              <a:t>的样本，则其联合分布律</a:t>
            </a:r>
            <a:r>
              <a:rPr kumimoji="1" lang="zh-CN" altLang="en-US" sz="2200" dirty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467514"/>
              </p:ext>
            </p:extLst>
          </p:nvPr>
        </p:nvGraphicFramePr>
        <p:xfrm>
          <a:off x="6138449" y="3561592"/>
          <a:ext cx="21336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4" name="公式" r:id="rId3" imgW="1168200" imgH="393480" progId="Equation.3">
                  <p:embed/>
                </p:oleObj>
              </mc:Choice>
              <mc:Fallback>
                <p:oleObj name="公式" r:id="rId3" imgW="1168200" imgH="393480" progId="Equation.3">
                  <p:embed/>
                  <p:pic>
                    <p:nvPicPr>
                      <p:cNvPr id="6666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449" y="3561592"/>
                        <a:ext cx="21336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494886" y="5145917"/>
            <a:ext cx="77739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200">
                <a:latin typeface="Times New Roman" panose="02020603050405020304" pitchFamily="18" charset="0"/>
                <a:ea typeface="华文中宋" panose="02010600040101010101" pitchFamily="2" charset="-122"/>
              </a:rPr>
              <a:t>如：</a:t>
            </a:r>
            <a:r>
              <a:rPr kumimoji="1" lang="zh-CN" altLang="en-US" sz="2200">
                <a:latin typeface="Times New Roman" panose="02020603050405020304" pitchFamily="18" charset="0"/>
              </a:rPr>
              <a:t> </a:t>
            </a:r>
            <a:r>
              <a:rPr kumimoji="1" lang="en-US" altLang="zh-CN" sz="2200" i="1">
                <a:latin typeface="Times New Roman" panose="02020603050405020304" pitchFamily="18" charset="0"/>
              </a:rPr>
              <a:t>X</a:t>
            </a:r>
            <a:r>
              <a:rPr kumimoji="1" lang="en-US" altLang="zh-CN" sz="22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200">
                <a:latin typeface="Times New Roman" panose="02020603050405020304" pitchFamily="18" charset="0"/>
              </a:rPr>
              <a:t>, </a:t>
            </a:r>
            <a:r>
              <a:rPr kumimoji="1" lang="en-US" altLang="zh-CN" sz="2200" i="1">
                <a:latin typeface="Times New Roman" panose="02020603050405020304" pitchFamily="18" charset="0"/>
              </a:rPr>
              <a:t>X</a:t>
            </a:r>
            <a:r>
              <a:rPr kumimoji="1" lang="en-US" altLang="zh-CN" sz="22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200">
                <a:latin typeface="Times New Roman" panose="02020603050405020304" pitchFamily="18" charset="0"/>
              </a:rPr>
              <a:t>,</a:t>
            </a:r>
            <a:r>
              <a:rPr kumimoji="1" lang="en-US" altLang="zh-CN" sz="2200">
                <a:latin typeface="MT Extra" panose="05050102010205020202" pitchFamily="18" charset="2"/>
              </a:rPr>
              <a:t>L</a:t>
            </a:r>
            <a:r>
              <a:rPr kumimoji="1" lang="en-US" altLang="zh-CN" sz="2200">
                <a:latin typeface="Times New Roman" panose="02020603050405020304" pitchFamily="18" charset="0"/>
              </a:rPr>
              <a:t>, </a:t>
            </a:r>
            <a:r>
              <a:rPr kumimoji="1" lang="en-US" altLang="zh-CN" sz="2200" i="1">
                <a:latin typeface="Times New Roman" panose="02020603050405020304" pitchFamily="18" charset="0"/>
              </a:rPr>
              <a:t>X</a:t>
            </a:r>
            <a:r>
              <a:rPr kumimoji="1" lang="en-US" altLang="zh-CN" sz="2200" i="1" baseline="-25000">
                <a:latin typeface="Times New Roman" panose="02020603050405020304" pitchFamily="18" charset="0"/>
              </a:rPr>
              <a:t>n</a:t>
            </a:r>
            <a:r>
              <a:rPr kumimoji="1" lang="zh-CN" altLang="en-US" sz="2200">
                <a:latin typeface="Times New Roman" panose="02020603050405020304" pitchFamily="18" charset="0"/>
                <a:ea typeface="华文中宋" panose="02010600040101010101" pitchFamily="2" charset="-122"/>
              </a:rPr>
              <a:t>为取自总体</a:t>
            </a:r>
            <a:r>
              <a:rPr kumimoji="1" lang="zh-CN" altLang="en-US" sz="2200">
                <a:latin typeface="Times New Roman" panose="02020603050405020304" pitchFamily="18" charset="0"/>
              </a:rPr>
              <a:t> </a:t>
            </a:r>
            <a:r>
              <a:rPr kumimoji="1" lang="en-US" altLang="zh-CN" sz="2200" i="1">
                <a:latin typeface="Times New Roman" panose="02020603050405020304" pitchFamily="18" charset="0"/>
              </a:rPr>
              <a:t>N</a:t>
            </a:r>
            <a:r>
              <a:rPr kumimoji="1" lang="en-US" altLang="zh-CN" sz="2200">
                <a:latin typeface="Times New Roman" panose="02020603050405020304" pitchFamily="18" charset="0"/>
              </a:rPr>
              <a:t>(0,1) </a:t>
            </a:r>
            <a:r>
              <a:rPr kumimoji="1" lang="zh-CN" altLang="en-US" sz="2200">
                <a:latin typeface="Times New Roman" panose="02020603050405020304" pitchFamily="18" charset="0"/>
                <a:ea typeface="华文中宋" panose="02010600040101010101" pitchFamily="2" charset="-122"/>
              </a:rPr>
              <a:t>的样本，则其联合密度函数</a:t>
            </a:r>
            <a:r>
              <a:rPr kumimoji="1" lang="zh-CN" altLang="en-US" sz="22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205424"/>
              </p:ext>
            </p:extLst>
          </p:nvPr>
        </p:nvGraphicFramePr>
        <p:xfrm>
          <a:off x="934623" y="5501517"/>
          <a:ext cx="344963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5" name="公式" r:id="rId5" imgW="1726920" imgH="431640" progId="Equation.3">
                  <p:embed/>
                </p:oleObj>
              </mc:Choice>
              <mc:Fallback>
                <p:oleObj name="公式" r:id="rId5" imgW="1726920" imgH="431640" progId="Equation.3">
                  <p:embed/>
                  <p:pic>
                    <p:nvPicPr>
                      <p:cNvPr id="66663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623" y="5501517"/>
                        <a:ext cx="3449638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099229"/>
              </p:ext>
            </p:extLst>
          </p:nvPr>
        </p:nvGraphicFramePr>
        <p:xfrm>
          <a:off x="4341398" y="5625342"/>
          <a:ext cx="27733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6" name="公式" r:id="rId7" imgW="1473120" imgH="444240" progId="Equation.3">
                  <p:embed/>
                </p:oleObj>
              </mc:Choice>
              <mc:Fallback>
                <p:oleObj name="公式" r:id="rId7" imgW="1473120" imgH="444240" progId="Equation.3">
                  <p:embed/>
                  <p:pic>
                    <p:nvPicPr>
                      <p:cNvPr id="66663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1398" y="5625342"/>
                        <a:ext cx="277336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12"/>
          <p:cNvGrpSpPr>
            <a:grpSpLocks/>
          </p:cNvGrpSpPr>
          <p:nvPr/>
        </p:nvGrpSpPr>
        <p:grpSpPr bwMode="auto">
          <a:xfrm>
            <a:off x="2223674" y="1689928"/>
            <a:ext cx="6135687" cy="717550"/>
            <a:chOff x="1746" y="981"/>
            <a:chExt cx="3865" cy="452"/>
          </a:xfrm>
        </p:grpSpPr>
        <p:sp>
          <p:nvSpPr>
            <p:cNvPr id="27" name="Text Box 13"/>
            <p:cNvSpPr txBox="1">
              <a:spLocks noChangeArrowheads="1"/>
            </p:cNvSpPr>
            <p:nvPr/>
          </p:nvSpPr>
          <p:spPr bwMode="auto">
            <a:xfrm>
              <a:off x="1746" y="1056"/>
              <a:ext cx="386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样本的联合分布函数 </a:t>
              </a:r>
              <a:r>
                <a:rPr kumimoji="1" lang="en-US" altLang="zh-CN" sz="2400" i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400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400" i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aseline="-25000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400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400" i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aseline="-25000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400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200" dirty="0">
                  <a:solidFill>
                    <a:srgbClr val="0000CC"/>
                  </a:solidFill>
                  <a:latin typeface="MT Extra" panose="05050102010205020202" pitchFamily="18" charset="2"/>
                </a:rPr>
                <a:t>L</a:t>
              </a:r>
              <a:r>
                <a:rPr kumimoji="1" lang="en-US" altLang="zh-CN" sz="2400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400" i="1" dirty="0" err="1">
                  <a:solidFill>
                    <a:srgbClr val="0000CC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i="1" baseline="-25000" dirty="0" err="1">
                  <a:solidFill>
                    <a:srgbClr val="0000CC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400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) </a:t>
              </a:r>
              <a:r>
                <a:rPr kumimoji="1" lang="en-US" altLang="zh-CN" sz="2400" dirty="0" smtClean="0">
                  <a:solidFill>
                    <a:srgbClr val="0000CC"/>
                  </a:solidFill>
                  <a:latin typeface="Times New Roman" panose="02020603050405020304" pitchFamily="18" charset="0"/>
                </a:rPr>
                <a:t>=</a:t>
              </a:r>
              <a:r>
                <a:rPr kumimoji="1" lang="en-US" altLang="zh-CN" sz="2400" dirty="0" smtClean="0">
                  <a:solidFill>
                    <a:srgbClr val="0000CC"/>
                  </a:solidFill>
                  <a:latin typeface="Symbol" panose="05050102010706020507" pitchFamily="18" charset="2"/>
                </a:rPr>
                <a:t>P </a:t>
              </a:r>
              <a:r>
                <a:rPr kumimoji="1" lang="en-US" altLang="zh-CN" sz="2400" i="1" dirty="0" smtClean="0">
                  <a:solidFill>
                    <a:srgbClr val="0000CC"/>
                  </a:solidFill>
                  <a:latin typeface="Times New Roman" panose="02020603050405020304" pitchFamily="18" charset="0"/>
                </a:rPr>
                <a:t>F </a:t>
              </a:r>
              <a:r>
                <a:rPr kumimoji="1" lang="en-US" altLang="zh-CN" sz="2400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400" i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i="1" baseline="-25000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4864" y="1241"/>
              <a:ext cx="2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i="1" dirty="0" err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dirty="0">
                  <a:latin typeface="Times New Roman" panose="02020603050405020304" pitchFamily="18" charset="0"/>
                </a:rPr>
                <a:t>=1</a:t>
              </a:r>
            </a:p>
          </p:txBody>
        </p:sp>
        <p:sp>
          <p:nvSpPr>
            <p:cNvPr id="29" name="Text Box 15"/>
            <p:cNvSpPr txBox="1">
              <a:spLocks noChangeArrowheads="1"/>
            </p:cNvSpPr>
            <p:nvPr/>
          </p:nvSpPr>
          <p:spPr bwMode="auto">
            <a:xfrm>
              <a:off x="4884" y="98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i="1">
                  <a:latin typeface="Times New Roman" panose="02020603050405020304" pitchFamily="18" charset="0"/>
                </a:rPr>
                <a:t>n</a:t>
              </a:r>
              <a:endParaRPr kumimoji="1" lang="en-US" altLang="zh-CN" sz="1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0" name="Group 16"/>
          <p:cNvGrpSpPr>
            <a:grpSpLocks/>
          </p:cNvGrpSpPr>
          <p:nvPr/>
        </p:nvGrpSpPr>
        <p:grpSpPr bwMode="auto">
          <a:xfrm>
            <a:off x="2758661" y="2361445"/>
            <a:ext cx="5326063" cy="714376"/>
            <a:chOff x="2083" y="1404"/>
            <a:chExt cx="3355" cy="450"/>
          </a:xfrm>
        </p:grpSpPr>
        <p:sp>
          <p:nvSpPr>
            <p:cNvPr id="31" name="Text Box 17"/>
            <p:cNvSpPr txBox="1">
              <a:spLocks noChangeArrowheads="1"/>
            </p:cNvSpPr>
            <p:nvPr/>
          </p:nvSpPr>
          <p:spPr bwMode="auto">
            <a:xfrm>
              <a:off x="2083" y="1488"/>
              <a:ext cx="335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P(</a:t>
              </a:r>
              <a:r>
                <a:rPr kumimoji="1" lang="en-US" altLang="zh-CN" sz="2400" i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aseline="-250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4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= </a:t>
              </a:r>
              <a:r>
                <a:rPr kumimoji="1" lang="en-US" altLang="zh-CN" sz="2400" i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aseline="-250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4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400" i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aseline="-250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4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= </a:t>
              </a:r>
              <a:r>
                <a:rPr kumimoji="1" lang="en-US" altLang="zh-CN" sz="2400" i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aseline="-250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2 </a:t>
              </a:r>
              <a:r>
                <a:rPr kumimoji="1" lang="en-US" altLang="zh-CN" sz="24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200" dirty="0">
                  <a:solidFill>
                    <a:srgbClr val="3333CC"/>
                  </a:solidFill>
                  <a:latin typeface="MT Extra" panose="05050102010205020202" pitchFamily="18" charset="2"/>
                </a:rPr>
                <a:t>L</a:t>
              </a:r>
              <a:r>
                <a:rPr kumimoji="1" lang="en-US" altLang="zh-CN" sz="24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,</a:t>
              </a:r>
              <a:r>
                <a:rPr kumimoji="1" lang="en-US" altLang="zh-CN" sz="2400" b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i="1" dirty="0" err="1">
                  <a:solidFill>
                    <a:srgbClr val="3333CC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i="1" baseline="-25000" dirty="0" err="1">
                  <a:solidFill>
                    <a:srgbClr val="3333CC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4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= </a:t>
              </a:r>
              <a:r>
                <a:rPr kumimoji="1" lang="en-US" altLang="zh-CN" sz="2400" i="1" dirty="0" err="1">
                  <a:solidFill>
                    <a:srgbClr val="3333CC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i="1" baseline="-25000" dirty="0" err="1">
                  <a:solidFill>
                    <a:srgbClr val="3333CC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4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) </a:t>
              </a:r>
              <a:r>
                <a:rPr kumimoji="1" lang="en-US" altLang="zh-CN" sz="2400" dirty="0" smtClean="0">
                  <a:solidFill>
                    <a:srgbClr val="3333CC"/>
                  </a:solidFill>
                  <a:latin typeface="Times New Roman" panose="02020603050405020304" pitchFamily="18" charset="0"/>
                </a:rPr>
                <a:t>=</a:t>
              </a:r>
              <a:r>
                <a:rPr kumimoji="1" lang="en-US" altLang="zh-CN" sz="2400" dirty="0" smtClean="0">
                  <a:solidFill>
                    <a:srgbClr val="3333CC"/>
                  </a:solidFill>
                  <a:latin typeface="Symbol" panose="05050102010706020507" pitchFamily="18" charset="2"/>
                </a:rPr>
                <a:t>P </a:t>
              </a:r>
              <a:r>
                <a:rPr kumimoji="1" lang="en-US" altLang="zh-CN" sz="2400" dirty="0" smtClean="0">
                  <a:solidFill>
                    <a:srgbClr val="3333CC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4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400" i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i="1" baseline="-250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= </a:t>
              </a:r>
              <a:r>
                <a:rPr kumimoji="1" lang="en-US" altLang="zh-CN" sz="2400" i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i="1" baseline="-250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2" name="Text Box 18"/>
            <p:cNvSpPr txBox="1">
              <a:spLocks noChangeArrowheads="1"/>
            </p:cNvSpPr>
            <p:nvPr/>
          </p:nvSpPr>
          <p:spPr bwMode="auto">
            <a:xfrm>
              <a:off x="4428" y="1662"/>
              <a:ext cx="2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i="1" dirty="0" err="1">
                  <a:solidFill>
                    <a:srgbClr val="3333CC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=1</a:t>
              </a:r>
            </a:p>
          </p:txBody>
        </p:sp>
        <p:sp>
          <p:nvSpPr>
            <p:cNvPr id="33" name="Text Box 19"/>
            <p:cNvSpPr txBox="1">
              <a:spLocks noChangeArrowheads="1"/>
            </p:cNvSpPr>
            <p:nvPr/>
          </p:nvSpPr>
          <p:spPr bwMode="auto">
            <a:xfrm>
              <a:off x="4475" y="140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i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n</a:t>
              </a:r>
              <a:endParaRPr kumimoji="1" lang="en-US" altLang="zh-CN" sz="1400" dirty="0">
                <a:solidFill>
                  <a:srgbClr val="3333C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567911" y="3642554"/>
            <a:ext cx="5605463" cy="711200"/>
            <a:chOff x="703" y="2211"/>
            <a:chExt cx="3531" cy="448"/>
          </a:xfrm>
        </p:grpSpPr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703" y="2294"/>
              <a:ext cx="35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P(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= 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= 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2 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200">
                  <a:latin typeface="MT Extra" panose="05050102010205020202" pitchFamily="18" charset="2"/>
                </a:rPr>
                <a:t>L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,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i="1" baseline="-25000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= 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i="1" baseline="-25000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) = </a:t>
              </a:r>
              <a:r>
                <a:rPr kumimoji="1" lang="en-US" altLang="zh-CN" sz="2400">
                  <a:latin typeface="Symbol" panose="05050102010706020507" pitchFamily="18" charset="2"/>
                </a:rPr>
                <a:t>P 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400" i="1" baseline="38000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000" i="1" baseline="24000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(1</a:t>
              </a:r>
              <a:r>
                <a:rPr kumimoji="1" lang="en-US" altLang="zh-CN" sz="2400">
                  <a:latin typeface="Symbol" panose="05050102010706020507" pitchFamily="18" charset="2"/>
                </a:rPr>
                <a:t>-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)</a:t>
              </a:r>
              <a:r>
                <a:rPr kumimoji="1" lang="en-US" altLang="zh-CN" sz="2400" baseline="38000"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400" baseline="38000">
                  <a:latin typeface="Symbol" panose="05050102010706020507" pitchFamily="18" charset="2"/>
                </a:rPr>
                <a:t>-</a:t>
              </a:r>
              <a:r>
                <a:rPr kumimoji="1" lang="en-US" altLang="zh-CN" sz="2400" i="1" baseline="38000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000" i="1" baseline="240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6" name="Text Box 22"/>
            <p:cNvSpPr txBox="1">
              <a:spLocks noChangeArrowheads="1"/>
            </p:cNvSpPr>
            <p:nvPr/>
          </p:nvSpPr>
          <p:spPr bwMode="auto">
            <a:xfrm>
              <a:off x="3107" y="2467"/>
              <a:ext cx="2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>
                  <a:latin typeface="Times New Roman" panose="02020603050405020304" pitchFamily="18" charset="0"/>
                </a:rPr>
                <a:t>=1</a:t>
              </a:r>
            </a:p>
          </p:txBody>
        </p:sp>
        <p:sp>
          <p:nvSpPr>
            <p:cNvPr id="37" name="Text Box 23"/>
            <p:cNvSpPr txBox="1">
              <a:spLocks noChangeArrowheads="1"/>
            </p:cNvSpPr>
            <p:nvPr/>
          </p:nvSpPr>
          <p:spPr bwMode="auto">
            <a:xfrm>
              <a:off x="3150" y="221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i="1">
                  <a:latin typeface="Times New Roman" panose="02020603050405020304" pitchFamily="18" charset="0"/>
                </a:rPr>
                <a:t>n</a:t>
              </a:r>
              <a:endParaRPr kumimoji="1" lang="en-US" altLang="zh-CN" sz="1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8" name="Group 24"/>
          <p:cNvGrpSpPr>
            <a:grpSpLocks/>
          </p:cNvGrpSpPr>
          <p:nvPr/>
        </p:nvGrpSpPr>
        <p:grpSpPr bwMode="auto">
          <a:xfrm>
            <a:off x="2944400" y="4353754"/>
            <a:ext cx="3213100" cy="711200"/>
            <a:chOff x="2200" y="2659"/>
            <a:chExt cx="2024" cy="448"/>
          </a:xfrm>
        </p:grpSpPr>
        <p:sp>
          <p:nvSpPr>
            <p:cNvPr id="39" name="Rectangle 25"/>
            <p:cNvSpPr>
              <a:spLocks noChangeArrowheads="1"/>
            </p:cNvSpPr>
            <p:nvPr/>
          </p:nvSpPr>
          <p:spPr bwMode="auto">
            <a:xfrm>
              <a:off x="2200" y="2734"/>
              <a:ext cx="20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i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400" i="1" dirty="0" smtClean="0">
                  <a:solidFill>
                    <a:srgbClr val="3333CC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400" i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aseline="-250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4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400" i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aseline="-250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4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200" dirty="0">
                  <a:solidFill>
                    <a:srgbClr val="3333CC"/>
                  </a:solidFill>
                  <a:latin typeface="MT Extra" panose="05050102010205020202" pitchFamily="18" charset="2"/>
                </a:rPr>
                <a:t>L</a:t>
              </a:r>
              <a:r>
                <a:rPr kumimoji="1" lang="en-US" altLang="zh-CN" sz="24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400" i="1" dirty="0" err="1">
                  <a:solidFill>
                    <a:srgbClr val="3333CC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i="1" baseline="-25000" dirty="0" err="1">
                  <a:solidFill>
                    <a:srgbClr val="3333CC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4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) </a:t>
              </a:r>
              <a:r>
                <a:rPr kumimoji="1" lang="en-US" altLang="zh-CN" sz="2400" dirty="0" smtClean="0">
                  <a:solidFill>
                    <a:srgbClr val="3333CC"/>
                  </a:solidFill>
                  <a:latin typeface="Times New Roman" panose="02020603050405020304" pitchFamily="18" charset="0"/>
                </a:rPr>
                <a:t>=</a:t>
              </a:r>
              <a:r>
                <a:rPr kumimoji="1" lang="en-US" altLang="zh-CN" sz="2400" dirty="0" smtClean="0">
                  <a:solidFill>
                    <a:srgbClr val="3333CC"/>
                  </a:solidFill>
                  <a:latin typeface="Symbol" panose="05050102010706020507" pitchFamily="18" charset="2"/>
                </a:rPr>
                <a:t>P </a:t>
              </a:r>
              <a:r>
                <a:rPr kumimoji="1" lang="en-US" altLang="zh-CN" sz="2400" i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f </a:t>
              </a:r>
              <a:r>
                <a:rPr kumimoji="1" lang="en-US" altLang="zh-CN" sz="24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400" i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i="1" baseline="-250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3505" y="2915"/>
              <a:ext cx="2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i="1">
                  <a:solidFill>
                    <a:srgbClr val="3333CC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>
                  <a:solidFill>
                    <a:srgbClr val="3333CC"/>
                  </a:solidFill>
                  <a:latin typeface="Times New Roman" panose="02020603050405020304" pitchFamily="18" charset="0"/>
                </a:rPr>
                <a:t>=1</a:t>
              </a:r>
            </a:p>
          </p:txBody>
        </p:sp>
        <p:sp>
          <p:nvSpPr>
            <p:cNvPr id="41" name="Text Box 27"/>
            <p:cNvSpPr txBox="1">
              <a:spLocks noChangeArrowheads="1"/>
            </p:cNvSpPr>
            <p:nvPr/>
          </p:nvSpPr>
          <p:spPr bwMode="auto">
            <a:xfrm>
              <a:off x="3547" y="265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i="1">
                  <a:solidFill>
                    <a:srgbClr val="3333CC"/>
                  </a:solidFill>
                  <a:latin typeface="Times New Roman" panose="02020603050405020304" pitchFamily="18" charset="0"/>
                </a:rPr>
                <a:t>n</a:t>
              </a:r>
              <a:endParaRPr kumimoji="1" lang="en-US" altLang="zh-CN" sz="1400">
                <a:solidFill>
                  <a:srgbClr val="3333CC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380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75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8" grpId="0" build="p" autoUpdateAnimBg="0"/>
      <p:bldP spid="19" grpId="0" build="p" autoUpdateAnimBg="0"/>
      <p:bldP spid="20" grpId="0" build="p" autoUpdateAnimBg="0"/>
      <p:bldP spid="21" grpId="0" build="p" autoUpdateAnimBg="0"/>
      <p:bldP spid="2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1400" y="231269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6.1.3 </a:t>
            </a:r>
            <a:r>
              <a:rPr lang="zh-CN" altLang="en-US" sz="3600" dirty="0"/>
              <a:t>理论</a:t>
            </a:r>
            <a:r>
              <a:rPr lang="zh-CN" altLang="en-US" sz="3600" dirty="0" smtClean="0"/>
              <a:t>分布与经验分布函数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78764" y="816417"/>
            <a:ext cx="8348663" cy="526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2. </a:t>
            </a:r>
            <a:r>
              <a:rPr kumimoji="1" lang="zh-CN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经验分布函数</a:t>
            </a:r>
            <a:endParaRPr kumimoji="1" lang="zh-CN" altLang="en-US" sz="26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611840" y="5445587"/>
            <a:ext cx="81010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注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：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经验分布函数是分布函数；依赖样本观测值。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</a:p>
        </p:txBody>
      </p:sp>
      <p:sp>
        <p:nvSpPr>
          <p:cNvPr id="43" name="Rectangle 17"/>
          <p:cNvSpPr>
            <a:spLocks noChangeArrowheads="1"/>
          </p:cNvSpPr>
          <p:nvPr/>
        </p:nvSpPr>
        <p:spPr bwMode="auto">
          <a:xfrm>
            <a:off x="611840" y="1412951"/>
            <a:ext cx="8153400" cy="151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                                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将其观察值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,…,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由小到大排列为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b="1" baseline="30000">
                <a:solidFill>
                  <a:schemeClr val="tx1"/>
                </a:solidFill>
                <a:latin typeface="Times New Roman" panose="02020603050405020304" pitchFamily="18" charset="0"/>
              </a:rPr>
              <a:t>* </a:t>
            </a:r>
            <a:r>
              <a:rPr kumimoji="1" lang="en-US" altLang="en-US" sz="2400" b="1">
                <a:solidFill>
                  <a:schemeClr val="tx2"/>
                </a:solidFill>
              </a:rPr>
              <a:t>≤</a:t>
            </a:r>
            <a:r>
              <a:rPr kumimoji="1" lang="en-US" altLang="en-US" b="1">
                <a:solidFill>
                  <a:schemeClr val="tx2"/>
                </a:solidFill>
              </a:rPr>
              <a:t> 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baseline="30000">
                <a:solidFill>
                  <a:schemeClr val="tx1"/>
                </a:solidFill>
                <a:latin typeface="Times New Roman" panose="02020603050405020304" pitchFamily="18" charset="0"/>
              </a:rPr>
              <a:t>*</a:t>
            </a:r>
            <a:r>
              <a:rPr kumimoji="1" lang="en-US" altLang="en-US" sz="2400" b="1">
                <a:solidFill>
                  <a:schemeClr val="tx2"/>
                </a:solidFill>
              </a:rPr>
              <a:t> ≤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… </a:t>
            </a:r>
            <a:r>
              <a:rPr kumimoji="1" lang="en-US" altLang="en-US" sz="2400" b="1">
                <a:solidFill>
                  <a:schemeClr val="tx2"/>
                </a:solidFill>
              </a:rPr>
              <a:t>≤</a:t>
            </a:r>
            <a:r>
              <a:rPr kumimoji="1" lang="en-US" altLang="zh-CN"/>
              <a:t> 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 baseline="30000">
                <a:solidFill>
                  <a:schemeClr val="tx1"/>
                </a:solidFill>
                <a:latin typeface="Times New Roman" panose="02020603050405020304" pitchFamily="18" charset="0"/>
              </a:rPr>
              <a:t>*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称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4" name="Rectangle 15"/>
          <p:cNvSpPr>
            <a:spLocks noChangeArrowheads="1"/>
          </p:cNvSpPr>
          <p:nvPr/>
        </p:nvSpPr>
        <p:spPr bwMode="auto">
          <a:xfrm>
            <a:off x="1259540" y="1427238"/>
            <a:ext cx="5473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设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,…,</a:t>
            </a:r>
            <a:r>
              <a:rPr kumimoji="1"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是总体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的样本， 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</a:p>
        </p:txBody>
      </p:sp>
      <p:graphicFrame>
        <p:nvGraphicFramePr>
          <p:cNvPr id="45" name="Object 1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886430"/>
              </p:ext>
            </p:extLst>
          </p:nvPr>
        </p:nvGraphicFramePr>
        <p:xfrm>
          <a:off x="1766888" y="2636838"/>
          <a:ext cx="4959350" cy="150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5" name="公式" r:id="rId3" imgW="3009900" imgH="914400" progId="Equation.3">
                  <p:embed/>
                </p:oleObj>
              </mc:Choice>
              <mc:Fallback>
                <p:oleObj name="公式" r:id="rId3" imgW="3009900" imgH="914400" progId="Equation.3">
                  <p:embed/>
                  <p:pic>
                    <p:nvPicPr>
                      <p:cNvPr id="244123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88" y="2636838"/>
                        <a:ext cx="4959350" cy="150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ctangle 20"/>
          <p:cNvSpPr>
            <a:spLocks noChangeArrowheads="1"/>
          </p:cNvSpPr>
          <p:nvPr/>
        </p:nvSpPr>
        <p:spPr bwMode="auto">
          <a:xfrm>
            <a:off x="611840" y="4091063"/>
            <a:ext cx="5473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为总体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的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经验分布函数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。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</a:p>
        </p:txBody>
      </p:sp>
      <p:sp>
        <p:nvSpPr>
          <p:cNvPr id="47" name="Rectangle 21"/>
          <p:cNvSpPr>
            <a:spLocks noChangeArrowheads="1"/>
          </p:cNvSpPr>
          <p:nvPr/>
        </p:nvSpPr>
        <p:spPr bwMode="auto">
          <a:xfrm>
            <a:off x="611840" y="4811788"/>
            <a:ext cx="81010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600" b="1">
                <a:solidFill>
                  <a:srgbClr val="FF0000"/>
                </a:solidFill>
                <a:latin typeface="Times New Roman" panose="02020603050405020304" pitchFamily="18" charset="0"/>
              </a:rPr>
              <a:t>注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：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经验分布函数用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{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en-US" sz="2400" b="1">
                <a:solidFill>
                  <a:schemeClr val="tx2"/>
                </a:solidFill>
              </a:rPr>
              <a:t>≤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}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的频率估计总体的分布函数。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94445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42" grpId="0" autoUpdateAnimBg="0"/>
      <p:bldP spid="43" grpId="0" autoUpdateAnimBg="0"/>
      <p:bldP spid="44" grpId="0" autoUpdateAnimBg="0"/>
      <p:bldP spid="46" grpId="0" autoUpdateAnimBg="0"/>
      <p:bldP spid="4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1400" y="231269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6.1.3 </a:t>
            </a:r>
            <a:r>
              <a:rPr lang="zh-CN" altLang="en-US" sz="3600" dirty="0"/>
              <a:t>理论</a:t>
            </a:r>
            <a:r>
              <a:rPr lang="zh-CN" altLang="en-US" sz="3600" dirty="0" smtClean="0"/>
              <a:t>分布与经验分布函数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13988" y="783196"/>
            <a:ext cx="87137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随机地观测总体</a:t>
            </a:r>
            <a:r>
              <a:rPr kumimoji="1" lang="en-US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得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个数据：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2.5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3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2.5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3.5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3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2.7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2.5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2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试求</a:t>
            </a:r>
            <a:r>
              <a:rPr kumimoji="1" lang="en-US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X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的一个经验分布函数。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50931" y="1658375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1152606" y="1658375"/>
            <a:ext cx="5260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2 &lt; 2.5 = 2.5 = 2.5 &lt; 2.7 &lt; 3 = 3 &lt; 3.5</a:t>
            </a:r>
          </a:p>
        </p:txBody>
      </p:sp>
      <p:graphicFrame>
        <p:nvGraphicFramePr>
          <p:cNvPr id="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774301"/>
              </p:ext>
            </p:extLst>
          </p:nvPr>
        </p:nvGraphicFramePr>
        <p:xfrm>
          <a:off x="298918" y="2215143"/>
          <a:ext cx="3407953" cy="268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5" name="公式" r:id="rId3" imgW="1739880" imgH="1371600" progId="Equation.3">
                  <p:embed/>
                </p:oleObj>
              </mc:Choice>
              <mc:Fallback>
                <p:oleObj name="公式" r:id="rId3" imgW="1739880" imgH="1371600" progId="Equation.3">
                  <p:embed/>
                  <p:pic>
                    <p:nvPicPr>
                      <p:cNvPr id="6676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18" y="2215143"/>
                        <a:ext cx="3407953" cy="268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692112"/>
              </p:ext>
            </p:extLst>
          </p:nvPr>
        </p:nvGraphicFramePr>
        <p:xfrm>
          <a:off x="3818017" y="2364121"/>
          <a:ext cx="4649292" cy="272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6" name="BMP 图象" r:id="rId5" imgW="3438095" imgH="1714739" progId="Paint.Picture">
                  <p:embed/>
                </p:oleObj>
              </mc:Choice>
              <mc:Fallback>
                <p:oleObj name="BMP 图象" r:id="rId5" imgW="3438095" imgH="1714739" progId="Paint.Picture">
                  <p:embed/>
                  <p:pic>
                    <p:nvPicPr>
                      <p:cNvPr id="6676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8017" y="2364121"/>
                        <a:ext cx="4649292" cy="2721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2"/>
          <p:cNvGrpSpPr>
            <a:grpSpLocks/>
          </p:cNvGrpSpPr>
          <p:nvPr/>
        </p:nvGrpSpPr>
        <p:grpSpPr bwMode="auto">
          <a:xfrm>
            <a:off x="543006" y="5125653"/>
            <a:ext cx="3886200" cy="914400"/>
            <a:chOff x="720" y="2448"/>
            <a:chExt cx="2448" cy="576"/>
          </a:xfrm>
        </p:grpSpPr>
        <p:sp>
          <p:nvSpPr>
            <p:cNvPr id="29" name="Line 3"/>
            <p:cNvSpPr>
              <a:spLocks noChangeShapeType="1"/>
            </p:cNvSpPr>
            <p:nvPr/>
          </p:nvSpPr>
          <p:spPr bwMode="auto">
            <a:xfrm>
              <a:off x="720" y="2736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4"/>
            <p:cNvSpPr>
              <a:spLocks noChangeShapeType="1"/>
            </p:cNvSpPr>
            <p:nvPr/>
          </p:nvSpPr>
          <p:spPr bwMode="auto">
            <a:xfrm>
              <a:off x="1056" y="249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5"/>
            <p:cNvSpPr txBox="1">
              <a:spLocks noChangeArrowheads="1"/>
            </p:cNvSpPr>
            <p:nvPr/>
          </p:nvSpPr>
          <p:spPr bwMode="auto">
            <a:xfrm>
              <a:off x="768" y="244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2" name="Text Box 6"/>
            <p:cNvSpPr txBox="1">
              <a:spLocks noChangeArrowheads="1"/>
            </p:cNvSpPr>
            <p:nvPr/>
          </p:nvSpPr>
          <p:spPr bwMode="auto">
            <a:xfrm>
              <a:off x="768" y="273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P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1305006" y="5125653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2    2.5     2.7    3    3.5</a:t>
            </a: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1152606" y="5582853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1/8   3/8    1/8   2/8   1/8</a:t>
            </a:r>
          </a:p>
        </p:txBody>
      </p:sp>
    </p:spTree>
    <p:extLst>
      <p:ext uri="{BB962C8B-B14F-4D97-AF65-F5344CB8AC3E}">
        <p14:creationId xmlns:p14="http://schemas.microsoft.com/office/powerpoint/2010/main" val="324460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75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utoUpdateAnimBg="0"/>
      <p:bldP spid="15" grpId="0" build="p" autoUpdateAnimBg="0"/>
      <p:bldP spid="16" grpId="0" build="p" autoUpdateAnimBg="0"/>
      <p:bldP spid="33" grpId="0" build="p" autoUpdateAnimBg="0"/>
      <p:bldP spid="34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1400" y="231269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6.1.3 </a:t>
            </a:r>
            <a:r>
              <a:rPr lang="zh-CN" altLang="en-US" sz="3600" dirty="0"/>
              <a:t>理论</a:t>
            </a:r>
            <a:r>
              <a:rPr lang="zh-CN" altLang="en-US" sz="3600" dirty="0" smtClean="0"/>
              <a:t>分布与经验分布函数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400130" y="910588"/>
            <a:ext cx="324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一般</a:t>
            </a:r>
            <a:r>
              <a:rPr kumimoji="1" lang="en-US" altLang="zh-CN" sz="2400" i="1" dirty="0" err="1">
                <a:latin typeface="Times New Roman" panose="02020603050405020304" pitchFamily="18" charset="0"/>
              </a:rPr>
              <a:t>F</a:t>
            </a:r>
            <a:r>
              <a:rPr kumimoji="1" lang="en-US" altLang="zh-CN" sz="2400" i="1" baseline="-25000" dirty="0" err="1">
                <a:latin typeface="Times New Roman" panose="02020603050405020304" pitchFamily="18" charset="0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对应分布列：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3716417" y="910588"/>
            <a:ext cx="315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 dirty="0">
                <a:latin typeface="Times New Roman" panose="02020603050405020304" pitchFamily="18" charset="0"/>
              </a:rPr>
              <a:t>P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=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i="1" baseline="-25000" dirty="0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)=1/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i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=1,2,...,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539440" y="1628750"/>
            <a:ext cx="18477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 err="1" smtClean="0">
                <a:solidFill>
                  <a:srgbClr val="9C3B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Glivenko</a:t>
            </a:r>
            <a:r>
              <a:rPr kumimoji="1" lang="zh-CN" altLang="en-US" sz="2400" b="1" dirty="0" smtClean="0">
                <a:solidFill>
                  <a:srgbClr val="9C3B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定理</a:t>
            </a:r>
            <a:endParaRPr kumimoji="1" lang="zh-CN" altLang="en-US" sz="2400" b="1" dirty="0">
              <a:solidFill>
                <a:srgbClr val="9C3B99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4339915" y="1612591"/>
            <a:ext cx="183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|</a:t>
            </a:r>
            <a:r>
              <a:rPr kumimoji="1"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400">
                <a:latin typeface="Times New Roman" panose="02020603050405020304" pitchFamily="18" charset="0"/>
              </a:rPr>
              <a:t> – </a:t>
            </a:r>
            <a:r>
              <a:rPr kumimoji="1" lang="en-US" altLang="zh-CN" sz="2400" i="1">
                <a:solidFill>
                  <a:srgbClr val="0000FF"/>
                </a:solidFill>
                <a:latin typeface="Times New Roman" panose="02020603050405020304" pitchFamily="18" charset="0"/>
              </a:rPr>
              <a:t>F 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400">
                <a:latin typeface="Times New Roman" panose="02020603050405020304" pitchFamily="18" charset="0"/>
              </a:rPr>
              <a:t>|</a:t>
            </a:r>
          </a:p>
        </p:txBody>
      </p:sp>
      <p:grpSp>
        <p:nvGrpSpPr>
          <p:cNvPr id="39" name="Group 13"/>
          <p:cNvGrpSpPr>
            <a:grpSpLocks/>
          </p:cNvGrpSpPr>
          <p:nvPr/>
        </p:nvGrpSpPr>
        <p:grpSpPr bwMode="auto">
          <a:xfrm>
            <a:off x="3835090" y="1566554"/>
            <a:ext cx="608012" cy="601662"/>
            <a:chOff x="2096" y="3369"/>
            <a:chExt cx="383" cy="379"/>
          </a:xfrm>
        </p:grpSpPr>
        <p:sp>
          <p:nvSpPr>
            <p:cNvPr id="40" name="Text Box 14"/>
            <p:cNvSpPr txBox="1">
              <a:spLocks noChangeArrowheads="1"/>
            </p:cNvSpPr>
            <p:nvPr/>
          </p:nvSpPr>
          <p:spPr bwMode="auto">
            <a:xfrm>
              <a:off x="2096" y="3369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sup</a:t>
              </a:r>
            </a:p>
          </p:txBody>
        </p:sp>
        <p:sp>
          <p:nvSpPr>
            <p:cNvPr id="41" name="Text Box 15"/>
            <p:cNvSpPr txBox="1">
              <a:spLocks noChangeArrowheads="1"/>
            </p:cNvSpPr>
            <p:nvPr/>
          </p:nvSpPr>
          <p:spPr bwMode="auto">
            <a:xfrm>
              <a:off x="2200" y="3556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i="1">
                  <a:latin typeface="Times New Roman" panose="02020603050405020304" pitchFamily="18" charset="0"/>
                </a:rPr>
                <a:t>x</a:t>
              </a:r>
            </a:p>
          </p:txBody>
        </p:sp>
      </p:grpSp>
      <p:grpSp>
        <p:nvGrpSpPr>
          <p:cNvPr id="50" name="Group 16"/>
          <p:cNvGrpSpPr>
            <a:grpSpLocks/>
          </p:cNvGrpSpPr>
          <p:nvPr/>
        </p:nvGrpSpPr>
        <p:grpSpPr bwMode="auto">
          <a:xfrm>
            <a:off x="3279465" y="1591954"/>
            <a:ext cx="660400" cy="601662"/>
            <a:chOff x="1726" y="3385"/>
            <a:chExt cx="416" cy="379"/>
          </a:xfrm>
        </p:grpSpPr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>
              <a:off x="1726" y="3385"/>
              <a:ext cx="3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lim</a:t>
              </a:r>
            </a:p>
          </p:txBody>
        </p:sp>
        <p:sp>
          <p:nvSpPr>
            <p:cNvPr id="52" name="Text Box 18"/>
            <p:cNvSpPr txBox="1">
              <a:spLocks noChangeArrowheads="1"/>
            </p:cNvSpPr>
            <p:nvPr/>
          </p:nvSpPr>
          <p:spPr bwMode="auto">
            <a:xfrm>
              <a:off x="1746" y="3572"/>
              <a:ext cx="3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i="1">
                  <a:latin typeface="Times New Roman" panose="02020603050405020304" pitchFamily="18" charset="0"/>
                </a:rPr>
                <a:t>n→∞</a:t>
              </a:r>
            </a:p>
          </p:txBody>
        </p:sp>
      </p:grpSp>
      <p:sp>
        <p:nvSpPr>
          <p:cNvPr id="53" name="Text Box 19"/>
          <p:cNvSpPr txBox="1">
            <a:spLocks noChangeArrowheads="1"/>
          </p:cNvSpPr>
          <p:nvPr/>
        </p:nvSpPr>
        <p:spPr bwMode="auto">
          <a:xfrm>
            <a:off x="6016315" y="1637991"/>
            <a:ext cx="585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= 0</a:t>
            </a:r>
          </a:p>
        </p:txBody>
      </p:sp>
      <p:sp>
        <p:nvSpPr>
          <p:cNvPr id="54" name="Text Box 20"/>
          <p:cNvSpPr txBox="1">
            <a:spLocks noChangeArrowheads="1"/>
          </p:cNvSpPr>
          <p:nvPr/>
        </p:nvSpPr>
        <p:spPr bwMode="auto">
          <a:xfrm>
            <a:off x="2919102" y="1637991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P(</a:t>
            </a:r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6495740" y="1617354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) = 1</a:t>
            </a: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94" y="2425812"/>
            <a:ext cx="7480300" cy="310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94" y="2425812"/>
            <a:ext cx="7480300" cy="310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94" y="2425812"/>
            <a:ext cx="7480300" cy="310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19" y="2428987"/>
            <a:ext cx="7486650" cy="3092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19" y="2428987"/>
            <a:ext cx="7486650" cy="3092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8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19" y="2428987"/>
            <a:ext cx="7486650" cy="3092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91" y="2438512"/>
            <a:ext cx="7509906" cy="306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0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94" y="2438512"/>
            <a:ext cx="7480300" cy="306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1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94" y="2438512"/>
            <a:ext cx="7480300" cy="306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组合 56"/>
          <p:cNvGrpSpPr/>
          <p:nvPr/>
        </p:nvGrpSpPr>
        <p:grpSpPr>
          <a:xfrm>
            <a:off x="683297" y="2432162"/>
            <a:ext cx="7498278" cy="3084901"/>
            <a:chOff x="680319" y="2439410"/>
            <a:chExt cx="7498278" cy="2517775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680319" y="2439410"/>
              <a:ext cx="7483475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80319" y="2439410"/>
              <a:ext cx="3249" cy="251460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8157597" y="2439410"/>
              <a:ext cx="0" cy="251777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V="1">
              <a:off x="702201" y="4944485"/>
              <a:ext cx="7476396" cy="7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778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 autoUpdateAnimBg="0"/>
      <p:bldP spid="36" grpId="0" build="p" autoUpdateAnimBg="0"/>
      <p:bldP spid="37" grpId="0" build="p" autoUpdateAnimBg="0"/>
      <p:bldP spid="38" grpId="0" autoUpdateAnimBg="0"/>
      <p:bldP spid="53" grpId="0" autoUpdateAnimBg="0"/>
      <p:bldP spid="54" grpId="0" autoUpdateAnimBg="0"/>
      <p:bldP spid="5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1400" y="231269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6.1.4 </a:t>
            </a:r>
            <a:r>
              <a:rPr lang="zh-CN" altLang="en-US" sz="3600" dirty="0" smtClean="0"/>
              <a:t>统计量和样本矩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525209" y="980660"/>
            <a:ext cx="7548023" cy="42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6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1 </a:t>
            </a:r>
            <a:r>
              <a:rPr kumimoji="1" lang="zh-CN" altLang="en-US" sz="2600" b="1" dirty="0" smtClean="0">
                <a:solidFill>
                  <a:srgbClr val="3366FF"/>
                </a:solidFill>
                <a:latin typeface="Times New Roman" panose="02020603050405020304" pitchFamily="18" charset="0"/>
              </a:rPr>
              <a:t>统计量</a:t>
            </a:r>
            <a:r>
              <a:rPr kumimoji="1" lang="zh-CN" alt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设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,…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6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为来自总体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的一个样本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若</a:t>
            </a:r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850647" y="1464847"/>
            <a:ext cx="4267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(1) 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T 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,…,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) 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连续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;</a:t>
            </a:r>
          </a:p>
        </p:txBody>
      </p:sp>
      <p:sp>
        <p:nvSpPr>
          <p:cNvPr id="44" name="Text Box 5"/>
          <p:cNvSpPr txBox="1">
            <a:spLocks noChangeArrowheads="1"/>
          </p:cNvSpPr>
          <p:nvPr/>
        </p:nvSpPr>
        <p:spPr bwMode="auto">
          <a:xfrm>
            <a:off x="949072" y="2074447"/>
            <a:ext cx="5480150" cy="42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(2)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T 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,…,</a:t>
            </a:r>
            <a:r>
              <a:rPr kumimoji="1" lang="en-US" altLang="zh-CN" sz="26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 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中</a:t>
            </a:r>
            <a:r>
              <a:rPr kumimoji="1" lang="zh-CN" altLang="en-US" sz="2600" b="1" dirty="0">
                <a:solidFill>
                  <a:srgbClr val="9C3B99"/>
                </a:solidFill>
                <a:latin typeface="Times New Roman" panose="02020603050405020304" pitchFamily="18" charset="0"/>
              </a:rPr>
              <a:t>不含未知参数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417258" y="2607847"/>
            <a:ext cx="8259311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rIns="1800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则称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T 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600" b="1" i="1" dirty="0">
                <a:solidFill>
                  <a:srgbClr val="3366FF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sz="26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>
                <a:solidFill>
                  <a:srgbClr val="3366FF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 dirty="0">
                <a:solidFill>
                  <a:srgbClr val="3366FF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6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600" b="1" i="1" dirty="0">
                <a:solidFill>
                  <a:srgbClr val="3366FF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 dirty="0">
                <a:solidFill>
                  <a:srgbClr val="3366FF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6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,…,</a:t>
            </a:r>
            <a:r>
              <a:rPr kumimoji="1" lang="en-US" altLang="zh-CN" sz="2600" b="1" i="1" dirty="0" err="1">
                <a:solidFill>
                  <a:srgbClr val="3366FF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 dirty="0" err="1">
                <a:solidFill>
                  <a:srgbClr val="3366FF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6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为</a:t>
            </a:r>
            <a:r>
              <a:rPr kumimoji="1"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统计量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，称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,…,</a:t>
            </a:r>
            <a:r>
              <a:rPr kumimoji="1" lang="en-US" altLang="zh-CN" sz="26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 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为统计量观察值。</a:t>
            </a: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341059" y="3674647"/>
            <a:ext cx="7924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设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为来自总体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kumimoji="1"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的样本，其中</a:t>
            </a:r>
            <a:r>
              <a:rPr kumimoji="1" lang="en-US" alt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已知， </a:t>
            </a:r>
            <a:r>
              <a:rPr kumimoji="1" lang="en-US" alt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kumimoji="1" lang="en-US" altLang="en-US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未知，则 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   ) 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不是统计量。</a:t>
            </a:r>
          </a:p>
        </p:txBody>
      </p:sp>
      <p:graphicFrame>
        <p:nvGraphicFramePr>
          <p:cNvPr id="4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884678"/>
              </p:ext>
            </p:extLst>
          </p:nvPr>
        </p:nvGraphicFramePr>
        <p:xfrm>
          <a:off x="1061784" y="4641435"/>
          <a:ext cx="1852613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3" name="Equation" r:id="rId5" imgW="876240" imgH="228600" progId="Equation.DSMT4">
                  <p:embed/>
                </p:oleObj>
              </mc:Choice>
              <mc:Fallback>
                <p:oleObj name="Equation" r:id="rId5" imgW="876240" imgH="228600" progId="Equation.DSMT4">
                  <p:embed/>
                  <p:pic>
                    <p:nvPicPr>
                      <p:cNvPr id="25497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1784" y="4641435"/>
                        <a:ext cx="1852613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165334"/>
              </p:ext>
            </p:extLst>
          </p:nvPr>
        </p:nvGraphicFramePr>
        <p:xfrm>
          <a:off x="3854197" y="4509672"/>
          <a:ext cx="301942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4" name="Equation" r:id="rId7" imgW="1384200" imgH="304560" progId="Equation.DSMT4">
                  <p:embed/>
                </p:oleObj>
              </mc:Choice>
              <mc:Fallback>
                <p:oleObj name="Equation" r:id="rId7" imgW="1384200" imgH="304560" progId="Equation.DSMT4">
                  <p:embed/>
                  <p:pic>
                    <p:nvPicPr>
                      <p:cNvPr id="25497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197" y="4509672"/>
                        <a:ext cx="3019425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871391"/>
              </p:ext>
            </p:extLst>
          </p:nvPr>
        </p:nvGraphicFramePr>
        <p:xfrm>
          <a:off x="1042734" y="5228810"/>
          <a:ext cx="237490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5" name="Equation" r:id="rId9" imgW="1130040" imgH="304560" progId="Equation.DSMT4">
                  <p:embed/>
                </p:oleObj>
              </mc:Choice>
              <mc:Fallback>
                <p:oleObj name="Equation" r:id="rId9" imgW="1130040" imgH="304560" progId="Equation.DSMT4">
                  <p:embed/>
                  <p:pic>
                    <p:nvPicPr>
                      <p:cNvPr id="25497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734" y="5228810"/>
                        <a:ext cx="2374900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208457"/>
              </p:ext>
            </p:extLst>
          </p:nvPr>
        </p:nvGraphicFramePr>
        <p:xfrm>
          <a:off x="3922459" y="5285960"/>
          <a:ext cx="199390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6" name="Equation" r:id="rId11" imgW="914400" imgH="279360" progId="Equation.DSMT4">
                  <p:embed/>
                </p:oleObj>
              </mc:Choice>
              <mc:Fallback>
                <p:oleObj name="Equation" r:id="rId11" imgW="914400" imgH="279360" progId="Equation.DSMT4">
                  <p:embed/>
                  <p:pic>
                    <p:nvPicPr>
                      <p:cNvPr id="254977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459" y="5285960"/>
                        <a:ext cx="199390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" name="Group 12"/>
          <p:cNvGrpSpPr>
            <a:grpSpLocks/>
          </p:cNvGrpSpPr>
          <p:nvPr/>
        </p:nvGrpSpPr>
        <p:grpSpPr bwMode="auto">
          <a:xfrm>
            <a:off x="1103059" y="4589047"/>
            <a:ext cx="533400" cy="457200"/>
            <a:chOff x="4896" y="3360"/>
            <a:chExt cx="336" cy="288"/>
          </a:xfrm>
        </p:grpSpPr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96" y="3504"/>
              <a:ext cx="96" cy="144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14"/>
            <p:cNvSpPr>
              <a:spLocks noChangeShapeType="1"/>
            </p:cNvSpPr>
            <p:nvPr/>
          </p:nvSpPr>
          <p:spPr bwMode="auto">
            <a:xfrm flipV="1">
              <a:off x="4992" y="3360"/>
              <a:ext cx="240" cy="28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" name="Group 15"/>
          <p:cNvGrpSpPr>
            <a:grpSpLocks/>
          </p:cNvGrpSpPr>
          <p:nvPr/>
        </p:nvGrpSpPr>
        <p:grpSpPr bwMode="auto">
          <a:xfrm>
            <a:off x="3922459" y="4589047"/>
            <a:ext cx="533400" cy="457200"/>
            <a:chOff x="4896" y="3360"/>
            <a:chExt cx="336" cy="288"/>
          </a:xfrm>
        </p:grpSpPr>
        <p:sp>
          <p:nvSpPr>
            <p:cNvPr id="61" name="Line 16"/>
            <p:cNvSpPr>
              <a:spLocks noChangeShapeType="1"/>
            </p:cNvSpPr>
            <p:nvPr/>
          </p:nvSpPr>
          <p:spPr bwMode="auto">
            <a:xfrm>
              <a:off x="4896" y="3504"/>
              <a:ext cx="96" cy="144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 flipV="1">
              <a:off x="4992" y="3360"/>
              <a:ext cx="240" cy="28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3" name="Group 18"/>
          <p:cNvGrpSpPr>
            <a:grpSpLocks/>
          </p:cNvGrpSpPr>
          <p:nvPr/>
        </p:nvGrpSpPr>
        <p:grpSpPr bwMode="auto">
          <a:xfrm>
            <a:off x="3984372" y="5228810"/>
            <a:ext cx="533400" cy="457200"/>
            <a:chOff x="4896" y="3360"/>
            <a:chExt cx="336" cy="288"/>
          </a:xfrm>
        </p:grpSpPr>
        <p:sp>
          <p:nvSpPr>
            <p:cNvPr id="64" name="Line 19"/>
            <p:cNvSpPr>
              <a:spLocks noChangeShapeType="1"/>
            </p:cNvSpPr>
            <p:nvPr/>
          </p:nvSpPr>
          <p:spPr bwMode="auto">
            <a:xfrm>
              <a:off x="4896" y="3504"/>
              <a:ext cx="96" cy="144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20"/>
            <p:cNvSpPr>
              <a:spLocks noChangeShapeType="1"/>
            </p:cNvSpPr>
            <p:nvPr/>
          </p:nvSpPr>
          <p:spPr bwMode="auto">
            <a:xfrm flipV="1">
              <a:off x="4992" y="3360"/>
              <a:ext cx="240" cy="28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6" name="Group 21"/>
          <p:cNvGrpSpPr>
            <a:grpSpLocks/>
          </p:cNvGrpSpPr>
          <p:nvPr/>
        </p:nvGrpSpPr>
        <p:grpSpPr bwMode="auto">
          <a:xfrm>
            <a:off x="1114172" y="5420897"/>
            <a:ext cx="304800" cy="457200"/>
            <a:chOff x="4464" y="3648"/>
            <a:chExt cx="192" cy="288"/>
          </a:xfrm>
        </p:grpSpPr>
        <p:sp>
          <p:nvSpPr>
            <p:cNvPr id="67" name="Line 22"/>
            <p:cNvSpPr>
              <a:spLocks noChangeShapeType="1"/>
            </p:cNvSpPr>
            <p:nvPr/>
          </p:nvSpPr>
          <p:spPr bwMode="auto">
            <a:xfrm>
              <a:off x="4464" y="3648"/>
              <a:ext cx="192" cy="28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23"/>
            <p:cNvSpPr>
              <a:spLocks noChangeShapeType="1"/>
            </p:cNvSpPr>
            <p:nvPr/>
          </p:nvSpPr>
          <p:spPr bwMode="auto">
            <a:xfrm flipH="1">
              <a:off x="4464" y="3648"/>
              <a:ext cx="192" cy="28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037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75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 autoUpdateAnimBg="0"/>
      <p:bldP spid="43" grpId="0" build="p" autoUpdateAnimBg="0"/>
      <p:bldP spid="44" grpId="0" build="p" autoUpdateAnimBg="0"/>
      <p:bldP spid="45" grpId="0" build="p" autoUpdateAnimBg="0"/>
      <p:bldP spid="46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1400" y="231269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6.1.4 </a:t>
            </a:r>
            <a:r>
              <a:rPr lang="zh-CN" altLang="en-US" sz="3600" dirty="0" smtClean="0"/>
              <a:t>统计量和样本矩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379647" y="927075"/>
            <a:ext cx="1716088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zh-CN" altLang="en-US" sz="2400" b="1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常用统计量</a:t>
            </a:r>
            <a:endParaRPr lang="zh-CN" altLang="en-US" sz="2400" b="1">
              <a:solidFill>
                <a:srgbClr val="6600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439753" y="1494424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kumimoji="1"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样本均值</a:t>
            </a:r>
          </a:p>
        </p:txBody>
      </p:sp>
      <p:graphicFrame>
        <p:nvGraphicFramePr>
          <p:cNvPr id="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428582"/>
              </p:ext>
            </p:extLst>
          </p:nvPr>
        </p:nvGraphicFramePr>
        <p:xfrm>
          <a:off x="3206766" y="1405524"/>
          <a:ext cx="1423987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11" name="公式" r:id="rId4" imgW="799920" imgH="431640" progId="Equation.3">
                  <p:embed/>
                </p:oleObj>
              </mc:Choice>
              <mc:Fallback>
                <p:oleObj name="公式" r:id="rId4" imgW="799920" imgH="431640" progId="Equation.3">
                  <p:embed/>
                  <p:pic>
                    <p:nvPicPr>
                      <p:cNvPr id="6707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66" y="1405524"/>
                        <a:ext cx="1423987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39753" y="2351674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kumimoji="1"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样本方差</a:t>
            </a:r>
          </a:p>
        </p:txBody>
      </p:sp>
      <p:graphicFrame>
        <p:nvGraphicFramePr>
          <p:cNvPr id="2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192640"/>
              </p:ext>
            </p:extLst>
          </p:nvPr>
        </p:nvGraphicFramePr>
        <p:xfrm>
          <a:off x="2776553" y="2256424"/>
          <a:ext cx="26225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12" name="公式" r:id="rId6" imgW="1447560" imgH="431640" progId="Equation.3">
                  <p:embed/>
                </p:oleObj>
              </mc:Choice>
              <mc:Fallback>
                <p:oleObj name="公式" r:id="rId6" imgW="1447560" imgH="431640" progId="Equation.3">
                  <p:embed/>
                  <p:pic>
                    <p:nvPicPr>
                      <p:cNvPr id="6707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553" y="2256424"/>
                        <a:ext cx="262255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7"/>
          <p:cNvGrpSpPr>
            <a:grpSpLocks/>
          </p:cNvGrpSpPr>
          <p:nvPr/>
        </p:nvGrpSpPr>
        <p:grpSpPr bwMode="auto">
          <a:xfrm>
            <a:off x="973153" y="3094624"/>
            <a:ext cx="2800350" cy="428625"/>
            <a:chOff x="812" y="1863"/>
            <a:chExt cx="1764" cy="270"/>
          </a:xfrm>
        </p:grpSpPr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812" y="1863"/>
              <a:ext cx="982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样本标准差</a:t>
              </a:r>
            </a:p>
          </p:txBody>
        </p:sp>
        <p:graphicFrame>
          <p:nvGraphicFramePr>
            <p:cNvPr id="32" name="Object 9"/>
            <p:cNvGraphicFramePr>
              <a:graphicFrameLocks noChangeAspect="1"/>
            </p:cNvGraphicFramePr>
            <p:nvPr/>
          </p:nvGraphicFramePr>
          <p:xfrm>
            <a:off x="1964" y="1863"/>
            <a:ext cx="61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013" name="公式" r:id="rId8" imgW="571320" imgH="253800" progId="Equation.3">
                    <p:embed/>
                  </p:oleObj>
                </mc:Choice>
                <mc:Fallback>
                  <p:oleObj name="公式" r:id="rId8" imgW="571320" imgH="253800" progId="Equation.3">
                    <p:embed/>
                    <p:pic>
                      <p:nvPicPr>
                        <p:cNvPr id="67072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4" y="1863"/>
                          <a:ext cx="612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498491" y="3856624"/>
            <a:ext cx="2509837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kumimoji="1"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样本</a:t>
            </a:r>
            <a:r>
              <a:rPr kumimoji="1" lang="en-US" altLang="zh-CN" sz="2400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kumimoji="1"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阶原点矩</a:t>
            </a:r>
          </a:p>
        </p:txBody>
      </p:sp>
      <p:graphicFrame>
        <p:nvGraphicFramePr>
          <p:cNvPr id="3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684444"/>
              </p:ext>
            </p:extLst>
          </p:nvPr>
        </p:nvGraphicFramePr>
        <p:xfrm>
          <a:off x="3259153" y="3704224"/>
          <a:ext cx="1495425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14" name="公式" r:id="rId10" imgW="863280" imgH="431640" progId="Equation.3">
                  <p:embed/>
                </p:oleObj>
              </mc:Choice>
              <mc:Fallback>
                <p:oleObj name="公式" r:id="rId10" imgW="863280" imgH="431640" progId="Equation.3">
                  <p:embed/>
                  <p:pic>
                    <p:nvPicPr>
                      <p:cNvPr id="6707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153" y="3704224"/>
                        <a:ext cx="1495425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12"/>
          <p:cNvSpPr txBox="1">
            <a:spLocks noChangeArrowheads="1"/>
          </p:cNvSpPr>
          <p:nvPr/>
        </p:nvSpPr>
        <p:spPr bwMode="auto">
          <a:xfrm>
            <a:off x="515953" y="5150436"/>
            <a:ext cx="2509838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kumimoji="1"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样本</a:t>
            </a:r>
            <a:r>
              <a:rPr kumimoji="1" lang="en-US" altLang="zh-CN" sz="2400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kumimoji="1"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阶中心矩</a:t>
            </a:r>
          </a:p>
        </p:txBody>
      </p:sp>
      <p:graphicFrame>
        <p:nvGraphicFramePr>
          <p:cNvPr id="3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726211"/>
              </p:ext>
            </p:extLst>
          </p:nvPr>
        </p:nvGraphicFramePr>
        <p:xfrm>
          <a:off x="3119453" y="4998036"/>
          <a:ext cx="2249488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15" name="公式" r:id="rId12" imgW="1269720" imgH="431640" progId="Equation.3">
                  <p:embed/>
                </p:oleObj>
              </mc:Choice>
              <mc:Fallback>
                <p:oleObj name="公式" r:id="rId12" imgW="1269720" imgH="431640" progId="Equation.3">
                  <p:embed/>
                  <p:pic>
                    <p:nvPicPr>
                      <p:cNvPr id="67073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53" y="4998036"/>
                        <a:ext cx="2249488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358455"/>
              </p:ext>
            </p:extLst>
          </p:nvPr>
        </p:nvGraphicFramePr>
        <p:xfrm>
          <a:off x="3253542" y="4526549"/>
          <a:ext cx="81438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16" name="公式" r:id="rId14" imgW="469800" imgH="228600" progId="Equation.3">
                  <p:embed/>
                </p:oleObj>
              </mc:Choice>
              <mc:Fallback>
                <p:oleObj name="公式" r:id="rId14" imgW="469800" imgH="228600" progId="Equation.3">
                  <p:embed/>
                  <p:pic>
                    <p:nvPicPr>
                      <p:cNvPr id="67073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3542" y="4526549"/>
                        <a:ext cx="814388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4682"/>
              </p:ext>
            </p:extLst>
          </p:nvPr>
        </p:nvGraphicFramePr>
        <p:xfrm>
          <a:off x="3086490" y="5716852"/>
          <a:ext cx="21336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17" name="公式" r:id="rId16" imgW="1130040" imgH="393480" progId="Equation.3">
                  <p:embed/>
                </p:oleObj>
              </mc:Choice>
              <mc:Fallback>
                <p:oleObj name="公式" r:id="rId16" imgW="1130040" imgH="393480" progId="Equation.3">
                  <p:embed/>
                  <p:pic>
                    <p:nvPicPr>
                      <p:cNvPr id="67073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490" y="5716852"/>
                        <a:ext cx="21336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16"/>
          <p:cNvSpPr txBox="1">
            <a:spLocks noChangeArrowheads="1"/>
          </p:cNvSpPr>
          <p:nvPr/>
        </p:nvSpPr>
        <p:spPr bwMode="auto">
          <a:xfrm>
            <a:off x="5564203" y="1483311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提炼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E(</a:t>
            </a:r>
            <a:r>
              <a:rPr kumimoji="1"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的信息</a:t>
            </a:r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5584841" y="2373899"/>
            <a:ext cx="2335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提炼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D(</a:t>
            </a:r>
            <a:r>
              <a:rPr kumimoji="1"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的信息</a:t>
            </a:r>
          </a:p>
        </p:txBody>
      </p:sp>
      <p:sp>
        <p:nvSpPr>
          <p:cNvPr id="41" name="Text Box 18"/>
          <p:cNvSpPr txBox="1">
            <a:spLocks noChangeArrowheads="1"/>
          </p:cNvSpPr>
          <p:nvPr/>
        </p:nvSpPr>
        <p:spPr bwMode="auto">
          <a:xfrm>
            <a:off x="5584841" y="3815349"/>
            <a:ext cx="241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提炼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E(</a:t>
            </a:r>
            <a:r>
              <a:rPr kumimoji="1"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b="1" i="1" baseline="3800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k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的信息</a:t>
            </a:r>
          </a:p>
        </p:txBody>
      </p:sp>
      <p:sp>
        <p:nvSpPr>
          <p:cNvPr id="50" name="Text Box 19"/>
          <p:cNvSpPr txBox="1">
            <a:spLocks noChangeArrowheads="1"/>
          </p:cNvSpPr>
          <p:nvPr/>
        </p:nvSpPr>
        <p:spPr bwMode="auto">
          <a:xfrm>
            <a:off x="5570553" y="5136149"/>
            <a:ext cx="2992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提炼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E(</a:t>
            </a:r>
            <a:r>
              <a:rPr kumimoji="1"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b="1">
                <a:solidFill>
                  <a:srgbClr val="0000FF"/>
                </a:solidFill>
                <a:latin typeface="Symbol" panose="05050102010706020507" pitchFamily="18" charset="2"/>
                <a:ea typeface="华文中宋" panose="02010600040101010101" pitchFamily="2" charset="-122"/>
              </a:rPr>
              <a:t>-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E</a:t>
            </a:r>
            <a:r>
              <a:rPr kumimoji="1"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en-US" altLang="zh-CN" sz="2400" b="1" i="1" baseline="3800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k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的信息</a:t>
            </a:r>
          </a:p>
        </p:txBody>
      </p:sp>
    </p:spTree>
    <p:extLst>
      <p:ext uri="{BB962C8B-B14F-4D97-AF65-F5344CB8AC3E}">
        <p14:creationId xmlns:p14="http://schemas.microsoft.com/office/powerpoint/2010/main" val="314368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 autoUpdateAnimBg="0"/>
      <p:bldP spid="28" grpId="0" build="p" autoUpdateAnimBg="0"/>
      <p:bldP spid="33" grpId="0" build="p" autoUpdateAnimBg="0"/>
      <p:bldP spid="35" grpId="0" build="p" autoUpdateAnimBg="0"/>
      <p:bldP spid="39" grpId="0"/>
      <p:bldP spid="40" grpId="0"/>
      <p:bldP spid="41" grpId="0"/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1400" y="231269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6.1.4 </a:t>
            </a:r>
            <a:r>
              <a:rPr lang="zh-CN" altLang="en-US" sz="3600" dirty="0" smtClean="0"/>
              <a:t>统计量和样本矩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379647" y="927075"/>
            <a:ext cx="1716088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zh-CN" altLang="en-US" sz="2400" b="1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常用统计量</a:t>
            </a:r>
            <a:endParaRPr lang="zh-CN" altLang="en-US" sz="2400" b="1">
              <a:solidFill>
                <a:srgbClr val="6600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450670" y="1485766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kumimoji="1"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顺序统计量</a:t>
            </a:r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480038" y="4272075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注意：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400" i="1" baseline="-25000" dirty="0"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30000" dirty="0">
                <a:latin typeface="Times New Roman" panose="02020603050405020304" pitchFamily="18" charset="0"/>
              </a:rPr>
              <a:t>*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并不是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MT Extra" panose="05050102010205020202" pitchFamily="18" charset="2"/>
              </a:rPr>
              <a:t>L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 dirty="0" err="1">
                <a:latin typeface="Times New Roman" panose="02020603050405020304" pitchFamily="18" charset="0"/>
              </a:rPr>
              <a:t>X</a:t>
            </a:r>
            <a:r>
              <a:rPr kumimoji="1" lang="en-US" altLang="zh-CN" sz="2400" i="1" baseline="-25000" dirty="0" err="1">
                <a:latin typeface="Times New Roman" panose="02020603050405020304" pitchFamily="18" charset="0"/>
              </a:rPr>
              <a:t>n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中的一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个</a:t>
            </a:r>
            <a:endParaRPr kumimoji="1"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4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594254"/>
              </p:ext>
            </p:extLst>
          </p:nvPr>
        </p:nvGraphicFramePr>
        <p:xfrm>
          <a:off x="632438" y="5034075"/>
          <a:ext cx="2057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4" name="公式" r:id="rId3" imgW="1041120" imgH="304560" progId="Equation.3">
                  <p:embed/>
                </p:oleObj>
              </mc:Choice>
              <mc:Fallback>
                <p:oleObj name="公式" r:id="rId3" imgW="1041120" imgH="304560" progId="Equation.3">
                  <p:embed/>
                  <p:pic>
                    <p:nvPicPr>
                      <p:cNvPr id="6717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38" y="5034075"/>
                        <a:ext cx="20574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930483"/>
              </p:ext>
            </p:extLst>
          </p:nvPr>
        </p:nvGraphicFramePr>
        <p:xfrm>
          <a:off x="2918438" y="5308713"/>
          <a:ext cx="423862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5" name="公式" r:id="rId5" imgW="190440" imgH="152280" progId="Equation.3">
                  <p:embed/>
                </p:oleObj>
              </mc:Choice>
              <mc:Fallback>
                <p:oleObj name="公式" r:id="rId5" imgW="190440" imgH="152280" progId="Equation.3">
                  <p:embed/>
                  <p:pic>
                    <p:nvPicPr>
                      <p:cNvPr id="67175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8438" y="5308713"/>
                        <a:ext cx="423862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Box 11"/>
          <p:cNvSpPr txBox="1">
            <a:spLocks noChangeArrowheads="1"/>
          </p:cNvSpPr>
          <p:nvPr/>
        </p:nvSpPr>
        <p:spPr bwMode="auto">
          <a:xfrm>
            <a:off x="2750957" y="1495291"/>
            <a:ext cx="1782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</a:rPr>
              <a:t>, </a:t>
            </a:r>
            <a:r>
              <a:rPr kumimoji="1" lang="en-US" altLang="zh-CN" sz="2200">
                <a:latin typeface="MT Extra" panose="05050102010205020202" pitchFamily="18" charset="2"/>
              </a:rPr>
              <a:t>L</a:t>
            </a:r>
            <a:r>
              <a:rPr kumimoji="1" lang="en-US" altLang="zh-CN" sz="2400"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i="1" baseline="-25000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49" name="AutoShape 12"/>
          <p:cNvSpPr>
            <a:spLocks noChangeArrowheads="1"/>
          </p:cNvSpPr>
          <p:nvPr/>
        </p:nvSpPr>
        <p:spPr bwMode="auto">
          <a:xfrm>
            <a:off x="4541657" y="1631816"/>
            <a:ext cx="431800" cy="2159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5019495" y="1496878"/>
            <a:ext cx="2733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 baseline="30000">
                <a:latin typeface="Times New Roman" panose="02020603050405020304" pitchFamily="18" charset="0"/>
              </a:rPr>
              <a:t>* </a:t>
            </a:r>
            <a:r>
              <a:rPr kumimoji="1" lang="en-US" altLang="zh-CN" sz="1800">
                <a:latin typeface="Times New Roman" panose="02020603050405020304" pitchFamily="18" charset="0"/>
              </a:rPr>
              <a:t>≤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 baseline="30000">
                <a:latin typeface="Times New Roman" panose="02020603050405020304" pitchFamily="18" charset="0"/>
              </a:rPr>
              <a:t>* </a:t>
            </a:r>
            <a:r>
              <a:rPr kumimoji="1" lang="en-US" altLang="zh-CN" sz="1800">
                <a:latin typeface="Times New Roman" panose="02020603050405020304" pitchFamily="18" charset="0"/>
              </a:rPr>
              <a:t>≤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r>
              <a:rPr kumimoji="1" lang="en-US" altLang="zh-CN" sz="2200">
                <a:latin typeface="MT Extra" panose="05050102010205020202" pitchFamily="18" charset="2"/>
              </a:rPr>
              <a:t>L </a:t>
            </a:r>
            <a:r>
              <a:rPr kumimoji="1" lang="en-US" altLang="zh-CN" sz="1800">
                <a:latin typeface="Times New Roman" panose="02020603050405020304" pitchFamily="18" charset="0"/>
              </a:rPr>
              <a:t>≤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i="1" baseline="-25000">
                <a:latin typeface="Times New Roman" panose="02020603050405020304" pitchFamily="18" charset="0"/>
              </a:rPr>
              <a:t>n</a:t>
            </a:r>
            <a:r>
              <a:rPr kumimoji="1" lang="en-US" altLang="zh-CN" sz="2400" baseline="30000"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53" name="Rectangle 15"/>
          <p:cNvSpPr>
            <a:spLocks noChangeArrowheads="1"/>
          </p:cNvSpPr>
          <p:nvPr/>
        </p:nvSpPr>
        <p:spPr bwMode="auto">
          <a:xfrm>
            <a:off x="3472475" y="5175363"/>
            <a:ext cx="1812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 baseline="30000">
                <a:latin typeface="Times New Roman" panose="02020603050405020304" pitchFamily="18" charset="0"/>
              </a:rPr>
              <a:t>*</a:t>
            </a:r>
            <a:r>
              <a:rPr kumimoji="1" lang="en-US" altLang="zh-CN" sz="2400">
                <a:latin typeface="Times New Roman" panose="02020603050405020304" pitchFamily="18" charset="0"/>
              </a:rPr>
              <a:t>~B(1, ?  ),</a:t>
            </a:r>
            <a:endParaRPr kumimoji="1" lang="en-US" altLang="zh-CN" sz="2400" baseline="30000">
              <a:latin typeface="Times New Roman" panose="02020603050405020304" pitchFamily="18" charset="0"/>
            </a:endParaRPr>
          </a:p>
        </p:txBody>
      </p:sp>
      <p:sp>
        <p:nvSpPr>
          <p:cNvPr id="54" name="Text Box 16"/>
          <p:cNvSpPr txBox="1">
            <a:spLocks noChangeArrowheads="1"/>
          </p:cNvSpPr>
          <p:nvPr/>
        </p:nvSpPr>
        <p:spPr bwMode="auto">
          <a:xfrm>
            <a:off x="4701200" y="5242038"/>
            <a:ext cx="254000" cy="36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rgbClr val="FF0066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 baseline="38000">
                <a:solidFill>
                  <a:srgbClr val="FF0066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5277463" y="5175363"/>
            <a:ext cx="1812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 baseline="30000">
                <a:latin typeface="Times New Roman" panose="02020603050405020304" pitchFamily="18" charset="0"/>
              </a:rPr>
              <a:t>*</a:t>
            </a:r>
            <a:r>
              <a:rPr kumimoji="1" lang="en-US" altLang="zh-CN" sz="2400">
                <a:latin typeface="Times New Roman" panose="02020603050405020304" pitchFamily="18" charset="0"/>
              </a:rPr>
              <a:t>~B(1, ?  ).</a:t>
            </a:r>
            <a:endParaRPr kumimoji="1" lang="en-US" altLang="zh-CN" sz="2400" baseline="30000">
              <a:latin typeface="Times New Roman" panose="02020603050405020304" pitchFamily="18" charset="0"/>
            </a:endParaRPr>
          </a:p>
        </p:txBody>
      </p:sp>
      <p:sp>
        <p:nvSpPr>
          <p:cNvPr id="56" name="Text Box 18"/>
          <p:cNvSpPr txBox="1">
            <a:spLocks noChangeArrowheads="1"/>
          </p:cNvSpPr>
          <p:nvPr/>
        </p:nvSpPr>
        <p:spPr bwMode="auto">
          <a:xfrm>
            <a:off x="6501425" y="5216638"/>
            <a:ext cx="1476375" cy="36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0066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>
                <a:solidFill>
                  <a:srgbClr val="FF0066"/>
                </a:solidFill>
                <a:latin typeface="Symbol" panose="05050102010706020507" pitchFamily="18" charset="2"/>
              </a:rPr>
              <a:t>- </a:t>
            </a:r>
            <a:r>
              <a:rPr kumimoji="1" lang="en-US" altLang="zh-CN" sz="2400" b="1">
                <a:solidFill>
                  <a:srgbClr val="FF0066"/>
                </a:solidFill>
                <a:latin typeface="Times New Roman" panose="02020603050405020304" pitchFamily="18" charset="0"/>
              </a:rPr>
              <a:t>(1</a:t>
            </a:r>
            <a:r>
              <a:rPr kumimoji="1" lang="en-US" altLang="zh-CN" sz="2400" b="1" i="1">
                <a:solidFill>
                  <a:srgbClr val="FF0066"/>
                </a:solidFill>
                <a:latin typeface="Symbol" panose="05050102010706020507" pitchFamily="18" charset="2"/>
              </a:rPr>
              <a:t>- </a:t>
            </a:r>
            <a:r>
              <a:rPr kumimoji="1" lang="en-US" altLang="zh-CN" sz="2400" b="1" i="1">
                <a:solidFill>
                  <a:srgbClr val="FF0066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solidFill>
                  <a:srgbClr val="FF0066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400" b="1" baseline="38000">
                <a:solidFill>
                  <a:srgbClr val="FF0066"/>
                </a:solidFill>
                <a:latin typeface="Times New Roman" panose="02020603050405020304" pitchFamily="18" charset="0"/>
              </a:rPr>
              <a:t>2 </a:t>
            </a:r>
            <a:r>
              <a:rPr kumimoji="1" lang="en-US" altLang="zh-CN" sz="2400">
                <a:latin typeface="Times New Roman" panose="02020603050405020304" pitchFamily="18" charset="0"/>
              </a:rPr>
              <a:t>).</a:t>
            </a:r>
          </a:p>
        </p:txBody>
      </p:sp>
      <p:graphicFrame>
        <p:nvGraphicFramePr>
          <p:cNvPr id="28" name="对象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872772"/>
              </p:ext>
            </p:extLst>
          </p:nvPr>
        </p:nvGraphicFramePr>
        <p:xfrm>
          <a:off x="519869" y="2261833"/>
          <a:ext cx="3715622" cy="158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6" r:id="rId7" imgW="1982060" imgH="889386" progId="Equation.DSMT4">
                  <p:embed/>
                </p:oleObj>
              </mc:Choice>
              <mc:Fallback>
                <p:oleObj r:id="rId7" imgW="1982060" imgH="889386" progId="Equation.DSMT4">
                  <p:embed/>
                  <p:pic>
                    <p:nvPicPr>
                      <p:cNvPr id="53259" name="对象 5325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869" y="2261833"/>
                        <a:ext cx="3715622" cy="158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1251523"/>
              </p:ext>
            </p:extLst>
          </p:nvPr>
        </p:nvGraphicFramePr>
        <p:xfrm>
          <a:off x="4696763" y="2209253"/>
          <a:ext cx="3946952" cy="1673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7" r:id="rId9" imgW="2235200" imgH="914400" progId="Equation.DSMT4">
                  <p:embed/>
                </p:oleObj>
              </mc:Choice>
              <mc:Fallback>
                <p:oleObj r:id="rId9" imgW="2235200" imgH="914400" progId="Equation.DSMT4">
                  <p:embed/>
                  <p:pic>
                    <p:nvPicPr>
                      <p:cNvPr id="53260" name="对象 5325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6763" y="2209253"/>
                        <a:ext cx="3946952" cy="1673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290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utoUpdateAnimBg="0"/>
      <p:bldP spid="45" grpId="0" build="p" autoUpdateAnimBg="0"/>
      <p:bldP spid="48" grpId="0"/>
      <p:bldP spid="51" grpId="0"/>
      <p:bldP spid="53" grpId="0"/>
      <p:bldP spid="54" grpId="0" animBg="1"/>
      <p:bldP spid="55" grpId="0"/>
      <p:bldP spid="5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1400" y="231269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6.1.4 </a:t>
            </a:r>
            <a:r>
              <a:rPr lang="zh-CN" altLang="en-US" sz="3600" dirty="0" smtClean="0"/>
              <a:t>统计量和样本矩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379647" y="927075"/>
            <a:ext cx="1716088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zh-CN" altLang="en-US" sz="2400" b="1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常用统计量</a:t>
            </a:r>
            <a:endParaRPr lang="zh-CN" altLang="en-US" sz="2400" b="1">
              <a:solidFill>
                <a:srgbClr val="6600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450670" y="1485766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kumimoji="1"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endParaRPr kumimoji="1" lang="zh-CN" altLang="en-US" sz="2400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707740" y="2105130"/>
            <a:ext cx="1577975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36000" bIns="108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样本中位数</a:t>
            </a:r>
          </a:p>
        </p:txBody>
      </p:sp>
      <p:graphicFrame>
        <p:nvGraphicFramePr>
          <p:cNvPr id="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415816"/>
              </p:ext>
            </p:extLst>
          </p:nvPr>
        </p:nvGraphicFramePr>
        <p:xfrm>
          <a:off x="2339690" y="1844780"/>
          <a:ext cx="3402013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7" name="公式" r:id="rId4" imgW="1930320" imgH="609480" progId="Equation.3">
                  <p:embed/>
                </p:oleObj>
              </mc:Choice>
              <mc:Fallback>
                <p:oleObj name="公式" r:id="rId4" imgW="1930320" imgH="609480" progId="Equation.3">
                  <p:embed/>
                  <p:pic>
                    <p:nvPicPr>
                      <p:cNvPr id="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690" y="1844780"/>
                        <a:ext cx="3402013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685515" y="3384334"/>
            <a:ext cx="1254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样本极差</a:t>
            </a:r>
          </a:p>
        </p:txBody>
      </p: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2285715" y="3435134"/>
            <a:ext cx="1841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CC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</a:rPr>
              <a:t> = </a:t>
            </a:r>
            <a:r>
              <a:rPr kumimoji="1" lang="en-US" altLang="zh-CN" sz="2400" i="1">
                <a:solidFill>
                  <a:srgbClr val="0000CC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i="1" baseline="-25000">
                <a:solidFill>
                  <a:srgbClr val="0000CC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baseline="30000">
                <a:solidFill>
                  <a:srgbClr val="0000CC"/>
                </a:solidFill>
                <a:latin typeface="Times New Roman" panose="02020603050405020304" pitchFamily="18" charset="0"/>
              </a:rPr>
              <a:t>*</a:t>
            </a: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solidFill>
                  <a:srgbClr val="0000CC"/>
                </a:solidFill>
                <a:latin typeface="Symbol" panose="05050102010706020507" pitchFamily="18" charset="2"/>
              </a:rPr>
              <a:t>- </a:t>
            </a:r>
            <a:r>
              <a:rPr kumimoji="1" lang="en-US" altLang="zh-CN" sz="2400" i="1">
                <a:solidFill>
                  <a:srgbClr val="0000CC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aseline="30000">
                <a:solidFill>
                  <a:srgbClr val="0000CC"/>
                </a:solidFill>
                <a:latin typeface="Times New Roman" panose="02020603050405020304" pitchFamily="18" charset="0"/>
              </a:rPr>
              <a:t>* </a:t>
            </a: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xmlns="" id="{E920CF7C-865D-481A-8DAC-5581D0716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9333" y="2185869"/>
            <a:ext cx="2749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b="1" dirty="0">
                <a:solidFill>
                  <a:srgbClr val="9C3B99"/>
                </a:solidFill>
                <a:latin typeface="宋体" panose="02010600030101010101" pitchFamily="2" charset="-122"/>
              </a:rPr>
              <a:t>提取分布中位数的信息</a:t>
            </a: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xmlns="" id="{2A06FC2B-8D17-469B-BB7C-B2B22A105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263" y="3469945"/>
            <a:ext cx="25074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b="1" dirty="0">
                <a:solidFill>
                  <a:srgbClr val="9C3B99"/>
                </a:solidFill>
                <a:latin typeface="宋体" panose="02010600030101010101" pitchFamily="2" charset="-122"/>
              </a:rPr>
              <a:t>提取分布范围的信息</a:t>
            </a:r>
          </a:p>
        </p:txBody>
      </p:sp>
    </p:spTree>
    <p:extLst>
      <p:ext uri="{BB962C8B-B14F-4D97-AF65-F5344CB8AC3E}">
        <p14:creationId xmlns:p14="http://schemas.microsoft.com/office/powerpoint/2010/main" val="32300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utoUpdateAnimBg="0"/>
      <p:bldP spid="23" grpId="0" autoUpdateAnimBg="0"/>
      <p:bldP spid="42" grpId="0" autoUpdateAnimBg="0"/>
      <p:bldP spid="52" grpId="0"/>
      <p:bldP spid="26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430" y="404580"/>
            <a:ext cx="7561050" cy="585657"/>
          </a:xfrm>
        </p:spPr>
        <p:txBody>
          <a:bodyPr>
            <a:noAutofit/>
          </a:bodyPr>
          <a:lstStyle/>
          <a:p>
            <a:r>
              <a:rPr lang="zh-CN" altLang="en-US" sz="3600" b="1" dirty="0"/>
              <a:t>第六章 数理统计的基本概念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8" name="Rectangle 145">
            <a:extLst>
              <a:ext uri="{FF2B5EF4-FFF2-40B4-BE49-F238E27FC236}">
                <a16:creationId xmlns:a16="http://schemas.microsoft.com/office/drawing/2014/main" xmlns="" id="{30F4DD28-1DD3-4A33-903D-DD8ED35DC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80" y="2669254"/>
            <a:ext cx="7534275" cy="14478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/>
          <a:lstStyle/>
          <a:p>
            <a:pPr indent="-4572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kumimoji="1" lang="zh-CN" altLang="en-US" sz="2800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rPr>
              <a:t>统计学是收集和分析数据的科学与艺术</a:t>
            </a:r>
            <a:r>
              <a:rPr kumimoji="1" lang="en-US" altLang="zh-CN" sz="2800" dirty="0" smtClean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rPr>
              <a:t>.</a:t>
            </a:r>
            <a:endParaRPr kumimoji="1" lang="en-US" altLang="zh-CN" sz="2800" dirty="0">
              <a:ln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                           </a:t>
            </a:r>
            <a:r>
              <a:rPr lang="en-US" altLang="zh-CN" sz="28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                        </a:t>
            </a:r>
            <a:r>
              <a:rPr lang="en-US" altLang="zh-CN" sz="2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——</a:t>
            </a:r>
            <a:r>
              <a:rPr kumimoji="1" lang="zh-CN" altLang="en-US" sz="2800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rPr>
              <a:t>不列颠百科全书</a:t>
            </a:r>
          </a:p>
          <a:p>
            <a:pPr indent="-457200" algn="just">
              <a:lnSpc>
                <a:spcPct val="150000"/>
              </a:lnSpc>
              <a:spcBef>
                <a:spcPts val="0"/>
              </a:spcBef>
              <a:defRPr/>
            </a:pPr>
            <a:endParaRPr kumimoji="1" lang="zh-CN" altLang="en-US" sz="2800" dirty="0">
              <a:ln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827480" y="1628750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FF0000"/>
                </a:solidFill>
                <a:ea typeface="微软雅黑" panose="020B0503020204020204" pitchFamily="34" charset="-122"/>
              </a:rPr>
              <a:t>什么是统计学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037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430" y="404580"/>
            <a:ext cx="7561050" cy="585657"/>
          </a:xfrm>
        </p:spPr>
        <p:txBody>
          <a:bodyPr>
            <a:noAutofit/>
          </a:bodyPr>
          <a:lstStyle/>
          <a:p>
            <a:r>
              <a:rPr lang="zh-CN" altLang="en-US" sz="3600" b="1" dirty="0"/>
              <a:t>第六章 数理统计的基本概念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539440" y="1196690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FF0000"/>
                </a:solidFill>
                <a:ea typeface="微软雅黑" panose="020B0503020204020204" pitchFamily="34" charset="-122"/>
              </a:rPr>
              <a:t>什么是统计学</a:t>
            </a:r>
            <a:endParaRPr lang="zh-CN" altLang="en-US" sz="2800" dirty="0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449478" y="3673580"/>
            <a:ext cx="1600200" cy="914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FF"/>
                </a:solidFill>
                <a:ea typeface="微软雅黑" panose="020B0503020204020204" pitchFamily="34" charset="-122"/>
              </a:rPr>
              <a:t>实际问题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125878" y="3902180"/>
            <a:ext cx="304800" cy="3810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2583078" y="3673580"/>
            <a:ext cx="1524000" cy="914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>
                <a:ea typeface="微软雅黑" panose="020B0503020204020204" pitchFamily="34" charset="-122"/>
              </a:rPr>
              <a:t>数据收集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2506878" y="1844780"/>
            <a:ext cx="1600200" cy="106680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dirty="0">
                <a:ea typeface="微软雅黑" panose="020B0503020204020204" pitchFamily="34" charset="-122"/>
              </a:rPr>
              <a:t>试验设计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dirty="0">
                <a:ea typeface="微软雅黑" panose="020B0503020204020204" pitchFamily="34" charset="-122"/>
              </a:rPr>
              <a:t>抽样调查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 rot="5400000">
            <a:off x="3078378" y="3025880"/>
            <a:ext cx="533400" cy="4572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1083936004 h 21600"/>
              <a:gd name="T4" fmla="*/ 1255082199 w 21600"/>
              <a:gd name="T5" fmla="*/ 1083936004 h 21600"/>
              <a:gd name="T6" fmla="*/ 1255082199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502038599 w 21600"/>
              <a:gd name="T15" fmla="*/ 1083936004 h 21600"/>
              <a:gd name="T16" fmla="*/ 502038599 w 21600"/>
              <a:gd name="T17" fmla="*/ 2147483646 h 21600"/>
              <a:gd name="T18" fmla="*/ 1004062579 w 21600"/>
              <a:gd name="T19" fmla="*/ 2147483646 h 21600"/>
              <a:gd name="T20" fmla="*/ 1004062579 w 21600"/>
              <a:gd name="T21" fmla="*/ 1083936004 h 21600"/>
              <a:gd name="T22" fmla="*/ 0 w 21600"/>
              <a:gd name="T23" fmla="*/ 1083936004 h 21600"/>
              <a:gd name="T24" fmla="*/ 0 w 21600"/>
              <a:gd name="T25" fmla="*/ 2147483646 h 21600"/>
              <a:gd name="T26" fmla="*/ 251019620 w 21600"/>
              <a:gd name="T27" fmla="*/ 2147483646 h 21600"/>
              <a:gd name="T28" fmla="*/ 251019620 w 21600"/>
              <a:gd name="T29" fmla="*/ 1083936004 h 2160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4183278" y="3902180"/>
            <a:ext cx="304800" cy="3810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4716678" y="3597380"/>
            <a:ext cx="1600200" cy="990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>
                <a:ea typeface="微软雅黑" panose="020B0503020204020204" pitchFamily="34" charset="-122"/>
              </a:rPr>
              <a:t>数据分析</a:t>
            </a:r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4564278" y="1920980"/>
            <a:ext cx="1951992" cy="93194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dirty="0">
                <a:ea typeface="微软雅黑" panose="020B0503020204020204" pitchFamily="34" charset="-122"/>
              </a:rPr>
              <a:t>统计推断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ea typeface="微软雅黑" panose="020B0503020204020204" pitchFamily="34" charset="-122"/>
              </a:rPr>
              <a:t>估计与检验</a:t>
            </a:r>
            <a:r>
              <a:rPr lang="zh-CN" altLang="en-US" dirty="0"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6" name="AutoShape 11"/>
          <p:cNvSpPr>
            <a:spLocks noChangeArrowheads="1"/>
          </p:cNvSpPr>
          <p:nvPr/>
        </p:nvSpPr>
        <p:spPr bwMode="auto">
          <a:xfrm rot="5400000">
            <a:off x="5211978" y="3025880"/>
            <a:ext cx="533400" cy="4572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1083936004 h 21600"/>
              <a:gd name="T4" fmla="*/ 1255082199 w 21600"/>
              <a:gd name="T5" fmla="*/ 1083936004 h 21600"/>
              <a:gd name="T6" fmla="*/ 1255082199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502038599 w 21600"/>
              <a:gd name="T15" fmla="*/ 1083936004 h 21600"/>
              <a:gd name="T16" fmla="*/ 502038599 w 21600"/>
              <a:gd name="T17" fmla="*/ 2147483646 h 21600"/>
              <a:gd name="T18" fmla="*/ 1004062579 w 21600"/>
              <a:gd name="T19" fmla="*/ 2147483646 h 21600"/>
              <a:gd name="T20" fmla="*/ 1004062579 w 21600"/>
              <a:gd name="T21" fmla="*/ 1083936004 h 21600"/>
              <a:gd name="T22" fmla="*/ 0 w 21600"/>
              <a:gd name="T23" fmla="*/ 1083936004 h 21600"/>
              <a:gd name="T24" fmla="*/ 0 w 21600"/>
              <a:gd name="T25" fmla="*/ 2147483646 h 21600"/>
              <a:gd name="T26" fmla="*/ 251019620 w 21600"/>
              <a:gd name="T27" fmla="*/ 2147483646 h 21600"/>
              <a:gd name="T28" fmla="*/ 251019620 w 21600"/>
              <a:gd name="T29" fmla="*/ 1083936004 h 2160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12"/>
          <p:cNvSpPr>
            <a:spLocks noChangeArrowheads="1"/>
          </p:cNvSpPr>
          <p:nvPr/>
        </p:nvSpPr>
        <p:spPr bwMode="auto">
          <a:xfrm>
            <a:off x="6393078" y="3902180"/>
            <a:ext cx="304800" cy="3810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6850278" y="3597380"/>
            <a:ext cx="1676400" cy="990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>
                <a:ea typeface="微软雅黑" panose="020B0503020204020204" pitchFamily="34" charset="-122"/>
              </a:rPr>
              <a:t>结论</a:t>
            </a:r>
          </a:p>
        </p:txBody>
      </p:sp>
      <p:sp>
        <p:nvSpPr>
          <p:cNvPr id="19" name="AutoShape 14"/>
          <p:cNvSpPr>
            <a:spLocks noChangeArrowheads="1"/>
          </p:cNvSpPr>
          <p:nvPr/>
        </p:nvSpPr>
        <p:spPr bwMode="auto">
          <a:xfrm rot="16200000" flipH="1">
            <a:off x="7040778" y="4854680"/>
            <a:ext cx="762000" cy="6858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w 21600"/>
              <a:gd name="T9" fmla="*/ 2147483646 h 21600"/>
              <a:gd name="T10" fmla="*/ 0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2147483646 w 21600"/>
              <a:gd name="T17" fmla="*/ 2147483646 h 21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587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354478" y="5045180"/>
            <a:ext cx="4267200" cy="6096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>
                <a:ea typeface="微软雅黑" panose="020B0503020204020204" pitchFamily="34" charset="-122"/>
              </a:rPr>
              <a:t>建议与讨论</a:t>
            </a:r>
          </a:p>
        </p:txBody>
      </p:sp>
      <p:sp>
        <p:nvSpPr>
          <p:cNvPr id="21" name="AutoShape 16"/>
          <p:cNvSpPr>
            <a:spLocks noChangeArrowheads="1"/>
          </p:cNvSpPr>
          <p:nvPr/>
        </p:nvSpPr>
        <p:spPr bwMode="auto">
          <a:xfrm flipH="1">
            <a:off x="1211478" y="4740380"/>
            <a:ext cx="762000" cy="6858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w 21600"/>
              <a:gd name="T9" fmla="*/ 2147483646 h 21600"/>
              <a:gd name="T10" fmla="*/ 0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2147483646 w 21600"/>
              <a:gd name="T17" fmla="*/ 2147483646 h 21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98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bldLvl="0" animBg="1"/>
      <p:bldP spid="10" grpId="0" bldLvl="0" animBg="1"/>
      <p:bldP spid="11" grpId="0" bldLvl="0" animBg="1"/>
      <p:bldP spid="13" grpId="0" bldLvl="0" animBg="1"/>
      <p:bldP spid="14" grpId="0" bldLvl="0" animBg="1"/>
      <p:bldP spid="15" grpId="0" bldLvl="0" animBg="1"/>
      <p:bldP spid="17" grpId="0" bldLvl="0" animBg="1"/>
      <p:bldP spid="18" grpId="0" bldLvl="0" animBg="1"/>
      <p:bldP spid="20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541" y="356655"/>
            <a:ext cx="7406640" cy="87513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600" b="1" dirty="0" smtClean="0"/>
              <a:t>第六章 数理统计的基本概念</a:t>
            </a:r>
            <a:endParaRPr lang="zh-CN" altLang="en-US" sz="36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4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17" name="文本占位符 487426"/>
          <p:cNvSpPr>
            <a:spLocks noGrp="1" noChangeArrowheads="1"/>
          </p:cNvSpPr>
          <p:nvPr>
            <p:ph idx="1"/>
          </p:nvPr>
        </p:nvSpPr>
        <p:spPr>
          <a:xfrm>
            <a:off x="570264" y="2132820"/>
            <a:ext cx="7583538" cy="2263619"/>
          </a:xfrm>
        </p:spPr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</a:rPr>
              <a:t>6</a:t>
            </a:r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</a:rPr>
              <a:t>.1 </a:t>
            </a:r>
            <a:r>
              <a:rPr lang="zh-CN" altLang="en-US" sz="2800" b="1" dirty="0" smtClean="0">
                <a:solidFill>
                  <a:schemeClr val="accent4">
                    <a:lumMod val="75000"/>
                  </a:schemeClr>
                </a:solidFill>
              </a:rPr>
              <a:t>总体与样本</a:t>
            </a:r>
            <a:endParaRPr lang="en-US" altLang="zh-CN" sz="28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</a:rPr>
              <a:t>6</a:t>
            </a:r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</a:rPr>
              <a:t>.2 </a:t>
            </a:r>
            <a:r>
              <a:rPr lang="zh-CN" altLang="en-US" sz="2800" b="1" dirty="0" smtClean="0">
                <a:solidFill>
                  <a:schemeClr val="accent4">
                    <a:lumMod val="75000"/>
                  </a:schemeClr>
                </a:solidFill>
              </a:rPr>
              <a:t>抽样分布</a:t>
            </a:r>
            <a:r>
              <a:rPr lang="zh-CN" altLang="en-US" dirty="0"/>
              <a:t>		</a:t>
            </a: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 flipV="1">
            <a:off x="4362033" y="5735039"/>
            <a:ext cx="4124325" cy="714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rot="10800000" wrap="none" anchor="ctr"/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22" name="Picture 9" descr="MCj0344513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70" y="4590452"/>
            <a:ext cx="1373188" cy="1130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5196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380" y="1173575"/>
            <a:ext cx="8857230" cy="2687485"/>
          </a:xfrm>
        </p:spPr>
        <p:txBody>
          <a:bodyPr/>
          <a:lstStyle/>
          <a:p>
            <a:r>
              <a:rPr lang="zh-CN" altLang="en-US" sz="5400" b="1" dirty="0" smtClean="0"/>
              <a:t>第六章  数理统计的基本概念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2446" y="4437140"/>
            <a:ext cx="6576822" cy="108118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b="1" cap="all" dirty="0">
                <a:latin typeface="+mj-lt"/>
                <a:ea typeface="+mj-ea"/>
                <a:cs typeface="+mj-cs"/>
              </a:rPr>
              <a:t>6</a:t>
            </a:r>
            <a:r>
              <a:rPr lang="en-US" altLang="zh-CN" sz="2800" b="1" cap="all" dirty="0" smtClean="0">
                <a:latin typeface="+mj-lt"/>
                <a:ea typeface="+mj-ea"/>
                <a:cs typeface="+mj-cs"/>
              </a:rPr>
              <a:t>.1 </a:t>
            </a:r>
            <a:r>
              <a:rPr lang="zh-CN" altLang="en-US" sz="2800" b="1" cap="all" dirty="0" smtClean="0">
                <a:latin typeface="+mj-lt"/>
                <a:ea typeface="+mj-ea"/>
                <a:cs typeface="+mj-cs"/>
              </a:rPr>
              <a:t>总体与样本</a:t>
            </a:r>
            <a:endParaRPr lang="zh-CN" altLang="en-US" sz="28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3332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430" y="404580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6.1.1 </a:t>
            </a:r>
            <a:r>
              <a:rPr lang="zh-CN" altLang="en-US" sz="3600" dirty="0" smtClean="0"/>
              <a:t>总体与个体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9" name="Text Box 211"/>
          <p:cNvSpPr txBox="1">
            <a:spLocks noChangeArrowheads="1"/>
          </p:cNvSpPr>
          <p:nvPr/>
        </p:nvSpPr>
        <p:spPr bwMode="auto">
          <a:xfrm>
            <a:off x="646473" y="4935504"/>
            <a:ext cx="160362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800" b="1" dirty="0" smtClean="0">
                <a:solidFill>
                  <a:schemeClr val="tx2"/>
                </a:solidFill>
              </a:rPr>
              <a:t>总体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</a:p>
        </p:txBody>
      </p:sp>
      <p:grpSp>
        <p:nvGrpSpPr>
          <p:cNvPr id="60" name="Group 218"/>
          <p:cNvGrpSpPr>
            <a:grpSpLocks/>
          </p:cNvGrpSpPr>
          <p:nvPr/>
        </p:nvGrpSpPr>
        <p:grpSpPr bwMode="auto">
          <a:xfrm>
            <a:off x="2250095" y="4682268"/>
            <a:ext cx="1352551" cy="1031875"/>
            <a:chOff x="1519" y="3170"/>
            <a:chExt cx="852" cy="650"/>
          </a:xfrm>
        </p:grpSpPr>
        <p:sp>
          <p:nvSpPr>
            <p:cNvPr id="61" name="AutoShape 212"/>
            <p:cNvSpPr>
              <a:spLocks/>
            </p:cNvSpPr>
            <p:nvPr/>
          </p:nvSpPr>
          <p:spPr bwMode="auto">
            <a:xfrm>
              <a:off x="1701" y="3249"/>
              <a:ext cx="45" cy="544"/>
            </a:xfrm>
            <a:prstGeom prst="leftBrace">
              <a:avLst>
                <a:gd name="adj1" fmla="val 100741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Text Box 213"/>
            <p:cNvSpPr txBox="1">
              <a:spLocks noChangeArrowheads="1"/>
            </p:cNvSpPr>
            <p:nvPr/>
          </p:nvSpPr>
          <p:spPr bwMode="auto">
            <a:xfrm>
              <a:off x="1519" y="3170"/>
              <a:ext cx="852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sz="2800" b="1" dirty="0"/>
                <a:t>一维</a:t>
              </a:r>
            </a:p>
            <a:p>
              <a:pPr lvl="1" eaLnBrk="1" hangingPunct="1">
                <a:buFontTx/>
                <a:buNone/>
              </a:pPr>
              <a:r>
                <a:rPr lang="zh-CN" altLang="en-US" sz="2800" b="1" dirty="0"/>
                <a:t>多维</a:t>
              </a:r>
            </a:p>
          </p:txBody>
        </p:sp>
      </p:grpSp>
      <p:grpSp>
        <p:nvGrpSpPr>
          <p:cNvPr id="63" name="Group 219"/>
          <p:cNvGrpSpPr>
            <a:grpSpLocks/>
          </p:cNvGrpSpPr>
          <p:nvPr/>
        </p:nvGrpSpPr>
        <p:grpSpPr bwMode="auto">
          <a:xfrm>
            <a:off x="3634395" y="4682268"/>
            <a:ext cx="1352551" cy="1031875"/>
            <a:chOff x="2346" y="3158"/>
            <a:chExt cx="852" cy="650"/>
          </a:xfrm>
        </p:grpSpPr>
        <p:sp>
          <p:nvSpPr>
            <p:cNvPr id="64" name="AutoShape 214"/>
            <p:cNvSpPr>
              <a:spLocks/>
            </p:cNvSpPr>
            <p:nvPr/>
          </p:nvSpPr>
          <p:spPr bwMode="auto">
            <a:xfrm>
              <a:off x="2528" y="3237"/>
              <a:ext cx="45" cy="544"/>
            </a:xfrm>
            <a:prstGeom prst="leftBrace">
              <a:avLst>
                <a:gd name="adj1" fmla="val 100741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" name="Text Box 215"/>
            <p:cNvSpPr txBox="1">
              <a:spLocks noChangeArrowheads="1"/>
            </p:cNvSpPr>
            <p:nvPr/>
          </p:nvSpPr>
          <p:spPr bwMode="auto">
            <a:xfrm>
              <a:off x="2346" y="3158"/>
              <a:ext cx="852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sz="2800" b="1"/>
                <a:t>有限</a:t>
              </a:r>
            </a:p>
            <a:p>
              <a:pPr lvl="1" eaLnBrk="1" hangingPunct="1">
                <a:buFontTx/>
                <a:buNone/>
              </a:pPr>
              <a:r>
                <a:rPr lang="zh-CN" altLang="en-US" sz="2800" b="1"/>
                <a:t>无限</a:t>
              </a:r>
            </a:p>
          </p:txBody>
        </p:sp>
      </p:grpSp>
      <p:grpSp>
        <p:nvGrpSpPr>
          <p:cNvPr id="66" name="Group 220"/>
          <p:cNvGrpSpPr>
            <a:grpSpLocks/>
          </p:cNvGrpSpPr>
          <p:nvPr/>
        </p:nvGrpSpPr>
        <p:grpSpPr bwMode="auto">
          <a:xfrm>
            <a:off x="5001235" y="4682268"/>
            <a:ext cx="1352551" cy="1031875"/>
            <a:chOff x="3207" y="3158"/>
            <a:chExt cx="852" cy="650"/>
          </a:xfrm>
        </p:grpSpPr>
        <p:sp>
          <p:nvSpPr>
            <p:cNvPr id="67" name="AutoShape 216"/>
            <p:cNvSpPr>
              <a:spLocks/>
            </p:cNvSpPr>
            <p:nvPr/>
          </p:nvSpPr>
          <p:spPr bwMode="auto">
            <a:xfrm>
              <a:off x="3389" y="3237"/>
              <a:ext cx="45" cy="544"/>
            </a:xfrm>
            <a:prstGeom prst="leftBrace">
              <a:avLst>
                <a:gd name="adj1" fmla="val 100741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" name="Text Box 217"/>
            <p:cNvSpPr txBox="1">
              <a:spLocks noChangeArrowheads="1"/>
            </p:cNvSpPr>
            <p:nvPr/>
          </p:nvSpPr>
          <p:spPr bwMode="auto">
            <a:xfrm>
              <a:off x="3207" y="3158"/>
              <a:ext cx="852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sz="2800" b="1"/>
                <a:t>离散</a:t>
              </a:r>
            </a:p>
            <a:p>
              <a:pPr lvl="1" eaLnBrk="1" hangingPunct="1">
                <a:buFontTx/>
                <a:buNone/>
              </a:pPr>
              <a:r>
                <a:rPr lang="zh-CN" altLang="en-US" sz="2800" b="1"/>
                <a:t>连续</a:t>
              </a:r>
            </a:p>
          </p:txBody>
        </p:sp>
      </p:grpSp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542899" y="1012456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800" dirty="0" smtClean="0">
                <a:solidFill>
                  <a:srgbClr val="9C3B99"/>
                </a:solidFill>
                <a:latin typeface="宋体" panose="02010600030101010101" pitchFamily="2" charset="-122"/>
              </a:rPr>
              <a:t>总体</a:t>
            </a:r>
            <a:endParaRPr lang="zh-CN" altLang="en-US" sz="2800" dirty="0">
              <a:solidFill>
                <a:srgbClr val="9C3B99"/>
              </a:solidFill>
              <a:latin typeface="宋体" panose="02010600030101010101" pitchFamily="2" charset="-122"/>
            </a:endParaRP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755470" y="1677140"/>
            <a:ext cx="22020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</a:rPr>
              <a:t>研究对象的全体</a:t>
            </a:r>
          </a:p>
        </p:txBody>
      </p:sp>
      <p:sp>
        <p:nvSpPr>
          <p:cNvPr id="54" name="Text Box 5"/>
          <p:cNvSpPr txBox="1">
            <a:spLocks noChangeArrowheads="1"/>
          </p:cNvSpPr>
          <p:nvPr/>
        </p:nvSpPr>
        <p:spPr bwMode="auto">
          <a:xfrm>
            <a:off x="3727270" y="1677140"/>
            <a:ext cx="1143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</a:rPr>
              <a:t>指标集</a:t>
            </a:r>
          </a:p>
        </p:txBody>
      </p:sp>
      <p:grpSp>
        <p:nvGrpSpPr>
          <p:cNvPr id="55" name="Group 6"/>
          <p:cNvGrpSpPr>
            <a:grpSpLocks/>
          </p:cNvGrpSpPr>
          <p:nvPr/>
        </p:nvGrpSpPr>
        <p:grpSpPr bwMode="auto">
          <a:xfrm>
            <a:off x="2895188" y="1548550"/>
            <a:ext cx="909638" cy="400050"/>
            <a:chOff x="2208" y="1190"/>
            <a:chExt cx="480" cy="252"/>
          </a:xfrm>
        </p:grpSpPr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2298" y="1190"/>
              <a:ext cx="3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rIns="1800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000" dirty="0">
                  <a:latin typeface="宋体" panose="02010600030101010101" pitchFamily="2" charset="-122"/>
                </a:rPr>
                <a:t>量化</a:t>
              </a:r>
            </a:p>
          </p:txBody>
        </p:sp>
        <p:sp>
          <p:nvSpPr>
            <p:cNvPr id="69" name="Line 8"/>
            <p:cNvSpPr>
              <a:spLocks noChangeShapeType="1"/>
            </p:cNvSpPr>
            <p:nvPr/>
          </p:nvSpPr>
          <p:spPr bwMode="auto">
            <a:xfrm>
              <a:off x="2208" y="144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868807" y="1677140"/>
            <a:ext cx="2133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dirty="0">
                <a:ea typeface="微软雅黑" panose="020B0503020204020204" pitchFamily="34" charset="-122"/>
              </a:rPr>
              <a:t>R.V. </a:t>
            </a:r>
            <a:r>
              <a:rPr lang="en-US" altLang="zh-CN" i="1" dirty="0">
                <a:ea typeface="微软雅黑" panose="020B0503020204020204" pitchFamily="34" charset="-122"/>
              </a:rPr>
              <a:t>X</a:t>
            </a:r>
            <a:r>
              <a:rPr lang="en-US" altLang="zh-CN" dirty="0"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或</a:t>
            </a:r>
            <a:r>
              <a:rPr lang="zh-CN" altLang="en-US" dirty="0">
                <a:ea typeface="微软雅黑" panose="020B0503020204020204" pitchFamily="34" charset="-122"/>
              </a:rPr>
              <a:t> </a:t>
            </a:r>
            <a:r>
              <a:rPr lang="en-US" altLang="zh-CN" i="1" dirty="0">
                <a:ea typeface="微软雅黑" panose="020B0503020204020204" pitchFamily="34" charset="-122"/>
              </a:rPr>
              <a:t>F</a:t>
            </a:r>
            <a:r>
              <a:rPr lang="en-US" altLang="zh-CN" dirty="0">
                <a:ea typeface="微软雅黑" panose="020B0503020204020204" pitchFamily="34" charset="-122"/>
              </a:rPr>
              <a:t>(</a:t>
            </a:r>
            <a:r>
              <a:rPr lang="en-US" altLang="zh-CN" i="1" dirty="0">
                <a:ea typeface="微软雅黑" panose="020B0503020204020204" pitchFamily="34" charset="-122"/>
              </a:rPr>
              <a:t>x</a:t>
            </a:r>
            <a:r>
              <a:rPr lang="en-US" altLang="zh-CN" dirty="0"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71" name="Group 10"/>
          <p:cNvGrpSpPr>
            <a:grpSpLocks/>
          </p:cNvGrpSpPr>
          <p:nvPr/>
        </p:nvGrpSpPr>
        <p:grpSpPr bwMode="auto">
          <a:xfrm>
            <a:off x="4870270" y="1585063"/>
            <a:ext cx="1044575" cy="400050"/>
            <a:chOff x="3408" y="1200"/>
            <a:chExt cx="480" cy="252"/>
          </a:xfrm>
        </p:grpSpPr>
        <p:sp>
          <p:nvSpPr>
            <p:cNvPr id="72" name="Text Box 11"/>
            <p:cNvSpPr txBox="1">
              <a:spLocks noChangeArrowheads="1"/>
            </p:cNvSpPr>
            <p:nvPr/>
          </p:nvSpPr>
          <p:spPr bwMode="auto">
            <a:xfrm>
              <a:off x="3456" y="1200"/>
              <a:ext cx="2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rIns="1800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000" dirty="0">
                  <a:latin typeface="宋体" panose="02010600030101010101" pitchFamily="2" charset="-122"/>
                </a:rPr>
                <a:t>规律</a:t>
              </a:r>
            </a:p>
          </p:txBody>
        </p:sp>
        <p:sp>
          <p:nvSpPr>
            <p:cNvPr id="73" name="Line 12"/>
            <p:cNvSpPr>
              <a:spLocks noChangeShapeType="1"/>
            </p:cNvSpPr>
            <p:nvPr/>
          </p:nvSpPr>
          <p:spPr bwMode="auto">
            <a:xfrm>
              <a:off x="3408" y="144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" name="Text Box 13"/>
          <p:cNvSpPr txBox="1">
            <a:spLocks noChangeArrowheads="1"/>
          </p:cNvSpPr>
          <p:nvPr/>
        </p:nvSpPr>
        <p:spPr bwMode="auto">
          <a:xfrm>
            <a:off x="1299088" y="3686998"/>
            <a:ext cx="7620000" cy="93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600" dirty="0">
                <a:solidFill>
                  <a:srgbClr val="3333CC"/>
                </a:solidFill>
                <a:latin typeface="+mn-ea"/>
                <a:ea typeface="+mn-ea"/>
              </a:rPr>
              <a:t>总体</a:t>
            </a:r>
            <a:r>
              <a:rPr lang="zh-CN" altLang="en-US" sz="2600" dirty="0" smtClean="0">
                <a:solidFill>
                  <a:srgbClr val="3333CC"/>
                </a:solidFill>
                <a:latin typeface="+mn-ea"/>
                <a:ea typeface="+mn-ea"/>
              </a:rPr>
              <a:t>：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随机性、一般未知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600" dirty="0" smtClean="0">
                <a:solidFill>
                  <a:srgbClr val="3333CC"/>
                </a:solidFill>
                <a:latin typeface="+mn-ea"/>
                <a:ea typeface="+mn-ea"/>
              </a:rPr>
              <a:t>个体：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统计的最底层元素、不可分割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5" name="Text Box 13"/>
          <p:cNvSpPr txBox="1">
            <a:spLocks noChangeArrowheads="1"/>
          </p:cNvSpPr>
          <p:nvPr/>
        </p:nvSpPr>
        <p:spPr bwMode="auto">
          <a:xfrm>
            <a:off x="646473" y="2418583"/>
            <a:ext cx="7620000" cy="93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600" dirty="0">
                <a:solidFill>
                  <a:srgbClr val="3333CC"/>
                </a:solidFill>
                <a:latin typeface="+mn-ea"/>
                <a:ea typeface="+mn-ea"/>
              </a:rPr>
              <a:t>总体：</a:t>
            </a:r>
            <a:r>
              <a:rPr lang="zh-CN" altLang="en-US" sz="2600" dirty="0">
                <a:latin typeface="+mn-ea"/>
                <a:ea typeface="+mn-ea"/>
              </a:rPr>
              <a:t>研究对象的某项数量指标的值的全体</a:t>
            </a:r>
            <a:r>
              <a:rPr lang="en-US" altLang="zh-CN" sz="2600" dirty="0">
                <a:latin typeface="+mn-ea"/>
                <a:ea typeface="+mn-ea"/>
              </a:rPr>
              <a:t>.</a:t>
            </a:r>
            <a:endParaRPr lang="zh-CN" altLang="en-US" sz="26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600" dirty="0">
                <a:solidFill>
                  <a:srgbClr val="3333CC"/>
                </a:solidFill>
                <a:latin typeface="+mn-ea"/>
                <a:ea typeface="+mn-ea"/>
              </a:rPr>
              <a:t>个体：</a:t>
            </a:r>
            <a:r>
              <a:rPr lang="zh-CN" altLang="en-US" sz="2600" dirty="0">
                <a:latin typeface="+mn-ea"/>
                <a:ea typeface="+mn-ea"/>
              </a:rPr>
              <a:t>总体中的每个元素为个体</a:t>
            </a:r>
            <a:r>
              <a:rPr lang="en-US" altLang="zh-CN" sz="2600" dirty="0">
                <a:latin typeface="+mn-ea"/>
                <a:ea typeface="+mn-ea"/>
              </a:rPr>
              <a:t>.</a:t>
            </a:r>
            <a:endParaRPr lang="zh-CN" altLang="en-US" sz="2600" dirty="0"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3314" y="3606061"/>
            <a:ext cx="5677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</a:rPr>
              <a:t>注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5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1" grpId="0" build="p"/>
      <p:bldP spid="53" grpId="0" build="p"/>
      <p:bldP spid="54" grpId="0" build="p"/>
      <p:bldP spid="70" grpId="0" build="p"/>
      <p:bldP spid="74" grpId="0"/>
      <p:bldP spid="75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430" y="404580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6.1.2 </a:t>
            </a:r>
            <a:r>
              <a:rPr lang="zh-CN" altLang="en-US" sz="3600" dirty="0"/>
              <a:t>简单随机样本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1" name="Text Box 2"/>
          <p:cNvSpPr txBox="1">
            <a:spLocks noChangeArrowheads="1"/>
          </p:cNvSpPr>
          <p:nvPr/>
        </p:nvSpPr>
        <p:spPr bwMode="auto">
          <a:xfrm>
            <a:off x="395288" y="1052513"/>
            <a:ext cx="8748712" cy="4413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抽样</a:t>
            </a:r>
            <a:r>
              <a:rPr kumimoji="1"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：</a:t>
            </a:r>
            <a:r>
              <a:rPr kumimoji="1"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从总体中抽取部分的</a:t>
            </a:r>
            <a:r>
              <a:rPr kumimoji="1" lang="zh-CN" altLang="en-US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手续（过程）。</a:t>
            </a:r>
            <a:endParaRPr kumimoji="1" lang="zh-CN" altLang="en-US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简单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)(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随机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抽样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: 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1.</a:t>
            </a:r>
            <a:r>
              <a:rPr kumimoji="1" lang="zh-CN" altLang="en-US" sz="2600" b="1" dirty="0">
                <a:solidFill>
                  <a:srgbClr val="3366FF"/>
                </a:solidFill>
                <a:latin typeface="宋体" panose="02010600030101010101" pitchFamily="2" charset="-122"/>
              </a:rPr>
              <a:t>随机性</a:t>
            </a: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：每次抽取</a:t>
            </a:r>
            <a:r>
              <a:rPr kumimoji="1" lang="en-US" altLang="zh-CN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每个个体</a:t>
            </a:r>
            <a:r>
              <a:rPr kumimoji="1" lang="zh-CN" altLang="en-US" sz="2600" b="1" dirty="0">
                <a:solidFill>
                  <a:schemeClr val="tx1"/>
                </a:solidFill>
              </a:rPr>
              <a:t>都</a:t>
            </a:r>
            <a:r>
              <a:rPr kumimoji="1" lang="zh-CN" altLang="en-US" sz="2600" b="1" dirty="0" smtClean="0">
                <a:solidFill>
                  <a:schemeClr val="tx1"/>
                </a:solidFill>
              </a:rPr>
              <a:t>有</a:t>
            </a:r>
            <a:r>
              <a:rPr kumimoji="1" lang="zh-CN" altLang="en-US" sz="2600" b="1" dirty="0" smtClean="0">
                <a:solidFill>
                  <a:srgbClr val="9C3B99"/>
                </a:solidFill>
              </a:rPr>
              <a:t>同等</a:t>
            </a:r>
            <a:r>
              <a:rPr kumimoji="1" lang="zh-CN" altLang="en-US" sz="2600" b="1" dirty="0">
                <a:solidFill>
                  <a:srgbClr val="9C3B99"/>
                </a:solidFill>
              </a:rPr>
              <a:t>的机会</a:t>
            </a:r>
            <a:r>
              <a:rPr kumimoji="1" lang="zh-CN" altLang="en-US" sz="2600" b="1" dirty="0">
                <a:solidFill>
                  <a:schemeClr val="tx1"/>
                </a:solidFill>
              </a:rPr>
              <a:t>；</a:t>
            </a:r>
            <a:r>
              <a:rPr kumimoji="1" lang="zh-CN" altLang="en-US" dirty="0"/>
              <a:t> </a:t>
            </a:r>
            <a:endParaRPr kumimoji="1" lang="zh-CN" altLang="en-US" sz="28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6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kumimoji="1" lang="en-US" altLang="zh-CN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  <a:r>
              <a:rPr kumimoji="1" lang="zh-CN" altLang="en-US" sz="2600" b="1" dirty="0">
                <a:solidFill>
                  <a:srgbClr val="3366FF"/>
                </a:solidFill>
                <a:latin typeface="宋体" panose="02010600030101010101" pitchFamily="2" charset="-122"/>
              </a:rPr>
              <a:t>独立性</a:t>
            </a: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：每次抽取互不影响。</a:t>
            </a:r>
          </a:p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观测值</a:t>
            </a:r>
            <a:r>
              <a:rPr kumimoji="1"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:</a:t>
            </a: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一次抽样的结果就称为总体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的一个</a:t>
            </a:r>
            <a:r>
              <a:rPr kumimoji="1" lang="zh-CN" altLang="en-US" sz="26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观测值。</a:t>
            </a:r>
            <a:endParaRPr kumimoji="1" lang="en-US" altLang="zh-CN" sz="26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（</a:t>
            </a:r>
            <a:r>
              <a:rPr kumimoji="1" lang="zh-CN" altLang="en-US" sz="2600" b="1" dirty="0">
                <a:solidFill>
                  <a:srgbClr val="3366FF"/>
                </a:solidFill>
                <a:latin typeface="宋体" panose="02010600030101010101" pitchFamily="2" charset="-122"/>
              </a:rPr>
              <a:t>确定的数</a:t>
            </a: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9489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 autoUpdateAnimBg="0"/>
      <p:bldP spid="51" grpI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430" y="404580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6.1.2 </a:t>
            </a:r>
            <a:r>
              <a:rPr lang="zh-CN" altLang="en-US" sz="3600" dirty="0"/>
              <a:t>简单随机样本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Text Box 128"/>
          <p:cNvSpPr txBox="1">
            <a:spLocks noChangeArrowheads="1"/>
          </p:cNvSpPr>
          <p:nvPr/>
        </p:nvSpPr>
        <p:spPr bwMode="auto">
          <a:xfrm>
            <a:off x="323410" y="1124680"/>
            <a:ext cx="8154988" cy="257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600" b="1" dirty="0" smtClean="0">
                <a:solidFill>
                  <a:srgbClr val="3366FF"/>
                </a:solidFill>
                <a:latin typeface="宋体" panose="02010600030101010101" pitchFamily="2" charset="-122"/>
              </a:rPr>
              <a:t>定义</a:t>
            </a:r>
            <a:r>
              <a:rPr kumimoji="1" lang="en-US" altLang="zh-CN" sz="26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设总体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的分布函数为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). 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  </a:t>
            </a: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若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,…,</a:t>
            </a:r>
            <a:r>
              <a:rPr kumimoji="1" lang="en-US" altLang="zh-CN" sz="2600" b="1" i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600" b="1" dirty="0" smtClean="0">
                <a:solidFill>
                  <a:srgbClr val="9C3B99"/>
                </a:solidFill>
                <a:latin typeface="Times New Roman" panose="02020603050405020304" pitchFamily="18" charset="0"/>
              </a:rPr>
              <a:t>独立同分布</a:t>
            </a:r>
            <a:r>
              <a:rPr kumimoji="1" lang="zh-CN" altLang="en-US" sz="2600" b="1" i="1" dirty="0" smtClean="0">
                <a:solidFill>
                  <a:srgbClr val="3366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b="1" i="1" dirty="0" smtClean="0">
                <a:solidFill>
                  <a:srgbClr val="3366FF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 err="1" smtClean="0">
                <a:solidFill>
                  <a:srgbClr val="3366FF"/>
                </a:solidFill>
                <a:latin typeface="Times New Roman" panose="02020603050405020304" pitchFamily="18" charset="0"/>
              </a:rPr>
              <a:t>i.i.d</a:t>
            </a:r>
            <a:r>
              <a:rPr kumimoji="1" lang="en-US" altLang="zh-CN" sz="2600" b="1" i="1" dirty="0" smtClean="0">
                <a:solidFill>
                  <a:srgbClr val="3366FF"/>
                </a:solidFill>
                <a:latin typeface="Times New Roman" panose="02020603050405020304" pitchFamily="18" charset="0"/>
              </a:rPr>
              <a:t>.)</a:t>
            </a:r>
            <a:r>
              <a:rPr kumimoji="1" lang="zh-CN" altLang="en-US" sz="2600" b="1" dirty="0" smtClean="0">
                <a:solidFill>
                  <a:srgbClr val="3366FF"/>
                </a:solidFill>
                <a:latin typeface="宋体" panose="02010600030101010101" pitchFamily="2" charset="-122"/>
              </a:rPr>
              <a:t>且为与</a:t>
            </a:r>
            <a:r>
              <a:rPr kumimoji="1" lang="zh-CN" altLang="en-US" sz="2600" b="1" dirty="0">
                <a:solidFill>
                  <a:srgbClr val="3366FF"/>
                </a:solidFill>
                <a:latin typeface="宋体" panose="02010600030101010101" pitchFamily="2" charset="-122"/>
              </a:rPr>
              <a:t>总体</a:t>
            </a:r>
            <a:r>
              <a:rPr kumimoji="1" lang="en-US" altLang="zh-CN" sz="2600" b="1" i="1" dirty="0">
                <a:solidFill>
                  <a:srgbClr val="3366FF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600" b="1" dirty="0">
                <a:solidFill>
                  <a:srgbClr val="3366FF"/>
                </a:solidFill>
                <a:latin typeface="宋体" panose="02010600030101010101" pitchFamily="2" charset="-122"/>
              </a:rPr>
              <a:t>同分布</a:t>
            </a: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的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R.V.</a:t>
            </a: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，则称</a:t>
            </a:r>
            <a:r>
              <a:rPr kumimoji="1" lang="en-US" altLang="zh-CN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,X</a:t>
            </a:r>
            <a:r>
              <a:rPr kumimoji="1" lang="en-US" altLang="zh-CN" sz="2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,…,</a:t>
            </a:r>
            <a:r>
              <a:rPr kumimoji="1" lang="en-US" altLang="zh-CN" sz="26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是总体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或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))</a:t>
            </a: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的</a:t>
            </a:r>
            <a:r>
              <a:rPr kumimoji="1" lang="zh-CN" altLang="en-US" sz="2600" b="1" dirty="0">
                <a:solidFill>
                  <a:srgbClr val="3366FF"/>
                </a:solidFill>
                <a:latin typeface="宋体" panose="02010600030101010101" pitchFamily="2" charset="-122"/>
              </a:rPr>
              <a:t>容量为</a:t>
            </a:r>
            <a:r>
              <a:rPr kumimoji="1" lang="en-US" altLang="zh-CN" sz="2600" b="1" i="1" dirty="0">
                <a:solidFill>
                  <a:srgbClr val="3366FF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的</a:t>
            </a:r>
            <a:r>
              <a:rPr kumimoji="1"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简单随机</a:t>
            </a:r>
            <a:r>
              <a:rPr kumimoji="1"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样本</a:t>
            </a:r>
            <a:r>
              <a:rPr kumimoji="1" lang="zh-CN" altLang="en-US" sz="26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  <a:endParaRPr kumimoji="1" lang="en-US" altLang="zh-CN" sz="2600" b="1" dirty="0" smtClean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 dirty="0" smtClean="0">
                <a:solidFill>
                  <a:srgbClr val="3366FF"/>
                </a:solidFill>
                <a:latin typeface="宋体" panose="02010600030101010101" pitchFamily="2" charset="-122"/>
              </a:rPr>
              <a:t>  容量</a:t>
            </a:r>
            <a:r>
              <a:rPr kumimoji="1" lang="en-US" altLang="zh-CN" sz="2600" b="1" dirty="0" smtClean="0">
                <a:solidFill>
                  <a:srgbClr val="3366FF"/>
                </a:solidFill>
                <a:latin typeface="宋体" panose="02010600030101010101" pitchFamily="2" charset="-122"/>
              </a:rPr>
              <a:t>:</a:t>
            </a:r>
            <a:r>
              <a:rPr kumimoji="1" lang="zh-CN" altLang="en-US" sz="2600" b="1" dirty="0" smtClean="0">
                <a:solidFill>
                  <a:srgbClr val="3366FF"/>
                </a:solidFill>
                <a:latin typeface="宋体" panose="02010600030101010101" pitchFamily="2" charset="-122"/>
              </a:rPr>
              <a:t>指样本中包含的个体的个数。</a:t>
            </a:r>
            <a:endParaRPr kumimoji="1" lang="zh-CN" altLang="en-US" sz="2600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39440" y="4020960"/>
            <a:ext cx="175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</a:rPr>
              <a:t>基本思想：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043510" y="4710106"/>
            <a:ext cx="63794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</a:rPr>
              <a:t>由样本对总体的分布（特征）进行合理地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推断</a:t>
            </a:r>
            <a:r>
              <a:rPr lang="en-US" altLang="zh-CN" dirty="0">
                <a:latin typeface="宋体" panose="02010600030101010101" pitchFamily="2" charset="-122"/>
              </a:rPr>
              <a:t>.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812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75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9" grpId="0" build="p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430" y="404580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6.1.2 </a:t>
            </a:r>
            <a:r>
              <a:rPr lang="zh-CN" altLang="en-US" sz="3600" dirty="0"/>
              <a:t>简单随机样本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Text Box 128"/>
          <p:cNvSpPr txBox="1">
            <a:spLocks noChangeArrowheads="1"/>
          </p:cNvSpPr>
          <p:nvPr/>
        </p:nvSpPr>
        <p:spPr bwMode="auto">
          <a:xfrm>
            <a:off x="451999" y="1921361"/>
            <a:ext cx="7953401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当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,X</a:t>
            </a:r>
            <a:r>
              <a:rPr kumimoji="1" lang="en-US" altLang="zh-CN" sz="2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,…,</a:t>
            </a:r>
            <a:r>
              <a:rPr kumimoji="1" lang="en-US" altLang="zh-CN" sz="26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取定某组常数值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,x</a:t>
            </a:r>
            <a:r>
              <a:rPr kumimoji="1" lang="en-US" altLang="zh-CN" sz="2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,…,</a:t>
            </a:r>
            <a:r>
              <a:rPr kumimoji="1" lang="en-US" altLang="zh-CN" sz="26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时，称这组常数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,x</a:t>
            </a:r>
            <a:r>
              <a:rPr kumimoji="1" lang="en-US" altLang="zh-CN" sz="2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,…,</a:t>
            </a:r>
            <a:r>
              <a:rPr kumimoji="1" lang="en-US" altLang="zh-CN" sz="26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为样本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,X</a:t>
            </a:r>
            <a:r>
              <a:rPr kumimoji="1" lang="en-US" altLang="zh-CN" sz="2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,…,</a:t>
            </a:r>
            <a:r>
              <a:rPr kumimoji="1" lang="en-US" altLang="zh-CN" sz="26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的一组</a:t>
            </a:r>
            <a:r>
              <a:rPr kumimoji="1"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样本观测值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或</a:t>
            </a:r>
            <a:r>
              <a:rPr kumimoji="1"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样本实现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7" name="Text Box 129"/>
          <p:cNvSpPr txBox="1">
            <a:spLocks noChangeArrowheads="1"/>
          </p:cNvSpPr>
          <p:nvPr/>
        </p:nvSpPr>
        <p:spPr bwMode="auto">
          <a:xfrm>
            <a:off x="401621" y="3635462"/>
            <a:ext cx="597693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注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：试验前：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6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为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R.V.</a:t>
            </a:r>
          </a:p>
        </p:txBody>
      </p:sp>
      <p:sp>
        <p:nvSpPr>
          <p:cNvPr id="8" name="Text Box 130"/>
          <p:cNvSpPr txBox="1">
            <a:spLocks noChangeArrowheads="1"/>
          </p:cNvSpPr>
          <p:nvPr/>
        </p:nvSpPr>
        <p:spPr bwMode="auto">
          <a:xfrm>
            <a:off x="1122346" y="4138700"/>
            <a:ext cx="69199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试验后：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… 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6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为样本观察值（实数）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7430" y="1207643"/>
            <a:ext cx="260276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600" dirty="0">
                <a:solidFill>
                  <a:srgbClr val="9C3B99"/>
                </a:solidFill>
              </a:rPr>
              <a:t>(</a:t>
            </a:r>
            <a:r>
              <a:rPr kumimoji="1" lang="zh-CN" altLang="en-US" sz="2600" dirty="0">
                <a:solidFill>
                  <a:srgbClr val="9C3B99"/>
                </a:solidFill>
                <a:latin typeface="宋体" panose="02010600030101010101" pitchFamily="2" charset="-122"/>
              </a:rPr>
              <a:t>简单随机</a:t>
            </a:r>
            <a:r>
              <a:rPr kumimoji="1" lang="en-US" altLang="zh-CN" sz="2600" dirty="0">
                <a:solidFill>
                  <a:srgbClr val="9C3B99"/>
                </a:solidFill>
              </a:rPr>
              <a:t>)</a:t>
            </a:r>
            <a:r>
              <a:rPr kumimoji="1" lang="zh-CN" altLang="en-US" sz="2600" dirty="0" smtClean="0">
                <a:solidFill>
                  <a:srgbClr val="9C3B99"/>
                </a:solidFill>
                <a:latin typeface="宋体" panose="02010600030101010101" pitchFamily="2" charset="-122"/>
              </a:rPr>
              <a:t>样本：</a:t>
            </a:r>
            <a:endParaRPr lang="zh-CN" altLang="en-US" sz="2600" dirty="0">
              <a:solidFill>
                <a:srgbClr val="9C3B99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838368" y="1222948"/>
            <a:ext cx="56400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i="1" dirty="0">
                <a:ea typeface="微软雅黑" panose="020B0503020204020204" pitchFamily="34" charset="-122"/>
              </a:rPr>
              <a:t>X</a:t>
            </a:r>
            <a:r>
              <a:rPr lang="en-US" altLang="zh-CN" baseline="-25000" dirty="0">
                <a:ea typeface="微软雅黑" panose="020B0503020204020204" pitchFamily="34" charset="-122"/>
              </a:rPr>
              <a:t>1</a:t>
            </a:r>
            <a:r>
              <a:rPr lang="en-US" altLang="zh-CN" dirty="0">
                <a:ea typeface="微软雅黑" panose="020B0503020204020204" pitchFamily="34" charset="-122"/>
              </a:rPr>
              <a:t>, </a:t>
            </a:r>
            <a:r>
              <a:rPr lang="en-US" altLang="zh-CN" i="1" dirty="0">
                <a:ea typeface="微软雅黑" panose="020B0503020204020204" pitchFamily="34" charset="-122"/>
              </a:rPr>
              <a:t>X</a:t>
            </a:r>
            <a:r>
              <a:rPr lang="en-US" altLang="zh-CN" baseline="-25000" dirty="0">
                <a:ea typeface="微软雅黑" panose="020B0503020204020204" pitchFamily="34" charset="-122"/>
              </a:rPr>
              <a:t>2</a:t>
            </a:r>
            <a:r>
              <a:rPr lang="en-US" altLang="zh-CN" dirty="0">
                <a:ea typeface="微软雅黑" panose="020B0503020204020204" pitchFamily="34" charset="-122"/>
              </a:rPr>
              <a:t>, … , </a:t>
            </a:r>
            <a:r>
              <a:rPr lang="en-US" altLang="zh-CN" i="1" dirty="0" err="1">
                <a:ea typeface="微软雅黑" panose="020B0503020204020204" pitchFamily="34" charset="-122"/>
              </a:rPr>
              <a:t>X</a:t>
            </a:r>
            <a:r>
              <a:rPr lang="en-US" altLang="zh-CN" i="1" baseline="-25000" dirty="0" err="1">
                <a:ea typeface="微软雅黑" panose="020B0503020204020204" pitchFamily="34" charset="-122"/>
              </a:rPr>
              <a:t>n</a:t>
            </a:r>
            <a:r>
              <a:rPr lang="en-US" altLang="zh-CN" dirty="0">
                <a:ea typeface="微软雅黑" panose="020B0503020204020204" pitchFamily="34" charset="-122"/>
              </a:rPr>
              <a:t> </a:t>
            </a:r>
            <a:r>
              <a:rPr lang="zh-CN" altLang="en-US" dirty="0">
                <a:ea typeface="微软雅黑" panose="020B0503020204020204" pitchFamily="34" charset="-122"/>
              </a:rPr>
              <a:t>独立同分布</a:t>
            </a:r>
            <a:r>
              <a:rPr lang="zh-CN" altLang="en-US" dirty="0" smtClean="0">
                <a:ea typeface="微软雅黑" panose="020B0503020204020204" pitchFamily="34" charset="-122"/>
              </a:rPr>
              <a:t>于总体</a:t>
            </a:r>
            <a:r>
              <a:rPr lang="zh-CN" altLang="en-US" dirty="0">
                <a:ea typeface="微软雅黑" panose="020B0503020204020204" pitchFamily="34" charset="-122"/>
              </a:rPr>
              <a:t>分布</a:t>
            </a:r>
            <a:r>
              <a:rPr lang="en-US" altLang="zh-CN" i="1" dirty="0" smtClean="0">
                <a:ea typeface="微软雅黑" panose="020B0503020204020204" pitchFamily="34" charset="-122"/>
              </a:rPr>
              <a:t>F</a:t>
            </a:r>
            <a:r>
              <a:rPr lang="en-US" altLang="zh-CN" dirty="0" smtClean="0">
                <a:ea typeface="微软雅黑" panose="020B0503020204020204" pitchFamily="34" charset="-122"/>
              </a:rPr>
              <a:t>(</a:t>
            </a:r>
            <a:r>
              <a:rPr lang="en-US" altLang="zh-CN" i="1" dirty="0" smtClean="0">
                <a:ea typeface="微软雅黑" panose="020B0503020204020204" pitchFamily="34" charset="-122"/>
              </a:rPr>
              <a:t>x</a:t>
            </a:r>
            <a:r>
              <a:rPr lang="en-US" altLang="zh-CN" dirty="0"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5416378" y="1720455"/>
            <a:ext cx="2860433" cy="724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4788030" y="1725062"/>
            <a:ext cx="6096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929477" y="4741248"/>
            <a:ext cx="399660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kumimoji="1"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样本容量（样本大小）</a:t>
            </a:r>
          </a:p>
        </p:txBody>
      </p:sp>
    </p:spTree>
    <p:extLst>
      <p:ext uri="{BB962C8B-B14F-4D97-AF65-F5344CB8AC3E}">
        <p14:creationId xmlns:p14="http://schemas.microsoft.com/office/powerpoint/2010/main" val="30980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build="p" autoUpdateAnimBg="0"/>
      <p:bldP spid="8" grpId="0" build="p" autoUpdateAnimBg="0"/>
      <p:bldP spid="9" grpId="0" build="p"/>
      <p:bldP spid="10" grpId="0" build="p"/>
      <p:bldP spid="2" grpId="0"/>
    </p:bldLst>
  </p:timing>
</p:sld>
</file>

<file path=ppt/theme/theme1.xml><?xml version="1.0" encoding="utf-8"?>
<a:theme xmlns:a="http://schemas.openxmlformats.org/drawingml/2006/main" name="Basis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9016</TotalTime>
  <Pages>0</Pages>
  <Words>1010</Words>
  <Characters>0</Characters>
  <Application>Microsoft Macintosh PowerPoint</Application>
  <PresentationFormat>全屏显示(4:3)</PresentationFormat>
  <Lines>0</Lines>
  <Paragraphs>162</Paragraphs>
  <Slides>17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5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Basis</vt:lpstr>
      <vt:lpstr>公式</vt:lpstr>
      <vt:lpstr>Microsoft 公式</vt:lpstr>
      <vt:lpstr>BMP 图象</vt:lpstr>
      <vt:lpstr>Equation</vt:lpstr>
      <vt:lpstr>Equation.DSMT4</vt:lpstr>
      <vt:lpstr>概率论与数理统计  第六章 数理统计的基本概念</vt:lpstr>
      <vt:lpstr>第六章 数理统计的基本概念</vt:lpstr>
      <vt:lpstr>第六章 数理统计的基本概念</vt:lpstr>
      <vt:lpstr>第六章 数理统计的基本概念</vt:lpstr>
      <vt:lpstr>第六章  数理统计的基本概念</vt:lpstr>
      <vt:lpstr>6.1.1 总体与个体</vt:lpstr>
      <vt:lpstr>6.1.2 简单随机样本</vt:lpstr>
      <vt:lpstr>6.1.2 简单随机样本</vt:lpstr>
      <vt:lpstr>6.1.2 简单随机样本</vt:lpstr>
      <vt:lpstr>6.1.3 理论分布与经验分布函数</vt:lpstr>
      <vt:lpstr>6.1.3 理论分布与经验分布函数</vt:lpstr>
      <vt:lpstr>6.1.3 理论分布与经验分布函数</vt:lpstr>
      <vt:lpstr>6.1.3 理论分布与经验分布函数</vt:lpstr>
      <vt:lpstr>6.1.4 统计量和样本矩</vt:lpstr>
      <vt:lpstr>6.1.4 统计量和样本矩</vt:lpstr>
      <vt:lpstr>6.1.4 统计量和样本矩</vt:lpstr>
      <vt:lpstr>6.1.4 统计量和样本矩</vt:lpstr>
    </vt:vector>
  </TitlesOfParts>
  <Manager/>
  <Company/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subject/>
  <dc:creator>JH</dc:creator>
  <cp:keywords/>
  <dc:description/>
  <cp:lastModifiedBy>haixia liu</cp:lastModifiedBy>
  <cp:revision>6166</cp:revision>
  <dcterms:created xsi:type="dcterms:W3CDTF">2003-07-06T11:35:33Z</dcterms:created>
  <dcterms:modified xsi:type="dcterms:W3CDTF">2020-06-06T03:49:09Z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