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av" ContentType="audio/x-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Microsoft___1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3" r:id="rId2"/>
    <p:sldId id="824" r:id="rId3"/>
    <p:sldId id="825" r:id="rId4"/>
    <p:sldId id="826" r:id="rId5"/>
    <p:sldId id="829" r:id="rId6"/>
    <p:sldId id="827" r:id="rId7"/>
    <p:sldId id="828" r:id="rId8"/>
    <p:sldId id="830" r:id="rId9"/>
    <p:sldId id="831" r:id="rId10"/>
    <p:sldId id="832" r:id="rId11"/>
    <p:sldId id="833" r:id="rId12"/>
    <p:sldId id="835" r:id="rId13"/>
    <p:sldId id="836" r:id="rId14"/>
    <p:sldId id="834" r:id="rId15"/>
    <p:sldId id="84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3B99"/>
    <a:srgbClr val="3366FF"/>
    <a:srgbClr val="003399"/>
    <a:srgbClr val="3494BA"/>
    <a:srgbClr val="D75DCE"/>
    <a:srgbClr val="FF0000"/>
    <a:srgbClr val="000099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8" autoAdjust="0"/>
    <p:restoredTop sz="90394" autoAdjust="0"/>
  </p:normalViewPr>
  <p:slideViewPr>
    <p:cSldViewPr>
      <p:cViewPr varScale="1">
        <p:scale>
          <a:sx n="61" d="100"/>
          <a:sy n="61" d="100"/>
        </p:scale>
        <p:origin x="-6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4" Type="http://schemas.openxmlformats.org/officeDocument/2006/relationships/image" Target="../media/image76.wmf"/><Relationship Id="rId5" Type="http://schemas.openxmlformats.org/officeDocument/2006/relationships/image" Target="../media/image77.wmf"/><Relationship Id="rId6" Type="http://schemas.openxmlformats.org/officeDocument/2006/relationships/image" Target="../media/image66.wmf"/><Relationship Id="rId7" Type="http://schemas.openxmlformats.org/officeDocument/2006/relationships/image" Target="../media/image78.wmf"/><Relationship Id="rId8" Type="http://schemas.openxmlformats.org/officeDocument/2006/relationships/image" Target="../media/image79.wmf"/><Relationship Id="rId1" Type="http://schemas.openxmlformats.org/officeDocument/2006/relationships/image" Target="../media/image73.wmf"/><Relationship Id="rId2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Relationship Id="rId2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4" Type="http://schemas.openxmlformats.org/officeDocument/2006/relationships/image" Target="../media/image86.wmf"/><Relationship Id="rId5" Type="http://schemas.openxmlformats.org/officeDocument/2006/relationships/image" Target="../media/image87.wmf"/><Relationship Id="rId1" Type="http://schemas.openxmlformats.org/officeDocument/2006/relationships/image" Target="../media/image83.wmf"/><Relationship Id="rId2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4" Type="http://schemas.openxmlformats.org/officeDocument/2006/relationships/image" Target="../media/image91.wmf"/><Relationship Id="rId5" Type="http://schemas.openxmlformats.org/officeDocument/2006/relationships/image" Target="../media/image92.wmf"/><Relationship Id="rId6" Type="http://schemas.openxmlformats.org/officeDocument/2006/relationships/image" Target="../media/image93.wmf"/><Relationship Id="rId7" Type="http://schemas.openxmlformats.org/officeDocument/2006/relationships/image" Target="../media/image94.wmf"/><Relationship Id="rId1" Type="http://schemas.openxmlformats.org/officeDocument/2006/relationships/image" Target="../media/image88.wmf"/><Relationship Id="rId2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7" Type="http://schemas.openxmlformats.org/officeDocument/2006/relationships/image" Target="../media/image10.wmf"/><Relationship Id="rId8" Type="http://schemas.openxmlformats.org/officeDocument/2006/relationships/image" Target="../media/image11.wmf"/><Relationship Id="rId9" Type="http://schemas.openxmlformats.org/officeDocument/2006/relationships/image" Target="../media/image12.wmf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7" Type="http://schemas.openxmlformats.org/officeDocument/2006/relationships/image" Target="../media/image26.png"/><Relationship Id="rId8" Type="http://schemas.openxmlformats.org/officeDocument/2006/relationships/image" Target="../media/image27.wmf"/><Relationship Id="rId1" Type="http://schemas.openxmlformats.org/officeDocument/2006/relationships/image" Target="../media/image20.wmf"/><Relationship Id="rId2" Type="http://schemas.openxmlformats.org/officeDocument/2006/relationships/image" Target="../media/image2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1" Type="http://schemas.openxmlformats.org/officeDocument/2006/relationships/image" Target="../media/image28.png"/><Relationship Id="rId2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wmf"/><Relationship Id="rId5" Type="http://schemas.openxmlformats.org/officeDocument/2006/relationships/image" Target="../media/image38.wmf"/><Relationship Id="rId6" Type="http://schemas.openxmlformats.org/officeDocument/2006/relationships/image" Target="../media/image39.wmf"/><Relationship Id="rId7" Type="http://schemas.openxmlformats.org/officeDocument/2006/relationships/image" Target="../media/image40.wmf"/><Relationship Id="rId8" Type="http://schemas.openxmlformats.org/officeDocument/2006/relationships/image" Target="../media/image41.wmf"/><Relationship Id="rId9" Type="http://schemas.openxmlformats.org/officeDocument/2006/relationships/image" Target="../media/image42.wmf"/><Relationship Id="rId10" Type="http://schemas.openxmlformats.org/officeDocument/2006/relationships/image" Target="../media/image43.w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7.wmf"/><Relationship Id="rId5" Type="http://schemas.openxmlformats.org/officeDocument/2006/relationships/image" Target="../media/image48.wmf"/><Relationship Id="rId6" Type="http://schemas.openxmlformats.org/officeDocument/2006/relationships/image" Target="../media/image49.wmf"/><Relationship Id="rId7" Type="http://schemas.openxmlformats.org/officeDocument/2006/relationships/image" Target="../media/image50.wmf"/><Relationship Id="rId8" Type="http://schemas.openxmlformats.org/officeDocument/2006/relationships/image" Target="../media/image51.wmf"/><Relationship Id="rId1" Type="http://schemas.openxmlformats.org/officeDocument/2006/relationships/image" Target="../media/image44.emf"/><Relationship Id="rId2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wmf"/><Relationship Id="rId5" Type="http://schemas.openxmlformats.org/officeDocument/2006/relationships/image" Target="../media/image56.wmf"/><Relationship Id="rId6" Type="http://schemas.openxmlformats.org/officeDocument/2006/relationships/image" Target="../media/image57.wmf"/><Relationship Id="rId7" Type="http://schemas.openxmlformats.org/officeDocument/2006/relationships/image" Target="../media/image58.wmf"/><Relationship Id="rId8" Type="http://schemas.openxmlformats.org/officeDocument/2006/relationships/image" Target="../media/image59.e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11" Type="http://schemas.openxmlformats.org/officeDocument/2006/relationships/image" Target="../media/image71.wmf"/><Relationship Id="rId12" Type="http://schemas.openxmlformats.org/officeDocument/2006/relationships/image" Target="../media/image72.wmf"/><Relationship Id="rId1" Type="http://schemas.openxmlformats.org/officeDocument/2006/relationships/image" Target="../media/image61.emf"/><Relationship Id="rId2" Type="http://schemas.openxmlformats.org/officeDocument/2006/relationships/image" Target="../media/image62.wmf"/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65.wmf"/><Relationship Id="rId6" Type="http://schemas.openxmlformats.org/officeDocument/2006/relationships/image" Target="../media/image66.wmf"/><Relationship Id="rId7" Type="http://schemas.openxmlformats.org/officeDocument/2006/relationships/image" Target="../media/image67.wmf"/><Relationship Id="rId8" Type="http://schemas.openxmlformats.org/officeDocument/2006/relationships/image" Target="../media/image68.wmf"/><Relationship Id="rId9" Type="http://schemas.openxmlformats.org/officeDocument/2006/relationships/image" Target="../media/image69.wmf"/><Relationship Id="rId10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12/6/20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12/6/20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15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998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29984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49987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69989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7.bin"/><Relationship Id="rId12" Type="http://schemas.openxmlformats.org/officeDocument/2006/relationships/image" Target="../media/image56.wmf"/><Relationship Id="rId13" Type="http://schemas.openxmlformats.org/officeDocument/2006/relationships/image" Target="../media/image60.wmf"/><Relationship Id="rId14" Type="http://schemas.openxmlformats.org/officeDocument/2006/relationships/oleObject" Target="../embeddings/oleObject58.bin"/><Relationship Id="rId15" Type="http://schemas.openxmlformats.org/officeDocument/2006/relationships/image" Target="../media/image57.wmf"/><Relationship Id="rId16" Type="http://schemas.openxmlformats.org/officeDocument/2006/relationships/oleObject" Target="../embeddings/oleObject59.bin"/><Relationship Id="rId17" Type="http://schemas.openxmlformats.org/officeDocument/2006/relationships/image" Target="../media/image58.wmf"/><Relationship Id="rId18" Type="http://schemas.openxmlformats.org/officeDocument/2006/relationships/oleObject" Target="../embeddings/oleObject60.bin"/><Relationship Id="rId19" Type="http://schemas.openxmlformats.org/officeDocument/2006/relationships/image" Target="../media/image5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3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3.w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54.e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20" Type="http://schemas.openxmlformats.org/officeDocument/2006/relationships/image" Target="../media/image68.wmf"/><Relationship Id="rId21" Type="http://schemas.openxmlformats.org/officeDocument/2006/relationships/oleObject" Target="../embeddings/oleObject69.bin"/><Relationship Id="rId22" Type="http://schemas.openxmlformats.org/officeDocument/2006/relationships/image" Target="../media/image69.wmf"/><Relationship Id="rId23" Type="http://schemas.openxmlformats.org/officeDocument/2006/relationships/oleObject" Target="../embeddings/oleObject70.bin"/><Relationship Id="rId24" Type="http://schemas.openxmlformats.org/officeDocument/2006/relationships/image" Target="../media/image70.wmf"/><Relationship Id="rId25" Type="http://schemas.openxmlformats.org/officeDocument/2006/relationships/oleObject" Target="../embeddings/oleObject71.bin"/><Relationship Id="rId26" Type="http://schemas.openxmlformats.org/officeDocument/2006/relationships/image" Target="../media/image71.wmf"/><Relationship Id="rId27" Type="http://schemas.openxmlformats.org/officeDocument/2006/relationships/oleObject" Target="../embeddings/oleObject72.bin"/><Relationship Id="rId28" Type="http://schemas.openxmlformats.org/officeDocument/2006/relationships/image" Target="../media/image72.wmf"/><Relationship Id="rId10" Type="http://schemas.openxmlformats.org/officeDocument/2006/relationships/image" Target="../media/image63.wmf"/><Relationship Id="rId11" Type="http://schemas.openxmlformats.org/officeDocument/2006/relationships/oleObject" Target="../embeddings/oleObject64.bin"/><Relationship Id="rId12" Type="http://schemas.openxmlformats.org/officeDocument/2006/relationships/image" Target="../media/image64.wmf"/><Relationship Id="rId13" Type="http://schemas.openxmlformats.org/officeDocument/2006/relationships/oleObject" Target="../embeddings/oleObject65.bin"/><Relationship Id="rId14" Type="http://schemas.openxmlformats.org/officeDocument/2006/relationships/image" Target="../media/image65.wmf"/><Relationship Id="rId15" Type="http://schemas.openxmlformats.org/officeDocument/2006/relationships/oleObject" Target="../embeddings/oleObject66.bin"/><Relationship Id="rId16" Type="http://schemas.openxmlformats.org/officeDocument/2006/relationships/image" Target="../media/image66.wmf"/><Relationship Id="rId17" Type="http://schemas.openxmlformats.org/officeDocument/2006/relationships/oleObject" Target="../embeddings/oleObject67.bin"/><Relationship Id="rId18" Type="http://schemas.openxmlformats.org/officeDocument/2006/relationships/image" Target="../media/image67.wmf"/><Relationship Id="rId19" Type="http://schemas.openxmlformats.org/officeDocument/2006/relationships/oleObject" Target="../embeddings/oleObject6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4" Type="http://schemas.openxmlformats.org/officeDocument/2006/relationships/audio" Target="../media/audio1.wav"/><Relationship Id="rId5" Type="http://schemas.openxmlformats.org/officeDocument/2006/relationships/oleObject" Target="../embeddings/oleObject61.bin"/><Relationship Id="rId6" Type="http://schemas.openxmlformats.org/officeDocument/2006/relationships/image" Target="../media/image61.emf"/><Relationship Id="rId7" Type="http://schemas.openxmlformats.org/officeDocument/2006/relationships/oleObject" Target="../embeddings/oleObject62.bin"/><Relationship Id="rId8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20" Type="http://schemas.openxmlformats.org/officeDocument/2006/relationships/oleObject" Target="../embeddings/oleObject82.bin"/><Relationship Id="rId10" Type="http://schemas.openxmlformats.org/officeDocument/2006/relationships/image" Target="../media/image76.wmf"/><Relationship Id="rId11" Type="http://schemas.openxmlformats.org/officeDocument/2006/relationships/oleObject" Target="../embeddings/oleObject77.bin"/><Relationship Id="rId12" Type="http://schemas.openxmlformats.org/officeDocument/2006/relationships/image" Target="../media/image77.wmf"/><Relationship Id="rId13" Type="http://schemas.openxmlformats.org/officeDocument/2006/relationships/oleObject" Target="../embeddings/oleObject78.bin"/><Relationship Id="rId14" Type="http://schemas.openxmlformats.org/officeDocument/2006/relationships/image" Target="../media/image66.wmf"/><Relationship Id="rId15" Type="http://schemas.openxmlformats.org/officeDocument/2006/relationships/oleObject" Target="../embeddings/oleObject79.bin"/><Relationship Id="rId16" Type="http://schemas.openxmlformats.org/officeDocument/2006/relationships/image" Target="../media/image78.wmf"/><Relationship Id="rId17" Type="http://schemas.openxmlformats.org/officeDocument/2006/relationships/oleObject" Target="../embeddings/oleObject80.bin"/><Relationship Id="rId18" Type="http://schemas.openxmlformats.org/officeDocument/2006/relationships/oleObject" Target="../embeddings/oleObject81.bin"/><Relationship Id="rId19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3.bin"/><Relationship Id="rId4" Type="http://schemas.openxmlformats.org/officeDocument/2006/relationships/image" Target="../media/image73.wmf"/><Relationship Id="rId5" Type="http://schemas.openxmlformats.org/officeDocument/2006/relationships/oleObject" Target="../embeddings/oleObject74.bin"/><Relationship Id="rId6" Type="http://schemas.openxmlformats.org/officeDocument/2006/relationships/image" Target="../media/image74.wmf"/><Relationship Id="rId7" Type="http://schemas.openxmlformats.org/officeDocument/2006/relationships/oleObject" Target="../embeddings/oleObject75.bin"/><Relationship Id="rId8" Type="http://schemas.openxmlformats.org/officeDocument/2006/relationships/image" Target="../media/image7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4" Type="http://schemas.openxmlformats.org/officeDocument/2006/relationships/image" Target="../media/image80.wmf"/><Relationship Id="rId5" Type="http://schemas.openxmlformats.org/officeDocument/2006/relationships/oleObject" Target="../embeddings/oleObject84.bin"/><Relationship Id="rId6" Type="http://schemas.openxmlformats.org/officeDocument/2006/relationships/image" Target="../media/image81.wmf"/><Relationship Id="rId7" Type="http://schemas.openxmlformats.org/officeDocument/2006/relationships/image" Target="../media/image82.jpe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89.bin"/><Relationship Id="rId12" Type="http://schemas.openxmlformats.org/officeDocument/2006/relationships/image" Target="../media/image8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5.bin"/><Relationship Id="rId4" Type="http://schemas.openxmlformats.org/officeDocument/2006/relationships/image" Target="../media/image83.wmf"/><Relationship Id="rId5" Type="http://schemas.openxmlformats.org/officeDocument/2006/relationships/oleObject" Target="../embeddings/oleObject86.bin"/><Relationship Id="rId6" Type="http://schemas.openxmlformats.org/officeDocument/2006/relationships/image" Target="../media/image84.wmf"/><Relationship Id="rId7" Type="http://schemas.openxmlformats.org/officeDocument/2006/relationships/oleObject" Target="../embeddings/oleObject87.bin"/><Relationship Id="rId8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0" Type="http://schemas.openxmlformats.org/officeDocument/2006/relationships/image" Target="../media/image86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4.bin"/><Relationship Id="rId12" Type="http://schemas.openxmlformats.org/officeDocument/2006/relationships/image" Target="../media/image92.wmf"/><Relationship Id="rId13" Type="http://schemas.openxmlformats.org/officeDocument/2006/relationships/oleObject" Target="../embeddings/oleObject95.bin"/><Relationship Id="rId14" Type="http://schemas.openxmlformats.org/officeDocument/2006/relationships/image" Target="../media/image93.wmf"/><Relationship Id="rId15" Type="http://schemas.openxmlformats.org/officeDocument/2006/relationships/oleObject" Target="../embeddings/oleObject96.bin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0.bin"/><Relationship Id="rId4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6" Type="http://schemas.openxmlformats.org/officeDocument/2006/relationships/image" Target="../media/image89.wmf"/><Relationship Id="rId7" Type="http://schemas.openxmlformats.org/officeDocument/2006/relationships/oleObject" Target="../embeddings/oleObject92.bin"/><Relationship Id="rId8" Type="http://schemas.openxmlformats.org/officeDocument/2006/relationships/image" Target="../media/image90.wmf"/><Relationship Id="rId9" Type="http://schemas.openxmlformats.org/officeDocument/2006/relationships/oleObject" Target="../embeddings/oleObject93.bin"/><Relationship Id="rId10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hyperlink" Target="file:///D:\mcad.exe" TargetMode="External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oleObject" Target="../embeddings/oleObject11.bin"/><Relationship Id="rId21" Type="http://schemas.openxmlformats.org/officeDocument/2006/relationships/image" Target="../media/image11.wmf"/><Relationship Id="rId22" Type="http://schemas.openxmlformats.org/officeDocument/2006/relationships/oleObject" Target="../embeddings/oleObject12.bin"/><Relationship Id="rId23" Type="http://schemas.openxmlformats.org/officeDocument/2006/relationships/image" Target="../media/image12.wmf"/><Relationship Id="rId24" Type="http://schemas.openxmlformats.org/officeDocument/2006/relationships/oleObject" Target="../embeddings/oleObject13.bin"/><Relationship Id="rId25" Type="http://schemas.openxmlformats.org/officeDocument/2006/relationships/oleObject" Target="../embeddings/oleObject14.bin"/><Relationship Id="rId26" Type="http://schemas.openxmlformats.org/officeDocument/2006/relationships/image" Target="../media/image13.png"/><Relationship Id="rId27" Type="http://schemas.openxmlformats.org/officeDocument/2006/relationships/oleObject" Target="../embeddings/oleObject15.bin"/><Relationship Id="rId28" Type="http://schemas.openxmlformats.org/officeDocument/2006/relationships/image" Target="../media/image14.png"/><Relationship Id="rId10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5" Type="http://schemas.openxmlformats.org/officeDocument/2006/relationships/hyperlink" Target="file:///D:\mcad.exe" TargetMode="External"/><Relationship Id="rId16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8" Type="http://schemas.openxmlformats.org/officeDocument/2006/relationships/oleObject" Target="../embeddings/oleObject10.bin"/><Relationship Id="rId19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audio" Target="../media/audio2.wav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9" Type="http://schemas.openxmlformats.org/officeDocument/2006/relationships/oleObject" Target="../embeddings/Microsoft___1.bin"/><Relationship Id="rId10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24.wmf"/><Relationship Id="rId14" Type="http://schemas.openxmlformats.org/officeDocument/2006/relationships/oleObject" Target="../embeddings/oleObject25.bin"/><Relationship Id="rId15" Type="http://schemas.openxmlformats.org/officeDocument/2006/relationships/image" Target="../media/image25.wmf"/><Relationship Id="rId16" Type="http://schemas.openxmlformats.org/officeDocument/2006/relationships/oleObject" Target="../embeddings/oleObject26.bin"/><Relationship Id="rId17" Type="http://schemas.openxmlformats.org/officeDocument/2006/relationships/image" Target="../media/image26.png"/><Relationship Id="rId18" Type="http://schemas.openxmlformats.org/officeDocument/2006/relationships/oleObject" Target="../embeddings/oleObject27.bin"/><Relationship Id="rId19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5" Type="http://schemas.openxmlformats.org/officeDocument/2006/relationships/hyperlink" Target="file:///D:\mcad.exe" TargetMode="External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png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2.wmf"/><Relationship Id="rId10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14" Type="http://schemas.openxmlformats.org/officeDocument/2006/relationships/image" Target="../media/image32.wmf"/><Relationship Id="rId15" Type="http://schemas.openxmlformats.org/officeDocument/2006/relationships/oleObject" Target="../embeddings/oleObject33.bin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hyperlink" Target="file:///D:\mcad.exe" TargetMode="External"/><Relationship Id="rId5" Type="http://schemas.openxmlformats.org/officeDocument/2006/relationships/oleObject" Target="../embeddings/oleObject28.bin"/><Relationship Id="rId6" Type="http://schemas.openxmlformats.org/officeDocument/2006/relationships/image" Target="../media/image28.png"/><Relationship Id="rId7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0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20" Type="http://schemas.openxmlformats.org/officeDocument/2006/relationships/image" Target="../media/image42.wmf"/><Relationship Id="rId21" Type="http://schemas.openxmlformats.org/officeDocument/2006/relationships/oleObject" Target="../embeddings/oleObject43.bin"/><Relationship Id="rId22" Type="http://schemas.openxmlformats.org/officeDocument/2006/relationships/oleObject" Target="../embeddings/oleObject44.bin"/><Relationship Id="rId23" Type="http://schemas.openxmlformats.org/officeDocument/2006/relationships/image" Target="../media/image43.wmf"/><Relationship Id="rId10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12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14" Type="http://schemas.openxmlformats.org/officeDocument/2006/relationships/image" Target="../media/image39.wmf"/><Relationship Id="rId15" Type="http://schemas.openxmlformats.org/officeDocument/2006/relationships/oleObject" Target="../embeddings/oleObject40.bin"/><Relationship Id="rId16" Type="http://schemas.openxmlformats.org/officeDocument/2006/relationships/image" Target="../media/image40.wmf"/><Relationship Id="rId17" Type="http://schemas.openxmlformats.org/officeDocument/2006/relationships/oleObject" Target="../embeddings/oleObject41.bin"/><Relationship Id="rId18" Type="http://schemas.openxmlformats.org/officeDocument/2006/relationships/image" Target="../media/image41.wmf"/><Relationship Id="rId19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4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36.bin"/><Relationship Id="rId8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4" Type="http://schemas.openxmlformats.org/officeDocument/2006/relationships/image" Target="../media/image49.wmf"/><Relationship Id="rId15" Type="http://schemas.openxmlformats.org/officeDocument/2006/relationships/oleObject" Target="../embeddings/oleObject51.bin"/><Relationship Id="rId16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18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5.bin"/><Relationship Id="rId4" Type="http://schemas.openxmlformats.org/officeDocument/2006/relationships/image" Target="../media/image44.e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5.w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460" y="1124680"/>
            <a:ext cx="7777080" cy="2592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六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数理统计的基本概念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717428" y="3172756"/>
            <a:ext cx="1511300" cy="7191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628278" y="3172756"/>
            <a:ext cx="1511300" cy="7191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899490" y="869294"/>
            <a:ext cx="508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36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10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16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 ~  N(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:</a:t>
            </a:r>
          </a:p>
        </p:txBody>
      </p:sp>
      <p:graphicFrame>
        <p:nvGraphicFramePr>
          <p:cNvPr id="37" name="Object 5"/>
          <p:cNvGraphicFramePr>
            <a:graphicFrameLocks noChangeAspect="1"/>
          </p:cNvGraphicFramePr>
          <p:nvPr/>
        </p:nvGraphicFramePr>
        <p:xfrm>
          <a:off x="6192215" y="869294"/>
          <a:ext cx="927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9" name="公式" r:id="rId3" imgW="469900" imgH="228600" progId="Equation.3">
                  <p:embed/>
                </p:oleObj>
              </mc:Choice>
              <mc:Fallback>
                <p:oleObj name="公式" r:id="rId3" imgW="469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215" y="869294"/>
                        <a:ext cx="9271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/>
          <p:cNvGraphicFramePr>
            <a:graphicFrameLocks noChangeAspect="1"/>
          </p:cNvGraphicFramePr>
          <p:nvPr/>
        </p:nvGraphicFramePr>
        <p:xfrm>
          <a:off x="6204915" y="1555094"/>
          <a:ext cx="9001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0" name="公式" r:id="rId5" imgW="444500" imgH="228600" progId="Equation.3">
                  <p:embed/>
                </p:oleObj>
              </mc:Choice>
              <mc:Fallback>
                <p:oleObj name="公式" r:id="rId5" imgW="444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915" y="1555094"/>
                        <a:ext cx="9001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2086940" y="2236131"/>
          <a:ext cx="14700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1" name="公式" r:id="rId7" imgW="1016000" imgH="609600" progId="Equation.3">
                  <p:embed/>
                </p:oleObj>
              </mc:Choice>
              <mc:Fallback>
                <p:oleObj name="公式" r:id="rId7" imgW="10160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940" y="2236131"/>
                        <a:ext cx="14700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150190" y="187576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856628" y="4214156"/>
            <a:ext cx="954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763090" y="4225269"/>
            <a:ext cx="12541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由定理知</a:t>
            </a:r>
          </a:p>
        </p:txBody>
      </p:sp>
      <p:graphicFrame>
        <p:nvGraphicFramePr>
          <p:cNvPr id="43" name="Object 11"/>
          <p:cNvGraphicFramePr>
            <a:graphicFrameLocks noChangeAspect="1"/>
          </p:cNvGraphicFramePr>
          <p:nvPr/>
        </p:nvGraphicFramePr>
        <p:xfrm>
          <a:off x="3021978" y="4083981"/>
          <a:ext cx="35655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2" name="公式" r:id="rId9" imgW="1993900" imgH="457200" progId="Equation.3">
                  <p:embed/>
                </p:oleObj>
              </mc:Choice>
              <mc:Fallback>
                <p:oleObj name="公式" r:id="rId9" imgW="19939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978" y="4083981"/>
                        <a:ext cx="35655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6587503" y="4226856"/>
            <a:ext cx="247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且两者相互独立，</a:t>
            </a: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 flipV="1">
            <a:off x="3171203" y="5634969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" name="Object 14"/>
          <p:cNvGraphicFramePr>
            <a:graphicFrameLocks noChangeAspect="1"/>
          </p:cNvGraphicFramePr>
          <p:nvPr/>
        </p:nvGraphicFramePr>
        <p:xfrm>
          <a:off x="3387103" y="4828519"/>
          <a:ext cx="11430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3" name="公式" r:id="rId11" imgW="647700" imgH="457200" progId="Equation.3">
                  <p:embed/>
                </p:oleObj>
              </mc:Choice>
              <mc:Fallback>
                <p:oleObj name="公式" r:id="rId11" imgW="6477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103" y="4828519"/>
                        <a:ext cx="11430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Object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690" y="5711169"/>
            <a:ext cx="1166813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" name="Object 16"/>
          <p:cNvGraphicFramePr>
            <a:graphicFrameLocks noChangeAspect="1"/>
          </p:cNvGraphicFramePr>
          <p:nvPr/>
        </p:nvGraphicFramePr>
        <p:xfrm>
          <a:off x="4301503" y="4909481"/>
          <a:ext cx="850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4" name="公式" r:id="rId14" imgW="482600" imgH="368300" progId="Equation.3">
                  <p:embed/>
                </p:oleObj>
              </mc:Choice>
              <mc:Fallback>
                <p:oleObj name="公式" r:id="rId14" imgW="4826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503" y="4909481"/>
                        <a:ext cx="8509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7"/>
          <p:cNvGraphicFramePr>
            <a:graphicFrameLocks noChangeAspect="1"/>
          </p:cNvGraphicFramePr>
          <p:nvPr/>
        </p:nvGraphicFramePr>
        <p:xfrm>
          <a:off x="4303090" y="5747681"/>
          <a:ext cx="8731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5" name="公式" r:id="rId16" imgW="495300" imgH="368300" progId="Equation.3">
                  <p:embed/>
                </p:oleObj>
              </mc:Choice>
              <mc:Fallback>
                <p:oleObj name="公式" r:id="rId16" imgW="495300" imgH="368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090" y="5747681"/>
                        <a:ext cx="8731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4128465" y="793094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iid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2394915" y="1555094"/>
            <a:ext cx="354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36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i="1" baseline="-10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16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 ~  N(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baseline="30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:</a:t>
            </a: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4052265" y="1478894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>
                <a:latin typeface="Times New Roman" panose="02020603050405020304" pitchFamily="18" charset="0"/>
              </a:rPr>
              <a:t>iid</a:t>
            </a: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3556965" y="2442506"/>
            <a:ext cx="211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~ 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1, 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5555628" y="5385731"/>
            <a:ext cx="211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</a:rPr>
              <a:t>1,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2291728" y="5371444"/>
            <a:ext cx="690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F </a:t>
            </a: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1620215" y="27089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1656728" y="354788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(2)</a:t>
            </a:r>
          </a:p>
        </p:txBody>
      </p:sp>
      <p:graphicFrame>
        <p:nvGraphicFramePr>
          <p:cNvPr id="58" name="Object 26"/>
          <p:cNvGraphicFramePr>
            <a:graphicFrameLocks noChangeAspect="1"/>
          </p:cNvGraphicFramePr>
          <p:nvPr/>
        </p:nvGraphicFramePr>
        <p:xfrm>
          <a:off x="2290140" y="3115606"/>
          <a:ext cx="393858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6" name="公式" r:id="rId18" imgW="2984500" imgH="609600" progId="Equation.3">
                  <p:embed/>
                </p:oleObj>
              </mc:Choice>
              <mc:Fallback>
                <p:oleObj name="公式" r:id="rId18" imgW="2984500" imgH="609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140" y="3115606"/>
                        <a:ext cx="3938588" cy="804863"/>
                      </a:xfrm>
                      <a:prstGeom prst="rect">
                        <a:avLst/>
                      </a:prstGeom>
                      <a:noFill/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6228728" y="3250544"/>
            <a:ext cx="1474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~ 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0" name="Rectangle 28"/>
          <p:cNvSpPr>
            <a:spLocks noChangeArrowheads="1"/>
          </p:cNvSpPr>
          <p:nvPr/>
        </p:nvSpPr>
        <p:spPr bwMode="auto">
          <a:xfrm>
            <a:off x="178765" y="468405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85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75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utoUpdateAnimBg="0"/>
      <p:bldP spid="40" grpId="0" build="p" autoUpdateAnimBg="0"/>
      <p:bldP spid="41" grpId="0" build="p" autoUpdateAnimBg="0"/>
      <p:bldP spid="42" grpId="0" build="p" autoUpdateAnimBg="0"/>
      <p:bldP spid="44" grpId="0" build="p" autoUpdateAnimBg="0"/>
      <p:bldP spid="50" grpId="0" autoUpdateAnimBg="0"/>
      <p:bldP spid="51" grpId="0" build="p" autoUpdateAnimBg="0"/>
      <p:bldP spid="52" grpId="0" autoUpdateAnimBg="0"/>
      <p:bldP spid="53" grpId="0"/>
      <p:bldP spid="54" grpId="0"/>
      <p:bldP spid="55" grpId="0"/>
      <p:bldP spid="56" grpId="0"/>
      <p:bldP spid="57" grpId="0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79" name="Rectangle 2"/>
          <p:cNvSpPr>
            <a:spLocks noChangeArrowheads="1"/>
          </p:cNvSpPr>
          <p:nvPr/>
        </p:nvSpPr>
        <p:spPr bwMode="auto">
          <a:xfrm>
            <a:off x="3417135" y="4427407"/>
            <a:ext cx="2895600" cy="8382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5245935" y="2827207"/>
            <a:ext cx="2057400" cy="9906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1146587" y="685843"/>
            <a:ext cx="53879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条件同推论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，且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 dirty="0">
                <a:latin typeface="Symbol" panose="05050102010706020507" pitchFamily="18" charset="2"/>
              </a:rPr>
              <a:t>1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dirty="0">
                <a:latin typeface="Symbol" panose="05050102010706020507" pitchFamily="18" charset="2"/>
              </a:rPr>
              <a:t>=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dirty="0">
                <a:latin typeface="Symbol" panose="05050102010706020507" pitchFamily="18" charset="2"/>
              </a:rPr>
              <a:t>=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 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</a:t>
            </a:r>
            <a:r>
              <a:rPr kumimoji="1" lang="zh-CN" altLang="en-US" sz="2400" dirty="0">
                <a:latin typeface="Symbol" panose="05050102010706020507" pitchFamily="18" charset="2"/>
                <a:ea typeface="华文中宋" panose="02010600040101010101" pitchFamily="2" charset="-122"/>
              </a:rPr>
              <a:t>，则</a:t>
            </a:r>
            <a:endParaRPr kumimoji="1"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82" name="Object 5"/>
          <p:cNvGraphicFramePr>
            <a:graphicFrameLocks noChangeAspect="1"/>
          </p:cNvGraphicFramePr>
          <p:nvPr/>
        </p:nvGraphicFramePr>
        <p:xfrm>
          <a:off x="683460" y="1195257"/>
          <a:ext cx="41402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5" name="公式" r:id="rId5" imgW="3136900" imgH="660400" progId="Equation.3">
                  <p:embed/>
                </p:oleObj>
              </mc:Choice>
              <mc:Fallback>
                <p:oleObj name="公式" r:id="rId5" imgW="31369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60" y="1195257"/>
                        <a:ext cx="41402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6"/>
          <p:cNvGrpSpPr/>
          <p:nvPr/>
        </p:nvGrpSpPr>
        <p:grpSpPr bwMode="auto">
          <a:xfrm>
            <a:off x="4788735" y="1150807"/>
            <a:ext cx="3657600" cy="811213"/>
            <a:chOff x="3216" y="720"/>
            <a:chExt cx="2304" cy="511"/>
          </a:xfrm>
        </p:grpSpPr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216" y="799"/>
              <a:ext cx="4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其中</a:t>
              </a:r>
            </a:p>
          </p:txBody>
        </p:sp>
        <p:graphicFrame>
          <p:nvGraphicFramePr>
            <p:cNvPr id="85" name="Object 8"/>
            <p:cNvGraphicFramePr>
              <a:graphicFrameLocks noChangeAspect="1"/>
            </p:cNvGraphicFramePr>
            <p:nvPr/>
          </p:nvGraphicFramePr>
          <p:xfrm>
            <a:off x="3648" y="720"/>
            <a:ext cx="1872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56" name="Equation" r:id="rId7" imgW="1676400" imgH="457200" progId="Equation.3">
                    <p:embed/>
                  </p:oleObj>
                </mc:Choice>
                <mc:Fallback>
                  <p:oleObj name="Equation" r:id="rId7" imgW="16764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720"/>
                          <a:ext cx="1872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1207335" y="2217607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</a:p>
        </p:txBody>
      </p:sp>
      <p:grpSp>
        <p:nvGrpSpPr>
          <p:cNvPr id="87" name="Group 10"/>
          <p:cNvGrpSpPr/>
          <p:nvPr/>
        </p:nvGrpSpPr>
        <p:grpSpPr bwMode="auto">
          <a:xfrm>
            <a:off x="2167773" y="2068382"/>
            <a:ext cx="6551613" cy="781050"/>
            <a:chOff x="1584" y="1308"/>
            <a:chExt cx="4127" cy="492"/>
          </a:xfrm>
        </p:grpSpPr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584" y="1392"/>
              <a:ext cx="41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因为                与                相互独立，所以</a:t>
              </a:r>
            </a:p>
          </p:txBody>
        </p:sp>
        <p:graphicFrame>
          <p:nvGraphicFramePr>
            <p:cNvPr id="89" name="Object 12"/>
            <p:cNvGraphicFramePr>
              <a:graphicFrameLocks noChangeAspect="1"/>
            </p:cNvGraphicFramePr>
            <p:nvPr/>
          </p:nvGraphicFramePr>
          <p:xfrm>
            <a:off x="2002" y="1308"/>
            <a:ext cx="1036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57" name="公式" r:id="rId9" imgW="965200" imgH="457200" progId="Equation.3">
                    <p:embed/>
                  </p:oleObj>
                </mc:Choice>
                <mc:Fallback>
                  <p:oleObj name="公式" r:id="rId9" imgW="9652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1308"/>
                          <a:ext cx="1036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13"/>
            <p:cNvGraphicFramePr>
              <a:graphicFrameLocks noChangeAspect="1"/>
            </p:cNvGraphicFramePr>
            <p:nvPr/>
          </p:nvGraphicFramePr>
          <p:xfrm>
            <a:off x="3155" y="1322"/>
            <a:ext cx="994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58" name="公式" r:id="rId11" imgW="952500" imgH="457200" progId="Equation.3">
                    <p:embed/>
                  </p:oleObj>
                </mc:Choice>
                <mc:Fallback>
                  <p:oleObj name="公式" r:id="rId11" imgW="9525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" y="1322"/>
                          <a:ext cx="994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" name="Object 14"/>
          <p:cNvGraphicFramePr>
            <a:graphicFrameLocks noChangeAspect="1"/>
          </p:cNvGraphicFramePr>
          <p:nvPr/>
        </p:nvGraphicFramePr>
        <p:xfrm>
          <a:off x="750135" y="2901820"/>
          <a:ext cx="32766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9" name="公式" r:id="rId13" imgW="1955800" imgH="457200" progId="Equation.3">
                  <p:embed/>
                </p:oleObj>
              </mc:Choice>
              <mc:Fallback>
                <p:oleObj name="公式" r:id="rId13" imgW="19558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35" y="2901820"/>
                        <a:ext cx="32766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5"/>
          <p:cNvGraphicFramePr>
            <a:graphicFrameLocks noChangeAspect="1"/>
          </p:cNvGraphicFramePr>
          <p:nvPr/>
        </p:nvGraphicFramePr>
        <p:xfrm>
          <a:off x="4255335" y="3151057"/>
          <a:ext cx="457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60" name="公式" r:id="rId15" imgW="190500" imgH="152400" progId="Equation.3">
                  <p:embed/>
                </p:oleObj>
              </mc:Choice>
              <mc:Fallback>
                <p:oleObj name="公式" r:id="rId15" imgW="190500" imgH="15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335" y="3151057"/>
                        <a:ext cx="457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16"/>
          <p:cNvGraphicFramePr>
            <a:graphicFrameLocks noChangeAspect="1"/>
          </p:cNvGraphicFramePr>
          <p:nvPr/>
        </p:nvGraphicFramePr>
        <p:xfrm>
          <a:off x="4788735" y="2903407"/>
          <a:ext cx="34321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61" name="公式" r:id="rId17" imgW="1930400" imgH="495300" progId="Equation.3">
                  <p:embed/>
                </p:oleObj>
              </mc:Choice>
              <mc:Fallback>
                <p:oleObj name="公式" r:id="rId17" imgW="1930400" imgH="495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735" y="2903407"/>
                        <a:ext cx="34321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Rectangle 17"/>
          <p:cNvSpPr>
            <a:spLocks noChangeArrowheads="1"/>
          </p:cNvSpPr>
          <p:nvPr/>
        </p:nvSpPr>
        <p:spPr bwMode="auto">
          <a:xfrm>
            <a:off x="521535" y="4657595"/>
            <a:ext cx="260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</a:t>
            </a:r>
            <a:r>
              <a:rPr kumimoji="1" lang="en-US" altLang="zh-CN" sz="2400" baseline="3000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分布可加性，</a:t>
            </a:r>
          </a:p>
        </p:txBody>
      </p:sp>
      <p:grpSp>
        <p:nvGrpSpPr>
          <p:cNvPr id="95" name="Group 18"/>
          <p:cNvGrpSpPr/>
          <p:nvPr/>
        </p:nvGrpSpPr>
        <p:grpSpPr bwMode="auto">
          <a:xfrm>
            <a:off x="597735" y="3784470"/>
            <a:ext cx="8001000" cy="719137"/>
            <a:chOff x="576" y="2379"/>
            <a:chExt cx="5040" cy="453"/>
          </a:xfrm>
        </p:grpSpPr>
        <p:sp>
          <p:nvSpPr>
            <p:cNvPr id="96" name="Text Box 19"/>
            <p:cNvSpPr txBox="1">
              <a:spLocks noChangeArrowheads="1"/>
            </p:cNvSpPr>
            <p:nvPr/>
          </p:nvSpPr>
          <p:spPr bwMode="auto">
            <a:xfrm>
              <a:off x="576" y="2467"/>
              <a:ext cx="50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又由                         与                            相互独立，</a:t>
              </a:r>
            </a:p>
          </p:txBody>
        </p:sp>
        <p:graphicFrame>
          <p:nvGraphicFramePr>
            <p:cNvPr id="97" name="Object 20"/>
            <p:cNvGraphicFramePr>
              <a:graphicFrameLocks noChangeAspect="1"/>
            </p:cNvGraphicFramePr>
            <p:nvPr/>
          </p:nvGraphicFramePr>
          <p:xfrm>
            <a:off x="1008" y="2379"/>
            <a:ext cx="1536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2" name="公式" r:id="rId19" imgW="1396365" imgH="393700" progId="Equation.3">
                    <p:embed/>
                  </p:oleObj>
                </mc:Choice>
                <mc:Fallback>
                  <p:oleObj name="公式" r:id="rId19" imgW="1396365" imgH="393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379"/>
                          <a:ext cx="1536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21"/>
            <p:cNvGraphicFramePr>
              <a:graphicFrameLocks noChangeAspect="1"/>
            </p:cNvGraphicFramePr>
            <p:nvPr/>
          </p:nvGraphicFramePr>
          <p:xfrm>
            <a:off x="2832" y="2394"/>
            <a:ext cx="158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3" name="公式" r:id="rId21" imgW="1422400" imgH="393700" progId="Equation.3">
                    <p:embed/>
                  </p:oleObj>
                </mc:Choice>
                <mc:Fallback>
                  <p:oleObj name="公式" r:id="rId21" imgW="1422400" imgH="393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94"/>
                          <a:ext cx="1584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" name="Object 22"/>
          <p:cNvGraphicFramePr>
            <a:graphicFrameLocks noChangeAspect="1"/>
          </p:cNvGraphicFramePr>
          <p:nvPr/>
        </p:nvGraphicFramePr>
        <p:xfrm>
          <a:off x="3010735" y="4513132"/>
          <a:ext cx="5054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64" name="公式" r:id="rId23" imgW="2933700" imgH="393700" progId="Equation.3">
                  <p:embed/>
                </p:oleObj>
              </mc:Choice>
              <mc:Fallback>
                <p:oleObj name="公式" r:id="rId23" imgW="29337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735" y="4513132"/>
                        <a:ext cx="50546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23"/>
          <p:cNvSpPr txBox="1">
            <a:spLocks noChangeArrowheads="1"/>
          </p:cNvSpPr>
          <p:nvPr/>
        </p:nvSpPr>
        <p:spPr bwMode="auto">
          <a:xfrm>
            <a:off x="673935" y="5418007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故</a:t>
            </a:r>
          </a:p>
        </p:txBody>
      </p:sp>
      <p:graphicFrame>
        <p:nvGraphicFramePr>
          <p:cNvPr id="101" name="Object 24"/>
          <p:cNvGraphicFramePr>
            <a:graphicFrameLocks noChangeAspect="1"/>
          </p:cNvGraphicFramePr>
          <p:nvPr/>
        </p:nvGraphicFramePr>
        <p:xfrm>
          <a:off x="1807410" y="5327520"/>
          <a:ext cx="36671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65" name="公式" r:id="rId25" imgW="1981200" imgH="457200" progId="Equation.3">
                  <p:embed/>
                </p:oleObj>
              </mc:Choice>
              <mc:Fallback>
                <p:oleObj name="公式" r:id="rId25" imgW="1981200" imgH="457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410" y="5327520"/>
                        <a:ext cx="36671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" name="Group 25"/>
          <p:cNvGrpSpPr/>
          <p:nvPr/>
        </p:nvGrpSpPr>
        <p:grpSpPr bwMode="auto">
          <a:xfrm>
            <a:off x="3293310" y="3098670"/>
            <a:ext cx="233363" cy="381000"/>
            <a:chOff x="672" y="1584"/>
            <a:chExt cx="147" cy="240"/>
          </a:xfrm>
        </p:grpSpPr>
        <p:sp>
          <p:nvSpPr>
            <p:cNvPr id="103" name="Rectangle 26"/>
            <p:cNvSpPr>
              <a:spLocks noChangeArrowheads="1"/>
            </p:cNvSpPr>
            <p:nvPr/>
          </p:nvSpPr>
          <p:spPr bwMode="auto">
            <a:xfrm>
              <a:off x="672" y="1584"/>
              <a:ext cx="14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4" name="Object 27"/>
            <p:cNvGraphicFramePr>
              <a:graphicFrameLocks noChangeAspect="1"/>
            </p:cNvGraphicFramePr>
            <p:nvPr/>
          </p:nvGraphicFramePr>
          <p:xfrm>
            <a:off x="672" y="1632"/>
            <a:ext cx="14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6" name="公式" r:id="rId27" imgW="139700" imgH="139700" progId="Equation.3">
                    <p:embed/>
                  </p:oleObj>
                </mc:Choice>
                <mc:Fallback>
                  <p:oleObj name="公式" r:id="rId27" imgW="139700" imgH="1397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632"/>
                          <a:ext cx="14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" name="Text Box 28"/>
          <p:cNvSpPr txBox="1">
            <a:spLocks noChangeArrowheads="1"/>
          </p:cNvSpPr>
          <p:nvPr/>
        </p:nvSpPr>
        <p:spPr bwMode="auto">
          <a:xfrm>
            <a:off x="1205748" y="5452932"/>
            <a:ext cx="60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T </a:t>
            </a:r>
            <a:r>
              <a:rPr kumimoji="1" lang="en-US" altLang="zh-CN" sz="2400">
                <a:latin typeface="Times New Roman" panose="02020603050405020304" pitchFamily="18" charset="0"/>
              </a:rP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autoUpdateAnimBg="0"/>
      <p:bldP spid="94" grpId="0" build="p" autoUpdateAnimBg="0"/>
      <p:bldP spid="100" grpId="0" build="p" autoUpdateAnimBg="0"/>
      <p:bldP spid="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203205" y="784590"/>
            <a:ext cx="86645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12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12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分别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是取自正态总体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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的容量为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的两个样本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11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12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…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21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22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…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的样本均值。试确定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使两个样本均值之差的绝对值超过</a:t>
            </a:r>
            <a:r>
              <a:rPr kumimoji="1"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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的概率大于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0.01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833443" y="245622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" name="Object 9"/>
          <p:cNvGraphicFramePr>
            <a:graphicFrameLocks noChangeAspect="1"/>
          </p:cNvGraphicFramePr>
          <p:nvPr/>
        </p:nvGraphicFramePr>
        <p:xfrm>
          <a:off x="420693" y="4242165"/>
          <a:ext cx="2012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7" name="公式" r:id="rId3" imgW="1040765" imgH="279400" progId="Equation.3">
                  <p:embed/>
                </p:oleObj>
              </mc:Choice>
              <mc:Fallback>
                <p:oleObj name="公式" r:id="rId3" imgW="1040765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93" y="4242165"/>
                        <a:ext cx="20129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2076455" y="87825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2794005" y="87825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4"/>
          <p:cNvGrpSpPr/>
          <p:nvPr/>
        </p:nvGrpSpPr>
        <p:grpSpPr bwMode="auto">
          <a:xfrm>
            <a:off x="1366843" y="2337165"/>
            <a:ext cx="5140326" cy="741363"/>
            <a:chOff x="1518" y="1681"/>
            <a:chExt cx="3238" cy="467"/>
          </a:xfrm>
        </p:grpSpPr>
        <p:graphicFrame>
          <p:nvGraphicFramePr>
            <p:cNvPr id="25" name="Object 5"/>
            <p:cNvGraphicFramePr>
              <a:graphicFrameLocks noChangeAspect="1"/>
            </p:cNvGraphicFramePr>
            <p:nvPr/>
          </p:nvGraphicFramePr>
          <p:xfrm>
            <a:off x="1752" y="1681"/>
            <a:ext cx="1656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68" name="公式" r:id="rId5" imgW="1485900" imgH="419100" progId="Equation.3">
                    <p:embed/>
                  </p:oleObj>
                </mc:Choice>
                <mc:Fallback>
                  <p:oleObj name="公式" r:id="rId5" imgW="14859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681"/>
                          <a:ext cx="1656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6"/>
            <p:cNvSpPr txBox="1">
              <a:spLocks noChangeArrowheads="1"/>
            </p:cNvSpPr>
            <p:nvPr/>
          </p:nvSpPr>
          <p:spPr bwMode="auto">
            <a:xfrm>
              <a:off x="1518" y="1776"/>
              <a:ext cx="21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由</a:t>
              </a: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582" y="1807"/>
              <a:ext cx="117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，相互独立知</a:t>
              </a:r>
            </a:p>
          </p:txBody>
        </p:sp>
      </p:grpSp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09161"/>
              </p:ext>
            </p:extLst>
          </p:nvPr>
        </p:nvGraphicFramePr>
        <p:xfrm>
          <a:off x="2586043" y="3022965"/>
          <a:ext cx="31242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9" name="公式" r:id="rId7" imgW="1549400" imgH="419100" progId="Equation.3">
                  <p:embed/>
                </p:oleObj>
              </mc:Choice>
              <mc:Fallback>
                <p:oleObj name="公式" r:id="rId7" imgW="1549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43" y="3022965"/>
                        <a:ext cx="31242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758827"/>
              </p:ext>
            </p:extLst>
          </p:nvPr>
        </p:nvGraphicFramePr>
        <p:xfrm>
          <a:off x="2387605" y="4006302"/>
          <a:ext cx="306546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0" name="公式" r:id="rId9" imgW="1651000" imgH="622300" progId="Equation.3">
                  <p:embed/>
                </p:oleObj>
              </mc:Choice>
              <mc:Fallback>
                <p:oleObj name="公式" r:id="rId9" imgW="16510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5" y="4006302"/>
                        <a:ext cx="306546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3009905" y="3973878"/>
            <a:ext cx="1011238" cy="1085850"/>
          </a:xfrm>
          <a:prstGeom prst="rect">
            <a:avLst/>
          </a:prstGeom>
          <a:solidFill>
            <a:schemeClr val="bg1">
              <a:alpha val="6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0" rIns="36000" bIns="36000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|N(0,1)|</a:t>
            </a:r>
          </a:p>
        </p:txBody>
      </p:sp>
      <p:graphicFrame>
        <p:nvGraphicFramePr>
          <p:cNvPr id="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625840"/>
              </p:ext>
            </p:extLst>
          </p:nvPr>
        </p:nvGraphicFramePr>
        <p:xfrm>
          <a:off x="5470530" y="4089765"/>
          <a:ext cx="18002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1" name="公式" r:id="rId11" imgW="977265" imgH="444500" progId="Equation.3">
                  <p:embed/>
                </p:oleObj>
              </mc:Choice>
              <mc:Fallback>
                <p:oleObj name="公式" r:id="rId11" imgW="977265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30" y="4089765"/>
                        <a:ext cx="18002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7197730" y="4315190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&gt; 0.01</a:t>
            </a:r>
          </a:p>
        </p:txBody>
      </p:sp>
      <p:graphicFrame>
        <p:nvGraphicFramePr>
          <p:cNvPr id="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849313"/>
              </p:ext>
            </p:extLst>
          </p:nvPr>
        </p:nvGraphicFramePr>
        <p:xfrm>
          <a:off x="1747843" y="5729653"/>
          <a:ext cx="35083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2" name="公式" r:id="rId13" imgW="190500" imgH="152400" progId="Equation.3">
                  <p:embed/>
                </p:oleObj>
              </mc:Choice>
              <mc:Fallback>
                <p:oleObj name="公式" r:id="rId13" imgW="1905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43" y="5729653"/>
                        <a:ext cx="350837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565594"/>
              </p:ext>
            </p:extLst>
          </p:nvPr>
        </p:nvGraphicFramePr>
        <p:xfrm>
          <a:off x="2051675" y="5407390"/>
          <a:ext cx="18002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3" name="公式" r:id="rId15" imgW="977265" imgH="444500" progId="Equation.3">
                  <p:embed/>
                </p:oleObj>
              </mc:Choice>
              <mc:Fallback>
                <p:oleObj name="公式" r:id="rId15" imgW="977265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75" y="5407390"/>
                        <a:ext cx="18002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349972"/>
              </p:ext>
            </p:extLst>
          </p:nvPr>
        </p:nvGraphicFramePr>
        <p:xfrm>
          <a:off x="3835405" y="5716953"/>
          <a:ext cx="350838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4" name="公式" r:id="rId17" imgW="190500" imgH="152400" progId="Equation.3">
                  <p:embed/>
                </p:oleObj>
              </mc:Choice>
              <mc:Fallback>
                <p:oleObj name="公式" r:id="rId17" imgW="1905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5" y="5716953"/>
                        <a:ext cx="350838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44398"/>
              </p:ext>
            </p:extLst>
          </p:nvPr>
        </p:nvGraphicFramePr>
        <p:xfrm>
          <a:off x="4154493" y="5407390"/>
          <a:ext cx="1403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5" name="公式" r:id="rId18" imgW="761365" imgH="444500" progId="Equation.3">
                  <p:embed/>
                </p:oleObj>
              </mc:Choice>
              <mc:Fallback>
                <p:oleObj name="公式" r:id="rId18" imgW="761365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93" y="5407390"/>
                        <a:ext cx="14033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825218"/>
              </p:ext>
            </p:extLst>
          </p:nvPr>
        </p:nvGraphicFramePr>
        <p:xfrm>
          <a:off x="5557843" y="5689965"/>
          <a:ext cx="350837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6" name="公式" r:id="rId20" imgW="190500" imgH="152400" progId="Equation.3">
                  <p:embed/>
                </p:oleObj>
              </mc:Choice>
              <mc:Fallback>
                <p:oleObj name="公式" r:id="rId20" imgW="1905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43" y="5689965"/>
                        <a:ext cx="350837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6045205" y="5610590"/>
            <a:ext cx="134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 dirty="0">
                <a:latin typeface="Times New Roman" panose="02020603050405020304" pitchFamily="18" charset="0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&lt; 13.27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32" grpId="0" build="p" autoUpdateAnimBg="0"/>
      <p:bldP spid="30" grpId="0" animBg="1"/>
      <p:bldP spid="52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68917" y="6309400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209653" y="692620"/>
            <a:ext cx="86645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分别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从方差为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35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的两个独立的正态总体中抽取容量为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的两个样本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估计第一个样本方差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不小于第二个样本方差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两倍的概率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911328" y="220392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0" name="Text Box 4"/>
          <p:cNvSpPr txBox="1">
            <a:spLocks noChangeArrowheads="1"/>
          </p:cNvSpPr>
          <p:nvPr/>
        </p:nvSpPr>
        <p:spPr bwMode="auto">
          <a:xfrm>
            <a:off x="1565378" y="2235670"/>
            <a:ext cx="9493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由题意</a:t>
            </a:r>
          </a:p>
        </p:txBody>
      </p:sp>
      <p:sp>
        <p:nvSpPr>
          <p:cNvPr id="79" name="Text Box 13"/>
          <p:cNvSpPr txBox="1">
            <a:spLocks noChangeArrowheads="1"/>
          </p:cNvSpPr>
          <p:nvPr/>
        </p:nvSpPr>
        <p:spPr bwMode="auto">
          <a:xfrm>
            <a:off x="1724128" y="4062882"/>
            <a:ext cx="17256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P(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01815" y="2683760"/>
            <a:ext cx="350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36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8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  ~  N(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anose="02010600040101010101" pitchFamily="2" charset="-12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 20) </a:t>
            </a: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803760" y="263572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 dirty="0" err="1">
                <a:latin typeface="Times New Roman" panose="02020603050405020304" pitchFamily="18" charset="0"/>
              </a:rPr>
              <a:t>iid</a:t>
            </a:r>
            <a:endParaRPr kumimoji="1" lang="en-US" altLang="zh-CN" sz="1600" i="1" dirty="0">
              <a:latin typeface="Times New Roman" panose="02020603050405020304" pitchFamily="18" charset="0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889603" y="2683760"/>
            <a:ext cx="349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36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10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  ~  N(</a:t>
            </a:r>
            <a:r>
              <a:rPr kumimoji="1" lang="en-US" altLang="zh-CN" sz="2400" i="1" dirty="0">
                <a:latin typeface="Symbol" panose="05050102010706020507" pitchFamily="18" charset="2"/>
                <a:ea typeface="华文中宋" panose="02010600040101010101" pitchFamily="2" charset="-122"/>
              </a:rPr>
              <a:t>m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 35) :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620290" y="2660390"/>
            <a:ext cx="400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i="1" dirty="0" err="1">
                <a:latin typeface="Times New Roman" panose="02020603050405020304" pitchFamily="18" charset="0"/>
              </a:rPr>
              <a:t>iid</a:t>
            </a:r>
            <a:endParaRPr kumimoji="1" lang="en-US" altLang="zh-CN" sz="1600" i="1" dirty="0">
              <a:latin typeface="Times New Roman" panose="02020603050405020304" pitchFamily="18" charset="0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498578" y="3438995"/>
            <a:ext cx="14065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由推论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知</a:t>
            </a:r>
          </a:p>
        </p:txBody>
      </p:sp>
      <p:graphicFrame>
        <p:nvGraphicFramePr>
          <p:cNvPr id="3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71081"/>
              </p:ext>
            </p:extLst>
          </p:nvPr>
        </p:nvGraphicFramePr>
        <p:xfrm>
          <a:off x="2154340" y="3211982"/>
          <a:ext cx="19685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name="公式" r:id="rId3" imgW="1041400" imgH="457200" progId="Equation.3">
                  <p:embed/>
                </p:oleObj>
              </mc:Choice>
              <mc:Fallback>
                <p:oleObj name="公式" r:id="rId3" imgW="1041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340" y="3211982"/>
                        <a:ext cx="196850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414785" y="3438995"/>
            <a:ext cx="9493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，所以</a:t>
            </a:r>
          </a:p>
        </p:txBody>
      </p: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33583"/>
              </p:ext>
            </p:extLst>
          </p:nvPr>
        </p:nvGraphicFramePr>
        <p:xfrm>
          <a:off x="3417990" y="3943820"/>
          <a:ext cx="2581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name="公式" r:id="rId5" imgW="1358900" imgH="457200" progId="Equation.3">
                  <p:embed/>
                </p:oleObj>
              </mc:Choice>
              <mc:Fallback>
                <p:oleObj name="公式" r:id="rId5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990" y="3943820"/>
                        <a:ext cx="25812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026253" y="4062882"/>
            <a:ext cx="1600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=P(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3.5)</a:t>
            </a:r>
            <a:endParaRPr kumimoji="1"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425553" y="4842345"/>
            <a:ext cx="65405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查表有，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0.05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(7,9) = 3.29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0.025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(7,9) = 4.20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，所以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1938440" y="5418607"/>
            <a:ext cx="35925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0.025 &lt; P(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aseline="38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&lt; 0.05</a:t>
            </a:r>
            <a:endParaRPr kumimoji="1"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0" name="Picture 16" descr="F分布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240" y="5071202"/>
            <a:ext cx="1908175" cy="12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17"/>
          <p:cNvGrpSpPr/>
          <p:nvPr/>
        </p:nvGrpSpPr>
        <p:grpSpPr bwMode="auto">
          <a:xfrm>
            <a:off x="6624610" y="6367382"/>
            <a:ext cx="539750" cy="446088"/>
            <a:chOff x="4445" y="3769"/>
            <a:chExt cx="340" cy="281"/>
          </a:xfrm>
        </p:grpSpPr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4716" y="376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4445" y="3838"/>
              <a:ext cx="3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t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3.29</a:t>
              </a:r>
            </a:p>
          </p:txBody>
        </p:sp>
      </p:grpSp>
      <p:grpSp>
        <p:nvGrpSpPr>
          <p:cNvPr id="44" name="Group 20"/>
          <p:cNvGrpSpPr/>
          <p:nvPr/>
        </p:nvGrpSpPr>
        <p:grpSpPr bwMode="auto">
          <a:xfrm>
            <a:off x="7451177" y="6367382"/>
            <a:ext cx="438150" cy="407988"/>
            <a:chOff x="4830" y="3793"/>
            <a:chExt cx="276" cy="257"/>
          </a:xfrm>
        </p:grpSpPr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4876" y="379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830" y="3838"/>
              <a:ext cx="2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t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600" dirty="0">
                  <a:latin typeface="Times New Roman" panose="02020603050405020304" pitchFamily="18" charset="0"/>
                </a:rPr>
                <a:t>4.2</a:t>
              </a:r>
            </a:p>
          </p:txBody>
        </p:sp>
      </p:grp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7091830" y="6518767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3.5</a:t>
            </a: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7508978" y="4412000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= 0.0423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75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25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utoUpdateAnimBg="0"/>
      <p:bldP spid="69" grpId="0" build="p" autoUpdateAnimBg="0"/>
      <p:bldP spid="70" grpId="0"/>
      <p:bldP spid="79" grpId="0" build="p" autoUpdateAnimBg="0"/>
      <p:bldP spid="28" grpId="0" build="p" autoUpdateAnimBg="0"/>
      <p:bldP spid="29" grpId="0" autoUpdateAnimBg="0"/>
      <p:bldP spid="30" grpId="0" build="p" autoUpdateAnimBg="0"/>
      <p:bldP spid="31" grpId="0" autoUpdateAnimBg="0"/>
      <p:bldP spid="32" grpId="0"/>
      <p:bldP spid="34" grpId="0"/>
      <p:bldP spid="36" grpId="0" build="p" autoUpdateAnimBg="0"/>
      <p:bldP spid="38" grpId="0"/>
      <p:bldP spid="39" grpId="0" build="p" autoUpdateAnimBg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6.2.5  </a:t>
            </a:r>
            <a:r>
              <a:rPr lang="zh-CN" altLang="en-US" sz="3200" dirty="0" smtClean="0"/>
              <a:t>顺序统计量的分布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395420" y="836640"/>
            <a:ext cx="83169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…,</a:t>
            </a:r>
            <a:r>
              <a:rPr kumimoji="1" lang="en-US" altLang="zh-CN" sz="26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独立同分布于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，记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分别为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的分布函数和概率密度。</a:t>
            </a:r>
          </a:p>
        </p:txBody>
      </p:sp>
      <p:graphicFrame>
        <p:nvGraphicFramePr>
          <p:cNvPr id="32" name="Object 1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55782" y="1844702"/>
          <a:ext cx="25923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5" name="Equation" r:id="rId3" imgW="1295400" imgH="279400" progId="Equation.DSMT4">
                  <p:embed/>
                </p:oleObj>
              </mc:Choice>
              <mc:Fallback>
                <p:oleObj name="Equation" r:id="rId3" imgW="1295400" imgH="279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82" y="1844702"/>
                        <a:ext cx="25923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3347830" y="2132820"/>
            <a:ext cx="4743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=P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,...,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中至少有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zh-CN" altLang="en-US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️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个小于等于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endParaRPr kumimoji="1"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458249" y="2708900"/>
            <a:ext cx="80841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,...,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中恰好有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i</a:t>
            </a:r>
            <a:r>
              <a:rPr kumimoji="1" lang="zh-CN" altLang="en-US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️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个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&lt;=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mr-IN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…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,...,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中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恰好有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个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&lt;=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graphicFrame>
        <p:nvGraphicFramePr>
          <p:cNvPr id="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51960"/>
              </p:ext>
            </p:extLst>
          </p:nvPr>
        </p:nvGraphicFramePr>
        <p:xfrm>
          <a:off x="526530" y="2852765"/>
          <a:ext cx="31813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6" name="公式" r:id="rId5" imgW="1841500" imgH="431800" progId="Equation.3">
                  <p:embed/>
                </p:oleObj>
              </mc:Choice>
              <mc:Fallback>
                <p:oleObj name="公式" r:id="rId5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30" y="2852765"/>
                        <a:ext cx="31813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33319"/>
              </p:ext>
            </p:extLst>
          </p:nvPr>
        </p:nvGraphicFramePr>
        <p:xfrm>
          <a:off x="827220" y="3789390"/>
          <a:ext cx="23034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7" name="公式" r:id="rId7" imgW="1218565" imgH="266700" progId="Equation.3">
                  <p:embed/>
                </p:oleObj>
              </mc:Choice>
              <mc:Fallback>
                <p:oleObj name="公式" r:id="rId7" imgW="1218565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20" y="3789390"/>
                        <a:ext cx="23034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89695"/>
              </p:ext>
            </p:extLst>
          </p:nvPr>
        </p:nvGraphicFramePr>
        <p:xfrm>
          <a:off x="900245" y="4292627"/>
          <a:ext cx="70373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8" name="公式" r:id="rId9" imgW="4419600" imgH="431800" progId="Equation.3">
                  <p:embed/>
                </p:oleObj>
              </mc:Choice>
              <mc:Fallback>
                <p:oleObj name="公式" r:id="rId9" imgW="4419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245" y="4292627"/>
                        <a:ext cx="703738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352186"/>
              </p:ext>
            </p:extLst>
          </p:nvPr>
        </p:nvGraphicFramePr>
        <p:xfrm>
          <a:off x="971682" y="5013352"/>
          <a:ext cx="4967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9" name="公式" r:id="rId11" imgW="2794000" imgH="431800" progId="Equation.3">
                  <p:embed/>
                </p:oleObj>
              </mc:Choice>
              <mc:Fallback>
                <p:oleObj name="公式" r:id="rId11" imgW="2794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82" y="5013352"/>
                        <a:ext cx="49672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34"/>
          <p:cNvSpPr>
            <a:spLocks noChangeShapeType="1"/>
          </p:cNvSpPr>
          <p:nvPr/>
        </p:nvSpPr>
        <p:spPr bwMode="auto">
          <a:xfrm>
            <a:off x="755782" y="2420965"/>
            <a:ext cx="1079500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539440" y="3644927"/>
            <a:ext cx="3241675" cy="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755782" y="4292627"/>
            <a:ext cx="10795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V="1">
            <a:off x="899490" y="5876952"/>
            <a:ext cx="5113337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251400" y="1051918"/>
            <a:ext cx="8515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33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练习十二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长为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l 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的线段上任取两点，求两点间距离的期望及方差。</a:t>
            </a:r>
            <a:endParaRPr kumimoji="1"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970538" y="1966318"/>
            <a:ext cx="533400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5" name="Object 4"/>
          <p:cNvGraphicFramePr>
            <a:graphicFrameLocks noChangeAspect="1"/>
          </p:cNvGraphicFramePr>
          <p:nvPr/>
        </p:nvGraphicFramePr>
        <p:xfrm>
          <a:off x="2061150" y="2499718"/>
          <a:ext cx="49196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1" name="公式" r:id="rId3" imgW="2590800" imgH="482600" progId="Equation.3">
                  <p:embed/>
                </p:oleObj>
              </mc:Choice>
              <mc:Fallback>
                <p:oleObj name="公式" r:id="rId3" imgW="25908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150" y="2499718"/>
                        <a:ext cx="491966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"/>
          <p:cNvGraphicFramePr>
            <a:graphicFrameLocks noChangeAspect="1"/>
          </p:cNvGraphicFramePr>
          <p:nvPr/>
        </p:nvGraphicFramePr>
        <p:xfrm>
          <a:off x="1403925" y="3329981"/>
          <a:ext cx="3733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2" name="公式" r:id="rId5" imgW="1803400" imgH="330200" progId="Equation.3">
                  <p:embed/>
                </p:oleObj>
              </mc:Choice>
              <mc:Fallback>
                <p:oleObj name="公式" r:id="rId5" imgW="18034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925" y="3329981"/>
                        <a:ext cx="3733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32538" y="1966318"/>
            <a:ext cx="590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设此两点为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，则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的联合密度函数为</a:t>
            </a:r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2748538" y="3947518"/>
          <a:ext cx="4022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3" name="公式" r:id="rId7" imgW="1943100" imgH="330200" progId="Equation.3">
                  <p:embed/>
                </p:oleObj>
              </mc:Choice>
              <mc:Fallback>
                <p:oleObj name="公式" r:id="rId7" imgW="19431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38" y="3947518"/>
                        <a:ext cx="4022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6861750" y="3915768"/>
          <a:ext cx="4619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4" name="公式" r:id="rId9" imgW="254000" imgH="393700" progId="Equation.3">
                  <p:embed/>
                </p:oleObj>
              </mc:Choice>
              <mc:Fallback>
                <p:oleObj name="公式" r:id="rId9" imgW="254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750" y="3915768"/>
                        <a:ext cx="4619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9"/>
          <p:cNvGraphicFramePr>
            <a:graphicFrameLocks noChangeAspect="1"/>
          </p:cNvGraphicFramePr>
          <p:nvPr/>
        </p:nvGraphicFramePr>
        <p:xfrm>
          <a:off x="1335663" y="4709518"/>
          <a:ext cx="4154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5" name="公式" r:id="rId11" imgW="2006600" imgH="330200" progId="Equation.3">
                  <p:embed/>
                </p:oleObj>
              </mc:Choice>
              <mc:Fallback>
                <p:oleObj name="公式" r:id="rId11" imgW="20066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663" y="4709518"/>
                        <a:ext cx="41544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"/>
          <p:cNvGraphicFramePr>
            <a:graphicFrameLocks noChangeAspect="1"/>
          </p:cNvGraphicFramePr>
          <p:nvPr/>
        </p:nvGraphicFramePr>
        <p:xfrm>
          <a:off x="5596513" y="4730156"/>
          <a:ext cx="5540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6" name="公式" r:id="rId13" imgW="304800" imgH="419100" progId="Equation.3">
                  <p:embed/>
                </p:oleObj>
              </mc:Choice>
              <mc:Fallback>
                <p:oleObj name="公式" r:id="rId13" imgW="3048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513" y="4730156"/>
                        <a:ext cx="5540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1"/>
          <p:cNvGraphicFramePr>
            <a:graphicFrameLocks noChangeAspect="1"/>
          </p:cNvGraphicFramePr>
          <p:nvPr/>
        </p:nvGraphicFramePr>
        <p:xfrm>
          <a:off x="1375350" y="5315943"/>
          <a:ext cx="3352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7" name="公式" r:id="rId15" imgW="1676400" imgH="419100" progId="Equation.3">
                  <p:embed/>
                </p:oleObj>
              </mc:Choice>
              <mc:Fallback>
                <p:oleObj name="公式" r:id="rId15" imgW="16764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350" y="5315943"/>
                        <a:ext cx="33528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 autoUpdateAnimBg="0"/>
      <p:bldP spid="4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80" y="1173575"/>
            <a:ext cx="8857230" cy="2687485"/>
          </a:xfrm>
        </p:spPr>
        <p:txBody>
          <a:bodyPr/>
          <a:lstStyle/>
          <a:p>
            <a:r>
              <a:rPr lang="zh-CN" altLang="en-US" sz="5400" b="1" dirty="0" smtClean="0"/>
              <a:t>第六章  数理统计的基本概念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6.2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抽样分布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6.2.1 </a:t>
            </a:r>
            <a:r>
              <a:rPr kumimoji="1" lang="en-US" altLang="zh-CN" sz="3200" b="1" i="1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3200" b="1" baseline="30000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dirty="0"/>
              <a:t>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266411" y="1206733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独立同分布于</a:t>
            </a:r>
            <a:r>
              <a:rPr kumimoji="1" lang="en-US" altLang="zh-CN" sz="2400">
                <a:latin typeface="Times New Roman" panose="02020603050405020304" pitchFamily="18" charset="0"/>
              </a:rPr>
              <a:t>N(0, 1)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，则称</a:t>
            </a: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428211" y="2502133"/>
            <a:ext cx="573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服从自由度为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4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10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baseline="30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分布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，记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1000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aseline="30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~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1000" i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aseline="30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54" name="Object 6"/>
          <p:cNvGraphicFramePr>
            <a:graphicFrameLocks noChangeAspect="1"/>
          </p:cNvGraphicFramePr>
          <p:nvPr/>
        </p:nvGraphicFramePr>
        <p:xfrm>
          <a:off x="1290223" y="3111733"/>
          <a:ext cx="318135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9" name="公式" r:id="rId3" imgW="1600200" imgH="863600" progId="Equation.3">
                  <p:embed/>
                </p:oleObj>
              </mc:Choice>
              <mc:Fallback>
                <p:oleObj name="公式" r:id="rId3" imgW="1600200" imgH="86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223" y="3111733"/>
                        <a:ext cx="3181350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/>
        </p:nvGraphicFramePr>
        <p:xfrm>
          <a:off x="1699798" y="4894496"/>
          <a:ext cx="25241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0" name="公式" r:id="rId5" imgW="1269365" imgH="330200" progId="Equation.3">
                  <p:embed/>
                </p:oleObj>
              </mc:Choice>
              <mc:Fallback>
                <p:oleObj name="公式" r:id="rId5" imgW="1269365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798" y="4894496"/>
                        <a:ext cx="25241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8">
            <a:hlinkClick r:id="rId7" action="ppaction://program"/>
          </p:cNvPr>
          <p:cNvGraphicFramePr>
            <a:graphicFrameLocks noChangeAspect="1"/>
          </p:cNvGraphicFramePr>
          <p:nvPr/>
        </p:nvGraphicFramePr>
        <p:xfrm>
          <a:off x="5366923" y="3281596"/>
          <a:ext cx="3505200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1" name="BMP 图象" r:id="rId8" imgW="2162175" imgH="1352550" progId="Paint.Picture">
                  <p:embed/>
                </p:oleObj>
              </mc:Choice>
              <mc:Fallback>
                <p:oleObj name="BMP 图象" r:id="rId8" imgW="2162175" imgH="1352550" progId="Paint.Picture">
                  <p:embed/>
                  <p:pic>
                    <p:nvPicPr>
                      <p:cNvPr id="0" name="Object 8">
                        <a:hlinkClick r:id="rId7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923" y="3281596"/>
                        <a:ext cx="3505200" cy="219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790411" y="1833796"/>
            <a:ext cx="303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Symbol" panose="05050102010706020507" pitchFamily="18" charset="2"/>
              </a:rPr>
              <a:t>c</a:t>
            </a:r>
            <a:r>
              <a:rPr kumimoji="1" lang="en-US" altLang="zh-CN" sz="2400" b="1" i="1" baseline="30000">
                <a:solidFill>
                  <a:srgbClr val="0000FF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400" b="1" baseline="30000">
                <a:solidFill>
                  <a:srgbClr val="0000FF"/>
                </a:solidFill>
                <a:latin typeface="Symbol" panose="05050102010706020507" pitchFamily="18" charset="2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baseline="38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+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baseline="38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+…+ 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baseline="38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  <p:bldP spid="53" grpId="0" build="p" autoUpdateAnimBg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5" y="198933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6.2.1 </a:t>
            </a:r>
            <a:r>
              <a:rPr kumimoji="1" lang="en-US" altLang="zh-CN" sz="3200" b="1" i="1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3200" b="1" baseline="30000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dirty="0"/>
              <a:t>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048475" y="5227275"/>
            <a:ext cx="6858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18150" y="761637"/>
            <a:ext cx="169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数字特征：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946750" y="1371237"/>
          <a:ext cx="25209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9" name="公式" r:id="rId5" imgW="1295400" imgH="431800" progId="Equation.3">
                  <p:embed/>
                </p:oleObj>
              </mc:Choice>
              <mc:Fallback>
                <p:oleObj name="公式" r:id="rId5" imgW="1295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750" y="1371237"/>
                        <a:ext cx="25209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3447063" y="1371237"/>
          <a:ext cx="16557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0" name="公式" r:id="rId7" imgW="850265" imgH="431800" progId="Equation.3">
                  <p:embed/>
                </p:oleObj>
              </mc:Choice>
              <mc:Fallback>
                <p:oleObj name="公式" r:id="rId7" imgW="850265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063" y="1371237"/>
                        <a:ext cx="165576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946750" y="2296750"/>
          <a:ext cx="2438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1" name="公式" r:id="rId9" imgW="1206500" imgH="431800" progId="Equation.3">
                  <p:embed/>
                </p:oleObj>
              </mc:Choice>
              <mc:Fallback>
                <p:oleObj name="公式" r:id="rId9" imgW="1206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750" y="2296750"/>
                        <a:ext cx="2438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3385150" y="2285637"/>
          <a:ext cx="2997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2" name="公式" r:id="rId11" imgW="1459865" imgH="431800" progId="Equation.3">
                  <p:embed/>
                </p:oleObj>
              </mc:Choice>
              <mc:Fallback>
                <p:oleObj name="公式" r:id="rId11" imgW="1459865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150" y="2285637"/>
                        <a:ext cx="2997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18150" y="3276237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可加性：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934050" y="3904887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~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~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独立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18150" y="4571637"/>
            <a:ext cx="200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上侧分位点：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1008663" y="5241562"/>
          <a:ext cx="24098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3" name="公式" r:id="rId13" imgW="1193800" imgH="241300" progId="Equation.3">
                  <p:embed/>
                </p:oleObj>
              </mc:Choice>
              <mc:Fallback>
                <p:oleObj name="公式" r:id="rId13" imgW="11938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663" y="5241562"/>
                        <a:ext cx="24098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>
            <a:hlinkClick r:id="rId15" action="ppaction://program"/>
          </p:cNvPr>
          <p:cNvGraphicFramePr>
            <a:graphicFrameLocks noChangeAspect="1"/>
          </p:cNvGraphicFramePr>
          <p:nvPr/>
        </p:nvGraphicFramePr>
        <p:xfrm>
          <a:off x="4223350" y="5257437"/>
          <a:ext cx="1143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4" name="公式" r:id="rId16" imgW="571500" imgH="241300" progId="Equation.3">
                  <p:embed/>
                </p:oleObj>
              </mc:Choice>
              <mc:Fallback>
                <p:oleObj name="公式" r:id="rId16" imgW="571500" imgH="241300" progId="Equation.3">
                  <p:embed/>
                  <p:pic>
                    <p:nvPicPr>
                      <p:cNvPr id="0" name="Object 12">
                        <a:hlinkClick r:id="rId15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350" y="5257437"/>
                        <a:ext cx="1143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5420325" y="5333637"/>
          <a:ext cx="1165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5" name="公式" r:id="rId18" imgW="583565" imgH="177800" progId="Equation.3">
                  <p:embed/>
                </p:oleObj>
              </mc:Choice>
              <mc:Fallback>
                <p:oleObj name="公式" r:id="rId18" imgW="583565" imgH="177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325" y="5333637"/>
                        <a:ext cx="11652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/>
        </p:nvGraphicFramePr>
        <p:xfrm>
          <a:off x="6329963" y="2285637"/>
          <a:ext cx="208438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6" name="公式" r:id="rId20" imgW="1016000" imgH="431800" progId="Equation.3">
                  <p:embed/>
                </p:oleObj>
              </mc:Choice>
              <mc:Fallback>
                <p:oleObj name="公式" r:id="rId20" imgW="10160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963" y="2285637"/>
                        <a:ext cx="2084387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3385150" y="5709875"/>
          <a:ext cx="29210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7" name="公式" r:id="rId22" imgW="1574800" imgH="393700" progId="Equation.3">
                  <p:embed/>
                </p:oleObj>
              </mc:Choice>
              <mc:Fallback>
                <p:oleObj name="公式" r:id="rId22" imgW="15748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150" y="5709875"/>
                        <a:ext cx="29210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1403950" y="5867037"/>
            <a:ext cx="188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&gt;45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时，有</a:t>
            </a:r>
          </a:p>
        </p:txBody>
      </p:sp>
      <p:sp>
        <p:nvSpPr>
          <p:cNvPr id="25" name="AutoShape 18"/>
          <p:cNvSpPr>
            <a:spLocks noChangeArrowheads="1"/>
          </p:cNvSpPr>
          <p:nvPr/>
        </p:nvSpPr>
        <p:spPr bwMode="auto">
          <a:xfrm>
            <a:off x="1750025" y="914037"/>
            <a:ext cx="4800600" cy="2971800"/>
          </a:xfrm>
          <a:prstGeom prst="wedgeRoundRectCallout">
            <a:avLst>
              <a:gd name="adj1" fmla="val 12764"/>
              <a:gd name="adj2" fmla="val 116241"/>
              <a:gd name="adj3" fmla="val 16667"/>
            </a:avLst>
          </a:prstGeom>
          <a:solidFill>
            <a:srgbClr val="FFFF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6" name="Object 19"/>
          <p:cNvGraphicFramePr>
            <a:graphicFrameLocks noChangeAspect="1"/>
          </p:cNvGraphicFramePr>
          <p:nvPr/>
        </p:nvGraphicFramePr>
        <p:xfrm>
          <a:off x="3447063" y="1371237"/>
          <a:ext cx="16557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8" name="公式" r:id="rId24" imgW="850265" imgH="431800" progId="Equation.3">
                  <p:embed/>
                </p:oleObj>
              </mc:Choice>
              <mc:Fallback>
                <p:oleObj name="公式" r:id="rId24" imgW="850265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063" y="1371237"/>
                        <a:ext cx="165576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"/>
          <p:cNvGraphicFramePr>
            <a:graphicFrameLocks noChangeAspect="1"/>
          </p:cNvGraphicFramePr>
          <p:nvPr/>
        </p:nvGraphicFramePr>
        <p:xfrm>
          <a:off x="2051650" y="990237"/>
          <a:ext cx="39243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9" name="BMP 图象" r:id="rId25" imgW="3924300" imgH="2162175" progId="Paint.Picture">
                  <p:embed/>
                </p:oleObj>
              </mc:Choice>
              <mc:Fallback>
                <p:oleObj name="BMP 图象" r:id="rId25" imgW="3924300" imgH="2162175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50" y="990237"/>
                        <a:ext cx="392430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1"/>
          <p:cNvGrpSpPr/>
          <p:nvPr/>
        </p:nvGrpSpPr>
        <p:grpSpPr bwMode="auto">
          <a:xfrm>
            <a:off x="4593238" y="2347550"/>
            <a:ext cx="625475" cy="1323975"/>
            <a:chOff x="3785" y="2478"/>
            <a:chExt cx="394" cy="834"/>
          </a:xfrm>
        </p:grpSpPr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3915" y="247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3785" y="2985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</a:rPr>
                <a:t>α</a:t>
              </a:r>
            </a:p>
          </p:txBody>
        </p:sp>
      </p:grpSp>
      <p:grpSp>
        <p:nvGrpSpPr>
          <p:cNvPr id="31" name="Group 24"/>
          <p:cNvGrpSpPr/>
          <p:nvPr/>
        </p:nvGrpSpPr>
        <p:grpSpPr bwMode="auto">
          <a:xfrm>
            <a:off x="5061550" y="2147525"/>
            <a:ext cx="768350" cy="685800"/>
            <a:chOff x="4320" y="2208"/>
            <a:chExt cx="484" cy="432"/>
          </a:xfrm>
        </p:grpSpPr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4463" y="220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>
                  <a:solidFill>
                    <a:srgbClr val="FF33CC"/>
                  </a:solidFill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 flipH="1">
              <a:off x="4320" y="2448"/>
              <a:ext cx="240" cy="19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" name="Object 27"/>
          <p:cNvGraphicFramePr>
            <a:graphicFrameLocks noChangeAspect="1"/>
          </p:cNvGraphicFramePr>
          <p:nvPr/>
        </p:nvGraphicFramePr>
        <p:xfrm>
          <a:off x="2059588" y="1004525"/>
          <a:ext cx="27622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0" name="BMP 图象" r:id="rId27" imgW="2762250" imgH="2057400" progId="Paint.Picture">
                  <p:embed/>
                </p:oleObj>
              </mc:Choice>
              <mc:Fallback>
                <p:oleObj name="BMP 图象" r:id="rId27" imgW="2762250" imgH="2057400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588" y="1004525"/>
                        <a:ext cx="27622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3323238" y="2223725"/>
            <a:ext cx="113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Φ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3164488" y="3200037"/>
            <a:ext cx="1516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Symbol" panose="05050102010706020507" pitchFamily="18" charset="2"/>
              </a:rPr>
              <a:t>F</a:t>
            </a:r>
            <a:r>
              <a:rPr kumimoji="1" lang="en-US" altLang="zh-CN" sz="2400" baseline="42000">
                <a:latin typeface="Symbol" panose="05050102010706020507" pitchFamily="18" charset="2"/>
              </a:rPr>
              <a:t>-</a:t>
            </a:r>
            <a:r>
              <a:rPr kumimoji="1" lang="en-US" altLang="zh-CN" sz="2400" baseline="42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(1</a:t>
            </a:r>
            <a:r>
              <a:rPr kumimoji="1" lang="en-US" altLang="zh-CN" sz="2400"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latin typeface="Symbol" panose="05050102010706020507" pitchFamily="18" charset="2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)=</a:t>
            </a:r>
            <a:endParaRPr kumimoji="1" lang="en-US" altLang="zh-CN" sz="2400" baseline="42000">
              <a:latin typeface="Times New Roman" panose="02020603050405020304" pitchFamily="18" charset="0"/>
            </a:endParaRPr>
          </a:p>
        </p:txBody>
      </p: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4966300" y="4074750"/>
            <a:ext cx="431800" cy="2159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5528275" y="3930287"/>
            <a:ext cx="264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+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~ </a:t>
            </a:r>
            <a:r>
              <a:rPr kumimoji="1" lang="en-US" altLang="zh-CN" sz="2400" i="1">
                <a:latin typeface="Symbol" panose="05050102010706020507" pitchFamily="18" charset="2"/>
                <a:ea typeface="华文中宋" panose="02010600040101010101" pitchFamily="2" charset="-122"/>
              </a:rPr>
              <a:t>c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6" grpId="0" build="p" autoUpdateAnimBg="0"/>
      <p:bldP spid="17" grpId="0"/>
      <p:bldP spid="18" grpId="0" build="p" autoUpdateAnimBg="0"/>
      <p:bldP spid="24" grpId="0" build="p" autoUpdateAnimBg="0"/>
      <p:bldP spid="25" grpId="0" animBg="1" autoUpdateAnimBg="0"/>
      <p:bldP spid="35" grpId="0" autoUpdateAnimBg="0"/>
      <p:bldP spid="36" grpId="0" autoUpdateAnimBg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51400" y="239933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6.2.1 </a:t>
            </a:r>
            <a:r>
              <a:rPr kumimoji="1" lang="en-US" altLang="zh-CN" sz="3200" b="1" i="1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3200" b="1" baseline="30000" dirty="0" smtClean="0">
                <a:solidFill>
                  <a:srgbClr val="9C3B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3200" dirty="0"/>
              <a:t>分布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3720" y="1027202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填空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355882" y="4368890"/>
          <a:ext cx="50403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0" name="公式" r:id="rId3" imgW="2463800" imgH="444500" progId="Equation.3">
                  <p:embed/>
                </p:oleObj>
              </mc:Choice>
              <mc:Fallback>
                <p:oleObj name="公式" r:id="rId3" imgW="24638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882" y="4368890"/>
                        <a:ext cx="50403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2195670" y="825590"/>
          <a:ext cx="307181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1" name="公式" r:id="rId5" imgW="1612900" imgH="482600" progId="Equation.3">
                  <p:embed/>
                </p:oleObj>
              </mc:Choice>
              <mc:Fallback>
                <p:oleObj name="公式" r:id="rId5" imgW="16129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670" y="825590"/>
                        <a:ext cx="307181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315107" y="1603465"/>
            <a:ext cx="1296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63720" y="1978115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3366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1106645" y="2033677"/>
          <a:ext cx="66929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2" name="公式" r:id="rId7" imgW="3708400" imgH="736600" progId="Equation.3">
                  <p:embed/>
                </p:oleObj>
              </mc:Choice>
              <mc:Fallback>
                <p:oleObj name="公式" r:id="rId7" imgW="3708400" imgH="736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645" y="2033677"/>
                        <a:ext cx="66929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1374932" y="3548152"/>
          <a:ext cx="28432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3" name="公式" r:id="rId9" imgW="1358265" imgH="431800" progId="Equation.3">
                  <p:embed/>
                </p:oleObj>
              </mc:Choice>
              <mc:Fallback>
                <p:oleObj name="公式" r:id="rId9" imgW="1358265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932" y="3548152"/>
                        <a:ext cx="28432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1355882" y="5421402"/>
          <a:ext cx="23431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4" name="公式" r:id="rId11" imgW="1371600" imgH="266700" progId="Equation.3">
                  <p:embed/>
                </p:oleObj>
              </mc:Choice>
              <mc:Fallback>
                <p:oleObj name="公式" r:id="rId11" imgW="1371600" imgH="266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882" y="5421402"/>
                        <a:ext cx="23431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373845" y="5305515"/>
            <a:ext cx="135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/>
              <a:t>查表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227545" y="5376952"/>
            <a:ext cx="146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=0.10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956332" y="927190"/>
            <a:ext cx="1468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kumimoji="1" lang="en-US" altLang="zh-CN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1" lang="en-US" altLang="zh-CN" b="1" baseline="30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4447" y="405128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5" y="198933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6.2.2  </a:t>
            </a:r>
            <a:r>
              <a:rPr lang="en-US" altLang="zh-CN" sz="3200" i="1" dirty="0" smtClean="0"/>
              <a:t>t</a:t>
            </a:r>
            <a:r>
              <a:rPr lang="zh-CN" altLang="en-US" sz="3200" dirty="0" smtClean="0"/>
              <a:t>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1043510" y="787997"/>
            <a:ext cx="458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~N(0,1)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>
                <a:latin typeface="Symbol" panose="05050102010706020507" pitchFamily="18" charset="2"/>
                <a:sym typeface="Symbol" panose="05050102010706020507" pitchFamily="18" charset="2"/>
              </a:rPr>
              <a:t></a:t>
            </a:r>
            <a:r>
              <a:rPr kumimoji="1" lang="en-US" altLang="zh-CN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)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独立，则称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33910" y="1473797"/>
            <a:ext cx="508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服从自由度为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 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分布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，记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374775" y="2079625"/>
          <a:ext cx="3671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3" name="公式" r:id="rId3" imgW="47548800" imgH="12496800" progId="Equation.3">
                  <p:embed/>
                </p:oleObj>
              </mc:Choice>
              <mc:Fallback>
                <p:oleObj name="公式" r:id="rId3" imgW="47548800" imgH="12496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079625"/>
                        <a:ext cx="36718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>
            <a:hlinkClick r:id="rId5" action="ppaction://program"/>
          </p:cNvPr>
          <p:cNvGraphicFramePr>
            <a:graphicFrameLocks noChangeAspect="1"/>
          </p:cNvGraphicFramePr>
          <p:nvPr/>
        </p:nvGraphicFramePr>
        <p:xfrm>
          <a:off x="5075760" y="1921472"/>
          <a:ext cx="364807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4" name="BMP 图象" r:id="rId6" imgW="3648075" imgH="1457325" progId="Paint.Picture">
                  <p:embed/>
                </p:oleObj>
              </mc:Choice>
              <mc:Fallback>
                <p:oleObj name="BMP 图象" r:id="rId6" imgW="3648075" imgH="1457325" progId="Paint.Picture">
                  <p:embed/>
                  <p:pic>
                    <p:nvPicPr>
                      <p:cNvPr id="0" name="Object 6">
                        <a:hlinkClick r:id="rId5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60" y="1921472"/>
                        <a:ext cx="364807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721248" y="3150197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数字特征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550048" y="315019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E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)=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721248" y="3835997"/>
            <a:ext cx="139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渐近正态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6" name="Object 10"/>
          <p:cNvGraphicFramePr>
            <a:graphicFrameLocks noChangeAspect="1"/>
          </p:cNvGraphicFramePr>
          <p:nvPr/>
        </p:nvGraphicFramePr>
        <p:xfrm>
          <a:off x="2637360" y="3594697"/>
          <a:ext cx="31781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5" name="公式" r:id="rId8" imgW="1714500" imgH="469900" progId="Equation.3">
                  <p:embed/>
                </p:oleObj>
              </mc:Choice>
              <mc:Fallback>
                <p:oleObj name="公式" r:id="rId8" imgW="1714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360" y="3594697"/>
                        <a:ext cx="31781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721248" y="4850647"/>
            <a:ext cx="200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上侧分位点：</a:t>
            </a:r>
            <a:endParaRPr kumimoji="1"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48" name="Object 12"/>
          <p:cNvGraphicFramePr>
            <a:graphicFrameLocks noChangeAspect="1"/>
          </p:cNvGraphicFramePr>
          <p:nvPr/>
        </p:nvGraphicFramePr>
        <p:xfrm>
          <a:off x="2937398" y="4926847"/>
          <a:ext cx="21272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6" name="公式" r:id="rId10" imgW="1054100" imgH="228600" progId="Equation.3">
                  <p:embed/>
                </p:oleObj>
              </mc:Choice>
              <mc:Fallback>
                <p:oleObj name="公式" r:id="rId10" imgW="1054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398" y="4926847"/>
                        <a:ext cx="21272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3">
            <a:hlinkClick r:id="rId5" action="ppaction://program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23215"/>
              </p:ext>
            </p:extLst>
          </p:nvPr>
        </p:nvGraphicFramePr>
        <p:xfrm>
          <a:off x="6233048" y="4941210"/>
          <a:ext cx="8683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7" name="公式" r:id="rId12" imgW="431800" imgH="228600" progId="Equation.3">
                  <p:embed/>
                </p:oleObj>
              </mc:Choice>
              <mc:Fallback>
                <p:oleObj name="公式" r:id="rId12" imgW="431800" imgH="228600" progId="Equation.3">
                  <p:embed/>
                  <p:pic>
                    <p:nvPicPr>
                      <p:cNvPr id="0" name="Object 13">
                        <a:hlinkClick r:id="rId5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048" y="4941210"/>
                        <a:ext cx="8683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>
            <a:hlinkClick r:id="rId5" action="ppaction://program"/>
          </p:cNvPr>
          <p:cNvGraphicFramePr>
            <a:graphicFrameLocks noChangeAspect="1"/>
          </p:cNvGraphicFramePr>
          <p:nvPr/>
        </p:nvGraphicFramePr>
        <p:xfrm>
          <a:off x="7112523" y="5003047"/>
          <a:ext cx="1152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8" name="公式" r:id="rId14" imgW="570865" imgH="177800" progId="Equation.3">
                  <p:embed/>
                </p:oleObj>
              </mc:Choice>
              <mc:Fallback>
                <p:oleObj name="公式" r:id="rId14" imgW="570865" imgH="177800" progId="Equation.3">
                  <p:embed/>
                  <p:pic>
                    <p:nvPicPr>
                      <p:cNvPr id="0" name="Object 14">
                        <a:hlinkClick r:id="rId5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523" y="5003047"/>
                        <a:ext cx="11525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6"/>
          <p:cNvGraphicFramePr>
            <a:graphicFrameLocks noChangeAspect="1"/>
          </p:cNvGraphicFramePr>
          <p:nvPr/>
        </p:nvGraphicFramePr>
        <p:xfrm>
          <a:off x="5075760" y="1930997"/>
          <a:ext cx="36385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9" name="BMP 图象" r:id="rId16" imgW="3638550" imgH="1466850" progId="Paint.Picture">
                  <p:embed/>
                </p:oleObj>
              </mc:Choice>
              <mc:Fallback>
                <p:oleObj name="BMP 图象" r:id="rId16" imgW="3638550" imgH="1466850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760" y="1930997"/>
                        <a:ext cx="36385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17"/>
          <p:cNvGrpSpPr/>
          <p:nvPr/>
        </p:nvGrpSpPr>
        <p:grpSpPr bwMode="auto">
          <a:xfrm>
            <a:off x="7498285" y="2845397"/>
            <a:ext cx="714375" cy="838200"/>
            <a:chOff x="4790" y="2112"/>
            <a:chExt cx="450" cy="528"/>
          </a:xfrm>
        </p:grpSpPr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4790" y="2390"/>
              <a:ext cx="4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000" i="1" baseline="-25000">
                  <a:latin typeface="Times New Roman" panose="02020603050405020304" pitchFamily="18" charset="0"/>
                </a:rPr>
                <a:t>α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)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>
              <a:off x="4944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20"/>
          <p:cNvGrpSpPr/>
          <p:nvPr/>
        </p:nvGrpSpPr>
        <p:grpSpPr bwMode="auto">
          <a:xfrm>
            <a:off x="7971360" y="2311997"/>
            <a:ext cx="381000" cy="762000"/>
            <a:chOff x="5088" y="1776"/>
            <a:chExt cx="240" cy="480"/>
          </a:xfrm>
        </p:grpSpPr>
        <p:graphicFrame>
          <p:nvGraphicFramePr>
            <p:cNvPr id="56" name="Object 21"/>
            <p:cNvGraphicFramePr>
              <a:graphicFrameLocks noChangeAspect="1"/>
            </p:cNvGraphicFramePr>
            <p:nvPr/>
          </p:nvGraphicFramePr>
          <p:xfrm>
            <a:off x="5144" y="177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0" name="公式" r:id="rId18" imgW="139700" imgH="139700" progId="Equation.3">
                    <p:embed/>
                  </p:oleObj>
                </mc:Choice>
                <mc:Fallback>
                  <p:oleObj name="公式" r:id="rId18" imgW="139700" imgH="139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4" y="177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22"/>
            <p:cNvSpPr>
              <a:spLocks noChangeShapeType="1"/>
            </p:cNvSpPr>
            <p:nvPr/>
          </p:nvSpPr>
          <p:spPr bwMode="auto">
            <a:xfrm flipH="1">
              <a:off x="5088" y="196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5791723" y="781647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6458473" y="1027710"/>
            <a:ext cx="936625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" name="Group 26"/>
          <p:cNvGrpSpPr/>
          <p:nvPr/>
        </p:nvGrpSpPr>
        <p:grpSpPr bwMode="auto">
          <a:xfrm>
            <a:off x="6441011" y="1051522"/>
            <a:ext cx="981075" cy="519113"/>
            <a:chOff x="4456" y="1118"/>
            <a:chExt cx="618" cy="327"/>
          </a:xfrm>
        </p:grpSpPr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4456" y="1118"/>
              <a:ext cx="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√</a:t>
              </a:r>
              <a:r>
                <a:rPr kumimoji="1"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Y/n</a:t>
              </a:r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4649" y="1155"/>
              <a:ext cx="318" cy="0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6720410" y="61813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1634060" y="5460247"/>
            <a:ext cx="3152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当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&gt;45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时，有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90" name="Text Box 64"/>
          <p:cNvSpPr txBox="1">
            <a:spLocks noChangeArrowheads="1"/>
          </p:cNvSpPr>
          <p:nvPr/>
        </p:nvSpPr>
        <p:spPr bwMode="auto">
          <a:xfrm>
            <a:off x="2137299" y="4346082"/>
            <a:ext cx="4964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</a:rPr>
              <a:t>比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(0,1)</a:t>
            </a:r>
            <a:r>
              <a:rPr lang="zh-CN" altLang="en-US" sz="2400" b="1" dirty="0">
                <a:solidFill>
                  <a:schemeClr val="tx1"/>
                </a:solidFill>
              </a:rPr>
              <a:t>有较大尾事件概率。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75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autoUpdateAnimBg="0"/>
      <p:bldP spid="40" grpId="0" build="p" autoUpdateAnimBg="0"/>
      <p:bldP spid="43" grpId="0" build="p" autoUpdateAnimBg="0"/>
      <p:bldP spid="44" grpId="0" build="p" autoUpdateAnimBg="0"/>
      <p:bldP spid="45" grpId="0" build="p" autoUpdateAnimBg="0"/>
      <p:bldP spid="47" grpId="0" build="p" autoUpdateAnimBg="0"/>
      <p:bldP spid="58" grpId="0"/>
      <p:bldP spid="63" grpId="0"/>
      <p:bldP spid="89" grpId="0" build="p" autoUpdateAnimBg="0"/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5" y="198933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6.2.3  </a:t>
            </a:r>
            <a:r>
              <a:rPr lang="en-US" altLang="zh-CN" sz="3200" dirty="0"/>
              <a:t>F</a:t>
            </a:r>
            <a:r>
              <a:rPr lang="zh-CN" altLang="en-US" sz="3200" dirty="0" smtClean="0"/>
              <a:t>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7</a:t>
            </a:fld>
            <a:endParaRPr lang="en-US" altLang="zh-CN"/>
          </a:p>
        </p:txBody>
      </p:sp>
      <p:graphicFrame>
        <p:nvGraphicFramePr>
          <p:cNvPr id="30" name="Object 3">
            <a:hlinkClick r:id="rId4" action="ppaction://program"/>
          </p:cNvPr>
          <p:cNvGraphicFramePr>
            <a:graphicFrameLocks noChangeAspect="1"/>
          </p:cNvGraphicFramePr>
          <p:nvPr/>
        </p:nvGraphicFramePr>
        <p:xfrm>
          <a:off x="4910055" y="2730914"/>
          <a:ext cx="33718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1" name="BMP 图象" r:id="rId5" imgW="3600450" imgH="1628775" progId="Paint.Picture">
                  <p:embed/>
                </p:oleObj>
              </mc:Choice>
              <mc:Fallback>
                <p:oleObj name="BMP 图象" r:id="rId5" imgW="3600450" imgH="1628775" progId="Paint.Picture">
                  <p:embed/>
                  <p:pic>
                    <p:nvPicPr>
                      <p:cNvPr id="0" name="Object 3">
                        <a:hlinkClick r:id="rId4" action="ppaction://program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055" y="2730914"/>
                        <a:ext cx="33718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73018" y="886239"/>
            <a:ext cx="53213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~ </a:t>
            </a:r>
            <a:r>
              <a:rPr kumimoji="1" lang="en-US" altLang="zh-CN" sz="3200" i="1" baseline="10000" dirty="0">
                <a:latin typeface="Symbol" panose="05050102010706020507" pitchFamily="18" charset="2"/>
              </a:rPr>
              <a:t>c 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</a:t>
            </a:r>
            <a:r>
              <a:rPr kumimoji="1" lang="en-US" altLang="zh-CN" sz="2400" dirty="0">
                <a:latin typeface="Symbol" panose="05050102010706020507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~ </a:t>
            </a:r>
            <a:r>
              <a:rPr kumimoji="1" lang="en-US" altLang="zh-CN" sz="3200" i="1" baseline="10000" dirty="0">
                <a:latin typeface="Symbol" panose="05050102010706020507" pitchFamily="18" charset="2"/>
              </a:rPr>
              <a:t>c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相互独立，则称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5705" y="2121314"/>
            <a:ext cx="701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服从自由度为</a:t>
            </a:r>
            <a:r>
              <a:rPr kumimoji="1" lang="zh-CN" altLang="en-US" sz="2400">
                <a:latin typeface="Times New Roman" panose="02020603050405020304" pitchFamily="18" charset="0"/>
              </a:rPr>
              <a:t>（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latin typeface="Times New Roman" panose="02020603050405020304" pitchFamily="18" charset="0"/>
              </a:rPr>
              <a:t>）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kumimoji="1" lang="en-US" altLang="zh-CN" sz="24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分布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，记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F~F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465055" y="2629314"/>
          <a:ext cx="44719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2" name="公式" r:id="rId7" imgW="2514600" imgH="914400" progId="Equation.3">
                  <p:embed/>
                </p:oleObj>
              </mc:Choice>
              <mc:Fallback>
                <p:oleObj name="公式" r:id="rId7" imgW="25146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55" y="2629314"/>
                        <a:ext cx="447198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673018" y="4407314"/>
            <a:ext cx="200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上侧分位点：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3479718" y="4480339"/>
            <a:ext cx="1219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" name="Object 11"/>
          <p:cNvGraphicFramePr>
            <a:graphicFrameLocks noChangeAspect="1"/>
          </p:cNvGraphicFramePr>
          <p:nvPr/>
        </p:nvGraphicFramePr>
        <p:xfrm>
          <a:off x="5538705" y="1359314"/>
          <a:ext cx="17684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3" name="公式" r:id="rId9" imgW="875665" imgH="393700" progId="Equation.3">
                  <p:embed/>
                </p:oleObj>
              </mc:Choice>
              <mc:Fallback>
                <p:oleObj name="公式" r:id="rId9" imgW="875665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05" y="1359314"/>
                        <a:ext cx="17684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2768662" y="1546590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F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>
            <a:off x="3435412" y="1792653"/>
            <a:ext cx="936625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3579875" y="1748587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Y/n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3610037" y="133069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X/n</a:t>
            </a:r>
            <a:r>
              <a:rPr kumimoji="1"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2539918" y="4435889"/>
            <a:ext cx="29286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F &gt; F</a:t>
            </a:r>
            <a:r>
              <a:rPr kumimoji="1" lang="en-US" altLang="zh-CN" sz="2400" i="1" baseline="-25000">
                <a:latin typeface="Symbol" panose="05050102010706020507" pitchFamily="18" charset="2"/>
              </a:rPr>
              <a:t>a 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) ) = </a:t>
            </a:r>
            <a:r>
              <a:rPr kumimoji="1" lang="en-US" altLang="zh-CN" sz="2400" i="1">
                <a:latin typeface="Symbol" panose="05050102010706020507" pitchFamily="18" charset="2"/>
              </a:rPr>
              <a:t>a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7" name="Object 9"/>
          <p:cNvGraphicFramePr>
            <a:graphicFrameLocks noChangeAspect="1"/>
          </p:cNvGraphicFramePr>
          <p:nvPr/>
        </p:nvGraphicFramePr>
        <p:xfrm>
          <a:off x="789380" y="5176581"/>
          <a:ext cx="29733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4" name="公式" r:id="rId11" imgW="1473200" imgH="431800" progId="Equation.3">
                  <p:embed/>
                </p:oleObj>
              </mc:Choice>
              <mc:Fallback>
                <p:oleObj name="公式" r:id="rId11" imgW="1473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380" y="5176581"/>
                        <a:ext cx="29733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0"/>
          <p:cNvGraphicFramePr>
            <a:graphicFrameLocks noChangeAspect="1"/>
          </p:cNvGraphicFramePr>
          <p:nvPr/>
        </p:nvGraphicFramePr>
        <p:xfrm>
          <a:off x="3872305" y="5155943"/>
          <a:ext cx="32035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85" name="公式" r:id="rId13" imgW="1587500" imgH="431800" progId="Equation.3">
                  <p:embed/>
                </p:oleObj>
              </mc:Choice>
              <mc:Fallback>
                <p:oleObj name="公式" r:id="rId13" imgW="15875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305" y="5155943"/>
                        <a:ext cx="32035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" name="Group 12"/>
          <p:cNvGrpSpPr/>
          <p:nvPr/>
        </p:nvGrpSpPr>
        <p:grpSpPr bwMode="auto">
          <a:xfrm>
            <a:off x="827480" y="5152768"/>
            <a:ext cx="2906713" cy="838200"/>
            <a:chOff x="5280" y="3406"/>
            <a:chExt cx="1831" cy="528"/>
          </a:xfrm>
        </p:grpSpPr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5280" y="3406"/>
              <a:ext cx="1831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" name="Object 14"/>
            <p:cNvGraphicFramePr>
              <a:graphicFrameLocks noChangeAspect="1"/>
            </p:cNvGraphicFramePr>
            <p:nvPr/>
          </p:nvGraphicFramePr>
          <p:xfrm>
            <a:off x="5568" y="3456"/>
            <a:ext cx="1530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86" name="公式" r:id="rId15" imgW="1333500" imgH="393700" progId="Equation.3">
                    <p:embed/>
                  </p:oleObj>
                </mc:Choice>
                <mc:Fallback>
                  <p:oleObj name="公式" r:id="rId15" imgW="1333500" imgH="393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8" y="3456"/>
                          <a:ext cx="1530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uild="p" autoUpdateAnimBg="0"/>
      <p:bldP spid="34" grpId="0" build="p" autoUpdateAnimBg="0"/>
      <p:bldP spid="37" grpId="0"/>
      <p:bldP spid="64" grpId="0"/>
      <p:bldP spid="65" grpId="0"/>
      <p:bldP spid="6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23410" y="998340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…</a:t>
            </a:r>
            <a:r>
              <a:rPr kumimoji="1" lang="zh-CN" altLang="en-US" sz="2400" i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是取自总体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>
                <a:latin typeface="宋体" panose="02010600030101010101" pitchFamily="2" charset="-122"/>
              </a:rPr>
              <a:t>,</a:t>
            </a:r>
            <a:r>
              <a:rPr kumimoji="1" lang="en-US" altLang="zh-CN" sz="2400" i="1">
                <a:latin typeface="Symbol" panose="05050102010706020507" pitchFamily="18" charset="2"/>
              </a:rPr>
              <a:t>s 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的一个样本，则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977460" y="4857553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_GB2312" pitchFamily="49" charset="-122"/>
              </a:rPr>
              <a:t>说明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712913" y="1717675"/>
          <a:ext cx="34861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5" name="公式" r:id="rId3" imgW="2628900" imgH="596900" progId="Equation.3">
                  <p:embed/>
                </p:oleObj>
              </mc:Choice>
              <mc:Fallback>
                <p:oleObj name="公式" r:id="rId3" imgW="26289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1717675"/>
                        <a:ext cx="34861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1690247" y="2515990"/>
          <a:ext cx="42799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6" name="公式" r:id="rId5" imgW="3314700" imgH="571500" progId="Equation.3">
                  <p:embed/>
                </p:oleObj>
              </mc:Choice>
              <mc:Fallback>
                <p:oleObj name="公式" r:id="rId5" imgW="33147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247" y="2515990"/>
                        <a:ext cx="42799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2226822" y="3379590"/>
          <a:ext cx="304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7" name="公式" r:id="rId7" imgW="241300" imgH="254000" progId="Equation.3">
                  <p:embed/>
                </p:oleObj>
              </mc:Choice>
              <mc:Fallback>
                <p:oleObj name="公式" r:id="rId7" imgW="2413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822" y="3379590"/>
                        <a:ext cx="304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/>
          <p:cNvGraphicFramePr>
            <a:graphicFrameLocks noChangeAspect="1"/>
          </p:cNvGraphicFramePr>
          <p:nvPr/>
        </p:nvGraphicFramePr>
        <p:xfrm>
          <a:off x="2120460" y="4138415"/>
          <a:ext cx="5048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8" name="公式" r:id="rId9" imgW="292100" imgH="190500" progId="Equation.3">
                  <p:embed/>
                </p:oleObj>
              </mc:Choice>
              <mc:Fallback>
                <p:oleObj name="公式" r:id="rId9" imgW="2921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460" y="4138415"/>
                        <a:ext cx="50482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9"/>
          <p:cNvGraphicFramePr>
            <a:graphicFrameLocks noChangeAspect="1"/>
          </p:cNvGraphicFramePr>
          <p:nvPr/>
        </p:nvGraphicFramePr>
        <p:xfrm>
          <a:off x="6336860" y="3962203"/>
          <a:ext cx="14620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9" name="公式" r:id="rId11" imgW="825500" imgH="419100" progId="Equation.3">
                  <p:embed/>
                </p:oleObj>
              </mc:Choice>
              <mc:Fallback>
                <p:oleObj name="公式" r:id="rId11" imgW="8255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860" y="3962203"/>
                        <a:ext cx="146208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0"/>
          <p:cNvGraphicFramePr>
            <a:graphicFrameLocks noChangeAspect="1"/>
          </p:cNvGraphicFramePr>
          <p:nvPr/>
        </p:nvGraphicFramePr>
        <p:xfrm>
          <a:off x="2120460" y="4743253"/>
          <a:ext cx="19097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0" name="公式" r:id="rId13" imgW="1206500" imgH="419100" progId="Equation.3">
                  <p:embed/>
                </p:oleObj>
              </mc:Choice>
              <mc:Fallback>
                <p:oleObj name="公式" r:id="rId13" imgW="12065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460" y="4743253"/>
                        <a:ext cx="19097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984185" y="4801990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，且</a:t>
            </a:r>
          </a:p>
        </p:txBody>
      </p:sp>
      <p:graphicFrame>
        <p:nvGraphicFramePr>
          <p:cNvPr id="48" name="Object 12"/>
          <p:cNvGraphicFramePr>
            <a:graphicFrameLocks noChangeAspect="1"/>
          </p:cNvGraphicFramePr>
          <p:nvPr/>
        </p:nvGraphicFramePr>
        <p:xfrm>
          <a:off x="4758885" y="4748015"/>
          <a:ext cx="28829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1" name="公式" r:id="rId15" imgW="1816100" imgH="431800" progId="Equation.3">
                  <p:embed/>
                </p:oleObj>
              </mc:Choice>
              <mc:Fallback>
                <p:oleObj name="公式" r:id="rId15" imgW="18161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8885" y="4748015"/>
                        <a:ext cx="28829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4"/>
          <p:cNvGraphicFramePr>
            <a:graphicFrameLocks noChangeAspect="1"/>
          </p:cNvGraphicFramePr>
          <p:nvPr/>
        </p:nvGraphicFramePr>
        <p:xfrm>
          <a:off x="2666560" y="3941565"/>
          <a:ext cx="37036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2" name="公式" r:id="rId17" imgW="2057400" imgH="431800" progId="Equation.3">
                  <p:embed/>
                </p:oleObj>
              </mc:Choice>
              <mc:Fallback>
                <p:oleObj name="公式" r:id="rId17" imgW="20574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560" y="3941565"/>
                        <a:ext cx="3703637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899672" y="411301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证明</a:t>
            </a:r>
            <a:r>
              <a:rPr kumimoji="1" lang="en-US" altLang="zh-CN" sz="2400">
                <a:latin typeface="Times New Roman" panose="02020603050405020304" pitchFamily="18" charset="0"/>
              </a:rPr>
              <a:t>(1)</a:t>
            </a:r>
          </a:p>
        </p:txBody>
      </p:sp>
      <p:graphicFrame>
        <p:nvGraphicFramePr>
          <p:cNvPr id="52" name="Object 16"/>
          <p:cNvGraphicFramePr>
            <a:graphicFrameLocks noChangeAspect="1"/>
          </p:cNvGraphicFramePr>
          <p:nvPr/>
        </p:nvGraphicFramePr>
        <p:xfrm>
          <a:off x="2985647" y="3993953"/>
          <a:ext cx="263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3" name="公式" r:id="rId19" imgW="152400" imgH="393700" progId="Equation.3">
                  <p:embed/>
                </p:oleObj>
              </mc:Choice>
              <mc:Fallback>
                <p:oleObj name="公式" r:id="rId19" imgW="1524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647" y="3993953"/>
                        <a:ext cx="263525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7"/>
          <p:cNvGraphicFramePr>
            <a:graphicFrameLocks noChangeAspect="1"/>
          </p:cNvGraphicFramePr>
          <p:nvPr/>
        </p:nvGraphicFramePr>
        <p:xfrm>
          <a:off x="4425510" y="3993953"/>
          <a:ext cx="2635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4" name="公式" r:id="rId21" imgW="152400" imgH="393700" progId="Equation.3">
                  <p:embed/>
                </p:oleObj>
              </mc:Choice>
              <mc:Fallback>
                <p:oleObj name="公式" r:id="rId21" imgW="1524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510" y="3993953"/>
                        <a:ext cx="263525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8"/>
          <p:cNvGraphicFramePr>
            <a:graphicFrameLocks noChangeAspect="1"/>
          </p:cNvGraphicFramePr>
          <p:nvPr/>
        </p:nvGraphicFramePr>
        <p:xfrm>
          <a:off x="5409760" y="3993953"/>
          <a:ext cx="5270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5" name="公式" r:id="rId22" imgW="304800" imgH="393065" progId="Equation.3">
                  <p:embed/>
                </p:oleObj>
              </mc:Choice>
              <mc:Fallback>
                <p:oleObj name="公式" r:id="rId22" imgW="304800" imgH="39306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760" y="3993953"/>
                        <a:ext cx="527050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1650560" y="3346253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9900"/>
                </a:solidFill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56" name="Text Box 20"/>
          <p:cNvSpPr txBox="1">
            <a:spLocks noChangeArrowheads="1"/>
          </p:cNvSpPr>
          <p:nvPr/>
        </p:nvSpPr>
        <p:spPr bwMode="auto">
          <a:xfrm>
            <a:off x="2445897" y="3320853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S</a:t>
            </a:r>
            <a:r>
              <a:rPr kumimoji="1" lang="en-US" altLang="zh-CN" sz="2400" baseline="380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40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相互独立。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autoUpdateAnimBg="0"/>
      <p:bldP spid="40" grpId="0" build="p" autoUpdateAnimBg="0"/>
      <p:bldP spid="47" grpId="0" build="p" autoUpdateAnimBg="0"/>
      <p:bldP spid="51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33274" y="198933"/>
            <a:ext cx="9019375" cy="58565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6.2.4  </a:t>
            </a:r>
            <a:r>
              <a:rPr lang="zh-CN" altLang="en-US" sz="3200" dirty="0" smtClean="0"/>
              <a:t>正态总体的样本均值与样本方差的分布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904460" y="878485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2123660" y="756247"/>
          <a:ext cx="281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5" name="公式" r:id="rId3" imgW="1968500" imgH="546100" progId="Equation.3">
                  <p:embed/>
                </p:oleObj>
              </mc:Choice>
              <mc:Fallback>
                <p:oleObj name="公式" r:id="rId3" imgW="1968500" imgH="546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660" y="756247"/>
                        <a:ext cx="2819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980660" y="1942110"/>
            <a:ext cx="95408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971260" y="1942110"/>
            <a:ext cx="125412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由定理知</a:t>
            </a:r>
          </a:p>
        </p:txBody>
      </p: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5536785" y="1753197"/>
          <a:ext cx="26447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6" name="公式" r:id="rId5" imgW="1371600" imgH="444500" progId="Equation.3">
                  <p:embed/>
                </p:oleObj>
              </mc:Choice>
              <mc:Fallback>
                <p:oleObj name="公式" r:id="rId5" imgW="13716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785" y="1753197"/>
                        <a:ext cx="264477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391698" y="2729510"/>
          <a:ext cx="31289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7" name="公式" r:id="rId7" imgW="1612900" imgH="419100" progId="Equation.3">
                  <p:embed/>
                </p:oleObj>
              </mc:Choice>
              <mc:Fallback>
                <p:oleObj name="公式" r:id="rId7" imgW="16129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98" y="2729510"/>
                        <a:ext cx="31289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3571460" y="2894610"/>
            <a:ext cx="2316163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(3)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两者独立，故</a:t>
            </a:r>
          </a:p>
        </p:txBody>
      </p:sp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2047460" y="4693247"/>
          <a:ext cx="2057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8" name="公式" r:id="rId9" imgW="647700" imgH="482600" progId="Equation.3">
                  <p:embed/>
                </p:oleObj>
              </mc:Choice>
              <mc:Fallback>
                <p:oleObj name="公式" r:id="rId9" imgW="6477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460" y="4693247"/>
                        <a:ext cx="20574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2199860" y="4617047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2428460" y="3786785"/>
          <a:ext cx="160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9" name="公式" r:id="rId11" imgW="927100" imgH="457200" progId="Equation.3">
                  <p:embed/>
                </p:oleObj>
              </mc:Choice>
              <mc:Fallback>
                <p:oleObj name="公式" r:id="rId11" imgW="9271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460" y="3786785"/>
                        <a:ext cx="1600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2504660" y="4769447"/>
          <a:ext cx="10541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0" name="公式" r:id="rId13" imgW="596900" imgH="419100" progId="Equation.3">
                  <p:embed/>
                </p:oleObj>
              </mc:Choice>
              <mc:Fallback>
                <p:oleObj name="公式" r:id="rId13" imgW="5969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660" y="4769447"/>
                        <a:ext cx="10541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3388898" y="4845647"/>
          <a:ext cx="7159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1" name="公式" r:id="rId15" imgW="406400" imgH="330200" progId="Equation.3">
                  <p:embed/>
                </p:oleObj>
              </mc:Choice>
              <mc:Fallback>
                <p:oleObj name="公式" r:id="rId15" imgW="406400" imgH="330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898" y="4845647"/>
                        <a:ext cx="71596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/>
          <p:cNvGraphicFramePr>
            <a:graphicFrameLocks noChangeAspect="1"/>
          </p:cNvGraphicFramePr>
          <p:nvPr/>
        </p:nvGraphicFramePr>
        <p:xfrm>
          <a:off x="3236498" y="1742085"/>
          <a:ext cx="23002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2" name="公式" r:id="rId17" imgW="1155700" imgH="419100" progId="Equation.3">
                  <p:embed/>
                </p:oleObj>
              </mc:Choice>
              <mc:Fallback>
                <p:oleObj name="公式" r:id="rId17" imgW="11557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498" y="1742085"/>
                        <a:ext cx="23002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654135" y="4334472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~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 </a:t>
            </a:r>
            <a:r>
              <a:rPr kumimoji="1" lang="en-US" altLang="zh-CN" sz="2800">
                <a:latin typeface="Symbol" panose="05050102010706020507" pitchFamily="18" charset="2"/>
              </a:rPr>
              <a:t>- </a:t>
            </a:r>
            <a:r>
              <a:rPr kumimoji="1" lang="en-US" altLang="zh-CN" sz="280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1264823" y="4334472"/>
            <a:ext cx="671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T </a:t>
            </a: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build="p" autoUpdateAnimBg="0"/>
      <p:bldP spid="27" grpId="0" build="p" autoUpdateAnimBg="0"/>
      <p:bldP spid="34" grpId="0"/>
      <p:bldP spid="35" grpId="0"/>
    </p:bldLst>
  </p:timing>
</p:sld>
</file>

<file path=ppt/theme/theme1.xml><?xml version="1.0" encoding="utf-8"?>
<a:theme xmlns:a="http://schemas.openxmlformats.org/drawingml/2006/main" name="Basis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817</Words>
  <Application>Microsoft Macintosh PowerPoint</Application>
  <PresentationFormat>全屏显示(4:3)</PresentationFormat>
  <Paragraphs>134</Paragraphs>
  <Slides>15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Basis</vt:lpstr>
      <vt:lpstr>公式</vt:lpstr>
      <vt:lpstr>BMP 图象</vt:lpstr>
      <vt:lpstr>Microsoft 公式</vt:lpstr>
      <vt:lpstr>Equation</vt:lpstr>
      <vt:lpstr>概率论与数理统计  第六章 数理统计的基本概念</vt:lpstr>
      <vt:lpstr>第六章  数理统计的基本概念</vt:lpstr>
      <vt:lpstr>6.2.1 c2分布</vt:lpstr>
      <vt:lpstr>6.2.1 c2分布</vt:lpstr>
      <vt:lpstr>6.2.1 c2分布</vt:lpstr>
      <vt:lpstr>6.2.2  t分布</vt:lpstr>
      <vt:lpstr>6.2.3  F分布</vt:lpstr>
      <vt:lpstr>6.2.4  正态总体的样本均值与样本方差的分布</vt:lpstr>
      <vt:lpstr>6.2.4  正态总体的样本均值与样本方差的分布</vt:lpstr>
      <vt:lpstr>6.2.4  正态总体的样本均值与样本方差的分布</vt:lpstr>
      <vt:lpstr>6.2.4  正态总体的样本均值与样本方差的分布</vt:lpstr>
      <vt:lpstr>6.2.4  正态总体的样本均值与样本方差的分布</vt:lpstr>
      <vt:lpstr>6.2.4  正态总体的样本均值与样本方差的分布</vt:lpstr>
      <vt:lpstr>6.2.5  顺序统计量的分布</vt:lpstr>
      <vt:lpstr>练习册习题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JH</dc:creator>
  <cp:lastModifiedBy>haixia liu</cp:lastModifiedBy>
  <cp:revision>6175</cp:revision>
  <dcterms:created xsi:type="dcterms:W3CDTF">2003-07-06T11:35:00Z</dcterms:created>
  <dcterms:modified xsi:type="dcterms:W3CDTF">2020-06-12T03:48:37Z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