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Microsoft___1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  <p:sldMasterId id="2147484338" r:id="rId2"/>
  </p:sldMasterIdLst>
  <p:notesMasterIdLst>
    <p:notesMasterId r:id="rId27"/>
  </p:notesMasterIdLst>
  <p:sldIdLst>
    <p:sldId id="797" r:id="rId3"/>
    <p:sldId id="798" r:id="rId4"/>
    <p:sldId id="799" r:id="rId5"/>
    <p:sldId id="796" r:id="rId6"/>
    <p:sldId id="801" r:id="rId7"/>
    <p:sldId id="803" r:id="rId8"/>
    <p:sldId id="800" r:id="rId9"/>
    <p:sldId id="802" r:id="rId10"/>
    <p:sldId id="804" r:id="rId11"/>
    <p:sldId id="807" r:id="rId12"/>
    <p:sldId id="806" r:id="rId13"/>
    <p:sldId id="808" r:id="rId14"/>
    <p:sldId id="805" r:id="rId15"/>
    <p:sldId id="810" r:id="rId16"/>
    <p:sldId id="809" r:id="rId17"/>
    <p:sldId id="813" r:id="rId18"/>
    <p:sldId id="814" r:id="rId19"/>
    <p:sldId id="815" r:id="rId20"/>
    <p:sldId id="812" r:id="rId21"/>
    <p:sldId id="816" r:id="rId22"/>
    <p:sldId id="817" r:id="rId23"/>
    <p:sldId id="818" r:id="rId24"/>
    <p:sldId id="819" r:id="rId25"/>
    <p:sldId id="82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494BA"/>
    <a:srgbClr val="FF0000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6" autoAdjust="0"/>
    <p:restoredTop sz="90394" autoAdjust="0"/>
  </p:normalViewPr>
  <p:slideViewPr>
    <p:cSldViewPr>
      <p:cViewPr varScale="1">
        <p:scale>
          <a:sx n="52" d="100"/>
          <a:sy n="52" d="100"/>
        </p:scale>
        <p:origin x="-6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wmf"/><Relationship Id="rId8" Type="http://schemas.openxmlformats.org/officeDocument/2006/relationships/image" Target="../media/image40.wmf"/><Relationship Id="rId9" Type="http://schemas.openxmlformats.org/officeDocument/2006/relationships/image" Target="../media/image41.wmf"/><Relationship Id="rId10" Type="http://schemas.openxmlformats.org/officeDocument/2006/relationships/image" Target="../media/image42.e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wmf"/><Relationship Id="rId7" Type="http://schemas.openxmlformats.org/officeDocument/2006/relationships/image" Target="../media/image48.wmf"/><Relationship Id="rId8" Type="http://schemas.openxmlformats.org/officeDocument/2006/relationships/image" Target="../media/image49.wmf"/><Relationship Id="rId9" Type="http://schemas.openxmlformats.org/officeDocument/2006/relationships/image" Target="../media/image50.emf"/><Relationship Id="rId10" Type="http://schemas.openxmlformats.org/officeDocument/2006/relationships/image" Target="../media/image51.emf"/><Relationship Id="rId1" Type="http://schemas.openxmlformats.org/officeDocument/2006/relationships/image" Target="../media/image43.wmf"/><Relationship Id="rId2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wmf"/><Relationship Id="rId5" Type="http://schemas.openxmlformats.org/officeDocument/2006/relationships/image" Target="../media/image61.wmf"/><Relationship Id="rId6" Type="http://schemas.openxmlformats.org/officeDocument/2006/relationships/image" Target="../media/image62.emf"/><Relationship Id="rId1" Type="http://schemas.openxmlformats.org/officeDocument/2006/relationships/image" Target="../media/image57.wmf"/><Relationship Id="rId2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63.emf"/><Relationship Id="rId3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6" Type="http://schemas.openxmlformats.org/officeDocument/2006/relationships/image" Target="../media/image73.emf"/><Relationship Id="rId7" Type="http://schemas.openxmlformats.org/officeDocument/2006/relationships/image" Target="../media/image74.emf"/><Relationship Id="rId8" Type="http://schemas.openxmlformats.org/officeDocument/2006/relationships/image" Target="../media/image75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pPr>
                <a:defRPr/>
              </a:pPr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2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446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4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487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6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8/5/20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25.wmf"/><Relationship Id="rId15" Type="http://schemas.openxmlformats.org/officeDocument/2006/relationships/oleObject" Target="../embeddings/oleObject25.bin"/><Relationship Id="rId16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20" Type="http://schemas.openxmlformats.org/officeDocument/2006/relationships/oleObject" Target="../embeddings/oleObject40.bin"/><Relationship Id="rId21" Type="http://schemas.openxmlformats.org/officeDocument/2006/relationships/image" Target="../media/image41.wmf"/><Relationship Id="rId22" Type="http://schemas.openxmlformats.org/officeDocument/2006/relationships/oleObject" Target="../embeddings/oleObject41.bin"/><Relationship Id="rId23" Type="http://schemas.openxmlformats.org/officeDocument/2006/relationships/image" Target="../media/image42.emf"/><Relationship Id="rId10" Type="http://schemas.openxmlformats.org/officeDocument/2006/relationships/image" Target="../media/image36.emf"/><Relationship Id="rId11" Type="http://schemas.openxmlformats.org/officeDocument/2006/relationships/image" Target="../media/image43.png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37.emf"/><Relationship Id="rId14" Type="http://schemas.openxmlformats.org/officeDocument/2006/relationships/oleObject" Target="../embeddings/oleObject37.bin"/><Relationship Id="rId15" Type="http://schemas.openxmlformats.org/officeDocument/2006/relationships/image" Target="../media/image38.emf"/><Relationship Id="rId16" Type="http://schemas.openxmlformats.org/officeDocument/2006/relationships/oleObject" Target="../embeddings/oleObject38.bin"/><Relationship Id="rId17" Type="http://schemas.openxmlformats.org/officeDocument/2006/relationships/image" Target="../media/image39.wmf"/><Relationship Id="rId18" Type="http://schemas.openxmlformats.org/officeDocument/2006/relationships/oleObject" Target="../embeddings/oleObject39.bin"/><Relationship Id="rId19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20" Type="http://schemas.openxmlformats.org/officeDocument/2006/relationships/image" Target="../media/image50.emf"/><Relationship Id="rId21" Type="http://schemas.openxmlformats.org/officeDocument/2006/relationships/oleObject" Target="../embeddings/oleObject51.bin"/><Relationship Id="rId22" Type="http://schemas.openxmlformats.org/officeDocument/2006/relationships/image" Target="../media/image51.emf"/><Relationship Id="rId10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4" Type="http://schemas.openxmlformats.org/officeDocument/2006/relationships/image" Target="../media/image47.wmf"/><Relationship Id="rId15" Type="http://schemas.openxmlformats.org/officeDocument/2006/relationships/oleObject" Target="../embeddings/oleObject48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49.bin"/><Relationship Id="rId18" Type="http://schemas.openxmlformats.org/officeDocument/2006/relationships/image" Target="../media/image49.wmf"/><Relationship Id="rId19" Type="http://schemas.openxmlformats.org/officeDocument/2006/relationships/oleObject" Target="../embeddings/oleObject5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4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8.e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59.e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3.e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6.e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7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72.e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73.e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74.emf"/><Relationship Id="rId17" Type="http://schemas.openxmlformats.org/officeDocument/2006/relationships/oleObject" Target="../embeddings/oleObject76.bin"/><Relationship Id="rId18" Type="http://schemas.openxmlformats.org/officeDocument/2006/relationships/image" Target="../media/image7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9.bin"/><Relationship Id="rId4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image" Target="../media/image10.emf"/><Relationship Id="rId10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7.e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9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5" Type="http://schemas.openxmlformats.org/officeDocument/2006/relationships/image" Target="../media/image5.png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第二章 随机变量及其分布</a:t>
            </a:r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8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>
          <a:xfrm>
            <a:off x="611450" y="1162958"/>
            <a:ext cx="8137525" cy="1655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 smtClean="0"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 9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位工人间歇地使用电力，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假设在任一时刻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每位工人都以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0. 2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的概率需要一个单位的电力，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并且各位工人工作相互独立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问最大可能有多少位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工人同时需要供应一个单位的电力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r>
              <a:rPr lang="en-US" altLang="zh-CN" sz="2600" dirty="0" smtClean="0"/>
              <a:t> </a:t>
            </a:r>
            <a:endParaRPr lang="en-US" altLang="zh-CN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47"/>
          <p:cNvSpPr>
            <a:spLocks noChangeArrowheads="1"/>
          </p:cNvSpPr>
          <p:nvPr/>
        </p:nvSpPr>
        <p:spPr bwMode="auto">
          <a:xfrm>
            <a:off x="776287" y="3386325"/>
            <a:ext cx="764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zh-CN" altLang="en-US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400" b="1" i="1" baseline="-25000" dirty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FD0119"/>
                </a:solidFill>
                <a:latin typeface="Times New Roman" panose="02020603050405020304" pitchFamily="18" charset="0"/>
              </a:rPr>
              <a:t>为任一时刻同时需要供应一个电力的工人数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    </a:t>
            </a:r>
          </a:p>
        </p:txBody>
      </p:sp>
      <p:sp>
        <p:nvSpPr>
          <p:cNvPr id="20" name="Rectangle 48"/>
          <p:cNvSpPr>
            <a:spLocks noChangeArrowheads="1"/>
          </p:cNvSpPr>
          <p:nvPr/>
        </p:nvSpPr>
        <p:spPr bwMode="auto">
          <a:xfrm>
            <a:off x="1259540" y="3843525"/>
            <a:ext cx="2484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0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9, 0.</a:t>
            </a:r>
            <a:r>
              <a:rPr kumimoji="1"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21214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utoUpdateAnimBg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49805" y="1531787"/>
            <a:ext cx="82105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                      </a:t>
            </a:r>
            <a:r>
              <a:rPr kumimoji="1" lang="zh-CN" altLang="en-US" b="1" dirty="0">
                <a:solidFill>
                  <a:srgbClr val="008080"/>
                </a:solidFill>
                <a:latin typeface="Times New Roman" panose="02020603050405020304" pitchFamily="18" charset="0"/>
              </a:rPr>
              <a:t>各次试验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8080"/>
                </a:solidFill>
                <a:latin typeface="Times New Roman" panose="02020603050405020304" pitchFamily="18" charset="0"/>
              </a:rPr>
              <a:t>的结果互不影响，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115827" y="2916880"/>
            <a:ext cx="306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试验，满足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14992" y="1604812"/>
            <a:ext cx="5903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在相同条件下进行 </a:t>
            </a:r>
            <a:r>
              <a:rPr kumimoji="1" lang="en-US" altLang="zh-CN" b="1" i="1" dirty="0">
                <a:solidFill>
                  <a:srgbClr val="0099FF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次重复试验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3058080" y="2120749"/>
            <a:ext cx="5284787" cy="519113"/>
            <a:chOff x="2091" y="1600"/>
            <a:chExt cx="3329" cy="327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091" y="1600"/>
              <a:ext cx="3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每次试验只有两个种的结果</a:t>
              </a:r>
              <a:r>
                <a:rPr kumimoji="1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4830" y="1617"/>
            <a:ext cx="59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2" name="公式" r:id="rId3" imgW="558720" imgH="253800" progId="Equation.3">
                    <p:embed/>
                  </p:oleObj>
                </mc:Choice>
                <mc:Fallback>
                  <p:oleObj name="公式" r:id="rId3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17"/>
                          <a:ext cx="59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27461" y="939711"/>
            <a:ext cx="59685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rgbClr val="FF0000"/>
                </a:solidFill>
              </a:rPr>
              <a:t>伯努利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Bernouli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331602" y="3633490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① </a:t>
            </a:r>
            <a:r>
              <a:rPr lang="zh-CN" altLang="en-US" b="1">
                <a:solidFill>
                  <a:schemeClr val="tx1"/>
                </a:solidFill>
              </a:rPr>
              <a:t>每次试验只有两种结果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331602" y="4241503"/>
            <a:ext cx="436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② </a:t>
            </a:r>
            <a:r>
              <a:rPr lang="zh-CN" altLang="en-US" b="1" dirty="0">
                <a:solidFill>
                  <a:schemeClr val="tx1"/>
                </a:solidFill>
              </a:rPr>
              <a:t>试验可重复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latin typeface="Symbol" panose="05050102010706020507" pitchFamily="18" charset="2"/>
              </a:rPr>
              <a:t>= </a:t>
            </a:r>
            <a:r>
              <a:rPr lang="en-US" altLang="zh-CN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331602" y="4858247"/>
            <a:ext cx="3852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③</a:t>
            </a:r>
            <a:r>
              <a:rPr lang="zh-CN" altLang="en-US" b="1" dirty="0">
                <a:solidFill>
                  <a:schemeClr val="tx1"/>
                </a:solidFill>
              </a:rPr>
              <a:t>每次试验</a:t>
            </a:r>
            <a:r>
              <a:rPr lang="zh-CN" altLang="en-US" b="1" dirty="0">
                <a:solidFill>
                  <a:srgbClr val="CC3300"/>
                </a:solidFill>
              </a:rPr>
              <a:t>独立</a:t>
            </a:r>
            <a:r>
              <a:rPr lang="zh-CN" altLang="en-US" b="1" dirty="0">
                <a:solidFill>
                  <a:schemeClr val="tx1"/>
                </a:solidFill>
              </a:rPr>
              <a:t>进行</a:t>
            </a:r>
          </a:p>
        </p:txBody>
      </p:sp>
      <p:graphicFrame>
        <p:nvGraphicFramePr>
          <p:cNvPr id="34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39290730"/>
              </p:ext>
            </p:extLst>
          </p:nvPr>
        </p:nvGraphicFramePr>
        <p:xfrm>
          <a:off x="5940115" y="3606502"/>
          <a:ext cx="976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5" imgW="520560" imgH="253800" progId="Equation.3">
                  <p:embed/>
                </p:oleObj>
              </mc:Choice>
              <mc:Fallback>
                <p:oleObj name="公式" r:id="rId5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15" y="3606502"/>
                        <a:ext cx="976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252102" y="2936577"/>
            <a:ext cx="242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>
                <a:solidFill>
                  <a:srgbClr val="FD0119"/>
                </a:solidFill>
              </a:rPr>
              <a:t>判断方法</a:t>
            </a:r>
            <a:r>
              <a:rPr lang="zh-CN" altLang="en-US" b="1"/>
              <a:t>：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2637" y="5589300"/>
            <a:ext cx="594455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/>
              <a:t>为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/>
              <a:t>发生的次数，则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~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1" grpId="0"/>
      <p:bldP spid="32" grpId="0"/>
      <p:bldP spid="33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>
          <a:xfrm>
            <a:off x="611450" y="1162958"/>
            <a:ext cx="8137525" cy="1655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zh-CN" altLang="en-US" sz="2600" b="1" dirty="0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 smtClean="0">
                <a:latin typeface="华文中宋" pitchFamily="2" charset="-122"/>
                <a:ea typeface="华文中宋" pitchFamily="2" charset="-122"/>
              </a:rPr>
              <a:t>1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有</a:t>
            </a:r>
            <a:r>
              <a:rPr lang="zh-CN" altLang="en-US" sz="2600" b="1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9</a:t>
            </a:r>
            <a:r>
              <a:rPr lang="en-US" altLang="zh-CN" sz="2600" b="1" baseline="-25000" dirty="0" smtClean="0">
                <a:solidFill>
                  <a:schemeClr val="tx1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位工人间歇地使用电力，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假设在任一时刻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每位工人都以 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0. 2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的概率需要一个单位的电力，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并且各位工人工作相互独立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问最大可能有多少位</a:t>
            </a:r>
            <a:b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工人同时需要供应一个单位的电力</a:t>
            </a:r>
            <a:r>
              <a:rPr lang="en-US" altLang="zh-CN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  <a:r>
              <a:rPr lang="en-US" altLang="zh-CN" sz="2600" dirty="0" smtClean="0"/>
              <a:t> </a:t>
            </a:r>
            <a:endParaRPr lang="en-US" altLang="zh-CN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0350" y="3254377"/>
            <a:ext cx="703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zh-CN" altLang="en-US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4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D0119"/>
                </a:solidFill>
                <a:latin typeface="Times New Roman" panose="02020603050405020304" pitchFamily="18" charset="0"/>
              </a:rPr>
              <a:t>为任一时刻同时需要供应电力的工人数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7400" y="3587752"/>
            <a:ext cx="2484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9, 0.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.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57400" y="4164014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1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9+1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1400" b="1" baseline="-25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0.</a:t>
            </a:r>
            <a:r>
              <a:rPr kumimoji="1" lang="en-US" altLang="zh-CN" sz="1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65687" y="4164014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2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</a:t>
            </a:r>
          </a:p>
        </p:txBody>
      </p:sp>
      <p:sp>
        <p:nvSpPr>
          <p:cNvPr id="11" name="AutoShap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29287" y="4189414"/>
            <a:ext cx="1584325" cy="431800"/>
          </a:xfrm>
          <a:prstGeom prst="wedgeRoundRectCallout">
            <a:avLst>
              <a:gd name="adj1" fmla="val -70644"/>
              <a:gd name="adj2" fmla="val -30514"/>
              <a:gd name="adj3" fmla="val 16667"/>
            </a:avLst>
          </a:prstGeom>
          <a:solidFill>
            <a:srgbClr val="CCCCFF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b="1">
                <a:solidFill>
                  <a:srgbClr val="6C0092"/>
                </a:solidFill>
                <a:latin typeface="Times New Roman" panose="02020603050405020304" pitchFamily="18" charset="0"/>
              </a:rPr>
              <a:t>为整数</a:t>
            </a:r>
            <a:endParaRPr kumimoji="1" lang="zh-CN" altLang="en-US" sz="2400" b="1">
              <a:solidFill>
                <a:srgbClr val="6C009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53884"/>
              </p:ext>
            </p:extLst>
          </p:nvPr>
        </p:nvGraphicFramePr>
        <p:xfrm>
          <a:off x="3013162" y="5330827"/>
          <a:ext cx="4927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3" imgW="2361960" imgH="228600" progId="Equation.3">
                  <p:embed/>
                </p:oleObj>
              </mc:Choice>
              <mc:Fallback>
                <p:oleObj name="公式" r:id="rId3" imgW="236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2" y="5330827"/>
                        <a:ext cx="4927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52575" y="5316539"/>
            <a:ext cx="255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且最大可能性为  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35295" y="4729164"/>
            <a:ext cx="89646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故最大可能有</a:t>
            </a:r>
            <a:r>
              <a:rPr kumimoji="1"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位工人或</a:t>
            </a:r>
            <a:r>
              <a:rPr kumimoji="1" lang="zh-CN" altLang="en-US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位工人同时需要供应一个单位的电力。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7340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utoUpdateAnimBg="0"/>
      <p:bldP spid="8" grpId="0"/>
      <p:bldP spid="9" grpId="0"/>
      <p:bldP spid="10" grpId="0"/>
      <p:bldP spid="11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8089" y="866216"/>
            <a:ext cx="85693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kumimoji="1"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600" b="1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en-US" altLang="zh-CN" sz="2600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latin typeface="华文中宋" pitchFamily="2" charset="-122"/>
                <a:ea typeface="华文中宋" pitchFamily="2" charset="-122"/>
              </a:rPr>
              <a:t>设有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一决策系统，其中每个成员作出决策</a:t>
            </a:r>
            <a:r>
              <a:rPr kumimoji="1"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互不影响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，且每个成员作出正确决策的概率均为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(0&lt;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&lt;1)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。当占半数以上的成员作出正确决策时，系统作出正确决策。问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多大时，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5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个成员的决策系统比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更为可靠？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1558" y="2496000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kumimoji="1" lang="zh-CN" altLang="en-US" sz="2400" b="1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 记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kumimoji="1" lang="en-US" altLang="zh-CN" sz="10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kumimoji="1" lang="zh-CN" altLang="en-US" sz="2400" dirty="0">
                <a:latin typeface="华文中宋" pitchFamily="2" charset="-122"/>
                <a:ea typeface="华文中宋" pitchFamily="2" charset="-122"/>
              </a:rPr>
              <a:t>个成员的决策系统中，作出正确决策的成员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itchFamily="2" charset="-122"/>
              </a:rPr>
              <a:t>数。则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50870"/>
              </p:ext>
            </p:extLst>
          </p:nvPr>
        </p:nvGraphicFramePr>
        <p:xfrm>
          <a:off x="930380" y="3245784"/>
          <a:ext cx="160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公式" r:id="rId3" imgW="812520" imgH="228600" progId="Equation.3">
                  <p:embed/>
                </p:oleObj>
              </mc:Choice>
              <mc:Fallback>
                <p:oleObj name="公式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80" y="3245784"/>
                        <a:ext cx="1600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92101"/>
              </p:ext>
            </p:extLst>
          </p:nvPr>
        </p:nvGraphicFramePr>
        <p:xfrm>
          <a:off x="2987780" y="3247371"/>
          <a:ext cx="548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公式" r:id="rId5" imgW="2730240" imgH="241200" progId="Equation.3">
                  <p:embed/>
                </p:oleObj>
              </mc:Choice>
              <mc:Fallback>
                <p:oleObj name="公式" r:id="rId5" imgW="273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80" y="3247371"/>
                        <a:ext cx="5486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77822"/>
              </p:ext>
            </p:extLst>
          </p:nvPr>
        </p:nvGraphicFramePr>
        <p:xfrm>
          <a:off x="930380" y="3864909"/>
          <a:ext cx="1600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公式" r:id="rId7" imgW="812520" imgH="228600" progId="Equation.3">
                  <p:embed/>
                </p:oleObj>
              </mc:Choice>
              <mc:Fallback>
                <p:oleObj name="公式" r:id="rId7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80" y="3864909"/>
                        <a:ext cx="1600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41389"/>
              </p:ext>
            </p:extLst>
          </p:nvPr>
        </p:nvGraphicFramePr>
        <p:xfrm>
          <a:off x="2987780" y="3844271"/>
          <a:ext cx="3581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公式" r:id="rId9" imgW="1815840" imgH="241200" progId="Equation.3">
                  <p:embed/>
                </p:oleObj>
              </mc:Choice>
              <mc:Fallback>
                <p:oleObj name="公式" r:id="rId9" imgW="1815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780" y="3844271"/>
                        <a:ext cx="3581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64002"/>
              </p:ext>
            </p:extLst>
          </p:nvPr>
        </p:nvGraphicFramePr>
        <p:xfrm>
          <a:off x="1235180" y="4499909"/>
          <a:ext cx="3657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公式" r:id="rId11" imgW="1968480" imgH="241200" progId="Equation.3">
                  <p:embed/>
                </p:oleObj>
              </mc:Choice>
              <mc:Fallback>
                <p:oleObj name="公式" r:id="rId11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80" y="4499909"/>
                        <a:ext cx="36576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40054"/>
              </p:ext>
            </p:extLst>
          </p:nvPr>
        </p:nvGraphicFramePr>
        <p:xfrm>
          <a:off x="4968980" y="4469746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公式" r:id="rId13" imgW="1168200" imgH="241200" progId="Equation.3">
                  <p:embed/>
                </p:oleObj>
              </mc:Choice>
              <mc:Fallback>
                <p:oleObj name="公式" r:id="rId13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980" y="4469746"/>
                        <a:ext cx="228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66774"/>
              </p:ext>
            </p:extLst>
          </p:nvPr>
        </p:nvGraphicFramePr>
        <p:xfrm>
          <a:off x="3400359" y="5306358"/>
          <a:ext cx="533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公式" r:id="rId15" imgW="215640" imgH="152280" progId="Equation.3">
                  <p:embed/>
                </p:oleObj>
              </mc:Choice>
              <mc:Fallback>
                <p:oleObj name="公式" r:id="rId15" imgW="2156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359" y="5306358"/>
                        <a:ext cx="533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64294"/>
              </p:ext>
            </p:extLst>
          </p:nvPr>
        </p:nvGraphicFramePr>
        <p:xfrm>
          <a:off x="4238559" y="5101571"/>
          <a:ext cx="762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公式" r:id="rId17" imgW="406080" imgH="393480" progId="Equation.3">
                  <p:embed/>
                </p:oleObj>
              </mc:Choice>
              <mc:Fallback>
                <p:oleObj name="公式" r:id="rId17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559" y="5101571"/>
                        <a:ext cx="762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10492" y="901247"/>
            <a:ext cx="85334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en-US" altLang="zh-CN" sz="24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每台自动机床在运行过程中需要维修的概率均为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=0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华文中宋" pitchFamily="2" charset="-122"/>
              </a:rPr>
              <a:t>.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itchFamily="2" charset="-122"/>
              </a:rPr>
              <a:t>01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并且各机床需要维修相互独立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如果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00115" y="1756696"/>
            <a:ext cx="5232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(1)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名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维修工人负责看管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20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台机床；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00115" y="2236121"/>
            <a:ext cx="497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(2) 3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名维修工人共同看管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80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台机床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,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10492" y="2694577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求不能及时维修的概率</a:t>
            </a:r>
            <a:r>
              <a:rPr lang="zh-CN" altLang="en-US" sz="2400" i="1" dirty="0">
                <a:latin typeface="华文中宋" pitchFamily="2" charset="-122"/>
                <a:ea typeface="华文中宋" pitchFamily="2" charset="-122"/>
              </a:rPr>
              <a:t>。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42754" y="321415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解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设</a:t>
            </a:r>
            <a:r>
              <a:rPr lang="en-US" altLang="zh-CN" sz="2400" i="1" dirty="0">
                <a:latin typeface="华文中宋" pitchFamily="2" charset="-122"/>
                <a:ea typeface="华文中宋" pitchFamily="2" charset="-122"/>
              </a:rPr>
              <a:t>X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为需要维修的机床数，则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58654" y="3717388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(1)</a:t>
            </a:r>
            <a:r>
              <a:rPr lang="en-US" altLang="zh-CN" sz="2400" i="1">
                <a:latin typeface="Times New Roman" panose="02020603050405020304" pitchFamily="18" charset="0"/>
              </a:rPr>
              <a:t> X ~B</a:t>
            </a:r>
            <a:r>
              <a:rPr lang="en-US" altLang="zh-CN" sz="2400">
                <a:latin typeface="Times New Roman" panose="02020603050405020304" pitchFamily="18" charset="0"/>
              </a:rPr>
              <a:t>(20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01)</a:t>
            </a:r>
            <a:r>
              <a:rPr lang="en-US" altLang="zh-CN" sz="2400" i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188854" y="426825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&gt; </a:t>
            </a:r>
            <a:r>
              <a:rPr lang="en-US" altLang="zh-CN" sz="2400">
                <a:latin typeface="Times New Roman" panose="02020603050405020304" pitchFamily="18" charset="0"/>
              </a:rPr>
              <a:t>1) = 1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99</a:t>
            </a:r>
            <a:r>
              <a:rPr lang="en-US" altLang="zh-CN" sz="2400" baseline="38000">
                <a:latin typeface="Times New Roman" panose="02020603050405020304" pitchFamily="18" charset="0"/>
              </a:rPr>
              <a:t>20 </a:t>
            </a:r>
            <a:r>
              <a:rPr lang="en-US" altLang="zh-CN" sz="2400">
                <a:latin typeface="Symbol" panose="05050102010706020507" pitchFamily="18" charset="2"/>
              </a:rPr>
              <a:t>- </a:t>
            </a:r>
            <a:r>
              <a:rPr lang="en-US" altLang="zh-CN" sz="2400">
                <a:latin typeface="Times New Roman" panose="02020603050405020304" pitchFamily="18" charset="0"/>
              </a:rPr>
              <a:t>20 </a:t>
            </a:r>
            <a:r>
              <a:rPr lang="en-US" altLang="zh-CN" sz="1800">
                <a:latin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 </a:t>
            </a:r>
            <a:r>
              <a:rPr lang="en-US" altLang="zh-CN" sz="1800">
                <a:latin typeface="Times New Roman" panose="02020603050405020304" pitchFamily="18" charset="0"/>
              </a:rPr>
              <a:t>×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99</a:t>
            </a:r>
            <a:r>
              <a:rPr lang="en-US" altLang="zh-CN" sz="2400" baseline="38000">
                <a:latin typeface="Times New Roman" panose="02020603050405020304" pitchFamily="18" charset="0"/>
              </a:rPr>
              <a:t>19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</a:rPr>
              <a:t>≈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0169 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858654" y="4917538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(2)</a:t>
            </a:r>
            <a:r>
              <a:rPr lang="en-US" altLang="zh-CN" sz="2400" i="1">
                <a:latin typeface="Times New Roman" panose="02020603050405020304" pitchFamily="18" charset="0"/>
              </a:rPr>
              <a:t> X ~B</a:t>
            </a:r>
            <a:r>
              <a:rPr lang="en-US" altLang="zh-CN" sz="2400">
                <a:latin typeface="Times New Roman" panose="02020603050405020304" pitchFamily="18" charset="0"/>
              </a:rPr>
              <a:t>(80</a:t>
            </a:r>
            <a:r>
              <a:rPr lang="zh-CN" altLang="en-US" sz="2400" i="1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01)</a:t>
            </a:r>
            <a:r>
              <a:rPr lang="en-US" altLang="zh-CN" sz="2400" i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219016" y="5590638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&gt; </a:t>
            </a:r>
            <a:r>
              <a:rPr lang="en-US" altLang="zh-CN" sz="2400">
                <a:latin typeface="Times New Roman" panose="02020603050405020304" pitchFamily="18" charset="0"/>
              </a:rPr>
              <a:t>3) = 1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187891" y="5590638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≈ 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</a:rPr>
              <a:t>0087 </a:t>
            </a:r>
            <a:r>
              <a:rPr lang="en-US" altLang="zh-CN" sz="2400" i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45155"/>
              </p:ext>
            </p:extLst>
          </p:nvPr>
        </p:nvGraphicFramePr>
        <p:xfrm>
          <a:off x="3165291" y="5374738"/>
          <a:ext cx="302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3" imgW="1511280" imgH="431640" progId="Equation.3">
                  <p:embed/>
                </p:oleObj>
              </mc:Choice>
              <mc:Fallback>
                <p:oleObj name="公式" r:id="rId3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91" y="5374738"/>
                        <a:ext cx="3022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11450" y="928800"/>
            <a:ext cx="76653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　一门大炮对目标进行轰击，假定此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目标必须被击中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次才能被摧毁。若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每次</a:t>
            </a:r>
            <a:r>
              <a:rPr kumimoji="1" lang="zh-CN" altLang="en-US" sz="2400" b="1" dirty="0">
                <a:solidFill>
                  <a:srgbClr val="FD0119"/>
                </a:solidFill>
                <a:latin typeface="宋体" panose="02010600030101010101" pitchFamily="2" charset="-122"/>
              </a:rPr>
              <a:t>击中目标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的概率为</a:t>
            </a:r>
            <a:r>
              <a:rPr kumimoji="1"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 &lt; 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 1)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，且各次轰击相互独立，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一次一次地轰击直到摧毁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目标为止。求所需轰击次数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概率分布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  <a:endParaRPr kumimoji="1"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94768" y="2780910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5050CC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99593" y="2780910"/>
            <a:ext cx="7308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前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 –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 –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次击中目标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53931"/>
              </p:ext>
            </p:extLst>
          </p:nvPr>
        </p:nvGraphicFramePr>
        <p:xfrm>
          <a:off x="2134643" y="4147429"/>
          <a:ext cx="3024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公式" r:id="rId3" imgW="1714320" imgH="266400" progId="Equation.3">
                  <p:embed/>
                </p:oleObj>
              </mc:Choice>
              <mc:Fallback>
                <p:oleObj name="公式" r:id="rId3" imgW="1714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43" y="4147429"/>
                        <a:ext cx="3024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25417"/>
              </p:ext>
            </p:extLst>
          </p:nvPr>
        </p:nvGraphicFramePr>
        <p:xfrm>
          <a:off x="2210843" y="4706229"/>
          <a:ext cx="2281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公式" r:id="rId5" imgW="1447560" imgH="266400" progId="Equation.3">
                  <p:embed/>
                </p:oleObj>
              </mc:Choice>
              <mc:Fallback>
                <p:oleObj name="公式" r:id="rId5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43" y="4706229"/>
                        <a:ext cx="2281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3972"/>
              </p:ext>
            </p:extLst>
          </p:nvPr>
        </p:nvGraphicFramePr>
        <p:xfrm>
          <a:off x="4914355" y="4722104"/>
          <a:ext cx="19446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公式" r:id="rId7" imgW="1079280" imgH="228600" progId="Equation.3">
                  <p:embed/>
                </p:oleObj>
              </mc:Choice>
              <mc:Fallback>
                <p:oleObj name="公式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355" y="4722104"/>
                        <a:ext cx="19446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5447758" y="5125335"/>
            <a:ext cx="1946276" cy="792163"/>
            <a:chOff x="3651" y="3113"/>
            <a:chExt cx="1226" cy="499"/>
          </a:xfrm>
        </p:grpSpPr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3833" y="3113"/>
              <a:ext cx="1044" cy="499"/>
            </a:xfrm>
            <a:prstGeom prst="cloudCallout">
              <a:avLst>
                <a:gd name="adj1" fmla="val -184963"/>
                <a:gd name="adj2" fmla="val -71042"/>
              </a:avLst>
            </a:prstGeom>
            <a:noFill/>
            <a:ln w="19050">
              <a:solidFill>
                <a:srgbClr val="FF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zh-CN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651" y="3203"/>
              <a:ext cx="1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000" b="1" dirty="0">
                  <a:solidFill>
                    <a:srgbClr val="FF66FF"/>
                  </a:solidFill>
                </a:rPr>
                <a:t>负二项分布</a:t>
              </a:r>
            </a:p>
          </p:txBody>
        </p: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070363" y="3501010"/>
            <a:ext cx="7308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前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 –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次击中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 –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次击中目标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59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453682" y="225511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77482" y="1238437"/>
            <a:ext cx="7924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4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射手向一远处活动目标射击，其命中率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=0.005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。求他独立地射击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次能命中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次以上的概率。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952110" y="2524600"/>
            <a:ext cx="300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为命中次数，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64306"/>
              </p:ext>
            </p:extLst>
          </p:nvPr>
        </p:nvGraphicFramePr>
        <p:xfrm>
          <a:off x="3161910" y="3624913"/>
          <a:ext cx="3657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3" imgW="1777680" imgH="431640" progId="Equation.3">
                  <p:embed/>
                </p:oleObj>
              </mc:Choice>
              <mc:Fallback>
                <p:oleObj name="公式" r:id="rId3" imgW="1777680" imgH="431640" progId="Equation.3">
                  <p:embed/>
                  <p:pic>
                    <p:nvPicPr>
                      <p:cNvPr id="518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910" y="3624913"/>
                        <a:ext cx="3657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161910" y="455602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0.999436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66910" y="455602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=0.000564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23910" y="25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~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(200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0.005)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2066535" y="3187830"/>
            <a:ext cx="290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5)=1</a:t>
            </a:r>
            <a:r>
              <a:rPr kumimoji="1" lang="en-US" altLang="zh-CN" sz="2400" dirty="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11702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2" grpId="0" autoUpdateAnimBg="0"/>
      <p:bldP spid="23" grpId="0" autoUpdateAnimBg="0"/>
      <p:bldP spid="27" grpId="0" build="p" autoUpdateAnimBg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0" y="175741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285480" y="1814558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397938" y="1678033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9"/>
          <p:cNvSpPr txBox="1">
            <a:spLocks noChangeArrowheads="1"/>
          </p:cNvSpPr>
          <p:nvPr/>
        </p:nvSpPr>
        <p:spPr bwMode="auto">
          <a:xfrm>
            <a:off x="299930" y="888536"/>
            <a:ext cx="1415772" cy="4247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泊松定理</a:t>
            </a:r>
            <a:endParaRPr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178602" y="1362821"/>
            <a:ext cx="3962400" cy="576263"/>
            <a:chOff x="1968" y="528"/>
            <a:chExt cx="2496" cy="363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968" y="528"/>
              <a:ext cx="24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Symbol" panose="05050102010706020507" pitchFamily="18" charset="2"/>
                </a:rPr>
                <a:t>l 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&gt;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),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则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322755"/>
                </p:ext>
              </p:extLst>
            </p:nvPr>
          </p:nvGraphicFramePr>
          <p:xfrm>
            <a:off x="2292" y="545"/>
            <a:ext cx="80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name="公式" r:id="rId3" imgW="838080" imgH="279360" progId="Equation.3">
                    <p:embed/>
                  </p:oleObj>
                </mc:Choice>
                <mc:Fallback>
                  <p:oleObj name="公式" r:id="rId3" imgW="838080" imgH="279360" progId="Equation.3">
                    <p:embed/>
                    <p:pic>
                      <p:nvPicPr>
                        <p:cNvPr id="5191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545"/>
                          <a:ext cx="80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11771"/>
              </p:ext>
            </p:extLst>
          </p:nvPr>
        </p:nvGraphicFramePr>
        <p:xfrm>
          <a:off x="1239085" y="1771240"/>
          <a:ext cx="3644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5" imgW="1803240" imgH="419040" progId="Equation.3">
                  <p:embed/>
                </p:oleObj>
              </mc:Choice>
              <mc:Fallback>
                <p:oleObj name="公式" r:id="rId5" imgW="1803240" imgH="419040" progId="Equation.3">
                  <p:embed/>
                  <p:pic>
                    <p:nvPicPr>
                      <p:cNvPr id="519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085" y="1771240"/>
                        <a:ext cx="3644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340963" y="1966502"/>
            <a:ext cx="1671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 0,1,2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,…</a:t>
            </a:r>
          </a:p>
        </p:txBody>
      </p:sp>
      <p:sp>
        <p:nvSpPr>
          <p:cNvPr id="3" name="矩形 2"/>
          <p:cNvSpPr/>
          <p:nvPr/>
        </p:nvSpPr>
        <p:spPr>
          <a:xfrm>
            <a:off x="1817111" y="880048"/>
            <a:ext cx="660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重伯努利试验中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事件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出现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的概率为 </a:t>
            </a:r>
            <a:r>
              <a:rPr kumimoji="1" lang="en-US" altLang="zh-CN" sz="2400" b="1" i="1" dirty="0" err="1" smtClean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3275820" y="5517810"/>
            <a:ext cx="5075237" cy="863600"/>
            <a:chOff x="1193" y="2106"/>
            <a:chExt cx="3197" cy="544"/>
          </a:xfrm>
        </p:grpSpPr>
        <p:graphicFrame>
          <p:nvGraphicFramePr>
            <p:cNvPr id="53" name="Object 3"/>
            <p:cNvGraphicFramePr>
              <a:graphicFrameLocks noChangeAspect="1"/>
            </p:cNvGraphicFramePr>
            <p:nvPr/>
          </p:nvGraphicFramePr>
          <p:xfrm>
            <a:off x="3684" y="2272"/>
            <a:ext cx="7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0" name="公式" r:id="rId7" imgW="634680" imgH="215640" progId="Equation.3">
                    <p:embed/>
                  </p:oleObj>
                </mc:Choice>
                <mc:Fallback>
                  <p:oleObj name="公式" r:id="rId7" imgW="634680" imgH="215640" progId="Equation.3">
                    <p:embed/>
                    <p:pic>
                      <p:nvPicPr>
                        <p:cNvPr id="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2272"/>
                          <a:ext cx="7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4"/>
            <p:cNvGraphicFramePr>
              <a:graphicFrameLocks noChangeAspect="1"/>
            </p:cNvGraphicFramePr>
            <p:nvPr/>
          </p:nvGraphicFramePr>
          <p:xfrm>
            <a:off x="1193" y="2106"/>
            <a:ext cx="229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Equation" r:id="rId9" imgW="1854000" imgH="444240" progId="Equation.DSMT4">
                    <p:embed/>
                  </p:oleObj>
                </mc:Choice>
                <mc:Fallback>
                  <p:oleObj name="Equation" r:id="rId9" imgW="1854000" imgH="444240" progId="Equation.DSMT4">
                    <p:embed/>
                    <p:pic>
                      <p:nvPicPr>
                        <p:cNvPr id="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106"/>
                          <a:ext cx="229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323410" y="5569142"/>
                <a:ext cx="2952410" cy="956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zh-CN" altLang="en-US" sz="2600" b="1" dirty="0" smtClean="0">
                    <a:solidFill>
                      <a:srgbClr val="F86942"/>
                    </a:solidFill>
                    <a:ea typeface="楷体_GB2312" pitchFamily="49" charset="-122"/>
                  </a:rPr>
                  <a:t>应用</a:t>
                </a:r>
                <a:r>
                  <a:rPr lang="en-US" altLang="zh-CN" sz="2600" b="1" dirty="0" smtClean="0">
                    <a:solidFill>
                      <a:srgbClr val="F86942"/>
                    </a:solidFill>
                    <a:ea typeface="楷体_GB2312" pitchFamily="49" charset="-122"/>
                  </a:rPr>
                  <a:t>: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当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,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时，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endParaRPr lang="en-US" altLang="zh-CN" sz="2400" b="1" dirty="0">
                  <a:solidFill>
                    <a:srgbClr val="F86942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5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410" y="5569142"/>
                <a:ext cx="2952410" cy="9562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397938" y="2644665"/>
            <a:ext cx="1295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kumimoji="1" lang="en-US" altLang="zh-CN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6155694" y="2660418"/>
            <a:ext cx="2078553" cy="631825"/>
            <a:chOff x="4018" y="1536"/>
            <a:chExt cx="1262" cy="432"/>
          </a:xfrm>
        </p:grpSpPr>
        <p:sp>
          <p:nvSpPr>
            <p:cNvPr id="20" name="Rectangle 84"/>
            <p:cNvSpPr>
              <a:spLocks noChangeArrowheads="1"/>
            </p:cNvSpPr>
            <p:nvPr/>
          </p:nvSpPr>
          <p:spPr bwMode="auto">
            <a:xfrm>
              <a:off x="4018" y="153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21" name="Rectangle 85"/>
            <p:cNvSpPr>
              <a:spLocks noChangeArrowheads="1"/>
            </p:cNvSpPr>
            <p:nvPr/>
          </p:nvSpPr>
          <p:spPr bwMode="auto">
            <a:xfrm>
              <a:off x="4992" y="1536"/>
              <a:ext cx="28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3697172" y="2758843"/>
            <a:ext cx="3173413" cy="533400"/>
            <a:chOff x="2544" y="1632"/>
            <a:chExt cx="1968" cy="336"/>
          </a:xfrm>
        </p:grpSpPr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2544" y="1632"/>
              <a:ext cx="14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24" name="Rectangle 81"/>
            <p:cNvSpPr>
              <a:spLocks noChangeArrowheads="1"/>
            </p:cNvSpPr>
            <p:nvPr/>
          </p:nvSpPr>
          <p:spPr bwMode="auto">
            <a:xfrm>
              <a:off x="4176" y="17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Char char="4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</p:grpSp>
      <p:graphicFrame>
        <p:nvGraphicFramePr>
          <p:cNvPr id="2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7526"/>
              </p:ext>
            </p:extLst>
          </p:nvPr>
        </p:nvGraphicFramePr>
        <p:xfrm>
          <a:off x="1565275" y="2390775"/>
          <a:ext cx="71024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公式" r:id="rId12" imgW="3746500" imgH="546100" progId="Equation.3">
                  <p:embed/>
                </p:oleObj>
              </mc:Choice>
              <mc:Fallback>
                <p:oleObj name="公式" r:id="rId12" imgW="3746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390775"/>
                        <a:ext cx="71024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447554"/>
              </p:ext>
            </p:extLst>
          </p:nvPr>
        </p:nvGraphicFramePr>
        <p:xfrm>
          <a:off x="1393825" y="3890727"/>
          <a:ext cx="2971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公式" r:id="rId14" imgW="1536700" imgH="469900" progId="Equation.3">
                  <p:embed/>
                </p:oleObj>
              </mc:Choice>
              <mc:Fallback>
                <p:oleObj name="公式" r:id="rId14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890727"/>
                        <a:ext cx="29718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79799"/>
              </p:ext>
            </p:extLst>
          </p:nvPr>
        </p:nvGraphicFramePr>
        <p:xfrm>
          <a:off x="1543726" y="519128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r:id="rId16" imgW="470104" imgH="152466" progId="Equation.DSMT4">
                  <p:embed/>
                </p:oleObj>
              </mc:Choice>
              <mc:Fallback>
                <p:oleObj r:id="rId16" imgW="470104" imgH="1524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26" y="519128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73"/>
          <p:cNvSpPr>
            <a:spLocks noChangeShapeType="1"/>
          </p:cNvSpPr>
          <p:nvPr/>
        </p:nvSpPr>
        <p:spPr bwMode="auto">
          <a:xfrm>
            <a:off x="1491339" y="501322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70957"/>
              </p:ext>
            </p:extLst>
          </p:nvPr>
        </p:nvGraphicFramePr>
        <p:xfrm>
          <a:off x="2494639" y="4640990"/>
          <a:ext cx="955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r:id="rId18" imgW="457597" imgH="419464" progId="Equation.DSMT4">
                  <p:embed/>
                </p:oleObj>
              </mc:Choice>
              <mc:Fallback>
                <p:oleObj r:id="rId18" imgW="457597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639" y="4640990"/>
                        <a:ext cx="9556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94796"/>
              </p:ext>
            </p:extLst>
          </p:nvPr>
        </p:nvGraphicFramePr>
        <p:xfrm>
          <a:off x="4346460" y="3841957"/>
          <a:ext cx="908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r:id="rId20" imgW="470308" imgH="419464" progId="Equation.DSMT4">
                  <p:embed/>
                </p:oleObj>
              </mc:Choice>
              <mc:Fallback>
                <p:oleObj r:id="rId20" imgW="470308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460" y="3841957"/>
                        <a:ext cx="9080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34935"/>
              </p:ext>
            </p:extLst>
          </p:nvPr>
        </p:nvGraphicFramePr>
        <p:xfrm>
          <a:off x="5235937" y="3470170"/>
          <a:ext cx="25765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" name="公式" r:id="rId22" imgW="1333500" imgH="800100" progId="Equation.3">
                  <p:embed/>
                </p:oleObj>
              </mc:Choice>
              <mc:Fallback>
                <p:oleObj name="公式" r:id="rId22" imgW="1333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937" y="3470170"/>
                        <a:ext cx="2576513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/>
      <p:bldP spid="67" grpId="0" autoUpdateAnimBg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453682" y="2255110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77482" y="939302"/>
            <a:ext cx="7924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600" b="1" dirty="0" smtClean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4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射手向一远处活动目标射击，其命中率</a:t>
            </a:r>
            <a:r>
              <a:rPr kumimoji="1"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=0.005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。求他独立地射击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200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次能命中</a:t>
            </a:r>
            <a:r>
              <a:rPr kumimoji="1"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</a:t>
            </a:r>
            <a:r>
              <a:rPr kumimoji="1"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次以上的概率。</a:t>
            </a: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145520" y="1792102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4893" y="1949965"/>
            <a:ext cx="300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为命中次数，</a:t>
            </a:r>
            <a:endParaRPr kumimoji="1" lang="zh-CN" altLang="en-US" sz="2400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14767"/>
              </p:ext>
            </p:extLst>
          </p:nvPr>
        </p:nvGraphicFramePr>
        <p:xfrm>
          <a:off x="1787893" y="2534165"/>
          <a:ext cx="281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公式" r:id="rId3" imgW="1498320" imgH="203040" progId="Equation.3">
                  <p:embed/>
                </p:oleObj>
              </mc:Choice>
              <mc:Fallback>
                <p:oleObj name="公式" r:id="rId3" imgW="1498320" imgH="203040" progId="Equation.3">
                  <p:embed/>
                  <p:pic>
                    <p:nvPicPr>
                      <p:cNvPr id="520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93" y="2534165"/>
                        <a:ext cx="2819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77273"/>
              </p:ext>
            </p:extLst>
          </p:nvPr>
        </p:nvGraphicFramePr>
        <p:xfrm>
          <a:off x="2854693" y="2864365"/>
          <a:ext cx="3657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公式" r:id="rId5" imgW="1777680" imgH="431640" progId="Equation.3">
                  <p:embed/>
                </p:oleObj>
              </mc:Choice>
              <mc:Fallback>
                <p:oleObj name="公式" r:id="rId5" imgW="1777680" imgH="431640" progId="Equation.3">
                  <p:embed/>
                  <p:pic>
                    <p:nvPicPr>
                      <p:cNvPr id="520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693" y="2864365"/>
                        <a:ext cx="36576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854693" y="377876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=1—0.999436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759693" y="377876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=0.000564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616693" y="194996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~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(200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0.005)</a:t>
            </a: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65355"/>
              </p:ext>
            </p:extLst>
          </p:nvPr>
        </p:nvGraphicFramePr>
        <p:xfrm>
          <a:off x="3007093" y="5223390"/>
          <a:ext cx="1371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公式" r:id="rId7" imgW="685800" imgH="444240" progId="Equation.3">
                  <p:embed/>
                </p:oleObj>
              </mc:Choice>
              <mc:Fallback>
                <p:oleObj name="公式" r:id="rId7" imgW="685800" imgH="444240" progId="Equation.3">
                  <p:embed/>
                  <p:pic>
                    <p:nvPicPr>
                      <p:cNvPr id="520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093" y="5223390"/>
                        <a:ext cx="1371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515453" y="5378965"/>
            <a:ext cx="92066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查附表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454893" y="5759965"/>
            <a:ext cx="990600" cy="76200"/>
            <a:chOff x="3408" y="3456"/>
            <a:chExt cx="624" cy="48"/>
          </a:xfrm>
        </p:grpSpPr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40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3408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597893" y="553136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0.000594</a:t>
            </a:r>
          </a:p>
        </p:txBody>
      </p:sp>
      <p:graphicFrame>
        <p:nvGraphicFramePr>
          <p:cNvPr id="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20594"/>
              </p:ext>
            </p:extLst>
          </p:nvPr>
        </p:nvGraphicFramePr>
        <p:xfrm>
          <a:off x="2245093" y="3596203"/>
          <a:ext cx="2590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公式" r:id="rId9" imgW="1371600" imgH="419040" progId="Equation.3">
                  <p:embed/>
                </p:oleObj>
              </mc:Choice>
              <mc:Fallback>
                <p:oleObj name="公式" r:id="rId9" imgW="1371600" imgH="419040" progId="Equation.3">
                  <p:embed/>
                  <p:pic>
                    <p:nvPicPr>
                      <p:cNvPr id="520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093" y="3596203"/>
                        <a:ext cx="2590800" cy="792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27835"/>
              </p:ext>
            </p:extLst>
          </p:nvPr>
        </p:nvGraphicFramePr>
        <p:xfrm>
          <a:off x="2943593" y="4331215"/>
          <a:ext cx="3949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" name="公式" r:id="rId11" imgW="1955520" imgH="444240" progId="Equation.3">
                  <p:embed/>
                </p:oleObj>
              </mc:Choice>
              <mc:Fallback>
                <p:oleObj name="公式" r:id="rId11" imgW="1955520" imgH="444240" progId="Equation.3">
                  <p:embed/>
                  <p:pic>
                    <p:nvPicPr>
                      <p:cNvPr id="520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93" y="4331215"/>
                        <a:ext cx="39497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5941573" y="5055317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80180"/>
              </p:ext>
            </p:extLst>
          </p:nvPr>
        </p:nvGraphicFramePr>
        <p:xfrm>
          <a:off x="5423798" y="4274209"/>
          <a:ext cx="1800251" cy="79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公式" r:id="rId13" imgW="1091880" imgH="482400" progId="Equation.3">
                  <p:embed/>
                </p:oleObj>
              </mc:Choice>
              <mc:Fallback>
                <p:oleObj name="公式" r:id="rId13" imgW="1091880" imgH="482400" progId="Equation.3">
                  <p:embed/>
                  <p:pic>
                    <p:nvPicPr>
                      <p:cNvPr id="5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798" y="4274209"/>
                        <a:ext cx="1800251" cy="795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59605"/>
              </p:ext>
            </p:extLst>
          </p:nvPr>
        </p:nvGraphicFramePr>
        <p:xfrm>
          <a:off x="5418444" y="5055317"/>
          <a:ext cx="1657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公式" r:id="rId15" imgW="1054080" imgH="482400" progId="Equation.3">
                  <p:embed/>
                </p:oleObj>
              </mc:Choice>
              <mc:Fallback>
                <p:oleObj name="公式" r:id="rId15" imgW="1054080" imgH="482400" progId="Equation.3">
                  <p:embed/>
                  <p:pic>
                    <p:nvPicPr>
                      <p:cNvPr id="58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444" y="5055317"/>
                        <a:ext cx="1657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125757" y="51993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" name="Group 57"/>
          <p:cNvGrpSpPr>
            <a:grpSpLocks/>
          </p:cNvGrpSpPr>
          <p:nvPr/>
        </p:nvGrpSpPr>
        <p:grpSpPr bwMode="auto">
          <a:xfrm>
            <a:off x="145520" y="3718239"/>
            <a:ext cx="5064125" cy="1325563"/>
            <a:chOff x="279" y="2750"/>
            <a:chExt cx="3190" cy="835"/>
          </a:xfrm>
        </p:grpSpPr>
        <p:graphicFrame>
          <p:nvGraphicFramePr>
            <p:cNvPr id="56" name="Object 44"/>
            <p:cNvGraphicFramePr>
              <a:graphicFrameLocks noChangeAspect="1"/>
            </p:cNvGraphicFramePr>
            <p:nvPr/>
          </p:nvGraphicFramePr>
          <p:xfrm>
            <a:off x="1837" y="2795"/>
            <a:ext cx="590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7" name="公式" r:id="rId17" imgW="545760" imgH="482400" progId="Equation.3">
                    <p:embed/>
                  </p:oleObj>
                </mc:Choice>
                <mc:Fallback>
                  <p:oleObj name="公式" r:id="rId17" imgW="545760" imgH="482400" progId="Equation.3">
                    <p:embed/>
                    <p:pic>
                      <p:nvPicPr>
                        <p:cNvPr id="61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795"/>
                          <a:ext cx="590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41"/>
            <p:cNvGraphicFramePr>
              <a:graphicFrameLocks noChangeAspect="1"/>
            </p:cNvGraphicFramePr>
            <p:nvPr/>
          </p:nvGraphicFramePr>
          <p:xfrm>
            <a:off x="2426" y="2886"/>
            <a:ext cx="95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8" name="公式" r:id="rId19" imgW="812520" imgH="203040" progId="Equation.3">
                    <p:embed/>
                  </p:oleObj>
                </mc:Choice>
                <mc:Fallback>
                  <p:oleObj name="公式" r:id="rId19" imgW="812520" imgH="203040" progId="Equation.3">
                    <p:embed/>
                    <p:pic>
                      <p:nvPicPr>
                        <p:cNvPr id="6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886"/>
                          <a:ext cx="95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00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279" y="2834"/>
              <a:ext cx="89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600" b="1" dirty="0">
                  <a:solidFill>
                    <a:srgbClr val="FD0119"/>
                  </a:solidFill>
                  <a:ea typeface="楷体_GB2312" pitchFamily="49" charset="-122"/>
                </a:rPr>
                <a:t>思考</a:t>
              </a:r>
              <a:r>
                <a:rPr lang="en-US" altLang="zh-CN" sz="2600" b="1" dirty="0">
                  <a:solidFill>
                    <a:srgbClr val="FD0119"/>
                  </a:solidFill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59" name="Object 46"/>
            <p:cNvGraphicFramePr>
              <a:graphicFrameLocks noChangeAspect="1"/>
            </p:cNvGraphicFramePr>
            <p:nvPr/>
          </p:nvGraphicFramePr>
          <p:xfrm>
            <a:off x="1202" y="2886"/>
            <a:ext cx="49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9" name="公式" r:id="rId21" imgW="507960" imgH="228600" progId="Equation.3">
                    <p:embed/>
                  </p:oleObj>
                </mc:Choice>
                <mc:Fallback>
                  <p:oleObj name="公式" r:id="rId21" imgW="507960" imgH="228600" progId="Equation.3">
                    <p:embed/>
                    <p:pic>
                      <p:nvPicPr>
                        <p:cNvPr id="6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86"/>
                          <a:ext cx="49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748" y="3294"/>
              <a:ext cx="26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是不是</a:t>
              </a:r>
              <a:r>
                <a:rPr kumimoji="1"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某个随机变量的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分布列？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791" y="2750"/>
              <a:ext cx="1678" cy="499"/>
            </a:xfrm>
            <a:prstGeom prst="rect">
              <a:avLst/>
            </a:prstGeom>
            <a:noFill/>
            <a:ln w="28575" algn="ctr">
              <a:solidFill>
                <a:srgbClr val="FF6699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2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 build="p" autoUpdateAnimBg="0"/>
      <p:bldP spid="28" grpId="1" build="allAtOnce"/>
      <p:bldP spid="32" grpId="0" build="p" autoUpdateAnimBg="0"/>
      <p:bldP spid="32" grpId="1" build="allAtOnce"/>
      <p:bldP spid="51" grpId="0" animBg="1"/>
      <p:bldP spid="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82028" y="94408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4.</a:t>
            </a:r>
            <a:r>
              <a:rPr kumimoji="1" lang="zh-CN" altLang="en-US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泊松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1830126" y="941907"/>
            <a:ext cx="384622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Poisson distribution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718281" y="1557329"/>
            <a:ext cx="41488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的分布列为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70789" y="2178745"/>
            <a:ext cx="5761038" cy="865187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54778"/>
              </p:ext>
            </p:extLst>
          </p:nvPr>
        </p:nvGraphicFramePr>
        <p:xfrm>
          <a:off x="1778852" y="2178745"/>
          <a:ext cx="4176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3" imgW="2158920" imgH="419040" progId="Equation.3">
                  <p:embed/>
                </p:oleObj>
              </mc:Choice>
              <mc:Fallback>
                <p:oleObj name="公式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852" y="2178745"/>
                        <a:ext cx="41767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531827" y="2323207"/>
            <a:ext cx="14112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&gt; 0)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718281" y="3146327"/>
            <a:ext cx="61928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服从参数为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泊松分布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5360335" y="3143945"/>
            <a:ext cx="252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记为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~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482028" y="3977713"/>
            <a:ext cx="38683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泊松分布也有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中心项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3644328" y="4049150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644328" y="4617475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3644328" y="4049150"/>
            <a:ext cx="0" cy="5048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3644328" y="426187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1056703" y="4700025"/>
            <a:ext cx="57356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是整数，在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600" b="1">
                <a:solidFill>
                  <a:schemeClr val="tx1"/>
                </a:solidFill>
              </a:rPr>
              <a:t>及 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处达最大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067816" y="5258825"/>
            <a:ext cx="54530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不是整数，在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 = </a:t>
            </a:r>
            <a:r>
              <a:rPr kumimoji="1"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600" b="1" i="1">
                <a:solidFill>
                  <a:schemeClr val="accent2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600" b="1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600" b="1">
                <a:solidFill>
                  <a:schemeClr val="tx1"/>
                </a:solidFill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处达到最大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8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 autoUpdateAnimBg="0"/>
      <p:bldP spid="56" grpId="0" autoUpdateAnimBg="0"/>
      <p:bldP spid="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/>
              <a:t>第二章  随机变量及其分布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2.2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离散型随机变量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9186" y="797241"/>
            <a:ext cx="824309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6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由某商店过去的销售记录可知，某种商品每月的销售量（单位：件）可用参数为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λ=5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的泊松分布描述。为了有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99%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以上的把握保证不脱销，问商店在月底至少要进货多少件？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5417" y="3029266"/>
            <a:ext cx="8093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为该商品的月销售量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件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，则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(5).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19617" y="3583303"/>
            <a:ext cx="4089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设月底进货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件，则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74422"/>
              </p:ext>
            </p:extLst>
          </p:nvPr>
        </p:nvGraphicFramePr>
        <p:xfrm>
          <a:off x="1403742" y="4326253"/>
          <a:ext cx="2644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258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42" y="4326253"/>
                        <a:ext cx="2644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84951"/>
              </p:ext>
            </p:extLst>
          </p:nvPr>
        </p:nvGraphicFramePr>
        <p:xfrm>
          <a:off x="4500955" y="5045391"/>
          <a:ext cx="2505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公式" r:id="rId5" imgW="1320480" imgH="482400" progId="Equation.3">
                  <p:embed/>
                </p:oleObj>
              </mc:Choice>
              <mc:Fallback>
                <p:oleObj name="公式" r:id="rId5" imgW="1320480" imgH="482400" progId="Equation.3">
                  <p:embed/>
                  <p:pic>
                    <p:nvPicPr>
                      <p:cNvPr id="258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955" y="5045391"/>
                        <a:ext cx="2505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17967" y="5885178"/>
            <a:ext cx="53101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查表得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，即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>
                <a:solidFill>
                  <a:schemeClr val="tx1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927827948"/>
              </p:ext>
            </p:extLst>
          </p:nvPr>
        </p:nvGraphicFramePr>
        <p:xfrm>
          <a:off x="4285055" y="4037328"/>
          <a:ext cx="28082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公式" r:id="rId7" imgW="1434960" imgH="482400" progId="Equation.3">
                  <p:embed/>
                </p:oleObj>
              </mc:Choice>
              <mc:Fallback>
                <p:oleObj name="公式" r:id="rId7" imgW="1434960" imgH="482400" progId="Equation.3">
                  <p:embed/>
                  <p:pic>
                    <p:nvPicPr>
                      <p:cNvPr id="25866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055" y="4037328"/>
                        <a:ext cx="28082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80586" y="984566"/>
            <a:ext cx="3886200" cy="3657600"/>
            <a:chOff x="-2640" y="1104"/>
            <a:chExt cx="2448" cy="2304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-2640" y="1104"/>
              <a:ext cx="2448" cy="2304"/>
            </a:xfrm>
            <a:prstGeom prst="wedgeRectCallout">
              <a:avLst>
                <a:gd name="adj1" fmla="val 79699"/>
                <a:gd name="adj2" fmla="val 6228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zh-CN" altLang="zh-CN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-2448" y="1248"/>
              <a:ext cx="211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......       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=4.5      =5.0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MT Extra" panose="05050102010205020202" pitchFamily="18" charset="2"/>
                </a:rPr>
                <a:t>                                       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10    ......  0.017093   0.031828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11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......  0.006669  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0.013695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......  0.002404   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0.005453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13    ......  0.000805   0.002019</a:t>
              </a:r>
            </a:p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MT Extra" panose="05050102010205020202" pitchFamily="18" charset="2"/>
                </a:rPr>
                <a:t>                                    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-2448" y="124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-2448" y="1488"/>
              <a:ext cx="21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-2496" y="3264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-2208" y="1248"/>
              <a:ext cx="0" cy="20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-1104" y="1248"/>
              <a:ext cx="0" cy="20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-1776" y="124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-2208" y="1440"/>
            <a:ext cx="62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公式" r:id="rId9" imgW="609480" imgH="444240" progId="Equation.3">
                    <p:embed/>
                  </p:oleObj>
                </mc:Choice>
                <mc:Fallback>
                  <p:oleObj name="公式" r:id="rId9" imgW="609480" imgH="444240" progId="Equation.3">
                    <p:embed/>
                    <p:pic>
                      <p:nvPicPr>
                        <p:cNvPr id="2048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08" y="1440"/>
                          <a:ext cx="624" cy="45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 txBox="1">
            <a:spLocks/>
          </p:cNvSpPr>
          <p:nvPr/>
        </p:nvSpPr>
        <p:spPr>
          <a:xfrm>
            <a:off x="280586" y="201499"/>
            <a:ext cx="7580430" cy="7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/>
              <a:t>2.2.2 </a:t>
            </a:r>
            <a:r>
              <a:rPr lang="zh-CN" altLang="en-US" sz="3200" smtClean="0"/>
              <a:t>常见的离散型分布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525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30568" y="5829180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085945" y="2704439"/>
            <a:ext cx="7200900" cy="1008062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365220" y="3847439"/>
            <a:ext cx="79216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solidFill>
                  <a:srgbClr val="FD0119"/>
                </a:solidFill>
              </a:rPr>
              <a:t>超几何分布</a:t>
            </a:r>
            <a:r>
              <a:rPr lang="zh-CN" altLang="en-US" sz="2600" b="1" dirty="0">
                <a:solidFill>
                  <a:schemeClr val="tx1"/>
                </a:solidFill>
              </a:rPr>
              <a:t>：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若随机变量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的分布列如上，其中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≥</a:t>
            </a:r>
            <a:r>
              <a:rPr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14240548"/>
              </p:ext>
            </p:extLst>
          </p:nvPr>
        </p:nvGraphicFramePr>
        <p:xfrm>
          <a:off x="1157382" y="3034639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公式" r:id="rId3" imgW="952200" imgH="241200" progId="Equation.3">
                  <p:embed/>
                </p:oleObj>
              </mc:Choice>
              <mc:Fallback>
                <p:oleObj name="公式" r:id="rId3" imgW="952200" imgH="241200" progId="Equation.3">
                  <p:embed/>
                  <p:pic>
                    <p:nvPicPr>
                      <p:cNvPr id="258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382" y="3034639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74418"/>
              </p:ext>
            </p:extLst>
          </p:nvPr>
        </p:nvGraphicFramePr>
        <p:xfrm>
          <a:off x="3389407" y="3250539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公式" r:id="rId5" imgW="266400" imgH="266400" progId="Equation.3">
                  <p:embed/>
                </p:oleObj>
              </mc:Choice>
              <mc:Fallback>
                <p:oleObj name="公式" r:id="rId5" imgW="266400" imgH="266400" progId="Equation.3">
                  <p:embed/>
                  <p:pic>
                    <p:nvPicPr>
                      <p:cNvPr id="258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407" y="3250539"/>
                        <a:ext cx="503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5220" y="1578901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accent2"/>
                </a:solidFill>
              </a:rPr>
              <a:t>问题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301845" y="5122201"/>
            <a:ext cx="3024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很大，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很小时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102070" y="3250539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670848"/>
              </p:ext>
            </p:extLst>
          </p:nvPr>
        </p:nvGraphicFramePr>
        <p:xfrm>
          <a:off x="3173507" y="2688564"/>
          <a:ext cx="11525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公式" r:id="rId7" imgW="660240" imgH="266400" progId="Equation.3">
                  <p:embed/>
                </p:oleObj>
              </mc:Choice>
              <mc:Fallback>
                <p:oleObj name="公式" r:id="rId7" imgW="660240" imgH="266400" progId="Equation.3">
                  <p:embed/>
                  <p:pic>
                    <p:nvPicPr>
                      <p:cNvPr id="258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507" y="2688564"/>
                        <a:ext cx="11525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509682" y="4979326"/>
            <a:ext cx="947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注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967257" y="5092039"/>
            <a:ext cx="31670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无放回近似有放回</a:t>
            </a:r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1589182" y="5482564"/>
            <a:ext cx="3941763" cy="992187"/>
            <a:chOff x="1428" y="3203"/>
            <a:chExt cx="2483" cy="625"/>
          </a:xfrm>
        </p:grpSpPr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2018" y="3294"/>
              <a:ext cx="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000"/>
                <a:t>≈</a:t>
              </a:r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1428" y="3249"/>
            <a:ext cx="77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公式" r:id="rId9" imgW="711000" imgH="533160" progId="Equation.3">
                    <p:embed/>
                  </p:oleObj>
                </mc:Choice>
                <mc:Fallback>
                  <p:oleObj name="公式" r:id="rId9" imgW="711000" imgH="533160" progId="Equation.3">
                    <p:embed/>
                    <p:pic>
                      <p:nvPicPr>
                        <p:cNvPr id="2151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249"/>
                          <a:ext cx="77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927" y="3203"/>
              <a:ext cx="8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p=M/N</a:t>
              </a:r>
            </a:p>
          </p:txBody>
        </p:sp>
        <p:graphicFrame>
          <p:nvGraphicFramePr>
            <p:cNvPr id="20" name="Object 37"/>
            <p:cNvGraphicFramePr>
              <a:graphicFrameLocks noChangeAspect="1"/>
            </p:cNvGraphicFramePr>
            <p:nvPr/>
          </p:nvGraphicFramePr>
          <p:xfrm>
            <a:off x="2789" y="3385"/>
            <a:ext cx="112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" name="公式" r:id="rId11" imgW="1155600" imgH="266400" progId="Equation.3">
                    <p:embed/>
                  </p:oleObj>
                </mc:Choice>
                <mc:Fallback>
                  <p:oleObj name="公式" r:id="rId11" imgW="1155600" imgH="266400" progId="Equation.3">
                    <p:embed/>
                    <p:pic>
                      <p:nvPicPr>
                        <p:cNvPr id="2151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85"/>
                          <a:ext cx="112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38245" y="2963201"/>
            <a:ext cx="947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-2184" y="915272"/>
            <a:ext cx="714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超几何分布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hypergeometric distribution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78151"/>
              </p:ext>
            </p:extLst>
          </p:nvPr>
        </p:nvGraphicFramePr>
        <p:xfrm>
          <a:off x="4830857" y="3034639"/>
          <a:ext cx="34734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3" imgW="1549080" imgH="203040" progId="Equation.DSMT4">
                  <p:embed/>
                </p:oleObj>
              </mc:Choice>
              <mc:Fallback>
                <p:oleObj name="Equation" r:id="rId13" imgW="1549080" imgH="203040" progId="Equation.DSMT4">
                  <p:embed/>
                  <p:pic>
                    <p:nvPicPr>
                      <p:cNvPr id="258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857" y="3034639"/>
                        <a:ext cx="34734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5" name="矩形 24"/>
          <p:cNvSpPr/>
          <p:nvPr/>
        </p:nvSpPr>
        <p:spPr>
          <a:xfrm>
            <a:off x="1605650" y="1555343"/>
            <a:ext cx="70564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件产品中有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件次品，从中任取</a:t>
            </a:r>
            <a:r>
              <a:rPr kumimoji="1"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无放回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600" b="1" dirty="0">
                <a:latin typeface="Times New Roman" panose="02020603050405020304" pitchFamily="18" charset="0"/>
              </a:rPr>
              <a:t>记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为这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件产品中的次品数，求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的分布。</a:t>
            </a:r>
            <a:r>
              <a:rPr kumimoji="1" lang="zh-CN" altLang="en-US" sz="2600" b="1" i="1" baseline="-25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877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10" grpId="0" autoUpdateAnimBg="0"/>
      <p:bldP spid="11" grpId="0" build="p" autoUpdateAnimBg="0"/>
      <p:bldP spid="14" grpId="0"/>
      <p:bldP spid="15" grpId="0" build="p" autoUpdateAnimBg="0"/>
      <p:bldP spid="21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-108650" y="847965"/>
            <a:ext cx="594615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6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几何分布</a:t>
            </a:r>
            <a:r>
              <a:rPr kumimoji="1"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geometric </a:t>
            </a:r>
            <a:r>
              <a:rPr kumimoji="1"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distribution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157666" y="2526242"/>
            <a:ext cx="6035675" cy="1008063"/>
          </a:xfrm>
          <a:prstGeom prst="rect">
            <a:avLst/>
          </a:prstGeom>
          <a:solidFill>
            <a:srgbClr val="FF9900"/>
          </a:solidFill>
          <a:ln w="19050" algn="ctr">
            <a:solidFill>
              <a:srgbClr val="FF9966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36940" y="3631123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solidFill>
                  <a:srgbClr val="FD0119"/>
                </a:solidFill>
              </a:rPr>
              <a:t>几何分布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zh-CN" altLang="en-US" sz="2600" b="1" dirty="0">
                <a:solidFill>
                  <a:schemeClr val="tx1"/>
                </a:solidFill>
              </a:rPr>
              <a:t>若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的分布列如上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0&lt;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&lt;1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978278" y="1446742"/>
            <a:ext cx="69484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是一个无穷次独立伯努利试验序列中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事件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首次发生的次数，求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的分布。</a:t>
            </a:r>
            <a:r>
              <a:rPr kumimoji="1" lang="zh-CN" altLang="en-US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0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4433841"/>
              </p:ext>
            </p:extLst>
          </p:nvPr>
        </p:nvGraphicFramePr>
        <p:xfrm>
          <a:off x="1518028" y="286438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公式" r:id="rId3" imgW="952200" imgH="241200" progId="Equation.3">
                  <p:embed/>
                </p:oleObj>
              </mc:Choice>
              <mc:Fallback>
                <p:oleObj name="公式" r:id="rId3" imgW="952200" imgH="241200" progId="Equation.3">
                  <p:embed/>
                  <p:pic>
                    <p:nvPicPr>
                      <p:cNvPr id="259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8" y="286438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09779"/>
              </p:ext>
            </p:extLst>
          </p:nvPr>
        </p:nvGraphicFramePr>
        <p:xfrm>
          <a:off x="4974016" y="2870730"/>
          <a:ext cx="19446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公式" r:id="rId5" imgW="1104840" imgH="241200" progId="Equation.3">
                  <p:embed/>
                </p:oleObj>
              </mc:Choice>
              <mc:Fallback>
                <p:oleObj name="公式" r:id="rId5" imgW="1104840" imgH="241200" progId="Equation.3">
                  <p:embed/>
                  <p:pic>
                    <p:nvPicPr>
                      <p:cNvPr id="2590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16" y="2870730"/>
                        <a:ext cx="19446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36941" y="1430867"/>
            <a:ext cx="1512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accent2"/>
                </a:solidFill>
              </a:rPr>
              <a:t>问题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509966" y="2815167"/>
            <a:ext cx="947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2511803" y="2770717"/>
            <a:ext cx="215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</a:t>
            </a:r>
            <a:r>
              <a:rPr lang="en-US" altLang="zh-CN" b="1" dirty="0">
                <a:latin typeface="Symbol" panose="05050102010706020507" pitchFamily="18" charset="2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b="1" baseline="30000" dirty="0">
                <a:latin typeface="Symbol" panose="05050102010706020507" pitchFamily="18" charset="2"/>
              </a:rPr>
              <a:t>-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p ,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6468" y="4324097"/>
            <a:ext cx="7921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600" b="1" dirty="0">
                <a:solidFill>
                  <a:schemeClr val="accent2"/>
                </a:solidFill>
              </a:rPr>
              <a:t>特征</a:t>
            </a:r>
            <a:r>
              <a:rPr lang="en-US" altLang="zh-CN" sz="2600" b="1" dirty="0">
                <a:solidFill>
                  <a:srgbClr val="666699"/>
                </a:solidFill>
              </a:rPr>
              <a:t>(</a:t>
            </a:r>
            <a:r>
              <a:rPr lang="zh-CN" altLang="en-US" sz="2600" b="1" dirty="0">
                <a:solidFill>
                  <a:srgbClr val="F86942"/>
                </a:solidFill>
              </a:rPr>
              <a:t>无记忆性</a:t>
            </a:r>
            <a:r>
              <a:rPr lang="en-US" altLang="zh-CN" sz="2600" b="1" dirty="0">
                <a:solidFill>
                  <a:srgbClr val="666699"/>
                </a:solidFill>
              </a:rPr>
              <a:t>)</a:t>
            </a:r>
            <a:r>
              <a:rPr lang="zh-CN" altLang="en-US" sz="2600" b="1" dirty="0">
                <a:solidFill>
                  <a:schemeClr val="tx1"/>
                </a:solidFill>
              </a:rPr>
              <a:t>：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R.V.X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取值自然数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endParaRPr lang="zh-CN" altLang="en-US" sz="2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499493" y="4878492"/>
            <a:ext cx="7778751" cy="985837"/>
            <a:chOff x="702" y="3081"/>
            <a:chExt cx="4900" cy="621"/>
          </a:xfrm>
        </p:grpSpPr>
        <p:graphicFrame>
          <p:nvGraphicFramePr>
            <p:cNvPr id="37" name="Object 40"/>
            <p:cNvGraphicFramePr>
              <a:graphicFrameLocks noChangeAspect="1"/>
            </p:cNvGraphicFramePr>
            <p:nvPr/>
          </p:nvGraphicFramePr>
          <p:xfrm>
            <a:off x="2109" y="3119"/>
            <a:ext cx="3493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公式" r:id="rId7" imgW="3111480" imgH="533160" progId="Equation.3">
                    <p:embed/>
                  </p:oleObj>
                </mc:Choice>
                <mc:Fallback>
                  <p:oleObj name="公式" r:id="rId7" imgW="3111480" imgH="533160" progId="Equation.3">
                    <p:embed/>
                    <p:pic>
                      <p:nvPicPr>
                        <p:cNvPr id="2253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19"/>
                          <a:ext cx="3493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702" y="3081"/>
              <a:ext cx="167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服从几何分布</a:t>
              </a:r>
              <a:endParaRPr lang="zh-CN" altLang="en-US" sz="26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43956" y="5672142"/>
            <a:ext cx="2520950" cy="863600"/>
            <a:chOff x="748" y="3612"/>
            <a:chExt cx="1588" cy="544"/>
          </a:xfrm>
        </p:grpSpPr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748" y="3693"/>
              <a:ext cx="1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&gt;</a:t>
              </a: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)=</a:t>
              </a:r>
              <a:r>
                <a:rPr lang="en-US" altLang="zh-CN" b="1" i="1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b="1" i="1" baseline="300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 i="1" baseline="30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975" y="3612"/>
              <a:ext cx="1360" cy="544"/>
            </a:xfrm>
            <a:prstGeom prst="cloudCallout">
              <a:avLst>
                <a:gd name="adj1" fmla="val 19116"/>
                <a:gd name="adj2" fmla="val -99264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42" name="AutoShape 50"/>
          <p:cNvSpPr>
            <a:spLocks noChangeArrowheads="1"/>
          </p:cNvSpPr>
          <p:nvPr/>
        </p:nvSpPr>
        <p:spPr bwMode="auto">
          <a:xfrm>
            <a:off x="2802955" y="5022597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00FF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4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29" grpId="0"/>
      <p:bldP spid="32" grpId="0" autoUpdateAnimBg="0"/>
      <p:bldP spid="33" grpId="0"/>
      <p:bldP spid="34" grpId="0"/>
      <p:bldP spid="35" grpId="0"/>
      <p:bldP spid="42" grpId="0" animBg="1"/>
      <p:bldP spid="4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085044" y="2917396"/>
            <a:ext cx="75247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一年内恰有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次恶性事故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}={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},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08781" y="985408"/>
            <a:ext cx="78501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</a:rPr>
              <a:t>例</a:t>
            </a:r>
            <a:r>
              <a:rPr kumimoji="1" lang="zh-CN" altLang="en-US" b="1">
                <a:solidFill>
                  <a:schemeClr val="tx1"/>
                </a:solidFill>
              </a:rPr>
              <a:t> 设某高速公路一年内发生恶性交通事故的次数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>
                <a:latin typeface="Symbol" panose="05050102010706020507" pitchFamily="18" charset="2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而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每次</a:t>
            </a:r>
            <a:r>
              <a:rPr kumimoji="1" lang="zh-CN" altLang="en-US" b="1">
                <a:solidFill>
                  <a:srgbClr val="FD0119"/>
                </a:solidFill>
                <a:latin typeface="Times New Roman" panose="02020603050405020304" pitchFamily="18" charset="0"/>
              </a:rPr>
              <a:t>交通事故造成一位司机死亡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的概率为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，且一次事故至多造成一位司机死亡。求一年内恰有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位司机因车祸丧生的概率。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085044" y="3973083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)=   </a:t>
            </a:r>
            <a:endParaRPr kumimoji="1" lang="en-US" altLang="zh-CN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956" y="294120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400" b="1"/>
              <a:t>解：</a:t>
            </a:r>
          </a:p>
        </p:txBody>
      </p:sp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906353"/>
              </p:ext>
            </p:extLst>
          </p:nvPr>
        </p:nvGraphicFramePr>
        <p:xfrm>
          <a:off x="2020081" y="3865133"/>
          <a:ext cx="18875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3" imgW="1206360" imgH="431640" progId="Equation.DSMT4">
                  <p:embed/>
                </p:oleObj>
              </mc:Choice>
              <mc:Fallback>
                <p:oleObj name="Equation" r:id="rId3" imgW="1206360" imgH="431640" progId="Equation.DSMT4">
                  <p:embed/>
                  <p:pic>
                    <p:nvPicPr>
                      <p:cNvPr id="261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81" y="3865133"/>
                        <a:ext cx="18875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4044869"/>
              </p:ext>
            </p:extLst>
          </p:nvPr>
        </p:nvGraphicFramePr>
        <p:xfrm>
          <a:off x="1166006" y="4430283"/>
          <a:ext cx="33035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公式" r:id="rId5" imgW="1955520" imgH="444240" progId="Equation.3">
                  <p:embed/>
                </p:oleObj>
              </mc:Choice>
              <mc:Fallback>
                <p:oleObj name="公式" r:id="rId5" imgW="1955520" imgH="444240" progId="Equation.3">
                  <p:embed/>
                  <p:pic>
                    <p:nvPicPr>
                      <p:cNvPr id="261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06" y="4430283"/>
                        <a:ext cx="33035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54196"/>
              </p:ext>
            </p:extLst>
          </p:nvPr>
        </p:nvGraphicFramePr>
        <p:xfrm>
          <a:off x="4860119" y="4414408"/>
          <a:ext cx="14097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公式" r:id="rId7" imgW="787320" imgH="419040" progId="Equation.3">
                  <p:embed/>
                </p:oleObj>
              </mc:Choice>
              <mc:Fallback>
                <p:oleObj name="公式" r:id="rId7" imgW="787320" imgH="419040" progId="Equation.3">
                  <p:embed/>
                  <p:pic>
                    <p:nvPicPr>
                      <p:cNvPr id="261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119" y="4414408"/>
                        <a:ext cx="14097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24"/>
          <p:cNvGrpSpPr>
            <a:grpSpLocks/>
          </p:cNvGrpSpPr>
          <p:nvPr/>
        </p:nvGrpSpPr>
        <p:grpSpPr bwMode="auto">
          <a:xfrm>
            <a:off x="142069" y="5377733"/>
            <a:ext cx="8216900" cy="519112"/>
            <a:chOff x="249" y="3602"/>
            <a:chExt cx="5176" cy="327"/>
          </a:xfrm>
        </p:grpSpPr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49" y="3602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</a:rPr>
                <a:t>注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657" y="3602"/>
              <a:ext cx="4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zh-CN" altLang="en-US" sz="2400" b="1"/>
                <a:t>用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400" b="1"/>
                <a:t>表示一年内因车祸丧生的司机人数，则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~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rgbClr val="FF00FF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1085044" y="3407933"/>
            <a:ext cx="45370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一年内恰有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位司机丧生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6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43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31071" y="631358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3972" y="1124680"/>
            <a:ext cx="78501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</a:rPr>
              <a:t>例</a:t>
            </a:r>
            <a:r>
              <a:rPr kumimoji="1" lang="zh-CN" altLang="en-US" b="1">
                <a:solidFill>
                  <a:schemeClr val="tx1"/>
                </a:solidFill>
              </a:rPr>
              <a:t> 周末到达商场的顾客数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=500(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人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),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其中</a:t>
            </a:r>
            <a:r>
              <a:rPr kumimoji="1" lang="zh-CN" altLang="en-US" b="1">
                <a:solidFill>
                  <a:srgbClr val="FD0119"/>
                </a:solidFill>
                <a:latin typeface="宋体" panose="02010600030101010101" pitchFamily="2" charset="-122"/>
              </a:rPr>
              <a:t>女性顾客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占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70%(=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).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求到达商场的女性顾客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的分布列。假设每位顾客到达商场相互独立。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-20853" y="2839180"/>
            <a:ext cx="2767013" cy="485775"/>
            <a:chOff x="158" y="1797"/>
            <a:chExt cx="1743" cy="306"/>
          </a:xfrm>
        </p:grpSpPr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784" y="1815"/>
              <a:ext cx="1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)=   </a:t>
              </a:r>
              <a:endPara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158" y="1797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/>
                <a:t>解：</a:t>
              </a:r>
            </a:p>
          </p:txBody>
        </p:sp>
      </p:grpSp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1412"/>
              </p:ext>
            </p:extLst>
          </p:nvPr>
        </p:nvGraphicFramePr>
        <p:xfrm>
          <a:off x="2428660" y="2742342"/>
          <a:ext cx="4321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公式" r:id="rId3" imgW="2412720" imgH="431640" progId="Equation.3">
                  <p:embed/>
                </p:oleObj>
              </mc:Choice>
              <mc:Fallback>
                <p:oleObj name="公式" r:id="rId3" imgW="2412720" imgH="431640" progId="Equation.3">
                  <p:embed/>
                  <p:pic>
                    <p:nvPicPr>
                      <p:cNvPr id="26050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660" y="2742342"/>
                        <a:ext cx="43211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4945842"/>
              </p:ext>
            </p:extLst>
          </p:nvPr>
        </p:nvGraphicFramePr>
        <p:xfrm>
          <a:off x="1226922" y="3415442"/>
          <a:ext cx="29051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公式" r:id="rId5" imgW="1701720" imgH="444240" progId="Equation.3">
                  <p:embed/>
                </p:oleObj>
              </mc:Choice>
              <mc:Fallback>
                <p:oleObj name="公式" r:id="rId5" imgW="1701720" imgH="444240" progId="Equation.3">
                  <p:embed/>
                  <p:pic>
                    <p:nvPicPr>
                      <p:cNvPr id="26050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922" y="3415442"/>
                        <a:ext cx="29051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60702"/>
              </p:ext>
            </p:extLst>
          </p:nvPr>
        </p:nvGraphicFramePr>
        <p:xfrm>
          <a:off x="4173322" y="3428142"/>
          <a:ext cx="36353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公式" r:id="rId7" imgW="2133360" imgH="444240" progId="Equation.3">
                  <p:embed/>
                </p:oleObj>
              </mc:Choice>
              <mc:Fallback>
                <p:oleObj name="公式" r:id="rId7" imgW="2133360" imgH="444240" progId="Equation.3">
                  <p:embed/>
                  <p:pic>
                    <p:nvPicPr>
                      <p:cNvPr id="26050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322" y="3428142"/>
                        <a:ext cx="36353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09922"/>
              </p:ext>
            </p:extLst>
          </p:nvPr>
        </p:nvGraphicFramePr>
        <p:xfrm>
          <a:off x="4155860" y="3394805"/>
          <a:ext cx="3600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公式" r:id="rId9" imgW="2463480" imgH="520560" progId="Equation.3">
                  <p:embed/>
                </p:oleObj>
              </mc:Choice>
              <mc:Fallback>
                <p:oleObj name="公式" r:id="rId9" imgW="2463480" imgH="520560" progId="Equation.3">
                  <p:embed/>
                  <p:pic>
                    <p:nvPicPr>
                      <p:cNvPr id="260509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860" y="3394805"/>
                        <a:ext cx="360045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97837"/>
              </p:ext>
            </p:extLst>
          </p:nvPr>
        </p:nvGraphicFramePr>
        <p:xfrm>
          <a:off x="1276135" y="4279042"/>
          <a:ext cx="33115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公式" r:id="rId11" imgW="2628720" imgH="520560" progId="Equation.3">
                  <p:embed/>
                </p:oleObj>
              </mc:Choice>
              <mc:Fallback>
                <p:oleObj name="公式" r:id="rId11" imgW="2628720" imgH="520560" progId="Equation.3">
                  <p:embed/>
                  <p:pic>
                    <p:nvPicPr>
                      <p:cNvPr id="26050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279042"/>
                        <a:ext cx="33115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16305"/>
              </p:ext>
            </p:extLst>
          </p:nvPr>
        </p:nvGraphicFramePr>
        <p:xfrm>
          <a:off x="1276135" y="4240942"/>
          <a:ext cx="3311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公式" r:id="rId13" imgW="2082600" imgH="520560" progId="Equation.3">
                  <p:embed/>
                </p:oleObj>
              </mc:Choice>
              <mc:Fallback>
                <p:oleObj name="公式" r:id="rId13" imgW="2082600" imgH="520560" progId="Equation.3">
                  <p:embed/>
                  <p:pic>
                    <p:nvPicPr>
                      <p:cNvPr id="2605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240942"/>
                        <a:ext cx="331152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03675"/>
              </p:ext>
            </p:extLst>
          </p:nvPr>
        </p:nvGraphicFramePr>
        <p:xfrm>
          <a:off x="4660685" y="4279042"/>
          <a:ext cx="18732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公式" r:id="rId15" imgW="1307880" imgH="482400" progId="Equation.3">
                  <p:embed/>
                </p:oleObj>
              </mc:Choice>
              <mc:Fallback>
                <p:oleObj name="公式" r:id="rId15" imgW="1307880" imgH="482400" progId="Equation.3">
                  <p:embed/>
                  <p:pic>
                    <p:nvPicPr>
                      <p:cNvPr id="2605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85" y="4279042"/>
                        <a:ext cx="18732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91758"/>
              </p:ext>
            </p:extLst>
          </p:nvPr>
        </p:nvGraphicFramePr>
        <p:xfrm>
          <a:off x="1276135" y="4999767"/>
          <a:ext cx="13668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公式" r:id="rId17" imgW="927000" imgH="482400" progId="Equation.3">
                  <p:embed/>
                </p:oleObj>
              </mc:Choice>
              <mc:Fallback>
                <p:oleObj name="公式" r:id="rId17" imgW="927000" imgH="482400" progId="Equation.3">
                  <p:embed/>
                  <p:pic>
                    <p:nvPicPr>
                      <p:cNvPr id="2605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135" y="4999767"/>
                        <a:ext cx="13668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3363697" y="5215667"/>
            <a:ext cx="2924175" cy="519113"/>
            <a:chOff x="204" y="3702"/>
            <a:chExt cx="1842" cy="327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04" y="3702"/>
              <a:ext cx="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</a:rPr>
                <a:t>注</a:t>
              </a:r>
              <a:r>
                <a:rPr lang="zh-CN" altLang="en-US" sz="2400" b="1"/>
                <a:t>：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657" y="3702"/>
              <a:ext cx="13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~ </a:t>
              </a: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b="1" i="1">
                  <a:solidFill>
                    <a:schemeClr val="accent2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17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012824" y="2348850"/>
                <a:ext cx="7263987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若随机变量</a:t>
                </a:r>
                <a:r>
                  <a:rPr kumimoji="1"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kumimoji="1" lang="zh-CN" altLang="en-US" b="1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的分布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列为</a:t>
                </a:r>
                <a:endParaRPr kumimoji="1" lang="en-US" altLang="zh-CN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=""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endParaRPr kumimoji="1" lang="en-US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其中</a:t>
                </a:r>
                <a:r>
                  <a:rPr kumimoji="1" lang="en-US" altLang="zh-CN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C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为常数，则称</a:t>
                </a:r>
                <a:r>
                  <a:rPr kumimoji="1" lang="en-US" altLang="zh-CN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服从</a:t>
                </a:r>
                <a:r>
                  <a:rPr kumimoji="1" lang="zh-CN" alt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单点分布</a:t>
                </a:r>
                <a:r>
                  <a:rPr kumimoji="1" lang="zh-CN" altLang="en-US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。</a:t>
                </a:r>
                <a:endParaRPr kumimoji="1"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 smtClean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分布函数？</a:t>
                </a:r>
                <a:endParaRPr kumimoji="1" lang="zh-CN" altLang="en-US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824" y="2348850"/>
                <a:ext cx="7263987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678" t="-1591" b="-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484313"/>
            <a:ext cx="415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单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点分布（退化分布）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1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2197" y="2116070"/>
            <a:ext cx="483397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484313"/>
            <a:ext cx="3975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两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点分布（</a:t>
            </a:r>
            <a:r>
              <a:rPr kumimoji="1"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分布）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09085" y="4434715"/>
            <a:ext cx="2484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(1,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23775" y="3267392"/>
            <a:ext cx="2568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( 0 &lt;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 1)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084832" y="2941404"/>
            <a:ext cx="4133851" cy="1219200"/>
            <a:chOff x="1404" y="1525"/>
            <a:chExt cx="2604" cy="768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922" y="1806"/>
              <a:ext cx="208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b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baseline="-25000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</a:t>
              </a:r>
              <a:r>
                <a:rPr kumimoji="1"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1</a:t>
              </a:r>
              <a:r>
                <a:rPr kumimoji="1" lang="en-US" altLang="zh-CN" b="1" dirty="0">
                  <a:solidFill>
                    <a:srgbClr val="CC0000"/>
                  </a:solidFill>
                  <a:latin typeface="Symbol" panose="05050102010706020507" pitchFamily="18" charset="2"/>
                  <a:ea typeface="-윤고딕120" pitchFamily="18" charset="-127"/>
                </a:rPr>
                <a:t>- </a:t>
              </a:r>
              <a:r>
                <a:rPr kumimoji="1" lang="en-US" altLang="zh-CN" b="1" i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p           p</a:t>
              </a:r>
              <a:endParaRPr kumimoji="1" lang="en-US" altLang="zh-CN" b="1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04" y="1909"/>
              <a:ext cx="5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P</a:t>
              </a:r>
              <a:endPara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21" y="1570"/>
              <a:ext cx="158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</a:rPr>
                <a:t>0             1</a:t>
              </a:r>
              <a:r>
                <a:rPr kumimoji="1" lang="en-US" altLang="zh-CN" sz="2000" b="1" dirty="0">
                  <a:solidFill>
                    <a:srgbClr val="CC0000"/>
                  </a:solidFill>
                  <a:latin typeface="-윤고딕120" pitchFamily="18" charset="-127"/>
                  <a:ea typeface="-윤고딕120" pitchFamily="18" charset="-127"/>
                </a:rPr>
                <a:t>      </a:t>
              </a:r>
              <a:endParaRPr kumimoji="1" lang="en-US" altLang="zh-CN" sz="1900" b="1" dirty="0">
                <a:solidFill>
                  <a:srgbClr val="CC0000"/>
                </a:solidFill>
                <a:latin typeface="宋体" panose="02010600030101010101" pitchFamily="2" charset="-122"/>
                <a:ea typeface="-윤고딕120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404" y="1525"/>
              <a:ext cx="5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 anchor="ctr"/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rgbClr val="CC0000"/>
                  </a:solidFill>
                  <a:latin typeface="Times New Roman" panose="02020603050405020304" pitchFamily="18" charset="0"/>
                  <a:ea typeface="-윤고딕120" pitchFamily="18" charset="-127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404" y="1525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404" y="2293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404" y="1525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91" y="1525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404" y="1909"/>
              <a:ext cx="2087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994" y="1525"/>
              <a:ext cx="0" cy="6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404" y="1909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491" y="1909"/>
              <a:ext cx="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994" y="1525"/>
              <a:ext cx="149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0" rIns="72000" bIns="0"/>
            <a:lstStyle/>
            <a:p>
              <a:endParaRPr lang="en-SG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935204" y="4434715"/>
            <a:ext cx="395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则称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服从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两点分布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92779" y="443471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6731966" y="2188568"/>
            <a:ext cx="1600200" cy="1416050"/>
            <a:chOff x="4272" y="884"/>
            <a:chExt cx="1008" cy="892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560" y="1589"/>
              <a:ext cx="72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0       1     </a:t>
              </a:r>
              <a:r>
                <a:rPr kumimoji="1" lang="en-US" altLang="zh-CN" sz="1800" i="1">
                  <a:latin typeface="Times New Roman" panose="02020603050405020304" pitchFamily="18" charset="0"/>
                </a:rPr>
                <a:t>x</a:t>
              </a:r>
              <a:endParaRPr kumimoji="1" lang="en-US" altLang="zh-CN" sz="1000" i="1">
                <a:latin typeface="Times New Roman" panose="02020603050405020304" pitchFamily="18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V="1">
              <a:off x="4560" y="914"/>
              <a:ext cx="0" cy="6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4272" y="158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4632" y="884"/>
              <a:ext cx="28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080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)</a:t>
              </a:r>
              <a:endParaRPr kumimoji="1" lang="en-US" altLang="zh-CN" sz="1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6731966" y="3299818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189166" y="3071218"/>
            <a:ext cx="571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7760666" y="2614018"/>
            <a:ext cx="571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矩形 2"/>
          <p:cNvSpPr/>
          <p:nvPr/>
        </p:nvSpPr>
        <p:spPr>
          <a:xfrm>
            <a:off x="940581" y="5206785"/>
            <a:ext cx="62151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</a:rPr>
              <a:t>注：</a:t>
            </a:r>
            <a:r>
              <a:rPr kumimoji="1" lang="zh-CN" altLang="en-US" sz="2600" b="1" dirty="0"/>
              <a:t>描述了只有两种可能结果的随机试验</a:t>
            </a:r>
          </a:p>
        </p:txBody>
      </p:sp>
    </p:spTree>
    <p:extLst>
      <p:ext uri="{BB962C8B-B14F-4D97-AF65-F5344CB8AC3E}">
        <p14:creationId xmlns:p14="http://schemas.microsoft.com/office/powerpoint/2010/main" val="332975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  <p:bldP spid="8" grpId="0" autoUpdateAnimBg="0"/>
      <p:bldP spid="23" grpId="0"/>
      <p:bldP spid="24" grpId="0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79390" y="1870664"/>
            <a:ext cx="652964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</a:rPr>
              <a:t>伯努利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Bernoulli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91213" y="3403089"/>
            <a:ext cx="532765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各次试验的结果互不影响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091213" y="2827762"/>
            <a:ext cx="590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在相同条件下进行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次重复试验</a:t>
            </a:r>
            <a:endParaRPr kumimoji="1"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3" name="Group 12"/>
          <p:cNvGrpSpPr>
            <a:grpSpLocks/>
          </p:cNvGrpSpPr>
          <p:nvPr/>
        </p:nvGrpSpPr>
        <p:grpSpPr bwMode="auto">
          <a:xfrm>
            <a:off x="1111584" y="4070988"/>
            <a:ext cx="6148387" cy="568325"/>
            <a:chOff x="1065" y="2304"/>
            <a:chExt cx="3873" cy="358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065" y="2332"/>
              <a:ext cx="35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每次试验只有</a:t>
              </a:r>
              <a:r>
                <a:rPr kumimoji="1" lang="zh-CN" alt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两种可能的</a:t>
              </a:r>
              <a:r>
                <a: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结果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4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748019"/>
                </p:ext>
              </p:extLst>
            </p:nvPr>
          </p:nvGraphicFramePr>
          <p:xfrm>
            <a:off x="4303" y="2304"/>
            <a:ext cx="63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3" imgW="406080" imgH="228600" progId="Equation.DSMT4">
                    <p:embed/>
                  </p:oleObj>
                </mc:Choice>
                <mc:Fallback>
                  <p:oleObj name="Equation" r:id="rId3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2304"/>
                          <a:ext cx="63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803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-143476" y="905586"/>
            <a:ext cx="652964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重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独立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</a:rPr>
              <a:t>伯努利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Bernoulli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525098" y="1917683"/>
            <a:ext cx="49672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且其可能的取值为</a:t>
            </a:r>
            <a:r>
              <a:rPr kumimoji="1" lang="zh-CN" altLang="en-US" sz="14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1078760" y="1371583"/>
            <a:ext cx="73437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</a:rPr>
              <a:t>在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chemeClr val="tx1"/>
                </a:solidFill>
              </a:rPr>
              <a:t>重伯努利试验中，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用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发生的次数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endParaRPr lang="zh-CN" alt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716810" y="3700445"/>
            <a:ext cx="60483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16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表示 “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第</a:t>
            </a:r>
            <a:r>
              <a:rPr kumimoji="1" lang="zh-CN" altLang="en-US" sz="1800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次试验中</a:t>
            </a:r>
            <a:r>
              <a:rPr kumimoji="1" lang="zh-CN" altLang="en-US" sz="1200" b="1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发生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572348" y="1874820"/>
            <a:ext cx="36734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  <a:r>
              <a:rPr kumimoji="1" lang="zh-CN" altLang="en-US" sz="1200" b="1" baseline="-25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是一个随机变量，</a:t>
            </a:r>
            <a:endParaRPr kumimoji="1" lang="zh-CN" altLang="en-US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716810" y="2524108"/>
            <a:ext cx="5976938" cy="396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10800" rIns="54000" bIns="10800" anchor="ctr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分布列</a:t>
            </a:r>
            <a:r>
              <a:rPr lang="zh-CN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 i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?</a:t>
            </a:r>
            <a:r>
              <a:rPr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 =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 i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5396760" y="3700445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则   </a:t>
            </a:r>
          </a:p>
        </p:txBody>
      </p:sp>
      <p:sp>
        <p:nvSpPr>
          <p:cNvPr id="57" name="Text Box 82"/>
          <p:cNvSpPr txBox="1">
            <a:spLocks noChangeArrowheads="1"/>
          </p:cNvSpPr>
          <p:nvPr/>
        </p:nvSpPr>
        <p:spPr bwMode="auto">
          <a:xfrm>
            <a:off x="2634510" y="5181583"/>
            <a:ext cx="74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83"/>
          <p:cNvSpPr txBox="1">
            <a:spLocks noChangeArrowheads="1"/>
          </p:cNvSpPr>
          <p:nvPr/>
        </p:nvSpPr>
        <p:spPr bwMode="auto">
          <a:xfrm>
            <a:off x="2588473" y="5530833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     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9" name="Text Box 84"/>
          <p:cNvSpPr txBox="1">
            <a:spLocks noChangeArrowheads="1"/>
          </p:cNvSpPr>
          <p:nvPr/>
        </p:nvSpPr>
        <p:spPr bwMode="auto">
          <a:xfrm>
            <a:off x="2639273" y="4776770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 </a:t>
            </a:r>
            <a:r>
              <a:rPr kumimoji="1" lang="en-US" altLang="zh-CN" sz="12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60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89437"/>
              </p:ext>
            </p:extLst>
          </p:nvPr>
        </p:nvGraphicFramePr>
        <p:xfrm>
          <a:off x="1410548" y="4403708"/>
          <a:ext cx="12493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256827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548" y="4403708"/>
                        <a:ext cx="12493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64779"/>
              </p:ext>
            </p:extLst>
          </p:nvPr>
        </p:nvGraphicFramePr>
        <p:xfrm>
          <a:off x="2469410" y="4357670"/>
          <a:ext cx="3943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公式" r:id="rId5" imgW="1866600" imgH="228600" progId="Equation.3">
                  <p:embed/>
                </p:oleObj>
              </mc:Choice>
              <mc:Fallback>
                <p:oleObj name="公式" r:id="rId5" imgW="1866600" imgH="228600" progId="Equation.3">
                  <p:embed/>
                  <p:pic>
                    <p:nvPicPr>
                      <p:cNvPr id="2568278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10" y="4357670"/>
                        <a:ext cx="3943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11481"/>
              </p:ext>
            </p:extLst>
          </p:nvPr>
        </p:nvGraphicFramePr>
        <p:xfrm>
          <a:off x="2517035" y="5941995"/>
          <a:ext cx="641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2568279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35" y="5941995"/>
                        <a:ext cx="641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40406"/>
              </p:ext>
            </p:extLst>
          </p:nvPr>
        </p:nvGraphicFramePr>
        <p:xfrm>
          <a:off x="2413848" y="4764070"/>
          <a:ext cx="4143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公式" r:id="rId9" imgW="1854000" imgH="228600" progId="Equation.3">
                  <p:embed/>
                </p:oleObj>
              </mc:Choice>
              <mc:Fallback>
                <p:oleObj name="公式" r:id="rId9" imgW="1854000" imgH="228600" progId="Equation.3">
                  <p:embed/>
                  <p:pic>
                    <p:nvPicPr>
                      <p:cNvPr id="256828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848" y="4764070"/>
                        <a:ext cx="4143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03158"/>
              </p:ext>
            </p:extLst>
          </p:nvPr>
        </p:nvGraphicFramePr>
        <p:xfrm>
          <a:off x="2372573" y="5516545"/>
          <a:ext cx="4797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公式" r:id="rId11" imgW="2197080" imgH="228600" progId="Equation.3">
                  <p:embed/>
                </p:oleObj>
              </mc:Choice>
              <mc:Fallback>
                <p:oleObj name="公式" r:id="rId11" imgW="2197080" imgH="228600" progId="Equation.3">
                  <p:embed/>
                  <p:pic>
                    <p:nvPicPr>
                      <p:cNvPr id="2568281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73" y="5516545"/>
                        <a:ext cx="4797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90"/>
          <p:cNvSpPr txBox="1">
            <a:spLocks noChangeArrowheads="1"/>
          </p:cNvSpPr>
          <p:nvPr/>
        </p:nvSpPr>
        <p:spPr bwMode="auto">
          <a:xfrm>
            <a:off x="2659910" y="435767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                     </a:t>
            </a:r>
            <a:r>
              <a:rPr kumimoji="1" lang="en-US" altLang="zh-CN" sz="12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6" name="Text Box 91"/>
          <p:cNvSpPr txBox="1">
            <a:spLocks noChangeArrowheads="1"/>
          </p:cNvSpPr>
          <p:nvPr/>
        </p:nvSpPr>
        <p:spPr bwMode="auto">
          <a:xfrm>
            <a:off x="1148610" y="434497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7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8230"/>
              </p:ext>
            </p:extLst>
          </p:nvPr>
        </p:nvGraphicFramePr>
        <p:xfrm>
          <a:off x="3164735" y="6013433"/>
          <a:ext cx="476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公式" r:id="rId13" imgW="203040" imgH="215640" progId="Equation.3">
                  <p:embed/>
                </p:oleObj>
              </mc:Choice>
              <mc:Fallback>
                <p:oleObj name="公式" r:id="rId13" imgW="203040" imgH="215640" progId="Equation.3">
                  <p:embed/>
                  <p:pic>
                    <p:nvPicPr>
                      <p:cNvPr id="2568284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735" y="6013433"/>
                        <a:ext cx="476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84880"/>
              </p:ext>
            </p:extLst>
          </p:nvPr>
        </p:nvGraphicFramePr>
        <p:xfrm>
          <a:off x="3609235" y="6048358"/>
          <a:ext cx="1463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公式" r:id="rId15" imgW="622080" imgH="215640" progId="Equation.3">
                  <p:embed/>
                </p:oleObj>
              </mc:Choice>
              <mc:Fallback>
                <p:oleObj name="公式" r:id="rId15" imgW="622080" imgH="215640" progId="Equation.3">
                  <p:embed/>
                  <p:pic>
                    <p:nvPicPr>
                      <p:cNvPr id="2568285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35" y="6048358"/>
                        <a:ext cx="1463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66946"/>
              </p:ext>
            </p:extLst>
          </p:nvPr>
        </p:nvGraphicFramePr>
        <p:xfrm>
          <a:off x="3596535" y="6035658"/>
          <a:ext cx="1584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公式" r:id="rId17" imgW="660240" imgH="215640" progId="Equation.3">
                  <p:embed/>
                </p:oleObj>
              </mc:Choice>
              <mc:Fallback>
                <p:oleObj name="公式" r:id="rId17" imgW="660240" imgH="215640" progId="Equation.3">
                  <p:embed/>
                  <p:pic>
                    <p:nvPicPr>
                      <p:cNvPr id="2568286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535" y="6035658"/>
                        <a:ext cx="1584325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36658"/>
              </p:ext>
            </p:extLst>
          </p:nvPr>
        </p:nvGraphicFramePr>
        <p:xfrm>
          <a:off x="2463767" y="4337033"/>
          <a:ext cx="508793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公式" r:id="rId19" imgW="2374560" imgH="1143000" progId="Equation.3">
                  <p:embed/>
                </p:oleObj>
              </mc:Choice>
              <mc:Fallback>
                <p:oleObj name="公式" r:id="rId19" imgW="2374560" imgH="1143000" progId="Equation.3">
                  <p:embed/>
                  <p:pic>
                    <p:nvPicPr>
                      <p:cNvPr id="2568287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767" y="4337033"/>
                        <a:ext cx="5087938" cy="2330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96"/>
          <p:cNvSpPr>
            <a:spLocks noChangeArrowheads="1"/>
          </p:cNvSpPr>
          <p:nvPr/>
        </p:nvSpPr>
        <p:spPr bwMode="auto">
          <a:xfrm>
            <a:off x="4247410" y="4379895"/>
            <a:ext cx="269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baseline="-250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0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r>
              <a:rPr kumimoji="1"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2" name="Rectangle 109"/>
          <p:cNvSpPr>
            <a:spLocks noChangeArrowheads="1"/>
          </p:cNvSpPr>
          <p:nvPr/>
        </p:nvSpPr>
        <p:spPr bwMode="auto">
          <a:xfrm>
            <a:off x="5830148" y="3703620"/>
            <a:ext cx="187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，   </a:t>
            </a:r>
            <a:endParaRPr kumimoji="1" lang="zh-CN" altLang="en-US" sz="2400" b="1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" name="Group 113"/>
          <p:cNvGrpSpPr>
            <a:grpSpLocks/>
          </p:cNvGrpSpPr>
          <p:nvPr/>
        </p:nvGrpSpPr>
        <p:grpSpPr bwMode="auto">
          <a:xfrm>
            <a:off x="-3915" y="3171808"/>
            <a:ext cx="5329238" cy="481012"/>
            <a:chOff x="158" y="1978"/>
            <a:chExt cx="3357" cy="303"/>
          </a:xfrm>
        </p:grpSpPr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952" y="1978"/>
              <a:ext cx="1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记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，   </a:t>
              </a:r>
              <a:endParaRPr kumimoji="1" lang="zh-CN" altLang="en-US" sz="2400" b="1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5" name="Group 49"/>
            <p:cNvGrpSpPr>
              <a:grpSpLocks/>
            </p:cNvGrpSpPr>
            <p:nvPr/>
          </p:nvGrpSpPr>
          <p:grpSpPr bwMode="auto">
            <a:xfrm>
              <a:off x="2047" y="1993"/>
              <a:ext cx="1468" cy="288"/>
              <a:chOff x="1655" y="1269"/>
              <a:chExt cx="1468" cy="288"/>
            </a:xfrm>
          </p:grpSpPr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1655" y="1269"/>
                <a:ext cx="1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6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1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 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q,</a:t>
                </a:r>
                <a:endPara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Line 51"/>
              <p:cNvSpPr>
                <a:spLocks noChangeShapeType="1"/>
              </p:cNvSpPr>
              <p:nvPr/>
            </p:nvSpPr>
            <p:spPr bwMode="auto">
              <a:xfrm>
                <a:off x="1965" y="134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158" y="1993"/>
              <a:ext cx="9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8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sz="2400" b="1">
                  <a:solidFill>
                    <a:srgbClr val="FF00FF"/>
                  </a:solidFill>
                </a:rPr>
                <a:t>分析</a:t>
              </a:r>
              <a:r>
                <a:rPr lang="zh-CN" altLang="en-US" sz="2400" b="1"/>
                <a:t>：</a:t>
              </a:r>
            </a:p>
          </p:txBody>
        </p:sp>
      </p:grpSp>
      <p:sp>
        <p:nvSpPr>
          <p:cNvPr id="8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3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  <p:bldP spid="52" grpId="0"/>
      <p:bldP spid="53" grpId="0" autoUpdateAnimBg="0"/>
      <p:bldP spid="54" grpId="0"/>
      <p:bldP spid="55" grpId="0" animBg="1"/>
      <p:bldP spid="56" grpId="0"/>
      <p:bldP spid="57" grpId="0"/>
      <p:bldP spid="58" grpId="0"/>
      <p:bldP spid="59" grpId="0"/>
      <p:bldP spid="65" grpId="0"/>
      <p:bldP spid="66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6042" y="1791875"/>
            <a:ext cx="483397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3" name="Group 23"/>
          <p:cNvGrpSpPr>
            <a:grpSpLocks/>
          </p:cNvGrpSpPr>
          <p:nvPr/>
        </p:nvGrpSpPr>
        <p:grpSpPr bwMode="auto">
          <a:xfrm>
            <a:off x="1091648" y="2475684"/>
            <a:ext cx="5905500" cy="698852"/>
            <a:chOff x="1020" y="845"/>
            <a:chExt cx="3674" cy="362"/>
          </a:xfrm>
        </p:grpSpPr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020" y="845"/>
              <a:ext cx="3674" cy="362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rgbClr val="FF9966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466957"/>
                </p:ext>
              </p:extLst>
            </p:nvPr>
          </p:nvGraphicFramePr>
          <p:xfrm>
            <a:off x="1073" y="918"/>
            <a:ext cx="349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公式" r:id="rId3" imgW="3314520" imgH="266400" progId="Equation.3">
                    <p:embed/>
                  </p:oleObj>
                </mc:Choice>
                <mc:Fallback>
                  <p:oleObj name="公式" r:id="rId3" imgW="33145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918"/>
                          <a:ext cx="349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997148" y="2539977"/>
            <a:ext cx="183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976042" y="3354803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服从参数为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二项分布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976042" y="4075528"/>
            <a:ext cx="3008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记为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~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auto">
              <a:xfrm>
                <a:off x="346336" y="4774908"/>
                <a:ext cx="2703282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8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zh-CN" altLang="en-US" b="1" dirty="0" smtClean="0">
                    <a:solidFill>
                      <a:srgbClr val="FF3300"/>
                    </a:solidFill>
                  </a:rPr>
                  <a:t>注</a:t>
                </a:r>
                <a:r>
                  <a:rPr lang="zh-CN" altLang="en-US" sz="2400" b="1" dirty="0" smtClean="0"/>
                  <a:t>：</a:t>
                </a:r>
                <a14:m>
                  <m:oMath xmlns=""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336" y="4774908"/>
                <a:ext cx="2703282" cy="525401"/>
              </a:xfrm>
              <a:prstGeom prst="rect">
                <a:avLst/>
              </a:prstGeom>
              <a:blipFill rotWithShape="0">
                <a:blip r:embed="rId5"/>
                <a:stretch>
                  <a:fillRect t="-18605" b="-24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Object 3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6355329"/>
              </p:ext>
            </p:extLst>
          </p:nvPr>
        </p:nvGraphicFramePr>
        <p:xfrm>
          <a:off x="3049618" y="4612428"/>
          <a:ext cx="18716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公式" r:id="rId6" imgW="812520" imgH="406080" progId="Equation.3">
                  <p:embed/>
                </p:oleObj>
              </mc:Choice>
              <mc:Fallback>
                <p:oleObj name="公式" r:id="rId6" imgW="812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18" y="4612428"/>
                        <a:ext cx="18716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46566"/>
              </p:ext>
            </p:extLst>
          </p:nvPr>
        </p:nvGraphicFramePr>
        <p:xfrm>
          <a:off x="4849843" y="4793403"/>
          <a:ext cx="1800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公式" r:id="rId8" imgW="749160" imgH="215640" progId="Equation.3">
                  <p:embed/>
                </p:oleObj>
              </mc:Choice>
              <mc:Fallback>
                <p:oleObj name="公式" r:id="rId8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43" y="4793403"/>
                        <a:ext cx="1800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577043" y="4793403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4295" y="5528455"/>
            <a:ext cx="3727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即为两点分布。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342374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32" grpId="0"/>
      <p:bldP spid="36" grpId="0"/>
      <p:bldP spid="37" grpId="0"/>
      <p:bldP spid="38" grpId="0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09101" y="617318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480" y="960957"/>
            <a:ext cx="6773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定理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二项分布的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众数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)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设随机变量 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X ~ B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n, p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en-US" altLang="zh-CN" sz="2400" i="1"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则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2211780" y="1464195"/>
            <a:ext cx="4691062" cy="669925"/>
            <a:chOff x="1439" y="663"/>
            <a:chExt cx="2955" cy="4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439" y="663"/>
              <a:ext cx="2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[(</a:t>
              </a:r>
              <a:r>
                <a:rPr lang="en-US" altLang="zh-CN" sz="2400" b="1" i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n 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+ 1)</a:t>
              </a:r>
              <a:r>
                <a:rPr lang="en-US" altLang="zh-CN" sz="2400" b="1" i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 =  max {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X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)}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016" y="845"/>
              <a:ext cx="57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5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≤</a:t>
              </a:r>
              <a:r>
                <a:rPr lang="en-US" altLang="zh-CN" sz="19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5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≤</a:t>
              </a:r>
              <a:r>
                <a:rPr lang="en-US" altLang="zh-CN" sz="19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9942" y="2111895"/>
            <a:ext cx="509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其中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[(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+ 1)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]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华文中宋" pitchFamily="2" charset="-122"/>
              </a:rPr>
              <a:t>+ 1)</a:t>
            </a:r>
            <a:r>
              <a:rPr lang="en-US" altLang="zh-CN" sz="2400" i="1">
                <a:latin typeface="Times New Roman" panose="02020603050405020304" pitchFamily="18" charset="0"/>
                <a:ea typeface="华文中宋" pitchFamily="2" charset="-122"/>
              </a:rPr>
              <a:t>p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的整数部分。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8917" y="2761182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证明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986355" y="2761182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835542" y="3119957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Symbol" panose="05050102010706020507" pitchFamily="18" charset="2"/>
              </a:rPr>
              <a:t>-</a:t>
            </a:r>
            <a:r>
              <a:rPr lang="en-US" altLang="zh-CN" sz="24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906980" y="319139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6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57794"/>
              </p:ext>
            </p:extLst>
          </p:nvPr>
        </p:nvGraphicFramePr>
        <p:xfrm>
          <a:off x="3360738" y="2705100"/>
          <a:ext cx="256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3" imgW="1282700" imgH="495300" progId="Equation.3">
                  <p:embed/>
                </p:oleObj>
              </mc:Choice>
              <mc:Fallback>
                <p:oleObj name="公式" r:id="rId3" imgW="1282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705100"/>
                        <a:ext cx="256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94212"/>
              </p:ext>
            </p:extLst>
          </p:nvPr>
        </p:nvGraphicFramePr>
        <p:xfrm>
          <a:off x="3541713" y="3624263"/>
          <a:ext cx="170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5" imgW="850900" imgH="444500" progId="Equation.3">
                  <p:embed/>
                </p:oleObj>
              </mc:Choice>
              <mc:Fallback>
                <p:oleObj name="公式" r:id="rId5" imgW="850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624263"/>
                        <a:ext cx="170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39441"/>
              </p:ext>
            </p:extLst>
          </p:nvPr>
        </p:nvGraphicFramePr>
        <p:xfrm>
          <a:off x="5339155" y="363907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公式" r:id="rId7" imgW="1091880" imgH="419040" progId="Equation.3">
                  <p:embed/>
                </p:oleObj>
              </mc:Choice>
              <mc:Fallback>
                <p:oleObj name="公式" r:id="rId7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155" y="363907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738579" y="5988569"/>
            <a:ext cx="7204075" cy="381000"/>
            <a:chOff x="748" y="3598"/>
            <a:chExt cx="4538" cy="240"/>
          </a:xfrm>
        </p:grpSpPr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748" y="3657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5103" y="3598"/>
              <a:ext cx="18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900" i="1">
                  <a:latin typeface="Times New Roman" panose="02020603050405020304" pitchFamily="18" charset="0"/>
                </a:rPr>
                <a:t>k</a:t>
              </a:r>
            </a:p>
          </p:txBody>
        </p:sp>
      </p:grpSp>
      <p:grpSp>
        <p:nvGrpSpPr>
          <p:cNvPr id="73" name="Group 22"/>
          <p:cNvGrpSpPr>
            <a:grpSpLocks/>
          </p:cNvGrpSpPr>
          <p:nvPr/>
        </p:nvGrpSpPr>
        <p:grpSpPr bwMode="auto">
          <a:xfrm>
            <a:off x="954479" y="5866332"/>
            <a:ext cx="330200" cy="587375"/>
            <a:chOff x="884" y="3521"/>
            <a:chExt cx="208" cy="370"/>
          </a:xfrm>
        </p:grpSpPr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975" y="3521"/>
              <a:ext cx="0" cy="13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884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1386279" y="5505969"/>
            <a:ext cx="330200" cy="947738"/>
            <a:chOff x="1156" y="3294"/>
            <a:chExt cx="208" cy="597"/>
          </a:xfrm>
        </p:grpSpPr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1247" y="3294"/>
              <a:ext cx="0" cy="363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1156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9" name="Line 28"/>
          <p:cNvSpPr>
            <a:spLocks noChangeShapeType="1"/>
          </p:cNvSpPr>
          <p:nvPr/>
        </p:nvSpPr>
        <p:spPr bwMode="auto">
          <a:xfrm>
            <a:off x="3259529" y="4534419"/>
            <a:ext cx="0" cy="15478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>
            <a:off x="3691329" y="4823344"/>
            <a:ext cx="0" cy="125888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" name="Line 30"/>
          <p:cNvSpPr>
            <a:spLocks noChangeShapeType="1"/>
          </p:cNvSpPr>
          <p:nvPr/>
        </p:nvSpPr>
        <p:spPr bwMode="auto">
          <a:xfrm>
            <a:off x="4123129" y="5218632"/>
            <a:ext cx="0" cy="863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auto">
          <a:xfrm>
            <a:off x="4986729" y="5721869"/>
            <a:ext cx="0" cy="36036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83" name="Group 32"/>
          <p:cNvGrpSpPr>
            <a:grpSpLocks/>
          </p:cNvGrpSpPr>
          <p:nvPr/>
        </p:nvGrpSpPr>
        <p:grpSpPr bwMode="auto">
          <a:xfrm>
            <a:off x="1819667" y="5145607"/>
            <a:ext cx="330200" cy="1308100"/>
            <a:chOff x="1429" y="3067"/>
            <a:chExt cx="208" cy="824"/>
          </a:xfrm>
        </p:grpSpPr>
        <p:sp>
          <p:nvSpPr>
            <p:cNvPr id="84" name="Line 33"/>
            <p:cNvSpPr>
              <a:spLocks noChangeShapeType="1"/>
            </p:cNvSpPr>
            <p:nvPr/>
          </p:nvSpPr>
          <p:spPr bwMode="auto">
            <a:xfrm>
              <a:off x="1519" y="3067"/>
              <a:ext cx="0" cy="58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Text Box 34"/>
            <p:cNvSpPr txBox="1">
              <a:spLocks noChangeArrowheads="1"/>
            </p:cNvSpPr>
            <p:nvPr/>
          </p:nvSpPr>
          <p:spPr bwMode="auto">
            <a:xfrm>
              <a:off x="1429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6" name="Group 35"/>
          <p:cNvGrpSpPr>
            <a:grpSpLocks/>
          </p:cNvGrpSpPr>
          <p:nvPr/>
        </p:nvGrpSpPr>
        <p:grpSpPr bwMode="auto">
          <a:xfrm>
            <a:off x="2208604" y="4713807"/>
            <a:ext cx="403225" cy="1739900"/>
            <a:chOff x="1674" y="2795"/>
            <a:chExt cx="254" cy="1096"/>
          </a:xfrm>
        </p:grpSpPr>
        <p:sp>
          <p:nvSpPr>
            <p:cNvPr id="87" name="Line 36"/>
            <p:cNvSpPr>
              <a:spLocks noChangeShapeType="1"/>
            </p:cNvSpPr>
            <p:nvPr/>
          </p:nvSpPr>
          <p:spPr bwMode="auto">
            <a:xfrm>
              <a:off x="1791" y="2795"/>
              <a:ext cx="0" cy="86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1674" y="3612"/>
              <a:ext cx="25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...</a:t>
              </a:r>
            </a:p>
          </p:txBody>
        </p:sp>
      </p:grpSp>
      <p:grpSp>
        <p:nvGrpSpPr>
          <p:cNvPr id="89" name="Group 38"/>
          <p:cNvGrpSpPr>
            <a:grpSpLocks/>
          </p:cNvGrpSpPr>
          <p:nvPr/>
        </p:nvGrpSpPr>
        <p:grpSpPr bwMode="auto">
          <a:xfrm>
            <a:off x="2394342" y="4210569"/>
            <a:ext cx="977900" cy="2208213"/>
            <a:chOff x="1791" y="2024"/>
            <a:chExt cx="616" cy="1391"/>
          </a:xfrm>
        </p:grpSpPr>
        <p:sp>
          <p:nvSpPr>
            <p:cNvPr id="90" name="Text Box 39"/>
            <p:cNvSpPr txBox="1">
              <a:spLocks noChangeArrowheads="1"/>
            </p:cNvSpPr>
            <p:nvPr/>
          </p:nvSpPr>
          <p:spPr bwMode="auto">
            <a:xfrm>
              <a:off x="1791" y="3203"/>
              <a:ext cx="6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[(</a:t>
              </a:r>
              <a:r>
                <a:rPr lang="en-US" altLang="zh-CN" sz="1600" i="1">
                  <a:latin typeface="Times New Roman" panose="02020603050405020304" pitchFamily="18" charset="0"/>
                  <a:ea typeface="华文中宋" pitchFamily="2" charset="-122"/>
                </a:rPr>
                <a:t>n </a:t>
              </a: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+ 1)</a:t>
              </a:r>
              <a:r>
                <a:rPr lang="en-US" altLang="zh-CN" sz="1600" i="1">
                  <a:latin typeface="Times New Roman" panose="02020603050405020304" pitchFamily="18" charset="0"/>
                  <a:ea typeface="华文中宋" pitchFamily="2" charset="-122"/>
                </a:rPr>
                <a:t>p</a:t>
              </a:r>
              <a:r>
                <a:rPr lang="en-US" altLang="zh-CN" sz="1600">
                  <a:latin typeface="Times New Roman" panose="02020603050405020304" pitchFamily="18" charset="0"/>
                  <a:ea typeface="华文中宋" pitchFamily="2" charset="-122"/>
                </a:rPr>
                <a:t>]</a:t>
              </a: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2018" y="2024"/>
              <a:ext cx="91" cy="1179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92" name="Group 41"/>
          <p:cNvGrpSpPr>
            <a:grpSpLocks/>
          </p:cNvGrpSpPr>
          <p:nvPr/>
        </p:nvGrpSpPr>
        <p:grpSpPr bwMode="auto">
          <a:xfrm>
            <a:off x="5707454" y="6010794"/>
            <a:ext cx="330200" cy="442913"/>
            <a:chOff x="3878" y="3612"/>
            <a:chExt cx="208" cy="279"/>
          </a:xfrm>
        </p:grpSpPr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3878" y="3612"/>
              <a:ext cx="2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4" name="Line 43"/>
            <p:cNvSpPr>
              <a:spLocks noChangeShapeType="1"/>
            </p:cNvSpPr>
            <p:nvPr/>
          </p:nvSpPr>
          <p:spPr bwMode="auto">
            <a:xfrm>
              <a:off x="3969" y="3612"/>
              <a:ext cx="0" cy="45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95" name="Group 44"/>
          <p:cNvGrpSpPr>
            <a:grpSpLocks/>
          </p:cNvGrpSpPr>
          <p:nvPr/>
        </p:nvGrpSpPr>
        <p:grpSpPr bwMode="auto">
          <a:xfrm>
            <a:off x="5131192" y="5894907"/>
            <a:ext cx="636587" cy="552450"/>
            <a:chOff x="3515" y="3539"/>
            <a:chExt cx="401" cy="348"/>
          </a:xfrm>
        </p:grpSpPr>
        <p:sp>
          <p:nvSpPr>
            <p:cNvPr id="96" name="Line 45"/>
            <p:cNvSpPr>
              <a:spLocks noChangeShapeType="1"/>
            </p:cNvSpPr>
            <p:nvPr/>
          </p:nvSpPr>
          <p:spPr bwMode="auto">
            <a:xfrm>
              <a:off x="3696" y="3539"/>
              <a:ext cx="0" cy="113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3515" y="3608"/>
              <a:ext cx="40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 i="1">
                  <a:latin typeface="Times New Roman" panose="02020603050405020304" pitchFamily="18" charset="0"/>
                </a:rPr>
                <a:t>n</a:t>
              </a:r>
              <a:r>
                <a:rPr lang="en-US" altLang="zh-CN" sz="2300">
                  <a:latin typeface="Symbol" panose="05050102010706020507" pitchFamily="18" charset="2"/>
                </a:rPr>
                <a:t>-</a:t>
              </a:r>
              <a:r>
                <a:rPr lang="en-US" altLang="zh-CN" sz="23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" name="Group 47"/>
          <p:cNvGrpSpPr>
            <a:grpSpLocks/>
          </p:cNvGrpSpPr>
          <p:nvPr/>
        </p:nvGrpSpPr>
        <p:grpSpPr bwMode="auto">
          <a:xfrm>
            <a:off x="4367604" y="5542482"/>
            <a:ext cx="403225" cy="900112"/>
            <a:chOff x="3034" y="3317"/>
            <a:chExt cx="254" cy="567"/>
          </a:xfrm>
        </p:grpSpPr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3152" y="3317"/>
              <a:ext cx="0" cy="34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3034" y="3605"/>
              <a:ext cx="25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300">
                  <a:latin typeface="Times New Roman" panose="02020603050405020304" pitchFamily="18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5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20" grpId="0"/>
      <p:bldP spid="2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2.2.2 </a:t>
            </a:r>
            <a:r>
              <a:rPr lang="zh-CN" altLang="en-US" sz="3200" dirty="0"/>
              <a:t>常见的离散型分布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997148" y="6242734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058" y="1160118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二项</a:t>
            </a:r>
            <a:r>
              <a:rPr kumimoji="1"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kumimoji="1"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51650" y="1124680"/>
            <a:ext cx="4440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binomial distribution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503636" y="2675745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503636" y="2320145"/>
            <a:ext cx="0" cy="5000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SG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82661" y="2132820"/>
            <a:ext cx="638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 smtClean="0">
                <a:solidFill>
                  <a:srgbClr val="0099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X=k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g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的单调性：随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先增后减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711223" y="2651933"/>
            <a:ext cx="7548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是整数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</a:rPr>
              <a:t>及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CC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rgbClr val="CC00FF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600" b="1">
                <a:solidFill>
                  <a:srgbClr val="CC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处达最大；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725511" y="3299633"/>
            <a:ext cx="6686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不是整数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k= 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[(</a:t>
            </a:r>
            <a:r>
              <a:rPr kumimoji="1" lang="en-US" altLang="zh-CN" sz="2600" b="1" i="1">
                <a:solidFill>
                  <a:srgbClr val="9966FF"/>
                </a:solidFill>
                <a:latin typeface="Times New Roman" panose="02020603050405020304" pitchFamily="18" charset="0"/>
              </a:rPr>
              <a:t>n+1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i="1">
                <a:solidFill>
                  <a:srgbClr val="9966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600" b="1">
                <a:solidFill>
                  <a:srgbClr val="9966FF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600" b="1">
                <a:solidFill>
                  <a:schemeClr val="tx1"/>
                </a:solidFill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处达到最大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91173" y="3947333"/>
            <a:ext cx="1512888" cy="360362"/>
          </a:xfrm>
          <a:prstGeom prst="wedgeRoundRectCallout">
            <a:avLst>
              <a:gd name="adj1" fmla="val -78120"/>
              <a:gd name="adj2" fmla="val -79514"/>
              <a:gd name="adj3" fmla="val 16667"/>
            </a:avLst>
          </a:prstGeom>
          <a:solidFill>
            <a:srgbClr val="CCCCFF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8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6C0092"/>
                </a:solidFill>
                <a:latin typeface="Times New Roman" panose="02020603050405020304" pitchFamily="18" charset="0"/>
              </a:rPr>
              <a:t>中心项</a:t>
            </a:r>
          </a:p>
        </p:txBody>
      </p:sp>
    </p:spTree>
    <p:extLst>
      <p:ext uri="{BB962C8B-B14F-4D97-AF65-F5344CB8AC3E}">
        <p14:creationId xmlns:p14="http://schemas.microsoft.com/office/powerpoint/2010/main" val="311901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14" grpId="0" autoUpdateAnimBg="0"/>
      <p:bldP spid="15" grpId="0" autoUpdateAnimBg="0"/>
      <p:bldP spid="16" grpId="0" autoUpdateAnimBg="0"/>
      <p:bldP spid="17" grpId="0" animBg="1"/>
    </p:bld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7022</TotalTime>
  <Pages>0</Pages>
  <Words>1622</Words>
  <Characters>0</Characters>
  <Application>Microsoft Macintosh PowerPoint</Application>
  <PresentationFormat>全屏显示(4:3)</PresentationFormat>
  <Lines>0</Lines>
  <Paragraphs>237</Paragraphs>
  <Slides>24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基础</vt:lpstr>
      <vt:lpstr>1_基础</vt:lpstr>
      <vt:lpstr>Equation</vt:lpstr>
      <vt:lpstr>公式</vt:lpstr>
      <vt:lpstr>Microsoft 公式</vt:lpstr>
      <vt:lpstr>Equation.DSMT4</vt:lpstr>
      <vt:lpstr>概率论与数理统计  第二章 随机变量及其分布</vt:lpstr>
      <vt:lpstr>第二章  随机变量及其分布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2.2.2 常见的离散型分布</vt:lpstr>
      <vt:lpstr>PowerPoint 演示文稿</vt:lpstr>
      <vt:lpstr>2.2.2 常见的离散型分布</vt:lpstr>
      <vt:lpstr>2.2.2 常见的离散型分布</vt:lpstr>
      <vt:lpstr>2.2.2 常见的离散型分布</vt:lpstr>
      <vt:lpstr>2.2.2 常见的离散型分布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6151</cp:revision>
  <dcterms:created xsi:type="dcterms:W3CDTF">2003-07-06T11:35:33Z</dcterms:created>
  <dcterms:modified xsi:type="dcterms:W3CDTF">2020-05-08T01:41:25Z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