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ng" ContentType="image/pn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Microsoft___1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embeddings/oleObject161.bin" ContentType="application/vnd.openxmlformats-officedocument.oleObject"/>
  <Override PartName="/ppt/embeddings/oleObject162.bin" ContentType="application/vnd.openxmlformats-officedocument.oleObject"/>
  <Override PartName="/ppt/embeddings/oleObject163.bin" ContentType="application/vnd.openxmlformats-officedocument.oleObject"/>
  <Override PartName="/ppt/embeddings/oleObject164.bin" ContentType="application/vnd.openxmlformats-officedocument.oleObject"/>
  <Override PartName="/ppt/embeddings/oleObject165.bin" ContentType="application/vnd.openxmlformats-officedocument.oleObject"/>
  <Override PartName="/ppt/embeddings/oleObject16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6" r:id="rId1"/>
  </p:sldMasterIdLst>
  <p:notesMasterIdLst>
    <p:notesMasterId r:id="rId25"/>
  </p:notesMasterIdLst>
  <p:sldIdLst>
    <p:sldId id="803" r:id="rId2"/>
    <p:sldId id="324" r:id="rId3"/>
    <p:sldId id="789" r:id="rId4"/>
    <p:sldId id="790" r:id="rId5"/>
    <p:sldId id="804" r:id="rId6"/>
    <p:sldId id="805" r:id="rId7"/>
    <p:sldId id="808" r:id="rId8"/>
    <p:sldId id="806" r:id="rId9"/>
    <p:sldId id="807" r:id="rId10"/>
    <p:sldId id="809" r:id="rId11"/>
    <p:sldId id="810" r:id="rId12"/>
    <p:sldId id="811" r:id="rId13"/>
    <p:sldId id="812" r:id="rId14"/>
    <p:sldId id="813" r:id="rId15"/>
    <p:sldId id="814" r:id="rId16"/>
    <p:sldId id="815" r:id="rId17"/>
    <p:sldId id="816" r:id="rId18"/>
    <p:sldId id="817" r:id="rId19"/>
    <p:sldId id="818" r:id="rId20"/>
    <p:sldId id="819" r:id="rId21"/>
    <p:sldId id="820" r:id="rId22"/>
    <p:sldId id="821" r:id="rId23"/>
    <p:sldId id="82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C3F"/>
    <a:srgbClr val="3366FF"/>
    <a:srgbClr val="003399"/>
    <a:srgbClr val="EB5D31"/>
    <a:srgbClr val="D85926"/>
    <a:srgbClr val="B97145"/>
    <a:srgbClr val="4C4789"/>
    <a:srgbClr val="6A7C54"/>
    <a:srgbClr val="000099"/>
    <a:srgbClr val="9C3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4" autoAdjust="0"/>
    <p:restoredTop sz="90394" autoAdjust="0"/>
  </p:normalViewPr>
  <p:slideViewPr>
    <p:cSldViewPr>
      <p:cViewPr varScale="1">
        <p:scale>
          <a:sx n="47" d="100"/>
          <a:sy n="47" d="100"/>
        </p:scale>
        <p:origin x="-96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20" Type="http://schemas.openxmlformats.org/officeDocument/2006/relationships/image" Target="../media/image81.wmf"/><Relationship Id="rId21" Type="http://schemas.openxmlformats.org/officeDocument/2006/relationships/image" Target="../media/image82.wmf"/><Relationship Id="rId22" Type="http://schemas.openxmlformats.org/officeDocument/2006/relationships/image" Target="../media/image83.wmf"/><Relationship Id="rId23" Type="http://schemas.openxmlformats.org/officeDocument/2006/relationships/image" Target="../media/image84.wmf"/><Relationship Id="rId24" Type="http://schemas.openxmlformats.org/officeDocument/2006/relationships/image" Target="../media/image85.wmf"/><Relationship Id="rId25" Type="http://schemas.openxmlformats.org/officeDocument/2006/relationships/image" Target="../media/image86.wmf"/><Relationship Id="rId26" Type="http://schemas.openxmlformats.org/officeDocument/2006/relationships/image" Target="../media/image87.wmf"/><Relationship Id="rId27" Type="http://schemas.openxmlformats.org/officeDocument/2006/relationships/image" Target="../media/image88.wmf"/><Relationship Id="rId28" Type="http://schemas.openxmlformats.org/officeDocument/2006/relationships/image" Target="../media/image89.wmf"/><Relationship Id="rId29" Type="http://schemas.openxmlformats.org/officeDocument/2006/relationships/image" Target="../media/image90.wmf"/><Relationship Id="rId30" Type="http://schemas.openxmlformats.org/officeDocument/2006/relationships/image" Target="../media/image91.wmf"/><Relationship Id="rId10" Type="http://schemas.openxmlformats.org/officeDocument/2006/relationships/image" Target="../media/image71.wmf"/><Relationship Id="rId11" Type="http://schemas.openxmlformats.org/officeDocument/2006/relationships/image" Target="../media/image72.wmf"/><Relationship Id="rId12" Type="http://schemas.openxmlformats.org/officeDocument/2006/relationships/image" Target="../media/image73.wmf"/><Relationship Id="rId13" Type="http://schemas.openxmlformats.org/officeDocument/2006/relationships/image" Target="../media/image74.wmf"/><Relationship Id="rId14" Type="http://schemas.openxmlformats.org/officeDocument/2006/relationships/image" Target="../media/image75.wmf"/><Relationship Id="rId15" Type="http://schemas.openxmlformats.org/officeDocument/2006/relationships/image" Target="../media/image76.wmf"/><Relationship Id="rId16" Type="http://schemas.openxmlformats.org/officeDocument/2006/relationships/image" Target="../media/image77.wmf"/><Relationship Id="rId17" Type="http://schemas.openxmlformats.org/officeDocument/2006/relationships/image" Target="../media/image78.wmf"/><Relationship Id="rId18" Type="http://schemas.openxmlformats.org/officeDocument/2006/relationships/image" Target="../media/image79.wmf"/><Relationship Id="rId19" Type="http://schemas.openxmlformats.org/officeDocument/2006/relationships/image" Target="../media/image80.wmf"/><Relationship Id="rId1" Type="http://schemas.openxmlformats.org/officeDocument/2006/relationships/image" Target="../media/image63.wmf"/><Relationship Id="rId2" Type="http://schemas.openxmlformats.org/officeDocument/2006/relationships/image" Target="../media/image64.wmf"/><Relationship Id="rId3" Type="http://schemas.openxmlformats.org/officeDocument/2006/relationships/image" Target="../media/image65.wmf"/><Relationship Id="rId4" Type="http://schemas.openxmlformats.org/officeDocument/2006/relationships/image" Target="../media/image66.wmf"/><Relationship Id="rId5" Type="http://schemas.openxmlformats.org/officeDocument/2006/relationships/image" Target="../media/image67.wmf"/><Relationship Id="rId6" Type="http://schemas.openxmlformats.org/officeDocument/2006/relationships/image" Target="../media/image68.wmf"/><Relationship Id="rId7" Type="http://schemas.openxmlformats.org/officeDocument/2006/relationships/image" Target="../media/image69.wmf"/><Relationship Id="rId8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4" Type="http://schemas.openxmlformats.org/officeDocument/2006/relationships/image" Target="../media/image96.png"/><Relationship Id="rId1" Type="http://schemas.openxmlformats.org/officeDocument/2006/relationships/image" Target="../media/image93.wmf"/><Relationship Id="rId2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98.wmf"/><Relationship Id="rId6" Type="http://schemas.openxmlformats.org/officeDocument/2006/relationships/image" Target="../media/image99.wmf"/><Relationship Id="rId7" Type="http://schemas.openxmlformats.org/officeDocument/2006/relationships/image" Target="../media/image100.wmf"/><Relationship Id="rId8" Type="http://schemas.openxmlformats.org/officeDocument/2006/relationships/image" Target="../media/image101.wmf"/><Relationship Id="rId9" Type="http://schemas.openxmlformats.org/officeDocument/2006/relationships/image" Target="../media/image102.wmf"/><Relationship Id="rId10" Type="http://schemas.openxmlformats.org/officeDocument/2006/relationships/image" Target="../media/image103.wmf"/><Relationship Id="rId1" Type="http://schemas.openxmlformats.org/officeDocument/2006/relationships/image" Target="../media/image97.wmf"/><Relationship Id="rId2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14.wmf"/><Relationship Id="rId12" Type="http://schemas.openxmlformats.org/officeDocument/2006/relationships/image" Target="../media/image115.wmf"/><Relationship Id="rId13" Type="http://schemas.openxmlformats.org/officeDocument/2006/relationships/image" Target="../media/image116.wmf"/><Relationship Id="rId14" Type="http://schemas.openxmlformats.org/officeDocument/2006/relationships/image" Target="../media/image117.wmf"/><Relationship Id="rId15" Type="http://schemas.openxmlformats.org/officeDocument/2006/relationships/image" Target="../media/image118.wmf"/><Relationship Id="rId1" Type="http://schemas.openxmlformats.org/officeDocument/2006/relationships/image" Target="../media/image104.wmf"/><Relationship Id="rId2" Type="http://schemas.openxmlformats.org/officeDocument/2006/relationships/image" Target="../media/image105.wmf"/><Relationship Id="rId3" Type="http://schemas.openxmlformats.org/officeDocument/2006/relationships/image" Target="../media/image106.wmf"/><Relationship Id="rId4" Type="http://schemas.openxmlformats.org/officeDocument/2006/relationships/image" Target="../media/image107.wmf"/><Relationship Id="rId5" Type="http://schemas.openxmlformats.org/officeDocument/2006/relationships/image" Target="../media/image108.wmf"/><Relationship Id="rId6" Type="http://schemas.openxmlformats.org/officeDocument/2006/relationships/image" Target="../media/image109.wmf"/><Relationship Id="rId7" Type="http://schemas.openxmlformats.org/officeDocument/2006/relationships/image" Target="../media/image110.wmf"/><Relationship Id="rId8" Type="http://schemas.openxmlformats.org/officeDocument/2006/relationships/image" Target="../media/image111.wmf"/><Relationship Id="rId9" Type="http://schemas.openxmlformats.org/officeDocument/2006/relationships/image" Target="../media/image112.wmf"/><Relationship Id="rId10" Type="http://schemas.openxmlformats.org/officeDocument/2006/relationships/image" Target="../media/image11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4" Type="http://schemas.openxmlformats.org/officeDocument/2006/relationships/image" Target="../media/image122.wmf"/><Relationship Id="rId1" Type="http://schemas.openxmlformats.org/officeDocument/2006/relationships/image" Target="../media/image119.wmf"/><Relationship Id="rId2" Type="http://schemas.openxmlformats.org/officeDocument/2006/relationships/image" Target="../media/image1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4" Type="http://schemas.openxmlformats.org/officeDocument/2006/relationships/image" Target="../media/image126.wmf"/><Relationship Id="rId5" Type="http://schemas.openxmlformats.org/officeDocument/2006/relationships/image" Target="../media/image127.wmf"/><Relationship Id="rId6" Type="http://schemas.openxmlformats.org/officeDocument/2006/relationships/image" Target="../media/image128.wmf"/><Relationship Id="rId7" Type="http://schemas.openxmlformats.org/officeDocument/2006/relationships/image" Target="../media/image129.wmf"/><Relationship Id="rId8" Type="http://schemas.openxmlformats.org/officeDocument/2006/relationships/image" Target="../media/image130.wmf"/><Relationship Id="rId9" Type="http://schemas.openxmlformats.org/officeDocument/2006/relationships/image" Target="../media/image131.wmf"/><Relationship Id="rId10" Type="http://schemas.openxmlformats.org/officeDocument/2006/relationships/image" Target="../media/image132.wmf"/><Relationship Id="rId1" Type="http://schemas.openxmlformats.org/officeDocument/2006/relationships/image" Target="../media/image123.wmf"/><Relationship Id="rId2" Type="http://schemas.openxmlformats.org/officeDocument/2006/relationships/image" Target="../media/image12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4" Type="http://schemas.openxmlformats.org/officeDocument/2006/relationships/image" Target="../media/image136.wmf"/><Relationship Id="rId5" Type="http://schemas.openxmlformats.org/officeDocument/2006/relationships/image" Target="../media/image137.wmf"/><Relationship Id="rId6" Type="http://schemas.openxmlformats.org/officeDocument/2006/relationships/image" Target="../media/image138.wmf"/><Relationship Id="rId7" Type="http://schemas.openxmlformats.org/officeDocument/2006/relationships/image" Target="../media/image139.wmf"/><Relationship Id="rId1" Type="http://schemas.openxmlformats.org/officeDocument/2006/relationships/image" Target="../media/image133.wmf"/><Relationship Id="rId2" Type="http://schemas.openxmlformats.org/officeDocument/2006/relationships/image" Target="../media/image1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20" Type="http://schemas.openxmlformats.org/officeDocument/2006/relationships/image" Target="../media/image32.wmf"/><Relationship Id="rId21" Type="http://schemas.openxmlformats.org/officeDocument/2006/relationships/image" Target="../media/image33.wmf"/><Relationship Id="rId10" Type="http://schemas.openxmlformats.org/officeDocument/2006/relationships/image" Target="../media/image22.wmf"/><Relationship Id="rId11" Type="http://schemas.openxmlformats.org/officeDocument/2006/relationships/image" Target="../media/image23.wmf"/><Relationship Id="rId12" Type="http://schemas.openxmlformats.org/officeDocument/2006/relationships/image" Target="../media/image24.wmf"/><Relationship Id="rId13" Type="http://schemas.openxmlformats.org/officeDocument/2006/relationships/image" Target="../media/image25.wmf"/><Relationship Id="rId14" Type="http://schemas.openxmlformats.org/officeDocument/2006/relationships/image" Target="../media/image26.wmf"/><Relationship Id="rId15" Type="http://schemas.openxmlformats.org/officeDocument/2006/relationships/image" Target="../media/image27.wmf"/><Relationship Id="rId16" Type="http://schemas.openxmlformats.org/officeDocument/2006/relationships/image" Target="../media/image28.wmf"/><Relationship Id="rId17" Type="http://schemas.openxmlformats.org/officeDocument/2006/relationships/image" Target="../media/image29.wmf"/><Relationship Id="rId18" Type="http://schemas.openxmlformats.org/officeDocument/2006/relationships/image" Target="../media/image30.wmf"/><Relationship Id="rId19" Type="http://schemas.openxmlformats.org/officeDocument/2006/relationships/image" Target="../media/image31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6" Type="http://schemas.openxmlformats.org/officeDocument/2006/relationships/image" Target="../media/image18.wmf"/><Relationship Id="rId7" Type="http://schemas.openxmlformats.org/officeDocument/2006/relationships/image" Target="../media/image19.wmf"/><Relationship Id="rId8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6" Type="http://schemas.openxmlformats.org/officeDocument/2006/relationships/image" Target="../media/image39.wmf"/><Relationship Id="rId7" Type="http://schemas.openxmlformats.org/officeDocument/2006/relationships/image" Target="../media/image40.wmf"/><Relationship Id="rId1" Type="http://schemas.openxmlformats.org/officeDocument/2006/relationships/image" Target="../media/image34.wmf"/><Relationship Id="rId2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5" Type="http://schemas.openxmlformats.org/officeDocument/2006/relationships/image" Target="../media/image47.wmf"/><Relationship Id="rId6" Type="http://schemas.openxmlformats.org/officeDocument/2006/relationships/image" Target="../media/image48.wmf"/><Relationship Id="rId7" Type="http://schemas.openxmlformats.org/officeDocument/2006/relationships/image" Target="../media/image49.emf"/><Relationship Id="rId8" Type="http://schemas.openxmlformats.org/officeDocument/2006/relationships/image" Target="../media/image50.wmf"/><Relationship Id="rId9" Type="http://schemas.openxmlformats.org/officeDocument/2006/relationships/image" Target="../media/image51.wmf"/><Relationship Id="rId10" Type="http://schemas.openxmlformats.org/officeDocument/2006/relationships/image" Target="../media/image52.wmf"/><Relationship Id="rId11" Type="http://schemas.openxmlformats.org/officeDocument/2006/relationships/image" Target="../media/image53.wmf"/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8" Type="http://schemas.openxmlformats.org/officeDocument/2006/relationships/image" Target="../media/image61.wmf"/><Relationship Id="rId9" Type="http://schemas.openxmlformats.org/officeDocument/2006/relationships/image" Target="../media/image62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A60C3C-C4AF-44AB-A02F-B837E098771F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8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70755-35A5-47CF-8EAD-5EBB60561275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2ECA3-D72D-417B-A4C9-BB0239A0268B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C42BB8-0C41-4D69-910F-90451D5663DA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65677-2CB4-4373-AE3C-D68B69913799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8EE10-E6EA-4D72-B2F9-97252F7701D0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2624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88D3-84D0-45A3-8350-A5B0791E04EA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9955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8A6A70-B3AC-41C6-AC57-AA64B0EA6630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5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FBFDE-4127-4849-88B3-F1A7ADBB0F42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DF4E4B-30BB-40A5-BC5E-24BB4B8DDC7E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8170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B7B503-7F68-40AD-A1D7-15CB4E3C509B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C54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ACB6DB2-198B-46BE-B894-FE3E238E8B9C}" type="datetime1">
              <a:rPr lang="zh-CN" altLang="en-US" smtClean="0"/>
              <a:t>19/5/20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28" r:id="rId2"/>
    <p:sldLayoutId id="2147484329" r:id="rId3"/>
    <p:sldLayoutId id="2147484330" r:id="rId4"/>
    <p:sldLayoutId id="2147484331" r:id="rId5"/>
    <p:sldLayoutId id="2147484332" r:id="rId6"/>
    <p:sldLayoutId id="2147484333" r:id="rId7"/>
    <p:sldLayoutId id="2147484334" r:id="rId8"/>
    <p:sldLayoutId id="2147484335" r:id="rId9"/>
    <p:sldLayoutId id="2147484336" r:id="rId10"/>
    <p:sldLayoutId id="214748433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wmf"/><Relationship Id="rId14" Type="http://schemas.openxmlformats.org/officeDocument/2006/relationships/oleObject" Target="../embeddings/oleObject20.bin"/><Relationship Id="rId15" Type="http://schemas.openxmlformats.org/officeDocument/2006/relationships/image" Target="../media/image18.wmf"/><Relationship Id="rId16" Type="http://schemas.openxmlformats.org/officeDocument/2006/relationships/oleObject" Target="../embeddings/oleObject21.bin"/><Relationship Id="rId17" Type="http://schemas.openxmlformats.org/officeDocument/2006/relationships/image" Target="../media/image19.wmf"/><Relationship Id="rId18" Type="http://schemas.openxmlformats.org/officeDocument/2006/relationships/oleObject" Target="../embeddings/oleObject22.bin"/><Relationship Id="rId19" Type="http://schemas.openxmlformats.org/officeDocument/2006/relationships/image" Target="../media/image20.wmf"/><Relationship Id="rId50" Type="http://schemas.openxmlformats.org/officeDocument/2006/relationships/image" Target="../media/image31.wmf"/><Relationship Id="rId51" Type="http://schemas.openxmlformats.org/officeDocument/2006/relationships/oleObject" Target="../embeddings/oleObject43.bin"/><Relationship Id="rId52" Type="http://schemas.openxmlformats.org/officeDocument/2006/relationships/image" Target="../media/image32.wmf"/><Relationship Id="rId53" Type="http://schemas.openxmlformats.org/officeDocument/2006/relationships/oleObject" Target="../embeddings/oleObject44.bin"/><Relationship Id="rId54" Type="http://schemas.openxmlformats.org/officeDocument/2006/relationships/image" Target="../media/image33.wmf"/><Relationship Id="rId40" Type="http://schemas.openxmlformats.org/officeDocument/2006/relationships/oleObject" Target="../embeddings/oleObject34.bin"/><Relationship Id="rId41" Type="http://schemas.openxmlformats.org/officeDocument/2006/relationships/oleObject" Target="../embeddings/oleObject35.bin"/><Relationship Id="rId42" Type="http://schemas.openxmlformats.org/officeDocument/2006/relationships/oleObject" Target="../embeddings/oleObject36.bin"/><Relationship Id="rId43" Type="http://schemas.openxmlformats.org/officeDocument/2006/relationships/oleObject" Target="../embeddings/oleObject37.bin"/><Relationship Id="rId44" Type="http://schemas.openxmlformats.org/officeDocument/2006/relationships/oleObject" Target="../embeddings/oleObject38.bin"/><Relationship Id="rId45" Type="http://schemas.openxmlformats.org/officeDocument/2006/relationships/oleObject" Target="../embeddings/oleObject39.bin"/><Relationship Id="rId46" Type="http://schemas.openxmlformats.org/officeDocument/2006/relationships/oleObject" Target="../embeddings/oleObject40.bin"/><Relationship Id="rId47" Type="http://schemas.openxmlformats.org/officeDocument/2006/relationships/oleObject" Target="../embeddings/oleObject41.bin"/><Relationship Id="rId48" Type="http://schemas.openxmlformats.org/officeDocument/2006/relationships/image" Target="../media/image30.wmf"/><Relationship Id="rId49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5.wmf"/><Relationship Id="rId30" Type="http://schemas.openxmlformats.org/officeDocument/2006/relationships/oleObject" Target="../embeddings/oleObject28.bin"/><Relationship Id="rId31" Type="http://schemas.openxmlformats.org/officeDocument/2006/relationships/image" Target="../media/image26.wmf"/><Relationship Id="rId32" Type="http://schemas.openxmlformats.org/officeDocument/2006/relationships/oleObject" Target="../embeddings/oleObject29.bin"/><Relationship Id="rId33" Type="http://schemas.openxmlformats.org/officeDocument/2006/relationships/image" Target="../media/image27.wmf"/><Relationship Id="rId34" Type="http://schemas.openxmlformats.org/officeDocument/2006/relationships/oleObject" Target="../embeddings/oleObject30.bin"/><Relationship Id="rId35" Type="http://schemas.openxmlformats.org/officeDocument/2006/relationships/image" Target="../media/image28.wmf"/><Relationship Id="rId36" Type="http://schemas.openxmlformats.org/officeDocument/2006/relationships/oleObject" Target="../embeddings/oleObject31.bin"/><Relationship Id="rId37" Type="http://schemas.openxmlformats.org/officeDocument/2006/relationships/image" Target="../media/image29.wmf"/><Relationship Id="rId38" Type="http://schemas.openxmlformats.org/officeDocument/2006/relationships/oleObject" Target="../embeddings/oleObject32.bin"/><Relationship Id="rId39" Type="http://schemas.openxmlformats.org/officeDocument/2006/relationships/oleObject" Target="../embeddings/oleObject33.bin"/><Relationship Id="rId20" Type="http://schemas.openxmlformats.org/officeDocument/2006/relationships/oleObject" Target="../embeddings/oleObject23.bin"/><Relationship Id="rId21" Type="http://schemas.openxmlformats.org/officeDocument/2006/relationships/image" Target="../media/image21.wmf"/><Relationship Id="rId22" Type="http://schemas.openxmlformats.org/officeDocument/2006/relationships/oleObject" Target="../embeddings/oleObject24.bin"/><Relationship Id="rId23" Type="http://schemas.openxmlformats.org/officeDocument/2006/relationships/image" Target="../media/image22.wmf"/><Relationship Id="rId24" Type="http://schemas.openxmlformats.org/officeDocument/2006/relationships/oleObject" Target="../embeddings/oleObject25.bin"/><Relationship Id="rId25" Type="http://schemas.openxmlformats.org/officeDocument/2006/relationships/image" Target="../media/image23.wmf"/><Relationship Id="rId26" Type="http://schemas.openxmlformats.org/officeDocument/2006/relationships/oleObject" Target="../embeddings/oleObject26.bin"/><Relationship Id="rId27" Type="http://schemas.openxmlformats.org/officeDocument/2006/relationships/image" Target="../media/image24.wmf"/><Relationship Id="rId28" Type="http://schemas.openxmlformats.org/officeDocument/2006/relationships/oleObject" Target="../embeddings/oleObject27.bin"/><Relationship Id="rId29" Type="http://schemas.openxmlformats.org/officeDocument/2006/relationships/image" Target="../media/image25.wmf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16.wmf"/><Relationship Id="rId12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9.bin"/><Relationship Id="rId12" Type="http://schemas.openxmlformats.org/officeDocument/2006/relationships/image" Target="../media/image38.wmf"/><Relationship Id="rId13" Type="http://schemas.openxmlformats.org/officeDocument/2006/relationships/oleObject" Target="../embeddings/oleObject50.bin"/><Relationship Id="rId14" Type="http://schemas.openxmlformats.org/officeDocument/2006/relationships/image" Target="../media/image39.wmf"/><Relationship Id="rId15" Type="http://schemas.openxmlformats.org/officeDocument/2006/relationships/oleObject" Target="../embeddings/oleObject51.bin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5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36.w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41.w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42.wmf"/><Relationship Id="rId7" Type="http://schemas.openxmlformats.org/officeDocument/2006/relationships/oleObject" Target="../embeddings/oleObject54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55.bin"/><Relationship Id="rId10" Type="http://schemas.openxmlformats.org/officeDocument/2006/relationships/oleObject" Target="../embeddings/oleObject56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20" Type="http://schemas.openxmlformats.org/officeDocument/2006/relationships/image" Target="../media/image51.wmf"/><Relationship Id="rId21" Type="http://schemas.openxmlformats.org/officeDocument/2006/relationships/oleObject" Target="../embeddings/oleObject65.bin"/><Relationship Id="rId22" Type="http://schemas.openxmlformats.org/officeDocument/2006/relationships/image" Target="../media/image52.wmf"/><Relationship Id="rId23" Type="http://schemas.openxmlformats.org/officeDocument/2006/relationships/oleObject" Target="../embeddings/oleObject66.bin"/><Relationship Id="rId24" Type="http://schemas.openxmlformats.org/officeDocument/2006/relationships/image" Target="../media/image53.wmf"/><Relationship Id="rId10" Type="http://schemas.openxmlformats.org/officeDocument/2006/relationships/image" Target="../media/image46.wmf"/><Relationship Id="rId11" Type="http://schemas.openxmlformats.org/officeDocument/2006/relationships/oleObject" Target="../embeddings/oleObject61.bin"/><Relationship Id="rId12" Type="http://schemas.openxmlformats.org/officeDocument/2006/relationships/image" Target="../media/image47.wmf"/><Relationship Id="rId13" Type="http://schemas.openxmlformats.org/officeDocument/2006/relationships/oleObject" Target="../embeddings/oleObject62.bin"/><Relationship Id="rId14" Type="http://schemas.openxmlformats.org/officeDocument/2006/relationships/image" Target="../media/image48.wmf"/><Relationship Id="rId15" Type="http://schemas.openxmlformats.org/officeDocument/2006/relationships/oleObject" Target="../embeddings/Microsoft___1.bin"/><Relationship Id="rId16" Type="http://schemas.openxmlformats.org/officeDocument/2006/relationships/image" Target="../media/image49.emf"/><Relationship Id="rId17" Type="http://schemas.openxmlformats.org/officeDocument/2006/relationships/oleObject" Target="../embeddings/oleObject63.bin"/><Relationship Id="rId18" Type="http://schemas.openxmlformats.org/officeDocument/2006/relationships/image" Target="../media/image50.wmf"/><Relationship Id="rId19" Type="http://schemas.openxmlformats.org/officeDocument/2006/relationships/oleObject" Target="../embeddings/oleObject6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7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58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59.bin"/><Relationship Id="rId8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20" Type="http://schemas.openxmlformats.org/officeDocument/2006/relationships/image" Target="../media/image62.wmf"/><Relationship Id="rId10" Type="http://schemas.openxmlformats.org/officeDocument/2006/relationships/image" Target="../media/image57.wmf"/><Relationship Id="rId11" Type="http://schemas.openxmlformats.org/officeDocument/2006/relationships/oleObject" Target="../embeddings/oleObject71.bin"/><Relationship Id="rId12" Type="http://schemas.openxmlformats.org/officeDocument/2006/relationships/image" Target="../media/image58.wmf"/><Relationship Id="rId13" Type="http://schemas.openxmlformats.org/officeDocument/2006/relationships/oleObject" Target="../embeddings/oleObject72.bin"/><Relationship Id="rId14" Type="http://schemas.openxmlformats.org/officeDocument/2006/relationships/image" Target="../media/image59.wmf"/><Relationship Id="rId15" Type="http://schemas.openxmlformats.org/officeDocument/2006/relationships/oleObject" Target="../embeddings/oleObject73.bin"/><Relationship Id="rId16" Type="http://schemas.openxmlformats.org/officeDocument/2006/relationships/image" Target="../media/image60.wmf"/><Relationship Id="rId17" Type="http://schemas.openxmlformats.org/officeDocument/2006/relationships/oleObject" Target="../embeddings/oleObject74.bin"/><Relationship Id="rId18" Type="http://schemas.openxmlformats.org/officeDocument/2006/relationships/image" Target="../media/image61.wmf"/><Relationship Id="rId19" Type="http://schemas.openxmlformats.org/officeDocument/2006/relationships/oleObject" Target="../embeddings/oleObject7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7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68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69.bin"/><Relationship Id="rId8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4" Type="http://schemas.openxmlformats.org/officeDocument/2006/relationships/image" Target="../media/image68.wmf"/><Relationship Id="rId15" Type="http://schemas.openxmlformats.org/officeDocument/2006/relationships/oleObject" Target="../embeddings/oleObject82.bin"/><Relationship Id="rId16" Type="http://schemas.openxmlformats.org/officeDocument/2006/relationships/image" Target="../media/image69.wmf"/><Relationship Id="rId17" Type="http://schemas.openxmlformats.org/officeDocument/2006/relationships/oleObject" Target="../embeddings/oleObject83.bin"/><Relationship Id="rId18" Type="http://schemas.openxmlformats.org/officeDocument/2006/relationships/image" Target="../media/image70.wmf"/><Relationship Id="rId19" Type="http://schemas.openxmlformats.org/officeDocument/2006/relationships/oleObject" Target="../embeddings/oleObject84.bin"/><Relationship Id="rId63" Type="http://schemas.openxmlformats.org/officeDocument/2006/relationships/image" Target="../media/image90.wmf"/><Relationship Id="rId64" Type="http://schemas.openxmlformats.org/officeDocument/2006/relationships/oleObject" Target="../embeddings/oleObject108.bin"/><Relationship Id="rId65" Type="http://schemas.openxmlformats.org/officeDocument/2006/relationships/image" Target="../media/image91.wmf"/><Relationship Id="rId50" Type="http://schemas.openxmlformats.org/officeDocument/2006/relationships/oleObject" Target="../embeddings/oleObject101.bin"/><Relationship Id="rId51" Type="http://schemas.openxmlformats.org/officeDocument/2006/relationships/image" Target="../media/image84.wmf"/><Relationship Id="rId52" Type="http://schemas.openxmlformats.org/officeDocument/2006/relationships/oleObject" Target="../embeddings/oleObject102.bin"/><Relationship Id="rId53" Type="http://schemas.openxmlformats.org/officeDocument/2006/relationships/image" Target="../media/image85.wmf"/><Relationship Id="rId54" Type="http://schemas.openxmlformats.org/officeDocument/2006/relationships/oleObject" Target="../embeddings/oleObject103.bin"/><Relationship Id="rId55" Type="http://schemas.openxmlformats.org/officeDocument/2006/relationships/image" Target="../media/image86.wmf"/><Relationship Id="rId56" Type="http://schemas.openxmlformats.org/officeDocument/2006/relationships/oleObject" Target="../embeddings/oleObject104.bin"/><Relationship Id="rId57" Type="http://schemas.openxmlformats.org/officeDocument/2006/relationships/image" Target="../media/image87.wmf"/><Relationship Id="rId58" Type="http://schemas.openxmlformats.org/officeDocument/2006/relationships/oleObject" Target="../embeddings/oleObject105.bin"/><Relationship Id="rId59" Type="http://schemas.openxmlformats.org/officeDocument/2006/relationships/image" Target="../media/image88.wmf"/><Relationship Id="rId40" Type="http://schemas.openxmlformats.org/officeDocument/2006/relationships/image" Target="../media/image79.wmf"/><Relationship Id="rId41" Type="http://schemas.openxmlformats.org/officeDocument/2006/relationships/oleObject" Target="../embeddings/oleObject96.bin"/><Relationship Id="rId42" Type="http://schemas.openxmlformats.org/officeDocument/2006/relationships/image" Target="../media/image80.wmf"/><Relationship Id="rId43" Type="http://schemas.openxmlformats.org/officeDocument/2006/relationships/oleObject" Target="../embeddings/oleObject97.bin"/><Relationship Id="rId44" Type="http://schemas.openxmlformats.org/officeDocument/2006/relationships/image" Target="../media/image81.wmf"/><Relationship Id="rId45" Type="http://schemas.openxmlformats.org/officeDocument/2006/relationships/oleObject" Target="../embeddings/oleObject98.bin"/><Relationship Id="rId46" Type="http://schemas.openxmlformats.org/officeDocument/2006/relationships/image" Target="../media/image82.wmf"/><Relationship Id="rId47" Type="http://schemas.openxmlformats.org/officeDocument/2006/relationships/oleObject" Target="../embeddings/oleObject99.bin"/><Relationship Id="rId48" Type="http://schemas.openxmlformats.org/officeDocument/2006/relationships/image" Target="../media/image83.wmf"/><Relationship Id="rId49" Type="http://schemas.openxmlformats.org/officeDocument/2006/relationships/oleObject" Target="../embeddings/oleObject100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6.bin"/><Relationship Id="rId4" Type="http://schemas.openxmlformats.org/officeDocument/2006/relationships/image" Target="../media/image63.wmf"/><Relationship Id="rId5" Type="http://schemas.openxmlformats.org/officeDocument/2006/relationships/oleObject" Target="../embeddings/oleObject77.bin"/><Relationship Id="rId6" Type="http://schemas.openxmlformats.org/officeDocument/2006/relationships/image" Target="../media/image64.wmf"/><Relationship Id="rId7" Type="http://schemas.openxmlformats.org/officeDocument/2006/relationships/oleObject" Target="../embeddings/oleObject78.bin"/><Relationship Id="rId8" Type="http://schemas.openxmlformats.org/officeDocument/2006/relationships/image" Target="../media/image65.wmf"/><Relationship Id="rId9" Type="http://schemas.openxmlformats.org/officeDocument/2006/relationships/oleObject" Target="../embeddings/oleObject79.bin"/><Relationship Id="rId30" Type="http://schemas.openxmlformats.org/officeDocument/2006/relationships/image" Target="../media/image75.wmf"/><Relationship Id="rId31" Type="http://schemas.openxmlformats.org/officeDocument/2006/relationships/oleObject" Target="../embeddings/oleObject90.bin"/><Relationship Id="rId32" Type="http://schemas.openxmlformats.org/officeDocument/2006/relationships/image" Target="../media/image76.wmf"/><Relationship Id="rId33" Type="http://schemas.openxmlformats.org/officeDocument/2006/relationships/oleObject" Target="../embeddings/oleObject91.bin"/><Relationship Id="rId34" Type="http://schemas.openxmlformats.org/officeDocument/2006/relationships/image" Target="../media/image77.wmf"/><Relationship Id="rId35" Type="http://schemas.openxmlformats.org/officeDocument/2006/relationships/oleObject" Target="../embeddings/oleObject92.bin"/><Relationship Id="rId36" Type="http://schemas.openxmlformats.org/officeDocument/2006/relationships/image" Target="../media/image78.wmf"/><Relationship Id="rId37" Type="http://schemas.openxmlformats.org/officeDocument/2006/relationships/oleObject" Target="../embeddings/oleObject93.bin"/><Relationship Id="rId38" Type="http://schemas.openxmlformats.org/officeDocument/2006/relationships/oleObject" Target="../embeddings/oleObject94.bin"/><Relationship Id="rId39" Type="http://schemas.openxmlformats.org/officeDocument/2006/relationships/oleObject" Target="../embeddings/oleObject95.bin"/><Relationship Id="rId20" Type="http://schemas.openxmlformats.org/officeDocument/2006/relationships/image" Target="../media/image2.wmf"/><Relationship Id="rId21" Type="http://schemas.openxmlformats.org/officeDocument/2006/relationships/oleObject" Target="../embeddings/oleObject85.bin"/><Relationship Id="rId22" Type="http://schemas.openxmlformats.org/officeDocument/2006/relationships/image" Target="../media/image71.wmf"/><Relationship Id="rId23" Type="http://schemas.openxmlformats.org/officeDocument/2006/relationships/oleObject" Target="../embeddings/oleObject86.bin"/><Relationship Id="rId24" Type="http://schemas.openxmlformats.org/officeDocument/2006/relationships/image" Target="../media/image72.wmf"/><Relationship Id="rId25" Type="http://schemas.openxmlformats.org/officeDocument/2006/relationships/oleObject" Target="../embeddings/oleObject87.bin"/><Relationship Id="rId26" Type="http://schemas.openxmlformats.org/officeDocument/2006/relationships/image" Target="../media/image73.wmf"/><Relationship Id="rId27" Type="http://schemas.openxmlformats.org/officeDocument/2006/relationships/oleObject" Target="../embeddings/oleObject88.bin"/><Relationship Id="rId28" Type="http://schemas.openxmlformats.org/officeDocument/2006/relationships/image" Target="../media/image74.wmf"/><Relationship Id="rId29" Type="http://schemas.openxmlformats.org/officeDocument/2006/relationships/oleObject" Target="../embeddings/oleObject89.bin"/><Relationship Id="rId60" Type="http://schemas.openxmlformats.org/officeDocument/2006/relationships/oleObject" Target="../embeddings/oleObject106.bin"/><Relationship Id="rId61" Type="http://schemas.openxmlformats.org/officeDocument/2006/relationships/image" Target="../media/image89.wmf"/><Relationship Id="rId62" Type="http://schemas.openxmlformats.org/officeDocument/2006/relationships/oleObject" Target="../embeddings/oleObject107.bin"/><Relationship Id="rId10" Type="http://schemas.openxmlformats.org/officeDocument/2006/relationships/image" Target="../media/image66.wmf"/><Relationship Id="rId11" Type="http://schemas.openxmlformats.org/officeDocument/2006/relationships/oleObject" Target="../embeddings/oleObject80.bin"/><Relationship Id="rId12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4" Type="http://schemas.openxmlformats.org/officeDocument/2006/relationships/oleObject" Target="../embeddings/oleObject109.bin"/><Relationship Id="rId5" Type="http://schemas.openxmlformats.org/officeDocument/2006/relationships/image" Target="../media/image9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4" Type="http://schemas.openxmlformats.org/officeDocument/2006/relationships/oleObject" Target="../embeddings/oleObject110.bin"/><Relationship Id="rId5" Type="http://schemas.openxmlformats.org/officeDocument/2006/relationships/image" Target="../media/image93.wmf"/><Relationship Id="rId6" Type="http://schemas.openxmlformats.org/officeDocument/2006/relationships/oleObject" Target="../embeddings/oleObject111.bin"/><Relationship Id="rId7" Type="http://schemas.openxmlformats.org/officeDocument/2006/relationships/image" Target="../media/image94.wmf"/><Relationship Id="rId8" Type="http://schemas.openxmlformats.org/officeDocument/2006/relationships/oleObject" Target="../embeddings/oleObject112.bin"/><Relationship Id="rId9" Type="http://schemas.openxmlformats.org/officeDocument/2006/relationships/image" Target="../media/image95.wmf"/><Relationship Id="rId10" Type="http://schemas.openxmlformats.org/officeDocument/2006/relationships/oleObject" Target="../embeddings/oleObject113.bin"/><Relationship Id="rId11" Type="http://schemas.openxmlformats.org/officeDocument/2006/relationships/image" Target="../media/image96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20" Type="http://schemas.openxmlformats.org/officeDocument/2006/relationships/image" Target="../media/image102.wmf"/><Relationship Id="rId21" Type="http://schemas.openxmlformats.org/officeDocument/2006/relationships/oleObject" Target="../embeddings/oleObject123.bin"/><Relationship Id="rId22" Type="http://schemas.openxmlformats.org/officeDocument/2006/relationships/image" Target="../media/image103.wmf"/><Relationship Id="rId10" Type="http://schemas.openxmlformats.org/officeDocument/2006/relationships/image" Target="../media/image6.wmf"/><Relationship Id="rId11" Type="http://schemas.openxmlformats.org/officeDocument/2006/relationships/oleObject" Target="../embeddings/oleObject118.bin"/><Relationship Id="rId12" Type="http://schemas.openxmlformats.org/officeDocument/2006/relationships/image" Target="../media/image98.wmf"/><Relationship Id="rId13" Type="http://schemas.openxmlformats.org/officeDocument/2006/relationships/oleObject" Target="../embeddings/oleObject119.bin"/><Relationship Id="rId14" Type="http://schemas.openxmlformats.org/officeDocument/2006/relationships/image" Target="../media/image99.wmf"/><Relationship Id="rId15" Type="http://schemas.openxmlformats.org/officeDocument/2006/relationships/oleObject" Target="../embeddings/oleObject120.bin"/><Relationship Id="rId16" Type="http://schemas.openxmlformats.org/officeDocument/2006/relationships/image" Target="../media/image100.wmf"/><Relationship Id="rId17" Type="http://schemas.openxmlformats.org/officeDocument/2006/relationships/oleObject" Target="../embeddings/oleObject121.bin"/><Relationship Id="rId18" Type="http://schemas.openxmlformats.org/officeDocument/2006/relationships/image" Target="../media/image101.wmf"/><Relationship Id="rId19" Type="http://schemas.openxmlformats.org/officeDocument/2006/relationships/oleObject" Target="../embeddings/oleObject12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4.bin"/><Relationship Id="rId4" Type="http://schemas.openxmlformats.org/officeDocument/2006/relationships/image" Target="../media/image97.wmf"/><Relationship Id="rId5" Type="http://schemas.openxmlformats.org/officeDocument/2006/relationships/oleObject" Target="../embeddings/oleObject115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116.bin"/><Relationship Id="rId8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11.wmf"/><Relationship Id="rId21" Type="http://schemas.openxmlformats.org/officeDocument/2006/relationships/oleObject" Target="../embeddings/oleObject133.bin"/><Relationship Id="rId22" Type="http://schemas.openxmlformats.org/officeDocument/2006/relationships/oleObject" Target="../embeddings/oleObject134.bin"/><Relationship Id="rId23" Type="http://schemas.openxmlformats.org/officeDocument/2006/relationships/oleObject" Target="../embeddings/oleObject135.bin"/><Relationship Id="rId24" Type="http://schemas.openxmlformats.org/officeDocument/2006/relationships/image" Target="../media/image112.wmf"/><Relationship Id="rId25" Type="http://schemas.openxmlformats.org/officeDocument/2006/relationships/oleObject" Target="../embeddings/oleObject136.bin"/><Relationship Id="rId26" Type="http://schemas.openxmlformats.org/officeDocument/2006/relationships/image" Target="../media/image113.wmf"/><Relationship Id="rId27" Type="http://schemas.openxmlformats.org/officeDocument/2006/relationships/oleObject" Target="../embeddings/oleObject137.bin"/><Relationship Id="rId28" Type="http://schemas.openxmlformats.org/officeDocument/2006/relationships/image" Target="../media/image114.wmf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124.bin"/><Relationship Id="rId5" Type="http://schemas.openxmlformats.org/officeDocument/2006/relationships/image" Target="../media/image104.wmf"/><Relationship Id="rId30" Type="http://schemas.openxmlformats.org/officeDocument/2006/relationships/image" Target="../media/image115.wmf"/><Relationship Id="rId31" Type="http://schemas.openxmlformats.org/officeDocument/2006/relationships/oleObject" Target="../embeddings/oleObject139.bin"/><Relationship Id="rId32" Type="http://schemas.openxmlformats.org/officeDocument/2006/relationships/oleObject" Target="../embeddings/oleObject140.bin"/><Relationship Id="rId9" Type="http://schemas.openxmlformats.org/officeDocument/2006/relationships/image" Target="../media/image106.wmf"/><Relationship Id="rId6" Type="http://schemas.openxmlformats.org/officeDocument/2006/relationships/oleObject" Target="../embeddings/oleObject125.bin"/><Relationship Id="rId7" Type="http://schemas.openxmlformats.org/officeDocument/2006/relationships/image" Target="../media/image105.wmf"/><Relationship Id="rId8" Type="http://schemas.openxmlformats.org/officeDocument/2006/relationships/oleObject" Target="../embeddings/oleObject126.bin"/><Relationship Id="rId33" Type="http://schemas.openxmlformats.org/officeDocument/2006/relationships/oleObject" Target="../embeddings/oleObject141.bin"/><Relationship Id="rId34" Type="http://schemas.openxmlformats.org/officeDocument/2006/relationships/oleObject" Target="../embeddings/oleObject142.bin"/><Relationship Id="rId35" Type="http://schemas.openxmlformats.org/officeDocument/2006/relationships/oleObject" Target="../embeddings/oleObject143.bin"/><Relationship Id="rId36" Type="http://schemas.openxmlformats.org/officeDocument/2006/relationships/image" Target="../media/image116.wmf"/><Relationship Id="rId10" Type="http://schemas.openxmlformats.org/officeDocument/2006/relationships/oleObject" Target="../embeddings/oleObject127.bin"/><Relationship Id="rId11" Type="http://schemas.openxmlformats.org/officeDocument/2006/relationships/image" Target="../media/image107.wmf"/><Relationship Id="rId12" Type="http://schemas.openxmlformats.org/officeDocument/2006/relationships/oleObject" Target="../embeddings/oleObject128.bin"/><Relationship Id="rId13" Type="http://schemas.openxmlformats.org/officeDocument/2006/relationships/image" Target="../media/image108.wmf"/><Relationship Id="rId14" Type="http://schemas.openxmlformats.org/officeDocument/2006/relationships/oleObject" Target="../embeddings/oleObject129.bin"/><Relationship Id="rId15" Type="http://schemas.openxmlformats.org/officeDocument/2006/relationships/oleObject" Target="../embeddings/oleObject130.bin"/><Relationship Id="rId16" Type="http://schemas.openxmlformats.org/officeDocument/2006/relationships/image" Target="../media/image109.wmf"/><Relationship Id="rId17" Type="http://schemas.openxmlformats.org/officeDocument/2006/relationships/oleObject" Target="../embeddings/oleObject131.bin"/><Relationship Id="rId18" Type="http://schemas.openxmlformats.org/officeDocument/2006/relationships/image" Target="../media/image110.wmf"/><Relationship Id="rId19" Type="http://schemas.openxmlformats.org/officeDocument/2006/relationships/oleObject" Target="../embeddings/oleObject132.bin"/><Relationship Id="rId37" Type="http://schemas.openxmlformats.org/officeDocument/2006/relationships/oleObject" Target="../embeddings/oleObject144.bin"/><Relationship Id="rId38" Type="http://schemas.openxmlformats.org/officeDocument/2006/relationships/image" Target="../media/image117.wmf"/><Relationship Id="rId39" Type="http://schemas.openxmlformats.org/officeDocument/2006/relationships/oleObject" Target="../embeddings/oleObject145.bin"/><Relationship Id="rId40" Type="http://schemas.openxmlformats.org/officeDocument/2006/relationships/image" Target="../media/image1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4" Type="http://schemas.openxmlformats.org/officeDocument/2006/relationships/oleObject" Target="../embeddings/oleObject146.bin"/><Relationship Id="rId5" Type="http://schemas.openxmlformats.org/officeDocument/2006/relationships/image" Target="../media/image119.wmf"/><Relationship Id="rId6" Type="http://schemas.openxmlformats.org/officeDocument/2006/relationships/oleObject" Target="../embeddings/oleObject147.bin"/><Relationship Id="rId7" Type="http://schemas.openxmlformats.org/officeDocument/2006/relationships/image" Target="../media/image120.wmf"/><Relationship Id="rId8" Type="http://schemas.openxmlformats.org/officeDocument/2006/relationships/oleObject" Target="../embeddings/oleObject148.bin"/><Relationship Id="rId9" Type="http://schemas.openxmlformats.org/officeDocument/2006/relationships/image" Target="../media/image121.wmf"/><Relationship Id="rId10" Type="http://schemas.openxmlformats.org/officeDocument/2006/relationships/oleObject" Target="../embeddings/oleObject149.bin"/><Relationship Id="rId11" Type="http://schemas.openxmlformats.org/officeDocument/2006/relationships/image" Target="../media/image12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20" Type="http://schemas.openxmlformats.org/officeDocument/2006/relationships/oleObject" Target="../embeddings/oleObject158.bin"/><Relationship Id="rId21" Type="http://schemas.openxmlformats.org/officeDocument/2006/relationships/image" Target="../media/image131.wmf"/><Relationship Id="rId22" Type="http://schemas.openxmlformats.org/officeDocument/2006/relationships/oleObject" Target="../embeddings/oleObject159.bin"/><Relationship Id="rId23" Type="http://schemas.openxmlformats.org/officeDocument/2006/relationships/image" Target="../media/image132.wmf"/><Relationship Id="rId10" Type="http://schemas.openxmlformats.org/officeDocument/2006/relationships/oleObject" Target="../embeddings/oleObject153.bin"/><Relationship Id="rId11" Type="http://schemas.openxmlformats.org/officeDocument/2006/relationships/image" Target="../media/image126.wmf"/><Relationship Id="rId12" Type="http://schemas.openxmlformats.org/officeDocument/2006/relationships/oleObject" Target="../embeddings/oleObject154.bin"/><Relationship Id="rId13" Type="http://schemas.openxmlformats.org/officeDocument/2006/relationships/image" Target="../media/image127.wmf"/><Relationship Id="rId14" Type="http://schemas.openxmlformats.org/officeDocument/2006/relationships/oleObject" Target="../embeddings/oleObject155.bin"/><Relationship Id="rId15" Type="http://schemas.openxmlformats.org/officeDocument/2006/relationships/image" Target="../media/image128.wmf"/><Relationship Id="rId16" Type="http://schemas.openxmlformats.org/officeDocument/2006/relationships/oleObject" Target="../embeddings/oleObject156.bin"/><Relationship Id="rId17" Type="http://schemas.openxmlformats.org/officeDocument/2006/relationships/image" Target="../media/image129.wmf"/><Relationship Id="rId18" Type="http://schemas.openxmlformats.org/officeDocument/2006/relationships/oleObject" Target="../embeddings/oleObject157.bin"/><Relationship Id="rId19" Type="http://schemas.openxmlformats.org/officeDocument/2006/relationships/image" Target="../media/image13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4.wav"/><Relationship Id="rId4" Type="http://schemas.openxmlformats.org/officeDocument/2006/relationships/oleObject" Target="../embeddings/oleObject150.bin"/><Relationship Id="rId5" Type="http://schemas.openxmlformats.org/officeDocument/2006/relationships/image" Target="../media/image123.wmf"/><Relationship Id="rId6" Type="http://schemas.openxmlformats.org/officeDocument/2006/relationships/oleObject" Target="../embeddings/oleObject151.bin"/><Relationship Id="rId7" Type="http://schemas.openxmlformats.org/officeDocument/2006/relationships/image" Target="../media/image124.wmf"/><Relationship Id="rId8" Type="http://schemas.openxmlformats.org/officeDocument/2006/relationships/oleObject" Target="../embeddings/oleObject152.bin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4.bin"/><Relationship Id="rId12" Type="http://schemas.openxmlformats.org/officeDocument/2006/relationships/image" Target="../media/image137.wmf"/><Relationship Id="rId13" Type="http://schemas.openxmlformats.org/officeDocument/2006/relationships/oleObject" Target="../embeddings/oleObject165.bin"/><Relationship Id="rId14" Type="http://schemas.openxmlformats.org/officeDocument/2006/relationships/image" Target="../media/image138.wmf"/><Relationship Id="rId15" Type="http://schemas.openxmlformats.org/officeDocument/2006/relationships/oleObject" Target="../embeddings/oleObject166.bin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0.bin"/><Relationship Id="rId4" Type="http://schemas.openxmlformats.org/officeDocument/2006/relationships/image" Target="../media/image133.wmf"/><Relationship Id="rId5" Type="http://schemas.openxmlformats.org/officeDocument/2006/relationships/oleObject" Target="../embeddings/oleObject161.bin"/><Relationship Id="rId6" Type="http://schemas.openxmlformats.org/officeDocument/2006/relationships/image" Target="../media/image134.wmf"/><Relationship Id="rId7" Type="http://schemas.openxmlformats.org/officeDocument/2006/relationships/oleObject" Target="../embeddings/oleObject162.bin"/><Relationship Id="rId8" Type="http://schemas.openxmlformats.org/officeDocument/2006/relationships/image" Target="../media/image135.wmf"/><Relationship Id="rId9" Type="http://schemas.openxmlformats.org/officeDocument/2006/relationships/oleObject" Target="../embeddings/oleObject163.bin"/><Relationship Id="rId10" Type="http://schemas.openxmlformats.org/officeDocument/2006/relationships/image" Target="../media/image13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4" Type="http://schemas.openxmlformats.org/officeDocument/2006/relationships/audio" Target="../media/audio3.wav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3.bin"/><Relationship Id="rId10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108" y="1124680"/>
            <a:ext cx="7207974" cy="2592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第三章 多维随机变量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及其分布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1910" y="6157859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3.1.2 </a:t>
            </a:r>
            <a:r>
              <a:rPr lang="zh-CN" altLang="en-US" sz="3600" dirty="0" smtClean="0"/>
              <a:t>二维离散型随机变量</a:t>
            </a:r>
            <a:endParaRPr lang="zh-CN" altLang="en-US" sz="36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34105" y="813126"/>
            <a:ext cx="7705725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等可能地在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1,2,3,4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中取值，另一整数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等可能地在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1~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中取值，求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的联合分布列。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696084"/>
              </p:ext>
            </p:extLst>
          </p:nvPr>
        </p:nvGraphicFramePr>
        <p:xfrm>
          <a:off x="1024654" y="1870933"/>
          <a:ext cx="2216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5" name="公式" r:id="rId4" imgW="1231560" imgH="241200" progId="Equation.3">
                  <p:embed/>
                </p:oleObj>
              </mc:Choice>
              <mc:Fallback>
                <p:oleObj name="公式" r:id="rId4" imgW="1231560" imgH="241200" progId="Equation.3">
                  <p:embed/>
                  <p:pic>
                    <p:nvPicPr>
                      <p:cNvPr id="2683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654" y="1870933"/>
                        <a:ext cx="2216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5392" y="1761396"/>
            <a:ext cx="588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90485"/>
              </p:ext>
            </p:extLst>
          </p:nvPr>
        </p:nvGraphicFramePr>
        <p:xfrm>
          <a:off x="3240804" y="1874108"/>
          <a:ext cx="36004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6" name="公式" r:id="rId6" imgW="2145960" imgH="241200" progId="Equation.3">
                  <p:embed/>
                </p:oleObj>
              </mc:Choice>
              <mc:Fallback>
                <p:oleObj name="公式" r:id="rId6" imgW="2145960" imgH="241200" progId="Equation.3">
                  <p:embed/>
                  <p:pic>
                    <p:nvPicPr>
                      <p:cNvPr id="2683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804" y="1874108"/>
                        <a:ext cx="36004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83027"/>
              </p:ext>
            </p:extLst>
          </p:nvPr>
        </p:nvGraphicFramePr>
        <p:xfrm>
          <a:off x="6710037" y="1612171"/>
          <a:ext cx="14398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7" name="公式" r:id="rId8" imgW="863280" imgH="482400" progId="Equation.3">
                  <p:embed/>
                </p:oleObj>
              </mc:Choice>
              <mc:Fallback>
                <p:oleObj name="公式" r:id="rId8" imgW="863280" imgH="482400" progId="Equation.3">
                  <p:embed/>
                  <p:pic>
                    <p:nvPicPr>
                      <p:cNvPr id="2683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037" y="1612171"/>
                        <a:ext cx="143986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052042"/>
              </p:ext>
            </p:extLst>
          </p:nvPr>
        </p:nvGraphicFramePr>
        <p:xfrm>
          <a:off x="1008779" y="2426558"/>
          <a:ext cx="21605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8" name="公式" r:id="rId10" imgW="1244520" imgH="241200" progId="Equation.3">
                  <p:embed/>
                </p:oleObj>
              </mc:Choice>
              <mc:Fallback>
                <p:oleObj name="公式" r:id="rId10" imgW="1244520" imgH="241200" progId="Equation.3">
                  <p:embed/>
                  <p:pic>
                    <p:nvPicPr>
                      <p:cNvPr id="26839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779" y="2426558"/>
                        <a:ext cx="21605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29959"/>
              </p:ext>
            </p:extLst>
          </p:nvPr>
        </p:nvGraphicFramePr>
        <p:xfrm>
          <a:off x="3240804" y="2445608"/>
          <a:ext cx="36004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9" name="公式" r:id="rId12" imgW="2171520" imgH="241200" progId="Equation.3">
                  <p:embed/>
                </p:oleObj>
              </mc:Choice>
              <mc:Fallback>
                <p:oleObj name="公式" r:id="rId12" imgW="2171520" imgH="241200" progId="Equation.3">
                  <p:embed/>
                  <p:pic>
                    <p:nvPicPr>
                      <p:cNvPr id="26839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804" y="2445608"/>
                        <a:ext cx="36004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46074"/>
              </p:ext>
            </p:extLst>
          </p:nvPr>
        </p:nvGraphicFramePr>
        <p:xfrm>
          <a:off x="6787279" y="2299558"/>
          <a:ext cx="1422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0" name="公式" r:id="rId14" imgW="901440" imgH="482400" progId="Equation.3">
                  <p:embed/>
                </p:oleObj>
              </mc:Choice>
              <mc:Fallback>
                <p:oleObj name="公式" r:id="rId14" imgW="901440" imgH="482400" progId="Equation.3">
                  <p:embed/>
                  <p:pic>
                    <p:nvPicPr>
                      <p:cNvPr id="26839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7279" y="2299558"/>
                        <a:ext cx="14224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30751"/>
              </p:ext>
            </p:extLst>
          </p:nvPr>
        </p:nvGraphicFramePr>
        <p:xfrm>
          <a:off x="1307229" y="3234596"/>
          <a:ext cx="3587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1" name="Equation" r:id="rId16" imgW="177480" imgH="164880" progId="Equation.DSMT4">
                  <p:embed/>
                </p:oleObj>
              </mc:Choice>
              <mc:Fallback>
                <p:oleObj name="Equation" r:id="rId16" imgW="177480" imgH="164880" progId="Equation.DSMT4">
                  <p:embed/>
                  <p:pic>
                    <p:nvPicPr>
                      <p:cNvPr id="26839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229" y="3234596"/>
                        <a:ext cx="35877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614498"/>
              </p:ext>
            </p:extLst>
          </p:nvPr>
        </p:nvGraphicFramePr>
        <p:xfrm>
          <a:off x="1750142" y="2812321"/>
          <a:ext cx="3095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2" name="Equation" r:id="rId18" imgW="152280" imgH="164880" progId="Equation.DSMT4">
                  <p:embed/>
                </p:oleObj>
              </mc:Choice>
              <mc:Fallback>
                <p:oleObj name="Equation" r:id="rId18" imgW="152280" imgH="164880" progId="Equation.DSMT4">
                  <p:embed/>
                  <p:pic>
                    <p:nvPicPr>
                      <p:cNvPr id="26839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142" y="2812321"/>
                        <a:ext cx="30956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76882"/>
              </p:ext>
            </p:extLst>
          </p:nvPr>
        </p:nvGraphicFramePr>
        <p:xfrm>
          <a:off x="2520079" y="3129821"/>
          <a:ext cx="2813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3" name="Equation" r:id="rId20" imgW="1460160" imgH="203040" progId="Equation.DSMT4">
                  <p:embed/>
                </p:oleObj>
              </mc:Choice>
              <mc:Fallback>
                <p:oleObj name="Equation" r:id="rId20" imgW="1460160" imgH="203040" progId="Equation.DSMT4">
                  <p:embed/>
                  <p:pic>
                    <p:nvPicPr>
                      <p:cNvPr id="26839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079" y="3129821"/>
                        <a:ext cx="28130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76943"/>
              </p:ext>
            </p:extLst>
          </p:nvPr>
        </p:nvGraphicFramePr>
        <p:xfrm>
          <a:off x="1518367" y="3799747"/>
          <a:ext cx="29686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4" name="Equation" r:id="rId22" imgW="126720" imgH="1587240" progId="Equation.DSMT4">
                  <p:embed/>
                </p:oleObj>
              </mc:Choice>
              <mc:Fallback>
                <p:oleObj name="Equation" r:id="rId22" imgW="126720" imgH="1587240" progId="Equation.DSMT4">
                  <p:embed/>
                  <p:pic>
                    <p:nvPicPr>
                      <p:cNvPr id="26839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367" y="3799747"/>
                        <a:ext cx="296863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143717" y="3591784"/>
            <a:ext cx="4495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134317" y="2829784"/>
            <a:ext cx="0" cy="3657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1296117" y="2982184"/>
            <a:ext cx="8382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799658"/>
              </p:ext>
            </p:extLst>
          </p:nvPr>
        </p:nvGraphicFramePr>
        <p:xfrm>
          <a:off x="2515317" y="3667984"/>
          <a:ext cx="2508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5" name="公式" r:id="rId24" imgW="152280" imgH="393480" progId="Equation.3">
                  <p:embed/>
                </p:oleObj>
              </mc:Choice>
              <mc:Fallback>
                <p:oleObj name="公式" r:id="rId24" imgW="152280" imgH="393480" progId="Equation.3">
                  <p:embed/>
                  <p:pic>
                    <p:nvPicPr>
                      <p:cNvPr id="26839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317" y="3667984"/>
                        <a:ext cx="2508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653"/>
              </p:ext>
            </p:extLst>
          </p:nvPr>
        </p:nvGraphicFramePr>
        <p:xfrm>
          <a:off x="2523255" y="4312509"/>
          <a:ext cx="2333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6" name="公式" r:id="rId26" imgW="139680" imgH="393480" progId="Equation.3">
                  <p:embed/>
                </p:oleObj>
              </mc:Choice>
              <mc:Fallback>
                <p:oleObj name="公式" r:id="rId26" imgW="139680" imgH="393480" progId="Equation.3">
                  <p:embed/>
                  <p:pic>
                    <p:nvPicPr>
                      <p:cNvPr id="26839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255" y="4312509"/>
                        <a:ext cx="2333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07064"/>
              </p:ext>
            </p:extLst>
          </p:nvPr>
        </p:nvGraphicFramePr>
        <p:xfrm>
          <a:off x="2337517" y="5074509"/>
          <a:ext cx="5937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7" name="公式" r:id="rId28" imgW="355320" imgH="393480" progId="Equation.3">
                  <p:embed/>
                </p:oleObj>
              </mc:Choice>
              <mc:Fallback>
                <p:oleObj name="公式" r:id="rId28" imgW="355320" imgH="393480" progId="Equation.3">
                  <p:embed/>
                  <p:pic>
                    <p:nvPicPr>
                      <p:cNvPr id="26839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517" y="5074509"/>
                        <a:ext cx="5937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93329"/>
              </p:ext>
            </p:extLst>
          </p:nvPr>
        </p:nvGraphicFramePr>
        <p:xfrm>
          <a:off x="2345455" y="5836509"/>
          <a:ext cx="6143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8" name="公式" r:id="rId30" imgW="368280" imgH="393480" progId="Equation.3">
                  <p:embed/>
                </p:oleObj>
              </mc:Choice>
              <mc:Fallback>
                <p:oleObj name="公式" r:id="rId30" imgW="368280" imgH="393480" progId="Equation.3">
                  <p:embed/>
                  <p:pic>
                    <p:nvPicPr>
                      <p:cNvPr id="26839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455" y="5836509"/>
                        <a:ext cx="6143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05554"/>
              </p:ext>
            </p:extLst>
          </p:nvPr>
        </p:nvGraphicFramePr>
        <p:xfrm>
          <a:off x="3321767" y="5074509"/>
          <a:ext cx="33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9" name="公式" r:id="rId32" imgW="203040" imgH="393480" progId="Equation.3">
                  <p:embed/>
                </p:oleObj>
              </mc:Choice>
              <mc:Fallback>
                <p:oleObj name="公式" r:id="rId32" imgW="203040" imgH="393480" progId="Equation.3">
                  <p:embed/>
                  <p:pic>
                    <p:nvPicPr>
                      <p:cNvPr id="26839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767" y="5074509"/>
                        <a:ext cx="336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94706"/>
              </p:ext>
            </p:extLst>
          </p:nvPr>
        </p:nvGraphicFramePr>
        <p:xfrm>
          <a:off x="3353517" y="5836509"/>
          <a:ext cx="33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0" name="公式" r:id="rId34" imgW="203040" imgH="393480" progId="Equation.3">
                  <p:embed/>
                </p:oleObj>
              </mc:Choice>
              <mc:Fallback>
                <p:oleObj name="公式" r:id="rId34" imgW="203040" imgH="393480" progId="Equation.3">
                  <p:embed/>
                  <p:pic>
                    <p:nvPicPr>
                      <p:cNvPr id="26839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3517" y="5836509"/>
                        <a:ext cx="336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017504"/>
              </p:ext>
            </p:extLst>
          </p:nvPr>
        </p:nvGraphicFramePr>
        <p:xfrm>
          <a:off x="3428130" y="3845784"/>
          <a:ext cx="2079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1" name="公式" r:id="rId36" imgW="126720" imgH="177480" progId="Equation.3">
                  <p:embed/>
                </p:oleObj>
              </mc:Choice>
              <mc:Fallback>
                <p:oleObj name="公式" r:id="rId36" imgW="126720" imgH="177480" progId="Equation.3">
                  <p:embed/>
                  <p:pic>
                    <p:nvPicPr>
                      <p:cNvPr id="26839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130" y="3845784"/>
                        <a:ext cx="20796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79070"/>
              </p:ext>
            </p:extLst>
          </p:nvPr>
        </p:nvGraphicFramePr>
        <p:xfrm>
          <a:off x="4288555" y="3831497"/>
          <a:ext cx="2079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2" name="公式" r:id="rId38" imgW="126720" imgH="177480" progId="Equation.3">
                  <p:embed/>
                </p:oleObj>
              </mc:Choice>
              <mc:Fallback>
                <p:oleObj name="公式" r:id="rId38" imgW="126720" imgH="177480" progId="Equation.3">
                  <p:embed/>
                  <p:pic>
                    <p:nvPicPr>
                      <p:cNvPr id="26839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555" y="3831497"/>
                        <a:ext cx="2079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10698"/>
              </p:ext>
            </p:extLst>
          </p:nvPr>
        </p:nvGraphicFramePr>
        <p:xfrm>
          <a:off x="5126755" y="3831497"/>
          <a:ext cx="2079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3" name="公式" r:id="rId39" imgW="126720" imgH="177480" progId="Equation.3">
                  <p:embed/>
                </p:oleObj>
              </mc:Choice>
              <mc:Fallback>
                <p:oleObj name="公式" r:id="rId39" imgW="126720" imgH="177480" progId="Equation.3">
                  <p:embed/>
                  <p:pic>
                    <p:nvPicPr>
                      <p:cNvPr id="26839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755" y="3831497"/>
                        <a:ext cx="2079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16525"/>
              </p:ext>
            </p:extLst>
          </p:nvPr>
        </p:nvGraphicFramePr>
        <p:xfrm>
          <a:off x="3424955" y="4353784"/>
          <a:ext cx="23336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4" name="公式" r:id="rId40" imgW="139680" imgH="393480" progId="Equation.3">
                  <p:embed/>
                </p:oleObj>
              </mc:Choice>
              <mc:Fallback>
                <p:oleObj name="公式" r:id="rId40" imgW="139680" imgH="393480" progId="Equation.3">
                  <p:embed/>
                  <p:pic>
                    <p:nvPicPr>
                      <p:cNvPr id="26839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955" y="4353784"/>
                        <a:ext cx="2333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524280"/>
              </p:ext>
            </p:extLst>
          </p:nvPr>
        </p:nvGraphicFramePr>
        <p:xfrm>
          <a:off x="4274267" y="4517297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5" name="公式" r:id="rId41" imgW="126720" imgH="177480" progId="Equation.3">
                  <p:embed/>
                </p:oleObj>
              </mc:Choice>
              <mc:Fallback>
                <p:oleObj name="公式" r:id="rId41" imgW="126720" imgH="177480" progId="Equation.3">
                  <p:embed/>
                  <p:pic>
                    <p:nvPicPr>
                      <p:cNvPr id="2683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267" y="4517297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540593"/>
              </p:ext>
            </p:extLst>
          </p:nvPr>
        </p:nvGraphicFramePr>
        <p:xfrm>
          <a:off x="5106117" y="4517297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6" name="公式" r:id="rId42" imgW="126720" imgH="177480" progId="Equation.3">
                  <p:embed/>
                </p:oleObj>
              </mc:Choice>
              <mc:Fallback>
                <p:oleObj name="公式" r:id="rId42" imgW="126720" imgH="177480" progId="Equation.3">
                  <p:embed/>
                  <p:pic>
                    <p:nvPicPr>
                      <p:cNvPr id="26839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117" y="4517297"/>
                        <a:ext cx="209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33381"/>
              </p:ext>
            </p:extLst>
          </p:nvPr>
        </p:nvGraphicFramePr>
        <p:xfrm>
          <a:off x="4236167" y="5039584"/>
          <a:ext cx="33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7" name="公式" r:id="rId43" imgW="203040" imgH="393480" progId="Equation.3">
                  <p:embed/>
                </p:oleObj>
              </mc:Choice>
              <mc:Fallback>
                <p:oleObj name="公式" r:id="rId43" imgW="203040" imgH="393480" progId="Equation.3">
                  <p:embed/>
                  <p:pic>
                    <p:nvPicPr>
                      <p:cNvPr id="26839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167" y="5039584"/>
                        <a:ext cx="336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881691"/>
              </p:ext>
            </p:extLst>
          </p:nvPr>
        </p:nvGraphicFramePr>
        <p:xfrm>
          <a:off x="5125167" y="5218972"/>
          <a:ext cx="2095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8" name="公式" r:id="rId44" imgW="126720" imgH="177480" progId="Equation.3">
                  <p:embed/>
                </p:oleObj>
              </mc:Choice>
              <mc:Fallback>
                <p:oleObj name="公式" r:id="rId44" imgW="126720" imgH="177480" progId="Equation.3">
                  <p:embed/>
                  <p:pic>
                    <p:nvPicPr>
                      <p:cNvPr id="26839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167" y="5218972"/>
                        <a:ext cx="2095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499997"/>
              </p:ext>
            </p:extLst>
          </p:nvPr>
        </p:nvGraphicFramePr>
        <p:xfrm>
          <a:off x="4267917" y="5801584"/>
          <a:ext cx="33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49" name="公式" r:id="rId45" imgW="203040" imgH="393480" progId="Equation.3">
                  <p:embed/>
                </p:oleObj>
              </mc:Choice>
              <mc:Fallback>
                <p:oleObj name="公式" r:id="rId45" imgW="203040" imgH="393480" progId="Equation.3">
                  <p:embed/>
                  <p:pic>
                    <p:nvPicPr>
                      <p:cNvPr id="26839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917" y="5801584"/>
                        <a:ext cx="336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17771"/>
              </p:ext>
            </p:extLst>
          </p:nvPr>
        </p:nvGraphicFramePr>
        <p:xfrm>
          <a:off x="5074367" y="5801584"/>
          <a:ext cx="336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0" name="公式" r:id="rId46" imgW="203040" imgH="393480" progId="Equation.3">
                  <p:embed/>
                </p:oleObj>
              </mc:Choice>
              <mc:Fallback>
                <p:oleObj name="公式" r:id="rId46" imgW="203040" imgH="393480" progId="Equation.3">
                  <p:embed/>
                  <p:pic>
                    <p:nvPicPr>
                      <p:cNvPr id="26839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367" y="5801584"/>
                        <a:ext cx="336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78888"/>
              </p:ext>
            </p:extLst>
          </p:nvPr>
        </p:nvGraphicFramePr>
        <p:xfrm>
          <a:off x="1211979" y="1886808"/>
          <a:ext cx="20161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1" name="公式" r:id="rId47" imgW="1231560" imgH="241200" progId="Equation.3">
                  <p:embed/>
                </p:oleObj>
              </mc:Choice>
              <mc:Fallback>
                <p:oleObj name="公式" r:id="rId47" imgW="1231560" imgH="241200" progId="Equation.3">
                  <p:embed/>
                  <p:pic>
                    <p:nvPicPr>
                      <p:cNvPr id="268393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979" y="1886808"/>
                        <a:ext cx="20161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15270"/>
              </p:ext>
            </p:extLst>
          </p:nvPr>
        </p:nvGraphicFramePr>
        <p:xfrm>
          <a:off x="6763467" y="1626459"/>
          <a:ext cx="83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2" name="Equation" r:id="rId49" imgW="469800" imgH="406080" progId="Equation.DSMT4">
                  <p:embed/>
                </p:oleObj>
              </mc:Choice>
              <mc:Fallback>
                <p:oleObj name="Equation" r:id="rId49" imgW="469800" imgH="406080" progId="Equation.DSMT4">
                  <p:embed/>
                  <p:pic>
                    <p:nvPicPr>
                      <p:cNvPr id="26839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467" y="1626459"/>
                        <a:ext cx="838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870574"/>
              </p:ext>
            </p:extLst>
          </p:nvPr>
        </p:nvGraphicFramePr>
        <p:xfrm>
          <a:off x="5328367" y="2409096"/>
          <a:ext cx="20875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3" name="公式" r:id="rId51" imgW="1104840" imgH="241200" progId="Equation.3">
                  <p:embed/>
                </p:oleObj>
              </mc:Choice>
              <mc:Fallback>
                <p:oleObj name="公式" r:id="rId51" imgW="1104840" imgH="241200" progId="Equation.3">
                  <p:embed/>
                  <p:pic>
                    <p:nvPicPr>
                      <p:cNvPr id="268393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367" y="2409096"/>
                        <a:ext cx="20875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021462"/>
              </p:ext>
            </p:extLst>
          </p:nvPr>
        </p:nvGraphicFramePr>
        <p:xfrm>
          <a:off x="3226517" y="1869346"/>
          <a:ext cx="35369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4" name="公式" r:id="rId53" imgW="2133360" imgH="241200" progId="Equation.3">
                  <p:embed/>
                </p:oleObj>
              </mc:Choice>
              <mc:Fallback>
                <p:oleObj name="公式" r:id="rId53" imgW="2133360" imgH="241200" progId="Equation.3">
                  <p:embed/>
                  <p:pic>
                    <p:nvPicPr>
                      <p:cNvPr id="268394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517" y="1869346"/>
                        <a:ext cx="35369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97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3137" y="6236142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37568" y="2635824"/>
            <a:ext cx="7921625" cy="93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zh-CN" altLang="en-US" sz="2600" b="1" dirty="0">
                <a:solidFill>
                  <a:schemeClr val="tx1"/>
                </a:solidFill>
                <a:latin typeface="-윤고딕120" pitchFamily="18" charset="-127"/>
              </a:rPr>
              <a:t>则称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宋体" panose="02010600030101010101" pitchFamily="2" charset="-122"/>
              </a:rPr>
              <a:t>为</a:t>
            </a:r>
            <a:r>
              <a:rPr kumimoji="1" lang="zh-CN" altLang="en-US" sz="2600" b="1" dirty="0">
                <a:solidFill>
                  <a:srgbClr val="FD0119"/>
                </a:solidFill>
                <a:latin typeface="宋体" panose="02010600030101010101" pitchFamily="2" charset="-122"/>
              </a:rPr>
              <a:t>二</a:t>
            </a:r>
            <a:r>
              <a:rPr kumimoji="1" lang="zh-CN" altLang="en-US" sz="2600" b="1" dirty="0" smtClean="0">
                <a:solidFill>
                  <a:srgbClr val="FD0119"/>
                </a:solidFill>
                <a:latin typeface="宋体" panose="02010600030101010101" pitchFamily="2" charset="-122"/>
              </a:rPr>
              <a:t>维连续型随机变量</a:t>
            </a:r>
            <a:r>
              <a:rPr kumimoji="1" lang="en-US" altLang="zh-CN" sz="2600" b="1" dirty="0" smtClean="0">
                <a:solidFill>
                  <a:srgbClr val="FD011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称</a:t>
            </a:r>
            <a:r>
              <a:rPr kumimoji="1"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为其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 dirty="0">
                <a:solidFill>
                  <a:srgbClr val="FD0119"/>
                </a:solidFill>
              </a:rPr>
              <a:t>联合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rgbClr val="FD0119"/>
                </a:solidFill>
                <a:latin typeface="-윤고딕120" pitchFamily="18" charset="-127"/>
              </a:rPr>
              <a:t>概率密度</a:t>
            </a:r>
            <a:r>
              <a:rPr kumimoji="1" lang="zh-CN" altLang="en-US" sz="2600" dirty="0">
                <a:solidFill>
                  <a:schemeClr val="tx1"/>
                </a:solidFill>
                <a:latin typeface="-윤고딕120" pitchFamily="18" charset="-127"/>
              </a:rPr>
              <a:t>。</a:t>
            </a:r>
          </a:p>
        </p:txBody>
      </p:sp>
      <p:sp>
        <p:nvSpPr>
          <p:cNvPr id="43" name="Rectangle 4"/>
          <p:cNvSpPr txBox="1">
            <a:spLocks noChangeArrowheads="1"/>
          </p:cNvSpPr>
          <p:nvPr/>
        </p:nvSpPr>
        <p:spPr>
          <a:xfrm>
            <a:off x="-238694" y="907037"/>
            <a:ext cx="8359775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7088" lvl="1">
              <a:lnSpc>
                <a:spcPct val="120000"/>
              </a:lnSpc>
              <a:buFontTx/>
              <a:buNone/>
              <a:tabLst>
                <a:tab pos="898525" algn="l"/>
              </a:tabLst>
            </a:pPr>
            <a:r>
              <a:rPr lang="en-US" altLang="zh-CN" sz="2600" b="1" dirty="0">
                <a:solidFill>
                  <a:srgbClr val="003399"/>
                </a:solidFill>
              </a:rPr>
              <a:t>1.</a:t>
            </a:r>
            <a:r>
              <a:rPr lang="zh-CN" altLang="en-US" sz="2600" b="1" dirty="0">
                <a:solidFill>
                  <a:srgbClr val="003399"/>
                </a:solidFill>
              </a:rPr>
              <a:t>定义 </a:t>
            </a:r>
            <a:r>
              <a:rPr lang="zh-CN" altLang="en-US" sz="2600" b="1" dirty="0" smtClean="0">
                <a:solidFill>
                  <a:srgbClr val="003399"/>
                </a:solidFill>
              </a:rPr>
              <a:t> 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随机变量</a:t>
            </a:r>
            <a:r>
              <a:rPr lang="en-US" altLang="zh-CN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的分布函数为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  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若存在非负函数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对任意实数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y, </a:t>
            </a:r>
            <a:r>
              <a:rPr lang="zh-CN" alt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endParaRPr lang="zh-CN" altLang="en-US" sz="26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4" name="Group 106"/>
          <p:cNvGrpSpPr>
            <a:grpSpLocks/>
          </p:cNvGrpSpPr>
          <p:nvPr/>
        </p:nvGrpSpPr>
        <p:grpSpPr bwMode="auto">
          <a:xfrm>
            <a:off x="1561531" y="1988124"/>
            <a:ext cx="4826000" cy="576263"/>
            <a:chOff x="1247" y="1418"/>
            <a:chExt cx="3040" cy="363"/>
          </a:xfrm>
        </p:grpSpPr>
        <p:sp>
          <p:nvSpPr>
            <p:cNvPr id="45" name="Rectangle 2"/>
            <p:cNvSpPr>
              <a:spLocks noChangeArrowheads="1"/>
            </p:cNvSpPr>
            <p:nvPr/>
          </p:nvSpPr>
          <p:spPr bwMode="auto">
            <a:xfrm>
              <a:off x="1247" y="1418"/>
              <a:ext cx="3040" cy="363"/>
            </a:xfrm>
            <a:prstGeom prst="rect">
              <a:avLst/>
            </a:prstGeom>
            <a:solidFill>
              <a:srgbClr val="FF9933"/>
            </a:solidFill>
            <a:ln w="19050" algn="ctr">
              <a:solidFill>
                <a:schemeClr val="bg1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46" name="Object 58"/>
            <p:cNvGraphicFramePr>
              <a:graphicFrameLocks noChangeAspect="1"/>
            </p:cNvGraphicFramePr>
            <p:nvPr/>
          </p:nvGraphicFramePr>
          <p:xfrm>
            <a:off x="1429" y="1418"/>
            <a:ext cx="258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89" name="公式" r:id="rId3" imgW="2425680" imgH="330120" progId="Equation.3">
                    <p:embed/>
                  </p:oleObj>
                </mc:Choice>
                <mc:Fallback>
                  <p:oleObj name="公式" r:id="rId3" imgW="2425680" imgH="330120" progId="Equation.3">
                    <p:embed/>
                    <p:pic>
                      <p:nvPicPr>
                        <p:cNvPr id="7176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418"/>
                          <a:ext cx="2587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104"/>
          <p:cNvGrpSpPr>
            <a:grpSpLocks/>
          </p:cNvGrpSpPr>
          <p:nvPr/>
        </p:nvGrpSpPr>
        <p:grpSpPr bwMode="auto">
          <a:xfrm>
            <a:off x="-108650" y="3644457"/>
            <a:ext cx="5689600" cy="719137"/>
            <a:chOff x="249" y="2251"/>
            <a:chExt cx="3584" cy="453"/>
          </a:xfrm>
        </p:grpSpPr>
        <p:sp>
          <p:nvSpPr>
            <p:cNvPr id="48" name="Text Box 64"/>
            <p:cNvSpPr txBox="1">
              <a:spLocks noChangeArrowheads="1"/>
            </p:cNvSpPr>
            <p:nvPr/>
          </p:nvSpPr>
          <p:spPr bwMode="auto">
            <a:xfrm>
              <a:off x="249" y="2320"/>
              <a:ext cx="219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 dirty="0">
                  <a:solidFill>
                    <a:srgbClr val="FD0119"/>
                  </a:solidFill>
                </a:rPr>
                <a:t>注</a:t>
              </a:r>
              <a:r>
                <a:rPr lang="en-US" altLang="zh-CN" b="1" dirty="0">
                  <a:solidFill>
                    <a:srgbClr val="FD0119"/>
                  </a:solidFill>
                  <a:latin typeface="Times New Roman" panose="02020603050405020304" pitchFamily="18" charset="0"/>
                </a:rPr>
                <a:t>1 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若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x,y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连续，则</a:t>
              </a:r>
            </a:p>
          </p:txBody>
        </p:sp>
        <p:graphicFrame>
          <p:nvGraphicFramePr>
            <p:cNvPr id="49" name="Object 65"/>
            <p:cNvGraphicFramePr>
              <a:graphicFrameLocks noChangeAspect="1"/>
            </p:cNvGraphicFramePr>
            <p:nvPr/>
          </p:nvGraphicFramePr>
          <p:xfrm>
            <a:off x="2381" y="2251"/>
            <a:ext cx="1452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0" name="公式" r:id="rId5" imgW="1676160" imgH="520560" progId="Equation.3">
                    <p:embed/>
                  </p:oleObj>
                </mc:Choice>
                <mc:Fallback>
                  <p:oleObj name="公式" r:id="rId5" imgW="1676160" imgH="520560" progId="Equation.3">
                    <p:embed/>
                    <p:pic>
                      <p:nvPicPr>
                        <p:cNvPr id="7175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51"/>
                          <a:ext cx="1452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-108650" y="4320732"/>
            <a:ext cx="126057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rgbClr val="FD0119"/>
                </a:solidFill>
              </a:rPr>
              <a:t>注</a:t>
            </a:r>
            <a:r>
              <a:rPr lang="en-US" altLang="zh-CN" b="1" dirty="0" smtClean="0">
                <a:solidFill>
                  <a:srgbClr val="FD0119"/>
                </a:solidFill>
                <a:latin typeface="Times New Roman" panose="02020603050405020304" pitchFamily="18" charset="0"/>
              </a:rPr>
              <a:t>2  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07294"/>
              </p:ext>
            </p:extLst>
          </p:nvPr>
        </p:nvGraphicFramePr>
        <p:xfrm>
          <a:off x="1072450" y="4444999"/>
          <a:ext cx="33845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name="Equation" r:id="rId7" imgW="1815840" imgH="228600" progId="Equation.DSMT4">
                  <p:embed/>
                </p:oleObj>
              </mc:Choice>
              <mc:Fallback>
                <p:oleObj name="Equation" r:id="rId7" imgW="1815840" imgH="228600" progId="Equation.DSMT4">
                  <p:embed/>
                  <p:pic>
                    <p:nvPicPr>
                      <p:cNvPr id="268602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450" y="4444999"/>
                        <a:ext cx="33845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69063110"/>
              </p:ext>
            </p:extLst>
          </p:nvPr>
        </p:nvGraphicFramePr>
        <p:xfrm>
          <a:off x="1072450" y="4875212"/>
          <a:ext cx="51847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公式" r:id="rId9" imgW="3606480" imgH="253800" progId="Equation.3">
                  <p:embed/>
                </p:oleObj>
              </mc:Choice>
              <mc:Fallback>
                <p:oleObj name="公式" r:id="rId9" imgW="3606480" imgH="253800" progId="Equation.3">
                  <p:embed/>
                  <p:pic>
                    <p:nvPicPr>
                      <p:cNvPr id="268602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450" y="4875212"/>
                        <a:ext cx="51847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00557372"/>
              </p:ext>
            </p:extLst>
          </p:nvPr>
        </p:nvGraphicFramePr>
        <p:xfrm>
          <a:off x="1072450" y="5213349"/>
          <a:ext cx="4826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公式" r:id="rId11" imgW="3314520" imgH="330120" progId="Equation.3">
                  <p:embed/>
                </p:oleObj>
              </mc:Choice>
              <mc:Fallback>
                <p:oleObj name="公式" r:id="rId11" imgW="3314520" imgH="330120" progId="Equation.3">
                  <p:embed/>
                  <p:pic>
                    <p:nvPicPr>
                      <p:cNvPr id="2686023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450" y="5213349"/>
                        <a:ext cx="4826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81695"/>
              </p:ext>
            </p:extLst>
          </p:nvPr>
        </p:nvGraphicFramePr>
        <p:xfrm>
          <a:off x="4457000" y="4367212"/>
          <a:ext cx="23050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name="公式" r:id="rId13" imgW="1485720" imgH="355320" progId="Equation.3">
                  <p:embed/>
                </p:oleObj>
              </mc:Choice>
              <mc:Fallback>
                <p:oleObj name="公式" r:id="rId13" imgW="1485720" imgH="355320" progId="Equation.3">
                  <p:embed/>
                  <p:pic>
                    <p:nvPicPr>
                      <p:cNvPr id="2686024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000" y="4367212"/>
                        <a:ext cx="23050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77"/>
          <p:cNvGrpSpPr>
            <a:grpSpLocks/>
          </p:cNvGrpSpPr>
          <p:nvPr/>
        </p:nvGrpSpPr>
        <p:grpSpPr bwMode="auto">
          <a:xfrm>
            <a:off x="6903337" y="4227512"/>
            <a:ext cx="1946275" cy="1639887"/>
            <a:chOff x="3658" y="1715"/>
            <a:chExt cx="1226" cy="1033"/>
          </a:xfrm>
        </p:grpSpPr>
        <p:sp>
          <p:nvSpPr>
            <p:cNvPr id="62" name="Text Box 78"/>
            <p:cNvSpPr txBox="1">
              <a:spLocks noChangeArrowheads="1"/>
            </p:cNvSpPr>
            <p:nvPr/>
          </p:nvSpPr>
          <p:spPr bwMode="auto">
            <a:xfrm>
              <a:off x="4280" y="2517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286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79"/>
            <p:cNvSpPr txBox="1">
              <a:spLocks noChangeArrowheads="1"/>
            </p:cNvSpPr>
            <p:nvPr/>
          </p:nvSpPr>
          <p:spPr bwMode="auto">
            <a:xfrm>
              <a:off x="3681" y="2184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286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1400" b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4" name="Text Box 80"/>
            <p:cNvSpPr txBox="1">
              <a:spLocks noChangeArrowheads="1"/>
            </p:cNvSpPr>
            <p:nvPr/>
          </p:nvSpPr>
          <p:spPr bwMode="auto">
            <a:xfrm>
              <a:off x="3972" y="2516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286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-25000"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65" name="Group 81"/>
            <p:cNvGrpSpPr>
              <a:grpSpLocks/>
            </p:cNvGrpSpPr>
            <p:nvPr/>
          </p:nvGrpSpPr>
          <p:grpSpPr bwMode="auto">
            <a:xfrm>
              <a:off x="3658" y="1715"/>
              <a:ext cx="1226" cy="980"/>
              <a:chOff x="3658" y="1715"/>
              <a:chExt cx="1226" cy="980"/>
            </a:xfrm>
          </p:grpSpPr>
          <p:sp>
            <p:nvSpPr>
              <p:cNvPr id="66" name="Text Box 82"/>
              <p:cNvSpPr txBox="1">
                <a:spLocks noChangeArrowheads="1"/>
              </p:cNvSpPr>
              <p:nvPr/>
            </p:nvSpPr>
            <p:spPr bwMode="auto">
              <a:xfrm>
                <a:off x="3678" y="1818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1400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400" b="1" baseline="-25000">
                    <a:latin typeface="Arial" panose="020B0604020202020204" pitchFamily="34" charset="0"/>
                  </a:rPr>
                  <a:t>2</a:t>
                </a:r>
              </a:p>
            </p:txBody>
          </p:sp>
          <p:grpSp>
            <p:nvGrpSpPr>
              <p:cNvPr id="67" name="Group 83"/>
              <p:cNvGrpSpPr>
                <a:grpSpLocks/>
              </p:cNvGrpSpPr>
              <p:nvPr/>
            </p:nvGrpSpPr>
            <p:grpSpPr bwMode="auto">
              <a:xfrm>
                <a:off x="3658" y="1715"/>
                <a:ext cx="1226" cy="980"/>
                <a:chOff x="3658" y="1715"/>
                <a:chExt cx="1226" cy="980"/>
              </a:xfrm>
            </p:grpSpPr>
            <p:grpSp>
              <p:nvGrpSpPr>
                <p:cNvPr id="68" name="Group 84"/>
                <p:cNvGrpSpPr>
                  <a:grpSpLocks/>
                </p:cNvGrpSpPr>
                <p:nvPr/>
              </p:nvGrpSpPr>
              <p:grpSpPr bwMode="auto">
                <a:xfrm>
                  <a:off x="3658" y="1715"/>
                  <a:ext cx="1226" cy="980"/>
                  <a:chOff x="2839" y="1061"/>
                  <a:chExt cx="1226" cy="980"/>
                </a:xfrm>
              </p:grpSpPr>
              <p:sp>
                <p:nvSpPr>
                  <p:cNvPr id="8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839" y="1909"/>
                    <a:ext cx="122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12" y="1061"/>
                    <a:ext cx="0" cy="980"/>
                  </a:xfrm>
                  <a:prstGeom prst="line">
                    <a:avLst/>
                  </a:prstGeom>
                  <a:noFill/>
                  <a:ln w="28575">
                    <a:solidFill>
                      <a:srgbClr val="FF66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" name="Group 87"/>
                <p:cNvGrpSpPr>
                  <a:grpSpLocks/>
                </p:cNvGrpSpPr>
                <p:nvPr/>
              </p:nvGrpSpPr>
              <p:grpSpPr bwMode="auto">
                <a:xfrm>
                  <a:off x="4071" y="2006"/>
                  <a:ext cx="321" cy="236"/>
                  <a:chOff x="4071" y="2006"/>
                  <a:chExt cx="321" cy="236"/>
                </a:xfrm>
              </p:grpSpPr>
              <p:sp>
                <p:nvSpPr>
                  <p:cNvPr id="83" name="Line 8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269" y="2118"/>
                    <a:ext cx="90" cy="157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Line 8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108" y="1969"/>
                    <a:ext cx="173" cy="247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9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4154" y="2002"/>
                    <a:ext cx="182" cy="289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0" name="Group 91"/>
                <p:cNvGrpSpPr>
                  <a:grpSpLocks/>
                </p:cNvGrpSpPr>
                <p:nvPr/>
              </p:nvGrpSpPr>
              <p:grpSpPr bwMode="auto">
                <a:xfrm>
                  <a:off x="3826" y="2016"/>
                  <a:ext cx="576" cy="547"/>
                  <a:chOff x="3826" y="2016"/>
                  <a:chExt cx="576" cy="547"/>
                </a:xfrm>
              </p:grpSpPr>
              <p:grpSp>
                <p:nvGrpSpPr>
                  <p:cNvPr id="71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4399" y="2029"/>
                    <a:ext cx="3" cy="530"/>
                    <a:chOff x="4399" y="2029"/>
                    <a:chExt cx="3" cy="530"/>
                  </a:xfrm>
                </p:grpSpPr>
                <p:sp>
                  <p:nvSpPr>
                    <p:cNvPr id="81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9" y="2029"/>
                      <a:ext cx="0" cy="21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2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02" y="2238"/>
                      <a:ext cx="0" cy="32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2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4082" y="2017"/>
                    <a:ext cx="3" cy="546"/>
                    <a:chOff x="4082" y="2017"/>
                    <a:chExt cx="3" cy="546"/>
                  </a:xfrm>
                </p:grpSpPr>
                <p:sp>
                  <p:nvSpPr>
                    <p:cNvPr id="79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2" y="2017"/>
                      <a:ext cx="0" cy="21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5" y="2242"/>
                      <a:ext cx="0" cy="32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dash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3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826" y="2016"/>
                    <a:ext cx="575" cy="8"/>
                    <a:chOff x="3826" y="2016"/>
                    <a:chExt cx="575" cy="8"/>
                  </a:xfrm>
                </p:grpSpPr>
                <p:sp>
                  <p:nvSpPr>
                    <p:cNvPr id="77" name="Line 99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44" y="1859"/>
                      <a:ext cx="0" cy="31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6" y="2024"/>
                      <a:ext cx="26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4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826" y="2240"/>
                    <a:ext cx="575" cy="0"/>
                    <a:chOff x="3826" y="2240"/>
                    <a:chExt cx="575" cy="0"/>
                  </a:xfrm>
                </p:grpSpPr>
                <p:sp>
                  <p:nvSpPr>
                    <p:cNvPr id="75" name="Line 102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4244" y="2083"/>
                      <a:ext cx="0" cy="31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6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6" y="2240"/>
                      <a:ext cx="26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prstDash val="lgDash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lIns="90000" tIns="46800" rIns="90000" bIns="4680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88" name="Group 105"/>
          <p:cNvGrpSpPr>
            <a:grpSpLocks/>
          </p:cNvGrpSpPr>
          <p:nvPr/>
        </p:nvGrpSpPr>
        <p:grpSpPr bwMode="auto">
          <a:xfrm>
            <a:off x="207681" y="4995863"/>
            <a:ext cx="6265862" cy="646113"/>
            <a:chOff x="158" y="3998"/>
            <a:chExt cx="3901" cy="407"/>
          </a:xfrm>
        </p:grpSpPr>
        <p:sp>
          <p:nvSpPr>
            <p:cNvPr id="89" name="Rectangle 74"/>
            <p:cNvSpPr>
              <a:spLocks noChangeArrowheads="1"/>
            </p:cNvSpPr>
            <p:nvPr/>
          </p:nvSpPr>
          <p:spPr bwMode="auto">
            <a:xfrm>
              <a:off x="1519" y="3998"/>
              <a:ext cx="2540" cy="345"/>
            </a:xfrm>
            <a:prstGeom prst="rect">
              <a:avLst/>
            </a:prstGeom>
            <a:solidFill>
              <a:srgbClr val="00CC66"/>
            </a:solidFill>
            <a:ln w="19050" algn="ctr">
              <a:solidFill>
                <a:srgbClr val="00CC66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Text Box 75"/>
            <p:cNvSpPr txBox="1">
              <a:spLocks noChangeArrowheads="1"/>
            </p:cNvSpPr>
            <p:nvPr/>
          </p:nvSpPr>
          <p:spPr bwMode="auto">
            <a:xfrm>
              <a:off x="158" y="4032"/>
              <a:ext cx="19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zh-CN" altLang="en-US" b="1">
                  <a:solidFill>
                    <a:srgbClr val="FF33CC"/>
                  </a:solidFill>
                </a:rPr>
                <a:t>一般</a:t>
              </a:r>
              <a:r>
                <a:rPr lang="en-US" altLang="zh-CN" b="1">
                  <a:solidFill>
                    <a:srgbClr val="FF33CC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b="1"/>
                <a:t> </a:t>
              </a:r>
              <a:r>
                <a:rPr lang="en-US" altLang="zh-CN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b="1">
                  <a:solidFill>
                    <a:schemeClr val="tx1"/>
                  </a:solidFill>
                  <a:sym typeface="Symbol" panose="05050102010706020507" pitchFamily="18" charset="2"/>
                </a:rPr>
                <a:t>R</a:t>
              </a:r>
              <a:r>
                <a:rPr kumimoji="1" lang="en-US" altLang="zh-CN" b="1" baseline="30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zh-CN" altLang="en-US" b="1">
                  <a:solidFill>
                    <a:schemeClr val="tx1"/>
                  </a:solidFill>
                  <a:sym typeface="Symbol" panose="05050102010706020507" pitchFamily="18" charset="2"/>
                </a:rPr>
                <a:t>，</a:t>
              </a:r>
            </a:p>
          </p:txBody>
        </p:sp>
        <p:graphicFrame>
          <p:nvGraphicFramePr>
            <p:cNvPr id="91" name="Object 76"/>
            <p:cNvGraphicFramePr>
              <a:graphicFrameLocks noChangeAspect="1"/>
            </p:cNvGraphicFramePr>
            <p:nvPr/>
          </p:nvGraphicFramePr>
          <p:xfrm>
            <a:off x="1596" y="4043"/>
            <a:ext cx="237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95" name="公式" r:id="rId15" imgW="2501640" imgH="380880" progId="Equation.3">
                    <p:embed/>
                  </p:oleObj>
                </mc:Choice>
                <mc:Fallback>
                  <p:oleObj name="公式" r:id="rId15" imgW="2501640" imgH="380880" progId="Equation.3">
                    <p:embed/>
                    <p:pic>
                      <p:nvPicPr>
                        <p:cNvPr id="7174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4043"/>
                          <a:ext cx="237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948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3" grpId="0" autoUpdateAnimBg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3137" y="6236142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-82964" y="1039074"/>
            <a:ext cx="8359775" cy="66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7088" lvl="1">
              <a:lnSpc>
                <a:spcPct val="120000"/>
              </a:lnSpc>
              <a:buFontTx/>
              <a:buNone/>
              <a:tabLst>
                <a:tab pos="898525" algn="l"/>
              </a:tabLst>
            </a:pPr>
            <a:r>
              <a:rPr lang="en-US" altLang="zh-CN" sz="2800" b="1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概率密度的性质</a:t>
            </a:r>
            <a:endParaRPr lang="zh-CN" altLang="en-US" sz="2800" b="1" dirty="0" smtClean="0">
              <a:ea typeface="宋体" panose="02010600030101010101" pitchFamily="2" charset="-122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0" y="2193938"/>
            <a:ext cx="295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solidFill>
                  <a:srgbClr val="000099"/>
                </a:solidFill>
              </a:rPr>
              <a:t>非负性</a:t>
            </a:r>
            <a:r>
              <a:rPr lang="zh-CN" altLang="en-US" sz="2800" b="1"/>
              <a:t>：</a:t>
            </a:r>
          </a:p>
        </p:txBody>
      </p: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0" y="3059125"/>
            <a:ext cx="295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solidFill>
                  <a:srgbClr val="000099"/>
                </a:solidFill>
              </a:rPr>
              <a:t>规范性</a:t>
            </a:r>
            <a:r>
              <a:rPr lang="zh-CN" altLang="en-US" sz="2800" b="1"/>
              <a:t>：</a:t>
            </a:r>
          </a:p>
        </p:txBody>
      </p:sp>
      <p:graphicFrame>
        <p:nvGraphicFramePr>
          <p:cNvPr id="97" name="Object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7284002"/>
              </p:ext>
            </p:extLst>
          </p:nvPr>
        </p:nvGraphicFramePr>
        <p:xfrm>
          <a:off x="3348038" y="2249500"/>
          <a:ext cx="20161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公式" r:id="rId3" imgW="1054080" imgH="241200" progId="Equation.3">
                  <p:embed/>
                </p:oleObj>
              </mc:Choice>
              <mc:Fallback>
                <p:oleObj name="公式" r:id="rId3" imgW="1054080" imgH="241200" progId="Equation.3">
                  <p:embed/>
                  <p:pic>
                    <p:nvPicPr>
                      <p:cNvPr id="2689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49500"/>
                        <a:ext cx="20161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63348"/>
              </p:ext>
            </p:extLst>
          </p:nvPr>
        </p:nvGraphicFramePr>
        <p:xfrm>
          <a:off x="3419475" y="3027375"/>
          <a:ext cx="30241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公式" r:id="rId5" imgW="1726920" imgH="330120" progId="Equation.3">
                  <p:embed/>
                </p:oleObj>
              </mc:Choice>
              <mc:Fallback>
                <p:oleObj name="公式" r:id="rId5" imgW="1726920" imgH="330120" progId="Equation.3">
                  <p:embed/>
                  <p:pic>
                    <p:nvPicPr>
                      <p:cNvPr id="2689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027375"/>
                        <a:ext cx="30241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72578"/>
              </p:ext>
            </p:extLst>
          </p:nvPr>
        </p:nvGraphicFramePr>
        <p:xfrm>
          <a:off x="5764213" y="3114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81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3114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93086"/>
              </p:ext>
            </p:extLst>
          </p:nvPr>
        </p:nvGraphicFramePr>
        <p:xfrm>
          <a:off x="5764213" y="3114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6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81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3114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14855"/>
              </p:ext>
            </p:extLst>
          </p:nvPr>
        </p:nvGraphicFramePr>
        <p:xfrm>
          <a:off x="5764213" y="31146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81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31146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23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95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3137" y="6236142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graphicFrame>
        <p:nvGraphicFramePr>
          <p:cNvPr id="14" name="Object 6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6810617"/>
              </p:ext>
            </p:extLst>
          </p:nvPr>
        </p:nvGraphicFramePr>
        <p:xfrm>
          <a:off x="703875" y="5321198"/>
          <a:ext cx="6842125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Equation" r:id="rId3" imgW="3466800" imgH="609480" progId="Equation.DSMT4">
                  <p:embed/>
                </p:oleObj>
              </mc:Choice>
              <mc:Fallback>
                <p:oleObj name="Equation" r:id="rId3" imgW="3466800" imgH="609480" progId="Equation.DSMT4">
                  <p:embed/>
                  <p:pic>
                    <p:nvPicPr>
                      <p:cNvPr id="260000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75" y="5321198"/>
                        <a:ext cx="6842125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418125" y="620610"/>
            <a:ext cx="7634287" cy="2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设二维随机变量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求分布函数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(3)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． </a:t>
            </a:r>
          </a:p>
        </p:txBody>
      </p:sp>
      <p:graphicFrame>
        <p:nvGraphicFramePr>
          <p:cNvPr id="1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833302"/>
              </p:ext>
            </p:extLst>
          </p:nvPr>
        </p:nvGraphicFramePr>
        <p:xfrm>
          <a:off x="1353162" y="1484210"/>
          <a:ext cx="48974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公式" r:id="rId5" imgW="2705040" imgH="571320" progId="Equation.3">
                  <p:embed/>
                </p:oleObj>
              </mc:Choice>
              <mc:Fallback>
                <p:oleObj name="公式" r:id="rId5" imgW="2705040" imgH="571320" progId="Equation.3">
                  <p:embed/>
                  <p:pic>
                    <p:nvPicPr>
                      <p:cNvPr id="921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162" y="1484210"/>
                        <a:ext cx="4897438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489562" y="3284435"/>
            <a:ext cx="6840538" cy="638175"/>
            <a:chOff x="748" y="1888"/>
            <a:chExt cx="4309" cy="402"/>
          </a:xfrm>
        </p:grpSpPr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748" y="1950"/>
              <a:ext cx="430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6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解</a:t>
              </a:r>
              <a:r>
                <a:rPr kumimoji="1" lang="zh-CN" altLang="en-US" sz="2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(1)</a:t>
              </a:r>
              <a:r>
                <a:rPr kumimoji="1" lang="zh-CN" altLang="en-US" sz="2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由                                                </a:t>
              </a:r>
            </a:p>
          </p:txBody>
        </p:sp>
        <p:graphicFrame>
          <p:nvGraphicFramePr>
            <p:cNvPr id="19" name="Object 41"/>
            <p:cNvGraphicFramePr>
              <a:graphicFrameLocks noChangeAspect="1"/>
            </p:cNvGraphicFramePr>
            <p:nvPr/>
          </p:nvGraphicFramePr>
          <p:xfrm>
            <a:off x="1610" y="1888"/>
            <a:ext cx="2057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95" name="公式" r:id="rId7" imgW="1752480" imgH="342720" progId="Equation.3">
                    <p:embed/>
                  </p:oleObj>
                </mc:Choice>
                <mc:Fallback>
                  <p:oleObj name="公式" r:id="rId7" imgW="1752480" imgH="342720" progId="Equation.3">
                    <p:embed/>
                    <p:pic>
                      <p:nvPicPr>
                        <p:cNvPr id="9228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888"/>
                          <a:ext cx="2057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5655"/>
              </p:ext>
            </p:extLst>
          </p:nvPr>
        </p:nvGraphicFramePr>
        <p:xfrm>
          <a:off x="634025" y="4052785"/>
          <a:ext cx="30019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公式" r:id="rId9" imgW="1854000" imgH="342720" progId="Equation.3">
                  <p:embed/>
                </p:oleObj>
              </mc:Choice>
              <mc:Fallback>
                <p:oleObj name="公式" r:id="rId9" imgW="1854000" imgH="342720" progId="Equation.3">
                  <p:embed/>
                  <p:pic>
                    <p:nvPicPr>
                      <p:cNvPr id="259997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25" y="4052785"/>
                        <a:ext cx="30019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30812"/>
              </p:ext>
            </p:extLst>
          </p:nvPr>
        </p:nvGraphicFramePr>
        <p:xfrm>
          <a:off x="3586775" y="3960710"/>
          <a:ext cx="30241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7" name="公式" r:id="rId11" imgW="2108160" imgH="482400" progId="Equation.3">
                  <p:embed/>
                </p:oleObj>
              </mc:Choice>
              <mc:Fallback>
                <p:oleObj name="公式" r:id="rId11" imgW="2108160" imgH="482400" progId="Equation.3">
                  <p:embed/>
                  <p:pic>
                    <p:nvPicPr>
                      <p:cNvPr id="25999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775" y="3960710"/>
                        <a:ext cx="3024187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674163"/>
              </p:ext>
            </p:extLst>
          </p:nvPr>
        </p:nvGraphicFramePr>
        <p:xfrm>
          <a:off x="1062650" y="4683023"/>
          <a:ext cx="4540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8" name="Equation" r:id="rId13" imgW="2171520" imgH="342720" progId="Equation.DSMT4">
                  <p:embed/>
                </p:oleObj>
              </mc:Choice>
              <mc:Fallback>
                <p:oleObj name="Equation" r:id="rId13" imgW="2171520" imgH="342720" progId="Equation.DSMT4">
                  <p:embed/>
                  <p:pic>
                    <p:nvPicPr>
                      <p:cNvPr id="259998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650" y="4683023"/>
                        <a:ext cx="45402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115499"/>
              </p:ext>
            </p:extLst>
          </p:nvPr>
        </p:nvGraphicFramePr>
        <p:xfrm>
          <a:off x="3873500" y="5489575"/>
          <a:ext cx="19034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9" name="公式" r:id="rId15" imgW="1231900" imgH="241300" progId="Equation.3">
                  <p:embed/>
                </p:oleObj>
              </mc:Choice>
              <mc:Fallback>
                <p:oleObj name="公式" r:id="rId15" imgW="1231900" imgH="241300" progId="Equation.3">
                  <p:embed/>
                  <p:pic>
                    <p:nvPicPr>
                      <p:cNvPr id="259998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489575"/>
                        <a:ext cx="190341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9591569"/>
              </p:ext>
            </p:extLst>
          </p:nvPr>
        </p:nvGraphicFramePr>
        <p:xfrm>
          <a:off x="6682400" y="4200423"/>
          <a:ext cx="10795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0" name="公式" r:id="rId17" imgW="711000" imgH="203040" progId="Equation.3">
                  <p:embed/>
                </p:oleObj>
              </mc:Choice>
              <mc:Fallback>
                <p:oleObj name="公式" r:id="rId17" imgW="711000" imgH="203040" progId="Equation.3">
                  <p:embed/>
                  <p:pic>
                    <p:nvPicPr>
                      <p:cNvPr id="260000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400" y="4200423"/>
                        <a:ext cx="107950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73"/>
          <p:cNvGrpSpPr>
            <a:grpSpLocks/>
          </p:cNvGrpSpPr>
          <p:nvPr/>
        </p:nvGrpSpPr>
        <p:grpSpPr bwMode="auto">
          <a:xfrm>
            <a:off x="6826862" y="1123848"/>
            <a:ext cx="1196975" cy="1350962"/>
            <a:chOff x="4720" y="436"/>
            <a:chExt cx="754" cy="851"/>
          </a:xfrm>
        </p:grpSpPr>
        <p:sp>
          <p:nvSpPr>
            <p:cNvPr id="26" name="Line 55"/>
            <p:cNvSpPr>
              <a:spLocks noChangeShapeType="1"/>
            </p:cNvSpPr>
            <p:nvPr/>
          </p:nvSpPr>
          <p:spPr bwMode="auto">
            <a:xfrm flipV="1">
              <a:off x="4865" y="436"/>
              <a:ext cx="0" cy="8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56"/>
            <p:cNvGraphicFramePr>
              <a:graphicFrameLocks noChangeAspect="1"/>
            </p:cNvGraphicFramePr>
            <p:nvPr/>
          </p:nvGraphicFramePr>
          <p:xfrm>
            <a:off x="4720" y="467"/>
            <a:ext cx="10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1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9225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467"/>
                          <a:ext cx="10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7"/>
            <p:cNvGraphicFramePr>
              <a:graphicFrameLocks noChangeAspect="1"/>
            </p:cNvGraphicFramePr>
            <p:nvPr/>
          </p:nvGraphicFramePr>
          <p:xfrm>
            <a:off x="5238" y="1147"/>
            <a:ext cx="10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2" name="Equation" r:id="rId21" imgW="139680" imgH="139680" progId="Equation.DSMT4">
                    <p:embed/>
                  </p:oleObj>
                </mc:Choice>
                <mc:Fallback>
                  <p:oleObj name="Equation" r:id="rId21" imgW="139680" imgH="139680" progId="Equation.DSMT4">
                    <p:embed/>
                    <p:pic>
                      <p:nvPicPr>
                        <p:cNvPr id="9226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1147"/>
                          <a:ext cx="100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58"/>
            <p:cNvGraphicFramePr>
              <a:graphicFrameLocks noChangeAspect="1"/>
            </p:cNvGraphicFramePr>
            <p:nvPr/>
          </p:nvGraphicFramePr>
          <p:xfrm>
            <a:off x="4896" y="1162"/>
            <a:ext cx="91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03" name="公式" r:id="rId23" imgW="126720" imgH="139680" progId="Equation.3">
                    <p:embed/>
                  </p:oleObj>
                </mc:Choice>
                <mc:Fallback>
                  <p:oleObj name="公式" r:id="rId23" imgW="126720" imgH="139680" progId="Equation.3">
                    <p:embed/>
                    <p:pic>
                      <p:nvPicPr>
                        <p:cNvPr id="9227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162"/>
                          <a:ext cx="91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4892" y="437"/>
              <a:ext cx="582" cy="680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rgbClr val="FFFF00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Line 72"/>
            <p:cNvSpPr>
              <a:spLocks noChangeShapeType="1"/>
            </p:cNvSpPr>
            <p:nvPr/>
          </p:nvSpPr>
          <p:spPr bwMode="auto">
            <a:xfrm>
              <a:off x="4785" y="111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06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3137" y="6236142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grpSp>
        <p:nvGrpSpPr>
          <p:cNvPr id="32" name="Group 46"/>
          <p:cNvGrpSpPr>
            <a:grpSpLocks/>
          </p:cNvGrpSpPr>
          <p:nvPr/>
        </p:nvGrpSpPr>
        <p:grpSpPr bwMode="auto">
          <a:xfrm>
            <a:off x="5884875" y="2820260"/>
            <a:ext cx="2305050" cy="2125662"/>
            <a:chOff x="3787" y="1207"/>
            <a:chExt cx="1452" cy="1339"/>
          </a:xfrm>
        </p:grpSpPr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104" y="1480"/>
              <a:ext cx="863" cy="852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rgbClr val="FFFF00"/>
              </a:solidFill>
              <a:miter lim="800000"/>
              <a:headEnd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>
              <a:off x="3923" y="2339"/>
              <a:ext cx="11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 flipH="1" flipV="1">
              <a:off x="4105" y="1389"/>
              <a:ext cx="1" cy="11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" name="Object 25"/>
            <p:cNvGraphicFramePr>
              <a:graphicFrameLocks noChangeAspect="1"/>
            </p:cNvGraphicFramePr>
            <p:nvPr/>
          </p:nvGraphicFramePr>
          <p:xfrm>
            <a:off x="4150" y="1207"/>
            <a:ext cx="13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5" name="Equation" r:id="rId3" imgW="139680" imgH="164880" progId="Equation.DSMT4">
                    <p:embed/>
                  </p:oleObj>
                </mc:Choice>
                <mc:Fallback>
                  <p:oleObj name="Equation" r:id="rId3" imgW="139680" imgH="164880" progId="Equation.DSMT4">
                    <p:embed/>
                    <p:pic>
                      <p:nvPicPr>
                        <p:cNvPr id="1024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207"/>
                          <a:ext cx="13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6"/>
            <p:cNvGraphicFramePr>
              <a:graphicFrameLocks noChangeAspect="1"/>
            </p:cNvGraphicFramePr>
            <p:nvPr/>
          </p:nvGraphicFramePr>
          <p:xfrm>
            <a:off x="5073" y="2261"/>
            <a:ext cx="16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86" name="Equation" r:id="rId5" imgW="139680" imgH="139680" progId="Equation.DSMT4">
                    <p:embed/>
                  </p:oleObj>
                </mc:Choice>
                <mc:Fallback>
                  <p:oleObj name="Equation" r:id="rId5" imgW="139680" imgH="139680" progId="Equation.DSMT4">
                    <p:embed/>
                    <p:pic>
                      <p:nvPicPr>
                        <p:cNvPr id="1025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3" y="2261"/>
                          <a:ext cx="166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3787" y="2296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4013212" y="904147"/>
            <a:ext cx="3960813" cy="935038"/>
          </a:xfrm>
          <a:prstGeom prst="rect">
            <a:avLst/>
          </a:prstGeom>
          <a:solidFill>
            <a:srgbClr val="FBFDA1"/>
          </a:solidFill>
          <a:ln w="19050" algn="ctr">
            <a:solidFill>
              <a:srgbClr val="008080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96862" y="2461485"/>
            <a:ext cx="6659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）以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表示区域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{(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)|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＞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，则有</a:t>
            </a:r>
          </a:p>
        </p:txBody>
      </p:sp>
      <p:graphicFrame>
        <p:nvGraphicFramePr>
          <p:cNvPr id="4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674028"/>
              </p:ext>
            </p:extLst>
          </p:nvPr>
        </p:nvGraphicFramePr>
        <p:xfrm>
          <a:off x="1060462" y="3180622"/>
          <a:ext cx="379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7" name="公式" r:id="rId7" imgW="2120760" imgH="241200" progId="Equation.3">
                  <p:embed/>
                </p:oleObj>
              </mc:Choice>
              <mc:Fallback>
                <p:oleObj name="公式" r:id="rId7" imgW="2120760" imgH="241200" progId="Equation.3">
                  <p:embed/>
                  <p:pic>
                    <p:nvPicPr>
                      <p:cNvPr id="26941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62" y="3180622"/>
                        <a:ext cx="3797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595589"/>
              </p:ext>
            </p:extLst>
          </p:nvPr>
        </p:nvGraphicFramePr>
        <p:xfrm>
          <a:off x="700100" y="3756885"/>
          <a:ext cx="23034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8" name="Equation" r:id="rId9" imgW="1104840" imgH="380880" progId="Equation.DSMT4">
                  <p:embed/>
                </p:oleObj>
              </mc:Choice>
              <mc:Fallback>
                <p:oleObj name="Equation" r:id="rId9" imgW="1104840" imgH="380880" progId="Equation.DSMT4">
                  <p:embed/>
                  <p:pic>
                    <p:nvPicPr>
                      <p:cNvPr id="26941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100" y="3756885"/>
                        <a:ext cx="230346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595746"/>
              </p:ext>
            </p:extLst>
          </p:nvPr>
        </p:nvGraphicFramePr>
        <p:xfrm>
          <a:off x="757250" y="4591910"/>
          <a:ext cx="38322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9" name="Equation" r:id="rId11" imgW="1638000" imgH="406080" progId="Equation.DSMT4">
                  <p:embed/>
                </p:oleObj>
              </mc:Choice>
              <mc:Fallback>
                <p:oleObj name="Equation" r:id="rId11" imgW="1638000" imgH="406080" progId="Equation.DSMT4">
                  <p:embed/>
                  <p:pic>
                    <p:nvPicPr>
                      <p:cNvPr id="269416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50" y="4591910"/>
                        <a:ext cx="3832225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8827510"/>
              </p:ext>
            </p:extLst>
          </p:nvPr>
        </p:nvGraphicFramePr>
        <p:xfrm>
          <a:off x="4084650" y="989872"/>
          <a:ext cx="38893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0" name="公式" r:id="rId13" imgW="2705040" imgH="571320" progId="Equation.3">
                  <p:embed/>
                </p:oleObj>
              </mc:Choice>
              <mc:Fallback>
                <p:oleObj name="公式" r:id="rId13" imgW="2705040" imgH="571320" progId="Equation.3">
                  <p:embed/>
                  <p:pic>
                    <p:nvPicPr>
                      <p:cNvPr id="102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50" y="989872"/>
                        <a:ext cx="38893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75432"/>
              </p:ext>
            </p:extLst>
          </p:nvPr>
        </p:nvGraphicFramePr>
        <p:xfrm>
          <a:off x="3005150" y="3780697"/>
          <a:ext cx="20891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1" name="Equation" r:id="rId15" imgW="1104840" imgH="406080" progId="Equation.DSMT4">
                  <p:embed/>
                </p:oleObj>
              </mc:Choice>
              <mc:Fallback>
                <p:oleObj name="Equation" r:id="rId15" imgW="1104840" imgH="406080" progId="Equation.DSMT4">
                  <p:embed/>
                  <p:pic>
                    <p:nvPicPr>
                      <p:cNvPr id="26941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50" y="3780697"/>
                        <a:ext cx="20891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39"/>
          <p:cNvSpPr>
            <a:spLocks noChangeShapeType="1"/>
          </p:cNvSpPr>
          <p:nvPr/>
        </p:nvSpPr>
        <p:spPr bwMode="auto">
          <a:xfrm flipV="1">
            <a:off x="6250000" y="3155222"/>
            <a:ext cx="1584325" cy="1584325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pSp>
        <p:nvGrpSpPr>
          <p:cNvPr id="47" name="Group 45"/>
          <p:cNvGrpSpPr>
            <a:grpSpLocks/>
          </p:cNvGrpSpPr>
          <p:nvPr/>
        </p:nvGrpSpPr>
        <p:grpSpPr bwMode="auto">
          <a:xfrm>
            <a:off x="6532575" y="3528285"/>
            <a:ext cx="1350962" cy="1058862"/>
            <a:chOff x="4177" y="1661"/>
            <a:chExt cx="851" cy="667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4177" y="2255"/>
              <a:ext cx="120" cy="73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9"/>
            <p:cNvSpPr>
              <a:spLocks noChangeShapeType="1"/>
            </p:cNvSpPr>
            <p:nvPr/>
          </p:nvSpPr>
          <p:spPr bwMode="auto">
            <a:xfrm flipH="1" flipV="1">
              <a:off x="4257" y="2178"/>
              <a:ext cx="230" cy="14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0"/>
            <p:cNvSpPr>
              <a:spLocks noChangeShapeType="1"/>
            </p:cNvSpPr>
            <p:nvPr/>
          </p:nvSpPr>
          <p:spPr bwMode="auto">
            <a:xfrm flipH="1" flipV="1">
              <a:off x="4353" y="2099"/>
              <a:ext cx="357" cy="22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2"/>
            <p:cNvSpPr>
              <a:spLocks noChangeShapeType="1"/>
            </p:cNvSpPr>
            <p:nvPr/>
          </p:nvSpPr>
          <p:spPr bwMode="auto">
            <a:xfrm flipH="1" flipV="1">
              <a:off x="4460" y="2016"/>
              <a:ext cx="488" cy="30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 flipH="1" flipV="1">
              <a:off x="4785" y="1661"/>
              <a:ext cx="227" cy="13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 flipH="1" flipV="1">
              <a:off x="4674" y="1789"/>
              <a:ext cx="346" cy="19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H="1" flipV="1">
              <a:off x="4540" y="1896"/>
              <a:ext cx="488" cy="30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" name="Object 31"/>
            <p:cNvGraphicFramePr>
              <a:graphicFrameLocks noChangeAspect="1"/>
            </p:cNvGraphicFramePr>
            <p:nvPr/>
          </p:nvGraphicFramePr>
          <p:xfrm>
            <a:off x="4649" y="1979"/>
            <a:ext cx="188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2" name="Equation" r:id="rId17" imgW="190440" imgH="228600" progId="Equation.DSMT4">
                    <p:embed/>
                  </p:oleObj>
                </mc:Choice>
                <mc:Fallback>
                  <p:oleObj name="Equation" r:id="rId17" imgW="190440" imgH="228600" progId="Equation.DSMT4">
                    <p:embed/>
                    <p:pic>
                      <p:nvPicPr>
                        <p:cNvPr id="10248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979"/>
                          <a:ext cx="188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 Box 44"/>
          <p:cNvSpPr txBox="1">
            <a:spLocks noChangeArrowheads="1"/>
          </p:cNvSpPr>
          <p:nvPr/>
        </p:nvSpPr>
        <p:spPr bwMode="auto">
          <a:xfrm>
            <a:off x="7253300" y="2723422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5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554427"/>
              </p:ext>
            </p:extLst>
          </p:nvPr>
        </p:nvGraphicFramePr>
        <p:xfrm>
          <a:off x="3005150" y="3756885"/>
          <a:ext cx="23161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3" name="Equation" r:id="rId19" imgW="1180800" imgH="406080" progId="Equation.DSMT4">
                  <p:embed/>
                </p:oleObj>
              </mc:Choice>
              <mc:Fallback>
                <p:oleObj name="Equation" r:id="rId19" imgW="1180800" imgH="406080" progId="Equation.DSMT4">
                  <p:embed/>
                  <p:pic>
                    <p:nvPicPr>
                      <p:cNvPr id="269419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50" y="3756885"/>
                        <a:ext cx="23161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42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39453" y="6312039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1514" y="203697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sp>
        <p:nvSpPr>
          <p:cNvPr id="58" name="Rectangle 70"/>
          <p:cNvSpPr>
            <a:spLocks noChangeArrowheads="1"/>
          </p:cNvSpPr>
          <p:nvPr/>
        </p:nvSpPr>
        <p:spPr bwMode="auto">
          <a:xfrm>
            <a:off x="344998" y="738257"/>
            <a:ext cx="7848600" cy="143986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416435" y="779532"/>
            <a:ext cx="6099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的联合密度函数为</a:t>
            </a:r>
          </a:p>
        </p:txBody>
      </p:sp>
      <p:graphicFrame>
        <p:nvGraphicFramePr>
          <p:cNvPr id="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185063"/>
              </p:ext>
            </p:extLst>
          </p:nvPr>
        </p:nvGraphicFramePr>
        <p:xfrm>
          <a:off x="1208598" y="1241494"/>
          <a:ext cx="51133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6" name="公式" r:id="rId3" imgW="3060360" imgH="558720" progId="Equation.3">
                  <p:embed/>
                </p:oleObj>
              </mc:Choice>
              <mc:Fallback>
                <p:oleObj name="公式" r:id="rId3" imgW="3060360" imgH="558720" progId="Equation.3">
                  <p:embed/>
                  <p:pic>
                    <p:nvPicPr>
                      <p:cNvPr id="2697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598" y="1241494"/>
                        <a:ext cx="51133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416435" y="2192407"/>
            <a:ext cx="2457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求  </a:t>
            </a:r>
            <a:r>
              <a:rPr kumimoji="1"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常数</a:t>
            </a:r>
            <a:r>
              <a:rPr kumimoji="1" lang="en-US" altLang="zh-CN" sz="2600" b="1" i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</p:txBody>
      </p:sp>
      <p:graphicFrame>
        <p:nvGraphicFramePr>
          <p:cNvPr id="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89951"/>
              </p:ext>
            </p:extLst>
          </p:nvPr>
        </p:nvGraphicFramePr>
        <p:xfrm>
          <a:off x="2721485" y="2249557"/>
          <a:ext cx="1857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7" name="公式" r:id="rId5" imgW="1104840" imgH="241200" progId="Equation.3">
                  <p:embed/>
                </p:oleObj>
              </mc:Choice>
              <mc:Fallback>
                <p:oleObj name="公式" r:id="rId5" imgW="1104840" imgH="241200" progId="Equation.3">
                  <p:embed/>
                  <p:pic>
                    <p:nvPicPr>
                      <p:cNvPr id="2697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485" y="2249557"/>
                        <a:ext cx="1857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63390"/>
              </p:ext>
            </p:extLst>
          </p:nvPr>
        </p:nvGraphicFramePr>
        <p:xfrm>
          <a:off x="4880485" y="2260669"/>
          <a:ext cx="18732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8" name="公式" r:id="rId7" imgW="1066680" imgH="241200" progId="Equation.3">
                  <p:embed/>
                </p:oleObj>
              </mc:Choice>
              <mc:Fallback>
                <p:oleObj name="公式" r:id="rId7" imgW="1066680" imgH="241200" progId="Equation.3">
                  <p:embed/>
                  <p:pic>
                    <p:nvPicPr>
                      <p:cNvPr id="2697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485" y="2260669"/>
                        <a:ext cx="18732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52280"/>
              </p:ext>
            </p:extLst>
          </p:nvPr>
        </p:nvGraphicFramePr>
        <p:xfrm>
          <a:off x="487873" y="2709932"/>
          <a:ext cx="2794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9" name="公式" r:id="rId9" imgW="1587240" imgH="241200" progId="Equation.3">
                  <p:embed/>
                </p:oleObj>
              </mc:Choice>
              <mc:Fallback>
                <p:oleObj name="公式" r:id="rId9" imgW="1587240" imgH="241200" progId="Equation.3">
                  <p:embed/>
                  <p:pic>
                    <p:nvPicPr>
                      <p:cNvPr id="2697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73" y="2709932"/>
                        <a:ext cx="2794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367318"/>
              </p:ext>
            </p:extLst>
          </p:nvPr>
        </p:nvGraphicFramePr>
        <p:xfrm>
          <a:off x="3440623" y="2695644"/>
          <a:ext cx="18843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0" name="公式" r:id="rId11" imgW="1130040" imgH="241200" progId="Equation.3">
                  <p:embed/>
                </p:oleObj>
              </mc:Choice>
              <mc:Fallback>
                <p:oleObj name="公式" r:id="rId11" imgW="1130040" imgH="241200" progId="Equation.3">
                  <p:embed/>
                  <p:pic>
                    <p:nvPicPr>
                      <p:cNvPr id="2697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623" y="2695644"/>
                        <a:ext cx="188436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776798" y="3275082"/>
            <a:ext cx="84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15069"/>
              </p:ext>
            </p:extLst>
          </p:nvPr>
        </p:nvGraphicFramePr>
        <p:xfrm>
          <a:off x="1883285" y="3173482"/>
          <a:ext cx="19812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1" name="公式" r:id="rId13" imgW="1066680" imgH="330120" progId="Equation.3">
                  <p:embed/>
                </p:oleObj>
              </mc:Choice>
              <mc:Fallback>
                <p:oleObj name="公式" r:id="rId13" imgW="1066680" imgH="330120" progId="Equation.3">
                  <p:embed/>
                  <p:pic>
                    <p:nvPicPr>
                      <p:cNvPr id="26972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285" y="3173482"/>
                        <a:ext cx="19812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94961"/>
              </p:ext>
            </p:extLst>
          </p:nvPr>
        </p:nvGraphicFramePr>
        <p:xfrm>
          <a:off x="3878773" y="3195707"/>
          <a:ext cx="12049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2" name="公式" r:id="rId15" imgW="672840" imgH="330120" progId="Equation.3">
                  <p:embed/>
                </p:oleObj>
              </mc:Choice>
              <mc:Fallback>
                <p:oleObj name="公式" r:id="rId15" imgW="672840" imgH="330120" progId="Equation.3">
                  <p:embed/>
                  <p:pic>
                    <p:nvPicPr>
                      <p:cNvPr id="2697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773" y="3195707"/>
                        <a:ext cx="120491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38972"/>
              </p:ext>
            </p:extLst>
          </p:nvPr>
        </p:nvGraphicFramePr>
        <p:xfrm>
          <a:off x="5110673" y="3330644"/>
          <a:ext cx="6588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3" name="公式" r:id="rId17" imgW="355320" imgH="228600" progId="Equation.3">
                  <p:embed/>
                </p:oleObj>
              </mc:Choice>
              <mc:Fallback>
                <p:oleObj name="公式" r:id="rId17" imgW="355320" imgH="228600" progId="Equation.3">
                  <p:embed/>
                  <p:pic>
                    <p:nvPicPr>
                      <p:cNvPr id="2697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673" y="3330644"/>
                        <a:ext cx="6588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102502"/>
              </p:ext>
            </p:extLst>
          </p:nvPr>
        </p:nvGraphicFramePr>
        <p:xfrm>
          <a:off x="5807585" y="3406844"/>
          <a:ext cx="4191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4" name="公式" r:id="rId19" imgW="190440" imgH="152280" progId="Equation.3">
                  <p:embed/>
                </p:oleObj>
              </mc:Choice>
              <mc:Fallback>
                <p:oleObj name="公式" r:id="rId19" imgW="190440" imgH="152280" progId="Equation.3">
                  <p:embed/>
                  <p:pic>
                    <p:nvPicPr>
                      <p:cNvPr id="26972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585" y="3406844"/>
                        <a:ext cx="4191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08387"/>
              </p:ext>
            </p:extLst>
          </p:nvPr>
        </p:nvGraphicFramePr>
        <p:xfrm>
          <a:off x="6239385" y="3349694"/>
          <a:ext cx="7493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5" name="公式" r:id="rId21" imgW="368280" imgH="177480" progId="Equation.3">
                  <p:embed/>
                </p:oleObj>
              </mc:Choice>
              <mc:Fallback>
                <p:oleObj name="公式" r:id="rId21" imgW="368280" imgH="177480" progId="Equation.3">
                  <p:embed/>
                  <p:pic>
                    <p:nvPicPr>
                      <p:cNvPr id="26972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385" y="3349694"/>
                        <a:ext cx="7493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39814"/>
              </p:ext>
            </p:extLst>
          </p:nvPr>
        </p:nvGraphicFramePr>
        <p:xfrm>
          <a:off x="435485" y="3892619"/>
          <a:ext cx="1547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6" name="公式" r:id="rId23" imgW="825480" imgH="228600" progId="Equation.3">
                  <p:embed/>
                </p:oleObj>
              </mc:Choice>
              <mc:Fallback>
                <p:oleObj name="公式" r:id="rId23" imgW="825480" imgH="228600" progId="Equation.3">
                  <p:embed/>
                  <p:pic>
                    <p:nvPicPr>
                      <p:cNvPr id="26972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85" y="3892619"/>
                        <a:ext cx="15478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17"/>
          <p:cNvGrpSpPr>
            <a:grpSpLocks/>
          </p:cNvGrpSpPr>
          <p:nvPr/>
        </p:nvGrpSpPr>
        <p:grpSpPr bwMode="auto">
          <a:xfrm>
            <a:off x="5693285" y="3940244"/>
            <a:ext cx="295275" cy="2201863"/>
            <a:chOff x="3840" y="2448"/>
            <a:chExt cx="186" cy="1387"/>
          </a:xfrm>
        </p:grpSpPr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3941" y="2448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16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 flipV="1">
              <a:off x="3840" y="2448"/>
              <a:ext cx="0" cy="13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AutoShape 20"/>
          <p:cNvSpPr>
            <a:spLocks noChangeArrowheads="1"/>
          </p:cNvSpPr>
          <p:nvPr/>
        </p:nvSpPr>
        <p:spPr bwMode="auto">
          <a:xfrm flipH="1">
            <a:off x="5693285" y="4321244"/>
            <a:ext cx="1905000" cy="1820863"/>
          </a:xfrm>
          <a:prstGeom prst="rtTriangle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7" name="Group 21"/>
          <p:cNvGrpSpPr>
            <a:grpSpLocks/>
          </p:cNvGrpSpPr>
          <p:nvPr/>
        </p:nvGrpSpPr>
        <p:grpSpPr bwMode="auto">
          <a:xfrm>
            <a:off x="5540885" y="6073844"/>
            <a:ext cx="2667000" cy="373063"/>
            <a:chOff x="3744" y="3792"/>
            <a:chExt cx="1680" cy="235"/>
          </a:xfrm>
        </p:grpSpPr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5280" y="383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3744" y="379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3840" y="3835"/>
              <a:ext cx="158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Group 25"/>
          <p:cNvGrpSpPr>
            <a:grpSpLocks/>
          </p:cNvGrpSpPr>
          <p:nvPr/>
        </p:nvGrpSpPr>
        <p:grpSpPr bwMode="auto">
          <a:xfrm>
            <a:off x="5361498" y="4930844"/>
            <a:ext cx="2236787" cy="465138"/>
            <a:chOff x="3727" y="3072"/>
            <a:chExt cx="1409" cy="293"/>
          </a:xfrm>
        </p:grpSpPr>
        <p:sp>
          <p:nvSpPr>
            <p:cNvPr id="82" name="Line 26"/>
            <p:cNvSpPr>
              <a:spLocks noChangeShapeType="1"/>
            </p:cNvSpPr>
            <p:nvPr/>
          </p:nvSpPr>
          <p:spPr bwMode="auto">
            <a:xfrm flipH="1">
              <a:off x="3936" y="3264"/>
              <a:ext cx="120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3" name="Object 27"/>
            <p:cNvGraphicFramePr>
              <a:graphicFrameLocks noChangeAspect="1"/>
            </p:cNvGraphicFramePr>
            <p:nvPr/>
          </p:nvGraphicFramePr>
          <p:xfrm>
            <a:off x="3727" y="3072"/>
            <a:ext cx="16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7" name="公式" r:id="rId25" imgW="126720" imgH="228600" progId="Equation.3">
                    <p:embed/>
                  </p:oleObj>
                </mc:Choice>
                <mc:Fallback>
                  <p:oleObj name="公式" r:id="rId25" imgW="126720" imgH="228600" progId="Equation.3">
                    <p:embed/>
                    <p:pic>
                      <p:nvPicPr>
                        <p:cNvPr id="1129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" y="3072"/>
                          <a:ext cx="16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7623685" y="6234182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5" name="Group 29"/>
          <p:cNvGrpSpPr>
            <a:grpSpLocks/>
          </p:cNvGrpSpPr>
          <p:nvPr/>
        </p:nvGrpSpPr>
        <p:grpSpPr bwMode="auto">
          <a:xfrm>
            <a:off x="7114098" y="4778444"/>
            <a:ext cx="255587" cy="1912938"/>
            <a:chOff x="4735" y="2976"/>
            <a:chExt cx="161" cy="1205"/>
          </a:xfrm>
        </p:grpSpPr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4752" y="2976"/>
              <a:ext cx="0" cy="85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7" name="Object 31"/>
            <p:cNvGraphicFramePr>
              <a:graphicFrameLocks noChangeAspect="1"/>
            </p:cNvGraphicFramePr>
            <p:nvPr/>
          </p:nvGraphicFramePr>
          <p:xfrm>
            <a:off x="4735" y="3888"/>
            <a:ext cx="16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8" name="公式" r:id="rId27" imgW="126720" imgH="228600" progId="Equation.3">
                    <p:embed/>
                  </p:oleObj>
                </mc:Choice>
                <mc:Fallback>
                  <p:oleObj name="公式" r:id="rId27" imgW="126720" imgH="228600" progId="Equation.3">
                    <p:embed/>
                    <p:pic>
                      <p:nvPicPr>
                        <p:cNvPr id="1129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" y="3888"/>
                          <a:ext cx="16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" name="Group 32"/>
          <p:cNvGrpSpPr>
            <a:grpSpLocks/>
          </p:cNvGrpSpPr>
          <p:nvPr/>
        </p:nvGrpSpPr>
        <p:grpSpPr bwMode="auto">
          <a:xfrm>
            <a:off x="7141085" y="4321244"/>
            <a:ext cx="457200" cy="1828800"/>
            <a:chOff x="4752" y="2688"/>
            <a:chExt cx="288" cy="1152"/>
          </a:xfrm>
        </p:grpSpPr>
        <p:sp>
          <p:nvSpPr>
            <p:cNvPr id="89" name="AutoShape 33"/>
            <p:cNvSpPr>
              <a:spLocks noChangeArrowheads="1"/>
            </p:cNvSpPr>
            <p:nvPr/>
          </p:nvSpPr>
          <p:spPr bwMode="auto">
            <a:xfrm flipH="1">
              <a:off x="4752" y="2688"/>
              <a:ext cx="288" cy="288"/>
            </a:xfrm>
            <a:prstGeom prst="rtTriangl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" name="Rectangle 34"/>
            <p:cNvSpPr>
              <a:spLocks noChangeArrowheads="1"/>
            </p:cNvSpPr>
            <p:nvPr/>
          </p:nvSpPr>
          <p:spPr bwMode="auto">
            <a:xfrm>
              <a:off x="4752" y="2976"/>
              <a:ext cx="288" cy="864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833904"/>
              </p:ext>
            </p:extLst>
          </p:nvPr>
        </p:nvGraphicFramePr>
        <p:xfrm>
          <a:off x="1959485" y="4357757"/>
          <a:ext cx="18716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9" name="公式" r:id="rId29" imgW="952200" imgH="368280" progId="Equation.3">
                  <p:embed/>
                </p:oleObj>
              </mc:Choice>
              <mc:Fallback>
                <p:oleObj name="公式" r:id="rId29" imgW="952200" imgH="368280" progId="Equation.3">
                  <p:embed/>
                  <p:pic>
                    <p:nvPicPr>
                      <p:cNvPr id="269725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485" y="4357757"/>
                        <a:ext cx="1871663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66816"/>
              </p:ext>
            </p:extLst>
          </p:nvPr>
        </p:nvGraphicFramePr>
        <p:xfrm>
          <a:off x="3845435" y="4397444"/>
          <a:ext cx="14668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0" name="公式" r:id="rId31" imgW="939600" imgH="393480" progId="Equation.3">
                  <p:embed/>
                </p:oleObj>
              </mc:Choice>
              <mc:Fallback>
                <p:oleObj name="公式" r:id="rId31" imgW="939600" imgH="393480" progId="Equation.3">
                  <p:embed/>
                  <p:pic>
                    <p:nvPicPr>
                      <p:cNvPr id="26972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435" y="4397444"/>
                        <a:ext cx="14668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54379"/>
              </p:ext>
            </p:extLst>
          </p:nvPr>
        </p:nvGraphicFramePr>
        <p:xfrm>
          <a:off x="3635885" y="5119757"/>
          <a:ext cx="16002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1" name="公式" r:id="rId33" imgW="736560" imgH="228600" progId="Equation.3">
                  <p:embed/>
                </p:oleObj>
              </mc:Choice>
              <mc:Fallback>
                <p:oleObj name="公式" r:id="rId33" imgW="736560" imgH="228600" progId="Equation.3">
                  <p:embed/>
                  <p:pic>
                    <p:nvPicPr>
                      <p:cNvPr id="269725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85" y="5119757"/>
                        <a:ext cx="16002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799989"/>
              </p:ext>
            </p:extLst>
          </p:nvPr>
        </p:nvGraphicFramePr>
        <p:xfrm>
          <a:off x="1929323" y="3914844"/>
          <a:ext cx="22320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2" name="公式" r:id="rId35" imgW="1562040" imgH="291960" progId="Equation.3">
                  <p:embed/>
                </p:oleObj>
              </mc:Choice>
              <mc:Fallback>
                <p:oleObj name="公式" r:id="rId35" imgW="1562040" imgH="291960" progId="Equation.3">
                  <p:embed/>
                  <p:pic>
                    <p:nvPicPr>
                      <p:cNvPr id="269725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323" y="3914844"/>
                        <a:ext cx="22320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Group 39"/>
          <p:cNvGrpSpPr>
            <a:grpSpLocks/>
          </p:cNvGrpSpPr>
          <p:nvPr/>
        </p:nvGrpSpPr>
        <p:grpSpPr bwMode="auto">
          <a:xfrm>
            <a:off x="1929323" y="3698944"/>
            <a:ext cx="3352800" cy="1371600"/>
            <a:chOff x="1584" y="3024"/>
            <a:chExt cx="2112" cy="864"/>
          </a:xfrm>
        </p:grpSpPr>
        <p:sp>
          <p:nvSpPr>
            <p:cNvPr id="96" name="Rectangle 40"/>
            <p:cNvSpPr>
              <a:spLocks noChangeArrowheads="1"/>
            </p:cNvSpPr>
            <p:nvPr/>
          </p:nvSpPr>
          <p:spPr bwMode="auto">
            <a:xfrm>
              <a:off x="1584" y="3024"/>
              <a:ext cx="2112" cy="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7" name="Object 41"/>
            <p:cNvGraphicFramePr>
              <a:graphicFrameLocks noChangeAspect="1"/>
            </p:cNvGraphicFramePr>
            <p:nvPr/>
          </p:nvGraphicFramePr>
          <p:xfrm>
            <a:off x="1584" y="3047"/>
            <a:ext cx="1179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3" name="公式" r:id="rId37" imgW="952200" imgH="368280" progId="Equation.3">
                    <p:embed/>
                  </p:oleObj>
                </mc:Choice>
                <mc:Fallback>
                  <p:oleObj name="公式" r:id="rId37" imgW="952200" imgH="368280" progId="Equation.3">
                    <p:embed/>
                    <p:pic>
                      <p:nvPicPr>
                        <p:cNvPr id="1129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047"/>
                          <a:ext cx="1179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42"/>
            <p:cNvGraphicFramePr>
              <a:graphicFrameLocks noChangeAspect="1"/>
            </p:cNvGraphicFramePr>
            <p:nvPr/>
          </p:nvGraphicFramePr>
          <p:xfrm>
            <a:off x="2751" y="3072"/>
            <a:ext cx="92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4" name="公式" r:id="rId38" imgW="939600" imgH="393480" progId="Equation.3">
                    <p:embed/>
                  </p:oleObj>
                </mc:Choice>
                <mc:Fallback>
                  <p:oleObj name="公式" r:id="rId38" imgW="939600" imgH="393480" progId="Equation.3">
                    <p:embed/>
                    <p:pic>
                      <p:nvPicPr>
                        <p:cNvPr id="11296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3072"/>
                          <a:ext cx="924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625883"/>
              </p:ext>
            </p:extLst>
          </p:nvPr>
        </p:nvGraphicFramePr>
        <p:xfrm>
          <a:off x="435485" y="4564132"/>
          <a:ext cx="14430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5" name="公式" r:id="rId39" imgW="774360" imgH="228600" progId="Equation.3">
                  <p:embed/>
                </p:oleObj>
              </mc:Choice>
              <mc:Fallback>
                <p:oleObj name="公式" r:id="rId39" imgW="774360" imgH="228600" progId="Equation.3">
                  <p:embed/>
                  <p:pic>
                    <p:nvPicPr>
                      <p:cNvPr id="26972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85" y="4564132"/>
                        <a:ext cx="144303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451694"/>
              </p:ext>
            </p:extLst>
          </p:nvPr>
        </p:nvGraphicFramePr>
        <p:xfrm>
          <a:off x="1883285" y="4397444"/>
          <a:ext cx="1752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6" name="公式" r:id="rId41" imgW="965160" imgH="368280" progId="Equation.3">
                  <p:embed/>
                </p:oleObj>
              </mc:Choice>
              <mc:Fallback>
                <p:oleObj name="公式" r:id="rId41" imgW="965160" imgH="368280" progId="Equation.3">
                  <p:embed/>
                  <p:pic>
                    <p:nvPicPr>
                      <p:cNvPr id="269726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285" y="4397444"/>
                        <a:ext cx="17526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52969"/>
              </p:ext>
            </p:extLst>
          </p:nvPr>
        </p:nvGraphicFramePr>
        <p:xfrm>
          <a:off x="3673985" y="4456182"/>
          <a:ext cx="16383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7" name="公式" r:id="rId43" imgW="990360" imgH="342720" progId="Equation.3">
                  <p:embed/>
                </p:oleObj>
              </mc:Choice>
              <mc:Fallback>
                <p:oleObj name="公式" r:id="rId43" imgW="990360" imgH="342720" progId="Equation.3">
                  <p:embed/>
                  <p:pic>
                    <p:nvPicPr>
                      <p:cNvPr id="269726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985" y="4456182"/>
                        <a:ext cx="16383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71845"/>
              </p:ext>
            </p:extLst>
          </p:nvPr>
        </p:nvGraphicFramePr>
        <p:xfrm>
          <a:off x="435485" y="5164207"/>
          <a:ext cx="24114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8" name="公式" r:id="rId45" imgW="1218960" imgH="228600" progId="Equation.3">
                  <p:embed/>
                </p:oleObj>
              </mc:Choice>
              <mc:Fallback>
                <p:oleObj name="公式" r:id="rId45" imgW="1218960" imgH="228600" progId="Equation.3">
                  <p:embed/>
                  <p:pic>
                    <p:nvPicPr>
                      <p:cNvPr id="269726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85" y="5164207"/>
                        <a:ext cx="24114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Group 47"/>
          <p:cNvGrpSpPr>
            <a:grpSpLocks/>
          </p:cNvGrpSpPr>
          <p:nvPr/>
        </p:nvGrpSpPr>
        <p:grpSpPr bwMode="auto">
          <a:xfrm>
            <a:off x="6150485" y="5616644"/>
            <a:ext cx="255588" cy="1082675"/>
            <a:chOff x="4224" y="3504"/>
            <a:chExt cx="161" cy="682"/>
          </a:xfrm>
        </p:grpSpPr>
        <p:graphicFrame>
          <p:nvGraphicFramePr>
            <p:cNvPr id="104" name="Object 48"/>
            <p:cNvGraphicFramePr>
              <a:graphicFrameLocks noChangeAspect="1"/>
            </p:cNvGraphicFramePr>
            <p:nvPr/>
          </p:nvGraphicFramePr>
          <p:xfrm>
            <a:off x="4224" y="3893"/>
            <a:ext cx="16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9" name="公式" r:id="rId47" imgW="126720" imgH="228600" progId="Equation.3">
                    <p:embed/>
                  </p:oleObj>
                </mc:Choice>
                <mc:Fallback>
                  <p:oleObj name="公式" r:id="rId47" imgW="126720" imgH="228600" progId="Equation.3">
                    <p:embed/>
                    <p:pic>
                      <p:nvPicPr>
                        <p:cNvPr id="1129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893"/>
                          <a:ext cx="16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Line 49"/>
            <p:cNvSpPr>
              <a:spLocks noChangeShapeType="1"/>
            </p:cNvSpPr>
            <p:nvPr/>
          </p:nvSpPr>
          <p:spPr bwMode="auto">
            <a:xfrm>
              <a:off x="4272" y="3504"/>
              <a:ext cx="0" cy="379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" name="Group 50"/>
          <p:cNvGrpSpPr>
            <a:grpSpLocks/>
          </p:cNvGrpSpPr>
          <p:nvPr/>
        </p:nvGrpSpPr>
        <p:grpSpPr bwMode="auto">
          <a:xfrm>
            <a:off x="3635885" y="4473644"/>
            <a:ext cx="1676400" cy="1143000"/>
            <a:chOff x="2640" y="3504"/>
            <a:chExt cx="1056" cy="720"/>
          </a:xfrm>
        </p:grpSpPr>
        <p:sp>
          <p:nvSpPr>
            <p:cNvPr id="107" name="Rectangle 51"/>
            <p:cNvSpPr>
              <a:spLocks noChangeArrowheads="1"/>
            </p:cNvSpPr>
            <p:nvPr/>
          </p:nvSpPr>
          <p:spPr bwMode="auto">
            <a:xfrm>
              <a:off x="2640" y="3504"/>
              <a:ext cx="1056" cy="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8" name="Object 52"/>
            <p:cNvGraphicFramePr>
              <a:graphicFrameLocks noChangeAspect="1"/>
            </p:cNvGraphicFramePr>
            <p:nvPr/>
          </p:nvGraphicFramePr>
          <p:xfrm>
            <a:off x="2640" y="3527"/>
            <a:ext cx="100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0" name="公式" r:id="rId49" imgW="736560" imgH="228600" progId="Equation.3">
                    <p:embed/>
                  </p:oleObj>
                </mc:Choice>
                <mc:Fallback>
                  <p:oleObj name="公式" r:id="rId49" imgW="736560" imgH="228600" progId="Equation.3">
                    <p:embed/>
                    <p:pic>
                      <p:nvPicPr>
                        <p:cNvPr id="11293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527"/>
                          <a:ext cx="1008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" name="Group 53"/>
          <p:cNvGrpSpPr>
            <a:grpSpLocks/>
          </p:cNvGrpSpPr>
          <p:nvPr/>
        </p:nvGrpSpPr>
        <p:grpSpPr bwMode="auto">
          <a:xfrm>
            <a:off x="5617085" y="5235644"/>
            <a:ext cx="1981200" cy="914400"/>
            <a:chOff x="5712" y="3264"/>
            <a:chExt cx="1248" cy="576"/>
          </a:xfrm>
        </p:grpSpPr>
        <p:sp>
          <p:nvSpPr>
            <p:cNvPr id="110" name="AutoShape 54"/>
            <p:cNvSpPr>
              <a:spLocks noChangeArrowheads="1"/>
            </p:cNvSpPr>
            <p:nvPr/>
          </p:nvSpPr>
          <p:spPr bwMode="auto">
            <a:xfrm flipH="1">
              <a:off x="5712" y="3264"/>
              <a:ext cx="624" cy="576"/>
            </a:xfrm>
            <a:prstGeom prst="rtTriangl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Rectangle 55"/>
            <p:cNvSpPr>
              <a:spLocks noChangeArrowheads="1"/>
            </p:cNvSpPr>
            <p:nvPr/>
          </p:nvSpPr>
          <p:spPr bwMode="auto">
            <a:xfrm>
              <a:off x="6336" y="3264"/>
              <a:ext cx="624" cy="57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2" name="AutoShape 56"/>
          <p:cNvSpPr>
            <a:spLocks noChangeArrowheads="1"/>
          </p:cNvSpPr>
          <p:nvPr/>
        </p:nvSpPr>
        <p:spPr bwMode="auto">
          <a:xfrm flipH="1">
            <a:off x="5693285" y="5692844"/>
            <a:ext cx="533400" cy="457200"/>
          </a:xfrm>
          <a:prstGeom prst="rtTriangl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63561"/>
              </p:ext>
            </p:extLst>
          </p:nvPr>
        </p:nvGraphicFramePr>
        <p:xfrm>
          <a:off x="2797685" y="5057844"/>
          <a:ext cx="1828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1" name="公式" r:id="rId50" imgW="977760" imgH="342720" progId="Equation.3">
                  <p:embed/>
                </p:oleObj>
              </mc:Choice>
              <mc:Fallback>
                <p:oleObj name="公式" r:id="rId50" imgW="977760" imgH="342720" progId="Equation.3">
                  <p:embed/>
                  <p:pic>
                    <p:nvPicPr>
                      <p:cNvPr id="269727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685" y="5057844"/>
                        <a:ext cx="18288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394987"/>
              </p:ext>
            </p:extLst>
          </p:nvPr>
        </p:nvGraphicFramePr>
        <p:xfrm>
          <a:off x="4626485" y="5083244"/>
          <a:ext cx="5302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2" name="公式" r:id="rId52" imgW="342720" imgH="393480" progId="Equation.3">
                  <p:embed/>
                </p:oleObj>
              </mc:Choice>
              <mc:Fallback>
                <p:oleObj name="公式" r:id="rId52" imgW="342720" imgH="393480" progId="Equation.3">
                  <p:embed/>
                  <p:pic>
                    <p:nvPicPr>
                      <p:cNvPr id="269727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485" y="5083244"/>
                        <a:ext cx="5302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444541"/>
              </p:ext>
            </p:extLst>
          </p:nvPr>
        </p:nvGraphicFramePr>
        <p:xfrm>
          <a:off x="435485" y="5838894"/>
          <a:ext cx="16144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3" name="公式" r:id="rId54" imgW="838080" imgH="203040" progId="Equation.3">
                  <p:embed/>
                </p:oleObj>
              </mc:Choice>
              <mc:Fallback>
                <p:oleObj name="公式" r:id="rId54" imgW="838080" imgH="203040" progId="Equation.3">
                  <p:embed/>
                  <p:pic>
                    <p:nvPicPr>
                      <p:cNvPr id="269727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85" y="5838894"/>
                        <a:ext cx="16144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Line 60"/>
          <p:cNvSpPr>
            <a:spLocks noChangeShapeType="1"/>
          </p:cNvSpPr>
          <p:nvPr/>
        </p:nvSpPr>
        <p:spPr bwMode="auto">
          <a:xfrm flipV="1">
            <a:off x="5693285" y="4321244"/>
            <a:ext cx="19050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61"/>
          <p:cNvSpPr txBox="1">
            <a:spLocks noChangeArrowheads="1"/>
          </p:cNvSpPr>
          <p:nvPr/>
        </p:nvSpPr>
        <p:spPr bwMode="auto">
          <a:xfrm>
            <a:off x="2111885" y="5769044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</a:p>
        </p:txBody>
      </p:sp>
      <p:graphicFrame>
        <p:nvGraphicFramePr>
          <p:cNvPr id="11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177066"/>
              </p:ext>
            </p:extLst>
          </p:nvPr>
        </p:nvGraphicFramePr>
        <p:xfrm>
          <a:off x="5529773" y="2695644"/>
          <a:ext cx="20875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4" name="公式" r:id="rId56" imgW="1371600" imgH="241200" progId="Equation.3">
                  <p:embed/>
                </p:oleObj>
              </mc:Choice>
              <mc:Fallback>
                <p:oleObj name="公式" r:id="rId56" imgW="1371600" imgH="241200" progId="Equation.3">
                  <p:embed/>
                  <p:pic>
                    <p:nvPicPr>
                      <p:cNvPr id="269727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773" y="2695644"/>
                        <a:ext cx="208756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63"/>
          <p:cNvSpPr>
            <a:spLocks noChangeArrowheads="1"/>
          </p:cNvSpPr>
          <p:nvPr/>
        </p:nvSpPr>
        <p:spPr bwMode="auto">
          <a:xfrm>
            <a:off x="1273685" y="3178244"/>
            <a:ext cx="594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302028"/>
              </p:ext>
            </p:extLst>
          </p:nvPr>
        </p:nvGraphicFramePr>
        <p:xfrm>
          <a:off x="1137160" y="3338582"/>
          <a:ext cx="19986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5" name="Equation" r:id="rId58" imgW="1079280" imgH="203040" progId="Equation.DSMT4">
                  <p:embed/>
                </p:oleObj>
              </mc:Choice>
              <mc:Fallback>
                <p:oleObj name="Equation" r:id="rId58" imgW="1079280" imgH="203040" progId="Equation.DSMT4">
                  <p:embed/>
                  <p:pic>
                    <p:nvPicPr>
                      <p:cNvPr id="269728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160" y="3338582"/>
                        <a:ext cx="19986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Line 65"/>
          <p:cNvSpPr>
            <a:spLocks noChangeShapeType="1"/>
          </p:cNvSpPr>
          <p:nvPr/>
        </p:nvSpPr>
        <p:spPr bwMode="auto">
          <a:xfrm>
            <a:off x="5693285" y="4397444"/>
            <a:ext cx="1905000" cy="17526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66"/>
          <p:cNvSpPr>
            <a:spLocks noChangeArrowheads="1"/>
          </p:cNvSpPr>
          <p:nvPr/>
        </p:nvSpPr>
        <p:spPr bwMode="auto">
          <a:xfrm>
            <a:off x="5693285" y="5235644"/>
            <a:ext cx="1905000" cy="914400"/>
          </a:xfrm>
          <a:prstGeom prst="triangle">
            <a:avLst>
              <a:gd name="adj" fmla="val 50000"/>
            </a:avLst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500860"/>
              </p:ext>
            </p:extLst>
          </p:nvPr>
        </p:nvGraphicFramePr>
        <p:xfrm>
          <a:off x="3178685" y="3140144"/>
          <a:ext cx="2057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6" name="公式" r:id="rId60" imgW="1066680" imgH="368280" progId="Equation.3">
                  <p:embed/>
                </p:oleObj>
              </mc:Choice>
              <mc:Fallback>
                <p:oleObj name="公式" r:id="rId60" imgW="1066680" imgH="368280" progId="Equation.3">
                  <p:embed/>
                  <p:pic>
                    <p:nvPicPr>
                      <p:cNvPr id="269728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685" y="3140144"/>
                        <a:ext cx="2057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51761"/>
              </p:ext>
            </p:extLst>
          </p:nvPr>
        </p:nvGraphicFramePr>
        <p:xfrm>
          <a:off x="5224973" y="3156019"/>
          <a:ext cx="191611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7" name="公式" r:id="rId62" imgW="1002960" imgH="342720" progId="Equation.3">
                  <p:embed/>
                </p:oleObj>
              </mc:Choice>
              <mc:Fallback>
                <p:oleObj name="公式" r:id="rId62" imgW="1002960" imgH="342720" progId="Equation.3">
                  <p:embed/>
                  <p:pic>
                    <p:nvPicPr>
                      <p:cNvPr id="269728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973" y="3156019"/>
                        <a:ext cx="1916112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631042"/>
              </p:ext>
            </p:extLst>
          </p:nvPr>
        </p:nvGraphicFramePr>
        <p:xfrm>
          <a:off x="7064885" y="3198882"/>
          <a:ext cx="1143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8" name="公式" r:id="rId64" imgW="685800" imgH="393480" progId="Equation.3">
                  <p:embed/>
                </p:oleObj>
              </mc:Choice>
              <mc:Fallback>
                <p:oleObj name="公式" r:id="rId64" imgW="685800" imgH="393480" progId="Equation.3">
                  <p:embed/>
                  <p:pic>
                    <p:nvPicPr>
                      <p:cNvPr id="269728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885" y="3198882"/>
                        <a:ext cx="1143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43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 autoUpdateAnimBg="0"/>
      <p:bldP spid="61" grpId="0" build="p" autoUpdateAnimBg="0"/>
      <p:bldP spid="66" grpId="0" build="p" autoUpdateAnimBg="0"/>
      <p:bldP spid="76" grpId="0" animBg="1"/>
      <p:bldP spid="84" grpId="0" autoUpdateAnimBg="0"/>
      <p:bldP spid="112" grpId="0" animBg="1"/>
      <p:bldP spid="117" grpId="0" autoUpdateAnimBg="0"/>
      <p:bldP spid="119" grpId="0" animBg="1"/>
      <p:bldP spid="1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39453" y="6326257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1514" y="203697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sp>
        <p:nvSpPr>
          <p:cNvPr id="126" name="Rectangle 2"/>
          <p:cNvSpPr txBox="1">
            <a:spLocks noChangeArrowheads="1"/>
          </p:cNvSpPr>
          <p:nvPr/>
        </p:nvSpPr>
        <p:spPr bwMode="auto">
          <a:xfrm>
            <a:off x="611450" y="1124680"/>
            <a:ext cx="20224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二维均匀分布</a:t>
            </a:r>
            <a:endParaRPr lang="zh-CN" altLang="en-US" sz="2400" b="1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1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29872"/>
              </p:ext>
            </p:extLst>
          </p:nvPr>
        </p:nvGraphicFramePr>
        <p:xfrm>
          <a:off x="1813187" y="2208942"/>
          <a:ext cx="2997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公式" r:id="rId4" imgW="1574640" imgH="457200" progId="Equation.3">
                  <p:embed/>
                </p:oleObj>
              </mc:Choice>
              <mc:Fallback>
                <p:oleObj name="公式" r:id="rId4" imgW="1574640" imgH="457200" progId="Equation.3">
                  <p:embed/>
                  <p:pic>
                    <p:nvPicPr>
                      <p:cNvPr id="571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187" y="2208942"/>
                        <a:ext cx="29972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oup 4"/>
          <p:cNvGrpSpPr>
            <a:grpSpLocks/>
          </p:cNvGrpSpPr>
          <p:nvPr/>
        </p:nvGrpSpPr>
        <p:grpSpPr bwMode="auto">
          <a:xfrm>
            <a:off x="3794387" y="4968017"/>
            <a:ext cx="2057400" cy="669925"/>
            <a:chOff x="2496" y="2842"/>
            <a:chExt cx="1296" cy="422"/>
          </a:xfrm>
        </p:grpSpPr>
        <p:sp>
          <p:nvSpPr>
            <p:cNvPr id="129" name="Oval 5"/>
            <p:cNvSpPr>
              <a:spLocks noChangeArrowheads="1"/>
            </p:cNvSpPr>
            <p:nvPr/>
          </p:nvSpPr>
          <p:spPr bwMode="auto">
            <a:xfrm>
              <a:off x="2496" y="2842"/>
              <a:ext cx="1296" cy="422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6"/>
            <p:cNvSpPr txBox="1">
              <a:spLocks noChangeArrowheads="1"/>
            </p:cNvSpPr>
            <p:nvPr/>
          </p:nvSpPr>
          <p:spPr bwMode="auto">
            <a:xfrm>
              <a:off x="3029" y="2890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G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1" name="Group 7"/>
          <p:cNvGrpSpPr>
            <a:grpSpLocks/>
          </p:cNvGrpSpPr>
          <p:nvPr/>
        </p:nvGrpSpPr>
        <p:grpSpPr bwMode="auto">
          <a:xfrm>
            <a:off x="3794387" y="3885342"/>
            <a:ext cx="2057400" cy="1371600"/>
            <a:chOff x="2736" y="1824"/>
            <a:chExt cx="1296" cy="864"/>
          </a:xfrm>
        </p:grpSpPr>
        <p:sp>
          <p:nvSpPr>
            <p:cNvPr id="132" name="Oval 8"/>
            <p:cNvSpPr>
              <a:spLocks noChangeArrowheads="1"/>
            </p:cNvSpPr>
            <p:nvPr/>
          </p:nvSpPr>
          <p:spPr bwMode="auto">
            <a:xfrm>
              <a:off x="2736" y="1824"/>
              <a:ext cx="1296" cy="249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9"/>
            <p:cNvSpPr>
              <a:spLocks noChangeShapeType="1"/>
            </p:cNvSpPr>
            <p:nvPr/>
          </p:nvSpPr>
          <p:spPr bwMode="auto">
            <a:xfrm>
              <a:off x="4032" y="196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0"/>
            <p:cNvSpPr>
              <a:spLocks noChangeShapeType="1"/>
            </p:cNvSpPr>
            <p:nvPr/>
          </p:nvSpPr>
          <p:spPr bwMode="auto">
            <a:xfrm>
              <a:off x="2736" y="1968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" name="Group 11"/>
          <p:cNvGrpSpPr>
            <a:grpSpLocks/>
          </p:cNvGrpSpPr>
          <p:nvPr/>
        </p:nvGrpSpPr>
        <p:grpSpPr bwMode="auto">
          <a:xfrm>
            <a:off x="3565787" y="3428142"/>
            <a:ext cx="260350" cy="1371600"/>
            <a:chOff x="2352" y="1872"/>
            <a:chExt cx="164" cy="864"/>
          </a:xfrm>
        </p:grpSpPr>
        <p:sp>
          <p:nvSpPr>
            <p:cNvPr id="136" name="Text Box 12"/>
            <p:cNvSpPr txBox="1">
              <a:spLocks noChangeArrowheads="1"/>
            </p:cNvSpPr>
            <p:nvPr/>
          </p:nvSpPr>
          <p:spPr bwMode="auto">
            <a:xfrm>
              <a:off x="2448" y="1872"/>
              <a:ext cx="68" cy="19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37" name="Line 13"/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8" name="Group 14"/>
          <p:cNvGrpSpPr>
            <a:grpSpLocks/>
          </p:cNvGrpSpPr>
          <p:nvPr/>
        </p:nvGrpSpPr>
        <p:grpSpPr bwMode="auto">
          <a:xfrm>
            <a:off x="2727587" y="4799742"/>
            <a:ext cx="838200" cy="914400"/>
            <a:chOff x="1824" y="2736"/>
            <a:chExt cx="528" cy="576"/>
          </a:xfrm>
        </p:grpSpPr>
        <p:sp>
          <p:nvSpPr>
            <p:cNvPr id="139" name="Text Box 15"/>
            <p:cNvSpPr txBox="1">
              <a:spLocks noChangeArrowheads="1"/>
            </p:cNvSpPr>
            <p:nvPr/>
          </p:nvSpPr>
          <p:spPr bwMode="auto">
            <a:xfrm>
              <a:off x="1968" y="3120"/>
              <a:ext cx="7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40" name="Line 16"/>
            <p:cNvSpPr>
              <a:spLocks noChangeShapeType="1"/>
            </p:cNvSpPr>
            <p:nvPr/>
          </p:nvSpPr>
          <p:spPr bwMode="auto">
            <a:xfrm flipH="1">
              <a:off x="1824" y="2736"/>
              <a:ext cx="52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" name="Text Box 17"/>
          <p:cNvSpPr txBox="1">
            <a:spLocks noChangeArrowheads="1"/>
          </p:cNvSpPr>
          <p:nvPr/>
        </p:nvSpPr>
        <p:spPr bwMode="auto">
          <a:xfrm>
            <a:off x="5472375" y="2437542"/>
            <a:ext cx="1173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其中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grpSp>
        <p:nvGrpSpPr>
          <p:cNvPr id="142" name="Group 18"/>
          <p:cNvGrpSpPr>
            <a:grpSpLocks/>
          </p:cNvGrpSpPr>
          <p:nvPr/>
        </p:nvGrpSpPr>
        <p:grpSpPr bwMode="auto">
          <a:xfrm>
            <a:off x="6537587" y="2170842"/>
            <a:ext cx="1522413" cy="952500"/>
            <a:chOff x="4224" y="1080"/>
            <a:chExt cx="959" cy="600"/>
          </a:xfrm>
        </p:grpSpPr>
        <p:sp>
          <p:nvSpPr>
            <p:cNvPr id="143" name="Text Box 19"/>
            <p:cNvSpPr txBox="1">
              <a:spLocks noChangeArrowheads="1"/>
            </p:cNvSpPr>
            <p:nvPr/>
          </p:nvSpPr>
          <p:spPr bwMode="auto">
            <a:xfrm>
              <a:off x="4224" y="1392"/>
              <a:ext cx="9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[G</a:t>
              </a: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的面积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]</a:t>
              </a:r>
              <a:endPara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Line 20"/>
            <p:cNvSpPr>
              <a:spLocks noChangeShapeType="1"/>
            </p:cNvSpPr>
            <p:nvPr/>
          </p:nvSpPr>
          <p:spPr bwMode="auto">
            <a:xfrm>
              <a:off x="4272" y="1392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Text Box 21"/>
            <p:cNvSpPr txBox="1">
              <a:spLocks noChangeArrowheads="1"/>
            </p:cNvSpPr>
            <p:nvPr/>
          </p:nvSpPr>
          <p:spPr bwMode="auto">
            <a:xfrm>
              <a:off x="4550" y="1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6" name="Group 22"/>
          <p:cNvGrpSpPr>
            <a:grpSpLocks/>
          </p:cNvGrpSpPr>
          <p:nvPr/>
        </p:nvGrpSpPr>
        <p:grpSpPr bwMode="auto">
          <a:xfrm>
            <a:off x="3565787" y="4799742"/>
            <a:ext cx="3352800" cy="304800"/>
            <a:chOff x="2352" y="2736"/>
            <a:chExt cx="2112" cy="192"/>
          </a:xfrm>
        </p:grpSpPr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4272" y="2736"/>
              <a:ext cx="71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48" name="Line 24"/>
            <p:cNvSpPr>
              <a:spLocks noChangeShapeType="1"/>
            </p:cNvSpPr>
            <p:nvPr/>
          </p:nvSpPr>
          <p:spPr bwMode="auto">
            <a:xfrm>
              <a:off x="2352" y="2736"/>
              <a:ext cx="21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75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39453" y="6326257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1514" y="203697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3.1.3 </a:t>
            </a:r>
            <a:r>
              <a:rPr lang="zh-CN" altLang="en-US" sz="3600" dirty="0" smtClean="0"/>
              <a:t>二维</a:t>
            </a:r>
            <a:r>
              <a:rPr lang="zh-CN" altLang="en-US" sz="3600" dirty="0"/>
              <a:t>连续</a:t>
            </a:r>
            <a:r>
              <a:rPr lang="zh-CN" altLang="en-US" sz="3600" dirty="0" smtClean="0"/>
              <a:t>型随机变量</a:t>
            </a:r>
            <a:endParaRPr lang="zh-CN" altLang="en-US" sz="3600" dirty="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306951" y="1845051"/>
            <a:ext cx="4800600" cy="8382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316351" y="1845051"/>
            <a:ext cx="5867400" cy="8382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992751" y="2683251"/>
            <a:ext cx="1828800" cy="457200"/>
          </a:xfrm>
          <a:prstGeom prst="rect">
            <a:avLst/>
          </a:prstGeom>
          <a:gradFill rotWithShape="0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5"/>
          <p:cNvSpPr txBox="1">
            <a:spLocks noChangeArrowheads="1"/>
          </p:cNvSpPr>
          <p:nvPr/>
        </p:nvSpPr>
        <p:spPr bwMode="auto">
          <a:xfrm>
            <a:off x="434249" y="906838"/>
            <a:ext cx="2022475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二维正态分布</a:t>
            </a:r>
            <a:endParaRPr lang="zh-CN" altLang="en-US" sz="2400" b="1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0400"/>
              </p:ext>
            </p:extLst>
          </p:nvPr>
        </p:nvGraphicFramePr>
        <p:xfrm>
          <a:off x="498664" y="1921251"/>
          <a:ext cx="782478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公式" r:id="rId4" imgW="4394160" imgH="698400" progId="Equation.3">
                  <p:embed/>
                </p:oleObj>
              </mc:Choice>
              <mc:Fallback>
                <p:oleObj name="公式" r:id="rId4" imgW="4394160" imgH="698400" progId="Equation.3">
                  <p:embed/>
                  <p:pic>
                    <p:nvPicPr>
                      <p:cNvPr id="572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64" y="1921251"/>
                        <a:ext cx="7824787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658183"/>
              </p:ext>
            </p:extLst>
          </p:nvPr>
        </p:nvGraphicFramePr>
        <p:xfrm>
          <a:off x="3306951" y="1190074"/>
          <a:ext cx="33909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公式" r:id="rId6" imgW="1790640" imgH="228600" progId="Equation.3">
                  <p:embed/>
                </p:oleObj>
              </mc:Choice>
              <mc:Fallback>
                <p:oleObj name="公式" r:id="rId6" imgW="1790640" imgH="228600" progId="Equation.3">
                  <p:embed/>
                  <p:pic>
                    <p:nvPicPr>
                      <p:cNvPr id="572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951" y="1190074"/>
                        <a:ext cx="33909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866767"/>
              </p:ext>
            </p:extLst>
          </p:nvPr>
        </p:nvGraphicFramePr>
        <p:xfrm>
          <a:off x="3066614" y="3422045"/>
          <a:ext cx="52657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1" name="公式" r:id="rId8" imgW="2781000" imgH="228600" progId="Equation.3">
                  <p:embed/>
                </p:oleObj>
              </mc:Choice>
              <mc:Fallback>
                <p:oleObj name="公式" r:id="rId8" imgW="2781000" imgH="228600" progId="Equation.3">
                  <p:embed/>
                  <p:pic>
                    <p:nvPicPr>
                      <p:cNvPr id="572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614" y="3422045"/>
                        <a:ext cx="52657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9"/>
          <p:cNvGrpSpPr>
            <a:grpSpLocks/>
          </p:cNvGrpSpPr>
          <p:nvPr/>
        </p:nvGrpSpPr>
        <p:grpSpPr bwMode="auto">
          <a:xfrm>
            <a:off x="1036954" y="4560888"/>
            <a:ext cx="1524000" cy="1905000"/>
            <a:chOff x="1824" y="2736"/>
            <a:chExt cx="528" cy="480"/>
          </a:xfrm>
        </p:grpSpPr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1968" y="3120"/>
              <a:ext cx="39" cy="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H="1">
              <a:off x="1824" y="2736"/>
              <a:ext cx="528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" name="Group 12"/>
          <p:cNvGrpSpPr>
            <a:grpSpLocks/>
          </p:cNvGrpSpPr>
          <p:nvPr/>
        </p:nvGrpSpPr>
        <p:grpSpPr bwMode="auto">
          <a:xfrm>
            <a:off x="2560954" y="4560888"/>
            <a:ext cx="4191000" cy="990600"/>
            <a:chOff x="1872" y="2832"/>
            <a:chExt cx="2640" cy="624"/>
          </a:xfrm>
        </p:grpSpPr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2832"/>
              <a:ext cx="264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4267" y="31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" name="Group 15"/>
          <p:cNvGrpSpPr>
            <a:grpSpLocks/>
          </p:cNvGrpSpPr>
          <p:nvPr/>
        </p:nvGrpSpPr>
        <p:grpSpPr bwMode="auto">
          <a:xfrm>
            <a:off x="2560954" y="3570288"/>
            <a:ext cx="260350" cy="990600"/>
            <a:chOff x="2352" y="1872"/>
            <a:chExt cx="164" cy="864"/>
          </a:xfrm>
        </p:grpSpPr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2448" y="1872"/>
              <a:ext cx="68" cy="274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z</a:t>
              </a:r>
              <a:endParaRPr kumimoji="1" lang="en-US" altLang="zh-CN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33159"/>
              </p:ext>
            </p:extLst>
          </p:nvPr>
        </p:nvGraphicFramePr>
        <p:xfrm>
          <a:off x="1341754" y="4113213"/>
          <a:ext cx="44767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BMP 图象" r:id="rId10" imgW="3467584" imgH="1895238" progId="Paint.Picture">
                  <p:embed/>
                </p:oleObj>
              </mc:Choice>
              <mc:Fallback>
                <p:oleObj name="BMP 图象" r:id="rId10" imgW="3467584" imgH="1895238" progId="Paint.Picture">
                  <p:embed/>
                  <p:pic>
                    <p:nvPicPr>
                      <p:cNvPr id="5724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754" y="4113213"/>
                        <a:ext cx="447675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49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467430" y="380274"/>
            <a:ext cx="640889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边缘分布</a:t>
            </a:r>
            <a:endParaRPr lang="zh-CN" altLang="en-US" sz="3600" dirty="0"/>
          </a:p>
        </p:txBody>
      </p:sp>
      <p:sp>
        <p:nvSpPr>
          <p:cNvPr id="10" name="Text Box 158"/>
          <p:cNvSpPr txBox="1">
            <a:spLocks noChangeArrowheads="1"/>
          </p:cNvSpPr>
          <p:nvPr/>
        </p:nvSpPr>
        <p:spPr bwMode="auto">
          <a:xfrm>
            <a:off x="6002766" y="5430957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>
                <a:solidFill>
                  <a:srgbClr val="FD0119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1" name="Text Box 163"/>
          <p:cNvSpPr txBox="1">
            <a:spLocks noChangeArrowheads="1"/>
          </p:cNvSpPr>
          <p:nvPr/>
        </p:nvSpPr>
        <p:spPr bwMode="auto">
          <a:xfrm>
            <a:off x="-2746" y="5432545"/>
            <a:ext cx="4529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rgbClr val="FD0119"/>
                </a:solidFill>
              </a:rPr>
              <a:t>注</a:t>
            </a:r>
            <a:r>
              <a:rPr lang="zh-CN" altLang="en-US" sz="2800" b="1"/>
              <a:t> 联合分布     边缘分布</a:t>
            </a:r>
          </a:p>
        </p:txBody>
      </p:sp>
      <p:graphicFrame>
        <p:nvGraphicFramePr>
          <p:cNvPr id="12" name="Object 8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9825760"/>
              </p:ext>
            </p:extLst>
          </p:nvPr>
        </p:nvGraphicFramePr>
        <p:xfrm>
          <a:off x="4748641" y="4165720"/>
          <a:ext cx="266541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公式" r:id="rId3" imgW="1739880" imgH="368280" progId="Equation.3">
                  <p:embed/>
                </p:oleObj>
              </mc:Choice>
              <mc:Fallback>
                <p:oleObj name="公式" r:id="rId3" imgW="1739880" imgH="368280" progId="Equation.3">
                  <p:embed/>
                  <p:pic>
                    <p:nvPicPr>
                      <p:cNvPr id="2569298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641" y="4165720"/>
                        <a:ext cx="266541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4821666" y="2983032"/>
            <a:ext cx="3097213" cy="2652713"/>
            <a:chOff x="3379" y="2649"/>
            <a:chExt cx="1951" cy="1671"/>
          </a:xfrm>
        </p:grpSpPr>
        <p:grpSp>
          <p:nvGrpSpPr>
            <p:cNvPr id="14" name="Group 93"/>
            <p:cNvGrpSpPr>
              <a:grpSpLocks/>
            </p:cNvGrpSpPr>
            <p:nvPr/>
          </p:nvGrpSpPr>
          <p:grpSpPr bwMode="auto">
            <a:xfrm>
              <a:off x="3741" y="2657"/>
              <a:ext cx="1566" cy="328"/>
              <a:chOff x="3897" y="1911"/>
              <a:chExt cx="1566" cy="328"/>
            </a:xfrm>
          </p:grpSpPr>
          <p:sp>
            <p:nvSpPr>
              <p:cNvPr id="55" name="Text Box 94"/>
              <p:cNvSpPr txBox="1">
                <a:spLocks noChangeArrowheads="1"/>
              </p:cNvSpPr>
              <p:nvPr/>
            </p:nvSpPr>
            <p:spPr bwMode="auto">
              <a:xfrm>
                <a:off x="3897" y="1944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6" name="Text Box 95"/>
              <p:cNvSpPr txBox="1">
                <a:spLocks noChangeArrowheads="1"/>
              </p:cNvSpPr>
              <p:nvPr/>
            </p:nvSpPr>
            <p:spPr bwMode="auto">
              <a:xfrm>
                <a:off x="4281" y="1951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7" name="Text Box 96"/>
              <p:cNvSpPr txBox="1">
                <a:spLocks noChangeArrowheads="1"/>
              </p:cNvSpPr>
              <p:nvPr/>
            </p:nvSpPr>
            <p:spPr bwMode="auto">
              <a:xfrm>
                <a:off x="4558" y="1916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Text Box 97"/>
              <p:cNvSpPr txBox="1">
                <a:spLocks noChangeArrowheads="1"/>
              </p:cNvSpPr>
              <p:nvPr/>
            </p:nvSpPr>
            <p:spPr bwMode="auto">
              <a:xfrm>
                <a:off x="4862" y="1944"/>
                <a:ext cx="2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i="1" baseline="-25000"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59" name="Text Box 98"/>
              <p:cNvSpPr txBox="1">
                <a:spLocks noChangeArrowheads="1"/>
              </p:cNvSpPr>
              <p:nvPr/>
            </p:nvSpPr>
            <p:spPr bwMode="auto">
              <a:xfrm>
                <a:off x="5157" y="1911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3379" y="2692"/>
              <a:ext cx="1937" cy="1628"/>
              <a:chOff x="3415" y="1733"/>
              <a:chExt cx="1937" cy="1628"/>
            </a:xfrm>
          </p:grpSpPr>
          <p:grpSp>
            <p:nvGrpSpPr>
              <p:cNvPr id="50" name="Group 101"/>
              <p:cNvGrpSpPr>
                <a:grpSpLocks/>
              </p:cNvGrpSpPr>
              <p:nvPr/>
            </p:nvGrpSpPr>
            <p:grpSpPr bwMode="auto">
              <a:xfrm>
                <a:off x="3446" y="1733"/>
                <a:ext cx="1906" cy="1628"/>
                <a:chOff x="3456" y="1976"/>
                <a:chExt cx="1906" cy="1628"/>
              </a:xfrm>
            </p:grpSpPr>
            <p:sp>
              <p:nvSpPr>
                <p:cNvPr id="52" name="Line 102"/>
                <p:cNvSpPr>
                  <a:spLocks noChangeShapeType="1"/>
                </p:cNvSpPr>
                <p:nvPr/>
              </p:nvSpPr>
              <p:spPr bwMode="auto">
                <a:xfrm>
                  <a:off x="3456" y="2284"/>
                  <a:ext cx="1906" cy="0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Line 103"/>
                <p:cNvSpPr>
                  <a:spLocks noChangeShapeType="1"/>
                </p:cNvSpPr>
                <p:nvPr/>
              </p:nvSpPr>
              <p:spPr bwMode="auto">
                <a:xfrm>
                  <a:off x="3754" y="1976"/>
                  <a:ext cx="0" cy="1628"/>
                </a:xfrm>
                <a:prstGeom prst="line">
                  <a:avLst/>
                </a:prstGeom>
                <a:noFill/>
                <a:ln w="2857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Line 104"/>
                <p:cNvSpPr>
                  <a:spLocks noChangeShapeType="1"/>
                </p:cNvSpPr>
                <p:nvPr/>
              </p:nvSpPr>
              <p:spPr bwMode="auto">
                <a:xfrm>
                  <a:off x="3506" y="2036"/>
                  <a:ext cx="248" cy="238"/>
                </a:xfrm>
                <a:prstGeom prst="line">
                  <a:avLst/>
                </a:prstGeom>
                <a:noFill/>
                <a:ln w="9525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1" name="Text Box 105"/>
              <p:cNvSpPr txBox="1">
                <a:spLocks noChangeArrowheads="1"/>
              </p:cNvSpPr>
              <p:nvPr/>
            </p:nvSpPr>
            <p:spPr bwMode="auto">
              <a:xfrm>
                <a:off x="3415" y="1826"/>
                <a:ext cx="22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X</a:t>
                </a:r>
                <a:endParaRPr lang="en-US" altLang="zh-CN" sz="2000" b="1" i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3510" y="2649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286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  <a:endParaRPr lang="en-US" altLang="zh-CN" sz="2000" b="1" i="1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3735" y="2903"/>
              <a:ext cx="1588" cy="289"/>
              <a:chOff x="3871" y="2137"/>
              <a:chExt cx="1588" cy="289"/>
            </a:xfrm>
          </p:grpSpPr>
          <p:sp>
            <p:nvSpPr>
              <p:cNvPr id="45" name="Text Box 109"/>
              <p:cNvSpPr txBox="1">
                <a:spLocks noChangeArrowheads="1"/>
              </p:cNvSpPr>
              <p:nvPr/>
            </p:nvSpPr>
            <p:spPr bwMode="auto">
              <a:xfrm>
                <a:off x="3871" y="2167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11</a:t>
                </a:r>
              </a:p>
            </p:txBody>
          </p:sp>
          <p:sp>
            <p:nvSpPr>
              <p:cNvPr id="46" name="Text Box 110"/>
              <p:cNvSpPr txBox="1">
                <a:spLocks noChangeArrowheads="1"/>
              </p:cNvSpPr>
              <p:nvPr/>
            </p:nvSpPr>
            <p:spPr bwMode="auto">
              <a:xfrm>
                <a:off x="4562" y="2138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Text Box 111"/>
              <p:cNvSpPr txBox="1">
                <a:spLocks noChangeArrowheads="1"/>
              </p:cNvSpPr>
              <p:nvPr/>
            </p:nvSpPr>
            <p:spPr bwMode="auto">
              <a:xfrm>
                <a:off x="4275" y="216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48" name="Text Box 112"/>
              <p:cNvSpPr txBox="1">
                <a:spLocks noChangeArrowheads="1"/>
              </p:cNvSpPr>
              <p:nvPr/>
            </p:nvSpPr>
            <p:spPr bwMode="auto">
              <a:xfrm>
                <a:off x="4826" y="2169"/>
                <a:ext cx="2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1j</a:t>
                </a:r>
              </a:p>
            </p:txBody>
          </p:sp>
          <p:sp>
            <p:nvSpPr>
              <p:cNvPr id="49" name="Text Box 113"/>
              <p:cNvSpPr txBox="1">
                <a:spLocks noChangeArrowheads="1"/>
              </p:cNvSpPr>
              <p:nvPr/>
            </p:nvSpPr>
            <p:spPr bwMode="auto">
              <a:xfrm>
                <a:off x="5153" y="2137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" name="Group 114"/>
            <p:cNvGrpSpPr>
              <a:grpSpLocks/>
            </p:cNvGrpSpPr>
            <p:nvPr/>
          </p:nvGrpSpPr>
          <p:grpSpPr bwMode="auto">
            <a:xfrm>
              <a:off x="3741" y="3199"/>
              <a:ext cx="1588" cy="289"/>
              <a:chOff x="3897" y="2433"/>
              <a:chExt cx="1588" cy="289"/>
            </a:xfrm>
          </p:grpSpPr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3897" y="2463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41" name="Text Box 116"/>
              <p:cNvSpPr txBox="1">
                <a:spLocks noChangeArrowheads="1"/>
              </p:cNvSpPr>
              <p:nvPr/>
            </p:nvSpPr>
            <p:spPr bwMode="auto">
              <a:xfrm>
                <a:off x="4588" y="2434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Text Box 117"/>
              <p:cNvSpPr txBox="1">
                <a:spLocks noChangeArrowheads="1"/>
              </p:cNvSpPr>
              <p:nvPr/>
            </p:nvSpPr>
            <p:spPr bwMode="auto">
              <a:xfrm>
                <a:off x="4301" y="2460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22</a:t>
                </a:r>
              </a:p>
            </p:txBody>
          </p:sp>
          <p:sp>
            <p:nvSpPr>
              <p:cNvPr id="43" name="Text Box 118"/>
              <p:cNvSpPr txBox="1">
                <a:spLocks noChangeArrowheads="1"/>
              </p:cNvSpPr>
              <p:nvPr/>
            </p:nvSpPr>
            <p:spPr bwMode="auto">
              <a:xfrm>
                <a:off x="4852" y="2465"/>
                <a:ext cx="28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2j</a:t>
                </a:r>
              </a:p>
            </p:txBody>
          </p:sp>
          <p:sp>
            <p:nvSpPr>
              <p:cNvPr id="44" name="Text Box 119"/>
              <p:cNvSpPr txBox="1">
                <a:spLocks noChangeArrowheads="1"/>
              </p:cNvSpPr>
              <p:nvPr/>
            </p:nvSpPr>
            <p:spPr bwMode="auto">
              <a:xfrm>
                <a:off x="5179" y="2433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120"/>
            <p:cNvGrpSpPr>
              <a:grpSpLocks/>
            </p:cNvGrpSpPr>
            <p:nvPr/>
          </p:nvGrpSpPr>
          <p:grpSpPr bwMode="auto">
            <a:xfrm>
              <a:off x="3742" y="3723"/>
              <a:ext cx="1588" cy="289"/>
              <a:chOff x="3908" y="3117"/>
              <a:chExt cx="1588" cy="289"/>
            </a:xfrm>
          </p:grpSpPr>
          <p:sp>
            <p:nvSpPr>
              <p:cNvPr id="35" name="Text Box 121"/>
              <p:cNvSpPr txBox="1">
                <a:spLocks noChangeArrowheads="1"/>
              </p:cNvSpPr>
              <p:nvPr/>
            </p:nvSpPr>
            <p:spPr bwMode="auto">
              <a:xfrm>
                <a:off x="3908" y="3147"/>
                <a:ext cx="27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i1</a:t>
                </a:r>
              </a:p>
            </p:txBody>
          </p:sp>
          <p:sp>
            <p:nvSpPr>
              <p:cNvPr id="36" name="Text Box 122"/>
              <p:cNvSpPr txBox="1">
                <a:spLocks noChangeArrowheads="1"/>
              </p:cNvSpPr>
              <p:nvPr/>
            </p:nvSpPr>
            <p:spPr bwMode="auto">
              <a:xfrm>
                <a:off x="4599" y="3118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Text Box 123"/>
              <p:cNvSpPr txBox="1">
                <a:spLocks noChangeArrowheads="1"/>
              </p:cNvSpPr>
              <p:nvPr/>
            </p:nvSpPr>
            <p:spPr bwMode="auto">
              <a:xfrm>
                <a:off x="4312" y="3144"/>
                <a:ext cx="27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i2</a:t>
                </a:r>
              </a:p>
            </p:txBody>
          </p:sp>
          <p:sp>
            <p:nvSpPr>
              <p:cNvPr id="38" name="Text Box 124"/>
              <p:cNvSpPr txBox="1">
                <a:spLocks noChangeArrowheads="1"/>
              </p:cNvSpPr>
              <p:nvPr/>
            </p:nvSpPr>
            <p:spPr bwMode="auto">
              <a:xfrm>
                <a:off x="4863" y="3149"/>
                <a:ext cx="2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ij</a:t>
                </a:r>
              </a:p>
            </p:txBody>
          </p:sp>
          <p:sp>
            <p:nvSpPr>
              <p:cNvPr id="39" name="Text Box 125"/>
              <p:cNvSpPr txBox="1">
                <a:spLocks noChangeArrowheads="1"/>
              </p:cNvSpPr>
              <p:nvPr/>
            </p:nvSpPr>
            <p:spPr bwMode="auto">
              <a:xfrm>
                <a:off x="5190" y="3117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" name="Group 126"/>
            <p:cNvGrpSpPr>
              <a:grpSpLocks/>
            </p:cNvGrpSpPr>
            <p:nvPr/>
          </p:nvGrpSpPr>
          <p:grpSpPr bwMode="auto">
            <a:xfrm>
              <a:off x="3488" y="3469"/>
              <a:ext cx="1839" cy="339"/>
              <a:chOff x="3644" y="2703"/>
              <a:chExt cx="1839" cy="339"/>
            </a:xfrm>
          </p:grpSpPr>
          <p:grpSp>
            <p:nvGrpSpPr>
              <p:cNvPr id="30" name="Group 127"/>
              <p:cNvGrpSpPr>
                <a:grpSpLocks/>
              </p:cNvGrpSpPr>
              <p:nvPr/>
            </p:nvGrpSpPr>
            <p:grpSpPr bwMode="auto">
              <a:xfrm>
                <a:off x="3895" y="2703"/>
                <a:ext cx="1588" cy="291"/>
                <a:chOff x="3905" y="3453"/>
                <a:chExt cx="1588" cy="291"/>
              </a:xfrm>
            </p:grpSpPr>
            <p:sp>
              <p:nvSpPr>
                <p:cNvPr id="32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905" y="3453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</a:p>
              </p:txBody>
            </p:sp>
            <p:sp>
              <p:nvSpPr>
                <p:cNvPr id="33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596" y="3456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  <a:endParaRPr lang="en-US" altLang="zh-CN" baseline="-25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5187" y="3455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  <a:endParaRPr lang="en-US" altLang="zh-CN" baseline="-25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1" name="Text Box 131"/>
              <p:cNvSpPr txBox="1">
                <a:spLocks noChangeArrowheads="1"/>
              </p:cNvSpPr>
              <p:nvPr/>
            </p:nvSpPr>
            <p:spPr bwMode="auto">
              <a:xfrm>
                <a:off x="3644" y="2792"/>
                <a:ext cx="3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21" name="Group 132"/>
            <p:cNvGrpSpPr>
              <a:grpSpLocks/>
            </p:cNvGrpSpPr>
            <p:nvPr/>
          </p:nvGrpSpPr>
          <p:grpSpPr bwMode="auto">
            <a:xfrm>
              <a:off x="3494" y="3945"/>
              <a:ext cx="1829" cy="359"/>
              <a:chOff x="3650" y="3179"/>
              <a:chExt cx="1829" cy="359"/>
            </a:xfrm>
          </p:grpSpPr>
          <p:grpSp>
            <p:nvGrpSpPr>
              <p:cNvPr id="25" name="Group 133"/>
              <p:cNvGrpSpPr>
                <a:grpSpLocks/>
              </p:cNvGrpSpPr>
              <p:nvPr/>
            </p:nvGrpSpPr>
            <p:grpSpPr bwMode="auto">
              <a:xfrm>
                <a:off x="3891" y="3179"/>
                <a:ext cx="1588" cy="291"/>
                <a:chOff x="3905" y="3453"/>
                <a:chExt cx="1588" cy="291"/>
              </a:xfrm>
            </p:grpSpPr>
            <p:sp>
              <p:nvSpPr>
                <p:cNvPr id="27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905" y="3453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</a:p>
              </p:txBody>
            </p:sp>
            <p:sp>
              <p:nvSpPr>
                <p:cNvPr id="28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4596" y="3456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  <a:endParaRPr lang="en-US" altLang="zh-CN" baseline="-25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5187" y="3455"/>
                  <a:ext cx="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>
                      <a:latin typeface="Arial" panose="020B0604020202020204" pitchFamily="34" charset="0"/>
                    </a:rPr>
                    <a:t>…</a:t>
                  </a:r>
                  <a:endParaRPr lang="en-US" altLang="zh-CN" baseline="-25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" name="Text Box 137"/>
              <p:cNvSpPr txBox="1">
                <a:spLocks noChangeArrowheads="1"/>
              </p:cNvSpPr>
              <p:nvPr/>
            </p:nvSpPr>
            <p:spPr bwMode="auto">
              <a:xfrm>
                <a:off x="3650" y="3288"/>
                <a:ext cx="3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</a:p>
            </p:txBody>
          </p:sp>
        </p:grpSp>
        <p:graphicFrame>
          <p:nvGraphicFramePr>
            <p:cNvPr id="22" name="Object 138"/>
            <p:cNvGraphicFramePr>
              <a:graphicFrameLocks noChangeAspect="1"/>
            </p:cNvGraphicFramePr>
            <p:nvPr/>
          </p:nvGraphicFramePr>
          <p:xfrm>
            <a:off x="3504" y="2926"/>
            <a:ext cx="1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58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15369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6"/>
                          <a:ext cx="19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39"/>
            <p:cNvGraphicFramePr>
              <a:graphicFrameLocks noChangeAspect="1"/>
            </p:cNvGraphicFramePr>
            <p:nvPr/>
          </p:nvGraphicFramePr>
          <p:xfrm>
            <a:off x="3491" y="3225"/>
            <a:ext cx="21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59"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1537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" y="3225"/>
                          <a:ext cx="21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40"/>
            <p:cNvGraphicFramePr>
              <a:graphicFrameLocks noChangeAspect="1"/>
            </p:cNvGraphicFramePr>
            <p:nvPr/>
          </p:nvGraphicFramePr>
          <p:xfrm>
            <a:off x="3490" y="3763"/>
            <a:ext cx="1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0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15371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" y="3763"/>
                          <a:ext cx="19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Rectangle 89"/>
          <p:cNvSpPr>
            <a:spLocks noChangeArrowheads="1"/>
          </p:cNvSpPr>
          <p:nvPr/>
        </p:nvSpPr>
        <p:spPr bwMode="auto">
          <a:xfrm>
            <a:off x="860854" y="3489445"/>
            <a:ext cx="3457575" cy="503237"/>
          </a:xfrm>
          <a:prstGeom prst="rect">
            <a:avLst/>
          </a:prstGeom>
          <a:solidFill>
            <a:srgbClr val="FF99CC"/>
          </a:solidFill>
          <a:ln w="19050" algn="ctr">
            <a:solidFill>
              <a:srgbClr val="FF99CC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4891"/>
              </p:ext>
            </p:extLst>
          </p:nvPr>
        </p:nvGraphicFramePr>
        <p:xfrm>
          <a:off x="1868916" y="3992682"/>
          <a:ext cx="28797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" name="公式" r:id="rId11" imgW="1942920" imgH="507960" progId="Equation.3">
                  <p:embed/>
                </p:oleObj>
              </mc:Choice>
              <mc:Fallback>
                <p:oleObj name="公式" r:id="rId11" imgW="1942920" imgH="507960" progId="Equation.3">
                  <p:embed/>
                  <p:pic>
                    <p:nvPicPr>
                      <p:cNvPr id="256930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916" y="3992682"/>
                        <a:ext cx="28797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2"/>
          <p:cNvSpPr txBox="1">
            <a:spLocks noChangeArrowheads="1"/>
          </p:cNvSpPr>
          <p:nvPr/>
        </p:nvSpPr>
        <p:spPr bwMode="auto">
          <a:xfrm>
            <a:off x="-12271" y="968495"/>
            <a:ext cx="701696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二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维离散型随机变量的</a:t>
            </a:r>
            <a:r>
              <a:rPr lang="zh-CN" altLang="en-US" sz="2800" b="1" dirty="0">
                <a:latin typeface="宋体" panose="02010600030101010101" pitchFamily="2" charset="-122"/>
              </a:rPr>
              <a:t>边缘分布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列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endParaRPr kumimoji="1" lang="en-US" altLang="zh-CN" sz="28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63" name="Text Box 67"/>
          <p:cNvSpPr txBox="1">
            <a:spLocks noChangeArrowheads="1"/>
          </p:cNvSpPr>
          <p:nvPr/>
        </p:nvSpPr>
        <p:spPr bwMode="auto">
          <a:xfrm>
            <a:off x="717979" y="1687632"/>
            <a:ext cx="632446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</a:rPr>
              <a:t>设二维随机变量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的概率分布为</a:t>
            </a:r>
          </a:p>
        </p:txBody>
      </p:sp>
      <p:graphicFrame>
        <p:nvGraphicFramePr>
          <p:cNvPr id="64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322931"/>
              </p:ext>
            </p:extLst>
          </p:nvPr>
        </p:nvGraphicFramePr>
        <p:xfrm>
          <a:off x="1653016" y="2317870"/>
          <a:ext cx="54737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" name="公式" r:id="rId13" imgW="2933640" imgH="279360" progId="Equation.3">
                  <p:embed/>
                </p:oleObj>
              </mc:Choice>
              <mc:Fallback>
                <p:oleObj name="公式" r:id="rId13" imgW="2933640" imgH="279360" progId="Equation.3">
                  <p:embed/>
                  <p:pic>
                    <p:nvPicPr>
                      <p:cNvPr id="256928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016" y="2317870"/>
                        <a:ext cx="54737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975397"/>
              </p:ext>
            </p:extLst>
          </p:nvPr>
        </p:nvGraphicFramePr>
        <p:xfrm>
          <a:off x="4316841" y="3476745"/>
          <a:ext cx="28082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" name="公式" r:id="rId15" imgW="1892160" imgH="368280" progId="Equation.3">
                  <p:embed/>
                </p:oleObj>
              </mc:Choice>
              <mc:Fallback>
                <p:oleObj name="公式" r:id="rId15" imgW="1892160" imgH="368280" progId="Equation.3">
                  <p:embed/>
                  <p:pic>
                    <p:nvPicPr>
                      <p:cNvPr id="256928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841" y="3476745"/>
                        <a:ext cx="2808288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118839"/>
              </p:ext>
            </p:extLst>
          </p:nvPr>
        </p:nvGraphicFramePr>
        <p:xfrm>
          <a:off x="2156254" y="3435470"/>
          <a:ext cx="2016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公式" r:id="rId17" imgW="1130040" imgH="368280" progId="Equation.3">
                  <p:embed/>
                </p:oleObj>
              </mc:Choice>
              <mc:Fallback>
                <p:oleObj name="公式" r:id="rId17" imgW="1130040" imgH="368280" progId="Equation.3">
                  <p:embed/>
                  <p:pic>
                    <p:nvPicPr>
                      <p:cNvPr id="256929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254" y="3435470"/>
                        <a:ext cx="2016125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4577"/>
              </p:ext>
            </p:extLst>
          </p:nvPr>
        </p:nvGraphicFramePr>
        <p:xfrm>
          <a:off x="860854" y="4424482"/>
          <a:ext cx="34861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5" name="公式" r:id="rId19" imgW="2031840" imgH="342720" progId="Equation.3">
                  <p:embed/>
                </p:oleObj>
              </mc:Choice>
              <mc:Fallback>
                <p:oleObj name="公式" r:id="rId19" imgW="2031840" imgH="342720" progId="Equation.3">
                  <p:embed/>
                  <p:pic>
                    <p:nvPicPr>
                      <p:cNvPr id="2569296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54" y="4424482"/>
                        <a:ext cx="3486150" cy="5889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81"/>
          <p:cNvSpPr txBox="1">
            <a:spLocks noChangeArrowheads="1"/>
          </p:cNvSpPr>
          <p:nvPr/>
        </p:nvSpPr>
        <p:spPr bwMode="auto">
          <a:xfrm>
            <a:off x="184579" y="3402132"/>
            <a:ext cx="204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61199"/>
              </p:ext>
            </p:extLst>
          </p:nvPr>
        </p:nvGraphicFramePr>
        <p:xfrm>
          <a:off x="2170541" y="3444995"/>
          <a:ext cx="2160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6" name="公式" r:id="rId21" imgW="1231560" imgH="253800" progId="Equation.3">
                  <p:embed/>
                </p:oleObj>
              </mc:Choice>
              <mc:Fallback>
                <p:oleObj name="公式" r:id="rId21" imgW="1231560" imgH="253800" progId="Equation.3">
                  <p:embed/>
                  <p:pic>
                    <p:nvPicPr>
                      <p:cNvPr id="2569302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41" y="3444995"/>
                        <a:ext cx="21605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Line 142"/>
          <p:cNvSpPr>
            <a:spLocks noChangeShapeType="1"/>
          </p:cNvSpPr>
          <p:nvPr/>
        </p:nvSpPr>
        <p:spPr bwMode="auto">
          <a:xfrm>
            <a:off x="7845854" y="3532307"/>
            <a:ext cx="755650" cy="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1" name="Line 143"/>
          <p:cNvSpPr>
            <a:spLocks noChangeShapeType="1"/>
          </p:cNvSpPr>
          <p:nvPr/>
        </p:nvSpPr>
        <p:spPr bwMode="auto">
          <a:xfrm>
            <a:off x="5339191" y="5621457"/>
            <a:ext cx="0" cy="503238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2" name="Line 144"/>
          <p:cNvSpPr>
            <a:spLocks noChangeShapeType="1"/>
          </p:cNvSpPr>
          <p:nvPr/>
        </p:nvSpPr>
        <p:spPr bwMode="auto">
          <a:xfrm>
            <a:off x="7917291" y="3200520"/>
            <a:ext cx="0" cy="2951162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3" name="Line 145"/>
          <p:cNvSpPr>
            <a:spLocks noChangeShapeType="1"/>
          </p:cNvSpPr>
          <p:nvPr/>
        </p:nvSpPr>
        <p:spPr bwMode="auto">
          <a:xfrm>
            <a:off x="4966129" y="5634157"/>
            <a:ext cx="3635375" cy="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4" name="Text Box 146"/>
          <p:cNvSpPr txBox="1">
            <a:spLocks noChangeArrowheads="1"/>
          </p:cNvSpPr>
          <p:nvPr/>
        </p:nvSpPr>
        <p:spPr bwMode="auto">
          <a:xfrm>
            <a:off x="7558516" y="3114795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5" name="Text Box 147"/>
          <p:cNvSpPr txBox="1">
            <a:spLocks noChangeArrowheads="1"/>
          </p:cNvSpPr>
          <p:nvPr/>
        </p:nvSpPr>
        <p:spPr bwMode="auto">
          <a:xfrm>
            <a:off x="4461304" y="5634157"/>
            <a:ext cx="895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76" name="Text Box 150"/>
          <p:cNvSpPr txBox="1">
            <a:spLocks noChangeArrowheads="1"/>
          </p:cNvSpPr>
          <p:nvPr/>
        </p:nvSpPr>
        <p:spPr bwMode="auto">
          <a:xfrm>
            <a:off x="7556929" y="3762495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7" name="Text Box 152"/>
          <p:cNvSpPr txBox="1">
            <a:spLocks noChangeArrowheads="1"/>
          </p:cNvSpPr>
          <p:nvPr/>
        </p:nvSpPr>
        <p:spPr bwMode="auto">
          <a:xfrm>
            <a:off x="7558516" y="4626095"/>
            <a:ext cx="90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8" name="Text Box 153"/>
          <p:cNvSpPr txBox="1">
            <a:spLocks noChangeArrowheads="1"/>
          </p:cNvSpPr>
          <p:nvPr/>
        </p:nvSpPr>
        <p:spPr bwMode="auto">
          <a:xfrm>
            <a:off x="4893104" y="5475407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" name="Text Box 154"/>
          <p:cNvSpPr txBox="1">
            <a:spLocks noChangeArrowheads="1"/>
          </p:cNvSpPr>
          <p:nvPr/>
        </p:nvSpPr>
        <p:spPr bwMode="auto">
          <a:xfrm>
            <a:off x="6421866" y="5461120"/>
            <a:ext cx="92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 b="1" i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80" name="Text Box 155"/>
          <p:cNvSpPr txBox="1">
            <a:spLocks noChangeArrowheads="1"/>
          </p:cNvSpPr>
          <p:nvPr/>
        </p:nvSpPr>
        <p:spPr bwMode="auto">
          <a:xfrm>
            <a:off x="5599541" y="5469057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000" b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" name="Text Box 156"/>
          <p:cNvSpPr txBox="1">
            <a:spLocks noChangeArrowheads="1"/>
          </p:cNvSpPr>
          <p:nvPr/>
        </p:nvSpPr>
        <p:spPr bwMode="auto">
          <a:xfrm>
            <a:off x="7556929" y="3330695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 baseline="-25000">
                <a:solidFill>
                  <a:srgbClr val="FD011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FD011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2" name="Text Box 157"/>
          <p:cNvSpPr txBox="1">
            <a:spLocks noChangeArrowheads="1"/>
          </p:cNvSpPr>
          <p:nvPr/>
        </p:nvSpPr>
        <p:spPr bwMode="auto">
          <a:xfrm>
            <a:off x="7572804" y="5634157"/>
            <a:ext cx="765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 baseline="-25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" name="Text Box 159"/>
          <p:cNvSpPr txBox="1">
            <a:spLocks noChangeArrowheads="1"/>
          </p:cNvSpPr>
          <p:nvPr/>
        </p:nvSpPr>
        <p:spPr bwMode="auto">
          <a:xfrm>
            <a:off x="6982254" y="5418257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>
                <a:solidFill>
                  <a:srgbClr val="FD0119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4" name="Text Box 160"/>
          <p:cNvSpPr txBox="1">
            <a:spLocks noChangeArrowheads="1"/>
          </p:cNvSpPr>
          <p:nvPr/>
        </p:nvSpPr>
        <p:spPr bwMode="auto">
          <a:xfrm>
            <a:off x="8022066" y="4699120"/>
            <a:ext cx="60801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vert="eaVert"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>
                <a:solidFill>
                  <a:srgbClr val="FD0119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5" name="Text Box 161"/>
          <p:cNvSpPr txBox="1">
            <a:spLocks noChangeArrowheads="1"/>
          </p:cNvSpPr>
          <p:nvPr/>
        </p:nvSpPr>
        <p:spPr bwMode="auto">
          <a:xfrm>
            <a:off x="8030004" y="3848220"/>
            <a:ext cx="6080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vert="eaVert"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>
                <a:solidFill>
                  <a:srgbClr val="FD0119"/>
                </a:solidFill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6" name="Text Box 162"/>
          <p:cNvSpPr txBox="1">
            <a:spLocks noChangeArrowheads="1"/>
          </p:cNvSpPr>
          <p:nvPr/>
        </p:nvSpPr>
        <p:spPr bwMode="auto">
          <a:xfrm>
            <a:off x="284591" y="2840157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则</a:t>
            </a:r>
          </a:p>
        </p:txBody>
      </p:sp>
      <p:sp>
        <p:nvSpPr>
          <p:cNvPr id="87" name="AutoShape 165"/>
          <p:cNvSpPr>
            <a:spLocks noChangeArrowheads="1"/>
          </p:cNvSpPr>
          <p:nvPr/>
        </p:nvSpPr>
        <p:spPr bwMode="auto">
          <a:xfrm>
            <a:off x="2518204" y="5777032"/>
            <a:ext cx="431800" cy="71438"/>
          </a:xfrm>
          <a:prstGeom prst="leftArrow">
            <a:avLst>
              <a:gd name="adj1" fmla="val 50000"/>
              <a:gd name="adj2" fmla="val 151110"/>
            </a:avLst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" name="AutoShape 166"/>
          <p:cNvSpPr>
            <a:spLocks noChangeArrowheads="1"/>
          </p:cNvSpPr>
          <p:nvPr/>
        </p:nvSpPr>
        <p:spPr bwMode="auto">
          <a:xfrm>
            <a:off x="2518204" y="5532557"/>
            <a:ext cx="431800" cy="115888"/>
          </a:xfrm>
          <a:prstGeom prst="rightArrow">
            <a:avLst>
              <a:gd name="adj1" fmla="val 50000"/>
              <a:gd name="adj2" fmla="val 93150"/>
            </a:avLst>
          </a:prstGeom>
          <a:solidFill>
            <a:srgbClr val="FF99CC"/>
          </a:solidFill>
          <a:ln w="19050" algn="ctr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9" name="Group 169"/>
          <p:cNvGrpSpPr>
            <a:grpSpLocks/>
          </p:cNvGrpSpPr>
          <p:nvPr/>
        </p:nvGrpSpPr>
        <p:grpSpPr bwMode="auto">
          <a:xfrm>
            <a:off x="2661079" y="5677020"/>
            <a:ext cx="215900" cy="287337"/>
            <a:chOff x="2453" y="4139"/>
            <a:chExt cx="136" cy="181"/>
          </a:xfrm>
        </p:grpSpPr>
        <p:sp>
          <p:nvSpPr>
            <p:cNvPr id="90" name="Line 167"/>
            <p:cNvSpPr>
              <a:spLocks noChangeShapeType="1"/>
            </p:cNvSpPr>
            <p:nvPr/>
          </p:nvSpPr>
          <p:spPr bwMode="auto">
            <a:xfrm flipH="1">
              <a:off x="2453" y="4165"/>
              <a:ext cx="136" cy="136"/>
            </a:xfrm>
            <a:prstGeom prst="line">
              <a:avLst/>
            </a:prstGeom>
            <a:noFill/>
            <a:ln w="38100">
              <a:solidFill>
                <a:srgbClr val="FD0119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168"/>
            <p:cNvSpPr>
              <a:spLocks noChangeShapeType="1"/>
            </p:cNvSpPr>
            <p:nvPr/>
          </p:nvSpPr>
          <p:spPr bwMode="auto">
            <a:xfrm>
              <a:off x="2472" y="4139"/>
              <a:ext cx="91" cy="181"/>
            </a:xfrm>
            <a:prstGeom prst="line">
              <a:avLst/>
            </a:prstGeom>
            <a:noFill/>
            <a:ln w="38100">
              <a:solidFill>
                <a:srgbClr val="FD0119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93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0" grpId="0" animBg="1"/>
      <p:bldP spid="62" grpId="0"/>
      <p:bldP spid="63" grpId="0"/>
      <p:bldP spid="68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095275" y="3079362"/>
            <a:ext cx="52927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8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3" name="Group 75"/>
          <p:cNvGrpSpPr>
            <a:grpSpLocks/>
          </p:cNvGrpSpPr>
          <p:nvPr/>
        </p:nvGrpSpPr>
        <p:grpSpPr bwMode="auto">
          <a:xfrm>
            <a:off x="1089719" y="1319718"/>
            <a:ext cx="6273800" cy="963612"/>
            <a:chOff x="833" y="663"/>
            <a:chExt cx="3952" cy="607"/>
          </a:xfrm>
        </p:grpSpPr>
        <p:sp>
          <p:nvSpPr>
            <p:cNvPr id="94" name="Line 37"/>
            <p:cNvSpPr>
              <a:spLocks noChangeShapeType="1"/>
            </p:cNvSpPr>
            <p:nvPr/>
          </p:nvSpPr>
          <p:spPr bwMode="auto">
            <a:xfrm>
              <a:off x="1111" y="980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38"/>
            <p:cNvSpPr>
              <a:spLocks noChangeShapeType="1"/>
            </p:cNvSpPr>
            <p:nvPr/>
          </p:nvSpPr>
          <p:spPr bwMode="auto">
            <a:xfrm>
              <a:off x="1383" y="753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833" y="681"/>
              <a:ext cx="5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839" y="935"/>
              <a:ext cx="52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1156" y="663"/>
              <a:ext cx="6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Symbol" panose="05050102010706020507" pitchFamily="18" charset="2"/>
                </a:rPr>
                <a:t>-</a:t>
              </a: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9" name="Text Box 45"/>
            <p:cNvSpPr txBox="1">
              <a:spLocks noChangeArrowheads="1"/>
            </p:cNvSpPr>
            <p:nvPr/>
          </p:nvSpPr>
          <p:spPr bwMode="auto">
            <a:xfrm>
              <a:off x="1610" y="681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Symbol" panose="05050102010706020507" pitchFamily="18" charset="2"/>
                </a:rPr>
                <a:t>0</a:t>
              </a:r>
              <a:endPara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018" y="672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1" name="Text Box 48"/>
            <p:cNvSpPr txBox="1">
              <a:spLocks noChangeArrowheads="1"/>
            </p:cNvSpPr>
            <p:nvPr/>
          </p:nvSpPr>
          <p:spPr bwMode="auto">
            <a:xfrm>
              <a:off x="1973" y="953"/>
              <a:ext cx="6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1/4</a:t>
              </a:r>
            </a:p>
          </p:txBody>
        </p:sp>
        <p:sp>
          <p:nvSpPr>
            <p:cNvPr id="102" name="Text Box 49"/>
            <p:cNvSpPr txBox="1">
              <a:spLocks noChangeArrowheads="1"/>
            </p:cNvSpPr>
            <p:nvPr/>
          </p:nvSpPr>
          <p:spPr bwMode="auto">
            <a:xfrm>
              <a:off x="1147" y="962"/>
              <a:ext cx="6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1/4</a:t>
              </a:r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565" y="953"/>
              <a:ext cx="6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1/2</a:t>
              </a:r>
            </a:p>
          </p:txBody>
        </p:sp>
        <p:sp>
          <p:nvSpPr>
            <p:cNvPr id="104" name="Line 51"/>
            <p:cNvSpPr>
              <a:spLocks noChangeShapeType="1"/>
            </p:cNvSpPr>
            <p:nvPr/>
          </p:nvSpPr>
          <p:spPr bwMode="auto">
            <a:xfrm>
              <a:off x="3152" y="980"/>
              <a:ext cx="16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Line 52"/>
            <p:cNvSpPr>
              <a:spLocks noChangeShapeType="1"/>
            </p:cNvSpPr>
            <p:nvPr/>
          </p:nvSpPr>
          <p:spPr bwMode="auto">
            <a:xfrm>
              <a:off x="3424" y="753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Text Box 53"/>
            <p:cNvSpPr txBox="1">
              <a:spLocks noChangeArrowheads="1"/>
            </p:cNvSpPr>
            <p:nvPr/>
          </p:nvSpPr>
          <p:spPr bwMode="auto">
            <a:xfrm>
              <a:off x="2874" y="681"/>
              <a:ext cx="52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7" name="Text Box 54"/>
            <p:cNvSpPr txBox="1">
              <a:spLocks noChangeArrowheads="1"/>
            </p:cNvSpPr>
            <p:nvPr/>
          </p:nvSpPr>
          <p:spPr bwMode="auto">
            <a:xfrm>
              <a:off x="2880" y="935"/>
              <a:ext cx="52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3334" y="672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Symbol" panose="05050102010706020507" pitchFamily="18" charset="2"/>
                </a:rPr>
                <a:t>0</a:t>
              </a:r>
              <a:endPara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Text Box 57"/>
            <p:cNvSpPr txBox="1">
              <a:spLocks noChangeArrowheads="1"/>
            </p:cNvSpPr>
            <p:nvPr/>
          </p:nvSpPr>
          <p:spPr bwMode="auto">
            <a:xfrm>
              <a:off x="3878" y="672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0" name="Text Box 58"/>
            <p:cNvSpPr txBox="1">
              <a:spLocks noChangeArrowheads="1"/>
            </p:cNvSpPr>
            <p:nvPr/>
          </p:nvSpPr>
          <p:spPr bwMode="auto">
            <a:xfrm>
              <a:off x="3833" y="953"/>
              <a:ext cx="6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1/2</a:t>
              </a:r>
            </a:p>
          </p:txBody>
        </p:sp>
        <p:sp>
          <p:nvSpPr>
            <p:cNvPr id="111" name="Text Box 60"/>
            <p:cNvSpPr txBox="1">
              <a:spLocks noChangeArrowheads="1"/>
            </p:cNvSpPr>
            <p:nvPr/>
          </p:nvSpPr>
          <p:spPr bwMode="auto">
            <a:xfrm>
              <a:off x="3288" y="953"/>
              <a:ext cx="6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1/2</a:t>
              </a:r>
            </a:p>
          </p:txBody>
        </p:sp>
      </p:grpSp>
      <p:grpSp>
        <p:nvGrpSpPr>
          <p:cNvPr id="112" name="Group 77"/>
          <p:cNvGrpSpPr>
            <a:grpSpLocks/>
          </p:cNvGrpSpPr>
          <p:nvPr/>
        </p:nvGrpSpPr>
        <p:grpSpPr bwMode="auto">
          <a:xfrm>
            <a:off x="1954112" y="3903275"/>
            <a:ext cx="984250" cy="1574800"/>
            <a:chOff x="340" y="2351"/>
            <a:chExt cx="620" cy="992"/>
          </a:xfrm>
        </p:grpSpPr>
        <p:sp>
          <p:nvSpPr>
            <p:cNvPr id="113" name="Text Box 68"/>
            <p:cNvSpPr txBox="1">
              <a:spLocks noChangeArrowheads="1"/>
            </p:cNvSpPr>
            <p:nvPr/>
          </p:nvSpPr>
          <p:spPr bwMode="auto">
            <a:xfrm>
              <a:off x="424" y="3035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" name="Text Box 67"/>
            <p:cNvSpPr txBox="1">
              <a:spLocks noChangeArrowheads="1"/>
            </p:cNvSpPr>
            <p:nvPr/>
          </p:nvSpPr>
          <p:spPr bwMode="auto">
            <a:xfrm>
              <a:off x="340" y="2351"/>
              <a:ext cx="62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Symbol" panose="05050102010706020507" pitchFamily="18" charset="2"/>
                </a:rPr>
                <a:t>-</a:t>
              </a: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5" name="Text Box 69"/>
            <p:cNvSpPr txBox="1">
              <a:spLocks noChangeArrowheads="1"/>
            </p:cNvSpPr>
            <p:nvPr/>
          </p:nvSpPr>
          <p:spPr bwMode="auto">
            <a:xfrm>
              <a:off x="424" y="2714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16" name="Group 78"/>
          <p:cNvGrpSpPr>
            <a:grpSpLocks/>
          </p:cNvGrpSpPr>
          <p:nvPr/>
        </p:nvGrpSpPr>
        <p:grpSpPr bwMode="auto">
          <a:xfrm>
            <a:off x="2895500" y="3311137"/>
            <a:ext cx="1655762" cy="488950"/>
            <a:chOff x="1610" y="1480"/>
            <a:chExt cx="1043" cy="308"/>
          </a:xfrm>
        </p:grpSpPr>
        <p:sp>
          <p:nvSpPr>
            <p:cNvPr id="117" name="Text Box 70"/>
            <p:cNvSpPr txBox="1">
              <a:spLocks noChangeArrowheads="1"/>
            </p:cNvSpPr>
            <p:nvPr/>
          </p:nvSpPr>
          <p:spPr bwMode="auto">
            <a:xfrm>
              <a:off x="1610" y="1480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8" name="Text Box 71"/>
            <p:cNvSpPr txBox="1">
              <a:spLocks noChangeArrowheads="1"/>
            </p:cNvSpPr>
            <p:nvPr/>
          </p:nvSpPr>
          <p:spPr bwMode="auto">
            <a:xfrm>
              <a:off x="2147" y="1480"/>
              <a:ext cx="5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9" name="Group 98"/>
          <p:cNvGrpSpPr>
            <a:grpSpLocks/>
          </p:cNvGrpSpPr>
          <p:nvPr/>
        </p:nvGrpSpPr>
        <p:grpSpPr bwMode="auto">
          <a:xfrm>
            <a:off x="1958875" y="3223825"/>
            <a:ext cx="4032250" cy="2608262"/>
            <a:chOff x="3379" y="1933"/>
            <a:chExt cx="2540" cy="1643"/>
          </a:xfrm>
        </p:grpSpPr>
        <p:grpSp>
          <p:nvGrpSpPr>
            <p:cNvPr id="120" name="Group 76"/>
            <p:cNvGrpSpPr>
              <a:grpSpLocks/>
            </p:cNvGrpSpPr>
            <p:nvPr/>
          </p:nvGrpSpPr>
          <p:grpSpPr bwMode="auto">
            <a:xfrm>
              <a:off x="3696" y="1943"/>
              <a:ext cx="2223" cy="1633"/>
              <a:chOff x="1292" y="1933"/>
              <a:chExt cx="2223" cy="1633"/>
            </a:xfrm>
          </p:grpSpPr>
          <p:sp>
            <p:nvSpPr>
              <p:cNvPr id="123" name="Line 63"/>
              <p:cNvSpPr>
                <a:spLocks noChangeShapeType="1"/>
              </p:cNvSpPr>
              <p:nvPr/>
            </p:nvSpPr>
            <p:spPr bwMode="auto">
              <a:xfrm>
                <a:off x="1292" y="2341"/>
                <a:ext cx="22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4" name="Line 65"/>
              <p:cNvSpPr>
                <a:spLocks noChangeShapeType="1"/>
              </p:cNvSpPr>
              <p:nvPr/>
            </p:nvSpPr>
            <p:spPr bwMode="auto">
              <a:xfrm>
                <a:off x="1655" y="1933"/>
                <a:ext cx="0" cy="16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" name="Line 66"/>
              <p:cNvSpPr>
                <a:spLocks noChangeShapeType="1"/>
              </p:cNvSpPr>
              <p:nvPr/>
            </p:nvSpPr>
            <p:spPr bwMode="auto">
              <a:xfrm>
                <a:off x="1338" y="2024"/>
                <a:ext cx="317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" name="Text Box 72"/>
            <p:cNvSpPr txBox="1">
              <a:spLocks noChangeArrowheads="1"/>
            </p:cNvSpPr>
            <p:nvPr/>
          </p:nvSpPr>
          <p:spPr bwMode="auto">
            <a:xfrm>
              <a:off x="3379" y="2079"/>
              <a:ext cx="5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22" name="Text Box 73"/>
            <p:cNvSpPr txBox="1">
              <a:spLocks noChangeArrowheads="1"/>
            </p:cNvSpPr>
            <p:nvPr/>
          </p:nvSpPr>
          <p:spPr bwMode="auto">
            <a:xfrm>
              <a:off x="3530" y="1933"/>
              <a:ext cx="52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26" name="Text Box 74"/>
          <p:cNvSpPr txBox="1">
            <a:spLocks noChangeArrowheads="1"/>
          </p:cNvSpPr>
          <p:nvPr/>
        </p:nvSpPr>
        <p:spPr bwMode="auto">
          <a:xfrm>
            <a:off x="4622700" y="4463662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1/2</a:t>
            </a:r>
          </a:p>
        </p:txBody>
      </p:sp>
      <p:sp>
        <p:nvSpPr>
          <p:cNvPr id="127" name="Line 79"/>
          <p:cNvSpPr>
            <a:spLocks noChangeShapeType="1"/>
          </p:cNvSpPr>
          <p:nvPr/>
        </p:nvSpPr>
        <p:spPr bwMode="auto">
          <a:xfrm>
            <a:off x="5054500" y="3312725"/>
            <a:ext cx="0" cy="25923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8" name="Line 80"/>
          <p:cNvSpPr>
            <a:spLocks noChangeShapeType="1"/>
          </p:cNvSpPr>
          <p:nvPr/>
        </p:nvSpPr>
        <p:spPr bwMode="auto">
          <a:xfrm>
            <a:off x="2389087" y="5544750"/>
            <a:ext cx="36004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29" name="Text Box 81"/>
          <p:cNvSpPr txBox="1">
            <a:spLocks noChangeArrowheads="1"/>
          </p:cNvSpPr>
          <p:nvPr/>
        </p:nvSpPr>
        <p:spPr bwMode="auto">
          <a:xfrm>
            <a:off x="4622700" y="3887400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1/4</a:t>
            </a:r>
          </a:p>
        </p:txBody>
      </p:sp>
      <p:sp>
        <p:nvSpPr>
          <p:cNvPr id="130" name="Text Box 82"/>
          <p:cNvSpPr txBox="1">
            <a:spLocks noChangeArrowheads="1"/>
          </p:cNvSpPr>
          <p:nvPr/>
        </p:nvSpPr>
        <p:spPr bwMode="auto">
          <a:xfrm>
            <a:off x="4622700" y="4982775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1/4</a:t>
            </a:r>
          </a:p>
        </p:txBody>
      </p:sp>
      <p:sp>
        <p:nvSpPr>
          <p:cNvPr id="131" name="Text Box 83"/>
          <p:cNvSpPr txBox="1">
            <a:spLocks noChangeArrowheads="1"/>
          </p:cNvSpPr>
          <p:nvPr/>
        </p:nvSpPr>
        <p:spPr bwMode="auto">
          <a:xfrm>
            <a:off x="2751037" y="5471725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1/2</a:t>
            </a:r>
          </a:p>
        </p:txBody>
      </p:sp>
      <p:sp>
        <p:nvSpPr>
          <p:cNvPr id="132" name="Text Box 84"/>
          <p:cNvSpPr txBox="1">
            <a:spLocks noChangeArrowheads="1"/>
          </p:cNvSpPr>
          <p:nvPr/>
        </p:nvSpPr>
        <p:spPr bwMode="auto">
          <a:xfrm>
            <a:off x="3759100" y="5455850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1/2</a:t>
            </a:r>
          </a:p>
        </p:txBody>
      </p:sp>
      <p:sp>
        <p:nvSpPr>
          <p:cNvPr id="133" name="Oval 86"/>
          <p:cNvSpPr>
            <a:spLocks noChangeArrowheads="1"/>
          </p:cNvSpPr>
          <p:nvPr/>
        </p:nvSpPr>
        <p:spPr bwMode="auto">
          <a:xfrm>
            <a:off x="4333775" y="4650987"/>
            <a:ext cx="288925" cy="287338"/>
          </a:xfrm>
          <a:prstGeom prst="ellipse">
            <a:avLst/>
          </a:prstGeom>
          <a:solidFill>
            <a:srgbClr val="FF99CC"/>
          </a:solidFill>
          <a:ln w="19050" algn="ctr">
            <a:solidFill>
              <a:srgbClr val="FF99CC"/>
            </a:solidFill>
            <a:round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" name="Oval 87"/>
          <p:cNvSpPr>
            <a:spLocks noChangeArrowheads="1"/>
          </p:cNvSpPr>
          <p:nvPr/>
        </p:nvSpPr>
        <p:spPr bwMode="auto">
          <a:xfrm>
            <a:off x="3397150" y="5112950"/>
            <a:ext cx="288925" cy="287337"/>
          </a:xfrm>
          <a:prstGeom prst="ellipse">
            <a:avLst/>
          </a:prstGeom>
          <a:solidFill>
            <a:srgbClr val="FF99CC"/>
          </a:solidFill>
          <a:ln w="19050" algn="ctr">
            <a:solidFill>
              <a:srgbClr val="FF99CC"/>
            </a:solidFill>
            <a:round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5" name="Oval 88"/>
          <p:cNvSpPr>
            <a:spLocks noChangeArrowheads="1"/>
          </p:cNvSpPr>
          <p:nvPr/>
        </p:nvSpPr>
        <p:spPr bwMode="auto">
          <a:xfrm>
            <a:off x="3397150" y="4608125"/>
            <a:ext cx="288925" cy="287337"/>
          </a:xfrm>
          <a:prstGeom prst="ellipse">
            <a:avLst/>
          </a:prstGeom>
          <a:solidFill>
            <a:srgbClr val="FF99CC"/>
          </a:solidFill>
          <a:ln w="19050" algn="ctr">
            <a:solidFill>
              <a:srgbClr val="FF99CC"/>
            </a:solidFill>
            <a:round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" name="Oval 89"/>
          <p:cNvSpPr>
            <a:spLocks noChangeArrowheads="1"/>
          </p:cNvSpPr>
          <p:nvPr/>
        </p:nvSpPr>
        <p:spPr bwMode="auto">
          <a:xfrm>
            <a:off x="3397150" y="4031862"/>
            <a:ext cx="288925" cy="287338"/>
          </a:xfrm>
          <a:prstGeom prst="ellipse">
            <a:avLst/>
          </a:prstGeom>
          <a:solidFill>
            <a:srgbClr val="FF99CC"/>
          </a:solidFill>
          <a:ln w="19050" algn="ctr">
            <a:solidFill>
              <a:srgbClr val="FF99CC"/>
            </a:solidFill>
            <a:round/>
            <a:headEnd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" name="Text Box 92"/>
          <p:cNvSpPr txBox="1">
            <a:spLocks noChangeArrowheads="1"/>
          </p:cNvSpPr>
          <p:nvPr/>
        </p:nvSpPr>
        <p:spPr bwMode="auto">
          <a:xfrm>
            <a:off x="3830537" y="3960425"/>
            <a:ext cx="803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8" name="Text Box 93"/>
          <p:cNvSpPr txBox="1">
            <a:spLocks noChangeArrowheads="1"/>
          </p:cNvSpPr>
          <p:nvPr/>
        </p:nvSpPr>
        <p:spPr bwMode="auto">
          <a:xfrm>
            <a:off x="3830537" y="5025637"/>
            <a:ext cx="803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9" name="Text Box 94"/>
          <p:cNvSpPr txBox="1">
            <a:spLocks noChangeArrowheads="1"/>
          </p:cNvSpPr>
          <p:nvPr/>
        </p:nvSpPr>
        <p:spPr bwMode="auto">
          <a:xfrm>
            <a:off x="2751037" y="3944550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1/4</a:t>
            </a:r>
          </a:p>
        </p:txBody>
      </p:sp>
      <p:sp>
        <p:nvSpPr>
          <p:cNvPr id="140" name="Text Box 95"/>
          <p:cNvSpPr txBox="1">
            <a:spLocks noChangeArrowheads="1"/>
          </p:cNvSpPr>
          <p:nvPr/>
        </p:nvSpPr>
        <p:spPr bwMode="auto">
          <a:xfrm>
            <a:off x="2749450" y="5039925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1/4</a:t>
            </a:r>
          </a:p>
        </p:txBody>
      </p:sp>
      <p:sp>
        <p:nvSpPr>
          <p:cNvPr id="141" name="Text Box 96"/>
          <p:cNvSpPr txBox="1">
            <a:spLocks noChangeArrowheads="1"/>
          </p:cNvSpPr>
          <p:nvPr/>
        </p:nvSpPr>
        <p:spPr bwMode="auto">
          <a:xfrm>
            <a:off x="3746400" y="4473187"/>
            <a:ext cx="1060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1/2</a:t>
            </a:r>
          </a:p>
        </p:txBody>
      </p:sp>
      <p:sp>
        <p:nvSpPr>
          <p:cNvPr id="142" name="Text Box 97"/>
          <p:cNvSpPr txBox="1">
            <a:spLocks noChangeArrowheads="1"/>
          </p:cNvSpPr>
          <p:nvPr/>
        </p:nvSpPr>
        <p:spPr bwMode="auto">
          <a:xfrm>
            <a:off x="2885975" y="4471600"/>
            <a:ext cx="803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" name="Text Box 13"/>
          <p:cNvSpPr txBox="1">
            <a:spLocks noChangeArrowheads="1"/>
          </p:cNvSpPr>
          <p:nvPr/>
        </p:nvSpPr>
        <p:spPr bwMode="auto">
          <a:xfrm>
            <a:off x="643631" y="836930"/>
            <a:ext cx="7669212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38</a:t>
            </a:r>
            <a:r>
              <a:rPr kumimoji="1" lang="zh-CN" altLang="en-US" sz="2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3.2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的分布列分别为</a:t>
            </a:r>
            <a:endParaRPr kumimoji="1" lang="zh-CN" altLang="en-US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44" name="Text Box 62"/>
          <p:cNvSpPr txBox="1">
            <a:spLocks noChangeArrowheads="1"/>
          </p:cNvSpPr>
          <p:nvPr/>
        </p:nvSpPr>
        <p:spPr bwMode="auto">
          <a:xfrm>
            <a:off x="1219894" y="2271681"/>
            <a:ext cx="7669212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且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=0)=1. 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的联合分布列。</a:t>
            </a:r>
            <a:endParaRPr kumimoji="1" lang="zh-CN" altLang="en-US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52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 autoUpdateAnimBg="0"/>
      <p:bldP spid="126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/>
      <p:bldP spid="138" grpId="0"/>
      <p:bldP spid="139" grpId="0"/>
      <p:bldP spid="140" grpId="0"/>
      <p:bldP spid="141" grpId="0"/>
      <p:bldP spid="1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标题 487425"/>
          <p:cNvSpPr>
            <a:spLocks noGrp="1" noChangeArrowheads="1"/>
          </p:cNvSpPr>
          <p:nvPr>
            <p:ph type="title"/>
          </p:nvPr>
        </p:nvSpPr>
        <p:spPr>
          <a:xfrm>
            <a:off x="1342207" y="656294"/>
            <a:ext cx="6842125" cy="638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第三章  多维随机变量</a:t>
            </a:r>
            <a:r>
              <a:rPr lang="zh-CN" altLang="en-US" b="1" dirty="0"/>
              <a:t>及其分布</a:t>
            </a:r>
          </a:p>
        </p:txBody>
      </p:sp>
      <p:sp>
        <p:nvSpPr>
          <p:cNvPr id="487427" name="文本占位符 487426"/>
          <p:cNvSpPr>
            <a:spLocks noGrp="1" noChangeArrowheads="1"/>
          </p:cNvSpPr>
          <p:nvPr>
            <p:ph idx="1"/>
          </p:nvPr>
        </p:nvSpPr>
        <p:spPr>
          <a:xfrm>
            <a:off x="971501" y="2060575"/>
            <a:ext cx="7583538" cy="2747963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4C4789"/>
                </a:solidFill>
              </a:rPr>
              <a:t>3</a:t>
            </a:r>
            <a:r>
              <a:rPr lang="en-US" altLang="zh-CN" sz="2800" b="1" dirty="0" smtClean="0">
                <a:solidFill>
                  <a:srgbClr val="4C4789"/>
                </a:solidFill>
              </a:rPr>
              <a:t>.1 </a:t>
            </a:r>
            <a:r>
              <a:rPr lang="zh-CN" altLang="en-US" sz="2800" b="1" dirty="0" smtClean="0">
                <a:solidFill>
                  <a:srgbClr val="4C4789"/>
                </a:solidFill>
              </a:rPr>
              <a:t>多维随机变量</a:t>
            </a:r>
            <a:endParaRPr lang="en-US" altLang="zh-CN" sz="2800" b="1" dirty="0" smtClean="0">
              <a:solidFill>
                <a:srgbClr val="4C47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4C4789"/>
                </a:solidFill>
              </a:rPr>
              <a:t>3</a:t>
            </a:r>
            <a:r>
              <a:rPr lang="en-US" altLang="zh-CN" sz="2800" b="1" dirty="0" smtClean="0">
                <a:solidFill>
                  <a:srgbClr val="4C4789"/>
                </a:solidFill>
              </a:rPr>
              <a:t>.2 </a:t>
            </a:r>
            <a:r>
              <a:rPr lang="zh-CN" altLang="en-US" sz="2800" b="1" dirty="0" smtClean="0">
                <a:solidFill>
                  <a:srgbClr val="4C4789"/>
                </a:solidFill>
              </a:rPr>
              <a:t>条件分布</a:t>
            </a:r>
            <a:endParaRPr lang="en-US" altLang="zh-CN" sz="2800" b="1" dirty="0">
              <a:solidFill>
                <a:srgbClr val="4C47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4C4789"/>
                </a:solidFill>
              </a:rPr>
              <a:t>3</a:t>
            </a:r>
            <a:r>
              <a:rPr lang="en-US" altLang="zh-CN" sz="2800" b="1" dirty="0" smtClean="0">
                <a:solidFill>
                  <a:srgbClr val="4C4789"/>
                </a:solidFill>
              </a:rPr>
              <a:t>.3 </a:t>
            </a:r>
            <a:r>
              <a:rPr lang="zh-CN" altLang="en-US" sz="2800" b="1" dirty="0" smtClean="0">
                <a:solidFill>
                  <a:srgbClr val="4C4789"/>
                </a:solidFill>
              </a:rPr>
              <a:t>随机变量的独立性</a:t>
            </a:r>
            <a:endParaRPr lang="en-US" altLang="zh-CN" sz="2800" b="1" dirty="0">
              <a:solidFill>
                <a:srgbClr val="4C47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4C4789"/>
                </a:solidFill>
              </a:rPr>
              <a:t>3</a:t>
            </a:r>
            <a:r>
              <a:rPr lang="en-US" altLang="zh-CN" sz="2800" b="1" dirty="0" smtClean="0">
                <a:solidFill>
                  <a:srgbClr val="4C4789"/>
                </a:solidFill>
              </a:rPr>
              <a:t>.4 </a:t>
            </a:r>
            <a:r>
              <a:rPr lang="zh-CN" altLang="en-US" sz="2800" b="1" dirty="0" smtClean="0">
                <a:solidFill>
                  <a:srgbClr val="4C4789"/>
                </a:solidFill>
              </a:rPr>
              <a:t>多维随机变量</a:t>
            </a:r>
            <a:r>
              <a:rPr lang="zh-CN" altLang="en-US" sz="2800" b="1" dirty="0">
                <a:solidFill>
                  <a:srgbClr val="4C4789"/>
                </a:solidFill>
              </a:rPr>
              <a:t>函数的分布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	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22579" name="ShockwaveFlash2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808538"/>
            <a:ext cx="1338263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33333E-6 3.7037E-7 C 0.06893 3.7037E-7 0.125 0.02847 0.125 0.06389 C 0.125 0.09907 0.06893 0.12778 -3.33333E-6 0.12778 C -0.06909 0.12778 -0.125 0.09907 -0.125 0.06389 C -0.125 0.02847 -0.06909 3.7037E-7 -3.33333E-6 3.7037E-7 Z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4874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2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6" grpId="0"/>
      <p:bldP spid="4874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630149" y="6301161"/>
            <a:ext cx="1279663" cy="365125"/>
          </a:xfrm>
        </p:spPr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6600591" y="6091291"/>
            <a:ext cx="1711325" cy="3651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1800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     1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8048391" y="5068941"/>
            <a:ext cx="400050" cy="1344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18000" rIns="1800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1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6524391" y="3256016"/>
            <a:ext cx="1219200" cy="838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6621228" y="4170416"/>
            <a:ext cx="1711325" cy="3651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0" rIns="1800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       1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8038866" y="3184579"/>
            <a:ext cx="400050" cy="13446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18000" rIns="1800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1</a:t>
            </a: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299450" y="360287"/>
            <a:ext cx="862171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120000"/>
              </a:lnSpc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件次品和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件正品的产品中，分别进行有放回和不放回地任取两次，定义随机变量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如下：</a:t>
            </a:r>
            <a:endParaRPr kumimoji="1"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110228"/>
              </p:ext>
            </p:extLst>
          </p:nvPr>
        </p:nvGraphicFramePr>
        <p:xfrm>
          <a:off x="1285641" y="1351724"/>
          <a:ext cx="3048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7" name="公式" r:id="rId4" imgW="1714320" imgH="482400" progId="Equation.3">
                  <p:embed/>
                </p:oleObj>
              </mc:Choice>
              <mc:Fallback>
                <p:oleObj name="公式" r:id="rId4" imgW="1714320" imgH="482400" progId="Equation.3">
                  <p:embed/>
                  <p:pic>
                    <p:nvPicPr>
                      <p:cNvPr id="5775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641" y="1351724"/>
                        <a:ext cx="30480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34444"/>
              </p:ext>
            </p:extLst>
          </p:nvPr>
        </p:nvGraphicFramePr>
        <p:xfrm>
          <a:off x="5000391" y="1329483"/>
          <a:ext cx="304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8" name="公式" r:id="rId6" imgW="1676160" imgH="482400" progId="Equation.3">
                  <p:embed/>
                </p:oleObj>
              </mc:Choice>
              <mc:Fallback>
                <p:oleObj name="公式" r:id="rId6" imgW="1676160" imgH="482400" progId="Equation.3">
                  <p:embed/>
                  <p:pic>
                    <p:nvPicPr>
                      <p:cNvPr id="5775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91" y="1329483"/>
                        <a:ext cx="3048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272816" y="2246366"/>
            <a:ext cx="646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 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的联合概率分布和两个边缘概率分布。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915753" y="2776591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）有放回抽样：</a:t>
            </a:r>
          </a:p>
        </p:txBody>
      </p:sp>
      <p:graphicFrame>
        <p:nvGraphicFramePr>
          <p:cNvPr id="6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38096"/>
              </p:ext>
            </p:extLst>
          </p:nvPr>
        </p:nvGraphicFramePr>
        <p:xfrm>
          <a:off x="1331678" y="3976741"/>
          <a:ext cx="1143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9" name="公式" r:id="rId8" imgW="812520" imgH="393480" progId="Equation.3">
                  <p:embed/>
                </p:oleObj>
              </mc:Choice>
              <mc:Fallback>
                <p:oleObj name="公式" r:id="rId8" imgW="812520" imgH="393480" progId="Equation.3">
                  <p:embed/>
                  <p:pic>
                    <p:nvPicPr>
                      <p:cNvPr id="577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78" y="3976741"/>
                        <a:ext cx="1143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13"/>
          <p:cNvSpPr txBox="1">
            <a:spLocks noChangeArrowheads="1"/>
          </p:cNvSpPr>
          <p:nvPr/>
        </p:nvSpPr>
        <p:spPr bwMode="auto">
          <a:xfrm>
            <a:off x="5609991" y="2814691"/>
            <a:ext cx="1857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5990991" y="2722616"/>
            <a:ext cx="1617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        0       1</a:t>
            </a: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5457591" y="3179816"/>
            <a:ext cx="320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6295791" y="2722616"/>
            <a:ext cx="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7"/>
          <p:cNvSpPr>
            <a:spLocks noChangeShapeType="1"/>
          </p:cNvSpPr>
          <p:nvPr/>
        </p:nvSpPr>
        <p:spPr bwMode="auto">
          <a:xfrm>
            <a:off x="5533791" y="2722616"/>
            <a:ext cx="762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79519"/>
              </p:ext>
            </p:extLst>
          </p:nvPr>
        </p:nvGraphicFramePr>
        <p:xfrm>
          <a:off x="6619641" y="3179816"/>
          <a:ext cx="438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0" name="公式" r:id="rId10" imgW="291960" imgH="304560" progId="Equation.3">
                  <p:embed/>
                </p:oleObj>
              </mc:Choice>
              <mc:Fallback>
                <p:oleObj name="公式" r:id="rId10" imgW="291960" imgH="304560" progId="Equation.3">
                  <p:embed/>
                  <p:pic>
                    <p:nvPicPr>
                      <p:cNvPr id="5775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641" y="3179816"/>
                        <a:ext cx="438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24565"/>
              </p:ext>
            </p:extLst>
          </p:nvPr>
        </p:nvGraphicFramePr>
        <p:xfrm>
          <a:off x="7286391" y="3179816"/>
          <a:ext cx="438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1" name="公式" r:id="rId12" imgW="291960" imgH="304560" progId="Equation.3">
                  <p:embed/>
                </p:oleObj>
              </mc:Choice>
              <mc:Fallback>
                <p:oleObj name="公式" r:id="rId12" imgW="291960" imgH="304560" progId="Equation.3">
                  <p:embed/>
                  <p:pic>
                    <p:nvPicPr>
                      <p:cNvPr id="5775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391" y="3179816"/>
                        <a:ext cx="438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00777"/>
              </p:ext>
            </p:extLst>
          </p:nvPr>
        </p:nvGraphicFramePr>
        <p:xfrm>
          <a:off x="6600591" y="3637016"/>
          <a:ext cx="438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2" name="公式" r:id="rId14" imgW="291960" imgH="304560" progId="Equation.3">
                  <p:embed/>
                </p:oleObj>
              </mc:Choice>
              <mc:Fallback>
                <p:oleObj name="公式" r:id="rId14" imgW="291960" imgH="304560" progId="Equation.3">
                  <p:embed/>
                  <p:pic>
                    <p:nvPicPr>
                      <p:cNvPr id="5775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91" y="3637016"/>
                        <a:ext cx="438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44024"/>
              </p:ext>
            </p:extLst>
          </p:nvPr>
        </p:nvGraphicFramePr>
        <p:xfrm>
          <a:off x="7227653" y="3637016"/>
          <a:ext cx="555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3" name="公式" r:id="rId15" imgW="368280" imgH="304560" progId="Equation.3">
                  <p:embed/>
                </p:oleObj>
              </mc:Choice>
              <mc:Fallback>
                <p:oleObj name="公式" r:id="rId15" imgW="368280" imgH="304560" progId="Equation.3">
                  <p:embed/>
                  <p:pic>
                    <p:nvPicPr>
                      <p:cNvPr id="5775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653" y="3637016"/>
                        <a:ext cx="555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22"/>
          <p:cNvSpPr>
            <a:spLocks noChangeShapeType="1"/>
          </p:cNvSpPr>
          <p:nvPr/>
        </p:nvSpPr>
        <p:spPr bwMode="auto">
          <a:xfrm>
            <a:off x="7895991" y="2646416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5533791" y="4094216"/>
            <a:ext cx="312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6524391" y="3560816"/>
            <a:ext cx="1905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25190"/>
              </p:ext>
            </p:extLst>
          </p:nvPr>
        </p:nvGraphicFramePr>
        <p:xfrm>
          <a:off x="8048391" y="31798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4" name="公式" r:id="rId17" imgW="228600" imgH="304560" progId="Equation.3">
                  <p:embed/>
                </p:oleObj>
              </mc:Choice>
              <mc:Fallback>
                <p:oleObj name="公式" r:id="rId17" imgW="228600" imgH="304560" progId="Equation.3">
                  <p:embed/>
                  <p:pic>
                    <p:nvPicPr>
                      <p:cNvPr id="5775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391" y="31798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6524391" y="4018016"/>
            <a:ext cx="1905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19704"/>
              </p:ext>
            </p:extLst>
          </p:nvPr>
        </p:nvGraphicFramePr>
        <p:xfrm>
          <a:off x="8048391" y="36370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5" name="公式" r:id="rId19" imgW="228600" imgH="304560" progId="Equation.3">
                  <p:embed/>
                </p:oleObj>
              </mc:Choice>
              <mc:Fallback>
                <p:oleObj name="公式" r:id="rId19" imgW="228600" imgH="304560" progId="Equation.3">
                  <p:embed/>
                  <p:pic>
                    <p:nvPicPr>
                      <p:cNvPr id="5775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391" y="36370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844146"/>
              </p:ext>
            </p:extLst>
          </p:nvPr>
        </p:nvGraphicFramePr>
        <p:xfrm>
          <a:off x="6600591" y="4095804"/>
          <a:ext cx="342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6" name="公式" r:id="rId21" imgW="228600" imgH="304560" progId="Equation.3">
                  <p:embed/>
                </p:oleObj>
              </mc:Choice>
              <mc:Fallback>
                <p:oleObj name="公式" r:id="rId21" imgW="228600" imgH="304560" progId="Equation.3">
                  <p:embed/>
                  <p:pic>
                    <p:nvPicPr>
                      <p:cNvPr id="5775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91" y="4095804"/>
                        <a:ext cx="3429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7057791" y="3256016"/>
            <a:ext cx="0" cy="11430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169302"/>
              </p:ext>
            </p:extLst>
          </p:nvPr>
        </p:nvGraphicFramePr>
        <p:xfrm>
          <a:off x="7324491" y="4094216"/>
          <a:ext cx="342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7" name="公式" r:id="rId22" imgW="228600" imgH="304560" progId="Equation.3">
                  <p:embed/>
                </p:oleObj>
              </mc:Choice>
              <mc:Fallback>
                <p:oleObj name="公式" r:id="rId22" imgW="228600" imgH="304560" progId="Equation.3">
                  <p:embed/>
                  <p:pic>
                    <p:nvPicPr>
                      <p:cNvPr id="5775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491" y="4094216"/>
                        <a:ext cx="3429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Line 31"/>
          <p:cNvSpPr>
            <a:spLocks noChangeShapeType="1"/>
          </p:cNvSpPr>
          <p:nvPr/>
        </p:nvSpPr>
        <p:spPr bwMode="auto">
          <a:xfrm>
            <a:off x="7743591" y="3256016"/>
            <a:ext cx="0" cy="11430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04616" y="4605391"/>
            <a:ext cx="281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）不放回抽样：</a:t>
            </a:r>
          </a:p>
        </p:txBody>
      </p:sp>
      <p:graphicFrame>
        <p:nvGraphicFramePr>
          <p:cNvPr id="8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16300"/>
              </p:ext>
            </p:extLst>
          </p:nvPr>
        </p:nvGraphicFramePr>
        <p:xfrm>
          <a:off x="1255478" y="5824591"/>
          <a:ext cx="990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8" name="公式" r:id="rId23" imgW="685800" imgH="393480" progId="Equation.3">
                  <p:embed/>
                </p:oleObj>
              </mc:Choice>
              <mc:Fallback>
                <p:oleObj name="公式" r:id="rId23" imgW="685800" imgH="393480" progId="Equation.3">
                  <p:embed/>
                  <p:pic>
                    <p:nvPicPr>
                      <p:cNvPr id="5775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478" y="5824591"/>
                        <a:ext cx="990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34"/>
          <p:cNvSpPr txBox="1">
            <a:spLocks noChangeArrowheads="1"/>
          </p:cNvSpPr>
          <p:nvPr/>
        </p:nvSpPr>
        <p:spPr bwMode="auto">
          <a:xfrm>
            <a:off x="5609991" y="4719691"/>
            <a:ext cx="1857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5990991" y="4627616"/>
            <a:ext cx="1617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        0       1</a:t>
            </a:r>
          </a:p>
        </p:txBody>
      </p:sp>
      <p:sp>
        <p:nvSpPr>
          <p:cNvPr id="91" name="Line 36"/>
          <p:cNvSpPr>
            <a:spLocks noChangeShapeType="1"/>
          </p:cNvSpPr>
          <p:nvPr/>
        </p:nvSpPr>
        <p:spPr bwMode="auto">
          <a:xfrm>
            <a:off x="5457591" y="5084816"/>
            <a:ext cx="3200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Line 37"/>
          <p:cNvSpPr>
            <a:spLocks noChangeShapeType="1"/>
          </p:cNvSpPr>
          <p:nvPr/>
        </p:nvSpPr>
        <p:spPr bwMode="auto">
          <a:xfrm>
            <a:off x="6295791" y="4627616"/>
            <a:ext cx="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Line 38"/>
          <p:cNvSpPr>
            <a:spLocks noChangeShapeType="1"/>
          </p:cNvSpPr>
          <p:nvPr/>
        </p:nvSpPr>
        <p:spPr bwMode="auto">
          <a:xfrm>
            <a:off x="5533791" y="4627616"/>
            <a:ext cx="762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15330"/>
              </p:ext>
            </p:extLst>
          </p:nvPr>
        </p:nvGraphicFramePr>
        <p:xfrm>
          <a:off x="7210191" y="5140379"/>
          <a:ext cx="53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9" name="公式" r:id="rId25" imgW="291960" imgH="228600" progId="Equation.3">
                  <p:embed/>
                </p:oleObj>
              </mc:Choice>
              <mc:Fallback>
                <p:oleObj name="公式" r:id="rId25" imgW="291960" imgH="228600" progId="Equation.3">
                  <p:embed/>
                  <p:pic>
                    <p:nvPicPr>
                      <p:cNvPr id="57757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191" y="5140379"/>
                        <a:ext cx="53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880243"/>
              </p:ext>
            </p:extLst>
          </p:nvPr>
        </p:nvGraphicFramePr>
        <p:xfrm>
          <a:off x="6448191" y="5475341"/>
          <a:ext cx="619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0" name="公式" r:id="rId27" imgW="304560" imgH="228600" progId="Equation.3">
                  <p:embed/>
                </p:oleObj>
              </mc:Choice>
              <mc:Fallback>
                <p:oleObj name="公式" r:id="rId27" imgW="304560" imgH="228600" progId="Equation.3">
                  <p:embed/>
                  <p:pic>
                    <p:nvPicPr>
                      <p:cNvPr id="57757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191" y="5475341"/>
                        <a:ext cx="619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544120"/>
              </p:ext>
            </p:extLst>
          </p:nvPr>
        </p:nvGraphicFramePr>
        <p:xfrm>
          <a:off x="7191141" y="5488041"/>
          <a:ext cx="6286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1" name="公式" r:id="rId29" imgW="317160" imgH="228600" progId="Equation.3">
                  <p:embed/>
                </p:oleObj>
              </mc:Choice>
              <mc:Fallback>
                <p:oleObj name="公式" r:id="rId29" imgW="317160" imgH="228600" progId="Equation.3">
                  <p:embed/>
                  <p:pic>
                    <p:nvPicPr>
                      <p:cNvPr id="57757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141" y="5488041"/>
                        <a:ext cx="6286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Line 42"/>
          <p:cNvSpPr>
            <a:spLocks noChangeShapeType="1"/>
          </p:cNvSpPr>
          <p:nvPr/>
        </p:nvSpPr>
        <p:spPr bwMode="auto">
          <a:xfrm>
            <a:off x="7895991" y="4551416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43"/>
          <p:cNvSpPr>
            <a:spLocks noChangeShapeType="1"/>
          </p:cNvSpPr>
          <p:nvPr/>
        </p:nvSpPr>
        <p:spPr bwMode="auto">
          <a:xfrm>
            <a:off x="5533791" y="5999216"/>
            <a:ext cx="312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Line 44"/>
          <p:cNvSpPr>
            <a:spLocks noChangeShapeType="1"/>
          </p:cNvSpPr>
          <p:nvPr/>
        </p:nvSpPr>
        <p:spPr bwMode="auto">
          <a:xfrm>
            <a:off x="6524391" y="5465816"/>
            <a:ext cx="1905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499"/>
              </p:ext>
            </p:extLst>
          </p:nvPr>
        </p:nvGraphicFramePr>
        <p:xfrm>
          <a:off x="8048391" y="50848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2" name="公式" r:id="rId31" imgW="228600" imgH="304560" progId="Equation.3">
                  <p:embed/>
                </p:oleObj>
              </mc:Choice>
              <mc:Fallback>
                <p:oleObj name="公式" r:id="rId31" imgW="228600" imgH="304560" progId="Equation.3">
                  <p:embed/>
                  <p:pic>
                    <p:nvPicPr>
                      <p:cNvPr id="5775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391" y="50848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Line 46"/>
          <p:cNvSpPr>
            <a:spLocks noChangeShapeType="1"/>
          </p:cNvSpPr>
          <p:nvPr/>
        </p:nvSpPr>
        <p:spPr bwMode="auto">
          <a:xfrm>
            <a:off x="6524391" y="5923016"/>
            <a:ext cx="1905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35673"/>
              </p:ext>
            </p:extLst>
          </p:nvPr>
        </p:nvGraphicFramePr>
        <p:xfrm>
          <a:off x="8048391" y="55420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3" name="公式" r:id="rId32" imgW="228600" imgH="304560" progId="Equation.3">
                  <p:embed/>
                </p:oleObj>
              </mc:Choice>
              <mc:Fallback>
                <p:oleObj name="公式" r:id="rId32" imgW="228600" imgH="304560" progId="Equation.3">
                  <p:embed/>
                  <p:pic>
                    <p:nvPicPr>
                      <p:cNvPr id="5775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391" y="55420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15604"/>
              </p:ext>
            </p:extLst>
          </p:nvPr>
        </p:nvGraphicFramePr>
        <p:xfrm>
          <a:off x="6600591" y="6000804"/>
          <a:ext cx="342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4" name="公式" r:id="rId33" imgW="228600" imgH="304560" progId="Equation.3">
                  <p:embed/>
                </p:oleObj>
              </mc:Choice>
              <mc:Fallback>
                <p:oleObj name="公式" r:id="rId33" imgW="228600" imgH="304560" progId="Equation.3">
                  <p:embed/>
                  <p:pic>
                    <p:nvPicPr>
                      <p:cNvPr id="57758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91" y="6000804"/>
                        <a:ext cx="3429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Line 49"/>
          <p:cNvSpPr>
            <a:spLocks noChangeShapeType="1"/>
          </p:cNvSpPr>
          <p:nvPr/>
        </p:nvSpPr>
        <p:spPr bwMode="auto">
          <a:xfrm>
            <a:off x="7057791" y="5161016"/>
            <a:ext cx="0" cy="11430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235953"/>
              </p:ext>
            </p:extLst>
          </p:nvPr>
        </p:nvGraphicFramePr>
        <p:xfrm>
          <a:off x="7324491" y="5999216"/>
          <a:ext cx="342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" name="公式" r:id="rId34" imgW="228600" imgH="304560" progId="Equation.3">
                  <p:embed/>
                </p:oleObj>
              </mc:Choice>
              <mc:Fallback>
                <p:oleObj name="公式" r:id="rId34" imgW="228600" imgH="304560" progId="Equation.3">
                  <p:embed/>
                  <p:pic>
                    <p:nvPicPr>
                      <p:cNvPr id="57758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491" y="5999216"/>
                        <a:ext cx="3429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Line 51"/>
          <p:cNvSpPr>
            <a:spLocks noChangeShapeType="1"/>
          </p:cNvSpPr>
          <p:nvPr/>
        </p:nvSpPr>
        <p:spPr bwMode="auto">
          <a:xfrm>
            <a:off x="7743591" y="5161016"/>
            <a:ext cx="0" cy="11430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995668"/>
              </p:ext>
            </p:extLst>
          </p:nvPr>
        </p:nvGraphicFramePr>
        <p:xfrm>
          <a:off x="7286391" y="50848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" name="公式" r:id="rId35" imgW="228600" imgH="304560" progId="Equation.3">
                  <p:embed/>
                </p:oleObj>
              </mc:Choice>
              <mc:Fallback>
                <p:oleObj name="公式" r:id="rId35" imgW="228600" imgH="304560" progId="Equation.3">
                  <p:embed/>
                  <p:pic>
                    <p:nvPicPr>
                      <p:cNvPr id="57758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391" y="50848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316675"/>
              </p:ext>
            </p:extLst>
          </p:nvPr>
        </p:nvGraphicFramePr>
        <p:xfrm>
          <a:off x="6600591" y="55420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7" name="公式" r:id="rId37" imgW="228600" imgH="304560" progId="Equation.3">
                  <p:embed/>
                </p:oleObj>
              </mc:Choice>
              <mc:Fallback>
                <p:oleObj name="公式" r:id="rId37" imgW="228600" imgH="304560" progId="Equation.3">
                  <p:embed/>
                  <p:pic>
                    <p:nvPicPr>
                      <p:cNvPr id="57758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91" y="55420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75166"/>
              </p:ext>
            </p:extLst>
          </p:nvPr>
        </p:nvGraphicFramePr>
        <p:xfrm>
          <a:off x="7362591" y="5542016"/>
          <a:ext cx="344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8" name="公式" r:id="rId39" imgW="228600" imgH="304560" progId="Equation.3">
                  <p:embed/>
                </p:oleObj>
              </mc:Choice>
              <mc:Fallback>
                <p:oleObj name="公式" r:id="rId39" imgW="228600" imgH="304560" progId="Equation.3">
                  <p:embed/>
                  <p:pic>
                    <p:nvPicPr>
                      <p:cNvPr id="57759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591" y="5542016"/>
                        <a:ext cx="3444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Text Box 55"/>
          <p:cNvSpPr txBox="1">
            <a:spLocks noChangeArrowheads="1"/>
          </p:cNvSpPr>
          <p:nvPr/>
        </p:nvSpPr>
        <p:spPr bwMode="auto">
          <a:xfrm>
            <a:off x="633178" y="2113016"/>
            <a:ext cx="80422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注意：联合分布可以导出边缘分布，但反之不然。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64" name="Text Box 56"/>
          <p:cNvSpPr txBox="1">
            <a:spLocks noChangeArrowheads="1"/>
          </p:cNvSpPr>
          <p:nvPr/>
        </p:nvSpPr>
        <p:spPr bwMode="auto">
          <a:xfrm>
            <a:off x="5603641" y="3208391"/>
            <a:ext cx="33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5" name="Text Box 57"/>
          <p:cNvSpPr txBox="1">
            <a:spLocks noChangeArrowheads="1"/>
          </p:cNvSpPr>
          <p:nvPr/>
        </p:nvSpPr>
        <p:spPr bwMode="auto">
          <a:xfrm>
            <a:off x="5622691" y="5132441"/>
            <a:ext cx="33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6" name="Text Box 58"/>
          <p:cNvSpPr txBox="1">
            <a:spLocks noChangeArrowheads="1"/>
          </p:cNvSpPr>
          <p:nvPr/>
        </p:nvSpPr>
        <p:spPr bwMode="auto">
          <a:xfrm>
            <a:off x="1285641" y="3165529"/>
            <a:ext cx="2093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 </a:t>
            </a:r>
            <a:r>
              <a:rPr kumimoji="1" lang="en-US" altLang="zh-CN" sz="2400">
                <a:latin typeface="Times New Roman" panose="02020603050405020304" pitchFamily="18" charset="0"/>
              </a:rPr>
              <a:t>= 0 )</a:t>
            </a:r>
          </a:p>
        </p:txBody>
      </p:sp>
      <p:sp>
        <p:nvSpPr>
          <p:cNvPr id="167" name="Text Box 59"/>
          <p:cNvSpPr txBox="1">
            <a:spLocks noChangeArrowheads="1"/>
          </p:cNvSpPr>
          <p:nvPr/>
        </p:nvSpPr>
        <p:spPr bwMode="auto">
          <a:xfrm>
            <a:off x="1257066" y="3571929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0)</a:t>
            </a:r>
          </a:p>
        </p:txBody>
      </p:sp>
      <p:sp>
        <p:nvSpPr>
          <p:cNvPr id="168" name="Text Box 60"/>
          <p:cNvSpPr txBox="1">
            <a:spLocks noChangeArrowheads="1"/>
          </p:cNvSpPr>
          <p:nvPr/>
        </p:nvSpPr>
        <p:spPr bwMode="auto">
          <a:xfrm>
            <a:off x="2512778" y="3573516"/>
            <a:ext cx="192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 </a:t>
            </a:r>
            <a:r>
              <a:rPr kumimoji="1" lang="en-US" altLang="zh-CN" sz="2400">
                <a:latin typeface="Times New Roman" panose="02020603050405020304" pitchFamily="18" charset="0"/>
              </a:rPr>
              <a:t>= 0|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0)</a:t>
            </a:r>
          </a:p>
        </p:txBody>
      </p:sp>
      <p:sp>
        <p:nvSpPr>
          <p:cNvPr id="169" name="Text Box 61"/>
          <p:cNvSpPr txBox="1">
            <a:spLocks noChangeArrowheads="1"/>
          </p:cNvSpPr>
          <p:nvPr/>
        </p:nvSpPr>
        <p:spPr bwMode="auto">
          <a:xfrm>
            <a:off x="1226903" y="4965754"/>
            <a:ext cx="209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 </a:t>
            </a:r>
            <a:r>
              <a:rPr kumimoji="1" lang="en-US" altLang="zh-CN" sz="2400">
                <a:latin typeface="Times New Roman" panose="02020603050405020304" pitchFamily="18" charset="0"/>
              </a:rPr>
              <a:t>= 0 )</a:t>
            </a:r>
          </a:p>
        </p:txBody>
      </p:sp>
      <p:sp>
        <p:nvSpPr>
          <p:cNvPr id="170" name="Text Box 62"/>
          <p:cNvSpPr txBox="1">
            <a:spLocks noChangeArrowheads="1"/>
          </p:cNvSpPr>
          <p:nvPr/>
        </p:nvSpPr>
        <p:spPr bwMode="auto">
          <a:xfrm>
            <a:off x="1198328" y="5372154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0)</a:t>
            </a:r>
          </a:p>
        </p:txBody>
      </p:sp>
      <p:sp>
        <p:nvSpPr>
          <p:cNvPr id="171" name="Text Box 63"/>
          <p:cNvSpPr txBox="1">
            <a:spLocks noChangeArrowheads="1"/>
          </p:cNvSpPr>
          <p:nvPr/>
        </p:nvSpPr>
        <p:spPr bwMode="auto">
          <a:xfrm>
            <a:off x="2454041" y="5373741"/>
            <a:ext cx="192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P(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 </a:t>
            </a:r>
            <a:r>
              <a:rPr kumimoji="1" lang="en-US" altLang="zh-CN" sz="2400">
                <a:latin typeface="Times New Roman" panose="02020603050405020304" pitchFamily="18" charset="0"/>
              </a:rPr>
              <a:t>= 0|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= 0)</a:t>
            </a:r>
          </a:p>
        </p:txBody>
      </p:sp>
      <p:sp>
        <p:nvSpPr>
          <p:cNvPr id="172" name="Text Box 64"/>
          <p:cNvSpPr txBox="1">
            <a:spLocks noChangeArrowheads="1"/>
          </p:cNvSpPr>
          <p:nvPr/>
        </p:nvSpPr>
        <p:spPr bwMode="auto">
          <a:xfrm>
            <a:off x="8051566" y="2632129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>
                <a:latin typeface="Times New Roman" panose="02020603050405020304" pitchFamily="18" charset="0"/>
              </a:rPr>
              <a:t>p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73" name="Text Box 65"/>
          <p:cNvSpPr txBox="1">
            <a:spLocks noChangeArrowheads="1"/>
          </p:cNvSpPr>
          <p:nvPr/>
        </p:nvSpPr>
        <p:spPr bwMode="auto">
          <a:xfrm>
            <a:off x="7999178" y="4530779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>
                <a:latin typeface="Times New Roman" panose="02020603050405020304" pitchFamily="18" charset="0"/>
              </a:rPr>
              <a:t>p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74" name="Text Box 66"/>
          <p:cNvSpPr txBox="1">
            <a:spLocks noChangeArrowheads="1"/>
          </p:cNvSpPr>
          <p:nvPr/>
        </p:nvSpPr>
        <p:spPr bwMode="auto">
          <a:xfrm>
            <a:off x="5611578" y="4027541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j</a:t>
            </a:r>
            <a:endParaRPr kumimoji="1" lang="en-US" altLang="zh-CN" sz="2400" i="1" baseline="-25000">
              <a:latin typeface="Times New Roman" panose="02020603050405020304" pitchFamily="18" charset="0"/>
            </a:endParaRPr>
          </a:p>
        </p:txBody>
      </p:sp>
      <p:sp>
        <p:nvSpPr>
          <p:cNvPr id="175" name="Text Box 67"/>
          <p:cNvSpPr txBox="1">
            <a:spLocks noChangeArrowheads="1"/>
          </p:cNvSpPr>
          <p:nvPr/>
        </p:nvSpPr>
        <p:spPr bwMode="auto">
          <a:xfrm>
            <a:off x="5622691" y="5970641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GB" altLang="zh-CN" sz="2400" i="1" baseline="-25000">
                <a:latin typeface="Times New Roman" panose="02020603050405020304" pitchFamily="18" charset="0"/>
              </a:rPr>
              <a:t>j</a:t>
            </a:r>
            <a:endParaRPr kumimoji="1" lang="en-US" altLang="zh-CN" sz="2400" i="1" baseline="-25000">
              <a:latin typeface="Times New Roman" panose="02020603050405020304" pitchFamily="18" charset="0"/>
            </a:endParaRPr>
          </a:p>
        </p:txBody>
      </p:sp>
      <p:sp>
        <p:nvSpPr>
          <p:cNvPr id="176" name="Rectangle 68"/>
          <p:cNvSpPr>
            <a:spLocks noChangeArrowheads="1"/>
          </p:cNvSpPr>
          <p:nvPr/>
        </p:nvSpPr>
        <p:spPr bwMode="auto">
          <a:xfrm>
            <a:off x="6654566" y="5132441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665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75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2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 autoUpdateAnimBg="0"/>
      <p:bldP spid="58" grpId="0" animBg="1" autoUpdateAnimBg="0"/>
      <p:bldP spid="60" grpId="0" animBg="1" autoUpdateAnimBg="0"/>
      <p:bldP spid="61" grpId="0" animBg="1" autoUpdateAnimBg="0"/>
      <p:bldP spid="65" grpId="0" build="p" autoUpdateAnimBg="0"/>
      <p:bldP spid="66" grpId="0" build="p" autoUpdateAnimBg="0"/>
      <p:bldP spid="68" grpId="0" build="p" autoUpdateAnimBg="0"/>
      <p:bldP spid="69" grpId="0" autoUpdateAnimBg="0"/>
      <p:bldP spid="87" grpId="0" build="p" autoUpdateAnimBg="0"/>
      <p:bldP spid="89" grpId="0" build="p" autoUpdateAnimBg="0"/>
      <p:bldP spid="90" grpId="0" autoUpdateAnimBg="0"/>
      <p:bldP spid="163" grpId="0" animBg="1" autoUpdateAnimBg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293035" y="242578"/>
            <a:ext cx="640889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边缘分布</a:t>
            </a:r>
            <a:endParaRPr lang="zh-CN" altLang="en-US" sz="3600" dirty="0"/>
          </a:p>
        </p:txBody>
      </p:sp>
      <p:sp>
        <p:nvSpPr>
          <p:cNvPr id="62" name="Text Box 52"/>
          <p:cNvSpPr txBox="1">
            <a:spLocks noChangeArrowheads="1"/>
          </p:cNvSpPr>
          <p:nvPr/>
        </p:nvSpPr>
        <p:spPr bwMode="auto">
          <a:xfrm>
            <a:off x="-49661" y="876988"/>
            <a:ext cx="629400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二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维连续型随机变量的边缘分布</a:t>
            </a:r>
            <a:endParaRPr kumimoji="1" lang="en-US" altLang="zh-CN" sz="28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auto">
          <a:xfrm>
            <a:off x="4145208" y="3403948"/>
            <a:ext cx="2881313" cy="576262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3" name="Rectangle 25"/>
          <p:cNvSpPr>
            <a:spLocks noChangeArrowheads="1"/>
          </p:cNvSpPr>
          <p:nvPr/>
        </p:nvSpPr>
        <p:spPr bwMode="auto">
          <a:xfrm>
            <a:off x="4120926" y="2774779"/>
            <a:ext cx="2881313" cy="576262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FFFF00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4" name="Rectangle 17"/>
          <p:cNvSpPr>
            <a:spLocks noChangeArrowheads="1"/>
          </p:cNvSpPr>
          <p:nvPr/>
        </p:nvSpPr>
        <p:spPr bwMode="auto">
          <a:xfrm>
            <a:off x="6248756" y="2134867"/>
            <a:ext cx="1655762" cy="533400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/>
          </a:p>
        </p:txBody>
      </p:sp>
      <p:graphicFrame>
        <p:nvGraphicFramePr>
          <p:cNvPr id="9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00150"/>
              </p:ext>
            </p:extLst>
          </p:nvPr>
        </p:nvGraphicFramePr>
        <p:xfrm>
          <a:off x="787756" y="2085654"/>
          <a:ext cx="47529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公式" r:id="rId4" imgW="2971800" imgH="330120" progId="Equation.3">
                  <p:embed/>
                </p:oleObj>
              </mc:Choice>
              <mc:Fallback>
                <p:oleObj name="公式" r:id="rId4" imgW="2971800" imgH="330120" progId="Equation.3">
                  <p:embed/>
                  <p:pic>
                    <p:nvPicPr>
                      <p:cNvPr id="27054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56" y="2085654"/>
                        <a:ext cx="47529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092260"/>
              </p:ext>
            </p:extLst>
          </p:nvPr>
        </p:nvGraphicFramePr>
        <p:xfrm>
          <a:off x="5599468" y="2101529"/>
          <a:ext cx="26638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公式" r:id="rId6" imgW="1638000" imgH="330120" progId="Equation.3">
                  <p:embed/>
                </p:oleObj>
              </mc:Choice>
              <mc:Fallback>
                <p:oleObj name="公式" r:id="rId6" imgW="1638000" imgH="330120" progId="Equation.3">
                  <p:embed/>
                  <p:pic>
                    <p:nvPicPr>
                      <p:cNvPr id="27054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468" y="2101529"/>
                        <a:ext cx="26638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1184143" y="2787627"/>
            <a:ext cx="2246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故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的边缘密度</a:t>
            </a:r>
          </a:p>
        </p:txBody>
      </p:sp>
      <p:graphicFrame>
        <p:nvGraphicFramePr>
          <p:cNvPr id="9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357389"/>
              </p:ext>
            </p:extLst>
          </p:nvPr>
        </p:nvGraphicFramePr>
        <p:xfrm>
          <a:off x="4120926" y="2746204"/>
          <a:ext cx="27368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公式" r:id="rId8" imgW="1688760" imgH="330120" progId="Equation.3">
                  <p:embed/>
                </p:oleObj>
              </mc:Choice>
              <mc:Fallback>
                <p:oleObj name="公式" r:id="rId8" imgW="1688760" imgH="330120" progId="Equation.3">
                  <p:embed/>
                  <p:pic>
                    <p:nvPicPr>
                      <p:cNvPr id="27054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926" y="2746204"/>
                        <a:ext cx="27368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1098843" y="3505696"/>
            <a:ext cx="26034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同理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的边缘密度</a:t>
            </a:r>
          </a:p>
        </p:txBody>
      </p:sp>
      <p:graphicFrame>
        <p:nvGraphicFramePr>
          <p:cNvPr id="10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85075"/>
              </p:ext>
            </p:extLst>
          </p:nvPr>
        </p:nvGraphicFramePr>
        <p:xfrm>
          <a:off x="4145208" y="3476973"/>
          <a:ext cx="2755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公式" r:id="rId10" imgW="1676160" imgH="330120" progId="Equation.3">
                  <p:embed/>
                </p:oleObj>
              </mc:Choice>
              <mc:Fallback>
                <p:oleObj name="公式" r:id="rId10" imgW="1676160" imgH="330120" progId="Equation.3">
                  <p:embed/>
                  <p:pic>
                    <p:nvPicPr>
                      <p:cNvPr id="27054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208" y="3476973"/>
                        <a:ext cx="27559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297444" y="1451142"/>
            <a:ext cx="772068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 smtClean="0"/>
              <a:t>设连续型随机变量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/>
              <a:t>的概率密度为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zh-CN" altLang="en-US" sz="2800" b="1" dirty="0"/>
              <a:t>则</a:t>
            </a:r>
          </a:p>
        </p:txBody>
      </p:sp>
      <p:grpSp>
        <p:nvGrpSpPr>
          <p:cNvPr id="102" name="Group 10" hidden="1"/>
          <p:cNvGrpSpPr>
            <a:grpSpLocks/>
          </p:cNvGrpSpPr>
          <p:nvPr/>
        </p:nvGrpSpPr>
        <p:grpSpPr bwMode="auto">
          <a:xfrm>
            <a:off x="2501794" y="4401047"/>
            <a:ext cx="3438924" cy="1649095"/>
            <a:chOff x="1776" y="2448"/>
            <a:chExt cx="2544" cy="1344"/>
          </a:xfrm>
        </p:grpSpPr>
        <p:sp>
          <p:nvSpPr>
            <p:cNvPr id="103" name="Oval 11"/>
            <p:cNvSpPr>
              <a:spLocks noChangeArrowheads="1"/>
            </p:cNvSpPr>
            <p:nvPr/>
          </p:nvSpPr>
          <p:spPr bwMode="auto">
            <a:xfrm>
              <a:off x="2448" y="29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4" name="Oval 12"/>
            <p:cNvSpPr>
              <a:spLocks noChangeArrowheads="1"/>
            </p:cNvSpPr>
            <p:nvPr/>
          </p:nvSpPr>
          <p:spPr bwMode="auto">
            <a:xfrm>
              <a:off x="2064" y="30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5" name="Oval 13"/>
            <p:cNvSpPr>
              <a:spLocks noChangeArrowheads="1"/>
            </p:cNvSpPr>
            <p:nvPr/>
          </p:nvSpPr>
          <p:spPr bwMode="auto">
            <a:xfrm>
              <a:off x="2880" y="25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6" name="Oval 14"/>
            <p:cNvSpPr>
              <a:spLocks noChangeArrowheads="1"/>
            </p:cNvSpPr>
            <p:nvPr/>
          </p:nvSpPr>
          <p:spPr bwMode="auto">
            <a:xfrm>
              <a:off x="2400" y="32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7" name="Oval 15"/>
            <p:cNvSpPr>
              <a:spLocks noChangeArrowheads="1"/>
            </p:cNvSpPr>
            <p:nvPr/>
          </p:nvSpPr>
          <p:spPr bwMode="auto">
            <a:xfrm>
              <a:off x="1776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8" name="Oval 16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09" name="Oval 17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0" name="Oval 18"/>
            <p:cNvSpPr>
              <a:spLocks noChangeArrowheads="1"/>
            </p:cNvSpPr>
            <p:nvPr/>
          </p:nvSpPr>
          <p:spPr bwMode="auto">
            <a:xfrm>
              <a:off x="3360" y="28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1" name="Oval 19"/>
            <p:cNvSpPr>
              <a:spLocks noChangeArrowheads="1"/>
            </p:cNvSpPr>
            <p:nvPr/>
          </p:nvSpPr>
          <p:spPr bwMode="auto">
            <a:xfrm>
              <a:off x="3936" y="28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2" name="Oval 20"/>
            <p:cNvSpPr>
              <a:spLocks noChangeArrowheads="1"/>
            </p:cNvSpPr>
            <p:nvPr/>
          </p:nvSpPr>
          <p:spPr bwMode="auto">
            <a:xfrm>
              <a:off x="3552" y="30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3" name="Oval 21"/>
            <p:cNvSpPr>
              <a:spLocks noChangeArrowheads="1"/>
            </p:cNvSpPr>
            <p:nvPr/>
          </p:nvSpPr>
          <p:spPr bwMode="auto">
            <a:xfrm>
              <a:off x="4224" y="32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4" name="Oval 22"/>
            <p:cNvSpPr>
              <a:spLocks noChangeArrowheads="1"/>
            </p:cNvSpPr>
            <p:nvPr/>
          </p:nvSpPr>
          <p:spPr bwMode="auto">
            <a:xfrm>
              <a:off x="3744" y="30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5" name="Oval 23"/>
            <p:cNvSpPr>
              <a:spLocks noChangeArrowheads="1"/>
            </p:cNvSpPr>
            <p:nvPr/>
          </p:nvSpPr>
          <p:spPr bwMode="auto">
            <a:xfrm>
              <a:off x="2688" y="273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6" name="Oval 24"/>
            <p:cNvSpPr>
              <a:spLocks noChangeArrowheads="1"/>
            </p:cNvSpPr>
            <p:nvPr/>
          </p:nvSpPr>
          <p:spPr bwMode="auto">
            <a:xfrm>
              <a:off x="2448" y="24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7" name="Oval 25"/>
            <p:cNvSpPr>
              <a:spLocks noChangeArrowheads="1"/>
            </p:cNvSpPr>
            <p:nvPr/>
          </p:nvSpPr>
          <p:spPr bwMode="auto">
            <a:xfrm>
              <a:off x="2880" y="283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8" name="Oval 26"/>
            <p:cNvSpPr>
              <a:spLocks noChangeArrowheads="1"/>
            </p:cNvSpPr>
            <p:nvPr/>
          </p:nvSpPr>
          <p:spPr bwMode="auto">
            <a:xfrm>
              <a:off x="3072" y="278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19" name="Oval 27"/>
            <p:cNvSpPr>
              <a:spLocks noChangeArrowheads="1"/>
            </p:cNvSpPr>
            <p:nvPr/>
          </p:nvSpPr>
          <p:spPr bwMode="auto">
            <a:xfrm>
              <a:off x="2640" y="340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0" name="Oval 28"/>
            <p:cNvSpPr>
              <a:spLocks noChangeArrowheads="1"/>
            </p:cNvSpPr>
            <p:nvPr/>
          </p:nvSpPr>
          <p:spPr bwMode="auto">
            <a:xfrm>
              <a:off x="3264" y="24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1" name="Oval 29"/>
            <p:cNvSpPr>
              <a:spLocks noChangeArrowheads="1"/>
            </p:cNvSpPr>
            <p:nvPr/>
          </p:nvSpPr>
          <p:spPr bwMode="auto">
            <a:xfrm>
              <a:off x="2880" y="3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2" name="Oval 30"/>
            <p:cNvSpPr>
              <a:spLocks noChangeArrowheads="1"/>
            </p:cNvSpPr>
            <p:nvPr/>
          </p:nvSpPr>
          <p:spPr bwMode="auto">
            <a:xfrm>
              <a:off x="2208" y="345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3" name="Oval 31"/>
            <p:cNvSpPr>
              <a:spLocks noChangeArrowheads="1"/>
            </p:cNvSpPr>
            <p:nvPr/>
          </p:nvSpPr>
          <p:spPr bwMode="auto">
            <a:xfrm>
              <a:off x="2688" y="292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4" name="Oval 32"/>
            <p:cNvSpPr>
              <a:spLocks noChangeArrowheads="1"/>
            </p:cNvSpPr>
            <p:nvPr/>
          </p:nvSpPr>
          <p:spPr bwMode="auto">
            <a:xfrm>
              <a:off x="2640" y="307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5" name="Oval 33"/>
            <p:cNvSpPr>
              <a:spLocks noChangeArrowheads="1"/>
            </p:cNvSpPr>
            <p:nvPr/>
          </p:nvSpPr>
          <p:spPr bwMode="auto">
            <a:xfrm>
              <a:off x="2880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6" name="Oval 34"/>
            <p:cNvSpPr>
              <a:spLocks noChangeArrowheads="1"/>
            </p:cNvSpPr>
            <p:nvPr/>
          </p:nvSpPr>
          <p:spPr bwMode="auto">
            <a:xfrm>
              <a:off x="3072" y="30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7" name="Oval 35"/>
            <p:cNvSpPr>
              <a:spLocks noChangeArrowheads="1"/>
            </p:cNvSpPr>
            <p:nvPr/>
          </p:nvSpPr>
          <p:spPr bwMode="auto">
            <a:xfrm>
              <a:off x="3216" y="350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8" name="Oval 36"/>
            <p:cNvSpPr>
              <a:spLocks noChangeArrowheads="1"/>
            </p:cNvSpPr>
            <p:nvPr/>
          </p:nvSpPr>
          <p:spPr bwMode="auto">
            <a:xfrm>
              <a:off x="2736" y="31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29" name="Oval 37"/>
            <p:cNvSpPr>
              <a:spLocks noChangeArrowheads="1"/>
            </p:cNvSpPr>
            <p:nvPr/>
          </p:nvSpPr>
          <p:spPr bwMode="auto">
            <a:xfrm>
              <a:off x="2880" y="302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0" name="Oval 38"/>
            <p:cNvSpPr>
              <a:spLocks noChangeArrowheads="1"/>
            </p:cNvSpPr>
            <p:nvPr/>
          </p:nvSpPr>
          <p:spPr bwMode="auto">
            <a:xfrm>
              <a:off x="3024" y="31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1" name="Oval 39"/>
            <p:cNvSpPr>
              <a:spLocks noChangeArrowheads="1"/>
            </p:cNvSpPr>
            <p:nvPr/>
          </p:nvSpPr>
          <p:spPr bwMode="auto">
            <a:xfrm>
              <a:off x="3072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2" name="Oval 40"/>
            <p:cNvSpPr>
              <a:spLocks noChangeArrowheads="1"/>
            </p:cNvSpPr>
            <p:nvPr/>
          </p:nvSpPr>
          <p:spPr bwMode="auto">
            <a:xfrm>
              <a:off x="3408" y="33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</p:grpSp>
      <p:grpSp>
        <p:nvGrpSpPr>
          <p:cNvPr id="133" name="Group 41" hidden="1"/>
          <p:cNvGrpSpPr>
            <a:grpSpLocks/>
          </p:cNvGrpSpPr>
          <p:nvPr/>
        </p:nvGrpSpPr>
        <p:grpSpPr bwMode="auto">
          <a:xfrm>
            <a:off x="4178195" y="4511855"/>
            <a:ext cx="259542" cy="1766888"/>
            <a:chOff x="4464" y="2496"/>
            <a:chExt cx="192" cy="1440"/>
          </a:xfrm>
        </p:grpSpPr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4464" y="2496"/>
              <a:ext cx="192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5" name="Oval 43"/>
            <p:cNvSpPr>
              <a:spLocks noChangeArrowheads="1"/>
            </p:cNvSpPr>
            <p:nvPr/>
          </p:nvSpPr>
          <p:spPr bwMode="auto">
            <a:xfrm>
              <a:off x="4512" y="345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6" name="Oval 44"/>
            <p:cNvSpPr>
              <a:spLocks noChangeArrowheads="1"/>
            </p:cNvSpPr>
            <p:nvPr/>
          </p:nvSpPr>
          <p:spPr bwMode="auto">
            <a:xfrm>
              <a:off x="4512" y="35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7" name="Oval 45"/>
            <p:cNvSpPr>
              <a:spLocks noChangeArrowheads="1"/>
            </p:cNvSpPr>
            <p:nvPr/>
          </p:nvSpPr>
          <p:spPr bwMode="auto">
            <a:xfrm>
              <a:off x="4512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8" name="Oval 46"/>
            <p:cNvSpPr>
              <a:spLocks noChangeArrowheads="1"/>
            </p:cNvSpPr>
            <p:nvPr/>
          </p:nvSpPr>
          <p:spPr bwMode="auto">
            <a:xfrm>
              <a:off x="4512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39" name="Oval 47"/>
            <p:cNvSpPr>
              <a:spLocks noChangeArrowheads="1"/>
            </p:cNvSpPr>
            <p:nvPr/>
          </p:nvSpPr>
          <p:spPr bwMode="auto">
            <a:xfrm>
              <a:off x="4512" y="36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</p:grpSp>
      <p:grpSp>
        <p:nvGrpSpPr>
          <p:cNvPr id="140" name="Group 48" hidden="1"/>
          <p:cNvGrpSpPr>
            <a:grpSpLocks/>
          </p:cNvGrpSpPr>
          <p:nvPr/>
        </p:nvGrpSpPr>
        <p:grpSpPr bwMode="auto">
          <a:xfrm>
            <a:off x="2044594" y="4335165"/>
            <a:ext cx="4152663" cy="1943577"/>
            <a:chOff x="4560" y="2352"/>
            <a:chExt cx="3072" cy="1584"/>
          </a:xfrm>
        </p:grpSpPr>
        <p:sp>
          <p:nvSpPr>
            <p:cNvPr id="141" name="Rectangle 49"/>
            <p:cNvSpPr>
              <a:spLocks noChangeArrowheads="1"/>
            </p:cNvSpPr>
            <p:nvPr/>
          </p:nvSpPr>
          <p:spPr bwMode="auto">
            <a:xfrm>
              <a:off x="4560" y="2352"/>
              <a:ext cx="3072" cy="1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2" name="Oval 50"/>
            <p:cNvSpPr>
              <a:spLocks noChangeArrowheads="1"/>
            </p:cNvSpPr>
            <p:nvPr/>
          </p:nvSpPr>
          <p:spPr bwMode="auto">
            <a:xfrm>
              <a:off x="5568" y="379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3" name="Oval 51"/>
            <p:cNvSpPr>
              <a:spLocks noChangeArrowheads="1"/>
            </p:cNvSpPr>
            <p:nvPr/>
          </p:nvSpPr>
          <p:spPr bwMode="auto">
            <a:xfrm>
              <a:off x="5136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4" name="Oval 52"/>
            <p:cNvSpPr>
              <a:spLocks noChangeArrowheads="1"/>
            </p:cNvSpPr>
            <p:nvPr/>
          </p:nvSpPr>
          <p:spPr bwMode="auto">
            <a:xfrm>
              <a:off x="5952" y="345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5" name="Oval 53"/>
            <p:cNvSpPr>
              <a:spLocks noChangeArrowheads="1"/>
            </p:cNvSpPr>
            <p:nvPr/>
          </p:nvSpPr>
          <p:spPr bwMode="auto">
            <a:xfrm>
              <a:off x="5472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6" name="Oval 54"/>
            <p:cNvSpPr>
              <a:spLocks noChangeArrowheads="1"/>
            </p:cNvSpPr>
            <p:nvPr/>
          </p:nvSpPr>
          <p:spPr bwMode="auto">
            <a:xfrm>
              <a:off x="4848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7" name="Oval 55"/>
            <p:cNvSpPr>
              <a:spLocks noChangeArrowheads="1"/>
            </p:cNvSpPr>
            <p:nvPr/>
          </p:nvSpPr>
          <p:spPr bwMode="auto">
            <a:xfrm>
              <a:off x="6816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8" name="Oval 56"/>
            <p:cNvSpPr>
              <a:spLocks noChangeArrowheads="1"/>
            </p:cNvSpPr>
            <p:nvPr/>
          </p:nvSpPr>
          <p:spPr bwMode="auto">
            <a:xfrm>
              <a:off x="6336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49" name="Oval 57"/>
            <p:cNvSpPr>
              <a:spLocks noChangeArrowheads="1"/>
            </p:cNvSpPr>
            <p:nvPr/>
          </p:nvSpPr>
          <p:spPr bwMode="auto">
            <a:xfrm>
              <a:off x="6432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0" name="Oval 58"/>
            <p:cNvSpPr>
              <a:spLocks noChangeArrowheads="1"/>
            </p:cNvSpPr>
            <p:nvPr/>
          </p:nvSpPr>
          <p:spPr bwMode="auto">
            <a:xfrm>
              <a:off x="7008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1" name="Oval 59"/>
            <p:cNvSpPr>
              <a:spLocks noChangeArrowheads="1"/>
            </p:cNvSpPr>
            <p:nvPr/>
          </p:nvSpPr>
          <p:spPr bwMode="auto">
            <a:xfrm>
              <a:off x="6624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2" name="Oval 60"/>
            <p:cNvSpPr>
              <a:spLocks noChangeArrowheads="1"/>
            </p:cNvSpPr>
            <p:nvPr/>
          </p:nvSpPr>
          <p:spPr bwMode="auto">
            <a:xfrm>
              <a:off x="7296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3" name="Oval 61"/>
            <p:cNvSpPr>
              <a:spLocks noChangeArrowheads="1"/>
            </p:cNvSpPr>
            <p:nvPr/>
          </p:nvSpPr>
          <p:spPr bwMode="auto">
            <a:xfrm>
              <a:off x="6816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4" name="Oval 62"/>
            <p:cNvSpPr>
              <a:spLocks noChangeArrowheads="1"/>
            </p:cNvSpPr>
            <p:nvPr/>
          </p:nvSpPr>
          <p:spPr bwMode="auto">
            <a:xfrm>
              <a:off x="5760" y="36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5" name="Oval 63"/>
            <p:cNvSpPr>
              <a:spLocks noChangeArrowheads="1"/>
            </p:cNvSpPr>
            <p:nvPr/>
          </p:nvSpPr>
          <p:spPr bwMode="auto">
            <a:xfrm>
              <a:off x="5520" y="3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6" name="Oval 64"/>
            <p:cNvSpPr>
              <a:spLocks noChangeArrowheads="1"/>
            </p:cNvSpPr>
            <p:nvPr/>
          </p:nvSpPr>
          <p:spPr bwMode="auto">
            <a:xfrm>
              <a:off x="5952" y="355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7" name="Oval 65"/>
            <p:cNvSpPr>
              <a:spLocks noChangeArrowheads="1"/>
            </p:cNvSpPr>
            <p:nvPr/>
          </p:nvSpPr>
          <p:spPr bwMode="auto">
            <a:xfrm>
              <a:off x="6144" y="360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8" name="Oval 66"/>
            <p:cNvSpPr>
              <a:spLocks noChangeArrowheads="1"/>
            </p:cNvSpPr>
            <p:nvPr/>
          </p:nvSpPr>
          <p:spPr bwMode="auto">
            <a:xfrm>
              <a:off x="5712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59" name="Oval 67"/>
            <p:cNvSpPr>
              <a:spLocks noChangeArrowheads="1"/>
            </p:cNvSpPr>
            <p:nvPr/>
          </p:nvSpPr>
          <p:spPr bwMode="auto">
            <a:xfrm>
              <a:off x="6336" y="36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0" name="Oval 68"/>
            <p:cNvSpPr>
              <a:spLocks noChangeArrowheads="1"/>
            </p:cNvSpPr>
            <p:nvPr/>
          </p:nvSpPr>
          <p:spPr bwMode="auto">
            <a:xfrm>
              <a:off x="5952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1" name="Oval 69"/>
            <p:cNvSpPr>
              <a:spLocks noChangeArrowheads="1"/>
            </p:cNvSpPr>
            <p:nvPr/>
          </p:nvSpPr>
          <p:spPr bwMode="auto">
            <a:xfrm>
              <a:off x="5280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2" name="Oval 70"/>
            <p:cNvSpPr>
              <a:spLocks noChangeArrowheads="1"/>
            </p:cNvSpPr>
            <p:nvPr/>
          </p:nvSpPr>
          <p:spPr bwMode="auto">
            <a:xfrm>
              <a:off x="5760" y="3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3" name="Oval 71"/>
            <p:cNvSpPr>
              <a:spLocks noChangeArrowheads="1"/>
            </p:cNvSpPr>
            <p:nvPr/>
          </p:nvSpPr>
          <p:spPr bwMode="auto">
            <a:xfrm>
              <a:off x="5712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4" name="Oval 72"/>
            <p:cNvSpPr>
              <a:spLocks noChangeArrowheads="1"/>
            </p:cNvSpPr>
            <p:nvPr/>
          </p:nvSpPr>
          <p:spPr bwMode="auto">
            <a:xfrm>
              <a:off x="5952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5" name="Oval 73"/>
            <p:cNvSpPr>
              <a:spLocks noChangeArrowheads="1"/>
            </p:cNvSpPr>
            <p:nvPr/>
          </p:nvSpPr>
          <p:spPr bwMode="auto">
            <a:xfrm>
              <a:off x="6144" y="369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6" name="Oval 74"/>
            <p:cNvSpPr>
              <a:spLocks noChangeArrowheads="1"/>
            </p:cNvSpPr>
            <p:nvPr/>
          </p:nvSpPr>
          <p:spPr bwMode="auto">
            <a:xfrm>
              <a:off x="6288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7" name="Oval 75"/>
            <p:cNvSpPr>
              <a:spLocks noChangeArrowheads="1"/>
            </p:cNvSpPr>
            <p:nvPr/>
          </p:nvSpPr>
          <p:spPr bwMode="auto">
            <a:xfrm>
              <a:off x="5808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8" name="Oval 76"/>
            <p:cNvSpPr>
              <a:spLocks noChangeArrowheads="1"/>
            </p:cNvSpPr>
            <p:nvPr/>
          </p:nvSpPr>
          <p:spPr bwMode="auto">
            <a:xfrm>
              <a:off x="5952" y="364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69" name="Oval 77"/>
            <p:cNvSpPr>
              <a:spLocks noChangeArrowheads="1"/>
            </p:cNvSpPr>
            <p:nvPr/>
          </p:nvSpPr>
          <p:spPr bwMode="auto">
            <a:xfrm>
              <a:off x="6096" y="37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70" name="Oval 78"/>
            <p:cNvSpPr>
              <a:spLocks noChangeArrowheads="1"/>
            </p:cNvSpPr>
            <p:nvPr/>
          </p:nvSpPr>
          <p:spPr bwMode="auto">
            <a:xfrm>
              <a:off x="6144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  <p:sp>
          <p:nvSpPr>
            <p:cNvPr id="171" name="Oval 79"/>
            <p:cNvSpPr>
              <a:spLocks noChangeArrowheads="1"/>
            </p:cNvSpPr>
            <p:nvPr/>
          </p:nvSpPr>
          <p:spPr bwMode="auto">
            <a:xfrm>
              <a:off x="6480" y="384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Monotype Sorts" pitchFamily="2" charset="2"/>
                <a:buNone/>
              </a:pPr>
              <a:endParaRPr lang="zh-CN" altLang="en-US"/>
            </a:p>
          </p:txBody>
        </p:sp>
      </p:grpSp>
      <p:grpSp>
        <p:nvGrpSpPr>
          <p:cNvPr id="172" name="Group 80" hidden="1"/>
          <p:cNvGrpSpPr>
            <a:grpSpLocks/>
          </p:cNvGrpSpPr>
          <p:nvPr/>
        </p:nvGrpSpPr>
        <p:grpSpPr bwMode="auto">
          <a:xfrm>
            <a:off x="2044594" y="6285456"/>
            <a:ext cx="4606861" cy="282212"/>
            <a:chOff x="1488" y="3888"/>
            <a:chExt cx="3408" cy="230"/>
          </a:xfrm>
        </p:grpSpPr>
        <p:sp>
          <p:nvSpPr>
            <p:cNvPr id="173" name="Line 81"/>
            <p:cNvSpPr>
              <a:spLocks noChangeShapeType="1"/>
            </p:cNvSpPr>
            <p:nvPr/>
          </p:nvSpPr>
          <p:spPr bwMode="auto">
            <a:xfrm flipV="1">
              <a:off x="1488" y="3936"/>
              <a:ext cx="3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Text Box 82"/>
            <p:cNvSpPr txBox="1">
              <a:spLocks noChangeArrowheads="1"/>
            </p:cNvSpPr>
            <p:nvPr/>
          </p:nvSpPr>
          <p:spPr bwMode="auto">
            <a:xfrm>
              <a:off x="4753" y="388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 b="1" i="1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03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2" grpId="0" animBg="1"/>
      <p:bldP spid="93" grpId="0" animBg="1"/>
      <p:bldP spid="94" grpId="0" animBg="1"/>
      <p:bldP spid="97" grpId="0" build="p" autoUpdateAnimBg="0"/>
      <p:bldP spid="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2823150" y="4513602"/>
            <a:ext cx="3352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30790" y="475897"/>
            <a:ext cx="87132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 ~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m</a:t>
            </a:r>
            <a:r>
              <a:rPr kumimoji="1" lang="en-US" altLang="zh-CN" sz="2400" b="1" baseline="-25000" dirty="0">
                <a:latin typeface="Symbol" panose="05050102010706020507" pitchFamily="18" charset="2"/>
              </a:rPr>
              <a:t>1</a:t>
            </a:r>
            <a:r>
              <a:rPr kumimoji="1" lang="en-US" altLang="zh-CN" sz="2400" b="1" dirty="0">
                <a:latin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m</a:t>
            </a:r>
            <a:r>
              <a:rPr kumimoji="1" lang="en-US" altLang="zh-CN" sz="2400" b="1" baseline="-25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s</a:t>
            </a:r>
            <a:r>
              <a:rPr kumimoji="1" lang="en-US" altLang="zh-CN" sz="2400" b="1" baseline="-25000" dirty="0">
                <a:latin typeface="Symbol" panose="05050102010706020507" pitchFamily="18" charset="2"/>
              </a:rPr>
              <a:t>1</a:t>
            </a:r>
            <a:r>
              <a:rPr kumimoji="1" lang="en-US" altLang="zh-CN" sz="2400" b="1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b="1" dirty="0">
                <a:latin typeface="Symbol" panose="05050102010706020507" pitchFamily="18" charset="2"/>
              </a:rPr>
              <a:t>,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s</a:t>
            </a:r>
            <a:r>
              <a:rPr kumimoji="1" lang="en-US" altLang="zh-CN" sz="2400" b="1" baseline="-25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b="1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b="1" dirty="0">
                <a:latin typeface="Symbol" panose="05050102010706020507" pitchFamily="18" charset="2"/>
              </a:rPr>
              <a:t>,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latin typeface="Symbol" panose="05050102010706020507" pitchFamily="18" charset="2"/>
              </a:rPr>
              <a:t>r</a:t>
            </a:r>
            <a:r>
              <a:rPr kumimoji="1" lang="en-US" altLang="zh-CN" sz="2400" b="1" dirty="0">
                <a:latin typeface="Symbol" panose="05050102010706020507" pitchFamily="18" charset="2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的边缘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密度函数。</a:t>
            </a:r>
            <a:endParaRPr kumimoji="1"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54638" y="1349715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的联合密度函数</a:t>
            </a: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055162"/>
              </p:ext>
            </p:extLst>
          </p:nvPr>
        </p:nvGraphicFramePr>
        <p:xfrm>
          <a:off x="2432625" y="1846602"/>
          <a:ext cx="605631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" name="公式" r:id="rId4" imgW="3797280" imgH="698400" progId="Equation.3">
                  <p:embed/>
                </p:oleObj>
              </mc:Choice>
              <mc:Fallback>
                <p:oleObj name="公式" r:id="rId4" imgW="3797280" imgH="698400" progId="Equation.3">
                  <p:embed/>
                  <p:pic>
                    <p:nvPicPr>
                      <p:cNvPr id="579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625" y="1846602"/>
                        <a:ext cx="605631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847328"/>
              </p:ext>
            </p:extLst>
          </p:nvPr>
        </p:nvGraphicFramePr>
        <p:xfrm>
          <a:off x="1375350" y="2999127"/>
          <a:ext cx="990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0" name="公式" r:id="rId6" imgW="711000" imgH="431640" progId="Equation.3">
                  <p:embed/>
                </p:oleObj>
              </mc:Choice>
              <mc:Fallback>
                <p:oleObj name="公式" r:id="rId6" imgW="711000" imgH="431640" progId="Equation.3">
                  <p:embed/>
                  <p:pic>
                    <p:nvPicPr>
                      <p:cNvPr id="579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350" y="2999127"/>
                        <a:ext cx="990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534839"/>
              </p:ext>
            </p:extLst>
          </p:nvPr>
        </p:nvGraphicFramePr>
        <p:xfrm>
          <a:off x="2442150" y="3021352"/>
          <a:ext cx="914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1" name="公式" r:id="rId8" imgW="672840" imgH="431640" progId="Equation.3">
                  <p:embed/>
                </p:oleObj>
              </mc:Choice>
              <mc:Fallback>
                <p:oleObj name="公式" r:id="rId8" imgW="672840" imgH="431640" progId="Equation.3">
                  <p:embed/>
                  <p:pic>
                    <p:nvPicPr>
                      <p:cNvPr id="579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150" y="3021352"/>
                        <a:ext cx="914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918150" y="298960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令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275588" y="2989602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，则</a:t>
            </a:r>
          </a:p>
        </p:txBody>
      </p:sp>
      <p:graphicFrame>
        <p:nvGraphicFramePr>
          <p:cNvPr id="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91384"/>
              </p:ext>
            </p:extLst>
          </p:nvPr>
        </p:nvGraphicFramePr>
        <p:xfrm>
          <a:off x="1222950" y="3726202"/>
          <a:ext cx="2286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2" name="公式" r:id="rId10" imgW="1333440" imgH="330120" progId="Equation.3">
                  <p:embed/>
                </p:oleObj>
              </mc:Choice>
              <mc:Fallback>
                <p:oleObj name="公式" r:id="rId10" imgW="1333440" imgH="330120" progId="Equation.3">
                  <p:embed/>
                  <p:pic>
                    <p:nvPicPr>
                      <p:cNvPr id="5795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950" y="3726202"/>
                        <a:ext cx="22860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734698"/>
              </p:ext>
            </p:extLst>
          </p:nvPr>
        </p:nvGraphicFramePr>
        <p:xfrm>
          <a:off x="3580388" y="3653177"/>
          <a:ext cx="41957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3" name="公式" r:id="rId12" imgW="2641320" imgH="495000" progId="Equation.3">
                  <p:embed/>
                </p:oleObj>
              </mc:Choice>
              <mc:Fallback>
                <p:oleObj name="公式" r:id="rId12" imgW="2641320" imgH="495000" progId="Equation.3">
                  <p:embed/>
                  <p:pic>
                    <p:nvPicPr>
                      <p:cNvPr id="579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388" y="3653177"/>
                        <a:ext cx="41957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02783"/>
              </p:ext>
            </p:extLst>
          </p:nvPr>
        </p:nvGraphicFramePr>
        <p:xfrm>
          <a:off x="1537275" y="4524715"/>
          <a:ext cx="9715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" name="公式" r:id="rId14" imgW="609480" imgH="444240" progId="Equation.3">
                  <p:embed/>
                </p:oleObj>
              </mc:Choice>
              <mc:Fallback>
                <p:oleObj name="公式" r:id="rId14" imgW="609480" imgH="444240" progId="Equation.3">
                  <p:embed/>
                  <p:pic>
                    <p:nvPicPr>
                      <p:cNvPr id="579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275" y="4524715"/>
                        <a:ext cx="9715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760682"/>
              </p:ext>
            </p:extLst>
          </p:nvPr>
        </p:nvGraphicFramePr>
        <p:xfrm>
          <a:off x="2462788" y="4467565"/>
          <a:ext cx="39957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5" name="公式" r:id="rId16" imgW="2336760" imgH="495000" progId="Equation.3">
                  <p:embed/>
                </p:oleObj>
              </mc:Choice>
              <mc:Fallback>
                <p:oleObj name="公式" r:id="rId16" imgW="2336760" imgH="495000" progId="Equation.3">
                  <p:embed/>
                  <p:pic>
                    <p:nvPicPr>
                      <p:cNvPr id="579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788" y="4467565"/>
                        <a:ext cx="39957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31111"/>
              </p:ext>
            </p:extLst>
          </p:nvPr>
        </p:nvGraphicFramePr>
        <p:xfrm>
          <a:off x="6556950" y="4529477"/>
          <a:ext cx="1752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" name="公式" r:id="rId18" imgW="1104840" imgH="444240" progId="Equation.3">
                  <p:embed/>
                </p:oleObj>
              </mc:Choice>
              <mc:Fallback>
                <p:oleObj name="公式" r:id="rId18" imgW="1104840" imgH="444240" progId="Equation.3">
                  <p:embed/>
                  <p:pic>
                    <p:nvPicPr>
                      <p:cNvPr id="579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950" y="4529477"/>
                        <a:ext cx="17526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965402"/>
              </p:ext>
            </p:extLst>
          </p:nvPr>
        </p:nvGraphicFramePr>
        <p:xfrm>
          <a:off x="1538863" y="5447052"/>
          <a:ext cx="19589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7" name="公式" r:id="rId20" imgW="1079280" imgH="520560" progId="Equation.3">
                  <p:embed/>
                </p:oleObj>
              </mc:Choice>
              <mc:Fallback>
                <p:oleObj name="公式" r:id="rId20" imgW="1079280" imgH="520560" progId="Equation.3">
                  <p:embed/>
                  <p:pic>
                    <p:nvPicPr>
                      <p:cNvPr id="579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863" y="5447052"/>
                        <a:ext cx="19589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4067750" y="567089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X~N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),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60163"/>
              </p:ext>
            </p:extLst>
          </p:nvPr>
        </p:nvGraphicFramePr>
        <p:xfrm>
          <a:off x="1222950" y="2322852"/>
          <a:ext cx="1219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8" name="公式" r:id="rId22" imgW="596880" imgH="203040" progId="Equation.3">
                  <p:embed/>
                </p:oleObj>
              </mc:Choice>
              <mc:Fallback>
                <p:oleObj name="公式" r:id="rId22" imgW="596880" imgH="203040" progId="Equation.3">
                  <p:embed/>
                  <p:pic>
                    <p:nvPicPr>
                      <p:cNvPr id="5796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950" y="2322852"/>
                        <a:ext cx="1219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633789" y="965879"/>
            <a:ext cx="80422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注意：联合分布可以导出边缘分布，但反之不然。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6279138" y="5670890"/>
            <a:ext cx="239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同理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Y~N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 baseline="30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81583" y="3426006"/>
            <a:ext cx="6798656" cy="49244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600" b="1" dirty="0">
                <a:solidFill>
                  <a:srgbClr val="FD0119"/>
                </a:solidFill>
                <a:latin typeface="Times New Roman" pitchFamily="18" charset="0"/>
              </a:rPr>
              <a:t>注   </a:t>
            </a:r>
            <a:r>
              <a:rPr kumimoji="1" lang="zh-CN" altLang="en-US" sz="2600" b="1" dirty="0" smtClean="0">
                <a:latin typeface="Times New Roman" pitchFamily="18" charset="0"/>
              </a:rPr>
              <a:t>多维正态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itchFamily="18" charset="0"/>
              </a:rPr>
              <a:t>分布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itchFamily="18" charset="0"/>
              </a:rPr>
              <a:t>边缘分布</a:t>
            </a:r>
            <a:r>
              <a:rPr kumimoji="1" lang="zh-CN" altLang="en-US" sz="2600" b="1" dirty="0">
                <a:latin typeface="Times New Roman" pitchFamily="18" charset="0"/>
              </a:rPr>
              <a:t>仍</a:t>
            </a:r>
            <a:r>
              <a:rPr kumimoji="1" lang="zh-CN" altLang="en-US" sz="2600" b="1" dirty="0" smtClean="0">
                <a:latin typeface="Times New Roman" pitchFamily="18" charset="0"/>
              </a:rPr>
              <a:t>为正态</a:t>
            </a:r>
            <a:r>
              <a:rPr kumimoji="1" lang="zh-CN" altLang="en-US" sz="2600" b="1" dirty="0" smtClean="0">
                <a:solidFill>
                  <a:schemeClr val="tx1"/>
                </a:solidFill>
                <a:latin typeface="Times New Roman" pitchFamily="18" charset="0"/>
              </a:rPr>
              <a:t>分布</a:t>
            </a:r>
            <a:r>
              <a:rPr kumimoji="1" lang="zh-CN" altLang="en-US" sz="2600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>
            <a:off x="1222950" y="894132"/>
            <a:ext cx="3600450" cy="0"/>
          </a:xfrm>
          <a:prstGeom prst="line">
            <a:avLst/>
          </a:prstGeom>
          <a:noFill/>
          <a:ln w="28575">
            <a:solidFill>
              <a:srgbClr val="DD6C3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4499550" y="6163510"/>
            <a:ext cx="4033838" cy="1587"/>
          </a:xfrm>
          <a:prstGeom prst="line">
            <a:avLst/>
          </a:prstGeom>
          <a:noFill/>
          <a:ln w="28575">
            <a:solidFill>
              <a:srgbClr val="DD6C3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1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  <p:bldP spid="39" grpId="0" build="p" autoUpdateAnimBg="0"/>
      <p:bldP spid="40" grpId="0" build="p" autoUpdateAnimBg="0"/>
      <p:bldP spid="47" grpId="0" build="p" autoUpdateAnimBg="0"/>
      <p:bldP spid="49" grpId="0" animBg="1" autoUpdateAnimBg="0"/>
      <p:bldP spid="50" grpId="0" build="p" autoUpdateAnimBg="0"/>
      <p:bldP spid="51" grpId="0" animBg="1" autoUpdateAnimBg="0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>
            <a:off x="414027" y="1528087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39440" y="548600"/>
            <a:ext cx="8027987" cy="91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(X,Y)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在如图的区域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上服从均匀分布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的边缘密度。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10877" y="2061487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95736"/>
              </p:ext>
            </p:extLst>
          </p:nvPr>
        </p:nvGraphicFramePr>
        <p:xfrm>
          <a:off x="899802" y="3140987"/>
          <a:ext cx="2895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7" name="公式" r:id="rId3" imgW="1688760" imgH="330120" progId="Equation.3">
                  <p:embed/>
                </p:oleObj>
              </mc:Choice>
              <mc:Fallback>
                <p:oleObj name="公式" r:id="rId3" imgW="1688760" imgH="330120" progId="Equation.3">
                  <p:embed/>
                  <p:pic>
                    <p:nvPicPr>
                      <p:cNvPr id="2709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802" y="3140987"/>
                        <a:ext cx="28956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769762"/>
              </p:ext>
            </p:extLst>
          </p:nvPr>
        </p:nvGraphicFramePr>
        <p:xfrm>
          <a:off x="1823727" y="3717250"/>
          <a:ext cx="4033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8" name="公式" r:id="rId5" imgW="2539800" imgH="609480" progId="Equation.3">
                  <p:embed/>
                </p:oleObj>
              </mc:Choice>
              <mc:Fallback>
                <p:oleObj name="公式" r:id="rId5" imgW="2539800" imgH="609480" progId="Equation.3">
                  <p:embed/>
                  <p:pic>
                    <p:nvPicPr>
                      <p:cNvPr id="2709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727" y="3717250"/>
                        <a:ext cx="40338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551223"/>
              </p:ext>
            </p:extLst>
          </p:nvPr>
        </p:nvGraphicFramePr>
        <p:xfrm>
          <a:off x="3241365" y="3849012"/>
          <a:ext cx="11922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9" name="公式" r:id="rId7" imgW="749160" imgH="203040" progId="Equation.3">
                  <p:embed/>
                </p:oleObj>
              </mc:Choice>
              <mc:Fallback>
                <p:oleObj name="公式" r:id="rId7" imgW="749160" imgH="203040" progId="Equation.3">
                  <p:embed/>
                  <p:pic>
                    <p:nvPicPr>
                      <p:cNvPr id="2709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365" y="3849012"/>
                        <a:ext cx="11922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124799"/>
              </p:ext>
            </p:extLst>
          </p:nvPr>
        </p:nvGraphicFramePr>
        <p:xfrm>
          <a:off x="1042677" y="2309137"/>
          <a:ext cx="1368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公式" r:id="rId9" imgW="787320" imgH="241200" progId="Equation.3">
                  <p:embed/>
                </p:oleObj>
              </mc:Choice>
              <mc:Fallback>
                <p:oleObj name="公式" r:id="rId9" imgW="787320" imgH="241200" progId="Equation.3">
                  <p:embed/>
                  <p:pic>
                    <p:nvPicPr>
                      <p:cNvPr id="2709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677" y="2309137"/>
                        <a:ext cx="1368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39440" y="5747662"/>
            <a:ext cx="6734175" cy="4889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600" b="1" dirty="0">
                <a:solidFill>
                  <a:srgbClr val="FD0119"/>
                </a:solidFill>
                <a:latin typeface="Times New Roman" pitchFamily="18" charset="0"/>
              </a:rPr>
              <a:t>注 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itchFamily="18" charset="0"/>
              </a:rPr>
              <a:t>均匀分布的边缘分布不一定是均匀分布</a:t>
            </a:r>
            <a:r>
              <a:rPr kumimoji="1" lang="zh-CN" altLang="en-US" sz="2600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3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01682"/>
              </p:ext>
            </p:extLst>
          </p:nvPr>
        </p:nvGraphicFramePr>
        <p:xfrm>
          <a:off x="2482540" y="2061487"/>
          <a:ext cx="216058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1" name="公式" r:id="rId11" imgW="1257120" imgH="558720" progId="Equation.3">
                  <p:embed/>
                </p:oleObj>
              </mc:Choice>
              <mc:Fallback>
                <p:oleObj name="公式" r:id="rId11" imgW="1257120" imgH="558720" progId="Equation.3">
                  <p:embed/>
                  <p:pic>
                    <p:nvPicPr>
                      <p:cNvPr id="27095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540" y="2061487"/>
                        <a:ext cx="2160587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46"/>
          <p:cNvGrpSpPr>
            <a:grpSpLocks/>
          </p:cNvGrpSpPr>
          <p:nvPr/>
        </p:nvGrpSpPr>
        <p:grpSpPr bwMode="auto">
          <a:xfrm>
            <a:off x="5101915" y="1269325"/>
            <a:ext cx="2998787" cy="2444750"/>
            <a:chOff x="3577" y="845"/>
            <a:chExt cx="1889" cy="1540"/>
          </a:xfrm>
        </p:grpSpPr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3923" y="2069"/>
              <a:ext cx="15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27"/>
            <p:cNvSpPr>
              <a:spLocks noChangeShapeType="1"/>
            </p:cNvSpPr>
            <p:nvPr/>
          </p:nvSpPr>
          <p:spPr bwMode="auto">
            <a:xfrm flipV="1">
              <a:off x="4105" y="935"/>
              <a:ext cx="0" cy="1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>
              <a:off x="3969" y="934"/>
              <a:ext cx="771" cy="140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" name="Object 29"/>
            <p:cNvGraphicFramePr>
              <a:graphicFrameLocks noChangeAspect="1"/>
            </p:cNvGraphicFramePr>
            <p:nvPr/>
          </p:nvGraphicFramePr>
          <p:xfrm>
            <a:off x="4830" y="2205"/>
            <a:ext cx="63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2" name="公式" r:id="rId13" imgW="850680" imgH="241200" progId="Equation.3">
                    <p:embed/>
                  </p:oleObj>
                </mc:Choice>
                <mc:Fallback>
                  <p:oleObj name="公式" r:id="rId13" imgW="850680" imgH="241200" progId="Equation.3">
                    <p:embed/>
                    <p:pic>
                      <p:nvPicPr>
                        <p:cNvPr id="1844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205"/>
                          <a:ext cx="63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4195" y="2069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3577" y="1071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4984" y="1797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>
              <a:off x="3833" y="845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8" name="Text Box 34"/>
            <p:cNvSpPr txBox="1">
              <a:spLocks noChangeArrowheads="1"/>
            </p:cNvSpPr>
            <p:nvPr/>
          </p:nvSpPr>
          <p:spPr bwMode="auto">
            <a:xfrm>
              <a:off x="3623" y="2064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 flipH="1">
              <a:off x="4105" y="1344"/>
              <a:ext cx="90" cy="22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 flipH="1">
              <a:off x="4105" y="1525"/>
              <a:ext cx="181" cy="40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 flipH="1">
              <a:off x="4195" y="1706"/>
              <a:ext cx="182" cy="36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 flipH="1">
              <a:off x="4377" y="1888"/>
              <a:ext cx="91" cy="18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Text Box 39"/>
            <p:cNvSpPr txBox="1">
              <a:spLocks noChangeArrowheads="1"/>
            </p:cNvSpPr>
            <p:nvPr/>
          </p:nvSpPr>
          <p:spPr bwMode="auto">
            <a:xfrm>
              <a:off x="4014" y="1344"/>
              <a:ext cx="5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64" name="Group 47"/>
          <p:cNvGrpSpPr>
            <a:grpSpLocks/>
          </p:cNvGrpSpPr>
          <p:nvPr/>
        </p:nvGrpSpPr>
        <p:grpSpPr bwMode="auto">
          <a:xfrm>
            <a:off x="5709927" y="2664737"/>
            <a:ext cx="792163" cy="901700"/>
            <a:chOff x="4186" y="2795"/>
            <a:chExt cx="499" cy="568"/>
          </a:xfrm>
        </p:grpSpPr>
        <p:sp>
          <p:nvSpPr>
            <p:cNvPr id="65" name="Text Box 40"/>
            <p:cNvSpPr txBox="1">
              <a:spLocks noChangeArrowheads="1"/>
            </p:cNvSpPr>
            <p:nvPr/>
          </p:nvSpPr>
          <p:spPr bwMode="auto">
            <a:xfrm>
              <a:off x="4186" y="3113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solidFill>
                    <a:srgbClr val="FD0119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66" name="Text Box 41"/>
            <p:cNvSpPr txBox="1">
              <a:spLocks noChangeArrowheads="1"/>
            </p:cNvSpPr>
            <p:nvPr/>
          </p:nvSpPr>
          <p:spPr bwMode="auto">
            <a:xfrm>
              <a:off x="4195" y="2795"/>
              <a:ext cx="49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4400" b="1" i="1">
                  <a:solidFill>
                    <a:srgbClr val="FD0119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67" name="Line 42"/>
          <p:cNvSpPr>
            <a:spLocks noChangeShapeType="1"/>
          </p:cNvSpPr>
          <p:nvPr/>
        </p:nvSpPr>
        <p:spPr bwMode="auto">
          <a:xfrm flipV="1">
            <a:off x="6300477" y="2420262"/>
            <a:ext cx="0" cy="792163"/>
          </a:xfrm>
          <a:prstGeom prst="line">
            <a:avLst/>
          </a:prstGeom>
          <a:noFill/>
          <a:ln w="28575">
            <a:solidFill>
              <a:srgbClr val="FD0119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8" name="Line 43"/>
          <p:cNvSpPr>
            <a:spLocks noChangeShapeType="1"/>
          </p:cNvSpPr>
          <p:nvPr/>
        </p:nvSpPr>
        <p:spPr bwMode="auto">
          <a:xfrm flipH="1">
            <a:off x="5940115" y="2479000"/>
            <a:ext cx="360362" cy="0"/>
          </a:xfrm>
          <a:prstGeom prst="line">
            <a:avLst/>
          </a:prstGeom>
          <a:noFill/>
          <a:ln w="28575">
            <a:solidFill>
              <a:srgbClr val="FD0119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9" name="Text Box 45"/>
          <p:cNvSpPr txBox="1">
            <a:spLocks noChangeArrowheads="1"/>
          </p:cNvSpPr>
          <p:nvPr/>
        </p:nvSpPr>
        <p:spPr bwMode="auto">
          <a:xfrm>
            <a:off x="4835215" y="2277387"/>
            <a:ext cx="1103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FD0119"/>
                </a:solidFill>
                <a:latin typeface="Times New Roman" panose="02020603050405020304" pitchFamily="18" charset="0"/>
              </a:rPr>
              <a:t>2-2</a:t>
            </a:r>
            <a:r>
              <a:rPr lang="en-US" altLang="zh-CN" sz="2000" b="1" i="1">
                <a:solidFill>
                  <a:srgbClr val="FD0119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0" name="Line 48"/>
          <p:cNvSpPr>
            <a:spLocks noChangeShapeType="1"/>
          </p:cNvSpPr>
          <p:nvPr/>
        </p:nvSpPr>
        <p:spPr bwMode="auto">
          <a:xfrm flipV="1">
            <a:off x="5940115" y="2479000"/>
            <a:ext cx="0" cy="719137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graphicFrame>
        <p:nvGraphicFramePr>
          <p:cNvPr id="7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436927"/>
              </p:ext>
            </p:extLst>
          </p:nvPr>
        </p:nvGraphicFramePr>
        <p:xfrm>
          <a:off x="1042677" y="4696737"/>
          <a:ext cx="43926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3" name="公式" r:id="rId15" imgW="2844720" imgH="558720" progId="Equation.3">
                  <p:embed/>
                </p:oleObj>
              </mc:Choice>
              <mc:Fallback>
                <p:oleObj name="公式" r:id="rId15" imgW="2844720" imgH="558720" progId="Equation.3">
                  <p:embed/>
                  <p:pic>
                    <p:nvPicPr>
                      <p:cNvPr id="270955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677" y="4696737"/>
                        <a:ext cx="43926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11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9" grpId="0" animBg="1" autoUpdateAnimBg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</a:t>
            </a:r>
            <a:r>
              <a:rPr lang="zh-CN" altLang="en-US" sz="5400" b="1" dirty="0"/>
              <a:t>三</a:t>
            </a:r>
            <a:r>
              <a:rPr lang="zh-CN" altLang="en-US" sz="5400" b="1" dirty="0" smtClean="0"/>
              <a:t>章  多维随机变量</a:t>
            </a:r>
            <a:r>
              <a:rPr lang="en-US" altLang="zh-CN" sz="5400" b="1" dirty="0" smtClean="0"/>
              <a:t/>
            </a:r>
            <a:br>
              <a:rPr lang="en-US" altLang="zh-CN" sz="5400" b="1" dirty="0" smtClean="0"/>
            </a:br>
            <a:r>
              <a:rPr lang="zh-CN" altLang="en-US" sz="5400" b="1" dirty="0" smtClean="0"/>
              <a:t>及其</a:t>
            </a:r>
            <a:r>
              <a:rPr lang="zh-CN" altLang="en-US" sz="5400" b="1" dirty="0"/>
              <a:t>分布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>
                <a:latin typeface="+mj-lt"/>
                <a:ea typeface="+mj-ea"/>
                <a:cs typeface="+mj-cs"/>
              </a:rPr>
              <a:t>3</a:t>
            </a:r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.1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多维随机变量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1" y="467013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3.1.1 </a:t>
            </a:r>
            <a:r>
              <a:rPr lang="zh-CN" altLang="en-US" sz="3600" dirty="0" smtClean="0"/>
              <a:t>多维随机变量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88166" y="1111623"/>
            <a:ext cx="20161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99"/>
                </a:solidFill>
                <a:latin typeface="宋体" panose="02010600030101010101" pitchFamily="2" charset="-122"/>
              </a:rPr>
              <a:t>定义</a:t>
            </a:r>
            <a:endParaRPr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467431" y="1764244"/>
            <a:ext cx="7901499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,</a:t>
            </a:r>
            <a:r>
              <a:rPr kumimoji="1" lang="en-US" altLang="zh-CN" sz="2800" b="1" dirty="0" smtClean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F,P</a:t>
            </a:r>
            <a:r>
              <a:rPr kumimoji="1"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为概率空间</a:t>
            </a: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。 </a:t>
            </a: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,…, </a:t>
            </a:r>
            <a:r>
              <a:rPr kumimoji="1" lang="en-US" altLang="zh-CN" sz="28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18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为定义在该概率空间上的</a:t>
            </a:r>
            <a:r>
              <a:rPr kumimoji="1"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个随机变量，</a:t>
            </a:r>
            <a:r>
              <a:rPr kumimoji="1" lang="zh-CN" altLang="en-US" sz="2800" b="1" dirty="0" smtClean="0">
                <a:solidFill>
                  <a:schemeClr val="accent1">
                    <a:lumMod val="50000"/>
                  </a:schemeClr>
                </a:solidFill>
              </a:rPr>
              <a:t>则</a:t>
            </a: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</a:rPr>
              <a:t>称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,…, </a:t>
            </a:r>
            <a:r>
              <a:rPr kumimoji="1" lang="en-US" altLang="zh-CN" sz="28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i="1" dirty="0">
                <a:solidFill>
                  <a:srgbClr val="EB5D31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solidFill>
                  <a:srgbClr val="EB5D31"/>
                </a:solidFill>
              </a:rPr>
              <a:t>维随机变量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EB5D31"/>
                </a:solidFill>
                <a:latin typeface="Times New Roman" panose="02020603050405020304" pitchFamily="18" charset="0"/>
              </a:rPr>
              <a:t>向量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-30576" y="3389438"/>
            <a:ext cx="498727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设有二维随机变量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). 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88164" y="4013583"/>
            <a:ext cx="2374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x, y</a:t>
            </a:r>
            <a:r>
              <a:rPr lang="en-US" altLang="zh-CN" sz="2800" b="1">
                <a:latin typeface="Times New Roman" panose="02020603050405020304" pitchFamily="18" charset="0"/>
              </a:rPr>
              <a:t>) =</a:t>
            </a:r>
            <a:endParaRPr lang="en-US" altLang="zh-CN" sz="2800" b="1"/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377089" y="4712083"/>
            <a:ext cx="727337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为二维随机变量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 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chemeClr val="tx1"/>
                </a:solidFill>
              </a:rPr>
              <a:t>(</a:t>
            </a:r>
            <a:r>
              <a:rPr kumimoji="1" lang="zh-CN" altLang="en-US" sz="2800" b="1" dirty="0">
                <a:solidFill>
                  <a:srgbClr val="EB5D31"/>
                </a:solidFill>
                <a:latin typeface="Times New Roman" panose="02020603050405020304" pitchFamily="18" charset="0"/>
              </a:rPr>
              <a:t>联合</a:t>
            </a:r>
            <a:r>
              <a:rPr lang="en-US" altLang="zh-CN" sz="2800" b="1" dirty="0">
                <a:solidFill>
                  <a:schemeClr val="tx1"/>
                </a:solidFill>
              </a:rPr>
              <a:t>)</a:t>
            </a:r>
            <a:r>
              <a:rPr kumimoji="1" lang="zh-CN" altLang="en-US" sz="2800" b="1" dirty="0">
                <a:solidFill>
                  <a:srgbClr val="EB5D31"/>
                </a:solidFill>
                <a:latin typeface="Times New Roman" panose="02020603050405020304" pitchFamily="18" charset="0"/>
              </a:rPr>
              <a:t>分布函数</a:t>
            </a:r>
            <a:r>
              <a:rPr lang="zh-CN" altLang="en-US" sz="2800" b="1" dirty="0"/>
              <a:t>。</a:t>
            </a:r>
            <a:endParaRPr lang="zh-CN" altLang="en-US" sz="2800" dirty="0"/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682014" y="3991358"/>
            <a:ext cx="302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b="1"/>
              <a:t>≤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1383564" y="4016758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</a:rPr>
              <a:t>(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≤</a:t>
            </a:r>
            <a:r>
              <a:rPr lang="en-US" altLang="zh-CN" sz="2800" b="1" i="1">
                <a:latin typeface="Times New Roman" panose="02020603050405020304" pitchFamily="18" charset="0"/>
              </a:rPr>
              <a:t>x, Y </a:t>
            </a:r>
            <a:r>
              <a:rPr lang="en-US" altLang="zh-CN" b="1">
                <a:latin typeface="Times New Roman" panose="02020603050405020304" pitchFamily="18" charset="0"/>
              </a:rPr>
              <a:t>≤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1875689" y="4021521"/>
            <a:ext cx="855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3995920" y="4016758"/>
            <a:ext cx="289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/>
              <a:t>∈R</a:t>
            </a:r>
            <a:endParaRPr lang="en-US" altLang="zh-CN" sz="2800" b="1" dirty="0"/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4418180" y="3369025"/>
            <a:ext cx="995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称</a:t>
            </a:r>
          </a:p>
        </p:txBody>
      </p:sp>
      <p:sp>
        <p:nvSpPr>
          <p:cNvPr id="52" name="Rectangle 58"/>
          <p:cNvSpPr>
            <a:spLocks noChangeArrowheads="1"/>
          </p:cNvSpPr>
          <p:nvPr/>
        </p:nvSpPr>
        <p:spPr bwMode="auto">
          <a:xfrm>
            <a:off x="947002" y="3997708"/>
            <a:ext cx="5621337" cy="547688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/>
          </a:p>
        </p:txBody>
      </p:sp>
      <p:sp>
        <p:nvSpPr>
          <p:cNvPr id="53" name="Text Box 97"/>
          <p:cNvSpPr txBox="1">
            <a:spLocks noChangeArrowheads="1"/>
          </p:cNvSpPr>
          <p:nvPr/>
        </p:nvSpPr>
        <p:spPr bwMode="auto">
          <a:xfrm>
            <a:off x="407311" y="5162408"/>
            <a:ext cx="7534155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 smtClean="0"/>
              <a:t>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的分布函数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)(</a:t>
            </a:r>
            <a:r>
              <a:rPr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b="1" dirty="0" smtClean="0"/>
              <a:t>关于</a:t>
            </a:r>
            <a:endParaRPr lang="en-US" altLang="zh-CN" sz="2800" b="1" dirty="0" smtClean="0"/>
          </a:p>
          <a:p>
            <a:pPr lvl="1" eaLnBrk="1" hangingPunct="1">
              <a:buFontTx/>
              <a:buNone/>
            </a:pP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i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的</a:t>
            </a:r>
            <a:r>
              <a:rPr kumimoji="1" lang="zh-CN" altLang="en-US" sz="2800" b="1" dirty="0">
                <a:solidFill>
                  <a:srgbClr val="EB5D31"/>
                </a:solidFill>
                <a:latin typeface="Times New Roman" panose="02020603050405020304" pitchFamily="18" charset="0"/>
              </a:rPr>
              <a:t>边缘分布函数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049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7" grpId="1"/>
      <p:bldP spid="48" grpId="0"/>
      <p:bldP spid="49" grpId="0"/>
      <p:bldP spid="49" grpId="1"/>
      <p:bldP spid="50" grpId="0"/>
      <p:bldP spid="51" grpId="0"/>
      <p:bldP spid="52" grpId="0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3.1.1 </a:t>
            </a:r>
            <a:r>
              <a:rPr lang="zh-CN" altLang="en-US" sz="3600" dirty="0" smtClean="0"/>
              <a:t>多维随机变量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827088" y="1412875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827088" y="1717675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1.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有界性：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且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827088" y="2632075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2.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单调性：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3341688" y="2724150"/>
          <a:ext cx="457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公式" r:id="rId4" imgW="190440" imgH="152280" progId="Equation.3">
                  <p:embed/>
                </p:oleObj>
              </mc:Choice>
              <mc:Fallback>
                <p:oleObj name="公式" r:id="rId4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2724150"/>
                        <a:ext cx="457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3341688" y="3165475"/>
          <a:ext cx="457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公式" r:id="rId6" imgW="190440" imgH="152280" progId="Equation.3">
                  <p:embed/>
                </p:oleObj>
              </mc:Choice>
              <mc:Fallback>
                <p:oleObj name="公式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3165475"/>
                        <a:ext cx="457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560888" y="4765675"/>
            <a:ext cx="18288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4789488" y="5680075"/>
            <a:ext cx="3124200" cy="762000"/>
            <a:chOff x="1200" y="3696"/>
            <a:chExt cx="1968" cy="480"/>
          </a:xfrm>
        </p:grpSpPr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208" y="3696"/>
              <a:ext cx="96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200" y="3696"/>
              <a:ext cx="1008" cy="4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4789488" y="5680075"/>
            <a:ext cx="1600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2427288" y="2632075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3798888" y="2632075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2436813" y="3089275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" name="Text Box 39"/>
          <p:cNvSpPr txBox="1">
            <a:spLocks noChangeArrowheads="1"/>
          </p:cNvSpPr>
          <p:nvPr/>
        </p:nvSpPr>
        <p:spPr bwMode="auto">
          <a:xfrm>
            <a:off x="3798888" y="3140075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2963490" y="1011744"/>
            <a:ext cx="218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) = P(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2914277" y="1038732"/>
            <a:ext cx="3460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P(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x, Y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69" name="Rectangle 47"/>
          <p:cNvSpPr>
            <a:spLocks noChangeArrowheads="1"/>
          </p:cNvSpPr>
          <p:nvPr/>
        </p:nvSpPr>
        <p:spPr bwMode="auto">
          <a:xfrm>
            <a:off x="1976959" y="2137072"/>
            <a:ext cx="47836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 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∞)=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70" name="Rectangle 48"/>
          <p:cNvSpPr>
            <a:spLocks noChangeArrowheads="1"/>
          </p:cNvSpPr>
          <p:nvPr/>
        </p:nvSpPr>
        <p:spPr bwMode="auto">
          <a:xfrm>
            <a:off x="6478308" y="2141537"/>
            <a:ext cx="207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+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∞)=1</a:t>
            </a: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6404347" y="102711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rgbClr val="0000CC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</a:p>
        </p:txBody>
      </p:sp>
      <p:sp>
        <p:nvSpPr>
          <p:cNvPr id="74" name="Rectangle 2"/>
          <p:cNvSpPr>
            <a:spLocks noChangeArrowheads="1"/>
          </p:cNvSpPr>
          <p:nvPr/>
        </p:nvSpPr>
        <p:spPr bwMode="auto">
          <a:xfrm>
            <a:off x="952500" y="4513263"/>
            <a:ext cx="558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 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≥ 0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827088" y="35464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3.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右连续性：</a:t>
            </a:r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827088" y="4003675"/>
            <a:ext cx="405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4.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相容性：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对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≤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有</a:t>
            </a:r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2046288" y="4537075"/>
            <a:ext cx="44497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4573588" y="4765675"/>
            <a:ext cx="3276600" cy="1676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9" name="Rectangle 13"/>
          <p:cNvSpPr>
            <a:spLocks noChangeArrowheads="1"/>
          </p:cNvSpPr>
          <p:nvPr/>
        </p:nvSpPr>
        <p:spPr bwMode="auto">
          <a:xfrm>
            <a:off x="4560888" y="4765675"/>
            <a:ext cx="18288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80" name="Group 14"/>
          <p:cNvGrpSpPr>
            <a:grpSpLocks/>
          </p:cNvGrpSpPr>
          <p:nvPr/>
        </p:nvGrpSpPr>
        <p:grpSpPr bwMode="auto">
          <a:xfrm>
            <a:off x="4789488" y="5680075"/>
            <a:ext cx="3124200" cy="762000"/>
            <a:chOff x="1200" y="3696"/>
            <a:chExt cx="1968" cy="480"/>
          </a:xfrm>
        </p:grpSpPr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2208" y="3696"/>
              <a:ext cx="96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2" name="Rectangle 16"/>
            <p:cNvSpPr>
              <a:spLocks noChangeArrowheads="1"/>
            </p:cNvSpPr>
            <p:nvPr/>
          </p:nvSpPr>
          <p:spPr bwMode="auto">
            <a:xfrm>
              <a:off x="1200" y="3696"/>
              <a:ext cx="1008" cy="4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83" name="Rectangle 17"/>
          <p:cNvSpPr>
            <a:spLocks noChangeArrowheads="1"/>
          </p:cNvSpPr>
          <p:nvPr/>
        </p:nvSpPr>
        <p:spPr bwMode="auto">
          <a:xfrm>
            <a:off x="4789488" y="5680075"/>
            <a:ext cx="1600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84" name="Group 18"/>
          <p:cNvGrpSpPr>
            <a:grpSpLocks/>
          </p:cNvGrpSpPr>
          <p:nvPr/>
        </p:nvGrpSpPr>
        <p:grpSpPr bwMode="auto">
          <a:xfrm>
            <a:off x="6351588" y="4757738"/>
            <a:ext cx="195262" cy="1644650"/>
            <a:chOff x="4104" y="3115"/>
            <a:chExt cx="123" cy="1036"/>
          </a:xfrm>
        </p:grpSpPr>
        <p:sp>
          <p:nvSpPr>
            <p:cNvPr id="85" name="Line 19"/>
            <p:cNvSpPr>
              <a:spLocks noChangeShapeType="1"/>
            </p:cNvSpPr>
            <p:nvPr/>
          </p:nvSpPr>
          <p:spPr bwMode="auto">
            <a:xfrm>
              <a:off x="4128" y="3115"/>
              <a:ext cx="0" cy="8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4104" y="3936"/>
              <a:ext cx="12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3600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Group 21"/>
          <p:cNvGrpSpPr>
            <a:grpSpLocks/>
          </p:cNvGrpSpPr>
          <p:nvPr/>
        </p:nvGrpSpPr>
        <p:grpSpPr bwMode="auto">
          <a:xfrm>
            <a:off x="7761288" y="4757738"/>
            <a:ext cx="195262" cy="1644650"/>
            <a:chOff x="4992" y="3115"/>
            <a:chExt cx="123" cy="1036"/>
          </a:xfrm>
        </p:grpSpPr>
        <p:sp>
          <p:nvSpPr>
            <p:cNvPr id="88" name="Line 22"/>
            <p:cNvSpPr>
              <a:spLocks noChangeShapeType="1"/>
            </p:cNvSpPr>
            <p:nvPr/>
          </p:nvSpPr>
          <p:spPr bwMode="auto">
            <a:xfrm>
              <a:off x="5064" y="3115"/>
              <a:ext cx="0" cy="8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Text Box 23"/>
            <p:cNvSpPr txBox="1">
              <a:spLocks noChangeArrowheads="1"/>
            </p:cNvSpPr>
            <p:nvPr/>
          </p:nvSpPr>
          <p:spPr bwMode="auto">
            <a:xfrm>
              <a:off x="4992" y="3936"/>
              <a:ext cx="12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3600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4975225" y="4559300"/>
            <a:ext cx="2900363" cy="341313"/>
            <a:chOff x="3237" y="2990"/>
            <a:chExt cx="1827" cy="215"/>
          </a:xfrm>
        </p:grpSpPr>
        <p:sp>
          <p:nvSpPr>
            <p:cNvPr id="91" name="Line 25"/>
            <p:cNvSpPr>
              <a:spLocks noChangeShapeType="1"/>
            </p:cNvSpPr>
            <p:nvPr/>
          </p:nvSpPr>
          <p:spPr bwMode="auto">
            <a:xfrm>
              <a:off x="3408" y="3115"/>
              <a:ext cx="16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237" y="2990"/>
              <a:ext cx="12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3600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3" name="Group 27"/>
          <p:cNvGrpSpPr>
            <a:grpSpLocks/>
          </p:cNvGrpSpPr>
          <p:nvPr/>
        </p:nvGrpSpPr>
        <p:grpSpPr bwMode="auto">
          <a:xfrm>
            <a:off x="4975225" y="5414963"/>
            <a:ext cx="2900363" cy="341312"/>
            <a:chOff x="3237" y="3529"/>
            <a:chExt cx="1827" cy="215"/>
          </a:xfrm>
        </p:grpSpPr>
        <p:sp>
          <p:nvSpPr>
            <p:cNvPr id="94" name="Line 28"/>
            <p:cNvSpPr>
              <a:spLocks noChangeShapeType="1"/>
            </p:cNvSpPr>
            <p:nvPr/>
          </p:nvSpPr>
          <p:spPr bwMode="auto">
            <a:xfrm>
              <a:off x="3408" y="3677"/>
              <a:ext cx="16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Text Box 29"/>
            <p:cNvSpPr txBox="1">
              <a:spLocks noChangeArrowheads="1"/>
            </p:cNvSpPr>
            <p:nvPr/>
          </p:nvSpPr>
          <p:spPr bwMode="auto">
            <a:xfrm>
              <a:off x="3237" y="3529"/>
              <a:ext cx="123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36000">
              <a:spAutoFit/>
            </a:bodyPr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6" name="Group 30"/>
          <p:cNvGrpSpPr>
            <a:grpSpLocks/>
          </p:cNvGrpSpPr>
          <p:nvPr/>
        </p:nvGrpSpPr>
        <p:grpSpPr bwMode="auto">
          <a:xfrm>
            <a:off x="5246688" y="6137275"/>
            <a:ext cx="3352800" cy="381000"/>
            <a:chOff x="3408" y="3984"/>
            <a:chExt cx="2112" cy="240"/>
          </a:xfrm>
        </p:grpSpPr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3408" y="398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8" name="Text Box 32"/>
            <p:cNvSpPr txBox="1">
              <a:spLocks noChangeArrowheads="1"/>
            </p:cNvSpPr>
            <p:nvPr/>
          </p:nvSpPr>
          <p:spPr bwMode="auto">
            <a:xfrm>
              <a:off x="5376" y="398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9" name="Group 33"/>
          <p:cNvGrpSpPr>
            <a:grpSpLocks/>
          </p:cNvGrpSpPr>
          <p:nvPr/>
        </p:nvGrpSpPr>
        <p:grpSpPr bwMode="auto">
          <a:xfrm>
            <a:off x="5246688" y="4232275"/>
            <a:ext cx="381000" cy="1912938"/>
            <a:chOff x="3408" y="2784"/>
            <a:chExt cx="240" cy="1205"/>
          </a:xfrm>
        </p:grpSpPr>
        <p:sp>
          <p:nvSpPr>
            <p:cNvPr id="100" name="Line 34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1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1" name="Text Box 35"/>
            <p:cNvSpPr txBox="1">
              <a:spLocks noChangeArrowheads="1"/>
            </p:cNvSpPr>
            <p:nvPr/>
          </p:nvSpPr>
          <p:spPr bwMode="auto">
            <a:xfrm>
              <a:off x="3504" y="278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2046288" y="4511675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3" name="Rectangle 41"/>
          <p:cNvSpPr>
            <a:spLocks noChangeArrowheads="1"/>
          </p:cNvSpPr>
          <p:nvPr/>
        </p:nvSpPr>
        <p:spPr bwMode="auto">
          <a:xfrm>
            <a:off x="1366838" y="5019675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4" name="Rectangle 42"/>
          <p:cNvSpPr>
            <a:spLocks noChangeArrowheads="1"/>
          </p:cNvSpPr>
          <p:nvPr/>
        </p:nvSpPr>
        <p:spPr bwMode="auto">
          <a:xfrm>
            <a:off x="2598738" y="5045075"/>
            <a:ext cx="136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5" name="Text Box 43"/>
          <p:cNvSpPr txBox="1">
            <a:spLocks noChangeArrowheads="1"/>
          </p:cNvSpPr>
          <p:nvPr/>
        </p:nvSpPr>
        <p:spPr bwMode="auto">
          <a:xfrm>
            <a:off x="887413" y="5568950"/>
            <a:ext cx="3481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6" name="Text Box 44"/>
          <p:cNvSpPr txBox="1">
            <a:spLocks noChangeArrowheads="1"/>
          </p:cNvSpPr>
          <p:nvPr/>
        </p:nvSpPr>
        <p:spPr bwMode="auto">
          <a:xfrm>
            <a:off x="4198938" y="560387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≥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7" name="Rectangle 50"/>
          <p:cNvSpPr>
            <a:spLocks noChangeArrowheads="1"/>
          </p:cNvSpPr>
          <p:nvPr/>
        </p:nvSpPr>
        <p:spPr bwMode="auto">
          <a:xfrm>
            <a:off x="2663825" y="3576638"/>
            <a:ext cx="25442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),</a:t>
            </a:r>
          </a:p>
        </p:txBody>
      </p:sp>
      <p:sp>
        <p:nvSpPr>
          <p:cNvPr id="108" name="Rectangle 51"/>
          <p:cNvSpPr>
            <a:spLocks noChangeArrowheads="1"/>
          </p:cNvSpPr>
          <p:nvPr/>
        </p:nvSpPr>
        <p:spPr bwMode="auto">
          <a:xfrm>
            <a:off x="5191125" y="3576638"/>
            <a:ext cx="23903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)=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105" y="1011744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66FF"/>
                </a:solidFill>
              </a:rPr>
              <a:t>联合分布</a:t>
            </a:r>
            <a:r>
              <a:rPr lang="zh-CN" altLang="en-US" sz="2800" b="1" dirty="0">
                <a:solidFill>
                  <a:srgbClr val="3366FF"/>
                </a:solidFill>
              </a:rPr>
              <a:t>函数</a:t>
            </a:r>
            <a:endParaRPr lang="en-SG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7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7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58" grpId="0" autoUpdateAnimBg="0"/>
      <p:bldP spid="59" grpId="0" autoUpdateAnimBg="0"/>
      <p:bldP spid="60" grpId="0" autoUpdateAnimBg="0"/>
      <p:bldP spid="61" grpId="0" autoUpdateAnimBg="0"/>
      <p:bldP spid="67" grpId="0"/>
      <p:bldP spid="68" grpId="0" animBg="1"/>
      <p:bldP spid="69" grpId="0"/>
      <p:bldP spid="70" grpId="0"/>
      <p:bldP spid="71" grpId="0"/>
      <p:bldP spid="74" grpId="0"/>
      <p:bldP spid="75" grpId="0" build="p" autoUpdateAnimBg="0"/>
      <p:bldP spid="76" grpId="0" build="p" autoUpdateAnimBg="0"/>
      <p:bldP spid="77" grpId="0" animBg="1"/>
      <p:bldP spid="78" grpId="0" animBg="1"/>
      <p:bldP spid="79" grpId="0" animBg="1"/>
      <p:bldP spid="83" grpId="0" animBg="1"/>
      <p:bldP spid="102" grpId="0" autoUpdateAnimBg="0"/>
      <p:bldP spid="103" grpId="0" autoUpdateAnimBg="0"/>
      <p:bldP spid="104" grpId="0" autoUpdateAnimBg="0"/>
      <p:bldP spid="105" grpId="0" autoUpdateAnimBg="0"/>
      <p:bldP spid="106" grpId="0" autoUpdateAnimBg="0"/>
      <p:bldP spid="107" grpId="0"/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0161" y="4372245"/>
            <a:ext cx="8008335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sz="2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上述</a:t>
            </a:r>
            <a:r>
              <a:rPr kumimoji="1" lang="zh-CN" altLang="en-US" sz="2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性质</a:t>
            </a:r>
            <a:r>
              <a:rPr kumimoji="1" lang="en-US" altLang="zh-CN" sz="2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1-5</a:t>
            </a:r>
            <a:r>
              <a:rPr kumimoji="1" lang="zh-CN" altLang="en-US" sz="2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也</a:t>
            </a:r>
            <a:r>
              <a:rPr kumimoji="1" lang="zh-CN" altLang="en-US" sz="2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是鉴别一个二元实函数是否是某个二</a:t>
            </a:r>
            <a:r>
              <a:rPr kumimoji="1" lang="zh-CN" altLang="en-US" sz="2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维随机变量的</a:t>
            </a:r>
            <a:r>
              <a:rPr kumimoji="1" lang="zh-CN" altLang="en-US" sz="2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分布函数</a:t>
            </a:r>
            <a:r>
              <a:rPr kumimoji="1" lang="zh-CN" altLang="en-US" sz="26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的条件</a:t>
            </a:r>
            <a:r>
              <a:rPr kumimoji="1" lang="en-US" altLang="zh-CN" sz="2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2" name="标题 4"/>
          <p:cNvSpPr>
            <a:spLocks noGrp="1"/>
          </p:cNvSpPr>
          <p:nvPr>
            <p:ph type="title"/>
          </p:nvPr>
        </p:nvSpPr>
        <p:spPr>
          <a:xfrm>
            <a:off x="443596" y="40458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3.1.1 </a:t>
            </a:r>
            <a:r>
              <a:rPr lang="zh-CN" altLang="en-US" sz="3600" dirty="0" smtClean="0"/>
              <a:t>多维随机变量</a:t>
            </a:r>
            <a:endParaRPr lang="zh-CN" altLang="en-US" sz="3600" dirty="0"/>
          </a:p>
        </p:txBody>
      </p: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2916325" y="1344101"/>
            <a:ext cx="3460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P(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x, Y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6406395" y="1332482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rgbClr val="0000CC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</a:p>
        </p:txBody>
      </p:sp>
      <p:sp>
        <p:nvSpPr>
          <p:cNvPr id="75" name="Rectangle 1"/>
          <p:cNvSpPr/>
          <p:nvPr/>
        </p:nvSpPr>
        <p:spPr>
          <a:xfrm>
            <a:off x="436153" y="1317113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66FF"/>
                </a:solidFill>
              </a:rPr>
              <a:t>联合分布</a:t>
            </a:r>
            <a:r>
              <a:rPr lang="zh-CN" altLang="en-US" sz="2800" b="1" dirty="0">
                <a:solidFill>
                  <a:srgbClr val="3366FF"/>
                </a:solidFill>
              </a:rPr>
              <a:t>函数</a:t>
            </a:r>
            <a:endParaRPr lang="en-SG" sz="2800" b="1" dirty="0">
              <a:solidFill>
                <a:srgbClr val="3366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8115" y="1994680"/>
            <a:ext cx="1997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5.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对任意</a:t>
            </a:r>
            <a:r>
              <a:rPr kumimoji="1" lang="en-US" altLang="zh-CN" sz="2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,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2047" y="2565567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y</a:t>
            </a:r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),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92047" y="3136454"/>
            <a:ext cx="2182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smtClean="0">
                <a:latin typeface="Times New Roman" panose="02020603050405020304" pitchFamily="18" charset="0"/>
              </a:rPr>
              <a:t>x,</a:t>
            </a:r>
            <a:r>
              <a:rPr kumimoji="1"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aseline="-25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</a:rPr>
              <a:t>).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9" name="Group 82"/>
          <p:cNvGrpSpPr>
            <a:grpSpLocks/>
          </p:cNvGrpSpPr>
          <p:nvPr/>
        </p:nvGrpSpPr>
        <p:grpSpPr bwMode="auto">
          <a:xfrm>
            <a:off x="4733894" y="2215979"/>
            <a:ext cx="3071112" cy="1849899"/>
            <a:chOff x="1317" y="2850"/>
            <a:chExt cx="1608" cy="898"/>
          </a:xfrm>
        </p:grpSpPr>
        <p:sp>
          <p:nvSpPr>
            <p:cNvPr id="84" name="Line 59"/>
            <p:cNvSpPr>
              <a:spLocks noChangeShapeType="1"/>
            </p:cNvSpPr>
            <p:nvPr/>
          </p:nvSpPr>
          <p:spPr bwMode="auto">
            <a:xfrm flipV="1">
              <a:off x="1511" y="3475"/>
              <a:ext cx="1414" cy="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61"/>
            <p:cNvSpPr txBox="1">
              <a:spLocks noChangeArrowheads="1"/>
            </p:cNvSpPr>
            <p:nvPr/>
          </p:nvSpPr>
          <p:spPr bwMode="auto">
            <a:xfrm>
              <a:off x="2109" y="3453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6" name="Line 64"/>
            <p:cNvSpPr>
              <a:spLocks noChangeShapeType="1"/>
            </p:cNvSpPr>
            <p:nvPr/>
          </p:nvSpPr>
          <p:spPr bwMode="auto">
            <a:xfrm>
              <a:off x="1837" y="3113"/>
              <a:ext cx="499" cy="5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>
              <a:off x="1519" y="3203"/>
              <a:ext cx="454" cy="54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66"/>
            <p:cNvSpPr>
              <a:spLocks noChangeShapeType="1"/>
            </p:cNvSpPr>
            <p:nvPr/>
          </p:nvSpPr>
          <p:spPr bwMode="auto">
            <a:xfrm>
              <a:off x="1474" y="3475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69"/>
            <p:cNvSpPr>
              <a:spLocks noChangeShapeType="1"/>
            </p:cNvSpPr>
            <p:nvPr/>
          </p:nvSpPr>
          <p:spPr bwMode="auto">
            <a:xfrm>
              <a:off x="1610" y="3067"/>
              <a:ext cx="590" cy="68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70"/>
            <p:cNvSpPr>
              <a:spLocks noChangeShapeType="1"/>
            </p:cNvSpPr>
            <p:nvPr/>
          </p:nvSpPr>
          <p:spPr bwMode="auto">
            <a:xfrm>
              <a:off x="2154" y="3067"/>
              <a:ext cx="182" cy="22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71"/>
            <p:cNvSpPr>
              <a:spLocks noChangeShapeType="1"/>
            </p:cNvSpPr>
            <p:nvPr/>
          </p:nvSpPr>
          <p:spPr bwMode="auto">
            <a:xfrm>
              <a:off x="2018" y="3113"/>
              <a:ext cx="272" cy="31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77"/>
            <p:cNvSpPr>
              <a:spLocks noChangeShapeType="1"/>
            </p:cNvSpPr>
            <p:nvPr/>
          </p:nvSpPr>
          <p:spPr bwMode="auto">
            <a:xfrm flipV="1">
              <a:off x="1746" y="2886"/>
              <a:ext cx="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Line 78"/>
            <p:cNvSpPr>
              <a:spLocks noChangeShapeType="1"/>
            </p:cNvSpPr>
            <p:nvPr/>
          </p:nvSpPr>
          <p:spPr bwMode="auto">
            <a:xfrm>
              <a:off x="1519" y="3067"/>
              <a:ext cx="81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79"/>
            <p:cNvSpPr>
              <a:spLocks noChangeShapeType="1"/>
            </p:cNvSpPr>
            <p:nvPr/>
          </p:nvSpPr>
          <p:spPr bwMode="auto">
            <a:xfrm>
              <a:off x="2336" y="3067"/>
              <a:ext cx="0" cy="6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Text Box 80"/>
            <p:cNvSpPr txBox="1">
              <a:spLocks noChangeArrowheads="1"/>
            </p:cNvSpPr>
            <p:nvPr/>
          </p:nvSpPr>
          <p:spPr bwMode="auto">
            <a:xfrm>
              <a:off x="1317" y="2850"/>
              <a:ext cx="4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6" name="Text Box 81"/>
            <p:cNvSpPr txBox="1">
              <a:spLocks noChangeArrowheads="1"/>
            </p:cNvSpPr>
            <p:nvPr/>
          </p:nvSpPr>
          <p:spPr bwMode="auto">
            <a:xfrm>
              <a:off x="1892" y="2851"/>
              <a:ext cx="6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b="1" i="1" dirty="0" err="1">
                  <a:latin typeface="Times New Roman" panose="02020603050405020304" pitchFamily="18" charset="0"/>
                </a:rPr>
                <a:t>x,y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56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3" grpId="0" animBg="1"/>
      <p:bldP spid="74" grpId="0"/>
      <p:bldP spid="6" grpId="0"/>
      <p:bldP spid="7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71335" y="4538172"/>
            <a:ext cx="18288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4799935" y="5452572"/>
            <a:ext cx="3124200" cy="762000"/>
            <a:chOff x="1200" y="3696"/>
            <a:chExt cx="1968" cy="480"/>
          </a:xfrm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208" y="3696"/>
              <a:ext cx="96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1200" y="3696"/>
              <a:ext cx="1008" cy="4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799935" y="5452572"/>
            <a:ext cx="1600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4799935" y="5452572"/>
            <a:ext cx="3124200" cy="762000"/>
            <a:chOff x="1200" y="3696"/>
            <a:chExt cx="1968" cy="480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208" y="3696"/>
              <a:ext cx="96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200" y="3696"/>
              <a:ext cx="1008" cy="4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799935" y="5452572"/>
            <a:ext cx="1600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872491" y="1857734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设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69567"/>
              </p:ext>
            </p:extLst>
          </p:nvPr>
        </p:nvGraphicFramePr>
        <p:xfrm>
          <a:off x="1979640" y="1633748"/>
          <a:ext cx="28797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公式" r:id="rId5" imgW="1562040" imgH="457200" progId="Equation.3">
                  <p:embed/>
                </p:oleObj>
              </mc:Choice>
              <mc:Fallback>
                <p:oleObj name="公式" r:id="rId5" imgW="1562040" imgH="457200" progId="Equation.3">
                  <p:embed/>
                  <p:pic>
                    <p:nvPicPr>
                      <p:cNvPr id="1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40" y="1633748"/>
                        <a:ext cx="287972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24791" y="2576872"/>
            <a:ext cx="72362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讨论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F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能否成为二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维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随机变量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联合分布函数？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872491" y="317694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解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67666" y="4875572"/>
            <a:ext cx="3979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    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故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,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y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不能作为某二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维随机变量的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联合分布函数。</a:t>
            </a:r>
          </a:p>
        </p:txBody>
      </p: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5382578" y="5569309"/>
            <a:ext cx="3122613" cy="381000"/>
            <a:chOff x="3408" y="3984"/>
            <a:chExt cx="2112" cy="240"/>
          </a:xfrm>
        </p:grpSpPr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3408" y="398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5376" y="398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5382578" y="3105509"/>
            <a:ext cx="381000" cy="2471738"/>
            <a:chOff x="3408" y="2784"/>
            <a:chExt cx="240" cy="1205"/>
          </a:xfrm>
        </p:grpSpPr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3408" y="2784"/>
              <a:ext cx="0" cy="1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3504" y="2784"/>
              <a:ext cx="1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1600" i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4760278" y="4040547"/>
            <a:ext cx="3057525" cy="2089150"/>
            <a:chOff x="3198" y="2840"/>
            <a:chExt cx="1926" cy="13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3198" y="2840"/>
              <a:ext cx="1496" cy="13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4513" y="3851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+</a:t>
              </a:r>
              <a:r>
                <a:rPr kumimoji="1"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4961891" y="3394434"/>
            <a:ext cx="3241675" cy="2303463"/>
            <a:chOff x="3334" y="2568"/>
            <a:chExt cx="1951" cy="1361"/>
          </a:xfrm>
        </p:grpSpPr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334" y="2568"/>
              <a:ext cx="1951" cy="1361"/>
            </a:xfrm>
            <a:custGeom>
              <a:avLst/>
              <a:gdLst>
                <a:gd name="T0" fmla="*/ 0 w 1951"/>
                <a:gd name="T1" fmla="*/ 0 h 1361"/>
                <a:gd name="T2" fmla="*/ 0 w 1951"/>
                <a:gd name="T3" fmla="*/ 363 h 1361"/>
                <a:gd name="T4" fmla="*/ 1134 w 1951"/>
                <a:gd name="T5" fmla="*/ 1361 h 1361"/>
                <a:gd name="T6" fmla="*/ 1951 w 1951"/>
                <a:gd name="T7" fmla="*/ 1361 h 1361"/>
                <a:gd name="T8" fmla="*/ 1951 w 1951"/>
                <a:gd name="T9" fmla="*/ 0 h 1361"/>
                <a:gd name="T10" fmla="*/ 0 w 1951"/>
                <a:gd name="T11" fmla="*/ 0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1" h="1361">
                  <a:moveTo>
                    <a:pt x="0" y="0"/>
                  </a:moveTo>
                  <a:lnTo>
                    <a:pt x="0" y="363"/>
                  </a:lnTo>
                  <a:lnTo>
                    <a:pt x="1134" y="1361"/>
                  </a:lnTo>
                  <a:lnTo>
                    <a:pt x="1951" y="1361"/>
                  </a:lnTo>
                  <a:lnTo>
                    <a:pt x="19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ffectLst>
              <a:outerShdw dist="190500" dir="54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334" y="2931"/>
              <a:ext cx="1134" cy="99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5120641" y="5096234"/>
            <a:ext cx="720725" cy="504825"/>
            <a:chOff x="2913" y="3566"/>
            <a:chExt cx="454" cy="318"/>
          </a:xfrm>
        </p:grpSpPr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3061" y="3838"/>
              <a:ext cx="46" cy="4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2913" y="3566"/>
              <a:ext cx="4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(0,0)</a:t>
              </a:r>
            </a:p>
          </p:txBody>
        </p:sp>
      </p:grpSp>
      <p:grpSp>
        <p:nvGrpSpPr>
          <p:cNvPr id="35" name="Group 28"/>
          <p:cNvGrpSpPr>
            <a:grpSpLocks/>
          </p:cNvGrpSpPr>
          <p:nvPr/>
        </p:nvGrpSpPr>
        <p:grpSpPr bwMode="auto">
          <a:xfrm>
            <a:off x="7208203" y="5062897"/>
            <a:ext cx="720725" cy="504825"/>
            <a:chOff x="2913" y="3566"/>
            <a:chExt cx="454" cy="318"/>
          </a:xfrm>
        </p:grpSpPr>
        <p:sp>
          <p:nvSpPr>
            <p:cNvPr id="36" name="AutoShape 29"/>
            <p:cNvSpPr>
              <a:spLocks noChangeArrowheads="1"/>
            </p:cNvSpPr>
            <p:nvPr/>
          </p:nvSpPr>
          <p:spPr bwMode="auto">
            <a:xfrm>
              <a:off x="3061" y="3838"/>
              <a:ext cx="46" cy="4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2913" y="3566"/>
              <a:ext cx="4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(2,0)</a:t>
              </a:r>
            </a:p>
          </p:txBody>
        </p:sp>
      </p:grpSp>
      <p:grpSp>
        <p:nvGrpSpPr>
          <p:cNvPr id="38" name="Group 31"/>
          <p:cNvGrpSpPr>
            <a:grpSpLocks/>
          </p:cNvGrpSpPr>
          <p:nvPr/>
        </p:nvGrpSpPr>
        <p:grpSpPr bwMode="auto">
          <a:xfrm>
            <a:off x="7208203" y="3321409"/>
            <a:ext cx="720725" cy="504825"/>
            <a:chOff x="2913" y="3566"/>
            <a:chExt cx="454" cy="318"/>
          </a:xfrm>
        </p:grpSpPr>
        <p:sp>
          <p:nvSpPr>
            <p:cNvPr id="39" name="AutoShape 32"/>
            <p:cNvSpPr>
              <a:spLocks noChangeArrowheads="1"/>
            </p:cNvSpPr>
            <p:nvPr/>
          </p:nvSpPr>
          <p:spPr bwMode="auto">
            <a:xfrm>
              <a:off x="3061" y="3838"/>
              <a:ext cx="46" cy="4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2913" y="3566"/>
              <a:ext cx="4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(2,2)</a:t>
              </a:r>
            </a:p>
          </p:txBody>
        </p:sp>
      </p:grpSp>
      <p:grpSp>
        <p:nvGrpSpPr>
          <p:cNvPr id="41" name="Group 34"/>
          <p:cNvGrpSpPr>
            <a:grpSpLocks/>
          </p:cNvGrpSpPr>
          <p:nvPr/>
        </p:nvGrpSpPr>
        <p:grpSpPr bwMode="auto">
          <a:xfrm>
            <a:off x="5120641" y="3249972"/>
            <a:ext cx="720725" cy="504825"/>
            <a:chOff x="2913" y="3566"/>
            <a:chExt cx="454" cy="318"/>
          </a:xfrm>
        </p:grpSpPr>
        <p:sp>
          <p:nvSpPr>
            <p:cNvPr id="42" name="AutoShape 35"/>
            <p:cNvSpPr>
              <a:spLocks noChangeArrowheads="1"/>
            </p:cNvSpPr>
            <p:nvPr/>
          </p:nvSpPr>
          <p:spPr bwMode="auto">
            <a:xfrm>
              <a:off x="3061" y="3838"/>
              <a:ext cx="46" cy="46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913" y="3566"/>
              <a:ext cx="4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200" b="1">
                  <a:solidFill>
                    <a:srgbClr val="FF9900"/>
                  </a:solidFill>
                  <a:latin typeface="Times New Roman" panose="02020603050405020304" pitchFamily="18" charset="0"/>
                </a:rPr>
                <a:t>(0,2)</a:t>
              </a:r>
            </a:p>
          </p:txBody>
        </p:sp>
      </p:grpSp>
      <p:sp>
        <p:nvSpPr>
          <p:cNvPr id="44" name="Rectangle 37"/>
          <p:cNvSpPr>
            <a:spLocks noChangeArrowheads="1"/>
          </p:cNvSpPr>
          <p:nvPr/>
        </p:nvSpPr>
        <p:spPr bwMode="auto">
          <a:xfrm>
            <a:off x="1304291" y="3210284"/>
            <a:ext cx="211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(2, 2)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 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(0, 2)</a:t>
            </a:r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958216" y="3784959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(2, 0)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(0, 0)</a:t>
            </a: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537528" y="4242159"/>
            <a:ext cx="204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=   </a:t>
            </a:r>
            <a:r>
              <a:rPr kumimoji="1"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  + </a:t>
            </a: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799466" y="428978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48" name="Group 41"/>
          <p:cNvGrpSpPr>
            <a:grpSpLocks/>
          </p:cNvGrpSpPr>
          <p:nvPr/>
        </p:nvGrpSpPr>
        <p:grpSpPr bwMode="auto">
          <a:xfrm>
            <a:off x="4257041" y="4546959"/>
            <a:ext cx="1320800" cy="503238"/>
            <a:chOff x="2835" y="3204"/>
            <a:chExt cx="832" cy="317"/>
          </a:xfrm>
        </p:grpSpPr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H="1">
              <a:off x="3016" y="3340"/>
              <a:ext cx="63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061" y="3271"/>
              <a:ext cx="6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∞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, y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2835" y="32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2" name="Group 45"/>
          <p:cNvGrpSpPr>
            <a:grpSpLocks/>
          </p:cNvGrpSpPr>
          <p:nvPr/>
        </p:nvGrpSpPr>
        <p:grpSpPr bwMode="auto">
          <a:xfrm>
            <a:off x="6876416" y="3313472"/>
            <a:ext cx="1366837" cy="1016000"/>
            <a:chOff x="4485" y="1513"/>
            <a:chExt cx="861" cy="640"/>
          </a:xfrm>
        </p:grpSpPr>
        <p:sp>
          <p:nvSpPr>
            <p:cNvPr id="53" name="Line 46"/>
            <p:cNvSpPr>
              <a:spLocks noChangeShapeType="1"/>
            </p:cNvSpPr>
            <p:nvPr/>
          </p:nvSpPr>
          <p:spPr bwMode="auto">
            <a:xfrm rot="8489145" flipH="1">
              <a:off x="4485" y="1966"/>
              <a:ext cx="797" cy="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 rot="-2363386">
              <a:off x="4522" y="1903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1">
                  <a:solidFill>
                    <a:srgbClr val="FF3300"/>
                  </a:solidFill>
                  <a:latin typeface="Symbol" panose="05050102010706020507" pitchFamily="18" charset="2"/>
                </a:rPr>
                <a:t>+</a:t>
              </a:r>
              <a:r>
                <a:rPr kumimoji="1"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∞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000" b="1">
                  <a:solidFill>
                    <a:srgbClr val="FF3300"/>
                  </a:solidFill>
                  <a:latin typeface="Symbol" panose="05050102010706020507" pitchFamily="18" charset="2"/>
                </a:rPr>
                <a:t>+</a:t>
              </a:r>
              <a:r>
                <a:rPr kumimoji="1"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∞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 rot="-2363386">
              <a:off x="5134" y="15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6" name="Group 49"/>
          <p:cNvGrpSpPr>
            <a:grpSpLocks/>
          </p:cNvGrpSpPr>
          <p:nvPr/>
        </p:nvGrpSpPr>
        <p:grpSpPr bwMode="auto">
          <a:xfrm>
            <a:off x="5481003" y="4834297"/>
            <a:ext cx="539750" cy="1295400"/>
            <a:chOff x="3606" y="3657"/>
            <a:chExt cx="340" cy="816"/>
          </a:xfrm>
        </p:grpSpPr>
        <p:sp>
          <p:nvSpPr>
            <p:cNvPr id="57" name="Line 50"/>
            <p:cNvSpPr>
              <a:spLocks noChangeShapeType="1"/>
            </p:cNvSpPr>
            <p:nvPr/>
          </p:nvSpPr>
          <p:spPr bwMode="auto">
            <a:xfrm rot="16200000" flipH="1">
              <a:off x="3424" y="3975"/>
              <a:ext cx="63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 rot="-5400000">
              <a:off x="3533" y="3835"/>
              <a:ext cx="5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x,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Symbol" panose="05050102010706020507" pitchFamily="18" charset="2"/>
                </a:rPr>
                <a:t>-</a:t>
              </a:r>
              <a:r>
                <a:rPr kumimoji="1"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∞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 rot="-5400000">
              <a:off x="3644" y="422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0" name="Group 53"/>
          <p:cNvGrpSpPr>
            <a:grpSpLocks/>
          </p:cNvGrpSpPr>
          <p:nvPr/>
        </p:nvGrpSpPr>
        <p:grpSpPr bwMode="auto">
          <a:xfrm>
            <a:off x="4833303" y="4545372"/>
            <a:ext cx="1223963" cy="215900"/>
            <a:chOff x="3288" y="3249"/>
            <a:chExt cx="771" cy="136"/>
          </a:xfrm>
        </p:grpSpPr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3288" y="3385"/>
              <a:ext cx="45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 flipV="1">
              <a:off x="3741" y="3249"/>
              <a:ext cx="1" cy="1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3742" y="3249"/>
              <a:ext cx="31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64" name="Line 57"/>
          <p:cNvSpPr>
            <a:spLocks noChangeShapeType="1"/>
          </p:cNvSpPr>
          <p:nvPr/>
        </p:nvSpPr>
        <p:spPr bwMode="auto">
          <a:xfrm rot="16200000">
            <a:off x="5157153" y="4581884"/>
            <a:ext cx="10795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5" name="Line 58"/>
          <p:cNvSpPr>
            <a:spLocks noChangeShapeType="1"/>
          </p:cNvSpPr>
          <p:nvPr/>
        </p:nvSpPr>
        <p:spPr bwMode="auto">
          <a:xfrm flipH="1">
            <a:off x="6057266" y="4905734"/>
            <a:ext cx="431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6" name="Line 59"/>
          <p:cNvSpPr>
            <a:spLocks noChangeShapeType="1"/>
          </p:cNvSpPr>
          <p:nvPr/>
        </p:nvSpPr>
        <p:spPr bwMode="auto">
          <a:xfrm rot="16200000" flipH="1">
            <a:off x="5552441" y="4473934"/>
            <a:ext cx="431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7" name="Line 60"/>
          <p:cNvSpPr>
            <a:spLocks noChangeShapeType="1"/>
          </p:cNvSpPr>
          <p:nvPr/>
        </p:nvSpPr>
        <p:spPr bwMode="auto">
          <a:xfrm>
            <a:off x="4917441" y="3969109"/>
            <a:ext cx="1944687" cy="17287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1328103" y="428978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1831341" y="428978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2407603" y="428978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1" name="Text Box 64"/>
          <p:cNvSpPr txBox="1">
            <a:spLocks noChangeArrowheads="1"/>
          </p:cNvSpPr>
          <p:nvPr/>
        </p:nvSpPr>
        <p:spPr bwMode="auto">
          <a:xfrm>
            <a:off x="2634616" y="4267559"/>
            <a:ext cx="123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1 &lt; 0</a:t>
            </a:r>
          </a:p>
        </p:txBody>
      </p:sp>
      <p:sp>
        <p:nvSpPr>
          <p:cNvPr id="72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3.1.1 </a:t>
            </a:r>
            <a:r>
              <a:rPr lang="zh-CN" altLang="en-US" sz="3600" dirty="0" smtClean="0"/>
              <a:t>多维随机变量</a:t>
            </a:r>
            <a:endParaRPr lang="zh-CN" altLang="en-US" sz="3600" dirty="0"/>
          </a:p>
        </p:txBody>
      </p:sp>
      <p:sp>
        <p:nvSpPr>
          <p:cNvPr id="73" name="Line 3"/>
          <p:cNvSpPr>
            <a:spLocks noChangeShapeType="1"/>
          </p:cNvSpPr>
          <p:nvPr/>
        </p:nvSpPr>
        <p:spPr bwMode="auto">
          <a:xfrm>
            <a:off x="827088" y="1412875"/>
            <a:ext cx="7772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2914277" y="1038732"/>
            <a:ext cx="3460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 = P(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x, Y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≤ 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),</a:t>
            </a:r>
          </a:p>
        </p:txBody>
      </p:sp>
      <p:sp>
        <p:nvSpPr>
          <p:cNvPr id="76" name="Rectangle 49"/>
          <p:cNvSpPr>
            <a:spLocks noChangeArrowheads="1"/>
          </p:cNvSpPr>
          <p:nvPr/>
        </p:nvSpPr>
        <p:spPr bwMode="auto">
          <a:xfrm>
            <a:off x="6404347" y="102711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i="1" dirty="0">
                <a:solidFill>
                  <a:srgbClr val="0000CC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0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∞</a:t>
            </a:r>
          </a:p>
        </p:txBody>
      </p:sp>
      <p:sp>
        <p:nvSpPr>
          <p:cNvPr id="77" name="Rectangle 1"/>
          <p:cNvSpPr/>
          <p:nvPr/>
        </p:nvSpPr>
        <p:spPr>
          <a:xfrm>
            <a:off x="434105" y="1011744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66FF"/>
                </a:solidFill>
              </a:rPr>
              <a:t>联合分布</a:t>
            </a:r>
            <a:r>
              <a:rPr lang="zh-CN" altLang="en-US" sz="2800" b="1" dirty="0">
                <a:solidFill>
                  <a:srgbClr val="3366FF"/>
                </a:solidFill>
              </a:rPr>
              <a:t>函数</a:t>
            </a:r>
            <a:endParaRPr lang="en-SG" sz="2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1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1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44" grpId="0"/>
      <p:bldP spid="45" grpId="0"/>
      <p:bldP spid="46" grpId="0"/>
      <p:bldP spid="47" grpId="0"/>
      <p:bldP spid="64" grpId="0" animBg="1"/>
      <p:bldP spid="65" grpId="0" animBg="1"/>
      <p:bldP spid="66" grpId="0" animBg="1"/>
      <p:bldP spid="67" grpId="0" animBg="1"/>
      <p:bldP spid="67" grpId="1" animBg="1"/>
      <p:bldP spid="67" grpId="2" animBg="1"/>
      <p:bldP spid="67" grpId="3" animBg="1"/>
      <p:bldP spid="68" grpId="0"/>
      <p:bldP spid="69" grpId="0"/>
      <p:bldP spid="70" grpId="0"/>
      <p:bldP spid="71" grpId="0"/>
      <p:bldP spid="75" grpId="0" animBg="1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3.1.2 </a:t>
            </a:r>
            <a:r>
              <a:rPr lang="zh-CN" altLang="en-US" sz="3600" dirty="0" smtClean="0"/>
              <a:t>二维离散型随机变量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4789488" y="5680075"/>
            <a:ext cx="3124200" cy="762000"/>
            <a:chOff x="1200" y="3696"/>
            <a:chExt cx="1968" cy="480"/>
          </a:xfrm>
        </p:grpSpPr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208" y="3696"/>
              <a:ext cx="96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200" y="3696"/>
              <a:ext cx="1008" cy="4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4789488" y="5680075"/>
            <a:ext cx="1600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72" name="Rectangle 56"/>
          <p:cNvSpPr>
            <a:spLocks noChangeArrowheads="1"/>
          </p:cNvSpPr>
          <p:nvPr/>
        </p:nvSpPr>
        <p:spPr bwMode="auto">
          <a:xfrm>
            <a:off x="733011" y="3342536"/>
            <a:ext cx="6451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tabLst>
                <a:tab pos="898525" algn="l"/>
              </a:tabLst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-윤고딕120" pitchFamily="18" charset="-127"/>
              </a:rPr>
              <a:t>为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-윤고딕120" pitchFamily="18" charset="-127"/>
              </a:rPr>
              <a:t>的</a:t>
            </a:r>
            <a:r>
              <a:rPr lang="zh-CN" altLang="en-US" sz="2800" b="1" dirty="0">
                <a:solidFill>
                  <a:srgbClr val="EB5D31"/>
                </a:solidFill>
                <a:latin typeface="+mn-lt"/>
              </a:rPr>
              <a:t>联合概率分布</a:t>
            </a:r>
            <a:r>
              <a:rPr kumimoji="1" lang="zh-CN" altLang="en-US" sz="2800" b="1" dirty="0">
                <a:solidFill>
                  <a:schemeClr val="tx2"/>
                </a:solidFill>
                <a:latin typeface="-윤고딕120" pitchFamily="18" charset="-127"/>
              </a:rPr>
              <a:t>或</a:t>
            </a:r>
            <a:r>
              <a:rPr lang="zh-CN" altLang="en-US" sz="2800" b="1" dirty="0">
                <a:solidFill>
                  <a:srgbClr val="EB5D31"/>
                </a:solidFill>
                <a:latin typeface="+mn-lt"/>
              </a:rPr>
              <a:t>分布列</a:t>
            </a:r>
            <a:r>
              <a:rPr kumimoji="1" lang="zh-CN" altLang="en-US" dirty="0">
                <a:solidFill>
                  <a:schemeClr val="tx1"/>
                </a:solidFill>
                <a:latin typeface="-윤고딕120" pitchFamily="18" charset="-127"/>
              </a:rPr>
              <a:t>。</a:t>
            </a: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-82964" y="1039074"/>
            <a:ext cx="8359775" cy="1060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7088" lvl="1">
              <a:lnSpc>
                <a:spcPct val="120000"/>
              </a:lnSpc>
              <a:buFontTx/>
              <a:buNone/>
              <a:tabLst>
                <a:tab pos="898525" algn="l"/>
              </a:tabLst>
            </a:pPr>
            <a:r>
              <a:rPr lang="en-US" altLang="zh-CN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定义 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若二维随机变量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只取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有限对或可数对实数值，则称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800" b="1" dirty="0" smtClean="0">
                <a:solidFill>
                  <a:srgbClr val="EB5D31"/>
                </a:solidFill>
                <a:ea typeface="宋体" panose="02010600030101010101" pitchFamily="2" charset="-122"/>
              </a:rPr>
              <a:t>二维离散型随机变量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74" name="Group 7"/>
          <p:cNvGrpSpPr>
            <a:grpSpLocks/>
          </p:cNvGrpSpPr>
          <p:nvPr/>
        </p:nvGrpSpPr>
        <p:grpSpPr bwMode="auto">
          <a:xfrm>
            <a:off x="4676361" y="3918799"/>
            <a:ext cx="3097212" cy="2652712"/>
            <a:chOff x="3415" y="1720"/>
            <a:chExt cx="1951" cy="1671"/>
          </a:xfrm>
        </p:grpSpPr>
        <p:grpSp>
          <p:nvGrpSpPr>
            <p:cNvPr id="75" name="Group 8"/>
            <p:cNvGrpSpPr>
              <a:grpSpLocks/>
            </p:cNvGrpSpPr>
            <p:nvPr/>
          </p:nvGrpSpPr>
          <p:grpSpPr bwMode="auto">
            <a:xfrm>
              <a:off x="3777" y="1728"/>
              <a:ext cx="1566" cy="328"/>
              <a:chOff x="3897" y="1911"/>
              <a:chExt cx="1566" cy="328"/>
            </a:xfrm>
          </p:grpSpPr>
          <p:sp>
            <p:nvSpPr>
              <p:cNvPr id="122" name="Text Box 9"/>
              <p:cNvSpPr txBox="1">
                <a:spLocks noChangeArrowheads="1"/>
              </p:cNvSpPr>
              <p:nvPr/>
            </p:nvSpPr>
            <p:spPr bwMode="auto">
              <a:xfrm>
                <a:off x="3897" y="1944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3" name="Text Box 10"/>
              <p:cNvSpPr txBox="1">
                <a:spLocks noChangeArrowheads="1"/>
              </p:cNvSpPr>
              <p:nvPr/>
            </p:nvSpPr>
            <p:spPr bwMode="auto">
              <a:xfrm>
                <a:off x="4281" y="1951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24" name="Text Box 11"/>
              <p:cNvSpPr txBox="1">
                <a:spLocks noChangeArrowheads="1"/>
              </p:cNvSpPr>
              <p:nvPr/>
            </p:nvSpPr>
            <p:spPr bwMode="auto">
              <a:xfrm>
                <a:off x="4558" y="1916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Text Box 12"/>
              <p:cNvSpPr txBox="1">
                <a:spLocks noChangeArrowheads="1"/>
              </p:cNvSpPr>
              <p:nvPr/>
            </p:nvSpPr>
            <p:spPr bwMode="auto">
              <a:xfrm>
                <a:off x="4862" y="1944"/>
                <a:ext cx="2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b="1" i="1" baseline="-25000"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126" name="Text Box 13"/>
              <p:cNvSpPr txBox="1">
                <a:spLocks noChangeArrowheads="1"/>
              </p:cNvSpPr>
              <p:nvPr/>
            </p:nvSpPr>
            <p:spPr bwMode="auto">
              <a:xfrm>
                <a:off x="5157" y="1911"/>
                <a:ext cx="30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</a:rPr>
                  <a:t>…</a:t>
                </a:r>
                <a:endParaRPr lang="en-US" altLang="zh-CN" baseline="-25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6" name="Group 14"/>
            <p:cNvGrpSpPr>
              <a:grpSpLocks/>
            </p:cNvGrpSpPr>
            <p:nvPr/>
          </p:nvGrpSpPr>
          <p:grpSpPr bwMode="auto">
            <a:xfrm>
              <a:off x="3415" y="1720"/>
              <a:ext cx="1951" cy="1671"/>
              <a:chOff x="3415" y="1700"/>
              <a:chExt cx="1951" cy="1671"/>
            </a:xfrm>
          </p:grpSpPr>
          <p:grpSp>
            <p:nvGrpSpPr>
              <p:cNvPr id="77" name="Group 15"/>
              <p:cNvGrpSpPr>
                <a:grpSpLocks/>
              </p:cNvGrpSpPr>
              <p:nvPr/>
            </p:nvGrpSpPr>
            <p:grpSpPr bwMode="auto">
              <a:xfrm>
                <a:off x="3415" y="1743"/>
                <a:ext cx="1937" cy="1628"/>
                <a:chOff x="3415" y="1733"/>
                <a:chExt cx="1937" cy="1628"/>
              </a:xfrm>
            </p:grpSpPr>
            <p:grpSp>
              <p:nvGrpSpPr>
                <p:cNvPr id="117" name="Group 16"/>
                <p:cNvGrpSpPr>
                  <a:grpSpLocks/>
                </p:cNvGrpSpPr>
                <p:nvPr/>
              </p:nvGrpSpPr>
              <p:grpSpPr bwMode="auto">
                <a:xfrm>
                  <a:off x="3446" y="1733"/>
                  <a:ext cx="1906" cy="1628"/>
                  <a:chOff x="3456" y="1976"/>
                  <a:chExt cx="1906" cy="1628"/>
                </a:xfrm>
              </p:grpSpPr>
              <p:sp>
                <p:nvSpPr>
                  <p:cNvPr id="11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2284"/>
                    <a:ext cx="190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2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976"/>
                    <a:ext cx="0" cy="1628"/>
                  </a:xfrm>
                  <a:prstGeom prst="line">
                    <a:avLst/>
                  </a:prstGeom>
                  <a:noFill/>
                  <a:ln w="19050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2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506" y="2036"/>
                    <a:ext cx="248" cy="238"/>
                  </a:xfrm>
                  <a:prstGeom prst="line">
                    <a:avLst/>
                  </a:prstGeom>
                  <a:noFill/>
                  <a:ln w="9525">
                    <a:solidFill>
                      <a:srgbClr val="FF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en-SG"/>
                  </a:p>
                </p:txBody>
              </p:sp>
            </p:grpSp>
            <p:sp>
              <p:nvSpPr>
                <p:cNvPr id="1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415" y="1826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 marL="2286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•"/>
                    <a:defRPr sz="2400">
                      <a:solidFill>
                        <a:srgbClr val="000066"/>
                      </a:solidFill>
                      <a:latin typeface="Lucida Sans Unicode" panose="020B0602030504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2000" b="1" i="1">
                      <a:latin typeface="Times New Roman" panose="02020603050405020304" pitchFamily="18" charset="0"/>
                    </a:rPr>
                    <a:t>X</a:t>
                  </a:r>
                  <a:endParaRPr lang="en-US" altLang="zh-CN" sz="2000" b="1" i="1" baseline="-250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8" name="Text Box 21"/>
              <p:cNvSpPr txBox="1">
                <a:spLocks noChangeArrowheads="1"/>
              </p:cNvSpPr>
              <p:nvPr/>
            </p:nvSpPr>
            <p:spPr bwMode="auto">
              <a:xfrm>
                <a:off x="3546" y="1700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2286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2400">
                    <a:solidFill>
                      <a:srgbClr val="000066"/>
                    </a:solidFill>
                    <a:latin typeface="Lucida Sans Unicode" panose="020B0602030504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Y</a:t>
                </a:r>
                <a:endParaRPr lang="en-US" altLang="zh-CN" sz="2000" b="1" i="1" baseline="-250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9" name="Group 22"/>
              <p:cNvGrpSpPr>
                <a:grpSpLocks/>
              </p:cNvGrpSpPr>
              <p:nvPr/>
            </p:nvGrpSpPr>
            <p:grpSpPr bwMode="auto">
              <a:xfrm>
                <a:off x="3524" y="1954"/>
                <a:ext cx="1842" cy="1401"/>
                <a:chOff x="3524" y="1954"/>
                <a:chExt cx="1842" cy="1401"/>
              </a:xfrm>
            </p:grpSpPr>
            <p:grpSp>
              <p:nvGrpSpPr>
                <p:cNvPr id="84" name="Group 23"/>
                <p:cNvGrpSpPr>
                  <a:grpSpLocks/>
                </p:cNvGrpSpPr>
                <p:nvPr/>
              </p:nvGrpSpPr>
              <p:grpSpPr bwMode="auto">
                <a:xfrm>
                  <a:off x="3771" y="1954"/>
                  <a:ext cx="1588" cy="289"/>
                  <a:chOff x="3871" y="2137"/>
                  <a:chExt cx="1588" cy="289"/>
                </a:xfrm>
              </p:grpSpPr>
              <p:sp>
                <p:nvSpPr>
                  <p:cNvPr id="11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71" y="2182"/>
                    <a:ext cx="28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11</a:t>
                    </a:r>
                  </a:p>
                </p:txBody>
              </p:sp>
              <p:sp>
                <p:nvSpPr>
                  <p:cNvPr id="113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2" y="2138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5" y="2179"/>
                    <a:ext cx="28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12</a:t>
                    </a:r>
                  </a:p>
                </p:txBody>
              </p:sp>
              <p:sp>
                <p:nvSpPr>
                  <p:cNvPr id="115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26" y="2184"/>
                    <a:ext cx="26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1j</a:t>
                    </a:r>
                  </a:p>
                </p:txBody>
              </p:sp>
              <p:sp>
                <p:nvSpPr>
                  <p:cNvPr id="116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53" y="2137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5" name="Group 29"/>
                <p:cNvGrpSpPr>
                  <a:grpSpLocks/>
                </p:cNvGrpSpPr>
                <p:nvPr/>
              </p:nvGrpSpPr>
              <p:grpSpPr bwMode="auto">
                <a:xfrm>
                  <a:off x="3777" y="2250"/>
                  <a:ext cx="1588" cy="289"/>
                  <a:chOff x="3897" y="2433"/>
                  <a:chExt cx="1588" cy="289"/>
                </a:xfrm>
              </p:grpSpPr>
              <p:sp>
                <p:nvSpPr>
                  <p:cNvPr id="10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97" y="2478"/>
                    <a:ext cx="28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21</a:t>
                    </a:r>
                  </a:p>
                </p:txBody>
              </p:sp>
              <p:sp>
                <p:nvSpPr>
                  <p:cNvPr id="10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88" y="2434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01" y="2475"/>
                    <a:ext cx="28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22</a:t>
                    </a:r>
                  </a:p>
                </p:txBody>
              </p:sp>
              <p:sp>
                <p:nvSpPr>
                  <p:cNvPr id="110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2" y="2480"/>
                    <a:ext cx="26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2j</a:t>
                    </a:r>
                  </a:p>
                </p:txBody>
              </p:sp>
              <p:sp>
                <p:nvSpPr>
                  <p:cNvPr id="111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79" y="2433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6" name="Group 35"/>
                <p:cNvGrpSpPr>
                  <a:grpSpLocks/>
                </p:cNvGrpSpPr>
                <p:nvPr/>
              </p:nvGrpSpPr>
              <p:grpSpPr bwMode="auto">
                <a:xfrm>
                  <a:off x="3778" y="2774"/>
                  <a:ext cx="1588" cy="289"/>
                  <a:chOff x="3908" y="3117"/>
                  <a:chExt cx="1588" cy="289"/>
                </a:xfrm>
              </p:grpSpPr>
              <p:sp>
                <p:nvSpPr>
                  <p:cNvPr id="10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08" y="3162"/>
                    <a:ext cx="261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i1</a:t>
                    </a:r>
                  </a:p>
                </p:txBody>
              </p:sp>
              <p:sp>
                <p:nvSpPr>
                  <p:cNvPr id="10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99" y="3118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2" y="3159"/>
                    <a:ext cx="261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i2</a:t>
                    </a:r>
                  </a:p>
                </p:txBody>
              </p:sp>
              <p:sp>
                <p:nvSpPr>
                  <p:cNvPr id="10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3" y="3164"/>
                    <a:ext cx="24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 sz="1800" b="1" i="1">
                        <a:latin typeface="Times New Roman" panose="02020603050405020304" pitchFamily="18" charset="0"/>
                      </a:rPr>
                      <a:t>p</a:t>
                    </a:r>
                    <a:r>
                      <a:rPr lang="en-US" altLang="zh-CN" sz="1800" b="1" baseline="-25000">
                        <a:latin typeface="Times New Roman" panose="02020603050405020304" pitchFamily="18" charset="0"/>
                      </a:rPr>
                      <a:t>ij</a:t>
                    </a:r>
                  </a:p>
                </p:txBody>
              </p:sp>
              <p:sp>
                <p:nvSpPr>
                  <p:cNvPr id="10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90" y="3117"/>
                    <a:ext cx="30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  <a:endParaRPr lang="en-US" altLang="zh-CN" baseline="-2500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7" name="Group 41"/>
                <p:cNvGrpSpPr>
                  <a:grpSpLocks/>
                </p:cNvGrpSpPr>
                <p:nvPr/>
              </p:nvGrpSpPr>
              <p:grpSpPr bwMode="auto">
                <a:xfrm>
                  <a:off x="3524" y="2520"/>
                  <a:ext cx="1839" cy="339"/>
                  <a:chOff x="3644" y="2703"/>
                  <a:chExt cx="1839" cy="339"/>
                </a:xfrm>
              </p:grpSpPr>
              <p:grpSp>
                <p:nvGrpSpPr>
                  <p:cNvPr id="97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3895" y="2703"/>
                    <a:ext cx="1588" cy="291"/>
                    <a:chOff x="3905" y="3453"/>
                    <a:chExt cx="1588" cy="291"/>
                  </a:xfrm>
                </p:grpSpPr>
                <p:sp>
                  <p:nvSpPr>
                    <p:cNvPr id="99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05" y="3453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100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96" y="3456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baseline="-250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01" name="Text 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7" y="3455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baseline="-25000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4" y="2792"/>
                    <a:ext cx="34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47"/>
                <p:cNvGrpSpPr>
                  <a:grpSpLocks/>
                </p:cNvGrpSpPr>
                <p:nvPr/>
              </p:nvGrpSpPr>
              <p:grpSpPr bwMode="auto">
                <a:xfrm>
                  <a:off x="3530" y="2996"/>
                  <a:ext cx="1829" cy="359"/>
                  <a:chOff x="3650" y="3179"/>
                  <a:chExt cx="1829" cy="359"/>
                </a:xfrm>
              </p:grpSpPr>
              <p:grpSp>
                <p:nvGrpSpPr>
                  <p:cNvPr id="9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891" y="3179"/>
                    <a:ext cx="1588" cy="291"/>
                    <a:chOff x="3905" y="3453"/>
                    <a:chExt cx="1588" cy="291"/>
                  </a:xfrm>
                </p:grpSpPr>
                <p:sp>
                  <p:nvSpPr>
                    <p:cNvPr id="94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05" y="3453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</a:p>
                  </p:txBody>
                </p:sp>
                <p:sp>
                  <p:nvSpPr>
                    <p:cNvPr id="95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96" y="3456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baseline="-250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" name="Text Box 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87" y="3455"/>
                      <a:ext cx="306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2286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Char char="•"/>
                        <a:defRPr sz="2400">
                          <a:solidFill>
                            <a:srgbClr val="000066"/>
                          </a:solidFill>
                          <a:latin typeface="Lucida Sans Unicode" panose="020B0602030504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…</a:t>
                      </a:r>
                      <a:endParaRPr lang="en-US" altLang="zh-CN" baseline="-25000">
                        <a:latin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3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0" y="3288"/>
                    <a:ext cx="34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lIns="90000" tIns="46800" rIns="90000" bIns="46800">
                    <a:spAutoFit/>
                  </a:bodyPr>
                  <a:lstStyle>
                    <a:lvl1pPr marL="2286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Char char="•"/>
                      <a:defRPr sz="2400">
                        <a:solidFill>
                          <a:srgbClr val="000066"/>
                        </a:solidFill>
                        <a:latin typeface="Lucida Sans Unicode" panose="020B0602030504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buFontTx/>
                      <a:buNone/>
                    </a:pPr>
                    <a:r>
                      <a:rPr lang="en-US" altLang="zh-CN">
                        <a:latin typeface="Arial" panose="020B0604020202020204" pitchFamily="34" charset="0"/>
                      </a:rPr>
                      <a:t>…</a:t>
                    </a:r>
                  </a:p>
                </p:txBody>
              </p:sp>
            </p:grpSp>
            <p:graphicFrame>
              <p:nvGraphicFramePr>
                <p:cNvPr id="89" name="Object 53"/>
                <p:cNvGraphicFramePr>
                  <a:graphicFrameLocks noChangeAspect="1"/>
                </p:cNvGraphicFramePr>
                <p:nvPr/>
              </p:nvGraphicFramePr>
              <p:xfrm>
                <a:off x="3540" y="1977"/>
                <a:ext cx="199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887" name="Equation" r:id="rId3" imgW="152280" imgH="228600" progId="Equation.DSMT4">
                        <p:embed/>
                      </p:oleObj>
                    </mc:Choice>
                    <mc:Fallback>
                      <p:oleObj name="Equation" r:id="rId3" imgW="1522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40" y="1977"/>
                              <a:ext cx="199" cy="2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0" name="Object 54"/>
                <p:cNvGraphicFramePr>
                  <a:graphicFrameLocks noChangeAspect="1"/>
                </p:cNvGraphicFramePr>
                <p:nvPr/>
              </p:nvGraphicFramePr>
              <p:xfrm>
                <a:off x="3527" y="2276"/>
                <a:ext cx="216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888" name="Equation" r:id="rId5" imgW="164880" imgH="228600" progId="Equation.DSMT4">
                        <p:embed/>
                      </p:oleObj>
                    </mc:Choice>
                    <mc:Fallback>
                      <p:oleObj name="Equation" r:id="rId5" imgW="1648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7" y="2276"/>
                              <a:ext cx="216" cy="2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" name="Object 55"/>
                <p:cNvGraphicFramePr>
                  <a:graphicFrameLocks noChangeAspect="1"/>
                </p:cNvGraphicFramePr>
                <p:nvPr/>
              </p:nvGraphicFramePr>
              <p:xfrm>
                <a:off x="3526" y="2814"/>
                <a:ext cx="199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889" name="Equation" r:id="rId7" imgW="152280" imgH="228600" progId="Equation.DSMT4">
                        <p:embed/>
                      </p:oleObj>
                    </mc:Choice>
                    <mc:Fallback>
                      <p:oleObj name="Equation" r:id="rId7" imgW="15228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26" y="2814"/>
                              <a:ext cx="199" cy="2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27" name="Group 75"/>
          <p:cNvGrpSpPr>
            <a:grpSpLocks/>
          </p:cNvGrpSpPr>
          <p:nvPr/>
        </p:nvGrpSpPr>
        <p:grpSpPr bwMode="auto">
          <a:xfrm>
            <a:off x="229773" y="2191601"/>
            <a:ext cx="7015163" cy="588963"/>
            <a:chOff x="260" y="1571"/>
            <a:chExt cx="4419" cy="371"/>
          </a:xfrm>
        </p:grpSpPr>
        <p:sp>
          <p:nvSpPr>
            <p:cNvPr id="128" name="Text Box 60"/>
            <p:cNvSpPr txBox="1">
              <a:spLocks noChangeArrowheads="1"/>
            </p:cNvSpPr>
            <p:nvPr/>
          </p:nvSpPr>
          <p:spPr bwMode="auto">
            <a:xfrm>
              <a:off x="260" y="1571"/>
              <a:ext cx="28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</a:rPr>
                <a:t>设 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2800" b="1">
                  <a:solidFill>
                    <a:schemeClr val="tx1"/>
                  </a:solidFill>
                </a:rPr>
                <a:t> </a:t>
              </a:r>
              <a:r>
                <a:rPr kumimoji="1" lang="zh-CN" altLang="en-US" sz="2800" b="1">
                  <a:solidFill>
                    <a:schemeClr val="tx1"/>
                  </a:solidFill>
                </a:rPr>
                <a:t>所有可能取值为</a:t>
              </a:r>
            </a:p>
          </p:txBody>
        </p:sp>
        <p:graphicFrame>
          <p:nvGraphicFramePr>
            <p:cNvPr id="129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9326613"/>
                </p:ext>
              </p:extLst>
            </p:nvPr>
          </p:nvGraphicFramePr>
          <p:xfrm>
            <a:off x="3122" y="1582"/>
            <a:ext cx="155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0" name="公式" r:id="rId9" imgW="1320800" imgH="266700" progId="Equation.3">
                    <p:embed/>
                  </p:oleObj>
                </mc:Choice>
                <mc:Fallback>
                  <p:oleObj name="公式" r:id="rId9" imgW="13208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2" y="1582"/>
                          <a:ext cx="1557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" name="Group 76"/>
          <p:cNvGrpSpPr>
            <a:grpSpLocks/>
          </p:cNvGrpSpPr>
          <p:nvPr/>
        </p:nvGrpSpPr>
        <p:grpSpPr bwMode="auto">
          <a:xfrm>
            <a:off x="1437861" y="2621812"/>
            <a:ext cx="5327650" cy="732638"/>
            <a:chOff x="1066" y="1893"/>
            <a:chExt cx="3266" cy="369"/>
          </a:xfrm>
        </p:grpSpPr>
        <p:sp>
          <p:nvSpPr>
            <p:cNvPr id="131" name="Rectangle 71"/>
            <p:cNvSpPr>
              <a:spLocks noChangeArrowheads="1"/>
            </p:cNvSpPr>
            <p:nvPr/>
          </p:nvSpPr>
          <p:spPr bwMode="auto">
            <a:xfrm>
              <a:off x="1066" y="1893"/>
              <a:ext cx="3266" cy="363"/>
            </a:xfrm>
            <a:prstGeom prst="rect">
              <a:avLst/>
            </a:prstGeom>
            <a:solidFill>
              <a:srgbClr val="FF9933"/>
            </a:solidFill>
            <a:ln w="19050" algn="ctr">
              <a:solidFill>
                <a:schemeClr val="bg1"/>
              </a:solidFill>
              <a:miter lim="800000"/>
              <a:headEnd/>
              <a:tailEnd type="none" w="med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32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7446170"/>
                </p:ext>
              </p:extLst>
            </p:nvPr>
          </p:nvGraphicFramePr>
          <p:xfrm>
            <a:off x="1407" y="1961"/>
            <a:ext cx="267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1" name="公式" r:id="rId11" imgW="2336800" imgH="266700" progId="Equation.3">
                    <p:embed/>
                  </p:oleObj>
                </mc:Choice>
                <mc:Fallback>
                  <p:oleObj name="公式" r:id="rId11" imgW="2336800" imgH="266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" y="1961"/>
                          <a:ext cx="2673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" name="Text Box 68"/>
          <p:cNvSpPr txBox="1">
            <a:spLocks noChangeArrowheads="1"/>
          </p:cNvSpPr>
          <p:nvPr/>
        </p:nvSpPr>
        <p:spPr bwMode="auto">
          <a:xfrm>
            <a:off x="283748" y="2694836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</a:rPr>
              <a:t>称</a:t>
            </a:r>
          </a:p>
        </p:txBody>
      </p:sp>
      <p:sp>
        <p:nvSpPr>
          <p:cNvPr id="134" name="Text Box 70"/>
          <p:cNvSpPr txBox="1">
            <a:spLocks noChangeArrowheads="1"/>
          </p:cNvSpPr>
          <p:nvPr/>
        </p:nvSpPr>
        <p:spPr bwMode="auto">
          <a:xfrm>
            <a:off x="501236" y="4063261"/>
            <a:ext cx="362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分布列</a:t>
            </a:r>
            <a:r>
              <a:rPr kumimoji="1" lang="zh-CN" altLang="en-US" b="1">
                <a:solidFill>
                  <a:schemeClr val="tx1"/>
                </a:solidFill>
              </a:rPr>
              <a:t>的</a:t>
            </a:r>
            <a:r>
              <a:rPr kumimoji="1" lang="zh-CN" altLang="en-US" b="1">
                <a:solidFill>
                  <a:srgbClr val="0066FF"/>
                </a:solidFill>
                <a:latin typeface="Times New Roman" panose="02020603050405020304" pitchFamily="18" charset="0"/>
              </a:rPr>
              <a:t>表格形式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35" name="Object 7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0439978"/>
              </p:ext>
            </p:extLst>
          </p:nvPr>
        </p:nvGraphicFramePr>
        <p:xfrm>
          <a:off x="1207673" y="4795099"/>
          <a:ext cx="31686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2" name="公式" r:id="rId13" imgW="2095200" imgH="660240" progId="Equation.3">
                  <p:embed/>
                </p:oleObj>
              </mc:Choice>
              <mc:Fallback>
                <p:oleObj name="公式" r:id="rId13" imgW="20952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673" y="4795099"/>
                        <a:ext cx="31686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Text Box 73"/>
          <p:cNvSpPr txBox="1">
            <a:spLocks noChangeArrowheads="1"/>
          </p:cNvSpPr>
          <p:nvPr/>
        </p:nvSpPr>
        <p:spPr bwMode="auto">
          <a:xfrm>
            <a:off x="512348" y="4710961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34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utoUpdateAnimBg="0"/>
      <p:bldP spid="73" grpId="0" autoUpdateAnimBg="0"/>
      <p:bldP spid="133" grpId="0"/>
      <p:bldP spid="134" grpId="0" autoUpdateAnimBg="0"/>
      <p:bldP spid="1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4105" y="30579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3.1.2 </a:t>
            </a:r>
            <a:r>
              <a:rPr lang="zh-CN" altLang="en-US" sz="3600" dirty="0" smtClean="0"/>
              <a:t>二维离散型随机变量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>
          <a:xfrm>
            <a:off x="-82964" y="1039074"/>
            <a:ext cx="8359775" cy="66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7088" lvl="1">
              <a:lnSpc>
                <a:spcPct val="120000"/>
              </a:lnSpc>
              <a:buFontTx/>
              <a:buNone/>
              <a:tabLst>
                <a:tab pos="898525" algn="l"/>
              </a:tabLst>
            </a:pPr>
            <a:r>
              <a:rPr lang="en-US" altLang="zh-CN" sz="2800" b="1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.</a:t>
            </a:r>
            <a:r>
              <a:rPr lang="zh-CN" altLang="en-US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分布列的性质</a:t>
            </a:r>
            <a:endParaRPr lang="zh-CN" altLang="en-US" sz="2800" b="1" dirty="0" smtClean="0">
              <a:ea typeface="宋体" panose="02010600030101010101" pitchFamily="2" charset="-122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0" y="2100468"/>
            <a:ext cx="300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rgbClr val="000099"/>
                </a:solidFill>
              </a:rPr>
              <a:t>非负性</a:t>
            </a:r>
            <a:r>
              <a:rPr lang="zh-CN" altLang="en-US" sz="2800" b="1"/>
              <a:t>：</a:t>
            </a:r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0" y="2965656"/>
            <a:ext cx="3006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000099"/>
                </a:solidFill>
              </a:rPr>
              <a:t>规范性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71" name="Object 27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6944956"/>
              </p:ext>
            </p:extLst>
          </p:nvPr>
        </p:nvGraphicFramePr>
        <p:xfrm>
          <a:off x="3132138" y="2044906"/>
          <a:ext cx="3384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" name="公式" r:id="rId3" imgW="1752480" imgH="279360" progId="Equation.3">
                  <p:embed/>
                </p:oleObj>
              </mc:Choice>
              <mc:Fallback>
                <p:oleObj name="公式" r:id="rId3" imgW="1752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044906"/>
                        <a:ext cx="33845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89845"/>
              </p:ext>
            </p:extLst>
          </p:nvPr>
        </p:nvGraphicFramePr>
        <p:xfrm>
          <a:off x="3348038" y="2981531"/>
          <a:ext cx="16557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3" name="公式" r:id="rId5" imgW="939600" imgH="368280" progId="Equation.3">
                  <p:embed/>
                </p:oleObj>
              </mc:Choice>
              <mc:Fallback>
                <p:oleObj name="公式" r:id="rId5" imgW="9396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981531"/>
                        <a:ext cx="16557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366117"/>
              </p:ext>
            </p:extLst>
          </p:nvPr>
        </p:nvGraphicFramePr>
        <p:xfrm>
          <a:off x="5764213" y="2981531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4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981531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23107"/>
              </p:ext>
            </p:extLst>
          </p:nvPr>
        </p:nvGraphicFramePr>
        <p:xfrm>
          <a:off x="5764213" y="2981531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981531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94110"/>
              </p:ext>
            </p:extLst>
          </p:nvPr>
        </p:nvGraphicFramePr>
        <p:xfrm>
          <a:off x="5764213" y="2981531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981531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07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utoUpdateAnimBg="0"/>
      <p:bldP spid="69" grpId="0"/>
      <p:bldP spid="70" grpId="0"/>
    </p:bldLst>
  </p:timing>
</p:sld>
</file>

<file path=ppt/theme/theme1.xml><?xml version="1.0" encoding="utf-8"?>
<a:theme xmlns:a="http://schemas.openxmlformats.org/drawingml/2006/main" name="基础">
  <a:themeElements>
    <a:clrScheme name="自定义 1">
      <a:dk1>
        <a:srgbClr val="536142"/>
      </a:dk1>
      <a:lt1>
        <a:sysClr val="window" lastClr="FFFFFF"/>
      </a:lt1>
      <a:dk2>
        <a:srgbClr val="444D26"/>
      </a:dk2>
      <a:lt2>
        <a:srgbClr val="FEFAC9"/>
      </a:lt2>
      <a:accent1>
        <a:srgbClr val="62724E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6762</TotalTime>
  <Pages>0</Pages>
  <Words>1458</Words>
  <Characters>0</Characters>
  <Application>Microsoft Macintosh PowerPoint</Application>
  <PresentationFormat>全屏显示(4:3)</PresentationFormat>
  <Lines>0</Lines>
  <Paragraphs>343</Paragraphs>
  <Slides>23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基础</vt:lpstr>
      <vt:lpstr>公式</vt:lpstr>
      <vt:lpstr>Equation</vt:lpstr>
      <vt:lpstr>Microsoft 公式</vt:lpstr>
      <vt:lpstr>BMP 图象</vt:lpstr>
      <vt:lpstr>概率论与数理统计  第三章 多维随机变量及其分布</vt:lpstr>
      <vt:lpstr>第三章  多维随机变量及其分布</vt:lpstr>
      <vt:lpstr>第三章  多维随机变量 及其分布</vt:lpstr>
      <vt:lpstr>3.1.1 多维随机变量</vt:lpstr>
      <vt:lpstr>3.1.1 多维随机变量</vt:lpstr>
      <vt:lpstr>3.1.1 多维随机变量</vt:lpstr>
      <vt:lpstr>3.1.1 多维随机变量</vt:lpstr>
      <vt:lpstr>3.1.2 二维离散型随机变量</vt:lpstr>
      <vt:lpstr>3.1.2 二维离散型随机变量</vt:lpstr>
      <vt:lpstr>3.1.2 二维离散型随机变量</vt:lpstr>
      <vt:lpstr>3.1.3 二维连续型随机变量</vt:lpstr>
      <vt:lpstr>3.1.3 二维连续型随机变量</vt:lpstr>
      <vt:lpstr>3.1.3 二维连续型随机变量</vt:lpstr>
      <vt:lpstr>3.1.3 二维连续型随机变量</vt:lpstr>
      <vt:lpstr>3.1.3 二维连续型随机变量</vt:lpstr>
      <vt:lpstr>3.1.3 二维连续型随机变量</vt:lpstr>
      <vt:lpstr>3.1.3 二维连续型随机变量</vt:lpstr>
      <vt:lpstr>边缘分布</vt:lpstr>
      <vt:lpstr>PowerPoint 演示文稿</vt:lpstr>
      <vt:lpstr>PowerPoint 演示文稿</vt:lpstr>
      <vt:lpstr>边缘分布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haixia liu</cp:lastModifiedBy>
  <cp:revision>6138</cp:revision>
  <dcterms:created xsi:type="dcterms:W3CDTF">2003-07-06T11:35:33Z</dcterms:created>
  <dcterms:modified xsi:type="dcterms:W3CDTF">2020-05-19T01:45:25Z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