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7" r:id="rId10"/>
    <p:sldId id="268" r:id="rId11"/>
    <p:sldId id="270" r:id="rId12"/>
    <p:sldId id="271" r:id="rId13"/>
    <p:sldId id="303" r:id="rId14"/>
    <p:sldId id="344" r:id="rId15"/>
    <p:sldId id="273" r:id="rId16"/>
    <p:sldId id="274" r:id="rId17"/>
    <p:sldId id="275" r:id="rId18"/>
    <p:sldId id="334" r:id="rId19"/>
    <p:sldId id="276" r:id="rId20"/>
    <p:sldId id="277" r:id="rId21"/>
    <p:sldId id="278" r:id="rId22"/>
    <p:sldId id="281" r:id="rId23"/>
    <p:sldId id="283" r:id="rId24"/>
    <p:sldId id="336" r:id="rId25"/>
    <p:sldId id="285" r:id="rId26"/>
    <p:sldId id="286" r:id="rId27"/>
    <p:sldId id="287" r:id="rId28"/>
    <p:sldId id="289" r:id="rId29"/>
    <p:sldId id="291" r:id="rId30"/>
    <p:sldId id="292" r:id="rId31"/>
    <p:sldId id="337" r:id="rId32"/>
    <p:sldId id="345" r:id="rId33"/>
    <p:sldId id="293" r:id="rId34"/>
    <p:sldId id="294" r:id="rId35"/>
    <p:sldId id="295" r:id="rId36"/>
    <p:sldId id="297" r:id="rId37"/>
    <p:sldId id="338" r:id="rId38"/>
    <p:sldId id="346" r:id="rId39"/>
    <p:sldId id="298" r:id="rId40"/>
    <p:sldId id="339" r:id="rId41"/>
    <p:sldId id="299" r:id="rId42"/>
    <p:sldId id="300" r:id="rId43"/>
    <p:sldId id="340" r:id="rId44"/>
    <p:sldId id="342" r:id="rId45"/>
    <p:sldId id="343" r:id="rId46"/>
    <p:sldId id="347" r:id="rId4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01" d="100"/>
          <a:sy n="101" d="100"/>
        </p:scale>
        <p:origin x="-90" y="-1050"/>
      </p:cViewPr>
      <p:guideLst>
        <p:guide orient="horz" pos="2160"/>
        <p:guide pos="388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1458595" y="688157"/>
            <a:ext cx="9274175" cy="4431983"/>
          </a:xfrm>
          <a:prstGeom prst="rect">
            <a:avLst/>
          </a:prstGeom>
          <a:noFill/>
        </p:spPr>
        <p:txBody>
          <a:bodyPr wrap="square" rtlCol="0">
            <a:spAutoFit/>
          </a:bodyPr>
          <a:lstStyle/>
          <a:p>
            <a:pPr algn="ctr">
              <a:lnSpc>
                <a:spcPct val="150000"/>
              </a:lnSpc>
              <a:buNone/>
            </a:pPr>
            <a:r>
              <a:rPr lang="en-US" altLang="zh-CN" sz="4800" b="1" dirty="0" smtClean="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smtClean="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马克思主义基本原理概论</a:t>
            </a:r>
            <a:r>
              <a:rPr lang="en-US" altLang="zh-CN" sz="4800" b="1" dirty="0" smtClean="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a:t>
            </a:r>
            <a:r>
              <a:rPr lang="zh-CN" altLang="zh-CN" sz="3500" b="1" dirty="0" smtClean="0">
                <a:latin typeface="微软雅黑" panose="020B0503020204020204" charset="-122"/>
                <a:ea typeface="微软雅黑" panose="020B0503020204020204" charset="-122"/>
                <a:cs typeface="微软雅黑" panose="020B0503020204020204" charset="-122"/>
                <a:sym typeface="+mn-ea"/>
              </a:rPr>
              <a:t>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本复习提纲以高等教育出版社《马克思主义基本原理概论》（2018年修订版）为复习内容，页码数即为本教材页码。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078313"/>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5</a:t>
            </a:r>
            <a:r>
              <a:rPr lang="en-US" altLang="zh-CN" sz="3600" b="1" dirty="0" smtClean="0">
                <a:latin typeface="宋体" panose="02010600030101010101" pitchFamily="2" charset="-122"/>
                <a:ea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联系和发展</a:t>
            </a:r>
            <a:r>
              <a:rPr lang="en-US" altLang="zh-CN" sz="3600" b="1" dirty="0" smtClean="0">
                <a:solidFill>
                  <a:schemeClr val="accent2"/>
                </a:solidFill>
                <a:latin typeface="宋体" panose="02010600030101010101" pitchFamily="2" charset="-122"/>
                <a:ea typeface="宋体" panose="02010600030101010101" pitchFamily="2" charset="-122"/>
                <a:sym typeface="黑体" panose="02010609060101010101" pitchFamily="49" charset="-122"/>
              </a:rPr>
              <a:t>P.30-33</a:t>
            </a:r>
            <a:endParaRPr lang="zh-CN" altLang="zh-CN" sz="3600" b="1" dirty="0">
              <a:latin typeface="宋体" panose="02010600030101010101" pitchFamily="2" charset="-122"/>
              <a:ea typeface="宋体" panose="02010600030101010101" pitchFamily="2" charset="-122"/>
            </a:endParaRPr>
          </a:p>
          <a:p>
            <a:pPr algn="just"/>
            <a:r>
              <a:rPr lang="en-US" altLang="zh-CN" sz="2800" b="1" dirty="0" smtClean="0">
                <a:latin typeface="+mn-ea"/>
                <a:sym typeface="+mn-ea"/>
              </a:rPr>
              <a:t>  </a:t>
            </a:r>
            <a:r>
              <a:rPr lang="zh-CN" altLang="en-US" sz="2800" b="1" dirty="0" smtClean="0">
                <a:latin typeface="+mn-ea"/>
                <a:sym typeface="+mn-ea"/>
              </a:rPr>
              <a:t>（</a:t>
            </a:r>
            <a:r>
              <a:rPr lang="en-US" altLang="zh-CN" sz="2800" b="1" dirty="0" smtClean="0">
                <a:latin typeface="+mn-ea"/>
                <a:sym typeface="+mn-ea"/>
              </a:rPr>
              <a:t>1</a:t>
            </a:r>
            <a:r>
              <a:rPr lang="zh-CN" altLang="en-US" sz="2800" b="1" dirty="0" smtClean="0">
                <a:latin typeface="+mn-ea"/>
                <a:sym typeface="+mn-ea"/>
              </a:rPr>
              <a:t>）唯物辩证法的总特征</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联系</a:t>
            </a:r>
            <a:r>
              <a:rPr lang="zh-CN" altLang="zh-CN" sz="2800" b="1" dirty="0">
                <a:latin typeface="+mn-ea"/>
                <a:sym typeface="+mn-ea"/>
              </a:rPr>
              <a:t>和</a:t>
            </a:r>
            <a:r>
              <a:rPr lang="zh-CN" altLang="zh-CN" sz="2800" b="1" dirty="0" smtClean="0">
                <a:latin typeface="+mn-ea"/>
                <a:sym typeface="+mn-ea"/>
              </a:rPr>
              <a:t>发展</a:t>
            </a:r>
            <a:r>
              <a:rPr lang="zh-CN" altLang="en-US" sz="2800" b="1" dirty="0" smtClean="0">
                <a:latin typeface="+mn-ea"/>
                <a:sym typeface="+mn-ea"/>
              </a:rPr>
              <a:t>的观点</a:t>
            </a:r>
            <a:r>
              <a:rPr lang="zh-CN" altLang="zh-CN" sz="2800" b="1" dirty="0" smtClean="0">
                <a:latin typeface="+mn-ea"/>
                <a:sym typeface="+mn-ea"/>
              </a:rPr>
              <a:t>是</a:t>
            </a:r>
            <a:r>
              <a:rPr lang="zh-CN" altLang="zh-CN" sz="2800" b="1" dirty="0">
                <a:latin typeface="+mn-ea"/>
                <a:sym typeface="+mn-ea"/>
              </a:rPr>
              <a:t>唯物辩证法的总观点和总特征。</a:t>
            </a:r>
            <a:endParaRPr lang="zh-CN" altLang="zh-CN" sz="2800" b="1" dirty="0">
              <a:latin typeface="+mn-ea"/>
            </a:endParaRPr>
          </a:p>
          <a:p>
            <a:pPr algn="just"/>
            <a:r>
              <a:rPr lang="zh-CN" altLang="en-US" sz="2800" b="1" dirty="0" smtClean="0">
                <a:latin typeface="+mn-ea"/>
                <a:sym typeface="+mn-ea"/>
              </a:rPr>
              <a:t>  （</a:t>
            </a:r>
            <a:r>
              <a:rPr lang="en-US" altLang="zh-CN" sz="2800" b="1" dirty="0" smtClean="0">
                <a:latin typeface="+mn-ea"/>
                <a:sym typeface="+mn-ea"/>
              </a:rPr>
              <a:t>2</a:t>
            </a:r>
            <a:r>
              <a:rPr lang="zh-CN" altLang="en-US" sz="2800" b="1" dirty="0" smtClean="0">
                <a:latin typeface="+mn-ea"/>
                <a:sym typeface="+mn-ea"/>
              </a:rPr>
              <a:t>）联系</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联系</a:t>
            </a:r>
            <a:r>
              <a:rPr lang="zh-CN" altLang="zh-CN" sz="2800" b="1" dirty="0">
                <a:latin typeface="+mn-ea"/>
                <a:sym typeface="+mn-ea"/>
              </a:rPr>
              <a:t>是指事物内部各要素之间和事物之间相互影响、相互制约、相互作用的关系</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联系</a:t>
            </a:r>
            <a:r>
              <a:rPr lang="zh-CN" altLang="zh-CN" sz="2800" b="1" dirty="0">
                <a:latin typeface="+mn-ea"/>
                <a:sym typeface="+mn-ea"/>
              </a:rPr>
              <a:t>的特征</a:t>
            </a:r>
            <a:r>
              <a:rPr lang="zh-CN" altLang="zh-CN" sz="2800" b="1" dirty="0" smtClean="0">
                <a:latin typeface="+mn-ea"/>
                <a:sym typeface="+mn-ea"/>
              </a:rPr>
              <a:t>为</a:t>
            </a:r>
            <a:r>
              <a:rPr lang="zh-CN" altLang="en-US" sz="2800" b="1" dirty="0" smtClean="0">
                <a:latin typeface="+mn-ea"/>
                <a:sym typeface="+mn-ea"/>
              </a:rPr>
              <a:t>：</a:t>
            </a:r>
            <a:r>
              <a:rPr lang="zh-CN" altLang="zh-CN" sz="2800" b="1" dirty="0" smtClean="0">
                <a:latin typeface="+mn-ea"/>
                <a:sym typeface="+mn-ea"/>
              </a:rPr>
              <a:t>客观性</a:t>
            </a:r>
            <a:r>
              <a:rPr lang="zh-CN" altLang="zh-CN" sz="2800" b="1" dirty="0">
                <a:latin typeface="+mn-ea"/>
                <a:sym typeface="+mn-ea"/>
              </a:rPr>
              <a:t>、普遍性、多样性和条件性。</a:t>
            </a:r>
            <a:endParaRPr lang="zh-CN" altLang="zh-CN" sz="2800" b="1" dirty="0">
              <a:latin typeface="+mn-ea"/>
            </a:endParaRPr>
          </a:p>
          <a:p>
            <a:pPr algn="just"/>
            <a:r>
              <a:rPr lang="zh-CN" altLang="en-US" sz="2800" b="1" dirty="0" smtClean="0">
                <a:latin typeface="+mn-ea"/>
                <a:sym typeface="+mn-ea"/>
              </a:rPr>
              <a:t>  （</a:t>
            </a:r>
            <a:r>
              <a:rPr lang="en-US" altLang="zh-CN" sz="2800" b="1" dirty="0" smtClean="0">
                <a:latin typeface="+mn-ea"/>
                <a:sym typeface="+mn-ea"/>
              </a:rPr>
              <a:t>3</a:t>
            </a:r>
            <a:r>
              <a:rPr lang="zh-CN" altLang="en-US" sz="2800" b="1" dirty="0" smtClean="0">
                <a:latin typeface="+mn-ea"/>
                <a:sym typeface="+mn-ea"/>
              </a:rPr>
              <a:t>）发展</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发展</a:t>
            </a:r>
            <a:r>
              <a:rPr lang="zh-CN" altLang="zh-CN" sz="2800" b="1" dirty="0">
                <a:latin typeface="+mn-ea"/>
                <a:sym typeface="+mn-ea"/>
              </a:rPr>
              <a:t>是前进的、上升的</a:t>
            </a:r>
            <a:r>
              <a:rPr lang="zh-CN" altLang="zh-CN" sz="2800" b="1" dirty="0" smtClean="0">
                <a:latin typeface="+mn-ea"/>
                <a:sym typeface="+mn-ea"/>
              </a:rPr>
              <a:t>运动</a:t>
            </a:r>
            <a:r>
              <a:rPr lang="zh-CN" altLang="en-US" sz="2800" b="1" dirty="0" smtClean="0">
                <a:latin typeface="+mn-ea"/>
                <a:sym typeface="+mn-ea"/>
              </a:rPr>
              <a:t>。</a:t>
            </a:r>
            <a:r>
              <a:rPr lang="zh-CN" altLang="zh-CN" sz="2800" b="1" dirty="0" smtClean="0">
                <a:latin typeface="+mn-ea"/>
                <a:sym typeface="+mn-ea"/>
              </a:rPr>
              <a:t>发展</a:t>
            </a:r>
            <a:r>
              <a:rPr lang="zh-CN" altLang="zh-CN" sz="2800" b="1" dirty="0">
                <a:latin typeface="+mn-ea"/>
                <a:sym typeface="+mn-ea"/>
              </a:rPr>
              <a:t>的实质是新事物的产生和旧事物的灭亡。新事物是指合乎历史前进方向的、具有远大前途的东西，旧事物是指丧失历史必然性、日趋灭亡的东西。</a:t>
            </a:r>
            <a:endParaRPr lang="zh-CN" altLang="en-US" sz="2800" dirty="0">
              <a:latin typeface="+mn-ea"/>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4955203"/>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6</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矛盾的同一性和</a:t>
            </a:r>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斗争性 </a:t>
            </a:r>
            <a:r>
              <a:rPr lang="en-US" altLang="zh-CN" sz="36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600" b="1" dirty="0" smtClean="0">
                <a:solidFill>
                  <a:schemeClr val="accent2"/>
                </a:solidFill>
                <a:latin typeface="宋体" panose="02010600030101010101" pitchFamily="2" charset="-122"/>
                <a:ea typeface="宋体" panose="02010600030101010101" pitchFamily="2" charset="-122"/>
                <a:sym typeface="黑体" panose="02010609060101010101" pitchFamily="49" charset="-122"/>
              </a:rPr>
              <a:t>.</a:t>
            </a:r>
            <a:r>
              <a:rPr lang="en-US" altLang="zh-CN" sz="36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37-38</a:t>
            </a:r>
            <a:endParaRPr lang="zh-CN" altLang="en-US" sz="3600" b="1" noProof="1">
              <a:latin typeface="宋体" panose="02010600030101010101" pitchFamily="2" charset="-122"/>
              <a:cs typeface="宋体" panose="02010600030101010101" pitchFamily="2" charset="-122"/>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）矛盾    </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矛盾</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是反映事物内部和事物之间对立统一关系的哲学范畴。对立和统一分别体现了矛盾的两种基本属性。矛盾的对立属性又称斗争性，矛盾的统一属性又称同一性</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noProof="1">
              <a:latin typeface="宋体" panose="02010600030101010101" pitchFamily="2" charset="-122"/>
              <a:cs typeface="宋体" panose="02010600030101010101" pitchFamily="2" charset="-122"/>
              <a:sym typeface="+mn-ea"/>
            </a:endParaRPr>
          </a:p>
          <a:p>
            <a:pPr algn="just" fontAlgn="auto"/>
            <a:r>
              <a:rPr lang="zh-CN" altLang="en-US" sz="2800" b="1" noProof="1"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noProof="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noProof="1" smtClean="0">
                <a:latin typeface="宋体" panose="02010600030101010101" pitchFamily="2" charset="-122"/>
                <a:ea typeface="宋体" panose="02010600030101010101" pitchFamily="2" charset="-122"/>
                <a:cs typeface="宋体" panose="02010600030101010101" pitchFamily="2" charset="-122"/>
                <a:sym typeface="+mn-ea"/>
              </a:rPr>
              <a:t>）同一性和斗争性</a:t>
            </a:r>
            <a:endParaRPr lang="en-US" altLang="zh-CN" sz="2800" b="1" noProof="1">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矛盾的同一性是指双方相互依存、相互贯通的性质和趋势，有两个方面的含义：一是矛盾着的对立面相互依存，互为存在的前提，并共处于一个统一体中</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；二是</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矛盾着的对立面相互贯通，在一定条件下可以相互转化。矛盾的斗争性是矛盾着的对立面相互排斥、相互分离的性质和趋势。</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4832092"/>
          </a:xfrm>
          <a:prstGeom prst="rect">
            <a:avLst/>
          </a:prstGeom>
          <a:noFill/>
        </p:spPr>
        <p:txBody>
          <a:bodyPr wrap="square" rtlCol="0">
            <a:spAutoFit/>
          </a:bodyPr>
          <a:lstStyle/>
          <a:p>
            <a:pPr lvl="0" algn="just"/>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）矛盾的同一性和斗争性在事物发展中的作用：</a:t>
            </a:r>
            <a:endParaRPr lang="zh-CN" altLang="en-US" sz="2800" b="1" noProof="1">
              <a:latin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第一，同一性的作用</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同一性</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是事物存在和发展的前提</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②同一性使</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双方互相吸取有利于自身的因素，在</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相互作用中各自得到发展</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③同一性规定</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着事物转化的可能和发展的趋势</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，斗争性的作用</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①矛盾</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双方的斗争</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促进矛盾</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双方力量的变化，竞</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长争高</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、此消彼长，造成双方</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力量发展的</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不平衡，为对立面的转化、事物的质变创造条件。</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②矛盾</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双方的斗争是一种矛盾统一体向另一种矛盾统一体过渡的决定力量。</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7</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a:t>
            </a:r>
            <a:r>
              <a:rPr lang="en-US" altLang="zh-CN" sz="36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P.38-40</a:t>
            </a:r>
            <a:endParaRPr lang="zh-CN" altLang="en-US" sz="3600" b="1" noProof="1">
              <a:latin typeface="宋体" panose="02010600030101010101" pitchFamily="2" charset="-122"/>
              <a:cs typeface="宋体" panose="02010600030101010101" pitchFamily="2" charset="-122"/>
            </a:endParaRPr>
          </a:p>
          <a:p>
            <a:pPr algn="just" fontAlgn="auto"/>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）普遍性    </a:t>
            </a:r>
            <a:endPar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   矛盾</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的普遍性是指矛盾存在于一切事物中，存在于一切事物发展过程的始终</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）特殊性</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矛盾</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的特殊性是指各个具体事物的矛盾、每一个矛盾的各个方面在发展的不同阶段上各有其特点。</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事物由多种矛盾构成。主要矛盾是矛盾体系</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中处于</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支配地位、对事物的发展起决定作用的矛盾。次要矛盾是矛盾体系中处于从属</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地位、</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对事物的发展起次要</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作用的矛盾。</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不仅如此，在每一对矛盾中，有一方处于支配地位，起着主导作用，这是矛盾的主要方面，处于被支配一方的则是矛盾的次要方面。事物的性质是由主要矛盾的主要方面所</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规定的。</a:t>
            </a:r>
            <a:endPar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矛盾的普遍性和特殊性辩证关系原理是</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马克思主义普遍真理同各国</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具体实际相结合的哲学基础</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70" y="470514"/>
            <a:ext cx="11187404" cy="4247317"/>
          </a:xfrm>
          <a:prstGeom prst="rect">
            <a:avLst/>
          </a:prstGeom>
          <a:noFill/>
        </p:spPr>
        <p:txBody>
          <a:bodyPr wrap="square" rtlCol="0">
            <a:spAutoFit/>
          </a:bodyPr>
          <a:lstStyle/>
          <a:p>
            <a:pPr lvl="0" algn="just"/>
            <a:r>
              <a:rPr lang="en-US" sz="3600" b="1" dirty="0">
                <a:latin typeface="宋体" panose="02010600030101010101" pitchFamily="2" charset="-122"/>
                <a:ea typeface="宋体" panose="02010600030101010101" pitchFamily="2" charset="-122"/>
                <a:cs typeface="宋体" panose="02010600030101010101" pitchFamily="2" charset="-122"/>
                <a:sym typeface="+mn-ea"/>
              </a:rPr>
              <a:t>8</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两点论和重点论</a:t>
            </a:r>
            <a:r>
              <a:rPr lang="en-US" altLang="zh-CN" sz="3600" b="1" dirty="0" smtClean="0">
                <a:solidFill>
                  <a:srgbClr val="ED7D31"/>
                </a:solidFill>
                <a:latin typeface="宋体" panose="02010600030101010101" pitchFamily="2" charset="-122"/>
                <a:ea typeface="宋体" panose="02010600030101010101" pitchFamily="2" charset="-122"/>
                <a:cs typeface="宋体" panose="02010600030101010101" pitchFamily="2" charset="-122"/>
                <a:sym typeface="+mn-ea"/>
              </a:rPr>
              <a:t>P.39</a:t>
            </a:r>
            <a:endParaRPr lang="zh-CN" altLang="en-US" sz="3600" b="1" noProof="1">
              <a:solidFill>
                <a:prstClr val="black"/>
              </a:solidFill>
              <a:latin typeface="宋体" panose="02010600030101010101" pitchFamily="2" charset="-122"/>
              <a:cs typeface="宋体" panose="02010600030101010101" pitchFamily="2" charset="-122"/>
            </a:endParaRPr>
          </a:p>
          <a:p>
            <a:pPr algn="just" fontAlgn="auto"/>
            <a:r>
              <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smtClean="0">
                <a:latin typeface="宋体" panose="02010600030101010101" pitchFamily="2" charset="-122"/>
                <a:ea typeface="宋体" panose="02010600030101010101" pitchFamily="2" charset="-122"/>
                <a:cs typeface="宋体" panose="02010600030101010101" pitchFamily="2" charset="-122"/>
                <a:sym typeface="+mn-ea"/>
              </a:rPr>
              <a:t>把</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主要矛盾和次要矛盾、矛盾的主要方面和次要方面的辩证关系运用到实际工作中，就是要坚持“两点论”和“重点论”的统一</a:t>
            </a:r>
            <a:r>
              <a:rPr lang="zh-CN" altLang="en-US" sz="26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smtClean="0">
                <a:latin typeface="宋体" panose="02010600030101010101" pitchFamily="2" charset="-122"/>
                <a:ea typeface="宋体" panose="02010600030101010101" pitchFamily="2" charset="-122"/>
                <a:cs typeface="宋体" panose="02010600030101010101" pitchFamily="2" charset="-122"/>
                <a:sym typeface="+mn-ea"/>
              </a:rPr>
              <a:t>“两点论”是指在分析事物的矛盾时，不仅要看到矛盾双方的对立，而且要看到矛盾双方的统一；不仅要看到矛盾体系中存在着主要矛盾、矛盾的主要方面，而且要看到次要矛盾、矛盾的次要方面。</a:t>
            </a:r>
            <a:endPar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smtClean="0">
                <a:latin typeface="宋体" panose="02010600030101010101" pitchFamily="2" charset="-122"/>
                <a:ea typeface="宋体" panose="02010600030101010101" pitchFamily="2" charset="-122"/>
                <a:cs typeface="宋体" panose="02010600030101010101" pitchFamily="2" charset="-122"/>
                <a:sym typeface="+mn-ea"/>
              </a:rPr>
              <a:t>“重点论”是指要着重把握主要矛盾、矛盾的主要方面，并以此作为解决问题的出发点。</a:t>
            </a:r>
            <a:endPar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smtClean="0">
                <a:latin typeface="宋体" panose="02010600030101010101" pitchFamily="2" charset="-122"/>
                <a:ea typeface="宋体" panose="02010600030101010101" pitchFamily="2" charset="-122"/>
                <a:cs typeface="宋体" panose="02010600030101010101" pitchFamily="2" charset="-122"/>
                <a:sym typeface="+mn-ea"/>
              </a:rPr>
              <a:t>“两点论”和“重点论”的统一要求我们，看问题既要全面地看，又要看主流、大势、发展趋势。</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9</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sz="3600" b="1" dirty="0" smtClean="0">
                <a:latin typeface="宋体" panose="02010600030101010101" pitchFamily="2" charset="-122"/>
                <a:ea typeface="宋体" panose="02010600030101010101" pitchFamily="2" charset="-122"/>
                <a:cs typeface="宋体" panose="02010600030101010101" pitchFamily="2" charset="-122"/>
                <a:sym typeface="+mn-ea"/>
              </a:rPr>
              <a:t>量变质变</a:t>
            </a:r>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规律</a:t>
            </a:r>
            <a:r>
              <a:rPr lang="en-US" altLang="zh-CN" sz="36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P.40-41</a:t>
            </a:r>
            <a:endParaRPr lang="zh-CN" altLang="en-US" sz="36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）量变  </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量变</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是事物数量的增减和组成要素排列次序的变动，是保持事物的质</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的相对稳定性</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的不显著变化，体现事物发展渐进过程的连续性</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）质变</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质变</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是事物性质的根本变化，是事物由一种质态向另一种质态的飞跃，体现了事物发展渐进过程和连续性的中断</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）量变和质变的辩证关系</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第一</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，量变是质变的必要准备</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，质变是量变的必然结果</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，量变和质变是相互渗透的。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10.</a:t>
            </a:r>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否定之否定规律</a:t>
            </a:r>
            <a:r>
              <a:rPr lang="en-US" altLang="zh-CN" sz="3600" b="1"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P.41-42</a:t>
            </a: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）肯定和否定</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   事物内部存在肯定因素和否定因素。肯定因素是维持现存事物存在的因素，否定因素是促使现存事物灭亡的因素。</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）辩证否定观的基本内容</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是</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，否定是事物的自我否定，是事物内部矛盾运动的结果</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，否定是事物发展的环节，是旧事物向新事物的转变，是从旧质到新质的飞跃</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，否定是新旧事物联系的环节，新事物孕育产生于旧事物，新旧事物是通过否定环节联系起来的</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第四</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，辩证否定的实质是</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扬弃</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，即新事物对旧事物既批判又继承，既克服其消极因素又保留其积极因素。</a:t>
            </a:r>
            <a:endParaRPr lang="zh-CN" altLang="en-US" sz="2800" b="1" noProof="1">
              <a:latin typeface="宋体" panose="0201060003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5738" y="310831"/>
            <a:ext cx="10482415" cy="6032421"/>
          </a:xfrm>
          <a:prstGeom prst="rect">
            <a:avLst/>
          </a:prstGeom>
          <a:noFill/>
        </p:spPr>
        <p:txBody>
          <a:bodyPr wrap="square" rtlCol="0">
            <a:spAutoFit/>
          </a:bodyPr>
          <a:lstStyle/>
          <a:p>
            <a:pPr algn="ctr" fontAlgn="base">
              <a:spcBef>
                <a:spcPct val="0"/>
              </a:spcBef>
              <a:spcAft>
                <a:spcPts val="1200"/>
              </a:spcAft>
              <a:buNone/>
              <a:defRPr/>
            </a:pPr>
            <a:r>
              <a:rPr lang="zh-CN" altLang="en-US" sz="3600" b="1" dirty="0">
                <a:solidFill>
                  <a:schemeClr val="tx2"/>
                </a:solidFill>
                <a:ea typeface="隶书" panose="02010509060101010101" pitchFamily="1" charset="-122"/>
                <a:sym typeface="+mn-ea"/>
              </a:rPr>
              <a:t> </a:t>
            </a:r>
            <a:r>
              <a:rPr lang="zh-CN" altLang="en-US" sz="4000" b="1" dirty="0">
                <a:solidFill>
                  <a:schemeClr val="tx2"/>
                </a:solidFill>
                <a:latin typeface="黑体" panose="02010609060101010101" pitchFamily="49" charset="-122"/>
                <a:ea typeface="黑体" panose="02010609060101010101" pitchFamily="49" charset="-122"/>
                <a:sym typeface="+mn-ea"/>
              </a:rPr>
              <a:t>第二</a:t>
            </a:r>
            <a:r>
              <a:rPr lang="zh-CN" altLang="en-US" sz="4000" b="1" dirty="0" smtClean="0">
                <a:solidFill>
                  <a:schemeClr val="tx2"/>
                </a:solidFill>
                <a:latin typeface="黑体" panose="02010609060101010101" pitchFamily="49" charset="-122"/>
                <a:ea typeface="黑体" panose="02010609060101010101" pitchFamily="49" charset="-122"/>
                <a:sym typeface="+mn-ea"/>
              </a:rPr>
              <a:t>章</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marL="342900" lvl="0" indent="-342900" algn="just" fontAlgn="base">
              <a:lnSpc>
                <a:spcPts val="4500"/>
              </a:lnSpc>
              <a:spcAft>
                <a:spcPct val="0"/>
              </a:spcAft>
              <a:buClr>
                <a:srgbClr val="44546A"/>
              </a:buClr>
              <a:buSzPct val="50000"/>
              <a:defRPr/>
            </a:pPr>
            <a:r>
              <a:rPr lang="en-US" altLang="zh-CN" sz="3200" b="1" dirty="0">
                <a:solidFill>
                  <a:prstClr val="black"/>
                </a:solidFill>
                <a:latin typeface="微软雅黑" pitchFamily="34" charset="-122"/>
                <a:ea typeface="微软雅黑" pitchFamily="34" charset="-122"/>
                <a:sym typeface="+mn-ea"/>
              </a:rPr>
              <a:t>1.实践</a:t>
            </a:r>
            <a:r>
              <a:rPr lang="zh-CN" altLang="en-US" sz="3200" b="1" dirty="0">
                <a:solidFill>
                  <a:prstClr val="black"/>
                </a:solidFill>
                <a:latin typeface="微软雅黑" pitchFamily="34" charset="-122"/>
                <a:ea typeface="微软雅黑" pitchFamily="34" charset="-122"/>
                <a:sym typeface="+mn-ea"/>
              </a:rPr>
              <a:t>的</a:t>
            </a:r>
            <a:r>
              <a:rPr lang="zh-CN" altLang="en-US" sz="3200" b="1" dirty="0" smtClean="0">
                <a:solidFill>
                  <a:prstClr val="black"/>
                </a:solidFill>
                <a:latin typeface="微软雅黑" pitchFamily="34" charset="-122"/>
                <a:ea typeface="微软雅黑" pitchFamily="34" charset="-122"/>
                <a:sym typeface="+mn-ea"/>
              </a:rPr>
              <a:t>本质、特征和</a:t>
            </a:r>
            <a:r>
              <a:rPr lang="zh-CN" altLang="en-US" sz="3200" b="1" dirty="0">
                <a:solidFill>
                  <a:prstClr val="black"/>
                </a:solidFill>
                <a:latin typeface="微软雅黑" pitchFamily="34" charset="-122"/>
                <a:ea typeface="微软雅黑" pitchFamily="34" charset="-122"/>
                <a:sym typeface="+mn-ea"/>
              </a:rPr>
              <a:t>结构</a:t>
            </a:r>
            <a:r>
              <a:rPr lang="en-US" altLang="zh-CN" sz="3200" b="1" dirty="0">
                <a:solidFill>
                  <a:srgbClr val="ED7D31"/>
                </a:solidFill>
                <a:latin typeface="微软雅黑" pitchFamily="34" charset="-122"/>
                <a:ea typeface="微软雅黑" pitchFamily="34" charset="-122"/>
                <a:sym typeface="+mn-ea"/>
              </a:rPr>
              <a:t>P.56-58</a:t>
            </a:r>
            <a:endParaRPr lang="en-US" altLang="zh-CN" sz="3200" b="1" kern="0" dirty="0">
              <a:solidFill>
                <a:srgbClr val="ED7D31"/>
              </a:solidFill>
              <a:latin typeface="微软雅黑" pitchFamily="34" charset="-122"/>
              <a:ea typeface="微软雅黑" pitchFamily="34" charset="-122"/>
              <a:cs typeface="宋体" panose="02010600030101010101" pitchFamily="2" charset="-122"/>
            </a:endParaRPr>
          </a:p>
          <a:p>
            <a:pPr marL="342900" lvl="0" indent="-342900" algn="just" fontAlgn="base">
              <a:lnSpc>
                <a:spcPts val="4500"/>
              </a:lnSpc>
              <a:spcAft>
                <a:spcPct val="0"/>
              </a:spcAft>
              <a:buClr>
                <a:srgbClr val="44546A"/>
              </a:buClr>
              <a:buSzPct val="50000"/>
              <a:defRPr/>
            </a:pPr>
            <a:r>
              <a:rPr lang="en-US" altLang="zh-CN" sz="3200" b="1" dirty="0">
                <a:solidFill>
                  <a:prstClr val="black"/>
                </a:solidFill>
                <a:latin typeface="微软雅黑" pitchFamily="34" charset="-122"/>
                <a:ea typeface="微软雅黑" pitchFamily="34" charset="-122"/>
                <a:sym typeface="+mn-ea"/>
              </a:rPr>
              <a:t>2.</a:t>
            </a:r>
            <a:r>
              <a:rPr lang="zh-CN" altLang="en-US" sz="3200" b="1" dirty="0">
                <a:solidFill>
                  <a:prstClr val="black"/>
                </a:solidFill>
                <a:latin typeface="微软雅黑" pitchFamily="34" charset="-122"/>
                <a:ea typeface="微软雅黑" pitchFamily="34" charset="-122"/>
                <a:sym typeface="+mn-ea"/>
              </a:rPr>
              <a:t>实践</a:t>
            </a:r>
            <a:r>
              <a:rPr lang="zh-CN" altLang="en-US" sz="3200" b="1" dirty="0" smtClean="0">
                <a:solidFill>
                  <a:prstClr val="black"/>
                </a:solidFill>
                <a:latin typeface="微软雅黑" pitchFamily="34" charset="-122"/>
                <a:ea typeface="微软雅黑" pitchFamily="34" charset="-122"/>
                <a:sym typeface="+mn-ea"/>
              </a:rPr>
              <a:t>的类型及对认识的决定</a:t>
            </a:r>
            <a:r>
              <a:rPr lang="zh-CN" altLang="en-US" sz="3200" b="1" dirty="0">
                <a:solidFill>
                  <a:prstClr val="black"/>
                </a:solidFill>
                <a:latin typeface="微软雅黑" pitchFamily="34" charset="-122"/>
                <a:ea typeface="微软雅黑" pitchFamily="34" charset="-122"/>
                <a:sym typeface="+mn-ea"/>
              </a:rPr>
              <a:t>作用</a:t>
            </a:r>
            <a:r>
              <a:rPr lang="en-US" altLang="zh-CN" sz="3200" b="1" dirty="0">
                <a:solidFill>
                  <a:srgbClr val="ED7D31"/>
                </a:solidFill>
                <a:latin typeface="微软雅黑" pitchFamily="34" charset="-122"/>
                <a:ea typeface="微软雅黑" pitchFamily="34" charset="-122"/>
                <a:sym typeface="+mn-ea"/>
              </a:rPr>
              <a:t>P.60-63</a:t>
            </a:r>
            <a:r>
              <a:rPr lang="zh-CN" altLang="en-US" sz="3200" b="1" kern="0" dirty="0">
                <a:solidFill>
                  <a:srgbClr val="ED7D31"/>
                </a:solidFill>
                <a:latin typeface="微软雅黑" pitchFamily="34" charset="-122"/>
                <a:ea typeface="微软雅黑" pitchFamily="34" charset="-122"/>
                <a:cs typeface="宋体" panose="02010600030101010101" pitchFamily="2" charset="-122"/>
                <a:sym typeface="+mn-ea"/>
              </a:rPr>
              <a:t>      </a:t>
            </a:r>
          </a:p>
          <a:p>
            <a:pPr lvl="0" algn="just" eaLnBrk="0" fontAlgn="base" hangingPunct="0">
              <a:lnSpc>
                <a:spcPts val="4500"/>
              </a:lnSpc>
              <a:spcAft>
                <a:spcPct val="0"/>
              </a:spcAft>
              <a:defRPr/>
            </a:pPr>
            <a:r>
              <a:rPr lang="en-US" altLang="zh-CN" sz="3200" b="1" dirty="0">
                <a:solidFill>
                  <a:prstClr val="black"/>
                </a:solidFill>
                <a:latin typeface="微软雅黑" pitchFamily="34" charset="-122"/>
                <a:ea typeface="微软雅黑" pitchFamily="34" charset="-122"/>
                <a:sym typeface="+mn-ea"/>
              </a:rPr>
              <a:t>3.</a:t>
            </a:r>
            <a:r>
              <a:rPr lang="zh-CN" altLang="en-US" sz="3200" b="1" dirty="0">
                <a:solidFill>
                  <a:prstClr val="black"/>
                </a:solidFill>
                <a:latin typeface="微软雅黑" pitchFamily="34" charset="-122"/>
                <a:ea typeface="微软雅黑" pitchFamily="34" charset="-122"/>
                <a:sym typeface="+mn-ea"/>
              </a:rPr>
              <a:t>认识的</a:t>
            </a:r>
            <a:r>
              <a:rPr lang="zh-CN" altLang="en-US" sz="3200" b="1" dirty="0" smtClean="0">
                <a:solidFill>
                  <a:prstClr val="black"/>
                </a:solidFill>
                <a:latin typeface="微软雅黑" pitchFamily="34" charset="-122"/>
                <a:ea typeface="微软雅黑" pitchFamily="34" charset="-122"/>
                <a:sym typeface="+mn-ea"/>
              </a:rPr>
              <a:t>本质、特征和</a:t>
            </a:r>
            <a:r>
              <a:rPr lang="zh-CN" altLang="en-US" sz="3200" b="1" dirty="0">
                <a:solidFill>
                  <a:prstClr val="black"/>
                </a:solidFill>
                <a:latin typeface="微软雅黑" pitchFamily="34" charset="-122"/>
                <a:ea typeface="微软雅黑" pitchFamily="34" charset="-122"/>
                <a:sym typeface="+mn-ea"/>
              </a:rPr>
              <a:t>过程</a:t>
            </a:r>
            <a:r>
              <a:rPr lang="en-US" altLang="zh-CN" sz="3200" b="1" dirty="0">
                <a:solidFill>
                  <a:srgbClr val="ED7D31"/>
                </a:solidFill>
                <a:latin typeface="微软雅黑" pitchFamily="34" charset="-122"/>
                <a:ea typeface="微软雅黑" pitchFamily="34" charset="-122"/>
                <a:sym typeface="+mn-ea"/>
              </a:rPr>
              <a:t>P.65-70</a:t>
            </a:r>
          </a:p>
          <a:p>
            <a:pPr lvl="0" algn="just" eaLnBrk="0" fontAlgn="base" hangingPunct="0">
              <a:lnSpc>
                <a:spcPts val="4500"/>
              </a:lnSpc>
              <a:spcAft>
                <a:spcPct val="0"/>
              </a:spcAft>
              <a:defRPr/>
            </a:pPr>
            <a:r>
              <a:rPr lang="en-US" altLang="zh-CN" sz="3200" b="1" dirty="0">
                <a:solidFill>
                  <a:prstClr val="black"/>
                </a:solidFill>
                <a:latin typeface="微软雅黑" pitchFamily="34" charset="-122"/>
                <a:ea typeface="微软雅黑" pitchFamily="34" charset="-122"/>
                <a:sym typeface="+mn-ea"/>
              </a:rPr>
              <a:t>4.</a:t>
            </a:r>
            <a:r>
              <a:rPr lang="zh-CN" altLang="en-US" sz="3200" b="1" dirty="0">
                <a:solidFill>
                  <a:prstClr val="black"/>
                </a:solidFill>
                <a:latin typeface="微软雅黑" pitchFamily="34" charset="-122"/>
                <a:ea typeface="微软雅黑" pitchFamily="34" charset="-122"/>
                <a:sym typeface="+mn-ea"/>
              </a:rPr>
              <a:t>感性认识和理性认识</a:t>
            </a:r>
            <a:r>
              <a:rPr lang="en-US" altLang="zh-CN" sz="3200" b="1" dirty="0">
                <a:solidFill>
                  <a:srgbClr val="ED7D31"/>
                </a:solidFill>
                <a:latin typeface="微软雅黑" pitchFamily="34" charset="-122"/>
                <a:ea typeface="微软雅黑" pitchFamily="34" charset="-122"/>
                <a:sym typeface="+mn-ea"/>
              </a:rPr>
              <a:t>P.67-69</a:t>
            </a:r>
            <a:endParaRPr lang="en-US" altLang="zh-CN" sz="3200" b="1" kern="0" dirty="0">
              <a:solidFill>
                <a:srgbClr val="C47546"/>
              </a:solidFill>
              <a:latin typeface="微软雅黑" pitchFamily="34" charset="-122"/>
              <a:ea typeface="微软雅黑" pitchFamily="34" charset="-122"/>
              <a:cs typeface="宋体" panose="02010600030101010101" pitchFamily="2" charset="-122"/>
              <a:sym typeface="+mn-ea"/>
            </a:endParaRPr>
          </a:p>
          <a:p>
            <a:pPr lvl="0" algn="just" eaLnBrk="0" fontAlgn="base" hangingPunct="0">
              <a:lnSpc>
                <a:spcPts val="4500"/>
              </a:lnSpc>
              <a:spcAft>
                <a:spcPct val="0"/>
              </a:spcAft>
              <a:defRPr/>
            </a:pPr>
            <a:r>
              <a:rPr lang="en-US" altLang="zh-CN" sz="3200" b="1" kern="0" dirty="0">
                <a:latin typeface="微软雅黑" pitchFamily="34" charset="-122"/>
                <a:ea typeface="微软雅黑" pitchFamily="34" charset="-122"/>
                <a:cs typeface="宋体" panose="02010600030101010101" pitchFamily="2" charset="-122"/>
                <a:sym typeface="+mn-ea"/>
              </a:rPr>
              <a:t>5</a:t>
            </a:r>
            <a:r>
              <a:rPr lang="en-US" altLang="zh-CN" sz="3200" b="1" kern="0" dirty="0" smtClean="0">
                <a:latin typeface="微软雅黑" pitchFamily="34" charset="-122"/>
                <a:ea typeface="微软雅黑" pitchFamily="34" charset="-122"/>
                <a:cs typeface="宋体" panose="02010600030101010101" pitchFamily="2" charset="-122"/>
                <a:sym typeface="+mn-ea"/>
              </a:rPr>
              <a:t>.</a:t>
            </a:r>
            <a:r>
              <a:rPr lang="zh-CN" altLang="en-US" sz="3200" b="1" dirty="0" smtClean="0">
                <a:latin typeface="微软雅黑" pitchFamily="34" charset="-122"/>
                <a:ea typeface="微软雅黑" pitchFamily="34" charset="-122"/>
                <a:sym typeface="+mn-ea"/>
              </a:rPr>
              <a:t>真理及其客观性、绝对性和相对性</a:t>
            </a:r>
            <a:r>
              <a:rPr lang="en-US" altLang="zh-CN" sz="3200" b="1" dirty="0" smtClean="0">
                <a:solidFill>
                  <a:srgbClr val="ED7D31"/>
                </a:solidFill>
                <a:latin typeface="微软雅黑" pitchFamily="34" charset="-122"/>
                <a:ea typeface="微软雅黑" pitchFamily="34" charset="-122"/>
                <a:sym typeface="+mn-ea"/>
              </a:rPr>
              <a:t>P.75-77</a:t>
            </a:r>
            <a:endParaRPr lang="en-US" altLang="zh-CN" sz="3200" b="1" dirty="0">
              <a:solidFill>
                <a:srgbClr val="ED7D31"/>
              </a:solidFill>
              <a:latin typeface="微软雅黑" pitchFamily="34" charset="-122"/>
              <a:ea typeface="微软雅黑" pitchFamily="34" charset="-122"/>
              <a:sym typeface="+mn-ea"/>
            </a:endParaRPr>
          </a:p>
          <a:p>
            <a:pPr lvl="0" algn="just" eaLnBrk="0" fontAlgn="base" hangingPunct="0">
              <a:lnSpc>
                <a:spcPts val="4500"/>
              </a:lnSpc>
              <a:spcAft>
                <a:spcPct val="0"/>
              </a:spcAft>
              <a:defRPr/>
            </a:pPr>
            <a:r>
              <a:rPr lang="en-US" altLang="zh-CN" sz="3200" b="1" kern="0" dirty="0">
                <a:latin typeface="微软雅黑" pitchFamily="34" charset="-122"/>
                <a:ea typeface="微软雅黑" pitchFamily="34" charset="-122"/>
                <a:cs typeface="宋体" panose="02010600030101010101" pitchFamily="2" charset="-122"/>
                <a:sym typeface="+mn-ea"/>
              </a:rPr>
              <a:t>6.</a:t>
            </a:r>
            <a:r>
              <a:rPr lang="zh-CN" altLang="en-US" sz="3200" b="1" dirty="0">
                <a:latin typeface="微软雅黑" pitchFamily="34" charset="-122"/>
                <a:ea typeface="微软雅黑" pitchFamily="34" charset="-122"/>
                <a:sym typeface="+mn-ea"/>
              </a:rPr>
              <a:t>真理的检验标准</a:t>
            </a:r>
            <a:r>
              <a:rPr lang="en-US" altLang="zh-CN" sz="3200" b="1" dirty="0" smtClean="0">
                <a:solidFill>
                  <a:srgbClr val="ED7D31"/>
                </a:solidFill>
                <a:latin typeface="微软雅黑" pitchFamily="34" charset="-122"/>
                <a:ea typeface="微软雅黑" pitchFamily="34" charset="-122"/>
                <a:cs typeface="宋体" panose="02010600030101010101" pitchFamily="2" charset="-122"/>
                <a:sym typeface="+mn-ea"/>
              </a:rPr>
              <a:t>P</a:t>
            </a:r>
            <a:r>
              <a:rPr lang="en-US" altLang="zh-CN" sz="3200" b="1" dirty="0" smtClean="0">
                <a:solidFill>
                  <a:srgbClr val="ED7D31"/>
                </a:solidFill>
                <a:latin typeface="微软雅黑" pitchFamily="34" charset="-122"/>
                <a:ea typeface="微软雅黑" pitchFamily="34" charset="-122"/>
                <a:sym typeface="+mn-ea"/>
              </a:rPr>
              <a:t>.</a:t>
            </a:r>
            <a:r>
              <a:rPr lang="en-US" altLang="zh-CN" sz="3200" b="1" dirty="0" smtClean="0">
                <a:solidFill>
                  <a:srgbClr val="ED7D31"/>
                </a:solidFill>
                <a:latin typeface="微软雅黑" pitchFamily="34" charset="-122"/>
                <a:ea typeface="微软雅黑" pitchFamily="34" charset="-122"/>
                <a:cs typeface="宋体" panose="02010600030101010101" pitchFamily="2" charset="-122"/>
                <a:sym typeface="+mn-ea"/>
              </a:rPr>
              <a:t>83-85</a:t>
            </a:r>
            <a:endParaRPr lang="en-US" altLang="zh-CN" sz="3200" b="1" dirty="0">
              <a:solidFill>
                <a:srgbClr val="ED7D31"/>
              </a:solidFill>
              <a:latin typeface="微软雅黑" pitchFamily="34" charset="-122"/>
              <a:ea typeface="微软雅黑" pitchFamily="34" charset="-122"/>
              <a:cs typeface="宋体" panose="02010600030101010101" pitchFamily="2" charset="-122"/>
              <a:sym typeface="+mn-ea"/>
            </a:endParaRPr>
          </a:p>
          <a:p>
            <a:pPr lvl="0" algn="just" eaLnBrk="0" fontAlgn="base" hangingPunct="0">
              <a:lnSpc>
                <a:spcPts val="4500"/>
              </a:lnSpc>
              <a:spcAft>
                <a:spcPct val="0"/>
              </a:spcAft>
              <a:defRPr/>
            </a:pPr>
            <a:r>
              <a:rPr lang="en-US" altLang="zh-CN" sz="3200" b="1" kern="0" dirty="0">
                <a:latin typeface="微软雅黑" pitchFamily="34" charset="-122"/>
                <a:ea typeface="微软雅黑" pitchFamily="34" charset="-122"/>
                <a:cs typeface="宋体" panose="02010600030101010101" pitchFamily="2" charset="-122"/>
                <a:sym typeface="+mn-ea"/>
              </a:rPr>
              <a:t>7.</a:t>
            </a:r>
            <a:r>
              <a:rPr lang="zh-CN" altLang="en-US" sz="3200" b="1" dirty="0">
                <a:latin typeface="微软雅黑" pitchFamily="34" charset="-122"/>
                <a:ea typeface="微软雅黑" pitchFamily="34" charset="-122"/>
                <a:sym typeface="+mn-ea"/>
              </a:rPr>
              <a:t>价值及其基本特性</a:t>
            </a:r>
            <a:r>
              <a:rPr lang="en-US" altLang="zh-CN" sz="3200" b="1" dirty="0">
                <a:solidFill>
                  <a:srgbClr val="ED7D31"/>
                </a:solidFill>
                <a:latin typeface="微软雅黑" pitchFamily="34" charset="-122"/>
                <a:ea typeface="微软雅黑" pitchFamily="34" charset="-122"/>
                <a:cs typeface="宋体" panose="02010600030101010101" pitchFamily="2" charset="-122"/>
                <a:sym typeface="+mn-ea"/>
              </a:rPr>
              <a:t>P.86-88</a:t>
            </a:r>
          </a:p>
          <a:p>
            <a:pPr lvl="0" algn="just" eaLnBrk="0" fontAlgn="base" hangingPunct="0">
              <a:lnSpc>
                <a:spcPts val="4500"/>
              </a:lnSpc>
              <a:spcAft>
                <a:spcPct val="0"/>
              </a:spcAft>
              <a:defRPr/>
            </a:pPr>
            <a:r>
              <a:rPr lang="en-US" altLang="zh-CN" sz="3200" b="1" kern="0" dirty="0">
                <a:solidFill>
                  <a:srgbClr val="000000"/>
                </a:solidFill>
                <a:latin typeface="微软雅黑" pitchFamily="34" charset="-122"/>
                <a:ea typeface="微软雅黑" pitchFamily="34" charset="-122"/>
                <a:cs typeface="+mn-ea"/>
                <a:sym typeface="+mn-ea"/>
              </a:rPr>
              <a:t>8.一切从实际出发</a:t>
            </a:r>
            <a:r>
              <a:rPr lang="en-US" altLang="zh-CN" sz="3200" b="1" dirty="0">
                <a:solidFill>
                  <a:srgbClr val="ED7D31"/>
                </a:solidFill>
                <a:latin typeface="微软雅黑" pitchFamily="34" charset="-122"/>
                <a:ea typeface="微软雅黑" pitchFamily="34" charset="-122"/>
                <a:cs typeface="宋体" panose="02010600030101010101" pitchFamily="2" charset="-122"/>
                <a:sym typeface="+mn-ea"/>
              </a:rPr>
              <a:t>P.97-100</a:t>
            </a:r>
          </a:p>
          <a:p>
            <a:pPr algn="just" latinLnBrk="0">
              <a:lnSpc>
                <a:spcPct val="100000"/>
              </a:lnSpc>
              <a:spcBef>
                <a:spcPct val="0"/>
              </a:spcBef>
              <a:buNone/>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507877"/>
            <a:ext cx="11050568" cy="544764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smtClean="0">
                <a:latin typeface="宋体" panose="02010600030101010101" pitchFamily="2" charset="-122"/>
                <a:ea typeface="宋体" panose="02010600030101010101" pitchFamily="2" charset="-122"/>
                <a:sym typeface="+mn-ea"/>
              </a:rPr>
              <a:t>1</a:t>
            </a:r>
            <a:r>
              <a:rPr lang="en-US" altLang="zh-CN" sz="3600" b="1" dirty="0">
                <a:latin typeface="宋体" panose="02010600030101010101" pitchFamily="2" charset="-122"/>
                <a:ea typeface="宋体" panose="02010600030101010101" pitchFamily="2" charset="-122"/>
                <a:sym typeface="+mn-ea"/>
              </a:rPr>
              <a:t>.</a:t>
            </a:r>
            <a:r>
              <a:rPr lang="en-US" altLang="zh-CN" sz="3600" b="1" dirty="0" smtClean="0">
                <a:latin typeface="宋体" panose="02010600030101010101" pitchFamily="2" charset="-122"/>
                <a:ea typeface="宋体" panose="02010600030101010101" pitchFamily="2" charset="-122"/>
                <a:sym typeface="+mn-ea"/>
              </a:rPr>
              <a:t>实践</a:t>
            </a:r>
            <a:r>
              <a:rPr lang="zh-CN" altLang="en-US" sz="3600" b="1" dirty="0" smtClean="0">
                <a:latin typeface="宋体" panose="02010600030101010101" pitchFamily="2" charset="-122"/>
                <a:ea typeface="宋体" panose="02010600030101010101" pitchFamily="2" charset="-122"/>
                <a:sym typeface="+mn-ea"/>
              </a:rPr>
              <a:t>的本质、特征和结构</a:t>
            </a:r>
            <a:r>
              <a:rPr lang="en-US" altLang="zh-CN" sz="3600" b="1" dirty="0" smtClean="0">
                <a:solidFill>
                  <a:schemeClr val="accent2"/>
                </a:solidFill>
                <a:latin typeface="宋体" panose="02010600030101010101" pitchFamily="2" charset="-122"/>
                <a:ea typeface="宋体" panose="02010600030101010101" pitchFamily="2" charset="-122"/>
                <a:sym typeface="+mn-ea"/>
              </a:rPr>
              <a:t>P.56-58</a:t>
            </a:r>
            <a:endParaRPr kumimoji="0" lang="en-US" altLang="zh-CN" sz="3600" b="1" i="0" u="none" strike="noStrike" kern="0" cap="none" spc="0" normalizeH="0" baseline="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实践</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是人类能动地改造世界的社会性的物质活动。</a:t>
            </a:r>
            <a:endParaRPr kumimoji="0" lang="en-US" altLang="zh-CN" sz="240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）实践的基本特征：</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第一、直接现实性。实践不是纯粹的精神活动，而是以感性事物为对象的现实的物质活动。</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自觉能动性。与动物本能的、被动的适应性活动不同，人的实践活动是一种有意识、有目的的活动。</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社会历史性。实践是社会性的、历史性的活动。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第一、实践主体。指具有一定的主体能力、从事现实社会实践活动的人。</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实践客体。指实践活动所指向的对象。</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smtClean="0">
                <a:latin typeface="宋体" panose="02010600030101010101" pitchFamily="2" charset="-122"/>
                <a:ea typeface="宋体" panose="02010600030101010101" pitchFamily="2" charset="-122"/>
                <a:sym typeface="+mn-ea"/>
              </a:rPr>
              <a:t>2.</a:t>
            </a:r>
            <a:r>
              <a:rPr lang="zh-CN" altLang="en-US" sz="3600" b="1" dirty="0" smtClean="0">
                <a:latin typeface="宋体" panose="02010600030101010101" pitchFamily="2" charset="-122"/>
                <a:ea typeface="宋体" panose="02010600030101010101" pitchFamily="2" charset="-122"/>
                <a:sym typeface="+mn-ea"/>
              </a:rPr>
              <a:t>实践的类型及对认识的决定作用</a:t>
            </a:r>
            <a:r>
              <a:rPr lang="en-US" altLang="zh-CN" sz="3600" b="1" dirty="0" smtClean="0">
                <a:solidFill>
                  <a:schemeClr val="accent2"/>
                </a:solidFill>
                <a:latin typeface="宋体" panose="02010600030101010101" pitchFamily="2" charset="-122"/>
                <a:ea typeface="宋体" panose="02010600030101010101" pitchFamily="2" charset="-122"/>
                <a:sym typeface="+mn-ea"/>
              </a:rPr>
              <a:t>P.60-63</a:t>
            </a:r>
            <a:r>
              <a:rPr lang="zh-CN" altLang="en-US"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smtClean="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形式的多样性：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第一，物质</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生产</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实践，是人类最基本的实践活动，解决人与自然的矛盾，满足人们物质生活资料和生产劳动资料的需要，生产和再生产社会的基本经济关系，由此决定着社会的基本性质和面貌。</a:t>
            </a:r>
            <a:endParaRPr lang="en-US" altLang="zh-CN"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政治</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实践，是形成各种社会关系的实践活动，表现为人们之间的社会交往和政治活动。</a:t>
            </a:r>
            <a:endParaRPr lang="en-US" altLang="zh-CN"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dirty="0" smtClean="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文化</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a:t>
            </a:r>
            <a:r>
              <a:rPr lang="zh-CN" altLang="en-US" sz="2600" b="1" kern="0" dirty="0" smtClean="0">
                <a:latin typeface="宋体" panose="02010600030101010101" pitchFamily="2" charset="-122"/>
                <a:ea typeface="宋体" panose="02010600030101010101" pitchFamily="2" charset="-122"/>
                <a:cs typeface="宋体" panose="02010600030101010101" pitchFamily="2" charset="-122"/>
                <a:sym typeface="+mn-ea"/>
              </a:rPr>
              <a:t>，是创造精神文化产品的实践活动，具有各种不同的形式，比如科学、艺术、教育等。</a:t>
            </a:r>
            <a:endPar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第二，实践</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第三，实践</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第四，实践</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是检验</a:t>
            </a:r>
            <a:r>
              <a:rPr lang="zh-CN" altLang="en-US" sz="2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真理性的</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唯一标准。</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87624" y="510047"/>
            <a:ext cx="9704030" cy="4493538"/>
          </a:xfrm>
          <a:prstGeom prst="rect">
            <a:avLst/>
          </a:prstGeom>
          <a:noFill/>
        </p:spPr>
        <p:txBody>
          <a:bodyPr wrap="square" rtlCol="0">
            <a:spAutoFit/>
          </a:bodyPr>
          <a:lstStyle/>
          <a:p>
            <a:pPr indent="0" algn="ctr" fontAlgn="base">
              <a:lnSpc>
                <a:spcPct val="90000"/>
              </a:lnSpc>
              <a:spcBef>
                <a:spcPct val="0"/>
              </a:spcBef>
              <a:spcAft>
                <a:spcPts val="1200"/>
              </a:spcAft>
              <a:buNone/>
              <a:defRPr/>
            </a:pPr>
            <a:r>
              <a:rPr sz="4000" b="1" dirty="0" err="1" smtClean="0">
                <a:solidFill>
                  <a:schemeClr val="tx2"/>
                </a:solidFill>
                <a:latin typeface="黑体" panose="02010609060101010101" pitchFamily="49" charset="-122"/>
                <a:ea typeface="黑体" panose="02010609060101010101" pitchFamily="49" charset="-122"/>
                <a:sym typeface="+mn-ea"/>
              </a:rPr>
              <a:t>导论</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marL="0" indent="0" algn="just" fontAlgn="base">
              <a:lnSpc>
                <a:spcPct val="150000"/>
              </a:lnSpc>
              <a:buNone/>
            </a:pPr>
            <a:r>
              <a:rPr sz="3200" b="1" dirty="0" smtClean="0">
                <a:latin typeface="微软雅黑" pitchFamily="34" charset="-122"/>
                <a:ea typeface="微软雅黑" pitchFamily="34" charset="-122"/>
                <a:sym typeface="+mn-ea"/>
              </a:rPr>
              <a:t>1</a:t>
            </a:r>
            <a:r>
              <a:rPr sz="3200" b="1" dirty="0">
                <a:latin typeface="微软雅黑" pitchFamily="34" charset="-122"/>
                <a:ea typeface="微软雅黑" pitchFamily="34" charset="-122"/>
                <a:sym typeface="+mn-ea"/>
              </a:rPr>
              <a:t>.马克思主义</a:t>
            </a:r>
            <a:r>
              <a:rPr sz="3200" b="1" dirty="0" smtClean="0">
                <a:solidFill>
                  <a:schemeClr val="accent2"/>
                </a:solidFill>
                <a:latin typeface="微软雅黑" pitchFamily="34" charset="-122"/>
                <a:ea typeface="微软雅黑" pitchFamily="34" charset="-122"/>
                <a:sym typeface="+mn-ea"/>
              </a:rPr>
              <a:t>P.2</a:t>
            </a:r>
            <a:endParaRPr lang="en-US" altLang="zh-CN" sz="3200" b="1" dirty="0" smtClean="0">
              <a:latin typeface="微软雅黑" pitchFamily="34" charset="-122"/>
              <a:ea typeface="微软雅黑" pitchFamily="34" charset="-122"/>
              <a:sym typeface="+mn-ea"/>
            </a:endParaRPr>
          </a:p>
          <a:p>
            <a:pPr marL="0" indent="0" algn="just" fontAlgn="base">
              <a:lnSpc>
                <a:spcPct val="150000"/>
              </a:lnSpc>
              <a:buNone/>
            </a:pPr>
            <a:r>
              <a:rPr sz="3200" b="1" dirty="0" smtClean="0">
                <a:latin typeface="微软雅黑" pitchFamily="34" charset="-122"/>
                <a:ea typeface="微软雅黑" pitchFamily="34" charset="-122"/>
                <a:sym typeface="+mn-ea"/>
              </a:rPr>
              <a:t>2</a:t>
            </a:r>
            <a:r>
              <a:rPr sz="3200" b="1" dirty="0">
                <a:latin typeface="微软雅黑" pitchFamily="34" charset="-122"/>
                <a:ea typeface="微软雅黑" pitchFamily="34" charset="-122"/>
                <a:sym typeface="+mn-ea"/>
              </a:rPr>
              <a:t>.马克思主义的三个组成部分</a:t>
            </a:r>
            <a:r>
              <a:rPr sz="3200" b="1" dirty="0" smtClean="0">
                <a:solidFill>
                  <a:schemeClr val="accent2"/>
                </a:solidFill>
                <a:latin typeface="微软雅黑" pitchFamily="34" charset="-122"/>
                <a:ea typeface="微软雅黑" pitchFamily="34" charset="-122"/>
                <a:sym typeface="+mn-ea"/>
              </a:rPr>
              <a:t>P.2</a:t>
            </a:r>
            <a:endParaRPr lang="en-US" altLang="zh-CN" sz="3200" b="1" dirty="0" smtClean="0">
              <a:latin typeface="微软雅黑" pitchFamily="34" charset="-122"/>
              <a:ea typeface="微软雅黑" pitchFamily="34" charset="-122"/>
              <a:sym typeface="+mn-ea"/>
            </a:endParaRPr>
          </a:p>
          <a:p>
            <a:pPr marL="0" indent="0" algn="just" fontAlgn="base">
              <a:lnSpc>
                <a:spcPct val="150000"/>
              </a:lnSpc>
              <a:buNone/>
            </a:pPr>
            <a:r>
              <a:rPr sz="3200" b="1" dirty="0" smtClean="0">
                <a:latin typeface="微软雅黑" pitchFamily="34" charset="-122"/>
                <a:ea typeface="微软雅黑" pitchFamily="34" charset="-122"/>
                <a:sym typeface="+mn-ea"/>
              </a:rPr>
              <a:t>3</a:t>
            </a:r>
            <a:r>
              <a:rPr sz="3200" b="1" dirty="0">
                <a:latin typeface="微软雅黑" pitchFamily="34" charset="-122"/>
                <a:ea typeface="微软雅黑" pitchFamily="34" charset="-122"/>
                <a:sym typeface="+mn-ea"/>
              </a:rPr>
              <a:t>.马克思主义基本原理</a:t>
            </a:r>
            <a:r>
              <a:rPr sz="3200" b="1" dirty="0" smtClean="0">
                <a:solidFill>
                  <a:schemeClr val="accent2"/>
                </a:solidFill>
                <a:latin typeface="微软雅黑" pitchFamily="34" charset="-122"/>
                <a:ea typeface="微软雅黑" pitchFamily="34" charset="-122"/>
                <a:sym typeface="+mn-ea"/>
              </a:rPr>
              <a:t>P.3</a:t>
            </a:r>
            <a:endParaRPr lang="en-US" altLang="zh-CN" sz="3200" b="1" dirty="0" smtClean="0">
              <a:latin typeface="微软雅黑" pitchFamily="34" charset="-122"/>
              <a:ea typeface="微软雅黑" pitchFamily="34" charset="-122"/>
              <a:sym typeface="+mn-ea"/>
            </a:endParaRPr>
          </a:p>
          <a:p>
            <a:pPr algn="just" fontAlgn="base">
              <a:lnSpc>
                <a:spcPct val="150000"/>
              </a:lnSpc>
            </a:pPr>
            <a:r>
              <a:rPr lang="en-US" altLang="zh-CN" sz="3200" b="1" dirty="0" smtClean="0">
                <a:solidFill>
                  <a:prstClr val="black"/>
                </a:solidFill>
                <a:latin typeface="微软雅黑" pitchFamily="34" charset="-122"/>
                <a:ea typeface="微软雅黑" pitchFamily="34" charset="-122"/>
                <a:sym typeface="+mn-ea"/>
              </a:rPr>
              <a:t>4.</a:t>
            </a:r>
            <a:r>
              <a:rPr lang="zh-CN" altLang="en-US" sz="3200" b="1" dirty="0" smtClean="0">
                <a:solidFill>
                  <a:prstClr val="black"/>
                </a:solidFill>
                <a:latin typeface="微软雅黑" pitchFamily="34" charset="-122"/>
                <a:ea typeface="微软雅黑" pitchFamily="34" charset="-122"/>
                <a:sym typeface="+mn-ea"/>
              </a:rPr>
              <a:t>马克思主义的创立</a:t>
            </a:r>
            <a:r>
              <a:rPr lang="en-US" altLang="zh-CN" sz="3200" b="1" dirty="0" smtClean="0">
                <a:solidFill>
                  <a:srgbClr val="ED7D31"/>
                </a:solidFill>
                <a:latin typeface="微软雅黑" pitchFamily="34" charset="-122"/>
                <a:ea typeface="微软雅黑" pitchFamily="34" charset="-122"/>
                <a:sym typeface="+mn-ea"/>
              </a:rPr>
              <a:t>P.4-7</a:t>
            </a:r>
            <a:endParaRPr lang="en-US" altLang="zh-CN" sz="3200" b="1" dirty="0">
              <a:latin typeface="微软雅黑" pitchFamily="34" charset="-122"/>
              <a:ea typeface="微软雅黑" pitchFamily="34" charset="-122"/>
              <a:sym typeface="+mn-ea"/>
            </a:endParaRPr>
          </a:p>
          <a:p>
            <a:pPr marL="0" indent="0" algn="just" fontAlgn="base">
              <a:lnSpc>
                <a:spcPct val="150000"/>
              </a:lnSpc>
              <a:buNone/>
            </a:pPr>
            <a:r>
              <a:rPr lang="en-US" sz="3200" b="1" dirty="0">
                <a:latin typeface="微软雅黑" pitchFamily="34" charset="-122"/>
                <a:ea typeface="微软雅黑" pitchFamily="34" charset="-122"/>
                <a:sym typeface="+mn-ea"/>
              </a:rPr>
              <a:t>5</a:t>
            </a:r>
            <a:r>
              <a:rPr lang="en-US" sz="3200" b="1" dirty="0" smtClean="0">
                <a:latin typeface="微软雅黑" pitchFamily="34" charset="-122"/>
                <a:ea typeface="微软雅黑" pitchFamily="34" charset="-122"/>
                <a:sym typeface="+mn-ea"/>
              </a:rPr>
              <a:t>.</a:t>
            </a:r>
            <a:r>
              <a:rPr sz="3200" b="1" dirty="0" smtClean="0">
                <a:latin typeface="微软雅黑" pitchFamily="34" charset="-122"/>
                <a:ea typeface="微软雅黑" pitchFamily="34" charset="-122"/>
                <a:sym typeface="+mn-ea"/>
              </a:rPr>
              <a:t>马克思主义的</a:t>
            </a:r>
            <a:r>
              <a:rPr lang="zh-CN" altLang="en-US" sz="3200" b="1" dirty="0" smtClean="0">
                <a:latin typeface="微软雅黑" pitchFamily="34" charset="-122"/>
                <a:ea typeface="微软雅黑" pitchFamily="34" charset="-122"/>
                <a:sym typeface="+mn-ea"/>
              </a:rPr>
              <a:t>鲜明</a:t>
            </a:r>
            <a:r>
              <a:rPr sz="3200" b="1" dirty="0" smtClean="0">
                <a:latin typeface="微软雅黑" pitchFamily="34" charset="-122"/>
                <a:ea typeface="微软雅黑" pitchFamily="34" charset="-122"/>
                <a:sym typeface="+mn-ea"/>
              </a:rPr>
              <a:t>特征</a:t>
            </a:r>
            <a:r>
              <a:rPr sz="3200" b="1" dirty="0" smtClean="0">
                <a:solidFill>
                  <a:schemeClr val="accent2"/>
                </a:solidFill>
                <a:latin typeface="微软雅黑" pitchFamily="34" charset="-122"/>
                <a:ea typeface="微软雅黑" pitchFamily="34" charset="-122"/>
                <a:sym typeface="+mn-ea"/>
              </a:rPr>
              <a:t>P.10-12</a:t>
            </a:r>
            <a:endParaRPr lang="zh-CN" altLang="en-US" sz="3200" dirty="0">
              <a:latin typeface="微软雅黑" pitchFamily="34" charset="-122"/>
              <a:ea typeface="微软雅黑" pitchFamily="3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3894" y="509957"/>
            <a:ext cx="11616612" cy="584775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smtClean="0">
                <a:latin typeface="宋体" panose="02010600030101010101" pitchFamily="2" charset="-122"/>
                <a:ea typeface="宋体" panose="02010600030101010101" pitchFamily="2" charset="-122"/>
                <a:sym typeface="+mn-ea"/>
              </a:rPr>
              <a:t>3.</a:t>
            </a:r>
            <a:r>
              <a:rPr lang="zh-CN" altLang="en-US" sz="3600" b="1" dirty="0" smtClean="0">
                <a:latin typeface="宋体" panose="02010600030101010101" pitchFamily="2" charset="-122"/>
                <a:ea typeface="宋体" panose="02010600030101010101" pitchFamily="2" charset="-122"/>
                <a:sym typeface="+mn-ea"/>
              </a:rPr>
              <a:t>认识</a:t>
            </a:r>
            <a:r>
              <a:rPr lang="zh-CN" altLang="en-US" sz="3600" b="1" dirty="0">
                <a:latin typeface="宋体" panose="02010600030101010101" pitchFamily="2" charset="-122"/>
                <a:ea typeface="宋体" panose="02010600030101010101" pitchFamily="2" charset="-122"/>
                <a:sym typeface="+mn-ea"/>
              </a:rPr>
              <a:t>的</a:t>
            </a:r>
            <a:r>
              <a:rPr lang="zh-CN" altLang="en-US" sz="3600" b="1" dirty="0" smtClean="0">
                <a:latin typeface="宋体" panose="02010600030101010101" pitchFamily="2" charset="-122"/>
                <a:ea typeface="宋体" panose="02010600030101010101" pitchFamily="2" charset="-122"/>
                <a:sym typeface="+mn-ea"/>
              </a:rPr>
              <a:t>本质、特征和过程</a:t>
            </a:r>
            <a:r>
              <a:rPr lang="en-US" altLang="zh-CN" sz="3600" b="1" dirty="0" smtClean="0">
                <a:solidFill>
                  <a:schemeClr val="accent2"/>
                </a:solidFill>
                <a:latin typeface="宋体" panose="02010600030101010101" pitchFamily="2" charset="-122"/>
                <a:ea typeface="宋体" panose="02010600030101010101" pitchFamily="2" charset="-122"/>
                <a:sym typeface="+mn-ea"/>
              </a:rPr>
              <a:t>P.65-70</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noProof="0" dirty="0" smtClean="0">
                <a:ln>
                  <a:noFill/>
                </a:ln>
                <a:solidFill>
                  <a:schemeClr val="tx2"/>
                </a:solidFill>
                <a:effectLst/>
                <a:uLnTx/>
                <a:uFillTx/>
                <a:latin typeface="宋体" panose="02010600030101010101" pitchFamily="2" charset="-122"/>
                <a:ea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a:t>
            </a:r>
            <a:r>
              <a:rPr lang="en-US" altLang="zh-CN" sz="2600" b="1" kern="0" noProof="0" dirty="0" smtClean="0">
                <a:ln>
                  <a:noFill/>
                </a:ln>
                <a:effectLst/>
                <a:uLnTx/>
                <a:uFillTx/>
                <a:latin typeface="宋体" panose="02010600030101010101" pitchFamily="2" charset="-122"/>
                <a:ea typeface="宋体" panose="02010600030101010101" pitchFamily="2" charset="-122"/>
                <a:sym typeface="+mn-ea"/>
              </a:rPr>
              <a:t>1</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）认识的本质</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   辩证唯物主义认为，认识的本质是主体在实践基础上对客体的能动反映。</a:t>
            </a:r>
            <a:endParaRPr lang="en-US" altLang="zh-CN" sz="26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dirty="0" smtClean="0">
                <a:latin typeface="宋体" panose="02010600030101010101" pitchFamily="2" charset="-122"/>
                <a:ea typeface="宋体" panose="02010600030101010101" pitchFamily="2" charset="-122"/>
                <a:sym typeface="+mn-ea"/>
              </a:rPr>
              <a:t> （</a:t>
            </a:r>
            <a:r>
              <a:rPr lang="en-US" altLang="zh-CN" sz="2600" b="1" kern="0" dirty="0" smtClean="0">
                <a:latin typeface="宋体" panose="02010600030101010101" pitchFamily="2" charset="-122"/>
                <a:ea typeface="宋体" panose="02010600030101010101" pitchFamily="2" charset="-122"/>
                <a:sym typeface="+mn-ea"/>
              </a:rPr>
              <a:t>2</a:t>
            </a:r>
            <a:r>
              <a:rPr lang="zh-CN" altLang="en-US" sz="2600" b="1" kern="0" dirty="0" smtClean="0">
                <a:latin typeface="宋体" panose="02010600030101010101" pitchFamily="2" charset="-122"/>
                <a:ea typeface="宋体" panose="02010600030101010101" pitchFamily="2" charset="-122"/>
                <a:sym typeface="+mn-ea"/>
              </a:rPr>
              <a:t>）</a:t>
            </a:r>
            <a:r>
              <a:rPr lang="zh-CN" altLang="en-US" sz="2600" b="1" kern="0" dirty="0">
                <a:latin typeface="宋体" panose="02010600030101010101" pitchFamily="2" charset="-122"/>
                <a:ea typeface="宋体" panose="02010600030101010101" pitchFamily="2" charset="-122"/>
                <a:sym typeface="+mn-ea"/>
              </a:rPr>
              <a:t>认识</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具有反映性和能动创造性两个</a:t>
            </a:r>
            <a:r>
              <a:rPr lang="zh-CN" altLang="en-US" sz="2600" b="1" kern="0" dirty="0" smtClean="0">
                <a:latin typeface="宋体" panose="02010600030101010101" pitchFamily="2" charset="-122"/>
                <a:ea typeface="宋体" panose="02010600030101010101" pitchFamily="2" charset="-122"/>
                <a:sym typeface="+mn-ea"/>
              </a:rPr>
              <a:t>特征</a:t>
            </a:r>
            <a:r>
              <a:rPr lang="zh-CN" altLang="en-US" sz="2600" b="1" kern="0" dirty="0">
                <a:latin typeface="宋体" panose="02010600030101010101" pitchFamily="2" charset="-122"/>
                <a:ea typeface="宋体" panose="02010600030101010101" pitchFamily="2" charset="-122"/>
                <a:sym typeface="+mn-ea"/>
              </a:rPr>
              <a:t>：</a:t>
            </a:r>
            <a:endParaRPr lang="en-US" altLang="zh-CN" sz="26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dirty="0">
                <a:latin typeface="宋体" panose="02010600030101010101" pitchFamily="2" charset="-122"/>
                <a:ea typeface="宋体" panose="02010600030101010101" pitchFamily="2" charset="-122"/>
                <a:sym typeface="+mn-ea"/>
              </a:rPr>
              <a:t> </a:t>
            </a:r>
            <a:r>
              <a:rPr lang="en-US" altLang="zh-CN" sz="2600" b="1" kern="0" dirty="0" smtClean="0">
                <a:latin typeface="宋体" panose="02010600030101010101" pitchFamily="2" charset="-122"/>
                <a:ea typeface="宋体" panose="02010600030101010101" pitchFamily="2" charset="-122"/>
                <a:sym typeface="+mn-ea"/>
              </a:rPr>
              <a:t>  </a:t>
            </a:r>
            <a:r>
              <a:rPr lang="zh-CN" altLang="en-US" sz="2600" b="1" kern="0" dirty="0" smtClean="0">
                <a:latin typeface="宋体" panose="02010600030101010101" pitchFamily="2" charset="-122"/>
                <a:ea typeface="宋体" panose="02010600030101010101" pitchFamily="2" charset="-122"/>
                <a:sym typeface="+mn-ea"/>
              </a:rPr>
              <a:t>第一，认识的反映特性是人类认识的基本规定性，指人的认识必然以客观事物为原型，在思维中再现或摹写客观事物的状态、属性和本质。</a:t>
            </a:r>
            <a:endParaRPr lang="en-US" altLang="zh-CN" sz="2600" b="1" kern="0" dirty="0" smtClean="0">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noProof="0" dirty="0">
                <a:ln>
                  <a:noFill/>
                </a:ln>
                <a:effectLst/>
                <a:uLnTx/>
                <a:uFillTx/>
                <a:latin typeface="宋体" panose="02010600030101010101" pitchFamily="2" charset="-122"/>
                <a:ea typeface="宋体" panose="02010600030101010101" pitchFamily="2" charset="-122"/>
                <a:sym typeface="+mn-ea"/>
              </a:rPr>
              <a:t> </a:t>
            </a:r>
            <a:r>
              <a:rPr lang="en-US" altLang="zh-CN" sz="2600" b="1" kern="0" noProof="0" dirty="0" smtClean="0">
                <a:ln>
                  <a:noFill/>
                </a:ln>
                <a:effectLst/>
                <a:uLnTx/>
                <a:uFillTx/>
                <a:latin typeface="宋体" panose="02010600030101010101" pitchFamily="2" charset="-122"/>
                <a:ea typeface="宋体" panose="02010600030101010101" pitchFamily="2" charset="-122"/>
                <a:sym typeface="+mn-ea"/>
              </a:rPr>
              <a:t>  </a:t>
            </a:r>
            <a:r>
              <a:rPr lang="zh-CN" altLang="en-US" sz="2600" b="1" kern="0" dirty="0" smtClean="0">
                <a:latin typeface="宋体" panose="02010600030101010101" pitchFamily="2" charset="-122"/>
                <a:ea typeface="宋体" panose="02010600030101010101" pitchFamily="2" charset="-122"/>
                <a:sym typeface="+mn-ea"/>
              </a:rPr>
              <a:t>第二，</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认识的能动反映具有创造性。</a:t>
            </a:r>
            <a:endParaRPr lang="en-US" altLang="zh-CN" sz="26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noProof="0" dirty="0" smtClean="0">
                <a:latin typeface="宋体" panose="02010600030101010101" pitchFamily="2" charset="-122"/>
                <a:ea typeface="宋体" panose="02010600030101010101" pitchFamily="2" charset="-122"/>
                <a:sym typeface="+mn-ea"/>
              </a:rPr>
              <a:t>   </a:t>
            </a:r>
            <a:r>
              <a:rPr lang="zh-CN" altLang="en-US" sz="2600" b="1" kern="0" noProof="0" dirty="0" smtClean="0">
                <a:latin typeface="宋体" panose="02010600030101010101" pitchFamily="2" charset="-122"/>
                <a:ea typeface="宋体" panose="02010600030101010101" pitchFamily="2" charset="-122"/>
                <a:sym typeface="+mn-ea"/>
              </a:rPr>
              <a:t>第三，创造离不开反映，创造存在于反映之中；反映也离不开创造，反映是在创造过程中实现的。</a:t>
            </a:r>
            <a:endParaRPr lang="en-US" altLang="zh-CN" sz="26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dirty="0">
                <a:latin typeface="宋体" panose="02010600030101010101" pitchFamily="2" charset="-122"/>
                <a:ea typeface="宋体" panose="02010600030101010101" pitchFamily="2" charset="-122"/>
                <a:sym typeface="+mn-ea"/>
              </a:rPr>
              <a:t> </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a:t>
            </a:r>
            <a:r>
              <a:rPr lang="en-US" altLang="zh-CN" sz="2600" b="1" kern="0" dirty="0">
                <a:latin typeface="宋体" panose="02010600030101010101" pitchFamily="2" charset="-122"/>
                <a:ea typeface="宋体" panose="02010600030101010101" pitchFamily="2" charset="-122"/>
                <a:sym typeface="+mn-ea"/>
              </a:rPr>
              <a:t>3</a:t>
            </a:r>
            <a:r>
              <a:rPr lang="zh-CN" altLang="en-US" sz="2600" b="1" kern="0" noProof="0" dirty="0" smtClean="0">
                <a:ln>
                  <a:noFill/>
                </a:ln>
                <a:effectLst/>
                <a:uLnTx/>
                <a:uFillTx/>
                <a:latin typeface="宋体" panose="02010600030101010101" pitchFamily="2" charset="-122"/>
                <a:ea typeface="宋体" panose="02010600030101010101" pitchFamily="2" charset="-122"/>
                <a:sym typeface="+mn-ea"/>
              </a:rPr>
              <a:t>）认识的过程</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dirty="0">
                <a:latin typeface="微软雅黑" panose="020B0503020204020204" charset="-122"/>
                <a:ea typeface="微软雅黑" panose="020B0503020204020204" charset="-122"/>
                <a:cs typeface="微软雅黑" panose="020B0503020204020204" charset="-122"/>
              </a:rPr>
              <a:t>   </a:t>
            </a:r>
            <a:r>
              <a:rPr lang="zh-CN" altLang="en-US" sz="2600" b="1" dirty="0">
                <a:latin typeface="+mn-ea"/>
                <a:cs typeface="+mn-ea"/>
              </a:rPr>
              <a:t> 认识的过程由两次</a:t>
            </a:r>
            <a:r>
              <a:rPr lang="en-US" altLang="zh-CN" sz="2600" b="1" dirty="0">
                <a:latin typeface="+mn-ea"/>
                <a:cs typeface="+mn-ea"/>
              </a:rPr>
              <a:t>“</a:t>
            </a:r>
            <a:r>
              <a:rPr lang="zh-CN" altLang="en-US" sz="2600" b="1" dirty="0">
                <a:latin typeface="+mn-ea"/>
                <a:cs typeface="+mn-ea"/>
              </a:rPr>
              <a:t>飞跃</a:t>
            </a:r>
            <a:r>
              <a:rPr lang="en-US" altLang="zh-CN" sz="2600" b="1" dirty="0">
                <a:latin typeface="+mn-ea"/>
                <a:cs typeface="+mn-ea"/>
              </a:rPr>
              <a:t>”</a:t>
            </a:r>
            <a:r>
              <a:rPr lang="zh-CN" altLang="en-US" sz="2600" b="1" dirty="0">
                <a:latin typeface="+mn-ea"/>
                <a:cs typeface="+mn-ea"/>
              </a:rPr>
              <a:t>构成。认识的过程首先是从实践到认识的飞跃。这个过程主要表现为从实践基础上认识活动由感性认识能动地飞跃到理性认识。从认识到实践，是认识过程的第二个阶段，即由精神到物质的阶段，由思想到存在的阶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smtClean="0">
                <a:latin typeface="宋体" panose="02010600030101010101" pitchFamily="2" charset="-122"/>
                <a:ea typeface="宋体" panose="02010600030101010101" pitchFamily="2" charset="-122"/>
                <a:sym typeface="+mn-ea"/>
              </a:rPr>
              <a:t>4.</a:t>
            </a:r>
            <a:r>
              <a:rPr lang="zh-CN" altLang="en-US" sz="3600" b="1" dirty="0" smtClean="0">
                <a:latin typeface="宋体" panose="02010600030101010101" pitchFamily="2" charset="-122"/>
                <a:ea typeface="宋体" panose="02010600030101010101" pitchFamily="2" charset="-122"/>
                <a:sym typeface="+mn-ea"/>
              </a:rPr>
              <a:t>感性认识和理性认识</a:t>
            </a:r>
            <a:r>
              <a:rPr lang="en-US" altLang="zh-CN" sz="3600" b="1" dirty="0" smtClean="0">
                <a:solidFill>
                  <a:schemeClr val="accent2"/>
                </a:solidFill>
                <a:latin typeface="宋体" panose="02010600030101010101" pitchFamily="2" charset="-122"/>
                <a:ea typeface="宋体" panose="02010600030101010101" pitchFamily="2" charset="-122"/>
                <a:sym typeface="+mn-ea"/>
              </a:rPr>
              <a:t>P.67-69</a:t>
            </a:r>
            <a:endParaRPr lang="en-US" altLang="zh-CN" sz="3600" b="1" kern="0" noProof="0" dirty="0" smtClean="0">
              <a:ln>
                <a:noFill/>
              </a:ln>
              <a:solidFill>
                <a:srgbClr val="C47546"/>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a:t>
            </a:r>
            <a:r>
              <a:rPr lang="en-US" altLang="zh-CN" sz="2800" b="1" kern="0" noProof="0" dirty="0" smtClean="0">
                <a:ln>
                  <a:noFill/>
                </a:ln>
                <a:effectLst/>
                <a:uLnTx/>
                <a:uFillTx/>
                <a:latin typeface="+mn-ea"/>
                <a:cs typeface="宋体" panose="02010600030101010101" pitchFamily="2" charset="-122"/>
                <a:sym typeface="+mn-ea"/>
              </a:rPr>
              <a:t>1</a:t>
            </a:r>
            <a:r>
              <a:rPr lang="zh-CN" altLang="en-US" sz="2800" b="1" kern="0" noProof="0" dirty="0" smtClean="0">
                <a:ln>
                  <a:noFill/>
                </a:ln>
                <a:effectLst/>
                <a:uLnTx/>
                <a:uFillTx/>
                <a:latin typeface="+mn-ea"/>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a:t>
            </a:r>
            <a:r>
              <a:rPr lang="en-US" altLang="zh-CN" sz="2800" b="1" kern="0" noProof="0" dirty="0" smtClean="0">
                <a:ln>
                  <a:noFill/>
                </a:ln>
                <a:effectLst/>
                <a:uLnTx/>
                <a:uFillTx/>
                <a:latin typeface="+mn-ea"/>
                <a:cs typeface="宋体" panose="02010600030101010101" pitchFamily="2" charset="-122"/>
                <a:sym typeface="+mn-ea"/>
              </a:rPr>
              <a:t>2</a:t>
            </a:r>
            <a:r>
              <a:rPr lang="zh-CN" altLang="en-US" sz="2800" b="1" kern="0" noProof="0" dirty="0" smtClean="0">
                <a:ln>
                  <a:noFill/>
                </a:ln>
                <a:effectLst/>
                <a:uLnTx/>
                <a:uFillTx/>
                <a:latin typeface="+mn-ea"/>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a:t>
            </a:r>
            <a:r>
              <a:rPr lang="zh-CN" altLang="en-US" sz="2800" b="1" dirty="0" smtClean="0">
                <a:latin typeface="+mn-ea"/>
                <a:cs typeface="+mn-ea"/>
              </a:rPr>
              <a:t> （</a:t>
            </a:r>
            <a:r>
              <a:rPr lang="en-US" altLang="zh-CN" sz="2800" b="1" dirty="0">
                <a:latin typeface="+mn-ea"/>
                <a:cs typeface="+mn-ea"/>
              </a:rPr>
              <a:t>3</a:t>
            </a:r>
            <a:r>
              <a:rPr lang="zh-CN" altLang="en-US" sz="2800" b="1" dirty="0">
                <a:latin typeface="+mn-ea"/>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mn-ea"/>
                <a:cs typeface="微软雅黑" panose="020B0503020204020204" charset="-122"/>
              </a:rPr>
              <a:t>  </a:t>
            </a:r>
            <a:r>
              <a:rPr lang="zh-CN" altLang="en-US" sz="2800" dirty="0" smtClean="0">
                <a:latin typeface="+mn-ea"/>
                <a:cs typeface="微软雅黑" panose="020B0503020204020204" charset="-122"/>
              </a:rPr>
              <a:t> </a:t>
            </a:r>
            <a:r>
              <a:rPr lang="zh-CN" altLang="en-US" sz="2800" b="1" kern="0" dirty="0" smtClean="0">
                <a:latin typeface="+mn-ea"/>
                <a:cs typeface="宋体" panose="02010600030101010101" pitchFamily="2" charset="-122"/>
                <a:sym typeface="+mn-ea"/>
              </a:rPr>
              <a:t>第一，</a:t>
            </a:r>
            <a:r>
              <a:rPr lang="zh-CN" altLang="en-US" sz="2800" b="1" kern="0" noProof="0" dirty="0" smtClean="0">
                <a:ln>
                  <a:noFill/>
                </a:ln>
                <a:effectLst/>
                <a:uLnTx/>
                <a:uFillTx/>
                <a:latin typeface="+mn-ea"/>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宋体" panose="02010600030101010101" pitchFamily="2" charset="-122"/>
                <a:sym typeface="+mn-ea"/>
              </a:rPr>
              <a:t>   第三，两者相互渗透、相互包含。</a:t>
            </a:r>
            <a:endParaRPr lang="zh-CN" altLang="en-US" sz="2800" dirty="0">
              <a:latin typeface="+mn-ea"/>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9693" y="637400"/>
            <a:ext cx="11131518" cy="4955203"/>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5.</a:t>
            </a:r>
            <a:r>
              <a:rPr lang="en-US" altLang="zh-CN" sz="3600" b="1" dirty="0" err="1" smtClean="0">
                <a:latin typeface="宋体" panose="02010600030101010101" pitchFamily="2" charset="-122"/>
                <a:ea typeface="宋体" panose="02010600030101010101" pitchFamily="2" charset="-122"/>
                <a:sym typeface="+mn-ea"/>
              </a:rPr>
              <a:t>真理</a:t>
            </a:r>
            <a:r>
              <a:rPr lang="zh-CN" altLang="en-US" sz="3600" b="1" dirty="0" smtClean="0">
                <a:latin typeface="宋体" panose="02010600030101010101" pitchFamily="2" charset="-122"/>
                <a:ea typeface="宋体" panose="02010600030101010101" pitchFamily="2" charset="-122"/>
                <a:sym typeface="+mn-ea"/>
              </a:rPr>
              <a:t>及其客观性、绝对性和相对性</a:t>
            </a:r>
            <a:r>
              <a:rPr lang="en-US" altLang="zh-CN" sz="3600" b="1" dirty="0" smtClean="0">
                <a:solidFill>
                  <a:schemeClr val="accent2"/>
                </a:solidFill>
                <a:latin typeface="宋体" panose="02010600030101010101" pitchFamily="2" charset="-122"/>
                <a:ea typeface="宋体" panose="02010600030101010101" pitchFamily="2" charset="-122"/>
                <a:sym typeface="+mn-ea"/>
              </a:rPr>
              <a:t>P.75-77</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smtClean="0">
                <a:latin typeface="宋体" panose="02010600030101010101" pitchFamily="2" charset="-122"/>
                <a:ea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）真理及其客观性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smtClean="0">
                <a:latin typeface="宋体" panose="02010600030101010101" pitchFamily="2" charset="-122"/>
                <a:ea typeface="宋体" panose="02010600030101010101" pitchFamily="2" charset="-122"/>
                <a:sym typeface="+mn-ea"/>
              </a:rPr>
              <a:t>   </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真理是标志主观与客观相符合的哲学范畴，是对客观事物及其规律的正确反映。</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zh-CN" altLang="en-US" sz="2800" dirty="0" smtClean="0"/>
              <a:t>       </a:t>
            </a:r>
            <a:r>
              <a:rPr lang="zh-CN" altLang="en-US" sz="2800" b="1" kern="0" dirty="0" smtClean="0">
                <a:latin typeface="宋体" panose="02010600030101010101" pitchFamily="2" charset="-122"/>
                <a:ea typeface="宋体" panose="02010600030101010101" pitchFamily="2" charset="-122"/>
                <a:sym typeface="+mn-ea"/>
              </a:rPr>
              <a:t>真理的客观性指真理的内容是对客观事物及其规律的正确反映，真理中包含着不依赖于人和人的意识的客观内容。</a:t>
            </a:r>
          </a:p>
          <a:p>
            <a:pPr lvl="0" algn="just" eaLnBrk="0" fontAlgn="base" hangingPunct="0">
              <a:spcBef>
                <a:spcPct val="0"/>
              </a:spcBef>
              <a:spcAft>
                <a:spcPct val="0"/>
              </a:spcAft>
              <a:defRPr/>
            </a:pP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a:t>
            </a:r>
            <a:r>
              <a:rPr lang="en-US" altLang="zh-CN" sz="2800" b="1" kern="0" noProof="0" dirty="0" smtClean="0">
                <a:ln>
                  <a:noFill/>
                </a:ln>
                <a:effectLst/>
                <a:uLnTx/>
                <a:uFillTx/>
                <a:latin typeface="宋体" panose="02010600030101010101" pitchFamily="2" charset="-122"/>
                <a:ea typeface="宋体" panose="02010600030101010101" pitchFamily="2" charset="-122"/>
                <a:sym typeface="+mn-ea"/>
              </a:rPr>
              <a:t>2</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）真理的</a:t>
            </a:r>
            <a:r>
              <a:rPr lang="zh-CN" altLang="en-US" sz="2800" b="1" dirty="0" smtClean="0">
                <a:latin typeface="宋体" panose="02010600030101010101" pitchFamily="2" charset="-122"/>
                <a:ea typeface="宋体" panose="02010600030101010101" pitchFamily="2" charset="-122"/>
                <a:sym typeface="+mn-ea"/>
              </a:rPr>
              <a:t>绝对性和相对性</a:t>
            </a:r>
            <a:endPar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   真理的绝对性：是指真理主客观统一的确定性和发展的无限性。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   真理的相对性：</a:t>
            </a:r>
            <a:r>
              <a:rPr lang="zh-CN" altLang="en-US" sz="2800" b="1" kern="0" noProof="0" dirty="0" smtClean="0">
                <a:latin typeface="宋体" panose="02010600030101010101" pitchFamily="2" charset="-122"/>
                <a:ea typeface="宋体" panose="02010600030101010101" pitchFamily="2" charset="-122"/>
                <a:sym typeface="+mn-ea"/>
              </a:rPr>
              <a:t>指人们在一定条件下对客观事物及其本质和发展规律的正确认识总是有限的、不完善的。</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atin typeface="宋体" panose="02010600030101010101" pitchFamily="2" charset="-122"/>
                <a:ea typeface="宋体" panose="02010600030101010101" pitchFamily="2" charset="-122"/>
                <a:sym typeface="+mn-ea"/>
              </a:rPr>
              <a:t>   真理的绝对性和相对性的关系：相互依存、相互包含</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495427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6.</a:t>
            </a:r>
            <a:r>
              <a:rPr lang="zh-CN" altLang="en-US" sz="3600" b="1" dirty="0" smtClean="0">
                <a:latin typeface="宋体" panose="02010600030101010101" pitchFamily="2" charset="-122"/>
                <a:ea typeface="宋体" panose="02010600030101010101" pitchFamily="2" charset="-122"/>
                <a:sym typeface="+mn-ea"/>
              </a:rPr>
              <a:t>真理的检验标准</a:t>
            </a:r>
            <a:r>
              <a:rPr lang="en-US" altLang="zh-CN" sz="3600" b="1" noProof="0"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600" b="1" dirty="0" smtClean="0">
                <a:solidFill>
                  <a:schemeClr val="accent2"/>
                </a:solidFill>
                <a:latin typeface="宋体" panose="02010600030101010101" pitchFamily="2" charset="-122"/>
                <a:ea typeface="宋体" panose="02010600030101010101" pitchFamily="2" charset="-122"/>
                <a:sym typeface="+mn-ea"/>
              </a:rPr>
              <a:t>.</a:t>
            </a:r>
            <a:r>
              <a:rPr lang="en-US" altLang="zh-CN" sz="3600" b="1" noProof="0"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83-85</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a:t>
            </a:r>
            <a:r>
              <a:rPr lang="en-US" altLang="zh-CN" sz="2800" b="1" noProof="0" dirty="0" smtClean="0">
                <a:latin typeface="+mn-ea"/>
                <a:cs typeface="+mn-ea"/>
                <a:sym typeface="+mn-ea"/>
              </a:rPr>
              <a:t>1</a:t>
            </a:r>
            <a:r>
              <a:rPr lang="zh-CN" altLang="en-US" sz="2800" b="1" noProof="0" dirty="0" smtClean="0">
                <a:latin typeface="+mn-ea"/>
                <a:cs typeface="+mn-ea"/>
                <a:sym typeface="+mn-ea"/>
              </a:rPr>
              <a:t>）实践是检验真理的唯一标准的原因：</a:t>
            </a:r>
            <a:endParaRPr lang="en-US" altLang="zh-CN" sz="2800" b="1" noProof="0" dirty="0" smtClean="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mn-ea"/>
                <a:sym typeface="+mn-ea"/>
              </a:rPr>
              <a:t>   第一，从真理的本性看，真理的本性在于主观与客观相符合，只有作为主客观联系桥梁的实践才能充当检验真理的标准。</a:t>
            </a:r>
            <a:endParaRPr kumimoji="0" lang="en-US" altLang="zh-CN" sz="2800" b="1" i="0" u="none" strike="noStrike" kern="0" cap="none" spc="0" normalizeH="0" baseline="0" noProof="0" dirty="0" smtClean="0">
              <a:ln>
                <a:noFill/>
              </a:ln>
              <a:effectLst/>
              <a:uLnTx/>
              <a:uFillTx/>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mn-ea"/>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smtClean="0">
                <a:latin typeface="+mn-ea"/>
                <a:cs typeface="+mn-ea"/>
              </a:rPr>
              <a:t>   第一，实践</a:t>
            </a:r>
            <a:r>
              <a:rPr lang="zh-CN" altLang="en-US" sz="2800" b="1" dirty="0">
                <a:latin typeface="+mn-ea"/>
                <a:cs typeface="+mn-ea"/>
              </a:rPr>
              <a:t>标准的确定性即绝对性，是指实践作为检验真理标准的</a:t>
            </a:r>
            <a:r>
              <a:rPr lang="zh-CN" altLang="en-US" sz="2800" b="1" dirty="0" smtClean="0">
                <a:latin typeface="+mn-ea"/>
                <a:cs typeface="+mn-ea"/>
              </a:rPr>
              <a:t>唯一性、归根到底</a:t>
            </a:r>
            <a:r>
              <a:rPr lang="zh-CN" altLang="en-US" sz="2800" b="1" dirty="0">
                <a:latin typeface="+mn-ea"/>
                <a:cs typeface="+mn-ea"/>
              </a:rPr>
              <a:t>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smtClean="0">
                <a:latin typeface="+mn-ea"/>
                <a:cs typeface="+mn-ea"/>
              </a:rPr>
              <a:t>   第二，实践</a:t>
            </a:r>
            <a:r>
              <a:rPr lang="zh-CN" altLang="en-US" sz="2800" b="1" dirty="0">
                <a:latin typeface="+mn-ea"/>
                <a:cs typeface="+mn-ea"/>
              </a:rPr>
              <a:t>标准的不确定性即相对性，是指实践作为检验真理标准的条件性。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1047115"/>
            <a:ext cx="11506200" cy="495427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7.</a:t>
            </a:r>
            <a:r>
              <a:rPr lang="zh-CN" altLang="en-US" sz="3600" b="1" dirty="0" smtClean="0">
                <a:latin typeface="宋体" panose="02010600030101010101" pitchFamily="2" charset="-122"/>
                <a:ea typeface="宋体" panose="02010600030101010101" pitchFamily="2" charset="-122"/>
                <a:sym typeface="+mn-ea"/>
              </a:rPr>
              <a:t>价值及其基本特性</a:t>
            </a:r>
            <a:r>
              <a:rPr lang="en-US" altLang="zh-CN" sz="3600" b="1" noProof="0"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P.86-88</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a:t>
            </a:r>
            <a:r>
              <a:rPr lang="en-US" altLang="zh-CN" sz="2800" b="1" noProof="0" dirty="0" smtClean="0">
                <a:latin typeface="+mn-ea"/>
                <a:cs typeface="+mn-ea"/>
                <a:sym typeface="+mn-ea"/>
              </a:rPr>
              <a:t>1</a:t>
            </a:r>
            <a:r>
              <a:rPr lang="zh-CN" altLang="en-US" sz="2800" b="1" noProof="0" dirty="0" smtClean="0">
                <a:latin typeface="+mn-ea"/>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smtClean="0">
                <a:latin typeface="+mn-ea"/>
                <a:cs typeface="+mn-ea"/>
                <a:sym typeface="+mn-ea"/>
              </a:rPr>
              <a:t>   </a:t>
            </a:r>
            <a:r>
              <a:rPr lang="zh-CN" altLang="en-US" sz="2800" b="1" noProof="0" dirty="0" smtClean="0">
                <a:latin typeface="+mn-ea"/>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a:t>
            </a:r>
            <a:r>
              <a:rPr lang="en-US" altLang="zh-CN" sz="2800" b="1" noProof="0" dirty="0" smtClean="0">
                <a:latin typeface="+mn-ea"/>
                <a:cs typeface="+mn-ea"/>
                <a:sym typeface="+mn-ea"/>
              </a:rPr>
              <a:t>2</a:t>
            </a:r>
            <a:r>
              <a:rPr lang="zh-CN" altLang="en-US" sz="2800" b="1" noProof="0" dirty="0" smtClean="0">
                <a:latin typeface="+mn-ea"/>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smtClean="0">
                <a:latin typeface="+mn-ea"/>
                <a:cs typeface="+mn-ea"/>
                <a:sym typeface="+mn-ea"/>
              </a:rPr>
              <a:t>   第四、价值的社会历史性。</a:t>
            </a:r>
            <a:endParaRPr lang="en-US" altLang="zh-CN" sz="2800" b="1" noProof="0" dirty="0" smtClean="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563" y="751101"/>
            <a:ext cx="11691257" cy="5078313"/>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kern="0" noProof="0" dirty="0" smtClean="0">
                <a:ln>
                  <a:noFill/>
                </a:ln>
                <a:solidFill>
                  <a:srgbClr val="000000"/>
                </a:solidFill>
                <a:effectLst/>
                <a:uLnTx/>
                <a:uFillTx/>
                <a:latin typeface="+mn-ea"/>
                <a:cs typeface="+mn-ea"/>
                <a:sym typeface="+mn-ea"/>
              </a:rPr>
              <a:t>8.一切从实际出发</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P.97-100</a:t>
            </a:r>
          </a:p>
          <a:p>
            <a:pPr marL="0" marR="0" lvl="0" indent="0" algn="just" defTabSz="914400" rtl="0" eaLnBrk="0" fontAlgn="base" hangingPunct="0">
              <a:lnSpc>
                <a:spcPct val="100000"/>
              </a:lnSpc>
              <a:spcBef>
                <a:spcPct val="0"/>
              </a:spcBef>
              <a:spcAft>
                <a:spcPct val="0"/>
              </a:spcAft>
              <a:buClrTx/>
              <a:buSzTx/>
              <a:buFontTx/>
              <a:buNone/>
              <a:defRPr/>
            </a:pPr>
            <a:r>
              <a:rPr lang="zh-CN" altLang="en-US" sz="3600" b="1" kern="0" dirty="0">
                <a:solidFill>
                  <a:schemeClr val="tx2"/>
                </a:solidFill>
                <a:latin typeface="+mn-ea"/>
                <a:cs typeface="+mn-ea"/>
                <a:sym typeface="+mn-ea"/>
              </a:rPr>
              <a:t> </a:t>
            </a:r>
            <a:r>
              <a:rPr lang="zh-CN" altLang="en-US" sz="3600" b="1" kern="0" dirty="0" smtClean="0">
                <a:solidFill>
                  <a:schemeClr val="tx2"/>
                </a:solidFill>
                <a:latin typeface="+mn-ea"/>
                <a:cs typeface="+mn-ea"/>
                <a:sym typeface="+mn-ea"/>
              </a:rPr>
              <a:t> </a:t>
            </a:r>
            <a:r>
              <a:rPr lang="zh-CN" altLang="en-US" sz="2800" b="1" dirty="0" smtClean="0">
                <a:latin typeface="+mn-ea"/>
                <a:cs typeface="+mn-ea"/>
                <a:sym typeface="+mn-ea"/>
              </a:rPr>
              <a:t>（</a:t>
            </a:r>
            <a:r>
              <a:rPr lang="en-US" altLang="zh-CN" sz="2800" b="1" dirty="0">
                <a:latin typeface="+mn-ea"/>
                <a:cs typeface="+mn-ea"/>
                <a:sym typeface="+mn-ea"/>
              </a:rPr>
              <a:t>1</a:t>
            </a:r>
            <a:r>
              <a:rPr lang="zh-CN" altLang="en-US" sz="2800" b="1" dirty="0">
                <a:latin typeface="+mn-ea"/>
                <a:cs typeface="+mn-ea"/>
                <a:sym typeface="+mn-ea"/>
              </a:rPr>
              <a:t>）一切</a:t>
            </a:r>
            <a:r>
              <a:rPr lang="zh-CN" altLang="en-US" sz="2800" b="1" kern="0" noProof="0" dirty="0" smtClean="0">
                <a:ln>
                  <a:noFill/>
                </a:ln>
                <a:effectLst/>
                <a:uLnTx/>
                <a:uFillTx/>
                <a:latin typeface="+mn-ea"/>
                <a:cs typeface="+mn-ea"/>
                <a:sym typeface="+mn-ea"/>
              </a:rPr>
              <a:t>从实际出发是马克思主义认识论的根本要求</a:t>
            </a:r>
            <a:endParaRPr lang="en-US" altLang="zh-CN" sz="2800" b="1" kern="0" noProof="0" dirty="0" smtClean="0">
              <a:ln>
                <a:noFill/>
              </a:ln>
              <a:effectLst/>
              <a:uLnTx/>
              <a:uFillTx/>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mn-ea"/>
                <a:cs typeface="+mn-ea"/>
                <a:sym typeface="+mn-ea"/>
              </a:rPr>
              <a:t> </a:t>
            </a:r>
            <a:r>
              <a:rPr lang="en-US" altLang="zh-CN" sz="2800" b="1" kern="0" dirty="0" smtClean="0">
                <a:latin typeface="+mn-ea"/>
                <a:cs typeface="+mn-ea"/>
                <a:sym typeface="+mn-ea"/>
              </a:rPr>
              <a:t>  </a:t>
            </a:r>
            <a:r>
              <a:rPr lang="zh-CN" altLang="en-US" sz="2800" b="1" kern="0" dirty="0" smtClean="0">
                <a:latin typeface="+mn-ea"/>
                <a:cs typeface="+mn-ea"/>
                <a:sym typeface="+mn-ea"/>
              </a:rPr>
              <a:t>一切从实际出发，就是要把客观存在的事物作为观察和处理问题的根本出发点，这是马克思主义认识论的根本要求和具体体现。</a:t>
            </a:r>
            <a:r>
              <a:rPr lang="en-US" altLang="zh-CN" sz="2800" b="1" kern="0" dirty="0">
                <a:latin typeface="+mn-ea"/>
                <a:cs typeface="+mn-ea"/>
                <a:sym typeface="+mn-ea"/>
              </a:rPr>
              <a:t> </a:t>
            </a:r>
            <a:r>
              <a:rPr lang="en-US" altLang="zh-CN" sz="2800" b="1" kern="0" dirty="0" smtClean="0">
                <a:latin typeface="+mn-ea"/>
                <a:cs typeface="+mn-ea"/>
                <a:sym typeface="+mn-ea"/>
              </a:rPr>
              <a:t>  </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mn-ea"/>
                <a:cs typeface="+mn-ea"/>
                <a:sym typeface="+mn-ea"/>
              </a:rPr>
              <a:t> </a:t>
            </a:r>
            <a:r>
              <a:rPr lang="en-US" altLang="zh-CN" sz="2800" b="1" kern="0" noProof="0" dirty="0" smtClean="0">
                <a:ln>
                  <a:noFill/>
                </a:ln>
                <a:effectLst/>
                <a:uLnTx/>
                <a:uFillTx/>
                <a:latin typeface="+mn-ea"/>
                <a:cs typeface="+mn-ea"/>
                <a:sym typeface="+mn-ea"/>
              </a:rPr>
              <a:t> </a:t>
            </a:r>
            <a:r>
              <a:rPr lang="zh-CN" altLang="en-US" sz="2800" b="1" kern="0" noProof="0" dirty="0" smtClean="0">
                <a:ln>
                  <a:noFill/>
                </a:ln>
                <a:effectLst/>
                <a:uLnTx/>
                <a:uFillTx/>
                <a:latin typeface="+mn-ea"/>
                <a:cs typeface="+mn-ea"/>
                <a:sym typeface="+mn-ea"/>
              </a:rPr>
              <a:t>从实际出发，关键是注重事实，从事实出发。</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smtClean="0">
                <a:latin typeface="+mn-ea"/>
                <a:cs typeface="+mn-ea"/>
              </a:rPr>
              <a:t>  （</a:t>
            </a:r>
            <a:r>
              <a:rPr lang="en-US" altLang="zh-CN" sz="2800" b="1" dirty="0">
                <a:latin typeface="+mn-ea"/>
                <a:cs typeface="+mn-ea"/>
              </a:rPr>
              <a:t>2</a:t>
            </a:r>
            <a:r>
              <a:rPr lang="zh-CN" altLang="en-US" sz="2800" b="1" dirty="0">
                <a:latin typeface="+mn-ea"/>
                <a:cs typeface="+mn-ea"/>
              </a:rPr>
              <a:t>）实事求是是中国共产党思想路线的</a:t>
            </a:r>
            <a:r>
              <a:rPr lang="zh-CN" altLang="en-US" sz="2800" b="1" dirty="0" smtClean="0">
                <a:latin typeface="+mn-ea"/>
                <a:cs typeface="+mn-ea"/>
              </a:rPr>
              <a:t>核心</a:t>
            </a:r>
            <a:endParaRPr lang="en-US" altLang="zh-CN" sz="2800" b="1" dirty="0" smtClean="0">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dirty="0">
                <a:latin typeface="+mn-ea"/>
                <a:cs typeface="+mn-ea"/>
              </a:rPr>
              <a:t> </a:t>
            </a:r>
            <a:r>
              <a:rPr lang="en-US" altLang="zh-CN" sz="2800" b="1" dirty="0" smtClean="0">
                <a:latin typeface="+mn-ea"/>
                <a:cs typeface="+mn-ea"/>
              </a:rPr>
              <a:t>  </a:t>
            </a:r>
            <a:r>
              <a:rPr lang="zh-CN" altLang="en-US" sz="2800" b="1" dirty="0" smtClean="0">
                <a:latin typeface="+mn-ea"/>
                <a:cs typeface="+mn-ea"/>
              </a:rPr>
              <a:t>思想路线就是人们在实践活动中用以指导行动的基本原则和方法，是一定的世界观和方法论在实际工作中的运用和贯彻。</a:t>
            </a:r>
            <a:endParaRPr lang="en-US" altLang="zh-CN" sz="2800" b="1" dirty="0" smtClean="0">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dirty="0">
                <a:latin typeface="+mn-ea"/>
                <a:cs typeface="+mn-ea"/>
              </a:rPr>
              <a:t> </a:t>
            </a:r>
            <a:r>
              <a:rPr lang="en-US" altLang="zh-CN" sz="2800" b="1" dirty="0" smtClean="0">
                <a:latin typeface="+mn-ea"/>
                <a:cs typeface="+mn-ea"/>
              </a:rPr>
              <a:t>  </a:t>
            </a:r>
            <a:r>
              <a:rPr lang="zh-CN" altLang="en-US" sz="2800" b="1" dirty="0" smtClean="0">
                <a:latin typeface="+mn-ea"/>
                <a:cs typeface="+mn-ea"/>
              </a:rPr>
              <a:t>中国共产党在领导人民进行革命、建设、改革的长期实践中，逐步形成和确立了一条正确的思想路线，其基本内涵是：一切从实际出发，理论联系实际，实事求是，在实践中检验和发展真理。其核心是实事求是。</a:t>
            </a:r>
            <a:endParaRPr lang="zh-CN" altLang="en-US" sz="2800" b="1" dirty="0">
              <a:latin typeface="+mn-ea"/>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7688" y="357058"/>
            <a:ext cx="10389235" cy="6055504"/>
          </a:xfrm>
          <a:prstGeom prst="rect">
            <a:avLst/>
          </a:prstGeom>
          <a:noFill/>
        </p:spPr>
        <p:txBody>
          <a:bodyPr wrap="square" rtlCol="0">
            <a:spAutoFit/>
          </a:bodyPr>
          <a:lstStyle/>
          <a:p>
            <a:pPr marR="0" lvl="0" indent="0" algn="ctr" fontAlgn="base">
              <a:lnSpc>
                <a:spcPct val="100000"/>
              </a:lnSpc>
              <a:spcBef>
                <a:spcPct val="0"/>
              </a:spcBef>
              <a:spcAft>
                <a:spcPts val="1200"/>
              </a:spcAft>
              <a:buClrTx/>
              <a:buSzTx/>
              <a:defRPr/>
            </a:pPr>
            <a:r>
              <a:rPr lang="zh-CN" altLang="en-US" sz="4000" b="1" dirty="0">
                <a:solidFill>
                  <a:schemeClr val="tx2"/>
                </a:solidFill>
                <a:latin typeface="黑体" panose="02010609060101010101" pitchFamily="49" charset="-122"/>
                <a:ea typeface="黑体" panose="02010609060101010101" pitchFamily="49" charset="-122"/>
                <a:sym typeface="+mn-ea"/>
              </a:rPr>
              <a:t>第三</a:t>
            </a:r>
            <a:r>
              <a:rPr lang="zh-CN" altLang="en-US" sz="4000" b="1" dirty="0" smtClean="0">
                <a:solidFill>
                  <a:schemeClr val="tx2"/>
                </a:solidFill>
                <a:latin typeface="黑体" panose="02010609060101010101" pitchFamily="49" charset="-122"/>
                <a:ea typeface="黑体" panose="02010609060101010101" pitchFamily="49" charset="-122"/>
                <a:sym typeface="+mn-ea"/>
              </a:rPr>
              <a:t>章</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lvl="0" algn="just"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1.</a:t>
            </a:r>
            <a:r>
              <a:rPr lang="zh-CN" altLang="en-US" sz="3200" b="1" kern="0" dirty="0">
                <a:solidFill>
                  <a:prstClr val="black"/>
                </a:solidFill>
                <a:latin typeface="微软雅黑" pitchFamily="34" charset="-122"/>
                <a:ea typeface="微软雅黑" pitchFamily="34" charset="-122"/>
                <a:cs typeface="宋体" panose="02010600030101010101" pitchFamily="2" charset="-122"/>
                <a:sym typeface="+mn-ea"/>
              </a:rPr>
              <a:t>社会存在与</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社会意识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P.107-113</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algn="just"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2.</a:t>
            </a:r>
            <a:r>
              <a:rPr lang="zh-CN" altLang="en-US" sz="3200" b="1" kern="0" dirty="0">
                <a:solidFill>
                  <a:prstClr val="black"/>
                </a:solidFill>
                <a:latin typeface="微软雅黑" pitchFamily="34" charset="-122"/>
                <a:ea typeface="微软雅黑" pitchFamily="34" charset="-122"/>
                <a:cs typeface="宋体" panose="02010600030101010101" pitchFamily="2" charset="-122"/>
                <a:sym typeface="+mn-ea"/>
              </a:rPr>
              <a:t>生产力与生产关系 </a:t>
            </a:r>
            <a:r>
              <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rPr>
              <a:t>P.116-121</a:t>
            </a:r>
          </a:p>
          <a:p>
            <a:pPr lvl="0"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3.</a:t>
            </a:r>
            <a:r>
              <a:rPr lang="zh-CN" altLang="en-US" sz="3200" b="1" kern="0" dirty="0">
                <a:solidFill>
                  <a:prstClr val="black"/>
                </a:solidFill>
                <a:latin typeface="微软雅黑" pitchFamily="34" charset="-122"/>
                <a:ea typeface="微软雅黑" pitchFamily="34" charset="-122"/>
                <a:cs typeface="宋体" panose="02010600030101010101" pitchFamily="2" charset="-122"/>
                <a:sym typeface="+mn-ea"/>
              </a:rPr>
              <a:t>经济基础与</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上层建筑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P.121-125</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4.</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社会形态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P.126-129</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5.</a:t>
            </a:r>
            <a:r>
              <a:rPr lang="zh-CN" altLang="en-US" sz="3200" b="1" kern="0" dirty="0">
                <a:solidFill>
                  <a:prstClr val="black"/>
                </a:solidFill>
                <a:latin typeface="微软雅黑" pitchFamily="34" charset="-122"/>
                <a:ea typeface="微软雅黑" pitchFamily="34" charset="-122"/>
                <a:cs typeface="宋体" panose="02010600030101010101" pitchFamily="2" charset="-122"/>
                <a:sym typeface="+mn-ea"/>
              </a:rPr>
              <a:t>社会</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基本矛盾与社会主要矛盾</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P.129-137</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a:solidFill>
                  <a:prstClr val="black"/>
                </a:solidFill>
                <a:latin typeface="微软雅黑" pitchFamily="34" charset="-122"/>
                <a:ea typeface="微软雅黑" pitchFamily="34" charset="-122"/>
                <a:cs typeface="宋体" panose="02010600030101010101" pitchFamily="2" charset="-122"/>
                <a:sym typeface="+mn-ea"/>
              </a:rPr>
              <a:t>6</a:t>
            </a:r>
            <a:r>
              <a:rPr lang="en-US" altLang="zh-CN" sz="3200" b="1" kern="0" dirty="0" smtClean="0">
                <a:solidFill>
                  <a:prstClr val="black"/>
                </a:solidFill>
                <a:latin typeface="微软雅黑" pitchFamily="34" charset="-122"/>
                <a:ea typeface="微软雅黑" pitchFamily="34" charset="-122"/>
                <a:cs typeface="宋体" panose="02010600030101010101" pitchFamily="2" charset="-122"/>
                <a:sym typeface="+mn-ea"/>
              </a:rPr>
              <a:t>.</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阶级及阶级斗争</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P.137-139</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smtClean="0">
                <a:solidFill>
                  <a:prstClr val="black"/>
                </a:solidFill>
                <a:latin typeface="微软雅黑" pitchFamily="34" charset="-122"/>
                <a:ea typeface="微软雅黑" pitchFamily="34" charset="-122"/>
                <a:cs typeface="宋体" panose="02010600030101010101" pitchFamily="2" charset="-122"/>
                <a:sym typeface="+mn-ea"/>
              </a:rPr>
              <a:t>7.</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改革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P.142-144</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smtClean="0">
                <a:solidFill>
                  <a:prstClr val="black"/>
                </a:solidFill>
                <a:latin typeface="微软雅黑" pitchFamily="34" charset="-122"/>
                <a:ea typeface="微软雅黑" pitchFamily="34" charset="-122"/>
                <a:cs typeface="宋体" panose="02010600030101010101" pitchFamily="2" charset="-122"/>
                <a:sym typeface="+mn-ea"/>
              </a:rPr>
              <a:t>8.</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科学技术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P.144-147</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a:p>
            <a:pPr lvl="0" eaLnBrk="0" fontAlgn="base" hangingPunct="0">
              <a:lnSpc>
                <a:spcPts val="4500"/>
              </a:lnSpc>
              <a:spcBef>
                <a:spcPct val="0"/>
              </a:spcBef>
              <a:spcAft>
                <a:spcPct val="0"/>
              </a:spcAft>
              <a:defRPr/>
            </a:pPr>
            <a:r>
              <a:rPr lang="en-US" altLang="zh-CN" sz="3200" b="1" kern="0" dirty="0" smtClean="0">
                <a:solidFill>
                  <a:prstClr val="black"/>
                </a:solidFill>
                <a:latin typeface="微软雅黑" pitchFamily="34" charset="-122"/>
                <a:ea typeface="微软雅黑" pitchFamily="34" charset="-122"/>
                <a:cs typeface="宋体" panose="02010600030101010101" pitchFamily="2" charset="-122"/>
                <a:sym typeface="+mn-ea"/>
              </a:rPr>
              <a:t>9.</a:t>
            </a:r>
            <a:r>
              <a:rPr lang="zh-CN" altLang="en-US" sz="3200" b="1" kern="0" dirty="0" smtClean="0">
                <a:solidFill>
                  <a:prstClr val="black"/>
                </a:solidFill>
                <a:latin typeface="微软雅黑" pitchFamily="34" charset="-122"/>
                <a:ea typeface="微软雅黑" pitchFamily="34" charset="-122"/>
                <a:cs typeface="宋体" panose="02010600030101010101" pitchFamily="2" charset="-122"/>
                <a:sym typeface="+mn-ea"/>
              </a:rPr>
              <a:t>人民群众 </a:t>
            </a:r>
            <a:r>
              <a:rPr lang="en-US" altLang="zh-CN" sz="3200" b="1" kern="0" dirty="0" smtClean="0">
                <a:solidFill>
                  <a:srgbClr val="ED7D31"/>
                </a:solidFill>
                <a:latin typeface="微软雅黑" pitchFamily="34" charset="-122"/>
                <a:ea typeface="微软雅黑" pitchFamily="34" charset="-122"/>
                <a:cs typeface="宋体" panose="02010600030101010101" pitchFamily="2" charset="-122"/>
                <a:sym typeface="+mn-ea"/>
              </a:rPr>
              <a:t>P.150-151</a:t>
            </a:r>
            <a:endParaRPr lang="en-US" altLang="zh-CN" sz="3200" b="1" kern="0" dirty="0">
              <a:solidFill>
                <a:srgbClr val="ED7D31"/>
              </a:solidFill>
              <a:latin typeface="微软雅黑" pitchFamily="34" charset="-122"/>
              <a:ea typeface="微软雅黑" pitchFamily="34" charset="-122"/>
              <a:cs typeface="宋体"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2472" y="339620"/>
            <a:ext cx="10972799" cy="550920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社会存在与社会意识</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P.107-113</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社会存在即社会物质生活条件，是社会生活的物质方面，主要包括自然地理环境、人口因素和物质</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生产方式。</a:t>
            </a:r>
            <a:endParaRPr lang="zh-CN" altLang="en-US"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sym typeface="+mn-ea"/>
              </a:rPr>
              <a:t>2</a:t>
            </a:r>
            <a:r>
              <a:rPr lang="zh-CN" altLang="en-US" sz="2400" b="1" kern="0" noProof="0" dirty="0">
                <a:ln>
                  <a:noFill/>
                </a:ln>
                <a:effectLst/>
                <a:uLnTx/>
                <a:uFillTx/>
                <a:latin typeface="宋体" panose="02010600030101010101" pitchFamily="2" charset="-122"/>
                <a:ea typeface="宋体" panose="0201060003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社会意识是</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社会</a:t>
            </a:r>
            <a:r>
              <a:rPr lang="zh-CN" altLang="en-US" sz="2400" b="1" kern="0" dirty="0">
                <a:latin typeface="宋体" panose="02010600030101010101" pitchFamily="2" charset="-122"/>
                <a:ea typeface="宋体" panose="02010600030101010101" pitchFamily="2" charset="-122"/>
                <a:sym typeface="+mn-ea"/>
              </a:rPr>
              <a:t>生活</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的</a:t>
            </a:r>
            <a:r>
              <a:rPr lang="zh-CN" altLang="en-US" sz="2400" b="1" kern="0" noProof="0" dirty="0">
                <a:ln>
                  <a:noFill/>
                </a:ln>
                <a:effectLst/>
                <a:uLnTx/>
                <a:uFillTx/>
                <a:latin typeface="宋体" panose="02010600030101010101" pitchFamily="2" charset="-122"/>
                <a:ea typeface="宋体" panose="02010600030101010101" pitchFamily="2" charset="-122"/>
                <a:sym typeface="+mn-ea"/>
              </a:rPr>
              <a:t>精神方面，是社会存在的反映</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社会意识分为社会心理和社会意识形式，前者是低层次的，后者是高层次的。社会意识形式又分为社会意识形态和非社会意识形态。其中意识形态是反映社会经济关系、阶级关系的社会意识，主要包括政治法律思想、道德、艺术、宗教、哲学等。</a:t>
            </a:r>
            <a:endParaRPr lang="zh-CN" altLang="en-US"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sym typeface="+mn-ea"/>
              </a:rPr>
              <a:t>(3)</a:t>
            </a:r>
            <a:r>
              <a:rPr lang="zh-CN" altLang="en-US" sz="2400" b="1" kern="0" noProof="0" dirty="0">
                <a:ln>
                  <a:noFill/>
                </a:ln>
                <a:effectLst/>
                <a:uLnTx/>
                <a:uFillTx/>
                <a:latin typeface="宋体" panose="02010600030101010101" pitchFamily="2" charset="-122"/>
                <a:ea typeface="宋体" panose="0201060003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社会存在决定</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社会意识，社会意识</a:t>
            </a:r>
            <a:r>
              <a:rPr lang="zh-CN" altLang="en-US" sz="2400" b="1" kern="0" noProof="0" dirty="0">
                <a:ln>
                  <a:noFill/>
                </a:ln>
                <a:effectLst/>
                <a:uLnTx/>
                <a:uFillTx/>
                <a:latin typeface="宋体" panose="02010600030101010101" pitchFamily="2" charset="-122"/>
                <a:ea typeface="宋体" panose="02010600030101010101" pitchFamily="2" charset="-122"/>
                <a:sym typeface="+mn-ea"/>
              </a:rPr>
              <a:t>是社会存在的反映，并反作用于</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社会存在。</a:t>
            </a:r>
            <a:endParaRPr lang="zh-CN" altLang="en-US"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  社会意识具有一定的相对独立性：第一，是社会意识与社会发展的不完全同步性和不平衡性。第二，是社会意识内部各种形式之间的相互影响及各自具有的历史继承性。第三，是社会意识对社会存在能动的反作用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587853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生产力与生产关系 </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P.116-121</a:t>
            </a: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a:t>
            </a:r>
            <a:r>
              <a:rPr lang="en-US" altLang="zh-CN" sz="2400" b="1" kern="0" noProof="0" dirty="0" smtClean="0">
                <a:ln>
                  <a:noFill/>
                </a:ln>
                <a:effectLst/>
                <a:uLnTx/>
                <a:uFillTx/>
                <a:latin typeface="宋体" panose="02010600030101010101" pitchFamily="2" charset="-122"/>
                <a:ea typeface="宋体" panose="02010600030101010101" pitchFamily="2" charset="-122"/>
                <a:sym typeface="+mn-ea"/>
              </a:rPr>
              <a:t>1</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）生产力及其基本要素</a:t>
            </a:r>
            <a:endParaRPr lang="en-US" altLang="zh-CN" sz="24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   生产力</a:t>
            </a:r>
            <a:r>
              <a:rPr lang="zh-CN" altLang="en-US" sz="2400" b="1" kern="0" noProof="0" dirty="0">
                <a:ln>
                  <a:noFill/>
                </a:ln>
                <a:effectLst/>
                <a:uLnTx/>
                <a:uFillTx/>
                <a:latin typeface="宋体" panose="02010600030101010101" pitchFamily="2" charset="-122"/>
                <a:ea typeface="宋体" panose="02010600030101010101" pitchFamily="2" charset="-122"/>
                <a:sym typeface="+mn-ea"/>
              </a:rPr>
              <a:t>是人类在生产实践中形成的改造和影响自然以使其适合社会需要的物质力量</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smtClean="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生产力</a:t>
            </a:r>
            <a:r>
              <a:rPr lang="zh-CN" altLang="en-US" sz="2400" b="1" kern="0" noProof="0" dirty="0">
                <a:ln>
                  <a:noFill/>
                </a:ln>
                <a:effectLst/>
                <a:uLnTx/>
                <a:uFillTx/>
                <a:latin typeface="宋体" panose="02010600030101010101" pitchFamily="2" charset="-122"/>
                <a:ea typeface="宋体" panose="02010600030101010101" pitchFamily="2" charset="-122"/>
                <a:sym typeface="+mn-ea"/>
              </a:rPr>
              <a:t>的基本要素包括：劳动资料（也称劳动手段）、劳动对象和</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劳动者。</a:t>
            </a:r>
            <a:endParaRPr lang="en-US" altLang="zh-CN" sz="24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dirty="0" smtClean="0">
                <a:latin typeface="宋体" panose="02010600030101010101" pitchFamily="2" charset="-122"/>
                <a:ea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sym typeface="+mn-ea"/>
              </a:rPr>
              <a:t>2</a:t>
            </a:r>
            <a:r>
              <a:rPr lang="zh-CN" altLang="en-US" sz="2400" b="1" kern="0" dirty="0" smtClean="0">
                <a:latin typeface="宋体" panose="02010600030101010101" pitchFamily="2" charset="-122"/>
                <a:ea typeface="宋体" panose="02010600030101010101" pitchFamily="2" charset="-122"/>
                <a:sym typeface="+mn-ea"/>
              </a:rPr>
              <a:t>）生产关系及其基本类型</a:t>
            </a:r>
            <a:endParaRPr lang="en-US" altLang="zh-CN" sz="2400" b="1" kern="0" dirty="0" smtClean="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生产关系</a:t>
            </a:r>
            <a:r>
              <a:rPr lang="zh-CN" altLang="en-US" sz="2400" b="1" kern="0" noProof="0" dirty="0">
                <a:ln>
                  <a:noFill/>
                </a:ln>
                <a:effectLst/>
                <a:uLnTx/>
                <a:uFillTx/>
                <a:latin typeface="宋体" panose="02010600030101010101" pitchFamily="2" charset="-122"/>
                <a:ea typeface="宋体" panose="02010600030101010101" pitchFamily="2" charset="-122"/>
                <a:sym typeface="+mn-ea"/>
              </a:rPr>
              <a:t>是人们在物质生产过程中形成的不以人的意志为转移的经济关系</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生产关系</a:t>
            </a:r>
            <a:r>
              <a:rPr lang="zh-CN" altLang="en-US" sz="2400" b="1" kern="0" noProof="0" dirty="0">
                <a:ln>
                  <a:noFill/>
                </a:ln>
                <a:effectLst/>
                <a:uLnTx/>
                <a:uFillTx/>
                <a:latin typeface="宋体" panose="02010600030101010101" pitchFamily="2" charset="-122"/>
                <a:ea typeface="宋体" panose="02010600030101010101" pitchFamily="2" charset="-122"/>
                <a:sym typeface="+mn-ea"/>
              </a:rPr>
              <a:t>包括生产资料所有制、生产中人与人的关系和产品分配关系。生产资料所有制关系是最基本的、最具有决定意义的方面</a:t>
            </a:r>
            <a:r>
              <a:rPr lang="zh-CN" altLang="en-US" sz="2400" b="1" kern="0" noProof="0" dirty="0" smtClean="0">
                <a:ln>
                  <a:noFill/>
                </a:ln>
                <a:effectLst/>
                <a:uLnTx/>
                <a:uFillTx/>
                <a:latin typeface="宋体" panose="02010600030101010101" pitchFamily="2" charset="-122"/>
                <a:ea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）生产关系一定要适应生产力状况的规律</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第一，生产力决定生产关系；</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第二，生产关系对生产力具有能动的反作用；</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36550"/>
            <a:ext cx="11267440" cy="6370975"/>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P.121-125</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是指由社会一定发展阶段的生产力所决定的生产关系的总和</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）上层建筑</a:t>
            </a:r>
            <a:endPar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是建立在一定经济基础之上的意识形态以及与之相应的制度、组织和设施</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noProof="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a:t>
            </a:r>
            <a:r>
              <a:rPr lang="zh-CN" altLang="en-US" sz="24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一定要适合经济基础状况的规律</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r>
              <a:rPr lang="zh-CN" altLang="en-US" sz="24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决定上层建筑</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a:t>
            </a:r>
            <a:r>
              <a:rPr lang="zh-CN" altLang="en-US" sz="24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反作用于经济基础</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第三，经济基础</a:t>
            </a:r>
            <a:r>
              <a:rPr lang="zh-CN" altLang="en-US" sz="24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与上层建筑相互作用构成二者的矛盾运动</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第四，</a:t>
            </a:r>
            <a:r>
              <a:rPr lang="zh-CN" altLang="en-US" sz="2400" b="1"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r>
              <a:rPr lang="zh-CN" altLang="en-US" sz="24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与上层建筑之间的内在联系构成了上层建筑一定要适合经济基础状况的规律。</a:t>
            </a:r>
            <a:endParaRPr kumimoji="0" lang="en-US" altLang="zh-CN" sz="2400" b="0" i="0" u="none" strike="noStrike" kern="1200" cap="none" spc="0" normalizeH="0" baseline="0" noProof="0" dirty="0">
              <a:ln>
                <a:noFill/>
              </a:ln>
              <a:solidFill>
                <a:srgbClr val="FF0000"/>
              </a:solidFill>
              <a:effectLst/>
              <a:uLnTx/>
              <a:uFillTx/>
              <a:latin typeface="+mj-ea"/>
              <a:ea typeface="+mj-ea"/>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5990" y="192335"/>
            <a:ext cx="11731466" cy="6432530"/>
          </a:xfrm>
          <a:prstGeom prst="rect">
            <a:avLst/>
          </a:prstGeom>
          <a:noFill/>
        </p:spPr>
        <p:txBody>
          <a:bodyPr wrap="square" rtlCol="0">
            <a:spAutoFit/>
          </a:bodyPr>
          <a:lstStyle/>
          <a:p>
            <a:pPr algn="just" fontAlgn="base">
              <a:buNone/>
            </a:pPr>
            <a:r>
              <a:rPr sz="3600" b="1" dirty="0" smtClean="0">
                <a:latin typeface="宋体" panose="02010600030101010101" pitchFamily="2" charset="-122"/>
                <a:ea typeface="宋体" panose="02010600030101010101" pitchFamily="2" charset="-122"/>
                <a:sym typeface="+mn-ea"/>
              </a:rPr>
              <a:t>1</a:t>
            </a:r>
            <a:r>
              <a:rPr sz="3600" b="1" dirty="0">
                <a:latin typeface="宋体" panose="02010600030101010101" pitchFamily="2" charset="-122"/>
                <a:ea typeface="宋体" panose="02010600030101010101" pitchFamily="2" charset="-122"/>
                <a:sym typeface="+mn-ea"/>
              </a:rPr>
              <a:t>.</a:t>
            </a:r>
            <a:r>
              <a:rPr lang="zh-CN" sz="3600" b="1" dirty="0">
                <a:latin typeface="宋体" panose="02010600030101010101" pitchFamily="2" charset="-122"/>
                <a:ea typeface="宋体" panose="02010600030101010101" pitchFamily="2" charset="-122"/>
                <a:sym typeface="+mn-ea"/>
              </a:rPr>
              <a:t>马克思主义</a:t>
            </a:r>
            <a:r>
              <a:rPr lang="en-US" altLang="zh-CN" sz="3600" b="1" dirty="0">
                <a:solidFill>
                  <a:schemeClr val="accent2"/>
                </a:solidFill>
                <a:latin typeface="宋体" panose="02010600030101010101" pitchFamily="2" charset="-122"/>
                <a:ea typeface="宋体" panose="02010600030101010101" pitchFamily="2" charset="-122"/>
                <a:sym typeface="+mn-ea"/>
              </a:rPr>
              <a:t>P.2</a:t>
            </a:r>
            <a:endParaRPr lang="en-US" altLang="zh-CN" sz="3600" b="1" strike="noStrike" noProof="1">
              <a:latin typeface="宋体" panose="02010600030101010101" pitchFamily="2" charset="-122"/>
              <a:ea typeface="宋体" panose="02010600030101010101" pitchFamily="2" charset="-122"/>
            </a:endParaRPr>
          </a:p>
          <a:p>
            <a:pPr marL="10160" indent="-10160" algn="just" fontAlgn="base">
              <a:buNone/>
            </a:pPr>
            <a:r>
              <a:rPr sz="3600" b="1" dirty="0">
                <a:latin typeface="宋体" panose="02010600030101010101" pitchFamily="2" charset="-122"/>
                <a:ea typeface="宋体" panose="02010600030101010101" pitchFamily="2" charset="-122"/>
                <a:sym typeface="+mn-ea"/>
              </a:rPr>
              <a:t>  </a:t>
            </a:r>
            <a:r>
              <a:rPr sz="2800" b="1" dirty="0" smtClean="0">
                <a:latin typeface="宋体" panose="02010600030101010101" pitchFamily="2" charset="-122"/>
                <a:ea typeface="宋体" panose="02010600030101010101" pitchFamily="2" charset="-122"/>
                <a:sym typeface="+mn-ea"/>
              </a:rPr>
              <a:t>马克思主义是由马克思和恩格斯创立并为后继者所不断发展的科学理论体系</a:t>
            </a:r>
            <a:r>
              <a:rPr sz="2800" b="1" dirty="0">
                <a:latin typeface="宋体" panose="02010600030101010101" pitchFamily="2" charset="-122"/>
                <a:ea typeface="宋体" panose="02010600030101010101" pitchFamily="2" charset="-122"/>
                <a:sym typeface="+mn-ea"/>
              </a:rPr>
              <a:t>，是关于自然、社会和人类思维发展一般规律的学说，是关于社会主义代替资本主义、最终实现共产主义的学说，是关于无产阶级解放、</a:t>
            </a:r>
            <a:r>
              <a:rPr sz="2800" b="1" dirty="0" smtClean="0">
                <a:latin typeface="宋体" panose="02010600030101010101" pitchFamily="2" charset="-122"/>
                <a:ea typeface="宋体" panose="02010600030101010101" pitchFamily="2" charset="-122"/>
                <a:sym typeface="+mn-ea"/>
              </a:rPr>
              <a:t>全人类解放和每个人</a:t>
            </a:r>
            <a:r>
              <a:rPr lang="zh-CN" altLang="en-US" sz="2800" b="1" dirty="0" smtClean="0">
                <a:latin typeface="宋体" panose="02010600030101010101" pitchFamily="2" charset="-122"/>
                <a:ea typeface="宋体" panose="02010600030101010101" pitchFamily="2" charset="-122"/>
                <a:sym typeface="+mn-ea"/>
              </a:rPr>
              <a:t>自由而全面</a:t>
            </a:r>
            <a:r>
              <a:rPr sz="2800" b="1" dirty="0" smtClean="0">
                <a:latin typeface="宋体" panose="02010600030101010101" pitchFamily="2" charset="-122"/>
                <a:ea typeface="宋体" panose="02010600030101010101" pitchFamily="2" charset="-122"/>
                <a:sym typeface="+mn-ea"/>
              </a:rPr>
              <a:t>发展的学说</a:t>
            </a:r>
            <a:r>
              <a:rPr sz="2800" b="1" dirty="0">
                <a:latin typeface="宋体" panose="02010600030101010101" pitchFamily="2" charset="-122"/>
                <a:ea typeface="宋体" panose="02010600030101010101" pitchFamily="2" charset="-122"/>
                <a:sym typeface="+mn-ea"/>
              </a:rPr>
              <a:t>，是指引人民创造美好生活的行动指南</a:t>
            </a:r>
            <a:r>
              <a:rPr sz="2800" b="1" dirty="0" smtClean="0">
                <a:latin typeface="宋体" panose="02010600030101010101" pitchFamily="2" charset="-122"/>
                <a:ea typeface="宋体" panose="02010600030101010101" pitchFamily="2" charset="-122"/>
                <a:sym typeface="+mn-ea"/>
              </a:rPr>
              <a:t>。</a:t>
            </a:r>
            <a:endParaRPr lang="en-US" sz="2800" b="1" dirty="0" smtClean="0">
              <a:latin typeface="宋体" panose="02010600030101010101" pitchFamily="2" charset="-122"/>
              <a:ea typeface="宋体" panose="02010600030101010101" pitchFamily="2" charset="-122"/>
              <a:sym typeface="+mn-ea"/>
            </a:endParaRPr>
          </a:p>
          <a:p>
            <a:pPr lvl="0" algn="just" fontAlgn="base"/>
            <a:r>
              <a:rPr lang="en-US" altLang="zh-CN" sz="3600" b="1" dirty="0" smtClean="0">
                <a:solidFill>
                  <a:prstClr val="black"/>
                </a:solidFill>
                <a:latin typeface="宋体" panose="02010600030101010101" pitchFamily="2" charset="-122"/>
                <a:ea typeface="宋体" panose="02010600030101010101" pitchFamily="2" charset="-122"/>
                <a:sym typeface="+mn-ea"/>
              </a:rPr>
              <a:t>2</a:t>
            </a:r>
            <a:r>
              <a:rPr lang="en-US" altLang="zh-CN" sz="3600" b="1" dirty="0">
                <a:solidFill>
                  <a:prstClr val="black"/>
                </a:solidFill>
                <a:latin typeface="宋体" panose="02010600030101010101" pitchFamily="2" charset="-122"/>
                <a:ea typeface="宋体" panose="02010600030101010101" pitchFamily="2" charset="-122"/>
                <a:sym typeface="+mn-ea"/>
              </a:rPr>
              <a:t>.</a:t>
            </a:r>
            <a:r>
              <a:rPr lang="zh-CN" altLang="en-US" sz="3600" b="1" dirty="0">
                <a:solidFill>
                  <a:prstClr val="black"/>
                </a:solidFill>
                <a:latin typeface="宋体" panose="02010600030101010101" pitchFamily="2" charset="-122"/>
                <a:ea typeface="宋体" panose="02010600030101010101" pitchFamily="2" charset="-122"/>
                <a:sym typeface="+mn-ea"/>
              </a:rPr>
              <a:t>马克思主义的三个组成部分</a:t>
            </a:r>
            <a:r>
              <a:rPr lang="en-US" altLang="zh-CN" sz="3600" b="1" dirty="0">
                <a:solidFill>
                  <a:srgbClr val="ED7D31"/>
                </a:solidFill>
                <a:latin typeface="宋体" panose="02010600030101010101" pitchFamily="2" charset="-122"/>
                <a:ea typeface="宋体" panose="02010600030101010101" pitchFamily="2" charset="-122"/>
                <a:sym typeface="+mn-ea"/>
              </a:rPr>
              <a:t>P.2</a:t>
            </a:r>
            <a:endParaRPr lang="zh-CN" altLang="en-US" sz="3600" b="1" noProof="1">
              <a:solidFill>
                <a:prstClr val="black"/>
              </a:solidFill>
              <a:latin typeface="宋体" panose="02010600030101010101" pitchFamily="2" charset="-122"/>
              <a:ea typeface="宋体" panose="02010600030101010101" pitchFamily="2" charset="-122"/>
            </a:endParaRPr>
          </a:p>
          <a:p>
            <a:pPr marL="10160" lvl="0" indent="-10160" algn="just" fontAlgn="base"/>
            <a:r>
              <a:rPr lang="zh-CN" altLang="en-US" sz="3600" b="1" dirty="0">
                <a:solidFill>
                  <a:prstClr val="black"/>
                </a:solidFill>
                <a:latin typeface="宋体" panose="02010600030101010101" pitchFamily="2" charset="-122"/>
                <a:ea typeface="宋体" panose="02010600030101010101" pitchFamily="2" charset="-122"/>
                <a:sym typeface="+mn-ea"/>
              </a:rPr>
              <a:t>  </a:t>
            </a:r>
            <a:r>
              <a:rPr lang="zh-CN" altLang="en-US" sz="2800" b="1" dirty="0" smtClean="0">
                <a:solidFill>
                  <a:prstClr val="black"/>
                </a:solidFill>
                <a:latin typeface="宋体" panose="02010600030101010101" pitchFamily="2" charset="-122"/>
                <a:ea typeface="宋体" panose="02010600030101010101" pitchFamily="2" charset="-122"/>
                <a:sym typeface="+mn-ea"/>
              </a:rPr>
              <a:t>马克思主义</a:t>
            </a:r>
            <a:r>
              <a:rPr lang="zh-CN" altLang="en-US" sz="2800" b="1" dirty="0">
                <a:solidFill>
                  <a:prstClr val="black"/>
                </a:solidFill>
                <a:latin typeface="宋体" panose="02010600030101010101" pitchFamily="2" charset="-122"/>
                <a:ea typeface="宋体" panose="02010600030101010101" pitchFamily="2" charset="-122"/>
                <a:sym typeface="+mn-ea"/>
              </a:rPr>
              <a:t>的三个组成部分：马克思主义哲学、马克思主义政治经济学和科学社会主义。</a:t>
            </a:r>
            <a:endParaRPr lang="zh-CN" altLang="en-US" sz="2800" b="1" noProof="1">
              <a:solidFill>
                <a:prstClr val="black"/>
              </a:solidFill>
              <a:latin typeface="宋体" panose="02010600030101010101" pitchFamily="2" charset="-122"/>
              <a:ea typeface="宋体" panose="02010600030101010101" pitchFamily="2" charset="-122"/>
            </a:endParaRPr>
          </a:p>
          <a:p>
            <a:pPr marL="10160" lvl="0" indent="-10160" algn="just" fontAlgn="base"/>
            <a:r>
              <a:rPr lang="en-US" altLang="zh-CN" sz="3600" b="1" dirty="0" smtClean="0">
                <a:solidFill>
                  <a:prstClr val="black"/>
                </a:solidFill>
                <a:latin typeface="宋体" panose="02010600030101010101" pitchFamily="2" charset="-122"/>
                <a:ea typeface="宋体" panose="02010600030101010101" pitchFamily="2" charset="-122"/>
                <a:sym typeface="+mn-ea"/>
              </a:rPr>
              <a:t>3</a:t>
            </a:r>
            <a:r>
              <a:rPr lang="en-US" altLang="zh-CN" sz="3600" b="1" dirty="0">
                <a:solidFill>
                  <a:prstClr val="black"/>
                </a:solidFill>
                <a:latin typeface="宋体" panose="02010600030101010101" pitchFamily="2" charset="-122"/>
                <a:ea typeface="宋体" panose="02010600030101010101" pitchFamily="2" charset="-122"/>
                <a:sym typeface="+mn-ea"/>
              </a:rPr>
              <a:t>.</a:t>
            </a:r>
            <a:r>
              <a:rPr lang="zh-CN" altLang="en-US" sz="3600" b="1" dirty="0">
                <a:solidFill>
                  <a:prstClr val="black"/>
                </a:solidFill>
                <a:latin typeface="宋体" panose="02010600030101010101" pitchFamily="2" charset="-122"/>
                <a:ea typeface="宋体" panose="02010600030101010101" pitchFamily="2" charset="-122"/>
                <a:sym typeface="+mn-ea"/>
              </a:rPr>
              <a:t>马克思主义基本原理</a:t>
            </a:r>
            <a:r>
              <a:rPr lang="en-US" altLang="zh-CN" sz="3600" b="1" dirty="0">
                <a:solidFill>
                  <a:srgbClr val="ED7D31"/>
                </a:solidFill>
                <a:latin typeface="宋体" panose="02010600030101010101" pitchFamily="2" charset="-122"/>
                <a:ea typeface="宋体" panose="02010600030101010101" pitchFamily="2" charset="-122"/>
                <a:sym typeface="+mn-ea"/>
              </a:rPr>
              <a:t>P.3</a:t>
            </a:r>
            <a:endParaRPr lang="zh-CN" altLang="en-US" sz="3600" b="1" noProof="1">
              <a:solidFill>
                <a:srgbClr val="ED7D31"/>
              </a:solidFill>
              <a:latin typeface="宋体" panose="02010600030101010101" pitchFamily="2" charset="-122"/>
              <a:ea typeface="宋体" panose="02010600030101010101" pitchFamily="2" charset="-122"/>
              <a:sym typeface="+mn-ea"/>
            </a:endParaRPr>
          </a:p>
          <a:p>
            <a:pPr marL="10160" lvl="0" indent="-10160" algn="just" fontAlgn="base"/>
            <a:r>
              <a:rPr lang="zh-CN" altLang="en-US" sz="3600" b="1" dirty="0">
                <a:solidFill>
                  <a:prstClr val="black"/>
                </a:solidFill>
                <a:latin typeface="宋体" panose="02010600030101010101" pitchFamily="2" charset="-122"/>
                <a:ea typeface="宋体" panose="02010600030101010101" pitchFamily="2" charset="-122"/>
                <a:sym typeface="+mn-ea"/>
              </a:rPr>
              <a:t>  </a:t>
            </a:r>
            <a:r>
              <a:rPr lang="zh-CN" altLang="en-US" sz="2800" b="1" dirty="0" smtClean="0">
                <a:solidFill>
                  <a:prstClr val="black"/>
                </a:solidFill>
                <a:latin typeface="宋体" panose="02010600030101010101" pitchFamily="2" charset="-122"/>
                <a:ea typeface="宋体" panose="02010600030101010101" pitchFamily="2" charset="-122"/>
                <a:sym typeface="+mn-ea"/>
              </a:rPr>
              <a:t>马克思主义</a:t>
            </a:r>
            <a:r>
              <a:rPr lang="zh-CN" altLang="en-US" sz="2800" b="1" dirty="0">
                <a:solidFill>
                  <a:prstClr val="black"/>
                </a:solidFill>
                <a:latin typeface="宋体" panose="02010600030101010101" pitchFamily="2" charset="-122"/>
                <a:ea typeface="宋体" panose="02010600030101010101" pitchFamily="2" charset="-122"/>
                <a:sym typeface="+mn-ea"/>
              </a:rPr>
              <a:t>基本原理是对马克思主义立场、观点、方法的集中概括，是马克思主义在其形成、发展和运用过程</a:t>
            </a:r>
            <a:r>
              <a:rPr lang="zh-CN" altLang="en-US" sz="2800" b="1" dirty="0" smtClean="0">
                <a:solidFill>
                  <a:prstClr val="black"/>
                </a:solidFill>
                <a:latin typeface="宋体" panose="02010600030101010101" pitchFamily="2" charset="-122"/>
                <a:ea typeface="宋体" panose="02010600030101010101" pitchFamily="2" charset="-122"/>
                <a:sym typeface="+mn-ea"/>
              </a:rPr>
              <a:t>中经过</a:t>
            </a:r>
            <a:r>
              <a:rPr lang="zh-CN" altLang="en-US" sz="2800" b="1" dirty="0">
                <a:solidFill>
                  <a:prstClr val="black"/>
                </a:solidFill>
                <a:latin typeface="宋体" panose="02010600030101010101" pitchFamily="2" charset="-122"/>
                <a:ea typeface="宋体" panose="02010600030101010101" pitchFamily="2" charset="-122"/>
                <a:sym typeface="+mn-ea"/>
              </a:rPr>
              <a:t>实践反复检验而确立起来的具有普遍真理性的理论。</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39" y="508505"/>
            <a:ext cx="11475488" cy="4647426"/>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社会形态</a:t>
            </a:r>
            <a:r>
              <a:rPr lang="en-US" altLang="zh-CN"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P.126-129</a:t>
            </a:r>
          </a:p>
          <a:p>
            <a:pPr marL="0" marR="0" lvl="0" indent="0" algn="l" defTabSz="914400" rtl="0" eaLnBrk="0" fontAlgn="base" hangingPunct="0">
              <a:lnSpc>
                <a:spcPct val="100000"/>
              </a:lnSpc>
              <a:spcBef>
                <a:spcPct val="0"/>
              </a:spcBef>
              <a:spcAft>
                <a:spcPct val="0"/>
              </a:spcAft>
              <a:buClrTx/>
              <a:buSzTx/>
              <a:buFontTx/>
              <a:buNone/>
              <a:defRPr/>
            </a:pPr>
            <a:r>
              <a:rPr lang="zh-CN" altLang="en-US" sz="3600" b="1" kern="0"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sym typeface="+mn-ea"/>
              </a:rPr>
              <a:t>（</a:t>
            </a:r>
            <a:r>
              <a:rPr lang="en-US" altLang="zh-CN" sz="2800" b="1" kern="0" dirty="0">
                <a:latin typeface="宋体" panose="02010600030101010101" pitchFamily="2" charset="-122"/>
                <a:ea typeface="宋体" panose="02010600030101010101" pitchFamily="2" charset="-122"/>
                <a:sym typeface="+mn-ea"/>
              </a:rPr>
              <a:t>1</a:t>
            </a:r>
            <a:r>
              <a:rPr lang="zh-CN" altLang="en-US" sz="2800" b="1" kern="0" dirty="0">
                <a:latin typeface="宋体" panose="02010600030101010101" pitchFamily="2" charset="-122"/>
                <a:ea typeface="宋体" panose="02010600030101010101" pitchFamily="2" charset="-122"/>
                <a:sym typeface="+mn-ea"/>
              </a:rPr>
              <a:t>）</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社会形态</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sym typeface="+mn-ea"/>
              </a:rPr>
              <a:t>社会形态</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是</a:t>
            </a:r>
            <a:r>
              <a:rPr lang="zh-CN" altLang="en-US" sz="2800" b="1" kern="0" noProof="0" dirty="0">
                <a:ln>
                  <a:noFill/>
                </a:ln>
                <a:effectLst/>
                <a:uLnTx/>
                <a:uFillTx/>
                <a:latin typeface="宋体" panose="02010600030101010101" pitchFamily="2" charset="-122"/>
                <a:ea typeface="宋体" panose="02010600030101010101" pitchFamily="2" charset="-122"/>
                <a:sym typeface="+mn-ea"/>
              </a:rPr>
              <a:t>关于社会运动的具体形式、发展阶段和不同质态的范畴，是同生产力发展一定阶段相适应的经济基础与上层建筑的统一体</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。社会形态包括社会的经济形态、政治形态和意识形态，是三者历史的、具体的统一。</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smtClean="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2</a:t>
            </a:r>
            <a:r>
              <a:rPr lang="zh-CN" altLang="en-US" sz="2800" b="1" kern="0" dirty="0" smtClean="0">
                <a:latin typeface="宋体" panose="02010600030101010101" pitchFamily="2" charset="-122"/>
                <a:ea typeface="宋体" panose="02010600030101010101" pitchFamily="2" charset="-122"/>
                <a:sym typeface="+mn-ea"/>
              </a:rPr>
              <a:t>）</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社会形态</a:t>
            </a:r>
            <a:r>
              <a:rPr lang="zh-CN" altLang="en-US" sz="2800" b="1" kern="0" noProof="0" dirty="0">
                <a:ln>
                  <a:noFill/>
                </a:ln>
                <a:effectLst/>
                <a:uLnTx/>
                <a:uFillTx/>
                <a:latin typeface="宋体" panose="02010600030101010101" pitchFamily="2" charset="-122"/>
                <a:ea typeface="宋体" panose="02010600030101010101" pitchFamily="2" charset="-122"/>
                <a:sym typeface="+mn-ea"/>
              </a:rPr>
              <a:t>的</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更替的表现为：</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sym typeface="+mn-ea"/>
              </a:rPr>
              <a:t>第一，</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统一性</a:t>
            </a:r>
            <a:r>
              <a:rPr lang="zh-CN" altLang="en-US" sz="2800" b="1" kern="0" noProof="0" dirty="0">
                <a:ln>
                  <a:noFill/>
                </a:ln>
                <a:effectLst/>
                <a:uLnTx/>
                <a:uFillTx/>
                <a:latin typeface="宋体" panose="02010600030101010101" pitchFamily="2" charset="-122"/>
                <a:ea typeface="宋体" panose="02010600030101010101" pitchFamily="2" charset="-122"/>
                <a:sym typeface="+mn-ea"/>
              </a:rPr>
              <a:t>与</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多样性相统一；</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sym typeface="+mn-ea"/>
              </a:rPr>
              <a:t>第二，</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必然性</a:t>
            </a:r>
            <a:r>
              <a:rPr lang="zh-CN" altLang="en-US" sz="2800" b="1" kern="0" noProof="0" dirty="0">
                <a:ln>
                  <a:noFill/>
                </a:ln>
                <a:effectLst/>
                <a:uLnTx/>
                <a:uFillTx/>
                <a:latin typeface="宋体" panose="02010600030101010101" pitchFamily="2" charset="-122"/>
                <a:ea typeface="宋体" panose="02010600030101010101" pitchFamily="2" charset="-122"/>
                <a:sym typeface="+mn-ea"/>
              </a:rPr>
              <a:t>与人们的历史</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选择性相统一；</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sym typeface="+mn-ea"/>
              </a:rPr>
              <a:t>第三，</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前进性与</a:t>
            </a:r>
            <a:r>
              <a:rPr lang="zh-CN" altLang="en-US" sz="2800" b="1" kern="0" noProof="0" dirty="0">
                <a:ln>
                  <a:noFill/>
                </a:ln>
                <a:effectLst/>
                <a:uLnTx/>
                <a:uFillTx/>
                <a:latin typeface="宋体" panose="02010600030101010101" pitchFamily="2" charset="-122"/>
                <a:ea typeface="宋体" panose="02010600030101010101" pitchFamily="2" charset="-122"/>
                <a:sym typeface="+mn-ea"/>
              </a:rPr>
              <a:t>曲折</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性相统一。</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29" y="184239"/>
            <a:ext cx="11968065" cy="6314549"/>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5.</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基本矛盾和社会主要矛盾</a:t>
            </a:r>
            <a:r>
              <a:rPr lang="en-US" altLang="zh-CN"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P.129-137</a:t>
            </a:r>
            <a:endPar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）社会基本矛盾的内容</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生产力</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和生产关系的矛盾、经济基础和上层建筑的矛盾是社会发展的基本矛盾和根本动力</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基本矛盾在历史发展中的</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作用</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生产力</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是社会基本矛盾运动中最基本的动力因素，是人类社会发展和进步的最终决定力量</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基本矛盾特别是生产力和生产关系的矛盾，决定着社会中其他矛盾的存在和</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发展。</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基本矛盾具有不同的表现形式和解决方式，并从根本上影响和促进社会形态的变化和发展</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）社会主要矛盾在历史发展中的作用</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社会基本矛盾是其他一切社会矛盾的根源，规定和制约着社会主要矛盾的存在和发展，社会主要矛盾是社会基本矛盾的具体体现。</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社会主要矛盾是处于支配地位，在社会发展过程一定阶段上起主导作用的矛盾。</a:t>
            </a:r>
            <a:endPar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smtClean="0">
                <a:latin typeface="宋体" panose="02010600030101010101" pitchFamily="2" charset="-122"/>
                <a:ea typeface="宋体" panose="02010600030101010101" pitchFamily="2" charset="-122"/>
                <a:cs typeface="微软雅黑" panose="020B0503020204020204" charset="-122"/>
                <a:sym typeface="+mn-ea"/>
              </a:rPr>
              <a:t>党的十九大指出，中国特色社会主义进入新时代，我国社会主要矛盾已经从人民日益增长的物质文化需要同落后的社会生产之间的矛盾，转化为人民日益增长的美好生活的需要和不平衡不充分的发展之间的矛盾。</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xmlns="" val="3894599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52275"/>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smtClean="0">
                <a:latin typeface="宋体" panose="02010600030101010101" pitchFamily="2" charset="-122"/>
                <a:ea typeface="宋体" panose="02010600030101010101" pitchFamily="2" charset="-122"/>
                <a:cs typeface="宋体" panose="02010600030101010101" pitchFamily="2" charset="-122"/>
                <a:sym typeface="+mn-ea"/>
              </a:rPr>
              <a:t>阶级和阶级斗争</a:t>
            </a:r>
            <a:r>
              <a:rPr lang="en-US" altLang="zh-CN"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P.137-139</a:t>
            </a:r>
            <a:endPar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a:t>
            </a:r>
            <a:endPar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）阶级斗争</a:t>
            </a:r>
            <a:endPar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阶级斗争是社会基本矛盾在阶级社会中的表现，是阶级社会发展的直接动力。</a:t>
            </a:r>
            <a:endPar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800" b="1" kern="0" dirty="0" smtClean="0">
                <a:latin typeface="宋体" panose="02010600030101010101" pitchFamily="2" charset="-122"/>
                <a:ea typeface="宋体" panose="0201060003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xmlns="" val="3541267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594765"/>
            <a:ext cx="11267440" cy="4093428"/>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改革</a:t>
            </a:r>
            <a:r>
              <a:rPr lang="en-US" altLang="zh-CN"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P.142-144</a:t>
            </a:r>
            <a:endPar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）改革</a:t>
            </a:r>
            <a:endPar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改革是同一种社会形态发展过程中的量变和部分质变，是推动社会发展的重要动力。我国自</a:t>
            </a: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20</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世纪</a:t>
            </a: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70</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年代末以来进行的改革，是社会主义制度的自我完善和发展。当前，我国已经进入了全面深化改革的历史新阶段。</a:t>
            </a:r>
            <a:r>
              <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rPr>
              <a:t>    </a:t>
            </a: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kern="0" dirty="0"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kern="0" dirty="0" smtClean="0">
                <a:latin typeface="宋体" panose="02010600030101010101" pitchFamily="2" charset="-122"/>
                <a:ea typeface="宋体" panose="02010600030101010101" pitchFamily="2" charset="-122"/>
                <a:cs typeface="宋体" panose="02010600030101010101" pitchFamily="2" charset="-122"/>
                <a:sym typeface="+mn-ea"/>
              </a:rPr>
              <a:t>）改革在</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历史</a:t>
            </a: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发展中的</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作用</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它是在一定程度上解决社会基本矛盾、促进生产力发展、推动社会进步的有效途径和手段。</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785" y="580423"/>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8</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P.144-147</a:t>
            </a:r>
          </a:p>
          <a:p>
            <a:pPr marR="0" lvl="0" indent="0" eaLnBrk="0" fontAlgn="base" hangingPunct="0">
              <a:lnSpc>
                <a:spcPct val="100000"/>
              </a:lnSpc>
              <a:spcBef>
                <a:spcPct val="0"/>
              </a:spcBef>
              <a:spcAft>
                <a:spcPct val="0"/>
              </a:spcAft>
              <a:buClrTx/>
              <a:buSzTx/>
              <a:buFontTx/>
              <a:buNone/>
              <a:defRPr/>
            </a:pPr>
            <a:r>
              <a:rPr lang="zh-CN" altLang="en-US" sz="2400" b="1" kern="0" dirty="0">
                <a:solidFill>
                  <a:srgbClr val="2F2F2F"/>
                </a:solidFill>
                <a:latin typeface="宋体" panose="02010600030101010101" pitchFamily="2" charset="-122"/>
                <a:ea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）科学技术</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solidFill>
                  <a:srgbClr val="2F2F2F"/>
                </a:solidFill>
                <a:latin typeface="宋体" panose="02010600030101010101" pitchFamily="2" charset="-122"/>
                <a:ea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科学技术是个复合概念。科学是指对客观世界的认识，是反映客观事实和客观规律的知识体系及其相关活动。技术有广义和狭义之分。广义的技术包括生产技术和非生产技术；狭义的技术仅仅指生产技术。</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）科技革命是推动经济和社会发展的强大杠杆。</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每一次科技革命，都不同程度地引起了生产方式、生活方式和思维方式的深刻变化和社会的巨大进步。</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）正确把握科学技术的社会</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作用</a:t>
            </a:r>
            <a:endPar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  科学技术在运用于社会时所遇到的问题也越来越突出：</a:t>
            </a:r>
            <a:endPar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一种情形与一定的社会制度有关。</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smtClean="0">
                <a:latin typeface="宋体" panose="02010600030101010101" pitchFamily="2" charset="-122"/>
                <a:ea typeface="宋体" panose="02010600030101010101" pitchFamily="2" charset="-122"/>
                <a:cs typeface="宋体" panose="02010600030101010101" pitchFamily="2" charset="-122"/>
                <a:sym typeface="+mn-ea"/>
              </a:rPr>
              <a:t>正确认识和运用科学技术，首要</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的就是有合理的社会制度保障科学技术的正确运用，始终坚持使科学技术为人类的健康发展服务，让科技为人类造福。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9127" y="590107"/>
            <a:ext cx="10870164" cy="4093428"/>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9</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人民群众</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P.150-151</a:t>
            </a:r>
          </a:p>
          <a:p>
            <a:pPr eaLnBrk="0" fontAlgn="base" hangingPunct="0">
              <a:spcBef>
                <a:spcPct val="0"/>
              </a:spcBef>
              <a:spcAft>
                <a:spcPct val="0"/>
              </a:spcAft>
              <a:defRPr/>
            </a:pPr>
            <a:r>
              <a:rPr lang="zh-CN" altLang="en-US" sz="2800" b="1" kern="0" dirty="0" smtClean="0">
                <a:solidFill>
                  <a:schemeClr val="accent2"/>
                </a:solidFill>
                <a:latin typeface="Franklin Gothic Book" panose="020B0503020102020204"/>
                <a:ea typeface="隶书" panose="02010509060101010101" pitchFamily="1" charset="-122"/>
                <a:sym typeface="+mn-ea"/>
              </a:rPr>
              <a:t>  </a:t>
            </a:r>
            <a:r>
              <a:rPr lang="zh-CN" altLang="en-US" sz="2800" b="1" kern="0" dirty="0">
                <a:latin typeface="宋体" panose="02010600030101010101" pitchFamily="2" charset="-122"/>
                <a:ea typeface="宋体" panose="02010600030101010101" pitchFamily="2" charset="-122"/>
                <a:sym typeface="+mn-ea"/>
              </a:rPr>
              <a:t>（</a:t>
            </a:r>
            <a:r>
              <a:rPr lang="en-US" altLang="zh-CN" sz="2800" b="1" kern="0" dirty="0">
                <a:latin typeface="宋体" panose="02010600030101010101" pitchFamily="2" charset="-122"/>
                <a:ea typeface="宋体" panose="02010600030101010101" pitchFamily="2" charset="-122"/>
                <a:sym typeface="+mn-ea"/>
              </a:rPr>
              <a:t>1</a:t>
            </a:r>
            <a:r>
              <a:rPr lang="zh-CN" altLang="en-US" sz="2800" b="1" kern="0" dirty="0">
                <a:latin typeface="宋体" panose="02010600030101010101" pitchFamily="2" charset="-122"/>
                <a:ea typeface="宋体" panose="02010600030101010101" pitchFamily="2" charset="-122"/>
                <a:sym typeface="+mn-ea"/>
              </a:rPr>
              <a:t>）人民群众</a:t>
            </a:r>
            <a:endParaRPr lang="en-US" altLang="zh-CN" sz="28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en-US" altLang="zh-CN" sz="2800" b="1" kern="0" dirty="0">
                <a:latin typeface="宋体" panose="02010600030101010101" pitchFamily="2" charset="-122"/>
                <a:ea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sym typeface="+mn-ea"/>
              </a:rPr>
              <a:t>人民群众是一个历史范畴。从质上看，人民群众指一切对社会历史发展起推动作用的人；从量上看，人民群众是指社会人口中的绝大多数。</a:t>
            </a:r>
            <a:endParaRPr lang="en-US" altLang="zh-CN" sz="28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800" b="1" kern="0" dirty="0">
                <a:latin typeface="宋体" panose="02010600030101010101" pitchFamily="2" charset="-122"/>
                <a:ea typeface="宋体" panose="02010600030101010101" pitchFamily="2" charset="-122"/>
                <a:sym typeface="+mn-ea"/>
              </a:rPr>
              <a:t>  （</a:t>
            </a:r>
            <a:r>
              <a:rPr lang="en-US" altLang="zh-CN" sz="2800" b="1" kern="0" dirty="0">
                <a:latin typeface="宋体" panose="02010600030101010101" pitchFamily="2" charset="-122"/>
                <a:ea typeface="宋体" panose="02010600030101010101" pitchFamily="2" charset="-122"/>
                <a:sym typeface="+mn-ea"/>
              </a:rPr>
              <a:t>2</a:t>
            </a:r>
            <a:r>
              <a:rPr lang="zh-CN" altLang="en-US" sz="2800" b="1" kern="0" dirty="0">
                <a:latin typeface="宋体" panose="02010600030101010101" pitchFamily="2" charset="-122"/>
                <a:ea typeface="宋体" panose="02010600030101010101" pitchFamily="2" charset="-122"/>
                <a:sym typeface="+mn-ea"/>
              </a:rPr>
              <a:t>）人民群众在创造历史中起决定作用</a:t>
            </a:r>
            <a:endParaRPr lang="en-US" altLang="zh-CN" sz="2800" b="1" kern="0" dirty="0">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宋体" panose="02010600030101010101" pitchFamily="2" charset="-122"/>
                <a:ea typeface="宋体" panose="02010600030101010101" pitchFamily="2" charset="-122"/>
                <a:sym typeface="+mn-ea"/>
              </a:rPr>
              <a:t> </a:t>
            </a:r>
            <a:r>
              <a:rPr lang="zh-CN" altLang="en-US" sz="2800" b="1" kern="0" dirty="0" smtClean="0">
                <a:latin typeface="宋体" panose="02010600030101010101" pitchFamily="2" charset="-122"/>
                <a:ea typeface="宋体" panose="02010600030101010101" pitchFamily="2" charset="-122"/>
                <a:sym typeface="+mn-ea"/>
              </a:rPr>
              <a:t>  </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第一</a:t>
            </a:r>
            <a:r>
              <a:rPr lang="zh-CN" altLang="en-US" sz="2800" b="1" kern="0" noProof="0" dirty="0">
                <a:ln>
                  <a:noFill/>
                </a:ln>
                <a:effectLst/>
                <a:uLnTx/>
                <a:uFillTx/>
                <a:latin typeface="宋体" panose="02010600030101010101" pitchFamily="2" charset="-122"/>
                <a:ea typeface="宋体" panose="02010600030101010101" pitchFamily="2" charset="-122"/>
                <a:sym typeface="+mn-ea"/>
              </a:rPr>
              <a:t>，人民群众是社会物质财富的创造者</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第二</a:t>
            </a:r>
            <a:r>
              <a:rPr lang="zh-CN" altLang="en-US" sz="2800" b="1" kern="0" noProof="0" dirty="0">
                <a:ln>
                  <a:noFill/>
                </a:ln>
                <a:effectLst/>
                <a:uLnTx/>
                <a:uFillTx/>
                <a:latin typeface="宋体" panose="02010600030101010101" pitchFamily="2" charset="-122"/>
                <a:ea typeface="宋体" panose="02010600030101010101" pitchFamily="2" charset="-122"/>
                <a:sym typeface="+mn-ea"/>
              </a:rPr>
              <a:t>，人民群众是社会精神财富的创造者</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a:t>
            </a:r>
            <a:endParaRPr lang="en-US" altLang="zh-CN" sz="2800" b="1" kern="0" noProof="0" dirty="0" smtClean="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sym typeface="+mn-ea"/>
              </a:rPr>
              <a:t> </a:t>
            </a:r>
            <a:r>
              <a:rPr lang="en-US" altLang="zh-CN" sz="2800" b="1" kern="0" dirty="0" smtClean="0">
                <a:latin typeface="宋体" panose="02010600030101010101" pitchFamily="2" charset="-122"/>
                <a:ea typeface="宋体" panose="02010600030101010101" pitchFamily="2" charset="-122"/>
                <a:sym typeface="+mn-ea"/>
              </a:rPr>
              <a:t>  </a:t>
            </a:r>
            <a:r>
              <a:rPr lang="zh-CN" altLang="en-US" sz="2800" b="1" kern="0" noProof="0" dirty="0" smtClean="0">
                <a:ln>
                  <a:noFill/>
                </a:ln>
                <a:effectLst/>
                <a:uLnTx/>
                <a:uFillTx/>
                <a:latin typeface="宋体" panose="02010600030101010101" pitchFamily="2" charset="-122"/>
                <a:ea typeface="宋体" panose="02010600030101010101" pitchFamily="2" charset="-122"/>
                <a:sym typeface="+mn-ea"/>
              </a:rPr>
              <a:t>第三</a:t>
            </a:r>
            <a:r>
              <a:rPr lang="zh-CN" altLang="en-US" sz="2800" b="1" kern="0" noProof="0" dirty="0">
                <a:ln>
                  <a:noFill/>
                </a:ln>
                <a:effectLst/>
                <a:uLnTx/>
                <a:uFillTx/>
                <a:latin typeface="宋体" panose="02010600030101010101" pitchFamily="2" charset="-122"/>
                <a:ea typeface="宋体" panose="02010600030101010101" pitchFamily="2" charset="-122"/>
                <a:sym typeface="+mn-ea"/>
              </a:rPr>
              <a:t>，人民群众是社会变革的决定力量。</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4388" y="353253"/>
            <a:ext cx="10900580" cy="5747727"/>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黑体" panose="02010609060101010101" pitchFamily="49" charset="-122"/>
                <a:ea typeface="黑体" panose="02010609060101010101" pitchFamily="49" charset="-122"/>
                <a:sym typeface="+mn-ea"/>
              </a:rPr>
              <a:t>第四</a:t>
            </a:r>
            <a:r>
              <a:rPr lang="zh-CN" altLang="en-US" sz="4000" b="1" dirty="0" smtClean="0">
                <a:solidFill>
                  <a:schemeClr val="tx2"/>
                </a:solidFill>
                <a:latin typeface="黑体" panose="02010609060101010101" pitchFamily="49" charset="-122"/>
                <a:ea typeface="黑体" panose="02010609060101010101" pitchFamily="49" charset="-122"/>
                <a:sym typeface="+mn-ea"/>
              </a:rPr>
              <a:t>章</a:t>
            </a:r>
            <a:endParaRPr lang="en-US" altLang="zh-CN" sz="4000" b="1" dirty="0" smtClean="0">
              <a:solidFill>
                <a:schemeClr val="tx2"/>
              </a:solidFill>
              <a:latin typeface="黑体" panose="02010609060101010101" pitchFamily="49" charset="-122"/>
              <a:ea typeface="黑体" panose="02010609060101010101" pitchFamily="49" charset="-122"/>
              <a:sym typeface="+mn-ea"/>
            </a:endParaRPr>
          </a:p>
          <a:p>
            <a:pPr lvl="0" algn="just">
              <a:lnSpc>
                <a:spcPts val="4300"/>
              </a:lnSpc>
              <a:spcBef>
                <a:spcPts val="600"/>
              </a:spcBef>
            </a:pPr>
            <a:r>
              <a:rPr lang="en-US" altLang="zh-CN" sz="3200" b="1" dirty="0">
                <a:solidFill>
                  <a:prstClr val="black"/>
                </a:solidFill>
                <a:latin typeface="微软雅黑" pitchFamily="34" charset="-122"/>
                <a:ea typeface="微软雅黑" pitchFamily="34" charset="-122"/>
                <a:sym typeface="+mn-ea"/>
              </a:rPr>
              <a:t>1.</a:t>
            </a:r>
            <a:r>
              <a:rPr lang="en-US" altLang="zh-CN" sz="3200" b="1" dirty="0" smtClean="0">
                <a:solidFill>
                  <a:prstClr val="black"/>
                </a:solidFill>
                <a:latin typeface="微软雅黑" pitchFamily="34" charset="-122"/>
                <a:ea typeface="微软雅黑" pitchFamily="34" charset="-122"/>
                <a:sym typeface="+mn-ea"/>
              </a:rPr>
              <a:t>商品</a:t>
            </a:r>
            <a:r>
              <a:rPr lang="zh-CN" altLang="en-US" sz="3200" b="1" dirty="0" smtClean="0">
                <a:solidFill>
                  <a:prstClr val="black"/>
                </a:solidFill>
                <a:latin typeface="微软雅黑" pitchFamily="34" charset="-122"/>
                <a:ea typeface="微软雅黑" pitchFamily="34" charset="-122"/>
                <a:sym typeface="+mn-ea"/>
              </a:rPr>
              <a:t>及其二因素</a:t>
            </a:r>
            <a:r>
              <a:rPr lang="en-US" altLang="zh-CN" sz="3200" b="1" dirty="0" smtClean="0">
                <a:solidFill>
                  <a:prstClr val="black"/>
                </a:solidFill>
                <a:latin typeface="微软雅黑" pitchFamily="34" charset="-122"/>
                <a:ea typeface="微软雅黑" pitchFamily="34" charset="-122"/>
                <a:sym typeface="+mn-ea"/>
              </a:rPr>
              <a:t> </a:t>
            </a:r>
            <a:r>
              <a:rPr lang="en-US" altLang="zh-CN" sz="3200" b="1" dirty="0" smtClean="0">
                <a:solidFill>
                  <a:srgbClr val="ED7D31"/>
                </a:solidFill>
                <a:latin typeface="微软雅黑" pitchFamily="34" charset="-122"/>
                <a:ea typeface="微软雅黑" pitchFamily="34" charset="-122"/>
                <a:sym typeface="+mn-ea"/>
              </a:rPr>
              <a:t>P.162-163</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2</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smtClean="0">
                <a:solidFill>
                  <a:prstClr val="black"/>
                </a:solidFill>
                <a:latin typeface="微软雅黑" pitchFamily="34" charset="-122"/>
                <a:ea typeface="微软雅黑" pitchFamily="34" charset="-122"/>
                <a:sym typeface="+mn-ea"/>
              </a:rPr>
              <a:t>劳动及其二重性</a:t>
            </a:r>
            <a:r>
              <a:rPr lang="en-US" altLang="zh-CN" sz="3200" b="1" dirty="0" smtClean="0">
                <a:solidFill>
                  <a:prstClr val="black"/>
                </a:solidFill>
                <a:latin typeface="微软雅黑" pitchFamily="34" charset="-122"/>
                <a:ea typeface="微软雅黑" pitchFamily="34" charset="-122"/>
                <a:sym typeface="+mn-ea"/>
              </a:rPr>
              <a:t> </a:t>
            </a:r>
            <a:r>
              <a:rPr lang="en-US" altLang="zh-CN" sz="3200" b="1" dirty="0" smtClean="0">
                <a:solidFill>
                  <a:srgbClr val="ED7D31"/>
                </a:solidFill>
                <a:latin typeface="微软雅黑" pitchFamily="34" charset="-122"/>
                <a:ea typeface="微软雅黑" pitchFamily="34" charset="-122"/>
                <a:sym typeface="+mn-ea"/>
              </a:rPr>
              <a:t>P.163</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3.</a:t>
            </a:r>
            <a:r>
              <a:rPr lang="zh-CN" altLang="en-US" sz="3200" b="1" dirty="0">
                <a:solidFill>
                  <a:prstClr val="black"/>
                </a:solidFill>
                <a:latin typeface="微软雅黑" pitchFamily="34" charset="-122"/>
                <a:ea typeface="微软雅黑" pitchFamily="34" charset="-122"/>
                <a:sym typeface="+mn-ea"/>
              </a:rPr>
              <a:t>商品价值量的决定 </a:t>
            </a:r>
            <a:r>
              <a:rPr lang="en-US" altLang="zh-CN" sz="3200" b="1" dirty="0" smtClean="0">
                <a:solidFill>
                  <a:srgbClr val="ED7D31"/>
                </a:solidFill>
                <a:latin typeface="微软雅黑" pitchFamily="34" charset="-122"/>
                <a:ea typeface="微软雅黑" pitchFamily="34" charset="-122"/>
                <a:sym typeface="+mn-ea"/>
              </a:rPr>
              <a:t>P.164</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4</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a:solidFill>
                  <a:prstClr val="black"/>
                </a:solidFill>
                <a:latin typeface="微软雅黑" pitchFamily="34" charset="-122"/>
                <a:ea typeface="微软雅黑" pitchFamily="34" charset="-122"/>
                <a:sym typeface="+mn-ea"/>
              </a:rPr>
              <a:t>货币</a:t>
            </a:r>
            <a:r>
              <a:rPr lang="en-US" altLang="zh-CN" sz="3200" b="1" dirty="0">
                <a:solidFill>
                  <a:prstClr val="black"/>
                </a:solidFill>
                <a:latin typeface="微软雅黑" pitchFamily="34" charset="-122"/>
                <a:ea typeface="微软雅黑" pitchFamily="34" charset="-122"/>
                <a:sym typeface="+mn-ea"/>
              </a:rPr>
              <a:t> </a:t>
            </a:r>
            <a:r>
              <a:rPr lang="en-US" altLang="zh-CN" sz="3200" b="1" dirty="0" smtClean="0">
                <a:solidFill>
                  <a:srgbClr val="ED7D31"/>
                </a:solidFill>
                <a:latin typeface="微软雅黑" pitchFamily="34" charset="-122"/>
                <a:ea typeface="微软雅黑" pitchFamily="34" charset="-122"/>
                <a:sym typeface="+mn-ea"/>
              </a:rPr>
              <a:t>P.165</a:t>
            </a:r>
          </a:p>
          <a:p>
            <a:pPr lvl="0" algn="just">
              <a:lnSpc>
                <a:spcPts val="4300"/>
              </a:lnSpc>
            </a:pPr>
            <a:r>
              <a:rPr lang="en-US" altLang="zh-CN" sz="3200" b="1" dirty="0">
                <a:solidFill>
                  <a:prstClr val="black"/>
                </a:solidFill>
                <a:latin typeface="微软雅黑" pitchFamily="34" charset="-122"/>
                <a:ea typeface="微软雅黑" pitchFamily="34" charset="-122"/>
                <a:sym typeface="+mn-ea"/>
              </a:rPr>
              <a:t>5</a:t>
            </a:r>
            <a:r>
              <a:rPr lang="en-US" altLang="zh-CN" sz="3200" b="1" dirty="0" smtClean="0">
                <a:solidFill>
                  <a:prstClr val="black"/>
                </a:solidFill>
                <a:latin typeface="微软雅黑" pitchFamily="34" charset="-122"/>
                <a:ea typeface="微软雅黑" pitchFamily="34" charset="-122"/>
                <a:sym typeface="+mn-ea"/>
              </a:rPr>
              <a:t>.</a:t>
            </a:r>
            <a:r>
              <a:rPr lang="en-US" altLang="zh-CN" sz="3200" b="1" dirty="0">
                <a:solidFill>
                  <a:prstClr val="black"/>
                </a:solidFill>
                <a:latin typeface="微软雅黑" pitchFamily="34" charset="-122"/>
                <a:ea typeface="微软雅黑" pitchFamily="34" charset="-122"/>
                <a:sym typeface="+mn-ea"/>
              </a:rPr>
              <a:t>价值规律</a:t>
            </a:r>
            <a:r>
              <a:rPr lang="zh-CN" altLang="en-US" sz="3200" b="1" dirty="0">
                <a:solidFill>
                  <a:prstClr val="black"/>
                </a:solidFill>
                <a:latin typeface="微软雅黑" pitchFamily="34" charset="-122"/>
                <a:ea typeface="微软雅黑" pitchFamily="34" charset="-122"/>
                <a:sym typeface="+mn-ea"/>
              </a:rPr>
              <a:t>的内容、作用和消极后果 </a:t>
            </a:r>
            <a:r>
              <a:rPr lang="en-US" altLang="zh-CN" sz="3200" b="1" dirty="0" smtClean="0">
                <a:solidFill>
                  <a:srgbClr val="ED7D31"/>
                </a:solidFill>
                <a:latin typeface="微软雅黑" pitchFamily="34" charset="-122"/>
                <a:ea typeface="微软雅黑" pitchFamily="34" charset="-122"/>
                <a:sym typeface="+mn-ea"/>
              </a:rPr>
              <a:t>P.166-168</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6</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a:solidFill>
                  <a:prstClr val="black"/>
                </a:solidFill>
                <a:latin typeface="微软雅黑" pitchFamily="34" charset="-122"/>
                <a:ea typeface="微软雅黑" pitchFamily="34" charset="-122"/>
                <a:sym typeface="+mn-ea"/>
              </a:rPr>
              <a:t>资本的原始积累 </a:t>
            </a:r>
            <a:r>
              <a:rPr lang="en-US" altLang="zh-CN" sz="3200" b="1" dirty="0" smtClean="0">
                <a:solidFill>
                  <a:srgbClr val="ED7D31"/>
                </a:solidFill>
                <a:latin typeface="微软雅黑" pitchFamily="34" charset="-122"/>
                <a:ea typeface="微软雅黑" pitchFamily="34" charset="-122"/>
                <a:sym typeface="+mn-ea"/>
              </a:rPr>
              <a:t>P.177-179</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7</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smtClean="0">
                <a:latin typeface="微软雅黑" pitchFamily="34" charset="-122"/>
                <a:ea typeface="微软雅黑" pitchFamily="34" charset="-122"/>
              </a:rPr>
              <a:t>劳动力成为商品与货币转化为资本</a:t>
            </a:r>
            <a:r>
              <a:rPr lang="en-US" altLang="zh-CN" sz="3200" b="1" dirty="0" smtClean="0">
                <a:solidFill>
                  <a:srgbClr val="ED7D31"/>
                </a:solidFill>
                <a:latin typeface="微软雅黑" pitchFamily="34" charset="-122"/>
                <a:ea typeface="微软雅黑" pitchFamily="34" charset="-122"/>
                <a:sym typeface="+mn-ea"/>
              </a:rPr>
              <a:t>P.180-181</a:t>
            </a:r>
            <a:endParaRPr lang="en-US" altLang="zh-CN" sz="3200" b="1" dirty="0">
              <a:solidFill>
                <a:srgbClr val="ED7D31"/>
              </a:solidFill>
              <a:latin typeface="微软雅黑" pitchFamily="34" charset="-122"/>
              <a:ea typeface="微软雅黑" pitchFamily="34"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8</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smtClean="0">
                <a:latin typeface="微软雅黑" pitchFamily="34" charset="-122"/>
                <a:ea typeface="微软雅黑" pitchFamily="34" charset="-122"/>
              </a:rPr>
              <a:t>生产剩余价值是资本主义生产方式的绝对规律</a:t>
            </a:r>
            <a:r>
              <a:rPr lang="en-US" altLang="zh-CN" sz="3200" b="1" dirty="0" smtClean="0">
                <a:solidFill>
                  <a:srgbClr val="ED7D31"/>
                </a:solidFill>
                <a:latin typeface="微软雅黑" pitchFamily="34" charset="-122"/>
                <a:ea typeface="微软雅黑" pitchFamily="34" charset="-122"/>
                <a:sym typeface="+mn-ea"/>
              </a:rPr>
              <a:t>P.184-190</a:t>
            </a:r>
          </a:p>
          <a:p>
            <a:pPr lvl="0" indent="-342900" algn="just" eaLnBrk="0" hangingPunct="0">
              <a:lnSpc>
                <a:spcPts val="4300"/>
              </a:lnSpc>
              <a:buClr>
                <a:srgbClr val="44546A"/>
              </a:buClr>
              <a:buSzPct val="50000"/>
            </a:pPr>
            <a:r>
              <a:rPr lang="en-US" altLang="zh-CN" sz="3200" b="1" dirty="0">
                <a:solidFill>
                  <a:prstClr val="black"/>
                </a:solidFill>
                <a:latin typeface="微软雅黑" pitchFamily="34" charset="-122"/>
                <a:ea typeface="微软雅黑" pitchFamily="34" charset="-122"/>
                <a:sym typeface="+mn-ea"/>
              </a:rPr>
              <a:t>9</a:t>
            </a:r>
            <a:r>
              <a:rPr lang="en-US" altLang="zh-CN" sz="3200" b="1" dirty="0" smtClean="0">
                <a:solidFill>
                  <a:prstClr val="black"/>
                </a:solidFill>
                <a:latin typeface="微软雅黑" pitchFamily="34" charset="-122"/>
                <a:ea typeface="微软雅黑" pitchFamily="34" charset="-122"/>
                <a:sym typeface="+mn-ea"/>
              </a:rPr>
              <a:t>.</a:t>
            </a:r>
            <a:r>
              <a:rPr lang="zh-CN" altLang="en-US" sz="3200" b="1" dirty="0">
                <a:solidFill>
                  <a:prstClr val="black"/>
                </a:solidFill>
                <a:latin typeface="微软雅黑" pitchFamily="34" charset="-122"/>
                <a:ea typeface="微软雅黑" pitchFamily="34" charset="-122"/>
                <a:sym typeface="+mn-ea"/>
              </a:rPr>
              <a:t>资本主义的基本矛盾 </a:t>
            </a:r>
            <a:r>
              <a:rPr lang="en-US" altLang="zh-CN" sz="3200" b="1" dirty="0" smtClean="0">
                <a:solidFill>
                  <a:srgbClr val="ED7D31"/>
                </a:solidFill>
                <a:latin typeface="微软雅黑" pitchFamily="34" charset="-122"/>
                <a:ea typeface="微软雅黑" pitchFamily="34" charset="-122"/>
                <a:sym typeface="+mn-ea"/>
              </a:rPr>
              <a:t>P.199-200</a:t>
            </a:r>
            <a:endParaRPr lang="en-US" altLang="zh-CN" sz="3200" b="1" dirty="0">
              <a:solidFill>
                <a:srgbClr val="ED7D31"/>
              </a:solidFill>
              <a:latin typeface="微软雅黑" pitchFamily="34" charset="-122"/>
              <a:ea typeface="微软雅黑" pitchFamily="34"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534745"/>
            <a:ext cx="11267440" cy="5324535"/>
          </a:xfrm>
          <a:prstGeom prst="rect">
            <a:avLst/>
          </a:prstGeom>
          <a:noFill/>
        </p:spPr>
        <p:txBody>
          <a:bodyPr wrap="square" rtlCol="0">
            <a:spAutoFit/>
          </a:bodyPr>
          <a:lstStyle/>
          <a:p>
            <a:pPr algn="just">
              <a:buNone/>
            </a:pPr>
            <a:r>
              <a:rPr lang="en-US" altLang="zh-CN" sz="3600" b="1" dirty="0">
                <a:solidFill>
                  <a:schemeClr val="tx2"/>
                </a:solidFill>
                <a:latin typeface="宋体" panose="02010600030101010101" pitchFamily="2" charset="-122"/>
                <a:ea typeface="宋体" panose="02010600030101010101" pitchFamily="2" charset="-122"/>
                <a:sym typeface="+mn-ea"/>
              </a:rPr>
              <a:t>1.</a:t>
            </a:r>
            <a:r>
              <a:rPr lang="en-US" altLang="zh-CN" sz="3600" b="1" dirty="0" smtClean="0">
                <a:latin typeface="宋体" panose="02010600030101010101" pitchFamily="2" charset="-122"/>
                <a:ea typeface="宋体" panose="02010600030101010101" pitchFamily="2" charset="-122"/>
                <a:sym typeface="+mn-ea"/>
              </a:rPr>
              <a:t>商品</a:t>
            </a:r>
            <a:r>
              <a:rPr lang="zh-CN" altLang="en-US" sz="3600" b="1" dirty="0" smtClean="0">
                <a:latin typeface="宋体" panose="02010600030101010101" pitchFamily="2" charset="-122"/>
                <a:ea typeface="宋体" panose="02010600030101010101" pitchFamily="2" charset="-122"/>
                <a:sym typeface="+mn-ea"/>
              </a:rPr>
              <a:t>及其二因素</a:t>
            </a:r>
            <a:r>
              <a:rPr lang="en-US" altLang="zh-CN" sz="3600" b="1" dirty="0" smtClean="0">
                <a:latin typeface="宋体" panose="02010600030101010101" pitchFamily="2" charset="-122"/>
                <a:ea typeface="宋体" panose="02010600030101010101" pitchFamily="2" charset="-122"/>
                <a:sym typeface="+mn-ea"/>
              </a:rPr>
              <a:t> </a:t>
            </a:r>
            <a:r>
              <a:rPr lang="en-US" altLang="zh-CN" sz="3600" b="1" dirty="0" smtClean="0">
                <a:solidFill>
                  <a:schemeClr val="accent2"/>
                </a:solidFill>
                <a:latin typeface="宋体" panose="02010600030101010101" pitchFamily="2" charset="-122"/>
                <a:ea typeface="宋体" panose="02010600030101010101" pitchFamily="2" charset="-122"/>
                <a:sym typeface="+mn-ea"/>
              </a:rPr>
              <a:t>P.162-163</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24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）商品  </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zh-CN" altLang="en-US" sz="2800" b="1" dirty="0" smtClean="0">
                <a:latin typeface="宋体" panose="02010600030101010101" pitchFamily="2" charset="-122"/>
                <a:ea typeface="宋体" panose="02010600030101010101" pitchFamily="2" charset="-122"/>
                <a:sym typeface="+mn-ea"/>
              </a:rPr>
              <a:t>   商品</a:t>
            </a:r>
            <a:r>
              <a:rPr lang="zh-CN" altLang="en-US" sz="2800" b="1" dirty="0">
                <a:latin typeface="宋体" panose="02010600030101010101" pitchFamily="2" charset="-122"/>
                <a:ea typeface="宋体" panose="02010600030101010101" pitchFamily="2" charset="-122"/>
                <a:sym typeface="+mn-ea"/>
              </a:rPr>
              <a:t>是用来交换、能满足人的某种需要的劳动产品，具有使用价值和价值两个</a:t>
            </a:r>
            <a:r>
              <a:rPr lang="zh-CN" altLang="en-US" sz="2800" b="1" dirty="0" smtClean="0">
                <a:latin typeface="宋体" panose="02010600030101010101" pitchFamily="2" charset="-122"/>
                <a:ea typeface="宋体" panose="02010600030101010101" pitchFamily="2" charset="-122"/>
                <a:sym typeface="+mn-ea"/>
              </a:rPr>
              <a:t>因素。</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smtClean="0">
                <a:latin typeface="宋体" panose="02010600030101010101" pitchFamily="2" charset="-122"/>
                <a:ea typeface="宋体" panose="02010600030101010101" pitchFamily="2" charset="-122"/>
                <a:sym typeface="+mn-ea"/>
              </a:rPr>
              <a:t>）商品的二因素</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使用价值：指商品能满足人的某种需要的有用性，反映的是人与自然之间的物质关系。</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价值：是凝结在商品中的无差别的一般人类劳动，即人的脑力和体力的耗费，是商品所特有的社会属性。</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价值和使用价值的统一性表现在，任何商品都必须同时具备这两种属性；其对立性表现在，使用价值和价值相互排斥。</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zh-CN" altLang="en-US" sz="2400" b="1" dirty="0" smtClean="0">
                <a:latin typeface="宋体" panose="02010600030101010101" pitchFamily="2" charset="-122"/>
                <a:ea typeface="宋体" panose="02010600030101010101" pitchFamily="2" charset="-122"/>
                <a:sym typeface="+mn-ea"/>
              </a:rPr>
              <a:t>  </a:t>
            </a:r>
            <a:endParaRPr lang="zh-CN" altLang="en-US" sz="2400" b="1" dirty="0">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xmlns="" val="2324962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33708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2</a:t>
            </a:r>
            <a:r>
              <a:rPr lang="en-US" altLang="zh-CN" sz="3600" b="1" dirty="0" smtClean="0">
                <a:latin typeface="宋体" panose="02010600030101010101" pitchFamily="2" charset="-122"/>
                <a:ea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sym typeface="+mn-ea"/>
              </a:rPr>
              <a:t>劳动的二重性</a:t>
            </a:r>
            <a:r>
              <a:rPr lang="en-US" altLang="zh-CN" sz="3600" b="1" dirty="0" smtClean="0">
                <a:latin typeface="宋体" panose="02010600030101010101" pitchFamily="2" charset="-122"/>
                <a:ea typeface="宋体" panose="02010600030101010101" pitchFamily="2" charset="-122"/>
                <a:sym typeface="+mn-ea"/>
              </a:rPr>
              <a:t> </a:t>
            </a:r>
            <a:r>
              <a:rPr lang="en-US" altLang="zh-CN" sz="3600" b="1" dirty="0" smtClean="0">
                <a:solidFill>
                  <a:schemeClr val="accent2"/>
                </a:solidFill>
                <a:latin typeface="宋体" panose="02010600030101010101" pitchFamily="2" charset="-122"/>
                <a:ea typeface="宋体" panose="02010600030101010101" pitchFamily="2" charset="-122"/>
                <a:sym typeface="+mn-ea"/>
              </a:rPr>
              <a:t>P.163</a:t>
            </a:r>
            <a:endParaRPr lang="en-US" altLang="zh-CN" sz="3600" b="1" dirty="0">
              <a:solidFill>
                <a:schemeClr val="accent2"/>
              </a:solidFill>
              <a:latin typeface="宋体" panose="02010600030101010101" pitchFamily="2" charset="-122"/>
              <a:ea typeface="宋体" panose="02010600030101010101" pitchFamily="2" charset="-122"/>
            </a:endParaRPr>
          </a:p>
          <a:p>
            <a:pPr algn="just">
              <a:lnSpc>
                <a:spcPts val="3700"/>
              </a:lnSpc>
              <a:buNone/>
            </a:pPr>
            <a:r>
              <a:rPr lang="zh-CN" altLang="en-US" sz="2800" b="1" dirty="0" smtClean="0">
                <a:latin typeface="宋体" panose="02010600030101010101" pitchFamily="2" charset="-122"/>
                <a:ea typeface="宋体" panose="02010600030101010101" pitchFamily="2" charset="-122"/>
                <a:sym typeface="+mn-ea"/>
              </a:rPr>
              <a:t>   商品是劳动产品，生产商品的劳动可区分为具体劳动和抽象劳动。 </a:t>
            </a:r>
            <a:endParaRPr lang="en-US" altLang="zh-CN" sz="2800" b="1" dirty="0" smtClean="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具体劳动是指生产一定使用价值的具体形式的劳动。</a:t>
            </a:r>
            <a:endParaRPr lang="en-US" altLang="zh-CN" sz="2800" b="1" dirty="0" smtClean="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抽象劳动是指撇开一切具体形式的、无差别的一般人类劳动，即人的脑力和体力的耗费。</a:t>
            </a:r>
            <a:endParaRPr lang="en-US" altLang="zh-CN" sz="2800" b="1" dirty="0" smtClean="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zh-CN" altLang="en-US" sz="2400" b="1" dirty="0" smtClean="0">
                <a:latin typeface="宋体" panose="02010600030101010101" pitchFamily="2" charset="-122"/>
                <a:ea typeface="宋体" panose="02010600030101010101" pitchFamily="2" charset="-122"/>
                <a:sym typeface="+mn-ea"/>
              </a:rPr>
              <a:t>  </a:t>
            </a:r>
            <a:endParaRPr lang="zh-CN" altLang="en-US" sz="2400" b="1" dirty="0">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xmlns="" val="3542532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0798" y="418941"/>
            <a:ext cx="11267440" cy="4438138"/>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3</a:t>
            </a:r>
            <a:r>
              <a:rPr lang="en-US" altLang="zh-CN" sz="3600" b="1" dirty="0" smtClean="0">
                <a:latin typeface="宋体" panose="02010600030101010101" pitchFamily="2" charset="-122"/>
                <a:ea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sym typeface="+mn-ea"/>
              </a:rPr>
              <a:t>商品价值量的决定</a:t>
            </a:r>
            <a:r>
              <a:rPr lang="en-US" altLang="zh-CN" sz="3600" b="1" dirty="0" smtClean="0">
                <a:latin typeface="宋体" panose="02010600030101010101" pitchFamily="2" charset="-122"/>
                <a:ea typeface="宋体" panose="02010600030101010101" pitchFamily="2" charset="-122"/>
                <a:sym typeface="+mn-ea"/>
              </a:rPr>
              <a:t> </a:t>
            </a:r>
            <a:r>
              <a:rPr lang="en-US" altLang="zh-CN" sz="3600" b="1" dirty="0" smtClean="0">
                <a:solidFill>
                  <a:schemeClr val="accent2"/>
                </a:solidFill>
                <a:latin typeface="宋体" panose="02010600030101010101" pitchFamily="2" charset="-122"/>
                <a:ea typeface="宋体" panose="02010600030101010101" pitchFamily="2" charset="-122"/>
                <a:sym typeface="+mn-ea"/>
              </a:rPr>
              <a:t>P.164</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smtClean="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）价值和价值量的决定因素</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smtClean="0">
                <a:latin typeface="宋体" panose="02010600030101010101" pitchFamily="2" charset="-122"/>
                <a:ea typeface="宋体" panose="02010600030101010101" pitchFamily="2" charset="-122"/>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sym typeface="+mn-ea"/>
              </a:rPr>
              <a:t>2</a:t>
            </a:r>
            <a:r>
              <a:rPr lang="zh-CN" altLang="en-US" sz="2800" b="1" dirty="0" smtClean="0">
                <a:latin typeface="宋体" panose="02010600030101010101" pitchFamily="2" charset="-122"/>
                <a:ea typeface="宋体" panose="02010600030101010101" pitchFamily="2" charset="-122"/>
                <a:sym typeface="+mn-ea"/>
              </a:rPr>
              <a:t>）社会必要劳动时间    </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smtClean="0">
                <a:latin typeface="宋体" panose="02010600030101010101" pitchFamily="2" charset="-122"/>
                <a:ea typeface="宋体" panose="02010600030101010101" pitchFamily="2" charset="-122"/>
                <a:sym typeface="+mn-ea"/>
              </a:rPr>
              <a:t>     社会必要劳动</a:t>
            </a:r>
            <a:r>
              <a:rPr lang="zh-CN" altLang="en-US" sz="2800" b="1" dirty="0">
                <a:latin typeface="宋体" panose="02010600030101010101" pitchFamily="2" charset="-122"/>
                <a:ea typeface="宋体" panose="02010600030101010101" pitchFamily="2" charset="-122"/>
                <a:sym typeface="+mn-ea"/>
              </a:rPr>
              <a:t>时间是在现有的社会正常的生产条件下，在社会平均的劳动熟练程度和劳动强度下制造某种使用价值所需要的劳动时间</a:t>
            </a:r>
            <a:r>
              <a:rPr lang="zh-CN" altLang="en-US" sz="2800" b="1" dirty="0" smtClean="0">
                <a:latin typeface="宋体" panose="02010600030101010101" pitchFamily="2" charset="-122"/>
                <a:ea typeface="宋体" panose="02010600030101010101" pitchFamily="2" charset="-122"/>
                <a:sym typeface="+mn-ea"/>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8631" y="274291"/>
            <a:ext cx="11346024" cy="6063198"/>
          </a:xfrm>
          <a:prstGeom prst="rect">
            <a:avLst/>
          </a:prstGeom>
          <a:noFill/>
        </p:spPr>
        <p:txBody>
          <a:bodyPr wrap="square" rtlCol="0">
            <a:spAutoFit/>
          </a:bodyPr>
          <a:lstStyle/>
          <a:p>
            <a:pPr algn="just" fontAlgn="base">
              <a:buNone/>
            </a:pPr>
            <a:r>
              <a:rPr lang="en-US" altLang="zh-CN" sz="3600" b="1" dirty="0">
                <a:latin typeface="宋体" panose="02010600030101010101" pitchFamily="2" charset="-122"/>
                <a:ea typeface="宋体" panose="02010600030101010101" pitchFamily="2" charset="-122"/>
                <a:sym typeface="+mn-ea"/>
              </a:rPr>
              <a:t>4.</a:t>
            </a:r>
            <a:r>
              <a:rPr lang="zh-CN" altLang="en-US" sz="3600" b="1" dirty="0" smtClean="0">
                <a:latin typeface="宋体" panose="02010600030101010101" pitchFamily="2" charset="-122"/>
                <a:ea typeface="宋体" panose="02010600030101010101" pitchFamily="2" charset="-122"/>
                <a:sym typeface="+mn-ea"/>
              </a:rPr>
              <a:t>马克思主义创立</a:t>
            </a:r>
            <a:r>
              <a:rPr lang="en-US" altLang="zh-CN" sz="3600" b="1" dirty="0" smtClean="0">
                <a:solidFill>
                  <a:srgbClr val="ED7D31"/>
                </a:solidFill>
                <a:latin typeface="宋体" panose="02010600030101010101" pitchFamily="2" charset="-122"/>
                <a:ea typeface="宋体" panose="02010600030101010101" pitchFamily="2" charset="-122"/>
                <a:sym typeface="+mn-ea"/>
              </a:rPr>
              <a:t>P.4-7</a:t>
            </a:r>
            <a:endParaRPr lang="en-US" altLang="zh-CN" sz="3600" b="1" dirty="0" smtClean="0">
              <a:latin typeface="宋体" panose="02010600030101010101" pitchFamily="2" charset="-122"/>
              <a:ea typeface="宋体" panose="02010600030101010101" pitchFamily="2" charset="-122"/>
              <a:sym typeface="+mn-ea"/>
            </a:endParaRPr>
          </a:p>
          <a:p>
            <a:pPr algn="just" fontAlgn="base">
              <a:buNone/>
            </a:pPr>
            <a:r>
              <a:rPr lang="zh-CN" altLang="en-US" sz="2800" b="1" dirty="0" smtClean="0">
                <a:latin typeface="+mn-ea"/>
                <a:sym typeface="+mn-ea"/>
              </a:rPr>
              <a:t>（</a:t>
            </a:r>
            <a:r>
              <a:rPr lang="en-US" altLang="zh-CN" sz="2800" b="1" dirty="0" smtClean="0">
                <a:latin typeface="+mn-ea"/>
                <a:sym typeface="+mn-ea"/>
              </a:rPr>
              <a:t>1</a:t>
            </a:r>
            <a:r>
              <a:rPr lang="zh-CN" altLang="en-US" sz="2800" b="1" dirty="0" smtClean="0">
                <a:latin typeface="+mn-ea"/>
                <a:sym typeface="+mn-ea"/>
              </a:rPr>
              <a:t>）阶级基础  </a:t>
            </a:r>
            <a:endParaRPr lang="en-US" altLang="zh-CN" sz="2800" b="1" dirty="0" smtClean="0">
              <a:latin typeface="+mn-ea"/>
              <a:sym typeface="+mn-ea"/>
            </a:endParaRPr>
          </a:p>
          <a:p>
            <a:pPr algn="just" fontAlgn="base">
              <a:buNone/>
            </a:pPr>
            <a:r>
              <a:rPr lang="en-US" altLang="zh-CN" sz="2800" b="1" dirty="0" smtClean="0">
                <a:latin typeface="+mn-ea"/>
                <a:sym typeface="+mn-ea"/>
              </a:rPr>
              <a:t>   19</a:t>
            </a:r>
            <a:r>
              <a:rPr lang="zh-CN" altLang="en-US" sz="2800" b="1" dirty="0" smtClean="0">
                <a:latin typeface="+mn-ea"/>
                <a:sym typeface="+mn-ea"/>
              </a:rPr>
              <a:t>世纪</a:t>
            </a:r>
            <a:r>
              <a:rPr lang="en-US" altLang="zh-CN" sz="2800" b="1" dirty="0" smtClean="0">
                <a:latin typeface="+mn-ea"/>
                <a:sym typeface="+mn-ea"/>
              </a:rPr>
              <a:t>30</a:t>
            </a:r>
            <a:r>
              <a:rPr lang="zh-CN" altLang="en-US" sz="2800" b="1" dirty="0" smtClean="0">
                <a:latin typeface="+mn-ea"/>
                <a:sym typeface="+mn-ea"/>
              </a:rPr>
              <a:t>到</a:t>
            </a:r>
            <a:r>
              <a:rPr lang="en-US" altLang="zh-CN" sz="2800" b="1" dirty="0" smtClean="0">
                <a:latin typeface="+mn-ea"/>
                <a:sym typeface="+mn-ea"/>
              </a:rPr>
              <a:t>40</a:t>
            </a:r>
            <a:r>
              <a:rPr lang="zh-CN" altLang="en-US" sz="2800" b="1" dirty="0" smtClean="0">
                <a:latin typeface="+mn-ea"/>
                <a:sym typeface="+mn-ea"/>
              </a:rPr>
              <a:t>年代之间欧洲爆发的三大工人运动，即法国里昂工人起义</a:t>
            </a:r>
            <a:r>
              <a:rPr lang="zh-CN" altLang="en-US" sz="2800" b="1" dirty="0">
                <a:latin typeface="+mn-ea"/>
                <a:sym typeface="+mn-ea"/>
              </a:rPr>
              <a:t>、</a:t>
            </a:r>
            <a:r>
              <a:rPr lang="zh-CN" altLang="en-US" sz="2800" b="1" dirty="0" smtClean="0">
                <a:latin typeface="+mn-ea"/>
                <a:sym typeface="+mn-ea"/>
              </a:rPr>
              <a:t>英国宪章运动</a:t>
            </a:r>
            <a:r>
              <a:rPr lang="zh-CN" altLang="en-US" sz="2800" b="1" dirty="0">
                <a:latin typeface="+mn-ea"/>
                <a:sym typeface="+mn-ea"/>
              </a:rPr>
              <a:t>、</a:t>
            </a:r>
            <a:r>
              <a:rPr lang="zh-CN" altLang="en-US" sz="2800" b="1" dirty="0" smtClean="0">
                <a:latin typeface="+mn-ea"/>
                <a:sym typeface="+mn-ea"/>
              </a:rPr>
              <a:t>德国西里西亚纺织工人起义，标志着现代无产阶级作为独立的政治力量登上了历史舞台，为马克思主义的产生提供了阶级基础。</a:t>
            </a:r>
            <a:endParaRPr lang="en-US" altLang="zh-CN" sz="2800" b="1" dirty="0" smtClean="0">
              <a:latin typeface="+mn-ea"/>
              <a:sym typeface="+mn-ea"/>
            </a:endParaRPr>
          </a:p>
          <a:p>
            <a:pPr algn="just" fontAlgn="base">
              <a:buNone/>
            </a:pPr>
            <a:r>
              <a:rPr lang="zh-CN" altLang="en-US" sz="2800" b="1" dirty="0" smtClean="0">
                <a:latin typeface="+mn-ea"/>
                <a:sym typeface="+mn-ea"/>
              </a:rPr>
              <a:t>（</a:t>
            </a:r>
            <a:r>
              <a:rPr lang="en-US" altLang="zh-CN" sz="2800" b="1" dirty="0" smtClean="0">
                <a:latin typeface="+mn-ea"/>
                <a:sym typeface="+mn-ea"/>
              </a:rPr>
              <a:t>2</a:t>
            </a:r>
            <a:r>
              <a:rPr lang="zh-CN" altLang="en-US" sz="2800" b="1" dirty="0" smtClean="0">
                <a:latin typeface="+mn-ea"/>
                <a:sym typeface="+mn-ea"/>
              </a:rPr>
              <a:t>）直接理论来源</a:t>
            </a:r>
            <a:endParaRPr lang="en-US" altLang="zh-CN" sz="2800" b="1" dirty="0" smtClean="0">
              <a:latin typeface="+mn-ea"/>
              <a:sym typeface="+mn-ea"/>
            </a:endParaRPr>
          </a:p>
          <a:p>
            <a:pPr algn="just" fontAlgn="base"/>
            <a:r>
              <a:rPr lang="en-US" altLang="zh-CN" sz="2800" b="1" dirty="0" smtClean="0">
                <a:latin typeface="+mn-ea"/>
                <a:sym typeface="+mn-ea"/>
              </a:rPr>
              <a:t>   19</a:t>
            </a:r>
            <a:r>
              <a:rPr lang="zh-CN" altLang="en-US" sz="2800" b="1" dirty="0" smtClean="0">
                <a:latin typeface="+mn-ea"/>
                <a:sym typeface="+mn-ea"/>
              </a:rPr>
              <a:t>世纪西欧三大先进思潮为马克思主义的创立提供了直接理论来源，即德国</a:t>
            </a:r>
            <a:r>
              <a:rPr lang="zh-CN" altLang="en-US" sz="2800" b="1" dirty="0">
                <a:latin typeface="+mn-ea"/>
                <a:sym typeface="+mn-ea"/>
              </a:rPr>
              <a:t>古典哲学、英国古典政治经济学、英法两国的空想社会主义</a:t>
            </a:r>
            <a:r>
              <a:rPr lang="zh-CN" altLang="en-US" sz="3600" dirty="0" smtClean="0">
                <a:solidFill>
                  <a:schemeClr val="tx2"/>
                </a:solidFill>
                <a:ea typeface="隶书" panose="02010509060101010101" pitchFamily="1" charset="-122"/>
                <a:sym typeface="+mn-ea"/>
              </a:rPr>
              <a:t>。</a:t>
            </a:r>
            <a:endParaRPr lang="en-US" altLang="zh-CN" sz="3600" dirty="0" smtClean="0">
              <a:solidFill>
                <a:schemeClr val="tx2"/>
              </a:solidFill>
              <a:ea typeface="隶书" panose="02010509060101010101" pitchFamily="1" charset="-122"/>
              <a:sym typeface="+mn-ea"/>
            </a:endParaRPr>
          </a:p>
          <a:p>
            <a:pPr algn="just" fontAlgn="base"/>
            <a:r>
              <a:rPr lang="zh-CN" altLang="en-US" sz="2800" b="1" dirty="0">
                <a:latin typeface="+mn-ea"/>
                <a:sym typeface="+mn-ea"/>
              </a:rPr>
              <a:t>（</a:t>
            </a:r>
            <a:r>
              <a:rPr lang="en-US" altLang="zh-CN" sz="2800" b="1" dirty="0">
                <a:latin typeface="+mn-ea"/>
                <a:sym typeface="+mn-ea"/>
              </a:rPr>
              <a:t>3</a:t>
            </a:r>
            <a:r>
              <a:rPr lang="zh-CN" altLang="en-US" sz="2800" b="1" dirty="0">
                <a:latin typeface="+mn-ea"/>
                <a:sym typeface="+mn-ea"/>
              </a:rPr>
              <a:t>）创立标志</a:t>
            </a:r>
            <a:endParaRPr lang="en-US" altLang="zh-CN" sz="2800" b="1" dirty="0">
              <a:latin typeface="+mn-ea"/>
              <a:sym typeface="+mn-ea"/>
            </a:endParaRPr>
          </a:p>
          <a:p>
            <a:pPr algn="just" fontAlgn="base"/>
            <a:r>
              <a:rPr lang="en-US" altLang="zh-CN" sz="2800" b="1" dirty="0" smtClean="0">
                <a:latin typeface="+mn-ea"/>
                <a:sym typeface="+mn-ea"/>
              </a:rPr>
              <a:t>   1848</a:t>
            </a:r>
            <a:r>
              <a:rPr lang="zh-CN" altLang="en-US" sz="2800" b="1" dirty="0">
                <a:latin typeface="+mn-ea"/>
                <a:sym typeface="+mn-ea"/>
              </a:rPr>
              <a:t>年</a:t>
            </a:r>
            <a:r>
              <a:rPr lang="en-US" altLang="zh-CN" sz="2800" b="1" dirty="0">
                <a:latin typeface="+mn-ea"/>
                <a:sym typeface="+mn-ea"/>
              </a:rPr>
              <a:t>2</a:t>
            </a:r>
            <a:r>
              <a:rPr lang="zh-CN" altLang="en-US" sz="2800" b="1" dirty="0">
                <a:latin typeface="+mn-ea"/>
                <a:sym typeface="+mn-ea"/>
              </a:rPr>
              <a:t>月，</a:t>
            </a:r>
            <a:r>
              <a:rPr lang="en-US" altLang="zh-CN" sz="2800" b="1" dirty="0">
                <a:latin typeface="+mn-ea"/>
                <a:sym typeface="+mn-ea"/>
              </a:rPr>
              <a:t>《</a:t>
            </a:r>
            <a:r>
              <a:rPr lang="zh-CN" altLang="en-US" sz="2800" b="1" dirty="0">
                <a:latin typeface="+mn-ea"/>
                <a:sym typeface="+mn-ea"/>
              </a:rPr>
              <a:t>共产党宣言</a:t>
            </a:r>
            <a:r>
              <a:rPr lang="en-US" altLang="zh-CN" sz="2800" b="1" dirty="0">
                <a:latin typeface="+mn-ea"/>
                <a:sym typeface="+mn-ea"/>
              </a:rPr>
              <a:t>》</a:t>
            </a:r>
            <a:r>
              <a:rPr lang="zh-CN" altLang="en-US" sz="2800" b="1" dirty="0">
                <a:latin typeface="+mn-ea"/>
                <a:sym typeface="+mn-ea"/>
              </a:rPr>
              <a:t>发表，标志着马克思主义的公开问世。  </a:t>
            </a:r>
            <a:endParaRPr lang="en-US" altLang="zh-CN" sz="2800" b="1" dirty="0">
              <a:latin typeface="+mn-ea"/>
              <a:sym typeface="+mn-ea"/>
            </a:endParaRPr>
          </a:p>
          <a:p>
            <a:pPr marL="10160" indent="-10160" algn="just" fontAlgn="base">
              <a:buNone/>
            </a:pPr>
            <a:r>
              <a:rPr lang="en-US" sz="3600" b="1" dirty="0" smtClean="0">
                <a:latin typeface="宋体" panose="02010600030101010101" pitchFamily="2" charset="-122"/>
                <a:ea typeface="宋体" panose="02010600030101010101" pitchFamily="2" charset="-122"/>
                <a:sym typeface="+mn-ea"/>
              </a:rPr>
              <a:t>5.</a:t>
            </a:r>
            <a:r>
              <a:rPr sz="3600" b="1" dirty="0" smtClean="0">
                <a:latin typeface="宋体" panose="02010600030101010101" pitchFamily="2" charset="-122"/>
                <a:ea typeface="宋体" panose="02010600030101010101" pitchFamily="2" charset="-122"/>
                <a:sym typeface="+mn-ea"/>
              </a:rPr>
              <a:t>马克思主义的</a:t>
            </a:r>
            <a:r>
              <a:rPr lang="zh-CN" altLang="en-US" sz="3600" b="1" dirty="0" smtClean="0">
                <a:latin typeface="宋体" panose="02010600030101010101" pitchFamily="2" charset="-122"/>
                <a:ea typeface="宋体" panose="02010600030101010101" pitchFamily="2" charset="-122"/>
                <a:sym typeface="+mn-ea"/>
              </a:rPr>
              <a:t>鲜明</a:t>
            </a:r>
            <a:r>
              <a:rPr sz="3600" b="1" dirty="0" smtClean="0">
                <a:latin typeface="宋体" panose="02010600030101010101" pitchFamily="2" charset="-122"/>
                <a:ea typeface="宋体" panose="02010600030101010101" pitchFamily="2" charset="-122"/>
                <a:sym typeface="+mn-ea"/>
              </a:rPr>
              <a:t>特征</a:t>
            </a:r>
            <a:r>
              <a:rPr sz="3600" b="1" dirty="0" smtClean="0">
                <a:solidFill>
                  <a:schemeClr val="accent2"/>
                </a:solidFill>
                <a:latin typeface="宋体" panose="02010600030101010101" pitchFamily="2" charset="-122"/>
                <a:ea typeface="宋体" panose="02010600030101010101" pitchFamily="2" charset="-122"/>
                <a:sym typeface="+mn-ea"/>
              </a:rPr>
              <a:t>P.10-12</a:t>
            </a:r>
            <a:endParaRPr sz="3600" b="1" strike="noStrike" noProof="1">
              <a:latin typeface="宋体" panose="02010600030101010101" pitchFamily="2" charset="-122"/>
              <a:ea typeface="宋体" panose="02010600030101010101" pitchFamily="2" charset="-122"/>
            </a:endParaRPr>
          </a:p>
          <a:p>
            <a:pPr marL="10160" indent="-10160" algn="just" fontAlgn="base">
              <a:buNone/>
            </a:pPr>
            <a:r>
              <a:rPr lang="en-US" sz="2800" b="1" dirty="0" smtClean="0">
                <a:latin typeface="宋体" panose="02010600030101010101" pitchFamily="2" charset="-122"/>
                <a:ea typeface="宋体" panose="02010600030101010101" pitchFamily="2" charset="-122"/>
                <a:sym typeface="+mn-ea"/>
              </a:rPr>
              <a:t>  </a:t>
            </a:r>
            <a:r>
              <a:rPr sz="2800" b="1" dirty="0" err="1" smtClean="0">
                <a:latin typeface="宋体" panose="02010600030101010101" pitchFamily="2" charset="-122"/>
                <a:ea typeface="宋体" panose="02010600030101010101" pitchFamily="2" charset="-122"/>
                <a:sym typeface="+mn-ea"/>
              </a:rPr>
              <a:t>科学性</a:t>
            </a:r>
            <a:r>
              <a:rPr sz="2800" b="1" dirty="0" err="1">
                <a:latin typeface="宋体" panose="02010600030101010101" pitchFamily="2" charset="-122"/>
                <a:ea typeface="宋体" panose="02010600030101010101" pitchFamily="2" charset="-122"/>
                <a:sym typeface="+mn-ea"/>
              </a:rPr>
              <a:t>、革命性、实践性、人民性、发展性</a:t>
            </a:r>
            <a:r>
              <a:rPr sz="2800" b="1" dirty="0">
                <a:latin typeface="宋体" panose="02010600030101010101" pitchFamily="2" charset="-122"/>
                <a:ea typeface="宋体" panose="02010600030101010101" pitchFamily="2" charset="-122"/>
                <a:sym typeface="+mn-ea"/>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4610493"/>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4</a:t>
            </a:r>
            <a:r>
              <a:rPr lang="en-US" altLang="zh-CN" sz="3600" b="1" dirty="0" smtClean="0">
                <a:latin typeface="宋体" panose="02010600030101010101" pitchFamily="2" charset="-122"/>
                <a:ea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sym typeface="+mn-ea"/>
              </a:rPr>
              <a:t>货币</a:t>
            </a:r>
            <a:r>
              <a:rPr lang="en-US" altLang="zh-CN" sz="3600" b="1" dirty="0" smtClean="0">
                <a:latin typeface="宋体" panose="02010600030101010101" pitchFamily="2" charset="-122"/>
                <a:ea typeface="宋体" panose="02010600030101010101" pitchFamily="2" charset="-122"/>
                <a:sym typeface="+mn-ea"/>
              </a:rPr>
              <a:t> </a:t>
            </a:r>
            <a:r>
              <a:rPr lang="en-US" altLang="zh-CN" sz="3600" b="1" dirty="0" smtClean="0">
                <a:solidFill>
                  <a:schemeClr val="accent2"/>
                </a:solidFill>
                <a:latin typeface="宋体" panose="02010600030101010101" pitchFamily="2" charset="-122"/>
                <a:ea typeface="宋体" panose="02010600030101010101" pitchFamily="2" charset="-122"/>
                <a:sym typeface="+mn-ea"/>
              </a:rPr>
              <a:t>P.165</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smtClean="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）货币</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货币是商品交换的媒介，是长期交换过程中形成的固定充当一般等价物的商品。</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(2)</a:t>
            </a:r>
            <a:r>
              <a:rPr lang="zh-CN" altLang="en-US" sz="2800" b="1" dirty="0">
                <a:latin typeface="宋体" panose="02010600030101010101" pitchFamily="2" charset="-122"/>
                <a:ea typeface="宋体" panose="02010600030101010101" pitchFamily="2" charset="-122"/>
                <a:sym typeface="+mn-ea"/>
              </a:rPr>
              <a:t>商品价值形式</a:t>
            </a:r>
            <a:r>
              <a:rPr lang="zh-CN" altLang="en-US" sz="2800" b="1" dirty="0" smtClean="0">
                <a:latin typeface="宋体" panose="02010600030101010101" pitchFamily="2" charset="-122"/>
                <a:ea typeface="宋体" panose="02010600030101010101" pitchFamily="2" charset="-122"/>
                <a:sym typeface="+mn-ea"/>
              </a:rPr>
              <a:t>的发展经历了四个阶段：</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简单的或偶然的价值形式；总和的或扩大的价值形式；一般价值形式；货币形式</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smtClean="0">
                <a:latin typeface="宋体" panose="02010600030101010101" pitchFamily="2" charset="-122"/>
                <a:ea typeface="宋体" panose="02010600030101010101" pitchFamily="2" charset="-122"/>
                <a:sym typeface="+mn-ea"/>
              </a:rPr>
              <a:t>）货币的五种职能</a:t>
            </a:r>
            <a:endParaRPr lang="en-US" altLang="zh-CN" sz="28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8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价值尺度、流通手段、贮藏手段、支付手段、世界货币</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xmlns="" val="178064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37097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5</a:t>
            </a:r>
            <a:r>
              <a:rPr lang="en-US" altLang="zh-CN" sz="3600" b="1" dirty="0" smtClean="0">
                <a:latin typeface="宋体" panose="02010600030101010101" pitchFamily="2" charset="-122"/>
                <a:ea typeface="宋体" panose="02010600030101010101" pitchFamily="2" charset="-122"/>
                <a:sym typeface="+mn-ea"/>
              </a:rPr>
              <a:t>.价值规律</a:t>
            </a:r>
            <a:r>
              <a:rPr lang="zh-CN" altLang="en-US" sz="3600" b="1" dirty="0" smtClean="0">
                <a:latin typeface="宋体" panose="02010600030101010101" pitchFamily="2" charset="-122"/>
                <a:ea typeface="宋体" panose="02010600030101010101" pitchFamily="2" charset="-122"/>
                <a:sym typeface="+mn-ea"/>
              </a:rPr>
              <a:t>的内容、作用和消极后果 </a:t>
            </a:r>
            <a:r>
              <a:rPr lang="en-US" altLang="zh-CN" sz="3600" b="1" dirty="0" smtClean="0">
                <a:solidFill>
                  <a:schemeClr val="accent2"/>
                </a:solidFill>
                <a:latin typeface="宋体" panose="02010600030101010101" pitchFamily="2" charset="-122"/>
                <a:ea typeface="宋体" panose="02010600030101010101" pitchFamily="2" charset="-122"/>
                <a:sym typeface="+mn-ea"/>
              </a:rPr>
              <a:t>P.166-168</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3600" b="1" dirty="0">
                <a:latin typeface="宋体" panose="02010600030101010101" pitchFamily="2" charset="-122"/>
                <a:ea typeface="宋体" panose="02010600030101010101" pitchFamily="2" charset="-122"/>
                <a:sym typeface="+mn-ea"/>
              </a:rPr>
              <a:t> </a:t>
            </a:r>
            <a:r>
              <a:rPr lang="zh-CN" altLang="en-US" sz="36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）价值规律</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价值规律是</a:t>
            </a:r>
            <a:r>
              <a:rPr lang="zh-CN" altLang="en-US" sz="2800" b="1" dirty="0">
                <a:latin typeface="宋体" panose="02010600030101010101" pitchFamily="2" charset="-122"/>
                <a:ea typeface="宋体" panose="02010600030101010101" pitchFamily="2" charset="-122"/>
                <a:sym typeface="+mn-ea"/>
              </a:rPr>
              <a:t>商品生产和商品交换的基本规律</a:t>
            </a:r>
            <a:r>
              <a:rPr lang="zh-CN" altLang="en-US" sz="2800" b="1" dirty="0" smtClean="0">
                <a:latin typeface="宋体" panose="02010600030101010101" pitchFamily="2" charset="-122"/>
                <a:ea typeface="宋体" panose="02010600030101010101" pitchFamily="2" charset="-122"/>
                <a:sym typeface="+mn-ea"/>
              </a:rPr>
              <a:t>。它的主要内容是</a:t>
            </a:r>
            <a:r>
              <a:rPr lang="zh-CN" altLang="en-US" sz="2800" b="1" dirty="0">
                <a:latin typeface="宋体" panose="02010600030101010101" pitchFamily="2" charset="-122"/>
                <a:ea typeface="宋体" panose="02010600030101010101" pitchFamily="2" charset="-122"/>
                <a:sym typeface="+mn-ea"/>
              </a:rPr>
              <a:t>：商品的价值量由生产商品的社会必要劳动时间决定，商品交换以价值量为基础，按照等价交换的原则进行</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smtClean="0">
                <a:latin typeface="宋体" panose="02010600030101010101" pitchFamily="2" charset="-122"/>
                <a:ea typeface="宋体" panose="02010600030101010101" pitchFamily="2" charset="-122"/>
                <a:sym typeface="+mn-ea"/>
              </a:rPr>
              <a:t>）价值规律</a:t>
            </a:r>
            <a:r>
              <a:rPr lang="zh-CN" altLang="en-US" sz="2800" b="1" dirty="0">
                <a:latin typeface="宋体" panose="02010600030101010101" pitchFamily="2" charset="-122"/>
                <a:ea typeface="宋体" panose="02010600030101010101" pitchFamily="2" charset="-122"/>
                <a:sym typeface="+mn-ea"/>
              </a:rPr>
              <a:t>的作用</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第一</a:t>
            </a:r>
            <a:r>
              <a:rPr lang="zh-CN" altLang="en-US" sz="2800" b="1" dirty="0">
                <a:latin typeface="宋体" panose="02010600030101010101" pitchFamily="2" charset="-122"/>
                <a:ea typeface="宋体" panose="02010600030101010101" pitchFamily="2" charset="-122"/>
                <a:sym typeface="+mn-ea"/>
              </a:rPr>
              <a:t>，</a:t>
            </a:r>
            <a:r>
              <a:rPr lang="zh-CN" altLang="en-US" sz="2800" b="1" dirty="0" smtClean="0">
                <a:latin typeface="宋体" panose="02010600030101010101" pitchFamily="2" charset="-122"/>
                <a:ea typeface="宋体" panose="02010600030101010101" pitchFamily="2" charset="-122"/>
                <a:sym typeface="+mn-ea"/>
              </a:rPr>
              <a:t>自发地</a:t>
            </a:r>
            <a:r>
              <a:rPr lang="zh-CN" altLang="en-US" sz="2800" b="1" dirty="0">
                <a:latin typeface="宋体" panose="02010600030101010101" pitchFamily="2" charset="-122"/>
                <a:ea typeface="宋体" panose="02010600030101010101" pitchFamily="2" charset="-122"/>
                <a:sym typeface="+mn-ea"/>
              </a:rPr>
              <a:t>调节生产资料和劳动力在社会各生产部门之间的分配比例</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第二</a:t>
            </a:r>
            <a:r>
              <a:rPr lang="zh-CN" altLang="en-US" sz="2800" b="1" dirty="0">
                <a:latin typeface="宋体" panose="02010600030101010101" pitchFamily="2" charset="-122"/>
                <a:ea typeface="宋体" panose="02010600030101010101" pitchFamily="2" charset="-122"/>
                <a:sym typeface="+mn-ea"/>
              </a:rPr>
              <a:t>，自发地调节社会生产力的发展</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第三</a:t>
            </a:r>
            <a:r>
              <a:rPr lang="zh-CN" altLang="en-US" sz="2800" b="1" dirty="0">
                <a:latin typeface="宋体" panose="02010600030101010101" pitchFamily="2" charset="-122"/>
                <a:ea typeface="宋体" panose="02010600030101010101" pitchFamily="2" charset="-122"/>
                <a:sym typeface="+mn-ea"/>
              </a:rPr>
              <a:t>，自发地调节社会收入的分配</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a:t>
            </a:r>
            <a:r>
              <a:rPr lang="en-US" altLang="zh-CN" sz="2800" b="1" dirty="0" smtClean="0">
                <a:latin typeface="宋体" panose="02010600030101010101" pitchFamily="2" charset="-122"/>
                <a:ea typeface="宋体" panose="02010600030101010101" pitchFamily="2" charset="-122"/>
                <a:sym typeface="+mn-ea"/>
              </a:rPr>
              <a:t>3</a:t>
            </a:r>
            <a:r>
              <a:rPr lang="zh-CN" altLang="en-US" sz="2800" b="1" dirty="0" smtClean="0">
                <a:latin typeface="宋体" panose="02010600030101010101" pitchFamily="2" charset="-122"/>
                <a:ea typeface="宋体" panose="02010600030101010101" pitchFamily="2" charset="-122"/>
                <a:sym typeface="+mn-ea"/>
              </a:rPr>
              <a:t>）价值规律的消极后果：</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第一</a:t>
            </a:r>
            <a:r>
              <a:rPr lang="zh-CN" altLang="en-US" sz="2800" b="1" dirty="0">
                <a:latin typeface="宋体" panose="02010600030101010101" pitchFamily="2" charset="-122"/>
                <a:ea typeface="宋体" panose="02010600030101010101" pitchFamily="2" charset="-122"/>
                <a:sym typeface="+mn-ea"/>
              </a:rPr>
              <a:t>，导致社会资源浪费</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第二</a:t>
            </a:r>
            <a:r>
              <a:rPr lang="zh-CN" altLang="en-US" sz="2800" b="1" dirty="0">
                <a:latin typeface="宋体" panose="02010600030101010101" pitchFamily="2" charset="-122"/>
                <a:ea typeface="宋体" panose="02010600030101010101" pitchFamily="2" charset="-122"/>
                <a:sym typeface="+mn-ea"/>
              </a:rPr>
              <a:t>，阻碍技术的进步</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sym typeface="+mn-ea"/>
              </a:rPr>
              <a:t>第三</a:t>
            </a:r>
            <a:r>
              <a:rPr lang="zh-CN" altLang="en-US" sz="2800" b="1" dirty="0">
                <a:latin typeface="宋体" panose="02010600030101010101" pitchFamily="2" charset="-122"/>
                <a:ea typeface="宋体" panose="02010600030101010101" pitchFamily="2" charset="-122"/>
                <a:sym typeface="+mn-ea"/>
              </a:rPr>
              <a:t>，导致收入两极分化。</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78918"/>
            <a:ext cx="11267440" cy="4154984"/>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smtClean="0">
                <a:latin typeface="宋体" panose="02010600030101010101" pitchFamily="2" charset="-122"/>
                <a:ea typeface="宋体" panose="02010600030101010101" pitchFamily="2" charset="-122"/>
                <a:sym typeface="+mn-ea"/>
              </a:rPr>
              <a:t>6.</a:t>
            </a:r>
            <a:r>
              <a:rPr lang="zh-CN" altLang="en-US" sz="3600" b="1" dirty="0">
                <a:latin typeface="宋体" panose="02010600030101010101" pitchFamily="2" charset="-122"/>
                <a:ea typeface="宋体" panose="02010600030101010101" pitchFamily="2" charset="-122"/>
                <a:sym typeface="+mn-ea"/>
              </a:rPr>
              <a:t>资本的</a:t>
            </a:r>
            <a:r>
              <a:rPr lang="zh-CN" altLang="en-US" sz="3600" b="1" dirty="0" smtClean="0">
                <a:latin typeface="宋体" panose="02010600030101010101" pitchFamily="2" charset="-122"/>
                <a:ea typeface="宋体" panose="02010600030101010101" pitchFamily="2" charset="-122"/>
                <a:sym typeface="+mn-ea"/>
              </a:rPr>
              <a:t>原始积累 </a:t>
            </a:r>
            <a:r>
              <a:rPr lang="en-US" altLang="zh-CN" sz="3600" b="1" dirty="0" smtClean="0">
                <a:solidFill>
                  <a:schemeClr val="accent2"/>
                </a:solidFill>
                <a:latin typeface="宋体" panose="02010600030101010101" pitchFamily="2" charset="-122"/>
                <a:ea typeface="宋体" panose="02010600030101010101" pitchFamily="2" charset="-122"/>
                <a:sym typeface="+mn-ea"/>
              </a:rPr>
              <a:t>P.177-179</a:t>
            </a:r>
          </a:p>
          <a:p>
            <a:pPr marL="342900" indent="-342900" eaLnBrk="0" hangingPunct="0">
              <a:spcBef>
                <a:spcPct val="20000"/>
              </a:spcBef>
              <a:buClr>
                <a:schemeClr val="tx2"/>
              </a:buClr>
              <a:buSzPct val="50000"/>
            </a:pPr>
            <a:r>
              <a:rPr lang="zh-CN" altLang="en-US" sz="3600" b="1" dirty="0" smtClean="0">
                <a:solidFill>
                  <a:schemeClr val="accent2"/>
                </a:solidFill>
                <a:latin typeface="宋体" panose="02010600030101010101" pitchFamily="2" charset="-122"/>
                <a:ea typeface="宋体" panose="02010600030101010101" pitchFamily="2" charset="-122"/>
                <a:sym typeface="+mn-ea"/>
              </a:rPr>
              <a:t>  </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800" b="1" dirty="0">
                <a:latin typeface="宋体" panose="02010600030101010101" pitchFamily="2" charset="-122"/>
                <a:ea typeface="宋体" panose="02010600030101010101" pitchFamily="2" charset="-122"/>
                <a:cs typeface="微软雅黑" panose="020B0503020204020204" charset="-122"/>
                <a:sym typeface="+mn-ea"/>
              </a:rPr>
              <a:t>1</a:t>
            </a:r>
            <a:r>
              <a:rPr lang="zh-CN" altLang="en-US" sz="2800" b="1" dirty="0">
                <a:latin typeface="宋体" panose="02010600030101010101" pitchFamily="2" charset="-122"/>
                <a:ea typeface="宋体" panose="02010600030101010101" pitchFamily="2" charset="-122"/>
                <a:cs typeface="微软雅黑" panose="020B0503020204020204" charset="-122"/>
                <a:sym typeface="+mn-ea"/>
              </a:rPr>
              <a:t>）资本原始积累</a:t>
            </a:r>
            <a:endParaRPr lang="en-US" altLang="zh-CN" sz="28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eaLnBrk="0" hangingPunct="0">
              <a:spcBef>
                <a:spcPct val="20000"/>
              </a:spcBef>
              <a:buClr>
                <a:schemeClr val="tx2"/>
              </a:buClr>
              <a:buSzPct val="50000"/>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8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资本原始积累</a:t>
            </a:r>
            <a:r>
              <a:rPr lang="zh-CN" altLang="en-US" sz="2800" b="1" dirty="0">
                <a:latin typeface="宋体" panose="02010600030101010101" pitchFamily="2" charset="-122"/>
                <a:ea typeface="宋体" panose="02010600030101010101" pitchFamily="2" charset="-122"/>
                <a:cs typeface="微软雅黑" panose="020B0503020204020204" charset="-122"/>
                <a:sym typeface="+mn-ea"/>
              </a:rPr>
              <a:t>就是生产者与生产资料相分离，资本迅速集中于少数人手中，资本主义得以迅速发展的历史进程。</a:t>
            </a:r>
            <a:endParaRPr lang="en-US" altLang="zh-CN" sz="28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8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800" b="1" dirty="0" smtClean="0">
                <a:latin typeface="宋体" panose="02010600030101010101" pitchFamily="2" charset="-122"/>
                <a:ea typeface="宋体" panose="02010600030101010101" pitchFamily="2" charset="-122"/>
                <a:cs typeface="微软雅黑" panose="020B0503020204020204" charset="-122"/>
                <a:sym typeface="+mn-ea"/>
              </a:rPr>
              <a:t>2</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）资本原始积累的罪恶</a:t>
            </a:r>
            <a:endParaRPr lang="en-US" altLang="zh-CN" sz="28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eaLnBrk="0" hangingPunct="0">
              <a:spcBef>
                <a:spcPct val="20000"/>
              </a:spcBef>
              <a:buClr>
                <a:schemeClr val="tx2"/>
              </a:buClr>
              <a:buSzPct val="50000"/>
              <a:buFont typeface="Wingdings 2" panose="05020102010507070707" pitchFamily="18" charset="2"/>
              <a:buNone/>
            </a:pPr>
            <a:r>
              <a:rPr lang="en-US" altLang="zh-CN" sz="28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smtClean="0">
                <a:latin typeface="宋体" panose="02010600030101010101" pitchFamily="2" charset="-122"/>
                <a:ea typeface="宋体" panose="02010600030101010101" pitchFamily="2" charset="-122"/>
                <a:cs typeface="微软雅黑" panose="020B0503020204020204" charset="-122"/>
                <a:sym typeface="+mn-ea"/>
              </a:rPr>
              <a:t>资本原始积累的事实表明，资产阶级的发家史就是一部罪恶的掠夺史，正如马克思所说：“资本来到世间，从头到脚，每个毛孔都滴着血和肮脏的东西。”</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978" y="36386"/>
            <a:ext cx="11972904" cy="6805966"/>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宋体" panose="02010600030101010101" pitchFamily="2" charset="-122"/>
                <a:ea typeface="宋体" panose="02010600030101010101" pitchFamily="2" charset="-122"/>
                <a:sym typeface="+mn-ea"/>
              </a:rPr>
              <a:t>7</a:t>
            </a:r>
            <a:r>
              <a:rPr lang="en-US" altLang="zh-CN" sz="3600" b="1" dirty="0" smtClean="0">
                <a:latin typeface="宋体" panose="02010600030101010101" pitchFamily="2" charset="-122"/>
                <a:ea typeface="宋体" panose="02010600030101010101" pitchFamily="2" charset="-122"/>
                <a:sym typeface="+mn-ea"/>
              </a:rPr>
              <a:t>.</a:t>
            </a:r>
            <a:r>
              <a:rPr lang="zh-CN" altLang="en-US" sz="3200" b="1" dirty="0">
                <a:solidFill>
                  <a:prstClr val="black"/>
                </a:solidFill>
              </a:rPr>
              <a:t>劳动力成为商品与货币转化为资本</a:t>
            </a:r>
            <a:r>
              <a:rPr lang="en-US" altLang="zh-CN" sz="3600" b="1" dirty="0" smtClean="0">
                <a:solidFill>
                  <a:schemeClr val="accent2"/>
                </a:solidFill>
                <a:latin typeface="宋体" panose="02010600030101010101" pitchFamily="2" charset="-122"/>
                <a:ea typeface="宋体" panose="02010600030101010101" pitchFamily="2" charset="-122"/>
                <a:sym typeface="+mn-ea"/>
              </a:rPr>
              <a:t>P.180</a:t>
            </a:r>
            <a:endParaRPr lang="en-US" altLang="zh-CN" sz="3600" b="1" dirty="0">
              <a:solidFill>
                <a:schemeClr val="accent2"/>
              </a:solidFill>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1</a:t>
            </a:r>
            <a:r>
              <a:rPr lang="zh-CN" altLang="en-US" sz="2400" b="1" dirty="0" smtClean="0">
                <a:latin typeface="宋体" panose="02010600030101010101" pitchFamily="2" charset="-122"/>
                <a:ea typeface="宋体" panose="02010600030101010101" pitchFamily="2" charset="-122"/>
                <a:sym typeface="+mn-ea"/>
              </a:rPr>
              <a:t>）劳动力</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劳动力是指人的劳动能力，是人的脑力和体力的总和。劳动力的使用即劳动。</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2</a:t>
            </a:r>
            <a:r>
              <a:rPr lang="zh-CN" altLang="en-US" sz="2400" b="1" dirty="0" smtClean="0">
                <a:latin typeface="宋体" panose="02010600030101010101" pitchFamily="2" charset="-122"/>
                <a:ea typeface="宋体" panose="02010600030101010101" pitchFamily="2" charset="-122"/>
                <a:sym typeface="+mn-ea"/>
              </a:rPr>
              <a:t>）劳动力成为商品所需要的两个条件：</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第一，劳动者是自由人，能够把自己的劳动力当作自己的商品来支配。</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第二，劳动者没有别的商品可以出卖，自由得一无所有，没有任何实现自己的劳动力所必需的物质条件。</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3</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）劳动力商品的特点</a:t>
            </a:r>
            <a:endParaRPr lang="en-US" altLang="zh-CN" sz="2400" b="1" dirty="0" smtClean="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劳动力的价值和使用价值不同于普通商品。</a:t>
            </a:r>
            <a:endParaRPr lang="en-US" altLang="zh-CN" sz="2400" b="1" dirty="0" smtClean="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劳动力的价值，由生产、发展、维持和延续劳动力所必需的生活必需品的价值决定。</a:t>
            </a:r>
            <a:endParaRPr lang="en-US" altLang="zh-CN" sz="2400" b="1" dirty="0" smtClean="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b="1" dirty="0" smtClean="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4</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）货币成为资本</a:t>
            </a:r>
            <a:endParaRPr lang="en-US" altLang="zh-CN" sz="2400" b="1" dirty="0" smtClean="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en-US" altLang="zh-CN" sz="2400" b="1" dirty="0" smtClean="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smtClean="0">
                <a:latin typeface="宋体" panose="02010600030101010101" pitchFamily="2" charset="-122"/>
                <a:ea typeface="宋体" panose="0201060003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xmlns="" val="441187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17354" cy="6777240"/>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smtClean="0">
                <a:latin typeface="宋体" panose="02010600030101010101" pitchFamily="2" charset="-122"/>
                <a:ea typeface="宋体" panose="02010600030101010101" pitchFamily="2" charset="-122"/>
                <a:sym typeface="+mn-ea"/>
              </a:rPr>
              <a:t>8.</a:t>
            </a:r>
            <a:r>
              <a:rPr lang="zh-CN" altLang="en-US" sz="3200" b="1" dirty="0">
                <a:latin typeface="宋体" panose="02010600030101010101" pitchFamily="2" charset="-122"/>
                <a:ea typeface="宋体" panose="02010600030101010101" pitchFamily="2" charset="-122"/>
                <a:sym typeface="+mn-ea"/>
              </a:rPr>
              <a:t>生产剩余价值是资本主义生产方式的绝对规律</a:t>
            </a:r>
            <a:r>
              <a:rPr lang="en-US" altLang="zh-CN" sz="3200" b="1" dirty="0" smtClean="0">
                <a:solidFill>
                  <a:schemeClr val="accent2"/>
                </a:solidFill>
                <a:latin typeface="宋体" panose="02010600030101010101" pitchFamily="2" charset="-122"/>
                <a:ea typeface="宋体" panose="02010600030101010101" pitchFamily="2" charset="-122"/>
                <a:sym typeface="+mn-ea"/>
              </a:rPr>
              <a:t>P.184-190</a:t>
            </a:r>
            <a:endParaRPr lang="en-US" altLang="zh-CN" sz="3200" b="1" dirty="0">
              <a:solidFill>
                <a:schemeClr val="accent2"/>
              </a:solidFill>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1</a:t>
            </a:r>
            <a:r>
              <a:rPr lang="zh-CN" altLang="en-US" sz="2400" b="1" dirty="0" smtClean="0">
                <a:latin typeface="宋体" panose="02010600030101010101" pitchFamily="2" charset="-122"/>
                <a:ea typeface="宋体" panose="02010600030101010101" pitchFamily="2" charset="-122"/>
                <a:sym typeface="+mn-ea"/>
              </a:rPr>
              <a:t>）剩余价值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2</a:t>
            </a:r>
            <a:r>
              <a:rPr lang="zh-CN" altLang="en-US" sz="2400" b="1" dirty="0" smtClean="0">
                <a:latin typeface="宋体" panose="02010600030101010101" pitchFamily="2" charset="-122"/>
                <a:ea typeface="宋体" panose="02010600030101010101" pitchFamily="2" charset="-122"/>
                <a:sym typeface="+mn-ea"/>
              </a:rPr>
              <a:t>）不变资本和可变资本</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3</a:t>
            </a:r>
            <a:r>
              <a:rPr lang="zh-CN" altLang="en-US" sz="2400" b="1" dirty="0" smtClean="0">
                <a:latin typeface="宋体" panose="02010600030101010101" pitchFamily="2" charset="-122"/>
                <a:ea typeface="宋体" panose="02010600030101010101" pitchFamily="2" charset="-122"/>
                <a:sym typeface="+mn-ea"/>
              </a:rPr>
              <a:t>）资本家提高对工人剥削程度的两种方法：</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绝对剩余价值的生产和相对剩余价值的生产。</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绝对剩余价值：指在必要劳动时间不变的条件下，由于延长工作日的长度和提高劳动强度而生产的剩余价值。</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相对剩余价值：指在工作日长度不变的条件下，通过缩短必要劳动时间而相对延长剩余劳动时间所生产的剩余价值。</a:t>
            </a:r>
            <a:endParaRPr lang="en-US" altLang="zh-CN" sz="2400" b="1" dirty="0" smtClean="0">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xmlns="" val="129908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683" y="533404"/>
            <a:ext cx="11858919" cy="5004447"/>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9</a:t>
            </a:r>
            <a:r>
              <a:rPr lang="en-US" altLang="zh-CN" sz="3600" b="1" dirty="0" smtClean="0">
                <a:latin typeface="宋体" panose="02010600030101010101" pitchFamily="2" charset="-122"/>
                <a:ea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sym typeface="+mn-ea"/>
              </a:rPr>
              <a:t>资本主义的基本矛盾 </a:t>
            </a:r>
            <a:r>
              <a:rPr lang="en-US" altLang="zh-CN" sz="3600" b="1" dirty="0">
                <a:solidFill>
                  <a:schemeClr val="accent2"/>
                </a:solidFill>
                <a:latin typeface="宋体" panose="02010600030101010101" pitchFamily="2" charset="-122"/>
                <a:ea typeface="宋体" panose="02010600030101010101" pitchFamily="2" charset="-122"/>
                <a:sym typeface="+mn-ea"/>
              </a:rPr>
              <a:t>P.199-200</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1</a:t>
            </a:r>
            <a:r>
              <a:rPr lang="zh-CN" altLang="en-US" sz="2400" b="1" dirty="0" smtClean="0">
                <a:latin typeface="宋体" panose="02010600030101010101" pitchFamily="2" charset="-122"/>
                <a:ea typeface="宋体" panose="02010600030101010101" pitchFamily="2" charset="-122"/>
                <a:sym typeface="+mn-ea"/>
              </a:rPr>
              <a:t>）资本主义基本矛盾的内涵</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生产社会化和生产资料的私人占有之间的矛盾，是资本主义的基本矛盾。</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2</a:t>
            </a:r>
            <a:r>
              <a:rPr lang="zh-CN" altLang="en-US" sz="2400" b="1" dirty="0" smtClean="0">
                <a:latin typeface="宋体" panose="02010600030101010101" pitchFamily="2" charset="-122"/>
                <a:ea typeface="宋体" panose="02010600030101010101" pitchFamily="2" charset="-122"/>
                <a:sym typeface="+mn-ea"/>
              </a:rPr>
              <a:t>）资本主义基本矛盾双重表现</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第一、生产无限扩大的趋势与劳动人民有支付能力的需求相对缩小的矛盾</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第二、单个企业内部生产的有组织性和整个社会生产的无政府状态之间的矛盾。</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3</a:t>
            </a:r>
            <a:r>
              <a:rPr lang="zh-CN" altLang="en-US" sz="2400" b="1" dirty="0" smtClean="0">
                <a:latin typeface="宋体" panose="02010600030101010101" pitchFamily="2" charset="-122"/>
                <a:ea typeface="宋体" panose="02010600030101010101" pitchFamily="2" charset="-122"/>
                <a:sym typeface="+mn-ea"/>
              </a:rPr>
              <a:t>）资本主义经济危机</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smtClean="0">
                <a:latin typeface="宋体" panose="02010600030101010101" pitchFamily="2" charset="-122"/>
                <a:ea typeface="宋体" panose="02010600030101010101" pitchFamily="2" charset="-122"/>
                <a:sym typeface="+mn-ea"/>
              </a:rPr>
              <a:t>     生产过剩是资本主义经济危机的本质特征。</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pPr>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资本主义经济危机的爆发具有周期性。</a:t>
            </a:r>
            <a:endParaRPr lang="en-US" altLang="zh-CN" sz="2400" b="1" dirty="0" smtClean="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pPr>
            <a:r>
              <a:rPr lang="zh-CN" altLang="en-US" sz="2400" b="1" dirty="0" smtClean="0">
                <a:latin typeface="宋体" panose="02010600030101010101" pitchFamily="2" charset="-122"/>
                <a:ea typeface="宋体" panose="02010600030101010101" pitchFamily="2" charset="-122"/>
                <a:sym typeface="+mn-ea"/>
              </a:rPr>
              <a:t>     资本主义</a:t>
            </a:r>
            <a:r>
              <a:rPr lang="zh-CN" altLang="en-US" sz="2400" b="1" dirty="0">
                <a:latin typeface="宋体" panose="02010600030101010101" pitchFamily="2" charset="-122"/>
                <a:ea typeface="宋体" panose="02010600030101010101" pitchFamily="2" charset="-122"/>
                <a:sym typeface="+mn-ea"/>
              </a:rPr>
              <a:t>经济危机的根源在于资本主义</a:t>
            </a:r>
            <a:r>
              <a:rPr lang="zh-CN" altLang="en-US" sz="2400" b="1" dirty="0" smtClean="0">
                <a:latin typeface="宋体" panose="02010600030101010101" pitchFamily="2" charset="-122"/>
                <a:ea typeface="宋体" panose="02010600030101010101" pitchFamily="2" charset="-122"/>
                <a:sym typeface="+mn-ea"/>
              </a:rPr>
              <a:t>基本矛盾，因此在资本主义制度内经济危机只能暂时缓解而不能根除。</a:t>
            </a:r>
            <a:endParaRPr lang="en-US" altLang="zh-CN" sz="2800" b="1" dirty="0" smtClean="0">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xmlns="" val="1902721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345171"/>
            <a:ext cx="10379765" cy="1107996"/>
          </a:xfrm>
          <a:prstGeom prst="rect">
            <a:avLst/>
          </a:prstGeom>
          <a:noFill/>
        </p:spPr>
        <p:txBody>
          <a:bodyPr wrap="none" lIns="91440" tIns="45720" rIns="91440" bIns="45720">
            <a:spAutoFit/>
          </a:bodyPr>
          <a:lstStyle/>
          <a:p>
            <a:pPr algn="ctr"/>
            <a:r>
              <a:rPr lang="zh-CN" alt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rPr>
              <a:t>预祝同学们考试取得好成绩</a:t>
            </a:r>
            <a:endParaRPr lang="zh-CN" alt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xmlns="" val="1902721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26896" y="238129"/>
            <a:ext cx="9274175" cy="6058069"/>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4000" b="1" dirty="0">
                <a:solidFill>
                  <a:schemeClr val="tx2"/>
                </a:solidFill>
                <a:latin typeface="黑体" panose="02010609060101010101" pitchFamily="49" charset="-122"/>
                <a:ea typeface="黑体" panose="02010609060101010101" pitchFamily="49" charset="-122"/>
                <a:sym typeface="黑体" panose="02010609060101010101" pitchFamily="49" charset="-122"/>
              </a:rPr>
              <a:t>第一</a:t>
            </a:r>
            <a:r>
              <a:rPr lang="zh-CN" altLang="en-US" sz="4000" b="1" dirty="0" smtClean="0">
                <a:solidFill>
                  <a:schemeClr val="tx2"/>
                </a:solidFill>
                <a:latin typeface="黑体" panose="02010609060101010101" pitchFamily="49" charset="-122"/>
                <a:ea typeface="黑体" panose="02010609060101010101" pitchFamily="49" charset="-122"/>
                <a:sym typeface="黑体" panose="02010609060101010101" pitchFamily="49" charset="-122"/>
              </a:rPr>
              <a:t>章</a:t>
            </a:r>
            <a:endParaRPr lang="en-US" altLang="zh-CN" sz="4000" b="1" dirty="0" smtClean="0">
              <a:latin typeface="黑体" panose="02010609060101010101" pitchFamily="49" charset="-122"/>
              <a:ea typeface="黑体" panose="02010609060101010101" pitchFamily="49"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1</a:t>
            </a:r>
            <a:r>
              <a:rPr lang="en-US" altLang="zh-CN" sz="3200" b="1" dirty="0">
                <a:latin typeface="微软雅黑" pitchFamily="34" charset="-122"/>
                <a:ea typeface="微软雅黑" pitchFamily="34" charset="-122"/>
                <a:sym typeface="黑体" panose="02010609060101010101" pitchFamily="49" charset="-122"/>
              </a:rPr>
              <a:t>.</a:t>
            </a:r>
            <a:r>
              <a:rPr lang="zh-CN" altLang="en-US" sz="3200" b="1" dirty="0">
                <a:latin typeface="微软雅黑" pitchFamily="34" charset="-122"/>
                <a:ea typeface="微软雅黑" pitchFamily="34" charset="-122"/>
                <a:sym typeface="黑体" panose="02010609060101010101" pitchFamily="49" charset="-122"/>
              </a:rPr>
              <a:t>哲学基本问题</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P.20</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2</a:t>
            </a:r>
            <a:r>
              <a:rPr lang="en-US" altLang="zh-CN" sz="3200" b="1" dirty="0">
                <a:latin typeface="微软雅黑" pitchFamily="34" charset="-122"/>
                <a:ea typeface="微软雅黑" pitchFamily="34" charset="-122"/>
                <a:sym typeface="黑体" panose="02010609060101010101" pitchFamily="49" charset="-122"/>
              </a:rPr>
              <a:t>.物质</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P.21-22</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3.</a:t>
            </a:r>
            <a:r>
              <a:rPr lang="zh-CN" altLang="en-US" sz="3200" b="1" dirty="0" smtClean="0">
                <a:latin typeface="微软雅黑" pitchFamily="34" charset="-122"/>
                <a:ea typeface="微软雅黑" pitchFamily="34" charset="-122"/>
                <a:sym typeface="黑体" panose="02010609060101010101" pitchFamily="49" charset="-122"/>
              </a:rPr>
              <a:t>运动</a:t>
            </a:r>
            <a:r>
              <a:rPr lang="zh-CN" altLang="en-US" sz="3200" b="1" dirty="0">
                <a:latin typeface="微软雅黑" pitchFamily="34" charset="-122"/>
                <a:ea typeface="微软雅黑" pitchFamily="34" charset="-122"/>
                <a:sym typeface="黑体" panose="02010609060101010101" pitchFamily="49" charset="-122"/>
              </a:rPr>
              <a:t>、时间和</a:t>
            </a:r>
            <a:r>
              <a:rPr lang="zh-CN" altLang="en-US" sz="3200" b="1" dirty="0" smtClean="0">
                <a:latin typeface="微软雅黑" pitchFamily="34" charset="-122"/>
                <a:ea typeface="微软雅黑" pitchFamily="34" charset="-122"/>
                <a:sym typeface="黑体" panose="02010609060101010101" pitchFamily="49" charset="-122"/>
              </a:rPr>
              <a:t>空间</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P.23-24</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4.</a:t>
            </a:r>
            <a:r>
              <a:rPr lang="zh-CN" altLang="en-US" sz="3200" b="1" dirty="0" smtClean="0">
                <a:latin typeface="微软雅黑" pitchFamily="34" charset="-122"/>
                <a:ea typeface="微软雅黑" pitchFamily="34" charset="-122"/>
                <a:sym typeface="黑体" panose="02010609060101010101" pitchFamily="49" charset="-122"/>
              </a:rPr>
              <a:t>物质和意识的辩证关系</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P.25-26</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5.</a:t>
            </a:r>
            <a:r>
              <a:rPr lang="en-US" altLang="zh-CN" sz="3200" b="1" dirty="0">
                <a:latin typeface="微软雅黑" pitchFamily="34" charset="-122"/>
                <a:ea typeface="微软雅黑" pitchFamily="34" charset="-122"/>
                <a:sym typeface="黑体" panose="02010609060101010101" pitchFamily="49" charset="-122"/>
              </a:rPr>
              <a:t>联系和发展</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P.30-33</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6.</a:t>
            </a:r>
            <a:r>
              <a:rPr lang="zh-CN" altLang="en-US" sz="3200" b="1" dirty="0">
                <a:latin typeface="微软雅黑" pitchFamily="34" charset="-122"/>
                <a:ea typeface="微软雅黑" pitchFamily="34" charset="-122"/>
                <a:sym typeface="黑体" panose="02010609060101010101" pitchFamily="49" charset="-122"/>
              </a:rPr>
              <a:t>矛盾的同一性和斗争性</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P.37-38</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7.</a:t>
            </a:r>
            <a:r>
              <a:rPr lang="en-US" altLang="zh-CN" sz="3200" b="1" dirty="0">
                <a:latin typeface="微软雅黑" pitchFamily="34" charset="-122"/>
                <a:ea typeface="微软雅黑" pitchFamily="34" charset="-122"/>
                <a:sym typeface="黑体" panose="02010609060101010101" pitchFamily="49" charset="-122"/>
              </a:rPr>
              <a:t>矛盾的普遍性和特殊性</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P.38-40</a:t>
            </a:r>
          </a:p>
          <a:p>
            <a:pPr lvl="0"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8.</a:t>
            </a:r>
            <a:r>
              <a:rPr lang="zh-CN" altLang="en-US" sz="3200" b="1" dirty="0" smtClean="0">
                <a:latin typeface="微软雅黑" pitchFamily="34" charset="-122"/>
                <a:ea typeface="微软雅黑" pitchFamily="34" charset="-122"/>
                <a:sym typeface="黑体" panose="02010609060101010101" pitchFamily="49" charset="-122"/>
              </a:rPr>
              <a:t>两点论和重点论</a:t>
            </a:r>
            <a:r>
              <a:rPr lang="en-US" altLang="zh-CN" sz="3600" b="1" dirty="0">
                <a:solidFill>
                  <a:srgbClr val="ED7D31"/>
                </a:solidFill>
                <a:latin typeface="微软雅黑" pitchFamily="34" charset="-122"/>
                <a:ea typeface="微软雅黑" pitchFamily="34" charset="-122"/>
                <a:cs typeface="宋体" panose="02010600030101010101" pitchFamily="2" charset="-122"/>
                <a:sym typeface="+mn-ea"/>
              </a:rPr>
              <a:t>P.</a:t>
            </a:r>
            <a:r>
              <a:rPr lang="en-US" altLang="zh-CN" sz="3200" b="1" dirty="0">
                <a:solidFill>
                  <a:srgbClr val="ED7D31"/>
                </a:solidFill>
                <a:latin typeface="微软雅黑" pitchFamily="34" charset="-122"/>
                <a:ea typeface="微软雅黑" pitchFamily="34" charset="-122"/>
                <a:cs typeface="宋体" panose="02010600030101010101" pitchFamily="2" charset="-122"/>
                <a:sym typeface="+mn-ea"/>
              </a:rPr>
              <a:t>39</a:t>
            </a:r>
            <a:endParaRPr lang="zh-CN" altLang="en-US" sz="3200" b="1" noProof="1">
              <a:solidFill>
                <a:prstClr val="black"/>
              </a:solidFill>
              <a:latin typeface="微软雅黑" pitchFamily="34" charset="-122"/>
              <a:ea typeface="微软雅黑" pitchFamily="34" charset="-122"/>
              <a:cs typeface="宋体" panose="02010600030101010101" pitchFamily="2"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9.量变质变</a:t>
            </a:r>
            <a:r>
              <a:rPr lang="zh-CN" altLang="en-US" sz="3200" b="1" dirty="0" smtClean="0">
                <a:latin typeface="微软雅黑" pitchFamily="34" charset="-122"/>
                <a:ea typeface="微软雅黑" pitchFamily="34" charset="-122"/>
                <a:sym typeface="黑体" panose="02010609060101010101" pitchFamily="49" charset="-122"/>
              </a:rPr>
              <a:t>规律</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P.40-41</a:t>
            </a:r>
            <a:endParaRPr lang="en-US" altLang="zh-CN" sz="3200" b="1" dirty="0" smtClean="0">
              <a:latin typeface="微软雅黑" pitchFamily="34" charset="-122"/>
              <a:ea typeface="微软雅黑" pitchFamily="34" charset="-122"/>
              <a:sym typeface="黑体" panose="02010609060101010101" pitchFamily="49" charset="-122"/>
            </a:endParaRPr>
          </a:p>
          <a:p>
            <a:pPr algn="just">
              <a:lnSpc>
                <a:spcPts val="4100"/>
              </a:lnSpc>
            </a:pPr>
            <a:r>
              <a:rPr lang="en-US" altLang="zh-CN" sz="3200" b="1" dirty="0" smtClean="0">
                <a:latin typeface="微软雅黑" pitchFamily="34" charset="-122"/>
                <a:ea typeface="微软雅黑" pitchFamily="34" charset="-122"/>
                <a:sym typeface="黑体" panose="02010609060101010101" pitchFamily="49" charset="-122"/>
              </a:rPr>
              <a:t>10.</a:t>
            </a:r>
            <a:r>
              <a:rPr lang="zh-CN" altLang="en-US" sz="3200" b="1" dirty="0" smtClean="0">
                <a:latin typeface="微软雅黑" pitchFamily="34" charset="-122"/>
                <a:ea typeface="微软雅黑" pitchFamily="34" charset="-122"/>
                <a:sym typeface="黑体" panose="02010609060101010101" pitchFamily="49" charset="-122"/>
              </a:rPr>
              <a:t>否定之否定规律</a:t>
            </a:r>
            <a:r>
              <a:rPr lang="en-US" altLang="zh-CN" sz="3200" b="1" dirty="0" smtClean="0">
                <a:solidFill>
                  <a:schemeClr val="accent2"/>
                </a:solidFill>
                <a:latin typeface="微软雅黑" pitchFamily="34" charset="-122"/>
                <a:ea typeface="微软雅黑" pitchFamily="34" charset="-122"/>
                <a:sym typeface="黑体" panose="02010609060101010101" pitchFamily="49" charset="-122"/>
              </a:rPr>
              <a:t>P.41-42</a:t>
            </a:r>
            <a:endParaRPr lang="zh-CN" altLang="en-US" sz="3200" dirty="0">
              <a:latin typeface="微软雅黑" pitchFamily="34" charset="-122"/>
              <a:ea typeface="微软雅黑" pitchFamily="3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956" y="606226"/>
            <a:ext cx="11336693"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1.</a:t>
            </a:r>
            <a:r>
              <a:rPr lang="zh-CN" altLang="zh-CN" sz="3600" b="1" dirty="0">
                <a:latin typeface="宋体" panose="02010600030101010101" pitchFamily="2" charset="-122"/>
                <a:ea typeface="宋体" panose="02010600030101010101" pitchFamily="2" charset="-122"/>
                <a:sym typeface="+mn-ea"/>
              </a:rPr>
              <a:t>哲学基本问题</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P.20</a:t>
            </a:r>
            <a:endParaRPr lang="zh-CN" altLang="zh-CN" sz="3600" b="1" dirty="0">
              <a:latin typeface="宋体" panose="02010600030101010101" pitchFamily="2" charset="-122"/>
              <a:ea typeface="宋体" panose="02010600030101010101" pitchFamily="2" charset="-122"/>
            </a:endParaRPr>
          </a:p>
          <a:p>
            <a:pPr algn="just"/>
            <a:r>
              <a:rPr lang="zh-CN" altLang="en-US" sz="2800" b="1" dirty="0" smtClean="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1</a:t>
            </a:r>
            <a:r>
              <a:rPr lang="zh-CN" altLang="en-US" sz="2800" b="1" dirty="0" smtClean="0">
                <a:latin typeface="宋体" panose="02010600030101010101" pitchFamily="2" charset="-122"/>
                <a:ea typeface="宋体" panose="02010600030101010101" pitchFamily="2" charset="-122"/>
                <a:sym typeface="+mn-ea"/>
              </a:rPr>
              <a:t>）基本问题是什么</a:t>
            </a:r>
            <a:r>
              <a:rPr lang="zh-CN" altLang="zh-CN" sz="2800" b="1" dirty="0" smtClean="0">
                <a:latin typeface="宋体" panose="02010600030101010101" pitchFamily="2" charset="-122"/>
                <a:ea typeface="宋体" panose="02010600030101010101" pitchFamily="2" charset="-122"/>
                <a:sym typeface="+mn-ea"/>
              </a:rPr>
              <a:t>    </a:t>
            </a:r>
            <a:endParaRPr lang="en-US" altLang="zh-CN" sz="2800" b="1" dirty="0" smtClean="0">
              <a:latin typeface="宋体" panose="02010600030101010101" pitchFamily="2" charset="-122"/>
              <a:ea typeface="宋体" panose="02010600030101010101" pitchFamily="2" charset="-122"/>
              <a:sym typeface="+mn-ea"/>
            </a:endParaRPr>
          </a:p>
          <a:p>
            <a:pPr algn="just"/>
            <a:r>
              <a:rPr lang="en-US" altLang="zh-CN" sz="2800" b="1" dirty="0" smtClean="0">
                <a:latin typeface="宋体" panose="02010600030101010101" pitchFamily="2" charset="-122"/>
                <a:ea typeface="宋体" panose="02010600030101010101" pitchFamily="2" charset="-122"/>
                <a:sym typeface="+mn-ea"/>
              </a:rPr>
              <a:t>   </a:t>
            </a:r>
            <a:r>
              <a:rPr lang="zh-CN" altLang="zh-CN" sz="2800" b="1" dirty="0" smtClean="0">
                <a:latin typeface="宋体" panose="02010600030101010101" pitchFamily="2" charset="-122"/>
                <a:ea typeface="宋体" panose="02010600030101010101" pitchFamily="2" charset="-122"/>
                <a:sym typeface="+mn-ea"/>
              </a:rPr>
              <a:t>全部</a:t>
            </a:r>
            <a:r>
              <a:rPr lang="zh-CN" altLang="zh-CN" sz="2800" b="1" dirty="0">
                <a:latin typeface="宋体" panose="02010600030101010101" pitchFamily="2" charset="-122"/>
                <a:ea typeface="宋体" panose="02010600030101010101" pitchFamily="2" charset="-122"/>
                <a:sym typeface="+mn-ea"/>
              </a:rPr>
              <a:t>哲学，特别是近代哲学的重大的基本问题，是思维和存在的关系问题</a:t>
            </a:r>
            <a:r>
              <a:rPr lang="zh-CN" altLang="zh-CN"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r>
              <a:rPr lang="zh-CN" altLang="en-US" sz="2800" b="1" dirty="0" smtClean="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2</a:t>
            </a:r>
            <a:r>
              <a:rPr lang="zh-CN" altLang="en-US" sz="2800" b="1" dirty="0" smtClean="0">
                <a:latin typeface="宋体" panose="02010600030101010101" pitchFamily="2" charset="-122"/>
                <a:ea typeface="宋体" panose="02010600030101010101" pitchFamily="2" charset="-122"/>
                <a:sym typeface="+mn-ea"/>
              </a:rPr>
              <a:t>）基本问题的两个方面</a:t>
            </a:r>
            <a:endParaRPr lang="en-US" altLang="zh-CN" sz="2800" b="1" dirty="0" smtClean="0">
              <a:latin typeface="宋体" panose="02010600030101010101" pitchFamily="2" charset="-122"/>
              <a:ea typeface="宋体" panose="02010600030101010101" pitchFamily="2" charset="-122"/>
              <a:sym typeface="+mn-ea"/>
            </a:endParaRPr>
          </a:p>
          <a:p>
            <a:pPr algn="just"/>
            <a:r>
              <a:rPr lang="en-US" altLang="zh-CN" sz="2800" b="1" dirty="0" smtClean="0">
                <a:latin typeface="宋体" panose="02010600030101010101" pitchFamily="2" charset="-122"/>
                <a:ea typeface="宋体" panose="02010600030101010101" pitchFamily="2" charset="-122"/>
                <a:sym typeface="+mn-ea"/>
              </a:rPr>
              <a:t>   </a:t>
            </a:r>
            <a:r>
              <a:rPr lang="zh-CN" altLang="zh-CN" sz="2800" b="1" dirty="0" smtClean="0">
                <a:latin typeface="宋体" panose="02010600030101010101" pitchFamily="2" charset="-122"/>
                <a:ea typeface="宋体" panose="02010600030101010101" pitchFamily="2" charset="-122"/>
                <a:sym typeface="+mn-ea"/>
              </a:rPr>
              <a:t>其一</a:t>
            </a:r>
            <a:r>
              <a:rPr lang="zh-CN" altLang="zh-CN" sz="2800" b="1" dirty="0">
                <a:latin typeface="宋体" panose="02010600030101010101" pitchFamily="2" charset="-122"/>
                <a:ea typeface="宋体" panose="02010600030101010101" pitchFamily="2" charset="-122"/>
                <a:sym typeface="+mn-ea"/>
              </a:rPr>
              <a:t>，存在和思维究竟谁是世界的本原，即物质和精神何者是第一性、何者是第二性的问题。对这一问题的不同回答，构成了划分唯物主义和唯心主义的标准</a:t>
            </a:r>
            <a:r>
              <a:rPr lang="zh-CN" altLang="zh-CN"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en-US" altLang="zh-CN" sz="2800" b="1" dirty="0" smtClean="0">
                <a:latin typeface="宋体" panose="02010600030101010101" pitchFamily="2" charset="-122"/>
                <a:ea typeface="宋体" panose="02010600030101010101" pitchFamily="2" charset="-122"/>
                <a:sym typeface="+mn-ea"/>
              </a:rPr>
              <a:t>  </a:t>
            </a:r>
            <a:r>
              <a:rPr lang="zh-CN" altLang="zh-CN" sz="2800" b="1" dirty="0" smtClean="0">
                <a:latin typeface="宋体" panose="02010600030101010101" pitchFamily="2" charset="-122"/>
                <a:ea typeface="宋体" panose="02010600030101010101" pitchFamily="2" charset="-122"/>
                <a:sym typeface="+mn-ea"/>
              </a:rPr>
              <a:t>其二</a:t>
            </a:r>
            <a:r>
              <a:rPr lang="zh-CN" altLang="zh-CN" sz="2800" b="1" dirty="0">
                <a:latin typeface="宋体" panose="02010600030101010101" pitchFamily="2" charset="-122"/>
                <a:ea typeface="宋体" panose="02010600030101010101" pitchFamily="2" charset="-122"/>
                <a:sym typeface="+mn-ea"/>
              </a:rPr>
              <a:t>，存在和思维有没有同一性，即思维能否正确认识存在的问题。对这一问题的不同回答，构成了划分可知论和不可知论的标准。</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2.物质</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P.21-22</a:t>
            </a:r>
            <a:endParaRPr lang="zh-CN" altLang="zh-CN" sz="3600" b="1" dirty="0">
              <a:latin typeface="黑体" panose="02010609060101010101" pitchFamily="49" charset="-122"/>
              <a:ea typeface="宋体" panose="02010600030101010101" pitchFamily="2" charset="-122"/>
            </a:endParaRPr>
          </a:p>
          <a:p>
            <a:pPr algn="just"/>
            <a:r>
              <a:rPr lang="zh-CN" altLang="en-US" sz="2800" b="1" dirty="0" smtClean="0">
                <a:latin typeface="黑体" panose="02010609060101010101" pitchFamily="49" charset="-122"/>
                <a:ea typeface="宋体" panose="02010600030101010101" pitchFamily="2" charset="-122"/>
                <a:sym typeface="+mn-ea"/>
              </a:rPr>
              <a:t>  </a:t>
            </a:r>
            <a:r>
              <a:rPr lang="zh-CN" altLang="en-US" sz="2800" b="1" dirty="0" smtClean="0">
                <a:latin typeface="+mn-ea"/>
                <a:sym typeface="+mn-ea"/>
              </a:rPr>
              <a:t>（</a:t>
            </a:r>
            <a:r>
              <a:rPr lang="en-US" altLang="zh-CN" sz="2800" b="1" dirty="0" smtClean="0">
                <a:latin typeface="+mn-ea"/>
                <a:sym typeface="+mn-ea"/>
              </a:rPr>
              <a:t>1</a:t>
            </a:r>
            <a:r>
              <a:rPr lang="zh-CN" altLang="en-US" sz="2800" b="1" dirty="0" smtClean="0">
                <a:latin typeface="+mn-ea"/>
                <a:sym typeface="+mn-ea"/>
              </a:rPr>
              <a:t>）物质概念</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en-US" sz="2800" b="1" dirty="0" smtClean="0">
                <a:latin typeface="+mn-ea"/>
                <a:sym typeface="+mn-ea"/>
              </a:rPr>
              <a:t>列宁：“</a:t>
            </a:r>
            <a:r>
              <a:rPr lang="zh-CN" altLang="zh-CN" sz="2800" b="1" dirty="0" smtClean="0">
                <a:latin typeface="+mn-ea"/>
                <a:sym typeface="+mn-ea"/>
              </a:rPr>
              <a:t>物质</a:t>
            </a:r>
            <a:r>
              <a:rPr lang="zh-CN" altLang="zh-CN" sz="2800" b="1" dirty="0">
                <a:latin typeface="+mn-ea"/>
                <a:sym typeface="+mn-ea"/>
              </a:rPr>
              <a:t>是标准客观实在的哲学范畴，这种客观实在是人通过感觉感知的，它不依赖于我们的感觉而存在，为我们的感觉所复写、摄影、反映</a:t>
            </a:r>
            <a:r>
              <a:rPr lang="zh-CN" altLang="zh-CN" sz="2800" b="1" dirty="0" smtClean="0">
                <a:latin typeface="+mn-ea"/>
                <a:sym typeface="+mn-ea"/>
              </a:rPr>
              <a:t>。</a:t>
            </a:r>
            <a:r>
              <a:rPr lang="zh-CN" altLang="en-US" sz="2800" b="1" dirty="0" smtClean="0">
                <a:latin typeface="+mn-ea"/>
                <a:sym typeface="+mn-ea"/>
              </a:rPr>
              <a:t>”</a:t>
            </a:r>
            <a:endParaRPr lang="zh-CN" altLang="zh-CN" sz="2800" b="1" dirty="0">
              <a:latin typeface="+mn-ea"/>
            </a:endParaRPr>
          </a:p>
          <a:p>
            <a:pPr algn="just"/>
            <a:r>
              <a:rPr lang="zh-CN" altLang="en-US" sz="2800" b="1" dirty="0" smtClean="0">
                <a:latin typeface="+mn-ea"/>
                <a:sym typeface="+mn-ea"/>
              </a:rPr>
              <a:t>  （</a:t>
            </a:r>
            <a:r>
              <a:rPr lang="en-US" altLang="zh-CN" sz="2800" b="1" dirty="0" smtClean="0">
                <a:latin typeface="+mn-ea"/>
                <a:sym typeface="+mn-ea"/>
              </a:rPr>
              <a:t>2</a:t>
            </a:r>
            <a:r>
              <a:rPr lang="zh-CN" altLang="en-US" sz="2800" b="1" dirty="0" smtClean="0">
                <a:latin typeface="+mn-ea"/>
                <a:sym typeface="+mn-ea"/>
              </a:rPr>
              <a:t>）马克思主义的物质范畴理论具有丰富而深刻的意义：</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第一</a:t>
            </a:r>
            <a:r>
              <a:rPr lang="zh-CN" altLang="zh-CN" sz="2800" b="1" dirty="0">
                <a:latin typeface="+mn-ea"/>
                <a:sym typeface="+mn-ea"/>
              </a:rPr>
              <a:t>，坚持了唯物主义一元论，同唯心主义一元论和二元论划清了界限</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第二</a:t>
            </a:r>
            <a:r>
              <a:rPr lang="zh-CN" altLang="zh-CN" sz="2800" b="1" dirty="0">
                <a:latin typeface="+mn-ea"/>
                <a:sym typeface="+mn-ea"/>
              </a:rPr>
              <a:t>，坚持了能动的反映论和可知论，批判了不可知论</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第三</a:t>
            </a:r>
            <a:r>
              <a:rPr lang="zh-CN" altLang="zh-CN" sz="2800" b="1" dirty="0">
                <a:latin typeface="+mn-ea"/>
                <a:sym typeface="+mn-ea"/>
              </a:rPr>
              <a:t>，体现了唯物论和辩证法的统一，克服了形而上学唯物主义的缺陷</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第四</a:t>
            </a:r>
            <a:r>
              <a:rPr lang="zh-CN" altLang="zh-CN" sz="2800" b="1" dirty="0">
                <a:latin typeface="+mn-ea"/>
                <a:sym typeface="+mn-ea"/>
              </a:rPr>
              <a:t>，体现了唯物主义自然观与唯物主义历史观的统一，为彻底的唯物主义奠定了理论基础。</a:t>
            </a:r>
            <a:endParaRPr lang="zh-CN" altLang="en-US" sz="2800" dirty="0">
              <a:latin typeface="+mn-ea"/>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0506" y="454818"/>
            <a:ext cx="11150082" cy="5078313"/>
          </a:xfrm>
          <a:prstGeom prst="rect">
            <a:avLst/>
          </a:prstGeom>
          <a:noFill/>
        </p:spPr>
        <p:txBody>
          <a:bodyPr wrap="square" rtlCol="0">
            <a:spAutoFit/>
          </a:bodyPr>
          <a:lstStyle/>
          <a:p>
            <a:pPr algn="just"/>
            <a:r>
              <a:rPr lang="zh-CN" altLang="zh-CN" sz="3600" b="1" dirty="0" smtClean="0">
                <a:latin typeface="黑体" panose="02010609060101010101" pitchFamily="49" charset="-122"/>
                <a:ea typeface="宋体" panose="02010600030101010101" pitchFamily="2" charset="-122"/>
                <a:sym typeface="+mn-ea"/>
              </a:rPr>
              <a:t>3.运动</a:t>
            </a:r>
            <a:r>
              <a:rPr lang="zh-CN" altLang="zh-CN" sz="3600" b="1" dirty="0">
                <a:latin typeface="黑体" panose="02010609060101010101" pitchFamily="49" charset="-122"/>
                <a:ea typeface="宋体" panose="02010600030101010101" pitchFamily="2" charset="-122"/>
                <a:sym typeface="+mn-ea"/>
              </a:rPr>
              <a:t>、时间和空间</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P.23-24</a:t>
            </a:r>
            <a:endParaRPr lang="zh-CN" altLang="zh-CN" sz="3600" b="1" dirty="0">
              <a:latin typeface="黑体" panose="02010609060101010101" pitchFamily="49" charset="-122"/>
              <a:ea typeface="宋体" panose="02010600030101010101" pitchFamily="2" charset="-122"/>
            </a:endParaRPr>
          </a:p>
          <a:p>
            <a:pPr algn="just"/>
            <a:r>
              <a:rPr lang="zh-CN" altLang="en-US" sz="3600" b="1" dirty="0" smtClean="0">
                <a:latin typeface="黑体" panose="02010609060101010101" pitchFamily="49" charset="-122"/>
                <a:ea typeface="宋体" panose="02010600030101010101" pitchFamily="2" charset="-122"/>
                <a:sym typeface="+mn-ea"/>
              </a:rPr>
              <a:t>  </a:t>
            </a:r>
            <a:r>
              <a:rPr lang="zh-CN" altLang="en-US" sz="2800" b="1" dirty="0" smtClean="0">
                <a:latin typeface="+mn-ea"/>
                <a:sym typeface="+mn-ea"/>
              </a:rPr>
              <a:t>（</a:t>
            </a:r>
            <a:r>
              <a:rPr lang="en-US" altLang="zh-CN" sz="2800" b="1" dirty="0" smtClean="0">
                <a:latin typeface="+mn-ea"/>
                <a:sym typeface="+mn-ea"/>
              </a:rPr>
              <a:t>1</a:t>
            </a:r>
            <a:r>
              <a:rPr lang="zh-CN" altLang="en-US" sz="2800" b="1" dirty="0" smtClean="0">
                <a:latin typeface="+mn-ea"/>
                <a:sym typeface="+mn-ea"/>
              </a:rPr>
              <a:t>）运动</a:t>
            </a:r>
            <a:endParaRPr lang="en-US" altLang="zh-CN" sz="2800" b="1" dirty="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运动</a:t>
            </a:r>
            <a:r>
              <a:rPr lang="zh-CN" altLang="zh-CN" sz="2800" b="1" dirty="0">
                <a:latin typeface="+mn-ea"/>
                <a:sym typeface="+mn-ea"/>
              </a:rPr>
              <a:t>是标志一切事物和现象的变化及其过程的哲学范畴</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物质</a:t>
            </a:r>
            <a:r>
              <a:rPr lang="zh-CN" altLang="zh-CN" sz="2800" b="1" dirty="0">
                <a:latin typeface="+mn-ea"/>
                <a:sym typeface="+mn-ea"/>
              </a:rPr>
              <a:t>和运动是不可分割的，运动是物质的运动，物质是运动着的物质，离开物质的运动和离开运动的物质都是不可想象的。</a:t>
            </a:r>
            <a:endParaRPr lang="zh-CN" altLang="zh-CN" sz="2800" b="1" dirty="0">
              <a:latin typeface="+mn-ea"/>
            </a:endParaRPr>
          </a:p>
          <a:p>
            <a:pPr algn="just"/>
            <a:r>
              <a:rPr lang="en-US" altLang="zh-CN" sz="2800" b="1" dirty="0" smtClean="0">
                <a:latin typeface="+mn-ea"/>
                <a:sym typeface="+mn-ea"/>
              </a:rPr>
              <a:t>  </a:t>
            </a:r>
            <a:r>
              <a:rPr lang="zh-CN" altLang="en-US" sz="2800" b="1" dirty="0" smtClean="0">
                <a:latin typeface="+mn-ea"/>
                <a:sym typeface="+mn-ea"/>
              </a:rPr>
              <a:t>（</a:t>
            </a:r>
            <a:r>
              <a:rPr lang="en-US" altLang="zh-CN" sz="2800" b="1" dirty="0" smtClean="0">
                <a:latin typeface="+mn-ea"/>
                <a:sym typeface="+mn-ea"/>
              </a:rPr>
              <a:t>2</a:t>
            </a:r>
            <a:r>
              <a:rPr lang="zh-CN" altLang="en-US" sz="2800" b="1" dirty="0" smtClean="0">
                <a:latin typeface="+mn-ea"/>
                <a:sym typeface="+mn-ea"/>
              </a:rPr>
              <a:t>）时间和空间</a:t>
            </a:r>
            <a:r>
              <a:rPr lang="zh-CN" altLang="zh-CN" sz="2800" b="1" dirty="0" smtClean="0">
                <a:latin typeface="+mn-ea"/>
                <a:sym typeface="+mn-ea"/>
              </a:rPr>
              <a:t>    </a:t>
            </a:r>
            <a:endParaRPr lang="en-US" altLang="zh-CN" sz="2800" b="1" dirty="0" smtClean="0">
              <a:latin typeface="+mn-ea"/>
              <a:sym typeface="+mn-ea"/>
            </a:endParaRPr>
          </a:p>
          <a:p>
            <a:pPr algn="just"/>
            <a:r>
              <a:rPr lang="en-US" altLang="zh-CN" sz="2800" b="1" dirty="0" smtClean="0">
                <a:latin typeface="+mn-ea"/>
                <a:sym typeface="+mn-ea"/>
              </a:rPr>
              <a:t>   </a:t>
            </a:r>
            <a:r>
              <a:rPr lang="zh-CN" altLang="zh-CN" sz="2800" b="1" dirty="0" smtClean="0">
                <a:latin typeface="+mn-ea"/>
                <a:sym typeface="+mn-ea"/>
              </a:rPr>
              <a:t>时间</a:t>
            </a:r>
            <a:r>
              <a:rPr lang="zh-CN" altLang="zh-CN" sz="2800" b="1" dirty="0">
                <a:latin typeface="+mn-ea"/>
                <a:sym typeface="+mn-ea"/>
              </a:rPr>
              <a:t>和空间是物质运动的存在形式</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时间</a:t>
            </a:r>
            <a:r>
              <a:rPr lang="zh-CN" altLang="zh-CN" sz="2800" b="1" dirty="0">
                <a:latin typeface="+mn-ea"/>
                <a:sym typeface="+mn-ea"/>
              </a:rPr>
              <a:t>是指物质运动的持续性、顺序性，特点是一维性，即时间的流逝一去不复返</a:t>
            </a:r>
            <a:r>
              <a:rPr lang="zh-CN" altLang="zh-CN" sz="2800" b="1" dirty="0" smtClean="0">
                <a:latin typeface="+mn-ea"/>
                <a:sym typeface="+mn-ea"/>
              </a:rPr>
              <a:t>。</a:t>
            </a:r>
            <a:endParaRPr lang="en-US" altLang="zh-CN" sz="2800" b="1" dirty="0" smtClean="0">
              <a:latin typeface="+mn-ea"/>
              <a:sym typeface="+mn-ea"/>
            </a:endParaRPr>
          </a:p>
          <a:p>
            <a:pPr algn="just"/>
            <a:r>
              <a:rPr lang="en-US" altLang="zh-CN" sz="2800" b="1" dirty="0">
                <a:latin typeface="+mn-ea"/>
                <a:sym typeface="+mn-ea"/>
              </a:rPr>
              <a:t> </a:t>
            </a:r>
            <a:r>
              <a:rPr lang="en-US" altLang="zh-CN" sz="2800" b="1" dirty="0" smtClean="0">
                <a:latin typeface="+mn-ea"/>
                <a:sym typeface="+mn-ea"/>
              </a:rPr>
              <a:t>  </a:t>
            </a:r>
            <a:r>
              <a:rPr lang="zh-CN" altLang="zh-CN" sz="2800" b="1" dirty="0" smtClean="0">
                <a:latin typeface="+mn-ea"/>
                <a:sym typeface="+mn-ea"/>
              </a:rPr>
              <a:t>空间</a:t>
            </a:r>
            <a:r>
              <a:rPr lang="zh-CN" altLang="zh-CN" sz="2800" b="1" dirty="0">
                <a:latin typeface="+mn-ea"/>
                <a:sym typeface="+mn-ea"/>
              </a:rPr>
              <a:t>是指物质运动的广延性、伸张性，特点是三维性，即空间具有长、宽、高三个方面的规定性。</a:t>
            </a:r>
            <a:endParaRPr lang="zh-CN" altLang="en-US" sz="2800" dirty="0">
              <a:latin typeface="+mn-ea"/>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7828" y="293985"/>
            <a:ext cx="10907485" cy="5816977"/>
          </a:xfrm>
          <a:prstGeom prst="rect">
            <a:avLst/>
          </a:prstGeom>
          <a:noFill/>
        </p:spPr>
        <p:txBody>
          <a:bodyPr wrap="square" rtlCol="0">
            <a:spAutoFit/>
          </a:bodyPr>
          <a:lstStyle/>
          <a:p>
            <a:pPr algn="just"/>
            <a:r>
              <a:rPr lang="en-US" altLang="zh-CN" sz="3600" b="1" dirty="0" smtClean="0">
                <a:latin typeface="宋体" panose="02010600030101010101" pitchFamily="2" charset="-122"/>
                <a:ea typeface="宋体" panose="02010600030101010101" pitchFamily="2" charset="-122"/>
                <a:sym typeface="+mn-ea"/>
              </a:rPr>
              <a:t>4</a:t>
            </a:r>
            <a:r>
              <a:rPr lang="zh-CN" altLang="zh-CN" sz="3600" b="1" dirty="0" smtClean="0">
                <a:latin typeface="宋体" panose="02010600030101010101" pitchFamily="2" charset="-122"/>
                <a:ea typeface="宋体" panose="02010600030101010101" pitchFamily="2" charset="-122"/>
                <a:sym typeface="+mn-ea"/>
              </a:rPr>
              <a:t>.</a:t>
            </a:r>
            <a:r>
              <a:rPr lang="zh-CN" altLang="en-US" sz="3600" b="1" dirty="0" smtClean="0">
                <a:latin typeface="宋体" panose="02010600030101010101" pitchFamily="2" charset="-122"/>
                <a:ea typeface="宋体" panose="02010600030101010101" pitchFamily="2" charset="-122"/>
                <a:sym typeface="+mn-ea"/>
              </a:rPr>
              <a:t>物质和</a:t>
            </a:r>
            <a:r>
              <a:rPr lang="zh-CN" altLang="zh-CN" sz="3600" b="1" dirty="0" smtClean="0">
                <a:latin typeface="宋体" panose="02010600030101010101" pitchFamily="2" charset="-122"/>
                <a:ea typeface="宋体" panose="02010600030101010101" pitchFamily="2" charset="-122"/>
                <a:sym typeface="+mn-ea"/>
              </a:rPr>
              <a:t>意识</a:t>
            </a:r>
            <a:r>
              <a:rPr lang="zh-CN" altLang="en-US" sz="3600" b="1" dirty="0" smtClean="0">
                <a:latin typeface="宋体" panose="02010600030101010101" pitchFamily="2" charset="-122"/>
                <a:ea typeface="宋体" panose="02010600030101010101" pitchFamily="2" charset="-122"/>
                <a:sym typeface="+mn-ea"/>
              </a:rPr>
              <a:t>的辩证关系 </a:t>
            </a:r>
            <a:r>
              <a:rPr lang="en-US" altLang="zh-CN" sz="3600" b="1" dirty="0" smtClean="0">
                <a:solidFill>
                  <a:schemeClr val="accent2"/>
                </a:solidFill>
                <a:latin typeface="宋体" panose="02010600030101010101" pitchFamily="2" charset="-122"/>
                <a:ea typeface="宋体" panose="02010600030101010101" pitchFamily="2" charset="-122"/>
                <a:sym typeface="黑体" panose="02010609060101010101" pitchFamily="49" charset="-122"/>
              </a:rPr>
              <a:t>P.25-28</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r>
              <a:rPr lang="en-US" altLang="zh-CN" sz="2400" b="1" dirty="0">
                <a:latin typeface="宋体" panose="02010600030101010101" pitchFamily="2" charset="-122"/>
                <a:ea typeface="宋体" panose="02010600030101010101" pitchFamily="2" charset="-122"/>
                <a:sym typeface="黑体" panose="02010609060101010101" pitchFamily="49" charset="-122"/>
              </a:rPr>
              <a:t> </a:t>
            </a:r>
            <a:r>
              <a:rPr lang="en-US" altLang="zh-CN" sz="2400" b="1" dirty="0" smtClean="0">
                <a:latin typeface="宋体" panose="02010600030101010101" pitchFamily="2" charset="-122"/>
                <a:ea typeface="宋体" panose="02010600030101010101" pitchFamily="2" charset="-122"/>
                <a:sym typeface="黑体" panose="02010609060101010101" pitchFamily="49" charset="-122"/>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1</a:t>
            </a:r>
            <a:r>
              <a:rPr lang="zh-CN" altLang="en-US" sz="2400" b="1" dirty="0" smtClean="0">
                <a:latin typeface="宋体" panose="02010600030101010101" pitchFamily="2" charset="-122"/>
                <a:ea typeface="宋体" panose="02010600030101010101" pitchFamily="2" charset="-122"/>
                <a:sym typeface="+mn-ea"/>
              </a:rPr>
              <a:t>）物质决定意识：</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smtClean="0">
                <a:latin typeface="宋体" panose="02010600030101010101" pitchFamily="2" charset="-122"/>
                <a:ea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sym typeface="+mn-ea"/>
              </a:rPr>
              <a:t>意识</a:t>
            </a:r>
            <a:r>
              <a:rPr lang="zh-CN" altLang="zh-CN" sz="2400" b="1" dirty="0">
                <a:latin typeface="宋体" panose="02010600030101010101" pitchFamily="2" charset="-122"/>
                <a:ea typeface="宋体" panose="02010600030101010101" pitchFamily="2" charset="-122"/>
                <a:sym typeface="+mn-ea"/>
              </a:rPr>
              <a:t>是</a:t>
            </a:r>
            <a:r>
              <a:rPr lang="zh-CN" altLang="zh-CN" sz="2400" b="1" dirty="0" smtClean="0">
                <a:latin typeface="宋体" panose="02010600030101010101" pitchFamily="2" charset="-122"/>
                <a:ea typeface="宋体" panose="02010600030101010101" pitchFamily="2" charset="-122"/>
                <a:sym typeface="+mn-ea"/>
              </a:rPr>
              <a:t>人脑的</a:t>
            </a:r>
            <a:r>
              <a:rPr lang="zh-CN" altLang="zh-CN" sz="2400" b="1" dirty="0">
                <a:latin typeface="宋体" panose="02010600030101010101" pitchFamily="2" charset="-122"/>
                <a:ea typeface="宋体" panose="02010600030101010101" pitchFamily="2" charset="-122"/>
                <a:sym typeface="+mn-ea"/>
              </a:rPr>
              <a:t>机能和</a:t>
            </a:r>
            <a:r>
              <a:rPr lang="zh-CN" altLang="zh-CN" sz="2400" b="1" dirty="0" smtClean="0">
                <a:latin typeface="宋体" panose="02010600030101010101" pitchFamily="2" charset="-122"/>
                <a:ea typeface="宋体" panose="02010600030101010101" pitchFamily="2" charset="-122"/>
                <a:sym typeface="+mn-ea"/>
              </a:rPr>
              <a:t>属性</a:t>
            </a:r>
            <a:r>
              <a:rPr lang="zh-CN" altLang="en-US" sz="2400" b="1" dirty="0" smtClean="0">
                <a:latin typeface="宋体" panose="02010600030101010101" pitchFamily="2" charset="-122"/>
                <a:ea typeface="宋体" panose="02010600030101010101" pitchFamily="2" charset="-122"/>
                <a:sym typeface="+mn-ea"/>
              </a:rPr>
              <a:t>，</a:t>
            </a:r>
            <a:r>
              <a:rPr lang="zh-CN" altLang="zh-CN" sz="2400" b="1" dirty="0">
                <a:latin typeface="宋体" panose="02010600030101010101" pitchFamily="2" charset="-122"/>
                <a:ea typeface="宋体" panose="02010600030101010101" pitchFamily="2" charset="-122"/>
                <a:sym typeface="+mn-ea"/>
              </a:rPr>
              <a:t>是客观世界的主观</a:t>
            </a:r>
            <a:r>
              <a:rPr lang="zh-CN" altLang="zh-CN" sz="2400" b="1" dirty="0" smtClean="0">
                <a:latin typeface="宋体" panose="02010600030101010101" pitchFamily="2" charset="-122"/>
                <a:ea typeface="宋体" panose="02010600030101010101" pitchFamily="2" charset="-122"/>
                <a:sym typeface="+mn-ea"/>
              </a:rPr>
              <a:t>映像</a:t>
            </a:r>
            <a:r>
              <a:rPr lang="zh-CN" altLang="en-US" sz="2400" b="1" dirty="0" smtClean="0">
                <a:latin typeface="宋体" panose="02010600030101010101" pitchFamily="2" charset="-122"/>
                <a:ea typeface="宋体" panose="02010600030101010101" pitchFamily="2" charset="-122"/>
                <a:sym typeface="+mn-ea"/>
              </a:rPr>
              <a:t>。物质对意识的决定作用表现在意识的起源、本质和作用上。</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从意识起源来看，</a:t>
            </a:r>
            <a:r>
              <a:rPr lang="zh-CN" altLang="zh-CN" sz="2400" b="1" dirty="0" smtClean="0">
                <a:latin typeface="宋体" panose="02010600030101010101" pitchFamily="2" charset="-122"/>
                <a:ea typeface="宋体" panose="02010600030101010101" pitchFamily="2" charset="-122"/>
                <a:sym typeface="+mn-ea"/>
              </a:rPr>
              <a:t>意识</a:t>
            </a:r>
            <a:r>
              <a:rPr lang="zh-CN" altLang="en-US" sz="2400" b="1" dirty="0" smtClean="0">
                <a:latin typeface="宋体" panose="02010600030101010101" pitchFamily="2" charset="-122"/>
                <a:ea typeface="宋体" panose="02010600030101010101" pitchFamily="2" charset="-122"/>
                <a:sym typeface="+mn-ea"/>
              </a:rPr>
              <a:t>是</a:t>
            </a:r>
            <a:r>
              <a:rPr lang="zh-CN" altLang="zh-CN" sz="2400" b="1" dirty="0" smtClean="0">
                <a:latin typeface="宋体" panose="02010600030101010101" pitchFamily="2" charset="-122"/>
                <a:ea typeface="宋体" panose="02010600030101010101" pitchFamily="2" charset="-122"/>
                <a:sym typeface="+mn-ea"/>
              </a:rPr>
              <a:t>自然界</a:t>
            </a:r>
            <a:r>
              <a:rPr lang="zh-CN" altLang="en-US" sz="2400" b="1" dirty="0" smtClean="0">
                <a:latin typeface="宋体" panose="02010600030101010101" pitchFamily="2" charset="-122"/>
                <a:ea typeface="宋体" panose="02010600030101010101" pitchFamily="2" charset="-122"/>
                <a:sym typeface="+mn-ea"/>
              </a:rPr>
              <a:t>和</a:t>
            </a:r>
            <a:r>
              <a:rPr lang="zh-CN" altLang="zh-CN" sz="2400" b="1" dirty="0" smtClean="0">
                <a:latin typeface="宋体" panose="02010600030101010101" pitchFamily="2" charset="-122"/>
                <a:ea typeface="宋体" panose="02010600030101010101" pitchFamily="2" charset="-122"/>
                <a:sym typeface="+mn-ea"/>
              </a:rPr>
              <a:t>社会</a:t>
            </a:r>
            <a:r>
              <a:rPr lang="zh-CN" altLang="zh-CN" sz="2400" b="1" dirty="0">
                <a:latin typeface="宋体" panose="02010600030101010101" pitchFamily="2" charset="-122"/>
                <a:ea typeface="宋体" panose="02010600030101010101" pitchFamily="2" charset="-122"/>
                <a:sym typeface="+mn-ea"/>
              </a:rPr>
              <a:t>历史发展的产物</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从意识本质来看，意识是人脑这样一种特殊物质的机能和属性；意识在内容上是客观的，在形式上是主观的，是客观内容和主观形式的统一。</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smtClean="0">
                <a:latin typeface="宋体" panose="02010600030101010101" pitchFamily="2" charset="-122"/>
                <a:ea typeface="宋体" panose="02010600030101010101" pitchFamily="2" charset="-122"/>
                <a:sym typeface="+mn-ea"/>
              </a:rPr>
              <a:t>）意识反作用于物质</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sym typeface="+mn-ea"/>
              </a:rPr>
              <a:t>第一</a:t>
            </a:r>
            <a:r>
              <a:rPr lang="zh-CN" altLang="zh-CN" sz="2400" b="1" dirty="0">
                <a:latin typeface="宋体" panose="02010600030101010101" pitchFamily="2" charset="-122"/>
                <a:ea typeface="宋体" panose="02010600030101010101" pitchFamily="2" charset="-122"/>
                <a:sym typeface="+mn-ea"/>
              </a:rPr>
              <a:t>，意识活动具有目的性和计划性</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sym typeface="+mn-ea"/>
              </a:rPr>
              <a:t>第二</a:t>
            </a:r>
            <a:r>
              <a:rPr lang="zh-CN" altLang="zh-CN" sz="2400" b="1" dirty="0">
                <a:latin typeface="宋体" panose="02010600030101010101" pitchFamily="2" charset="-122"/>
                <a:ea typeface="宋体" panose="02010600030101010101" pitchFamily="2" charset="-122"/>
                <a:sym typeface="+mn-ea"/>
              </a:rPr>
              <a:t>，意识活动具有创造性</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sym typeface="+mn-ea"/>
              </a:rPr>
              <a:t>第三</a:t>
            </a:r>
            <a:r>
              <a:rPr lang="zh-CN" altLang="zh-CN" sz="2400" b="1" dirty="0">
                <a:latin typeface="宋体" panose="02010600030101010101" pitchFamily="2" charset="-122"/>
                <a:ea typeface="宋体" panose="02010600030101010101" pitchFamily="2" charset="-122"/>
                <a:sym typeface="+mn-ea"/>
              </a:rPr>
              <a:t>，意识具有指导实践改造客观世界的作用</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sym typeface="+mn-ea"/>
              </a:rPr>
              <a:t>第四</a:t>
            </a:r>
            <a:r>
              <a:rPr lang="zh-CN" altLang="zh-CN" sz="2400" b="1" dirty="0">
                <a:latin typeface="宋体" panose="02010600030101010101" pitchFamily="2" charset="-122"/>
                <a:ea typeface="宋体" panose="02010600030101010101" pitchFamily="2" charset="-122"/>
                <a:sym typeface="+mn-ea"/>
              </a:rPr>
              <a:t>，意识具有调控人的行为和生理活动的作用</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a:t>
            </a:r>
            <a:r>
              <a:rPr lang="en-US" altLang="zh-CN" sz="2400" b="1" dirty="0" smtClean="0">
                <a:latin typeface="宋体" panose="02010600030101010101" pitchFamily="2" charset="-122"/>
                <a:ea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sym typeface="+mn-ea"/>
              </a:rPr>
              <a:t>）</a:t>
            </a:r>
            <a:r>
              <a:rPr lang="zh-CN" altLang="en-US" sz="2400" b="1" dirty="0" smtClean="0">
                <a:latin typeface="宋体" panose="02010600030101010101" pitchFamily="2" charset="-122"/>
                <a:ea typeface="宋体" panose="02010600030101010101" pitchFamily="2" charset="-122"/>
                <a:sym typeface="+mn-ea"/>
              </a:rPr>
              <a:t>主观能动性和客观规律性的统一</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一方面，尊重客观规律是正确发挥主观能动性的前提。</a:t>
            </a:r>
            <a:endParaRPr lang="en-US" altLang="zh-CN" sz="2400" b="1" dirty="0" smtClean="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另一方面，只有充分发挥主观能动性，才能正确认识和利用客观规律。</a:t>
            </a:r>
            <a:endParaRPr lang="en-US" altLang="zh-CN" sz="2400" b="1" dirty="0" smtClean="0">
              <a:latin typeface="宋体" panose="02010600030101010101" pitchFamily="2" charset="-122"/>
              <a:ea typeface="宋体" panose="0201060003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6055</Words>
  <Application>Microsoft Office PowerPoint</Application>
  <PresentationFormat>自定义</PresentationFormat>
  <Paragraphs>370</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admin</cp:lastModifiedBy>
  <cp:revision>129</cp:revision>
  <dcterms:created xsi:type="dcterms:W3CDTF">2018-12-20T11:58:00Z</dcterms:created>
  <dcterms:modified xsi:type="dcterms:W3CDTF">2020-12-10T07:43:16Z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