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8" r:id="rId2"/>
    <p:sldId id="312" r:id="rId3"/>
    <p:sldId id="285" r:id="rId4"/>
    <p:sldId id="286" r:id="rId5"/>
    <p:sldId id="287" r:id="rId6"/>
    <p:sldId id="288" r:id="rId7"/>
    <p:sldId id="289" r:id="rId8"/>
    <p:sldId id="290" r:id="rId9"/>
    <p:sldId id="293" r:id="rId10"/>
    <p:sldId id="294" r:id="rId11"/>
    <p:sldId id="295" r:id="rId12"/>
    <p:sldId id="296" r:id="rId13"/>
    <p:sldId id="297" r:id="rId14"/>
    <p:sldId id="304" r:id="rId15"/>
    <p:sldId id="298" r:id="rId16"/>
    <p:sldId id="299" r:id="rId17"/>
    <p:sldId id="300" r:id="rId18"/>
    <p:sldId id="305" r:id="rId19"/>
    <p:sldId id="301" r:id="rId20"/>
    <p:sldId id="370" r:id="rId21"/>
    <p:sldId id="371" r:id="rId22"/>
    <p:sldId id="3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82"/>
    <p:restoredTop sz="90547"/>
  </p:normalViewPr>
  <p:slideViewPr>
    <p:cSldViewPr>
      <p:cViewPr varScale="1">
        <p:scale>
          <a:sx n="99" d="100"/>
          <a:sy n="99" d="100"/>
        </p:scale>
        <p:origin x="106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DA69F1D-990C-D64E-92AA-7B0EE5B1E7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7FB75C71-F9B9-4C48-B5D5-4255DF5DC6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203E296-DD47-1C43-AC9D-76311D1AF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7C4DED0-72C5-994D-828E-047A7BC583BD}" type="slidenum">
              <a:rPr lang="en-US" altLang="zh-CN" sz="1200"/>
              <a:pPr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0378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0.bin"/><Relationship Id="rId3" Type="http://schemas.openxmlformats.org/officeDocument/2006/relationships/audio" Target="../media/audio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audio" Target="../media/audio8.wav"/><Relationship Id="rId11" Type="http://schemas.openxmlformats.org/officeDocument/2006/relationships/image" Target="../media/image38.jpeg"/><Relationship Id="rId5" Type="http://schemas.openxmlformats.org/officeDocument/2006/relationships/audio" Target="../media/audio6.bin"/><Relationship Id="rId15" Type="http://schemas.openxmlformats.org/officeDocument/2006/relationships/image" Target="../media/image43.emf"/><Relationship Id="rId10" Type="http://schemas.openxmlformats.org/officeDocument/2006/relationships/image" Target="../media/image41.emf"/><Relationship Id="rId19" Type="http://schemas.openxmlformats.org/officeDocument/2006/relationships/image" Target="../media/image45.emf"/><Relationship Id="rId4" Type="http://schemas.openxmlformats.org/officeDocument/2006/relationships/audio" Target="../media/audio3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1.emf"/><Relationship Id="rId3" Type="http://schemas.openxmlformats.org/officeDocument/2006/relationships/audio" Target="../media/audio1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47.bin"/><Relationship Id="rId25" Type="http://schemas.openxmlformats.org/officeDocument/2006/relationships/image" Target="../media/image3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8.vml"/><Relationship Id="rId6" Type="http://schemas.openxmlformats.org/officeDocument/2006/relationships/audio" Target="../media/audio3.bin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4.emf"/><Relationship Id="rId5" Type="http://schemas.openxmlformats.org/officeDocument/2006/relationships/audio" Target="../media/audio9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48.bin"/><Relationship Id="rId4" Type="http://schemas.openxmlformats.org/officeDocument/2006/relationships/audio" Target="../media/audio5.bin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audio" Target="../media/audio1.bin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audio" Target="../media/audio4.bin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emf"/><Relationship Id="rId5" Type="http://schemas.openxmlformats.org/officeDocument/2006/relationships/audio" Target="../media/audio9.bin"/><Relationship Id="rId10" Type="http://schemas.openxmlformats.org/officeDocument/2006/relationships/oleObject" Target="../embeddings/oleObject56.bin"/><Relationship Id="rId4" Type="http://schemas.openxmlformats.org/officeDocument/2006/relationships/audio" Target="../media/audio1.bin"/><Relationship Id="rId9" Type="http://schemas.openxmlformats.org/officeDocument/2006/relationships/image" Target="../media/image5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audio" Target="../media/audio8.wav"/><Relationship Id="rId7" Type="http://schemas.openxmlformats.org/officeDocument/2006/relationships/audio" Target="../media/audio3.bin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bin"/><Relationship Id="rId5" Type="http://schemas.openxmlformats.org/officeDocument/2006/relationships/audio" Target="../media/audio11.bin"/><Relationship Id="rId4" Type="http://schemas.openxmlformats.org/officeDocument/2006/relationships/audio" Target="../media/audio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audio" Target="../media/audio1.bin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4.emf"/><Relationship Id="rId5" Type="http://schemas.openxmlformats.org/officeDocument/2006/relationships/audio" Target="../media/audio6.bin"/><Relationship Id="rId10" Type="http://schemas.openxmlformats.org/officeDocument/2006/relationships/oleObject" Target="../embeddings/oleObject59.bin"/><Relationship Id="rId4" Type="http://schemas.openxmlformats.org/officeDocument/2006/relationships/audio" Target="../media/audio11.bin"/><Relationship Id="rId9" Type="http://schemas.openxmlformats.org/officeDocument/2006/relationships/image" Target="../media/image6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7.emf"/><Relationship Id="rId18" Type="http://schemas.openxmlformats.org/officeDocument/2006/relationships/oleObject" Target="../embeddings/oleObject65.bin"/><Relationship Id="rId3" Type="http://schemas.openxmlformats.org/officeDocument/2006/relationships/audio" Target="../media/audio1.bin"/><Relationship Id="rId7" Type="http://schemas.openxmlformats.org/officeDocument/2006/relationships/audio" Target="../media/audio5.bin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2.vml"/><Relationship Id="rId6" Type="http://schemas.openxmlformats.org/officeDocument/2006/relationships/audio" Target="../media/audio8.wav"/><Relationship Id="rId11" Type="http://schemas.openxmlformats.org/officeDocument/2006/relationships/image" Target="../media/image66.emf"/><Relationship Id="rId5" Type="http://schemas.openxmlformats.org/officeDocument/2006/relationships/audio" Target="../media/audio6.bin"/><Relationship Id="rId15" Type="http://schemas.openxmlformats.org/officeDocument/2006/relationships/image" Target="../media/image68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70.emf"/><Relationship Id="rId4" Type="http://schemas.openxmlformats.org/officeDocument/2006/relationships/audio" Target="../media/audio3.bin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38.jpeg"/><Relationship Id="rId4" Type="http://schemas.openxmlformats.org/officeDocument/2006/relationships/image" Target="../media/image7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6.emf"/><Relationship Id="rId3" Type="http://schemas.openxmlformats.org/officeDocument/2006/relationships/audio" Target="../media/audio4.bin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5.emf"/><Relationship Id="rId5" Type="http://schemas.openxmlformats.org/officeDocument/2006/relationships/audio" Target="../media/audio3.bin"/><Relationship Id="rId10" Type="http://schemas.openxmlformats.org/officeDocument/2006/relationships/oleObject" Target="../embeddings/oleObject70.bin"/><Relationship Id="rId4" Type="http://schemas.openxmlformats.org/officeDocument/2006/relationships/audio" Target="../media/audio1.bin"/><Relationship Id="rId9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9.emf"/><Relationship Id="rId3" Type="http://schemas.openxmlformats.org/officeDocument/2006/relationships/audio" Target="../media/audio1.bin"/><Relationship Id="rId7" Type="http://schemas.openxmlformats.org/officeDocument/2006/relationships/audio" Target="../media/audio12.wav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audio" Target="../media/audio6.bin"/><Relationship Id="rId11" Type="http://schemas.openxmlformats.org/officeDocument/2006/relationships/image" Target="../media/image78.emf"/><Relationship Id="rId5" Type="http://schemas.openxmlformats.org/officeDocument/2006/relationships/audio" Target="../media/audio4.bin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73.bin"/><Relationship Id="rId4" Type="http://schemas.openxmlformats.org/officeDocument/2006/relationships/audio" Target="../media/audio3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audio" Target="../media/audio3.bin"/><Relationship Id="rId7" Type="http://schemas.openxmlformats.org/officeDocument/2006/relationships/image" Target="../media/image81.emf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78.bin"/><Relationship Id="rId5" Type="http://schemas.openxmlformats.org/officeDocument/2006/relationships/audio" Target="../media/audio9.bin"/><Relationship Id="rId10" Type="http://schemas.openxmlformats.org/officeDocument/2006/relationships/image" Target="../media/image38.jpeg"/><Relationship Id="rId4" Type="http://schemas.openxmlformats.org/officeDocument/2006/relationships/audio" Target="../media/audio1.bin"/><Relationship Id="rId9" Type="http://schemas.openxmlformats.org/officeDocument/2006/relationships/image" Target="../media/image8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bin"/><Relationship Id="rId13" Type="http://schemas.openxmlformats.org/officeDocument/2006/relationships/image" Target="../media/image3.emf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9.bin"/><Relationship Id="rId3" Type="http://schemas.openxmlformats.org/officeDocument/2006/relationships/audio" Target="../media/audio1.bin"/><Relationship Id="rId21" Type="http://schemas.openxmlformats.org/officeDocument/2006/relationships/image" Target="../media/image7.emf"/><Relationship Id="rId7" Type="http://schemas.openxmlformats.org/officeDocument/2006/relationships/audio" Target="../media/audio5.bin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5.emf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8.bin"/><Relationship Id="rId5" Type="http://schemas.openxmlformats.org/officeDocument/2006/relationships/audio" Target="../media/audio3.bin"/><Relationship Id="rId15" Type="http://schemas.openxmlformats.org/officeDocument/2006/relationships/image" Target="../media/image4.emf"/><Relationship Id="rId23" Type="http://schemas.openxmlformats.org/officeDocument/2006/relationships/image" Target="../media/image8.emf"/><Relationship Id="rId28" Type="http://schemas.openxmlformats.org/officeDocument/2006/relationships/oleObject" Target="../embeddings/oleObject10.bin"/><Relationship Id="rId10" Type="http://schemas.openxmlformats.org/officeDocument/2006/relationships/image" Target="../media/image2.emf"/><Relationship Id="rId19" Type="http://schemas.openxmlformats.org/officeDocument/2006/relationships/image" Target="../media/image6.e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1.bin"/><Relationship Id="rId14" Type="http://schemas.openxmlformats.org/officeDocument/2006/relationships/oleObject" Target="../embeddings/oleObject3.bin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bin"/><Relationship Id="rId4" Type="http://schemas.openxmlformats.org/officeDocument/2006/relationships/audio" Target="../media/audio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6.bin"/><Relationship Id="rId3" Type="http://schemas.openxmlformats.org/officeDocument/2006/relationships/audio" Target="../media/audio1.bin"/><Relationship Id="rId21" Type="http://schemas.openxmlformats.org/officeDocument/2006/relationships/image" Target="../media/image19.emf"/><Relationship Id="rId7" Type="http://schemas.openxmlformats.org/officeDocument/2006/relationships/audio" Target="../media/audio8.wav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audio" Target="../media/audio2.bin"/><Relationship Id="rId11" Type="http://schemas.openxmlformats.org/officeDocument/2006/relationships/image" Target="../media/image14.emf"/><Relationship Id="rId5" Type="http://schemas.openxmlformats.org/officeDocument/2006/relationships/audio" Target="../media/audio3.bin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8.emf"/><Relationship Id="rId4" Type="http://schemas.openxmlformats.org/officeDocument/2006/relationships/audio" Target="../media/audio6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emf"/><Relationship Id="rId3" Type="http://schemas.openxmlformats.org/officeDocument/2006/relationships/audio" Target="../media/audio1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audio" Target="../media/audio3.bin"/><Relationship Id="rId11" Type="http://schemas.openxmlformats.org/officeDocument/2006/relationships/oleObject" Target="../embeddings/oleObject20.bin"/><Relationship Id="rId5" Type="http://schemas.openxmlformats.org/officeDocument/2006/relationships/audio" Target="../media/audio4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4.bin"/><Relationship Id="rId4" Type="http://schemas.openxmlformats.org/officeDocument/2006/relationships/audio" Target="../media/audio6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audio" Target="../media/audio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audio" Target="../media/audio1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6.bin"/><Relationship Id="rId5" Type="http://schemas.openxmlformats.org/officeDocument/2006/relationships/audio" Target="../media/audio9.bin"/><Relationship Id="rId10" Type="http://schemas.openxmlformats.org/officeDocument/2006/relationships/image" Target="../media/image31.emf"/><Relationship Id="rId4" Type="http://schemas.openxmlformats.org/officeDocument/2006/relationships/audio" Target="../media/audio3.bin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emf"/><Relationship Id="rId3" Type="http://schemas.openxmlformats.org/officeDocument/2006/relationships/audio" Target="../media/audio4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6" Type="http://schemas.openxmlformats.org/officeDocument/2006/relationships/audio" Target="../media/audio3.bin"/><Relationship Id="rId11" Type="http://schemas.openxmlformats.org/officeDocument/2006/relationships/oleObject" Target="../embeddings/oleObject31.bin"/><Relationship Id="rId5" Type="http://schemas.openxmlformats.org/officeDocument/2006/relationships/audio" Target="../media/audio6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3.emf"/><Relationship Id="rId19" Type="http://schemas.openxmlformats.org/officeDocument/2006/relationships/image" Target="../media/image38.jpeg"/><Relationship Id="rId4" Type="http://schemas.openxmlformats.org/officeDocument/2006/relationships/audio" Target="../media/audio1.bin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73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误 差</a:t>
            </a:r>
            <a:endParaRPr lang="en-US" sz="4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刘雪明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47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87A8AAC-B47F-4546-ABF6-97518A7C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CAF6E23-5187-D54B-BB09-8250A93E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itchFamily="2" charset="2"/>
              </a:rPr>
              <a:t> </a:t>
            </a:r>
            <a:r>
              <a:rPr lang="zh-CN" altLang="en-US" sz="2400" b="1">
                <a:ea typeface="楷体_GB2312" pitchFamily="49" charset="-122"/>
              </a:rPr>
              <a:t>相对误差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relative error */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149A88FB-3039-614E-A487-9E078B5B9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28600"/>
          <a:ext cx="947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2" name="Equation" r:id="rId7" imgW="11404600" imgH="9652000" progId="Equation.3">
                  <p:embed/>
                </p:oleObj>
              </mc:Choice>
              <mc:Fallback>
                <p:oleObj name="Equation" r:id="rId7" imgW="11404600" imgH="965200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149A88FB-3039-614E-A487-9E078B5B9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9477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6" name="Group 8">
            <a:extLst>
              <a:ext uri="{FF2B5EF4-FFF2-40B4-BE49-F238E27FC236}">
                <a16:creationId xmlns:a16="http://schemas.microsoft.com/office/drawing/2014/main" id="{075F22A2-7C71-1640-A46F-DD32030F995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1593850" cy="1631950"/>
            <a:chOff x="2051" y="1696"/>
            <a:chExt cx="1004" cy="1028"/>
          </a:xfrm>
        </p:grpSpPr>
        <p:sp>
          <p:nvSpPr>
            <p:cNvPr id="12357" name="Freeform 9">
              <a:extLst>
                <a:ext uri="{FF2B5EF4-FFF2-40B4-BE49-F238E27FC236}">
                  <a16:creationId xmlns:a16="http://schemas.microsoft.com/office/drawing/2014/main" id="{8EC057BD-3874-C747-9CBE-1AEF0A5A8C3A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9 w 648"/>
                <a:gd name="T1" fmla="*/ 68 h 858"/>
                <a:gd name="T2" fmla="*/ 46 w 648"/>
                <a:gd name="T3" fmla="*/ 47 h 858"/>
                <a:gd name="T4" fmla="*/ 151 w 648"/>
                <a:gd name="T5" fmla="*/ 18 h 858"/>
                <a:gd name="T6" fmla="*/ 217 w 648"/>
                <a:gd name="T7" fmla="*/ 3 h 858"/>
                <a:gd name="T8" fmla="*/ 241 w 648"/>
                <a:gd name="T9" fmla="*/ 0 h 858"/>
                <a:gd name="T10" fmla="*/ 273 w 648"/>
                <a:gd name="T11" fmla="*/ 45 h 858"/>
                <a:gd name="T12" fmla="*/ 290 w 648"/>
                <a:gd name="T13" fmla="*/ 95 h 858"/>
                <a:gd name="T14" fmla="*/ 300 w 648"/>
                <a:gd name="T15" fmla="*/ 142 h 858"/>
                <a:gd name="T16" fmla="*/ 300 w 648"/>
                <a:gd name="T17" fmla="*/ 228 h 858"/>
                <a:gd name="T18" fmla="*/ 337 w 648"/>
                <a:gd name="T19" fmla="*/ 312 h 858"/>
                <a:gd name="T20" fmla="*/ 332 w 648"/>
                <a:gd name="T21" fmla="*/ 351 h 858"/>
                <a:gd name="T22" fmla="*/ 283 w 648"/>
                <a:gd name="T23" fmla="*/ 374 h 858"/>
                <a:gd name="T24" fmla="*/ 155 w 648"/>
                <a:gd name="T25" fmla="*/ 395 h 858"/>
                <a:gd name="T26" fmla="*/ 109 w 648"/>
                <a:gd name="T27" fmla="*/ 371 h 858"/>
                <a:gd name="T28" fmla="*/ 79 w 648"/>
                <a:gd name="T29" fmla="*/ 304 h 858"/>
                <a:gd name="T30" fmla="*/ 56 w 648"/>
                <a:gd name="T31" fmla="*/ 229 h 858"/>
                <a:gd name="T32" fmla="*/ 13 w 648"/>
                <a:gd name="T33" fmla="*/ 191 h 858"/>
                <a:gd name="T34" fmla="*/ 3 w 648"/>
                <a:gd name="T35" fmla="*/ 151 h 858"/>
                <a:gd name="T36" fmla="*/ 0 w 648"/>
                <a:gd name="T37" fmla="*/ 101 h 858"/>
                <a:gd name="T38" fmla="*/ 19 w 648"/>
                <a:gd name="T39" fmla="*/ 68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2358" name="Group 10">
              <a:extLst>
                <a:ext uri="{FF2B5EF4-FFF2-40B4-BE49-F238E27FC236}">
                  <a16:creationId xmlns:a16="http://schemas.microsoft.com/office/drawing/2014/main" id="{BC2CF0EA-2DDD-E84E-98E7-E096FF9DE887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2402" name="Freeform 11">
                <a:extLst>
                  <a:ext uri="{FF2B5EF4-FFF2-40B4-BE49-F238E27FC236}">
                    <a16:creationId xmlns:a16="http://schemas.microsoft.com/office/drawing/2014/main" id="{E1F81B2F-8E5E-3049-904F-358B05FBA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403" name="Freeform 12">
                <a:extLst>
                  <a:ext uri="{FF2B5EF4-FFF2-40B4-BE49-F238E27FC236}">
                    <a16:creationId xmlns:a16="http://schemas.microsoft.com/office/drawing/2014/main" id="{9B388B71-D08E-C541-83B0-1D468AA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2359" name="Freeform 13">
              <a:extLst>
                <a:ext uri="{FF2B5EF4-FFF2-40B4-BE49-F238E27FC236}">
                  <a16:creationId xmlns:a16="http://schemas.microsoft.com/office/drawing/2014/main" id="{8E5BC3A6-8582-0E48-8FF9-F96F0AA63AF7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0 w 213"/>
                <a:gd name="T1" fmla="*/ 26 h 176"/>
                <a:gd name="T2" fmla="*/ 0 w 213"/>
                <a:gd name="T3" fmla="*/ 39 h 176"/>
                <a:gd name="T4" fmla="*/ 48 w 213"/>
                <a:gd name="T5" fmla="*/ 80 h 176"/>
                <a:gd name="T6" fmla="*/ 64 w 213"/>
                <a:gd name="T7" fmla="*/ 32 h 176"/>
                <a:gd name="T8" fmla="*/ 111 w 213"/>
                <a:gd name="T9" fmla="*/ 55 h 176"/>
                <a:gd name="T10" fmla="*/ 109 w 213"/>
                <a:gd name="T11" fmla="*/ 14 h 176"/>
                <a:gd name="T12" fmla="*/ 80 w 213"/>
                <a:gd name="T13" fmla="*/ 0 h 176"/>
                <a:gd name="T14" fmla="*/ 10 w 213"/>
                <a:gd name="T15" fmla="*/ 26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2360" name="Group 14">
              <a:extLst>
                <a:ext uri="{FF2B5EF4-FFF2-40B4-BE49-F238E27FC236}">
                  <a16:creationId xmlns:a16="http://schemas.microsoft.com/office/drawing/2014/main" id="{2F351F05-A534-EA48-98C9-6C5B2AA39757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2395" name="Group 15">
                <a:extLst>
                  <a:ext uri="{FF2B5EF4-FFF2-40B4-BE49-F238E27FC236}">
                    <a16:creationId xmlns:a16="http://schemas.microsoft.com/office/drawing/2014/main" id="{57DD7035-1C53-5947-9E1F-0729D374D8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2400" name="Freeform 16">
                  <a:extLst>
                    <a:ext uri="{FF2B5EF4-FFF2-40B4-BE49-F238E27FC236}">
                      <a16:creationId xmlns:a16="http://schemas.microsoft.com/office/drawing/2014/main" id="{BD6D6483-3DBB-9E4B-8A71-6ACA8BCD7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401" name="Freeform 17">
                  <a:extLst>
                    <a:ext uri="{FF2B5EF4-FFF2-40B4-BE49-F238E27FC236}">
                      <a16:creationId xmlns:a16="http://schemas.microsoft.com/office/drawing/2014/main" id="{605D307D-FA6B-FA43-B7A0-2832E2F75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2396" name="Group 18">
                <a:extLst>
                  <a:ext uri="{FF2B5EF4-FFF2-40B4-BE49-F238E27FC236}">
                    <a16:creationId xmlns:a16="http://schemas.microsoft.com/office/drawing/2014/main" id="{38E22A00-E00B-6548-8864-484EB7F6B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2397" name="Freeform 19">
                  <a:extLst>
                    <a:ext uri="{FF2B5EF4-FFF2-40B4-BE49-F238E27FC236}">
                      <a16:creationId xmlns:a16="http://schemas.microsoft.com/office/drawing/2014/main" id="{746FAB42-49E9-BE43-B6DB-60BDC066DA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98" name="Freeform 20">
                  <a:extLst>
                    <a:ext uri="{FF2B5EF4-FFF2-40B4-BE49-F238E27FC236}">
                      <a16:creationId xmlns:a16="http://schemas.microsoft.com/office/drawing/2014/main" id="{445C01F4-CD64-F54D-A485-3F26B5927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99" name="Freeform 21">
                  <a:extLst>
                    <a:ext uri="{FF2B5EF4-FFF2-40B4-BE49-F238E27FC236}">
                      <a16:creationId xmlns:a16="http://schemas.microsoft.com/office/drawing/2014/main" id="{E2D25EF8-74BA-7A40-A201-F9D9B7D5A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2361" name="Group 22">
              <a:extLst>
                <a:ext uri="{FF2B5EF4-FFF2-40B4-BE49-F238E27FC236}">
                  <a16:creationId xmlns:a16="http://schemas.microsoft.com/office/drawing/2014/main" id="{E06C03AF-A35A-FF4A-8314-2D34A1F3EDC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2379" name="Group 23">
                <a:extLst>
                  <a:ext uri="{FF2B5EF4-FFF2-40B4-BE49-F238E27FC236}">
                    <a16:creationId xmlns:a16="http://schemas.microsoft.com/office/drawing/2014/main" id="{B36A8056-BDCE-304E-B811-B001C6BB58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2393" name="Freeform 24">
                  <a:extLst>
                    <a:ext uri="{FF2B5EF4-FFF2-40B4-BE49-F238E27FC236}">
                      <a16:creationId xmlns:a16="http://schemas.microsoft.com/office/drawing/2014/main" id="{33323D07-38BC-C34C-B540-AB4AB9E17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94" name="Freeform 25">
                  <a:extLst>
                    <a:ext uri="{FF2B5EF4-FFF2-40B4-BE49-F238E27FC236}">
                      <a16:creationId xmlns:a16="http://schemas.microsoft.com/office/drawing/2014/main" id="{DF7CCDF1-EA99-FA40-A4C6-7BC8690ED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2380" name="Freeform 26">
                <a:extLst>
                  <a:ext uri="{FF2B5EF4-FFF2-40B4-BE49-F238E27FC236}">
                    <a16:creationId xmlns:a16="http://schemas.microsoft.com/office/drawing/2014/main" id="{9F9EB368-ACDD-F647-A967-E98440842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12381" name="Group 27">
                <a:extLst>
                  <a:ext uri="{FF2B5EF4-FFF2-40B4-BE49-F238E27FC236}">
                    <a16:creationId xmlns:a16="http://schemas.microsoft.com/office/drawing/2014/main" id="{D19966F2-8357-E14C-9044-8ED4756F6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2390" name="Freeform 28">
                  <a:extLst>
                    <a:ext uri="{FF2B5EF4-FFF2-40B4-BE49-F238E27FC236}">
                      <a16:creationId xmlns:a16="http://schemas.microsoft.com/office/drawing/2014/main" id="{4B4BF365-6F57-9549-A503-0DBE41EBA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91" name="Freeform 29">
                  <a:extLst>
                    <a:ext uri="{FF2B5EF4-FFF2-40B4-BE49-F238E27FC236}">
                      <a16:creationId xmlns:a16="http://schemas.microsoft.com/office/drawing/2014/main" id="{93321F63-9119-0840-B8F7-08F5CE6B7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92" name="Freeform 30">
                  <a:extLst>
                    <a:ext uri="{FF2B5EF4-FFF2-40B4-BE49-F238E27FC236}">
                      <a16:creationId xmlns:a16="http://schemas.microsoft.com/office/drawing/2014/main" id="{EEC30A22-E385-7242-986B-FFD9A22974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2382" name="Group 31">
                <a:extLst>
                  <a:ext uri="{FF2B5EF4-FFF2-40B4-BE49-F238E27FC236}">
                    <a16:creationId xmlns:a16="http://schemas.microsoft.com/office/drawing/2014/main" id="{B57CC675-EFEC-4248-8F9D-7FEB35A9D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2386" name="Freeform 32">
                  <a:extLst>
                    <a:ext uri="{FF2B5EF4-FFF2-40B4-BE49-F238E27FC236}">
                      <a16:creationId xmlns:a16="http://schemas.microsoft.com/office/drawing/2014/main" id="{260A13F5-5317-CF44-AC29-302915129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87" name="Oval 33">
                  <a:extLst>
                    <a:ext uri="{FF2B5EF4-FFF2-40B4-BE49-F238E27FC236}">
                      <a16:creationId xmlns:a16="http://schemas.microsoft.com/office/drawing/2014/main" id="{6A58B60D-A121-8E40-A521-5C80C46C4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2388" name="Freeform 34">
                  <a:extLst>
                    <a:ext uri="{FF2B5EF4-FFF2-40B4-BE49-F238E27FC236}">
                      <a16:creationId xmlns:a16="http://schemas.microsoft.com/office/drawing/2014/main" id="{70FF58C9-0251-4547-8470-489D0BA94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2389" name="Oval 35">
                  <a:extLst>
                    <a:ext uri="{FF2B5EF4-FFF2-40B4-BE49-F238E27FC236}">
                      <a16:creationId xmlns:a16="http://schemas.microsoft.com/office/drawing/2014/main" id="{ABD7608D-EC42-924E-BEF1-D0A143DAF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383" name="Freeform 36">
                <a:extLst>
                  <a:ext uri="{FF2B5EF4-FFF2-40B4-BE49-F238E27FC236}">
                    <a16:creationId xmlns:a16="http://schemas.microsoft.com/office/drawing/2014/main" id="{E3E81445-28C2-1A44-9B0E-FCD5D625D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84" name="Freeform 37">
                <a:extLst>
                  <a:ext uri="{FF2B5EF4-FFF2-40B4-BE49-F238E27FC236}">
                    <a16:creationId xmlns:a16="http://schemas.microsoft.com/office/drawing/2014/main" id="{8D0DA218-4060-674A-8437-20FDB9977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85" name="Freeform 38">
                <a:extLst>
                  <a:ext uri="{FF2B5EF4-FFF2-40B4-BE49-F238E27FC236}">
                    <a16:creationId xmlns:a16="http://schemas.microsoft.com/office/drawing/2014/main" id="{4CC99DF3-49E8-1745-BA07-023678A26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2362" name="Freeform 39">
              <a:extLst>
                <a:ext uri="{FF2B5EF4-FFF2-40B4-BE49-F238E27FC236}">
                  <a16:creationId xmlns:a16="http://schemas.microsoft.com/office/drawing/2014/main" id="{6F346382-3B82-FB45-9388-32DBD4A6080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8 w 304"/>
                <a:gd name="T1" fmla="*/ 3 h 764"/>
                <a:gd name="T2" fmla="*/ 17 w 304"/>
                <a:gd name="T3" fmla="*/ 0 h 764"/>
                <a:gd name="T4" fmla="*/ 39 w 304"/>
                <a:gd name="T5" fmla="*/ 12 h 764"/>
                <a:gd name="T6" fmla="*/ 39 w 304"/>
                <a:gd name="T7" fmla="*/ 33 h 764"/>
                <a:gd name="T8" fmla="*/ 57 w 304"/>
                <a:gd name="T9" fmla="*/ 52 h 764"/>
                <a:gd name="T10" fmla="*/ 75 w 304"/>
                <a:gd name="T11" fmla="*/ 73 h 764"/>
                <a:gd name="T12" fmla="*/ 94 w 304"/>
                <a:gd name="T13" fmla="*/ 101 h 764"/>
                <a:gd name="T14" fmla="*/ 108 w 304"/>
                <a:gd name="T15" fmla="*/ 127 h 764"/>
                <a:gd name="T16" fmla="*/ 123 w 304"/>
                <a:gd name="T17" fmla="*/ 164 h 764"/>
                <a:gd name="T18" fmla="*/ 135 w 304"/>
                <a:gd name="T19" fmla="*/ 197 h 764"/>
                <a:gd name="T20" fmla="*/ 151 w 304"/>
                <a:gd name="T21" fmla="*/ 262 h 764"/>
                <a:gd name="T22" fmla="*/ 158 w 304"/>
                <a:gd name="T23" fmla="*/ 302 h 764"/>
                <a:gd name="T24" fmla="*/ 138 w 304"/>
                <a:gd name="T25" fmla="*/ 351 h 764"/>
                <a:gd name="T26" fmla="*/ 98 w 304"/>
                <a:gd name="T27" fmla="*/ 312 h 764"/>
                <a:gd name="T28" fmla="*/ 87 w 304"/>
                <a:gd name="T29" fmla="*/ 246 h 764"/>
                <a:gd name="T30" fmla="*/ 79 w 304"/>
                <a:gd name="T31" fmla="*/ 206 h 764"/>
                <a:gd name="T32" fmla="*/ 67 w 304"/>
                <a:gd name="T33" fmla="*/ 168 h 764"/>
                <a:gd name="T34" fmla="*/ 53 w 304"/>
                <a:gd name="T35" fmla="*/ 140 h 764"/>
                <a:gd name="T36" fmla="*/ 36 w 304"/>
                <a:gd name="T37" fmla="*/ 100 h 764"/>
                <a:gd name="T38" fmla="*/ 25 w 304"/>
                <a:gd name="T39" fmla="*/ 72 h 764"/>
                <a:gd name="T40" fmla="*/ 16 w 304"/>
                <a:gd name="T41" fmla="*/ 39 h 764"/>
                <a:gd name="T42" fmla="*/ 0 w 304"/>
                <a:gd name="T43" fmla="*/ 31 h 764"/>
                <a:gd name="T44" fmla="*/ 8 w 304"/>
                <a:gd name="T45" fmla="*/ 3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2363" name="Group 40">
              <a:extLst>
                <a:ext uri="{FF2B5EF4-FFF2-40B4-BE49-F238E27FC236}">
                  <a16:creationId xmlns:a16="http://schemas.microsoft.com/office/drawing/2014/main" id="{C1740959-42D7-4B4A-9EA0-435C75B9B1A2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2364" name="Freeform 41">
                <a:extLst>
                  <a:ext uri="{FF2B5EF4-FFF2-40B4-BE49-F238E27FC236}">
                    <a16:creationId xmlns:a16="http://schemas.microsoft.com/office/drawing/2014/main" id="{267D2AEE-AF80-5140-8119-6043F63E0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19 w 1229"/>
                  <a:gd name="T1" fmla="*/ 30 h 1468"/>
                  <a:gd name="T2" fmla="*/ 20 w 1229"/>
                  <a:gd name="T3" fmla="*/ 26 h 1468"/>
                  <a:gd name="T4" fmla="*/ 21 w 1229"/>
                  <a:gd name="T5" fmla="*/ 24 h 1468"/>
                  <a:gd name="T6" fmla="*/ 23 w 1229"/>
                  <a:gd name="T7" fmla="*/ 22 h 1468"/>
                  <a:gd name="T8" fmla="*/ 24 w 1229"/>
                  <a:gd name="T9" fmla="*/ 19 h 1468"/>
                  <a:gd name="T10" fmla="*/ 25 w 1229"/>
                  <a:gd name="T11" fmla="*/ 17 h 1468"/>
                  <a:gd name="T12" fmla="*/ 25 w 1229"/>
                  <a:gd name="T13" fmla="*/ 15 h 1468"/>
                  <a:gd name="T14" fmla="*/ 24 w 1229"/>
                  <a:gd name="T15" fmla="*/ 12 h 1468"/>
                  <a:gd name="T16" fmla="*/ 23 w 1229"/>
                  <a:gd name="T17" fmla="*/ 10 h 1468"/>
                  <a:gd name="T18" fmla="*/ 24 w 1229"/>
                  <a:gd name="T19" fmla="*/ 8 h 1468"/>
                  <a:gd name="T20" fmla="*/ 23 w 1229"/>
                  <a:gd name="T21" fmla="*/ 7 h 1468"/>
                  <a:gd name="T22" fmla="*/ 23 w 1229"/>
                  <a:gd name="T23" fmla="*/ 6 h 1468"/>
                  <a:gd name="T24" fmla="*/ 22 w 1229"/>
                  <a:gd name="T25" fmla="*/ 5 h 1468"/>
                  <a:gd name="T26" fmla="*/ 22 w 1229"/>
                  <a:gd name="T27" fmla="*/ 4 h 1468"/>
                  <a:gd name="T28" fmla="*/ 21 w 1229"/>
                  <a:gd name="T29" fmla="*/ 4 h 1468"/>
                  <a:gd name="T30" fmla="*/ 20 w 1229"/>
                  <a:gd name="T31" fmla="*/ 3 h 1468"/>
                  <a:gd name="T32" fmla="*/ 20 w 1229"/>
                  <a:gd name="T33" fmla="*/ 4 h 1468"/>
                  <a:gd name="T34" fmla="*/ 19 w 1229"/>
                  <a:gd name="T35" fmla="*/ 6 h 1468"/>
                  <a:gd name="T36" fmla="*/ 18 w 1229"/>
                  <a:gd name="T37" fmla="*/ 8 h 1468"/>
                  <a:gd name="T38" fmla="*/ 19 w 1229"/>
                  <a:gd name="T39" fmla="*/ 4 h 1468"/>
                  <a:gd name="T40" fmla="*/ 20 w 1229"/>
                  <a:gd name="T41" fmla="*/ 3 h 1468"/>
                  <a:gd name="T42" fmla="*/ 19 w 1229"/>
                  <a:gd name="T43" fmla="*/ 2 h 1468"/>
                  <a:gd name="T44" fmla="*/ 19 w 1229"/>
                  <a:gd name="T45" fmla="*/ 2 h 1468"/>
                  <a:gd name="T46" fmla="*/ 18 w 1229"/>
                  <a:gd name="T47" fmla="*/ 1 h 1468"/>
                  <a:gd name="T48" fmla="*/ 16 w 1229"/>
                  <a:gd name="T49" fmla="*/ 1 h 1468"/>
                  <a:gd name="T50" fmla="*/ 16 w 1229"/>
                  <a:gd name="T51" fmla="*/ 1 h 1468"/>
                  <a:gd name="T52" fmla="*/ 15 w 1229"/>
                  <a:gd name="T53" fmla="*/ 0 h 1468"/>
                  <a:gd name="T54" fmla="*/ 12 w 1229"/>
                  <a:gd name="T55" fmla="*/ 1 h 1468"/>
                  <a:gd name="T56" fmla="*/ 7 w 1229"/>
                  <a:gd name="T57" fmla="*/ 3 h 1468"/>
                  <a:gd name="T58" fmla="*/ 7 w 1229"/>
                  <a:gd name="T59" fmla="*/ 4 h 1468"/>
                  <a:gd name="T60" fmla="*/ 6 w 1229"/>
                  <a:gd name="T61" fmla="*/ 5 h 1468"/>
                  <a:gd name="T62" fmla="*/ 4 w 1229"/>
                  <a:gd name="T63" fmla="*/ 6 h 1468"/>
                  <a:gd name="T64" fmla="*/ 3 w 1229"/>
                  <a:gd name="T65" fmla="*/ 7 h 1468"/>
                  <a:gd name="T66" fmla="*/ 2 w 1229"/>
                  <a:gd name="T67" fmla="*/ 8 h 1468"/>
                  <a:gd name="T68" fmla="*/ 1 w 1229"/>
                  <a:gd name="T69" fmla="*/ 10 h 1468"/>
                  <a:gd name="T70" fmla="*/ 0 w 1229"/>
                  <a:gd name="T71" fmla="*/ 12 h 1468"/>
                  <a:gd name="T72" fmla="*/ 0 w 1229"/>
                  <a:gd name="T73" fmla="*/ 13 h 1468"/>
                  <a:gd name="T74" fmla="*/ 0 w 1229"/>
                  <a:gd name="T75" fmla="*/ 15 h 1468"/>
                  <a:gd name="T76" fmla="*/ 1 w 1229"/>
                  <a:gd name="T77" fmla="*/ 18 h 1468"/>
                  <a:gd name="T78" fmla="*/ 2 w 1229"/>
                  <a:gd name="T79" fmla="*/ 20 h 1468"/>
                  <a:gd name="T80" fmla="*/ 3 w 1229"/>
                  <a:gd name="T81" fmla="*/ 23 h 1468"/>
                  <a:gd name="T82" fmla="*/ 4 w 1229"/>
                  <a:gd name="T83" fmla="*/ 25 h 1468"/>
                  <a:gd name="T84" fmla="*/ 5 w 1229"/>
                  <a:gd name="T85" fmla="*/ 25 h 1468"/>
                  <a:gd name="T86" fmla="*/ 6 w 1229"/>
                  <a:gd name="T87" fmla="*/ 26 h 1468"/>
                  <a:gd name="T88" fmla="*/ 6 w 1229"/>
                  <a:gd name="T89" fmla="*/ 30 h 1468"/>
                  <a:gd name="T90" fmla="*/ 19 w 1229"/>
                  <a:gd name="T91" fmla="*/ 3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65" name="Freeform 42">
                <a:extLst>
                  <a:ext uri="{FF2B5EF4-FFF2-40B4-BE49-F238E27FC236}">
                    <a16:creationId xmlns:a16="http://schemas.microsoft.com/office/drawing/2014/main" id="{B649EDC9-E863-864A-A52A-90EAB86EB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5 w 538"/>
                  <a:gd name="T3" fmla="*/ 3 h 275"/>
                  <a:gd name="T4" fmla="*/ 9 w 538"/>
                  <a:gd name="T5" fmla="*/ 5 h 275"/>
                  <a:gd name="T6" fmla="*/ 11 w 538"/>
                  <a:gd name="T7" fmla="*/ 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66" name="Freeform 43">
                <a:extLst>
                  <a:ext uri="{FF2B5EF4-FFF2-40B4-BE49-F238E27FC236}">
                    <a16:creationId xmlns:a16="http://schemas.microsoft.com/office/drawing/2014/main" id="{DDA42D93-5CBC-6148-A727-5B3D691C9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7 w 601"/>
                  <a:gd name="T3" fmla="*/ 4 h 643"/>
                  <a:gd name="T4" fmla="*/ 8 w 601"/>
                  <a:gd name="T5" fmla="*/ 5 h 643"/>
                  <a:gd name="T6" fmla="*/ 10 w 601"/>
                  <a:gd name="T7" fmla="*/ 7 h 643"/>
                  <a:gd name="T8" fmla="*/ 11 w 601"/>
                  <a:gd name="T9" fmla="*/ 9 h 643"/>
                  <a:gd name="T10" fmla="*/ 12 w 601"/>
                  <a:gd name="T11" fmla="*/ 11 h 643"/>
                  <a:gd name="T12" fmla="*/ 12 w 601"/>
                  <a:gd name="T13" fmla="*/ 13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67" name="Freeform 44">
                <a:extLst>
                  <a:ext uri="{FF2B5EF4-FFF2-40B4-BE49-F238E27FC236}">
                    <a16:creationId xmlns:a16="http://schemas.microsoft.com/office/drawing/2014/main" id="{49214590-6AE1-5F4E-AD33-4AF2C6EDB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8 w 395"/>
                  <a:gd name="T1" fmla="*/ 3 h 623"/>
                  <a:gd name="T2" fmla="*/ 8 w 395"/>
                  <a:gd name="T3" fmla="*/ 2 h 623"/>
                  <a:gd name="T4" fmla="*/ 8 w 395"/>
                  <a:gd name="T5" fmla="*/ 1 h 623"/>
                  <a:gd name="T6" fmla="*/ 7 w 395"/>
                  <a:gd name="T7" fmla="*/ 0 h 623"/>
                  <a:gd name="T8" fmla="*/ 6 w 395"/>
                  <a:gd name="T9" fmla="*/ 0 h 623"/>
                  <a:gd name="T10" fmla="*/ 5 w 395"/>
                  <a:gd name="T11" fmla="*/ 0 h 623"/>
                  <a:gd name="T12" fmla="*/ 4 w 395"/>
                  <a:gd name="T13" fmla="*/ 0 h 623"/>
                  <a:gd name="T14" fmla="*/ 4 w 395"/>
                  <a:gd name="T15" fmla="*/ 1 h 623"/>
                  <a:gd name="T16" fmla="*/ 3 w 395"/>
                  <a:gd name="T17" fmla="*/ 3 h 623"/>
                  <a:gd name="T18" fmla="*/ 2 w 395"/>
                  <a:gd name="T19" fmla="*/ 6 h 623"/>
                  <a:gd name="T20" fmla="*/ 1 w 395"/>
                  <a:gd name="T21" fmla="*/ 8 h 623"/>
                  <a:gd name="T22" fmla="*/ 0 w 395"/>
                  <a:gd name="T23" fmla="*/ 10 h 623"/>
                  <a:gd name="T24" fmla="*/ 0 w 395"/>
                  <a:gd name="T25" fmla="*/ 12 h 623"/>
                  <a:gd name="T26" fmla="*/ 1 w 395"/>
                  <a:gd name="T27" fmla="*/ 12 h 623"/>
                  <a:gd name="T28" fmla="*/ 1 w 395"/>
                  <a:gd name="T29" fmla="*/ 13 h 623"/>
                  <a:gd name="T30" fmla="*/ 2 w 395"/>
                  <a:gd name="T31" fmla="*/ 13 h 623"/>
                  <a:gd name="T32" fmla="*/ 3 w 395"/>
                  <a:gd name="T33" fmla="*/ 12 h 623"/>
                  <a:gd name="T34" fmla="*/ 4 w 395"/>
                  <a:gd name="T35" fmla="*/ 11 h 623"/>
                  <a:gd name="T36" fmla="*/ 4 w 395"/>
                  <a:gd name="T37" fmla="*/ 9 h 623"/>
                  <a:gd name="T38" fmla="*/ 5 w 395"/>
                  <a:gd name="T39" fmla="*/ 8 h 623"/>
                  <a:gd name="T40" fmla="*/ 5 w 395"/>
                  <a:gd name="T41" fmla="*/ 7 h 623"/>
                  <a:gd name="T42" fmla="*/ 6 w 395"/>
                  <a:gd name="T43" fmla="*/ 5 h 623"/>
                  <a:gd name="T44" fmla="*/ 8 w 395"/>
                  <a:gd name="T45" fmla="*/ 4 h 623"/>
                  <a:gd name="T46" fmla="*/ 8 w 395"/>
                  <a:gd name="T47" fmla="*/ 3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68" name="Freeform 45">
                <a:extLst>
                  <a:ext uri="{FF2B5EF4-FFF2-40B4-BE49-F238E27FC236}">
                    <a16:creationId xmlns:a16="http://schemas.microsoft.com/office/drawing/2014/main" id="{FFDD9CCD-B042-4F44-A76F-436FD5077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1 w 114"/>
                  <a:gd name="T3" fmla="*/ 0 h 148"/>
                  <a:gd name="T4" fmla="*/ 2 w 114"/>
                  <a:gd name="T5" fmla="*/ 0 h 148"/>
                  <a:gd name="T6" fmla="*/ 2 w 114"/>
                  <a:gd name="T7" fmla="*/ 0 h 148"/>
                  <a:gd name="T8" fmla="*/ 2 w 114"/>
                  <a:gd name="T9" fmla="*/ 2 h 148"/>
                  <a:gd name="T10" fmla="*/ 2 w 114"/>
                  <a:gd name="T11" fmla="*/ 2 h 148"/>
                  <a:gd name="T12" fmla="*/ 2 w 114"/>
                  <a:gd name="T13" fmla="*/ 3 h 148"/>
                  <a:gd name="T14" fmla="*/ 1 w 114"/>
                  <a:gd name="T15" fmla="*/ 3 h 148"/>
                  <a:gd name="T16" fmla="*/ 1 w 114"/>
                  <a:gd name="T17" fmla="*/ 3 h 148"/>
                  <a:gd name="T18" fmla="*/ 0 w 114"/>
                  <a:gd name="T19" fmla="*/ 3 h 148"/>
                  <a:gd name="T20" fmla="*/ 0 w 114"/>
                  <a:gd name="T21" fmla="*/ 2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69" name="Freeform 46">
                <a:extLst>
                  <a:ext uri="{FF2B5EF4-FFF2-40B4-BE49-F238E27FC236}">
                    <a16:creationId xmlns:a16="http://schemas.microsoft.com/office/drawing/2014/main" id="{6720F380-70E9-C348-AEF7-C36C37FEC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6 w 290"/>
                  <a:gd name="T1" fmla="*/ 20 h 1090"/>
                  <a:gd name="T2" fmla="*/ 6 w 290"/>
                  <a:gd name="T3" fmla="*/ 19 h 1090"/>
                  <a:gd name="T4" fmla="*/ 6 w 290"/>
                  <a:gd name="T5" fmla="*/ 16 h 1090"/>
                  <a:gd name="T6" fmla="*/ 6 w 290"/>
                  <a:gd name="T7" fmla="*/ 14 h 1090"/>
                  <a:gd name="T8" fmla="*/ 6 w 290"/>
                  <a:gd name="T9" fmla="*/ 13 h 1090"/>
                  <a:gd name="T10" fmla="*/ 6 w 290"/>
                  <a:gd name="T11" fmla="*/ 12 h 1090"/>
                  <a:gd name="T12" fmla="*/ 6 w 290"/>
                  <a:gd name="T13" fmla="*/ 10 h 1090"/>
                  <a:gd name="T14" fmla="*/ 6 w 290"/>
                  <a:gd name="T15" fmla="*/ 8 h 1090"/>
                  <a:gd name="T16" fmla="*/ 6 w 290"/>
                  <a:gd name="T17" fmla="*/ 7 h 1090"/>
                  <a:gd name="T18" fmla="*/ 6 w 290"/>
                  <a:gd name="T19" fmla="*/ 6 h 1090"/>
                  <a:gd name="T20" fmla="*/ 6 w 290"/>
                  <a:gd name="T21" fmla="*/ 3 h 1090"/>
                  <a:gd name="T22" fmla="*/ 5 w 290"/>
                  <a:gd name="T23" fmla="*/ 2 h 1090"/>
                  <a:gd name="T24" fmla="*/ 5 w 290"/>
                  <a:gd name="T25" fmla="*/ 0 h 1090"/>
                  <a:gd name="T26" fmla="*/ 4 w 290"/>
                  <a:gd name="T27" fmla="*/ 0 h 1090"/>
                  <a:gd name="T28" fmla="*/ 4 w 290"/>
                  <a:gd name="T29" fmla="*/ 0 h 1090"/>
                  <a:gd name="T30" fmla="*/ 3 w 290"/>
                  <a:gd name="T31" fmla="*/ 0 h 1090"/>
                  <a:gd name="T32" fmla="*/ 3 w 290"/>
                  <a:gd name="T33" fmla="*/ 0 h 1090"/>
                  <a:gd name="T34" fmla="*/ 2 w 290"/>
                  <a:gd name="T35" fmla="*/ 1 h 1090"/>
                  <a:gd name="T36" fmla="*/ 2 w 290"/>
                  <a:gd name="T37" fmla="*/ 3 h 1090"/>
                  <a:gd name="T38" fmla="*/ 2 w 290"/>
                  <a:gd name="T39" fmla="*/ 5 h 1090"/>
                  <a:gd name="T40" fmla="*/ 2 w 290"/>
                  <a:gd name="T41" fmla="*/ 7 h 1090"/>
                  <a:gd name="T42" fmla="*/ 1 w 290"/>
                  <a:gd name="T43" fmla="*/ 8 h 1090"/>
                  <a:gd name="T44" fmla="*/ 1 w 290"/>
                  <a:gd name="T45" fmla="*/ 10 h 1090"/>
                  <a:gd name="T46" fmla="*/ 1 w 290"/>
                  <a:gd name="T47" fmla="*/ 12 h 1090"/>
                  <a:gd name="T48" fmla="*/ 1 w 290"/>
                  <a:gd name="T49" fmla="*/ 13 h 1090"/>
                  <a:gd name="T50" fmla="*/ 1 w 290"/>
                  <a:gd name="T51" fmla="*/ 16 h 1090"/>
                  <a:gd name="T52" fmla="*/ 0 w 290"/>
                  <a:gd name="T53" fmla="*/ 18 h 1090"/>
                  <a:gd name="T54" fmla="*/ 0 w 290"/>
                  <a:gd name="T55" fmla="*/ 20 h 1090"/>
                  <a:gd name="T56" fmla="*/ 0 w 290"/>
                  <a:gd name="T57" fmla="*/ 22 h 1090"/>
                  <a:gd name="T58" fmla="*/ 6 w 290"/>
                  <a:gd name="T59" fmla="*/ 22 h 1090"/>
                  <a:gd name="T60" fmla="*/ 6 w 290"/>
                  <a:gd name="T61" fmla="*/ 2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0" name="Freeform 47">
                <a:extLst>
                  <a:ext uri="{FF2B5EF4-FFF2-40B4-BE49-F238E27FC236}">
                    <a16:creationId xmlns:a16="http://schemas.microsoft.com/office/drawing/2014/main" id="{CD1BEB92-0C89-3746-BF83-D730F139E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4 w 221"/>
                  <a:gd name="T1" fmla="*/ 0 h 28"/>
                  <a:gd name="T2" fmla="*/ 3 w 221"/>
                  <a:gd name="T3" fmla="*/ 0 h 28"/>
                  <a:gd name="T4" fmla="*/ 2 w 221"/>
                  <a:gd name="T5" fmla="*/ 1 h 28"/>
                  <a:gd name="T6" fmla="*/ 1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1" name="Freeform 48">
                <a:extLst>
                  <a:ext uri="{FF2B5EF4-FFF2-40B4-BE49-F238E27FC236}">
                    <a16:creationId xmlns:a16="http://schemas.microsoft.com/office/drawing/2014/main" id="{5B0AF686-7319-0E49-AAE4-59F8A9EE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1 w 181"/>
                  <a:gd name="T3" fmla="*/ 0 h 14"/>
                  <a:gd name="T4" fmla="*/ 3 w 181"/>
                  <a:gd name="T5" fmla="*/ 0 h 14"/>
                  <a:gd name="T6" fmla="*/ 4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2" name="Freeform 49">
                <a:extLst>
                  <a:ext uri="{FF2B5EF4-FFF2-40B4-BE49-F238E27FC236}">
                    <a16:creationId xmlns:a16="http://schemas.microsoft.com/office/drawing/2014/main" id="{50CE773E-DD33-F443-AF94-8BBB227EF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8 w 370"/>
                  <a:gd name="T1" fmla="*/ 2 h 501"/>
                  <a:gd name="T2" fmla="*/ 7 w 370"/>
                  <a:gd name="T3" fmla="*/ 3 h 501"/>
                  <a:gd name="T4" fmla="*/ 7 w 370"/>
                  <a:gd name="T5" fmla="*/ 4 h 501"/>
                  <a:gd name="T6" fmla="*/ 6 w 370"/>
                  <a:gd name="T7" fmla="*/ 5 h 501"/>
                  <a:gd name="T8" fmla="*/ 5 w 370"/>
                  <a:gd name="T9" fmla="*/ 6 h 501"/>
                  <a:gd name="T10" fmla="*/ 4 w 370"/>
                  <a:gd name="T11" fmla="*/ 6 h 501"/>
                  <a:gd name="T12" fmla="*/ 4 w 370"/>
                  <a:gd name="T13" fmla="*/ 7 h 501"/>
                  <a:gd name="T14" fmla="*/ 3 w 370"/>
                  <a:gd name="T15" fmla="*/ 8 h 501"/>
                  <a:gd name="T16" fmla="*/ 3 w 370"/>
                  <a:gd name="T17" fmla="*/ 10 h 501"/>
                  <a:gd name="T18" fmla="*/ 2 w 370"/>
                  <a:gd name="T19" fmla="*/ 10 h 501"/>
                  <a:gd name="T20" fmla="*/ 1 w 370"/>
                  <a:gd name="T21" fmla="*/ 10 h 501"/>
                  <a:gd name="T22" fmla="*/ 0 w 370"/>
                  <a:gd name="T23" fmla="*/ 10 h 501"/>
                  <a:gd name="T24" fmla="*/ 0 w 370"/>
                  <a:gd name="T25" fmla="*/ 9 h 501"/>
                  <a:gd name="T26" fmla="*/ 0 w 370"/>
                  <a:gd name="T27" fmla="*/ 8 h 501"/>
                  <a:gd name="T28" fmla="*/ 0 w 370"/>
                  <a:gd name="T29" fmla="*/ 7 h 501"/>
                  <a:gd name="T30" fmla="*/ 1 w 370"/>
                  <a:gd name="T31" fmla="*/ 5 h 501"/>
                  <a:gd name="T32" fmla="*/ 2 w 370"/>
                  <a:gd name="T33" fmla="*/ 4 h 501"/>
                  <a:gd name="T34" fmla="*/ 3 w 370"/>
                  <a:gd name="T35" fmla="*/ 1 h 501"/>
                  <a:gd name="T36" fmla="*/ 4 w 370"/>
                  <a:gd name="T37" fmla="*/ 0 h 501"/>
                  <a:gd name="T38" fmla="*/ 6 w 370"/>
                  <a:gd name="T39" fmla="*/ 0 h 501"/>
                  <a:gd name="T40" fmla="*/ 6 w 370"/>
                  <a:gd name="T41" fmla="*/ 0 h 501"/>
                  <a:gd name="T42" fmla="*/ 7 w 370"/>
                  <a:gd name="T43" fmla="*/ 1 h 501"/>
                  <a:gd name="T44" fmla="*/ 7 w 370"/>
                  <a:gd name="T45" fmla="*/ 1 h 501"/>
                  <a:gd name="T46" fmla="*/ 8 w 370"/>
                  <a:gd name="T47" fmla="*/ 2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3" name="Freeform 50">
                <a:extLst>
                  <a:ext uri="{FF2B5EF4-FFF2-40B4-BE49-F238E27FC236}">
                    <a16:creationId xmlns:a16="http://schemas.microsoft.com/office/drawing/2014/main" id="{D1C312ED-79C2-D548-A861-9B4826981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1 w 98"/>
                  <a:gd name="T3" fmla="*/ 0 h 114"/>
                  <a:gd name="T4" fmla="*/ 2 w 98"/>
                  <a:gd name="T5" fmla="*/ 0 h 114"/>
                  <a:gd name="T6" fmla="*/ 2 w 98"/>
                  <a:gd name="T7" fmla="*/ 1 h 114"/>
                  <a:gd name="T8" fmla="*/ 2 w 98"/>
                  <a:gd name="T9" fmla="*/ 2 h 114"/>
                  <a:gd name="T10" fmla="*/ 1 w 98"/>
                  <a:gd name="T11" fmla="*/ 3 h 114"/>
                  <a:gd name="T12" fmla="*/ 0 w 98"/>
                  <a:gd name="T13" fmla="*/ 2 h 114"/>
                  <a:gd name="T14" fmla="*/ 0 w 98"/>
                  <a:gd name="T15" fmla="*/ 2 h 114"/>
                  <a:gd name="T16" fmla="*/ 0 w 98"/>
                  <a:gd name="T17" fmla="*/ 1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4" name="Freeform 51">
                <a:extLst>
                  <a:ext uri="{FF2B5EF4-FFF2-40B4-BE49-F238E27FC236}">
                    <a16:creationId xmlns:a16="http://schemas.microsoft.com/office/drawing/2014/main" id="{7DC22EB4-D16D-DE4C-A78A-92344BF35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6 w 317"/>
                  <a:gd name="T1" fmla="*/ 2 h 626"/>
                  <a:gd name="T2" fmla="*/ 6 w 317"/>
                  <a:gd name="T3" fmla="*/ 1 h 626"/>
                  <a:gd name="T4" fmla="*/ 6 w 317"/>
                  <a:gd name="T5" fmla="*/ 0 h 626"/>
                  <a:gd name="T6" fmla="*/ 5 w 317"/>
                  <a:gd name="T7" fmla="*/ 0 h 626"/>
                  <a:gd name="T8" fmla="*/ 4 w 317"/>
                  <a:gd name="T9" fmla="*/ 0 h 626"/>
                  <a:gd name="T10" fmla="*/ 3 w 317"/>
                  <a:gd name="T11" fmla="*/ 0 h 626"/>
                  <a:gd name="T12" fmla="*/ 2 w 317"/>
                  <a:gd name="T13" fmla="*/ 1 h 626"/>
                  <a:gd name="T14" fmla="*/ 1 w 317"/>
                  <a:gd name="T15" fmla="*/ 2 h 626"/>
                  <a:gd name="T16" fmla="*/ 1 w 317"/>
                  <a:gd name="T17" fmla="*/ 6 h 626"/>
                  <a:gd name="T18" fmla="*/ 0 w 317"/>
                  <a:gd name="T19" fmla="*/ 8 h 626"/>
                  <a:gd name="T20" fmla="*/ 0 w 317"/>
                  <a:gd name="T21" fmla="*/ 11 h 626"/>
                  <a:gd name="T22" fmla="*/ 0 w 317"/>
                  <a:gd name="T23" fmla="*/ 12 h 626"/>
                  <a:gd name="T24" fmla="*/ 1 w 317"/>
                  <a:gd name="T25" fmla="*/ 13 h 626"/>
                  <a:gd name="T26" fmla="*/ 2 w 317"/>
                  <a:gd name="T27" fmla="*/ 13 h 626"/>
                  <a:gd name="T28" fmla="*/ 3 w 317"/>
                  <a:gd name="T29" fmla="*/ 12 h 626"/>
                  <a:gd name="T30" fmla="*/ 4 w 317"/>
                  <a:gd name="T31" fmla="*/ 11 h 626"/>
                  <a:gd name="T32" fmla="*/ 4 w 317"/>
                  <a:gd name="T33" fmla="*/ 9 h 626"/>
                  <a:gd name="T34" fmla="*/ 4 w 317"/>
                  <a:gd name="T35" fmla="*/ 7 h 626"/>
                  <a:gd name="T36" fmla="*/ 5 w 317"/>
                  <a:gd name="T37" fmla="*/ 5 h 626"/>
                  <a:gd name="T38" fmla="*/ 6 w 317"/>
                  <a:gd name="T39" fmla="*/ 3 h 626"/>
                  <a:gd name="T40" fmla="*/ 6 w 317"/>
                  <a:gd name="T41" fmla="*/ 2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5" name="Freeform 52">
                <a:extLst>
                  <a:ext uri="{FF2B5EF4-FFF2-40B4-BE49-F238E27FC236}">
                    <a16:creationId xmlns:a16="http://schemas.microsoft.com/office/drawing/2014/main" id="{7E898F15-F2D4-7B4F-B249-63AF78FA6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3 w 132"/>
                  <a:gd name="T1" fmla="*/ 0 h 152"/>
                  <a:gd name="T2" fmla="*/ 3 w 132"/>
                  <a:gd name="T3" fmla="*/ 2 h 152"/>
                  <a:gd name="T4" fmla="*/ 2 w 132"/>
                  <a:gd name="T5" fmla="*/ 3 h 152"/>
                  <a:gd name="T6" fmla="*/ 2 w 132"/>
                  <a:gd name="T7" fmla="*/ 3 h 152"/>
                  <a:gd name="T8" fmla="*/ 1 w 132"/>
                  <a:gd name="T9" fmla="*/ 3 h 152"/>
                  <a:gd name="T10" fmla="*/ 0 w 132"/>
                  <a:gd name="T11" fmla="*/ 2 h 152"/>
                  <a:gd name="T12" fmla="*/ 0 w 132"/>
                  <a:gd name="T13" fmla="*/ 2 h 152"/>
                  <a:gd name="T14" fmla="*/ 0 w 132"/>
                  <a:gd name="T15" fmla="*/ 1 h 152"/>
                  <a:gd name="T16" fmla="*/ 0 w 132"/>
                  <a:gd name="T17" fmla="*/ 0 h 152"/>
                  <a:gd name="T18" fmla="*/ 2 w 132"/>
                  <a:gd name="T19" fmla="*/ 0 h 152"/>
                  <a:gd name="T20" fmla="*/ 3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6" name="Freeform 53">
                <a:extLst>
                  <a:ext uri="{FF2B5EF4-FFF2-40B4-BE49-F238E27FC236}">
                    <a16:creationId xmlns:a16="http://schemas.microsoft.com/office/drawing/2014/main" id="{A8162B13-1097-EC4F-84AD-1B22E70E2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5 w 578"/>
                  <a:gd name="T1" fmla="*/ 2 h 941"/>
                  <a:gd name="T2" fmla="*/ 7 w 578"/>
                  <a:gd name="T3" fmla="*/ 2 h 941"/>
                  <a:gd name="T4" fmla="*/ 8 w 578"/>
                  <a:gd name="T5" fmla="*/ 1 h 941"/>
                  <a:gd name="T6" fmla="*/ 9 w 578"/>
                  <a:gd name="T7" fmla="*/ 0 h 941"/>
                  <a:gd name="T8" fmla="*/ 11 w 578"/>
                  <a:gd name="T9" fmla="*/ 0 h 941"/>
                  <a:gd name="T10" fmla="*/ 11 w 578"/>
                  <a:gd name="T11" fmla="*/ 0 h 941"/>
                  <a:gd name="T12" fmla="*/ 12 w 578"/>
                  <a:gd name="T13" fmla="*/ 1 h 941"/>
                  <a:gd name="T14" fmla="*/ 12 w 578"/>
                  <a:gd name="T15" fmla="*/ 1 h 941"/>
                  <a:gd name="T16" fmla="*/ 12 w 578"/>
                  <a:gd name="T17" fmla="*/ 2 h 941"/>
                  <a:gd name="T18" fmla="*/ 11 w 578"/>
                  <a:gd name="T19" fmla="*/ 3 h 941"/>
                  <a:gd name="T20" fmla="*/ 11 w 578"/>
                  <a:gd name="T21" fmla="*/ 4 h 941"/>
                  <a:gd name="T22" fmla="*/ 9 w 578"/>
                  <a:gd name="T23" fmla="*/ 6 h 941"/>
                  <a:gd name="T24" fmla="*/ 8 w 578"/>
                  <a:gd name="T25" fmla="*/ 6 h 941"/>
                  <a:gd name="T26" fmla="*/ 7 w 578"/>
                  <a:gd name="T27" fmla="*/ 7 h 941"/>
                  <a:gd name="T28" fmla="*/ 8 w 578"/>
                  <a:gd name="T29" fmla="*/ 8 h 941"/>
                  <a:gd name="T30" fmla="*/ 8 w 578"/>
                  <a:gd name="T31" fmla="*/ 10 h 941"/>
                  <a:gd name="T32" fmla="*/ 8 w 578"/>
                  <a:gd name="T33" fmla="*/ 12 h 941"/>
                  <a:gd name="T34" fmla="*/ 7 w 578"/>
                  <a:gd name="T35" fmla="*/ 13 h 941"/>
                  <a:gd name="T36" fmla="*/ 7 w 578"/>
                  <a:gd name="T37" fmla="*/ 14 h 941"/>
                  <a:gd name="T38" fmla="*/ 6 w 578"/>
                  <a:gd name="T39" fmla="*/ 16 h 941"/>
                  <a:gd name="T40" fmla="*/ 6 w 578"/>
                  <a:gd name="T41" fmla="*/ 17 h 941"/>
                  <a:gd name="T42" fmla="*/ 5 w 578"/>
                  <a:gd name="T43" fmla="*/ 18 h 941"/>
                  <a:gd name="T44" fmla="*/ 4 w 578"/>
                  <a:gd name="T45" fmla="*/ 19 h 941"/>
                  <a:gd name="T46" fmla="*/ 3 w 578"/>
                  <a:gd name="T47" fmla="*/ 19 h 941"/>
                  <a:gd name="T48" fmla="*/ 2 w 578"/>
                  <a:gd name="T49" fmla="*/ 19 h 941"/>
                  <a:gd name="T50" fmla="*/ 1 w 578"/>
                  <a:gd name="T51" fmla="*/ 18 h 941"/>
                  <a:gd name="T52" fmla="*/ 1 w 578"/>
                  <a:gd name="T53" fmla="*/ 16 h 941"/>
                  <a:gd name="T54" fmla="*/ 0 w 578"/>
                  <a:gd name="T55" fmla="*/ 14 h 941"/>
                  <a:gd name="T56" fmla="*/ 0 w 578"/>
                  <a:gd name="T57" fmla="*/ 13 h 941"/>
                  <a:gd name="T58" fmla="*/ 1 w 578"/>
                  <a:gd name="T59" fmla="*/ 11 h 941"/>
                  <a:gd name="T60" fmla="*/ 1 w 578"/>
                  <a:gd name="T61" fmla="*/ 8 h 941"/>
                  <a:gd name="T62" fmla="*/ 2 w 578"/>
                  <a:gd name="T63" fmla="*/ 5 h 941"/>
                  <a:gd name="T64" fmla="*/ 3 w 578"/>
                  <a:gd name="T65" fmla="*/ 3 h 941"/>
                  <a:gd name="T66" fmla="*/ 4 w 578"/>
                  <a:gd name="T67" fmla="*/ 3 h 941"/>
                  <a:gd name="T68" fmla="*/ 5 w 578"/>
                  <a:gd name="T69" fmla="*/ 2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7" name="Freeform 54">
                <a:extLst>
                  <a:ext uri="{FF2B5EF4-FFF2-40B4-BE49-F238E27FC236}">
                    <a16:creationId xmlns:a16="http://schemas.microsoft.com/office/drawing/2014/main" id="{458ED30D-4089-0E4C-BFC8-162800078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2 h 149"/>
                  <a:gd name="T2" fmla="*/ 1 w 210"/>
                  <a:gd name="T3" fmla="*/ 3 h 149"/>
                  <a:gd name="T4" fmla="*/ 1 w 210"/>
                  <a:gd name="T5" fmla="*/ 3 h 149"/>
                  <a:gd name="T6" fmla="*/ 2 w 210"/>
                  <a:gd name="T7" fmla="*/ 3 h 149"/>
                  <a:gd name="T8" fmla="*/ 4 w 210"/>
                  <a:gd name="T9" fmla="*/ 2 h 149"/>
                  <a:gd name="T10" fmla="*/ 4 w 210"/>
                  <a:gd name="T11" fmla="*/ 2 h 149"/>
                  <a:gd name="T12" fmla="*/ 4 w 210"/>
                  <a:gd name="T13" fmla="*/ 1 h 149"/>
                  <a:gd name="T14" fmla="*/ 4 w 210"/>
                  <a:gd name="T15" fmla="*/ 0 h 149"/>
                  <a:gd name="T16" fmla="*/ 3 w 210"/>
                  <a:gd name="T17" fmla="*/ 0 h 149"/>
                  <a:gd name="T18" fmla="*/ 2 w 210"/>
                  <a:gd name="T19" fmla="*/ 0 h 149"/>
                  <a:gd name="T20" fmla="*/ 1 w 210"/>
                  <a:gd name="T21" fmla="*/ 1 h 149"/>
                  <a:gd name="T22" fmla="*/ 0 w 210"/>
                  <a:gd name="T23" fmla="*/ 2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78" name="Freeform 55">
                <a:extLst>
                  <a:ext uri="{FF2B5EF4-FFF2-40B4-BE49-F238E27FC236}">
                    <a16:creationId xmlns:a16="http://schemas.microsoft.com/office/drawing/2014/main" id="{04377D1C-3879-7349-BC31-C9BA1CF26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1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</p:grpSp>
      <p:sp>
        <p:nvSpPr>
          <p:cNvPr id="43064" name="AutoShape 56">
            <a:extLst>
              <a:ext uri="{FF2B5EF4-FFF2-40B4-BE49-F238E27FC236}">
                <a16:creationId xmlns:a16="http://schemas.microsoft.com/office/drawing/2014/main" id="{3302C6D5-22D2-0C4B-B34B-97E17C09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1785938"/>
            <a:ext cx="5561012" cy="1414462"/>
          </a:xfrm>
          <a:prstGeom prst="cloudCallout">
            <a:avLst>
              <a:gd name="adj1" fmla="val -54255"/>
              <a:gd name="adj2" fmla="val 95231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Now I wouldn’t call it simple.  Say … what is the relative error of 20cm</a:t>
            </a:r>
            <a:r>
              <a:rPr lang="en-US" altLang="zh-CN" sz="2000" b="1"/>
              <a:t>±1cm?</a:t>
            </a:r>
            <a:endParaRPr lang="en-US" altLang="zh-CN" sz="2000" b="1">
              <a:ea typeface="楷体_GB2312" pitchFamily="49" charset="-122"/>
            </a:endParaRPr>
          </a:p>
        </p:txBody>
      </p:sp>
      <p:sp>
        <p:nvSpPr>
          <p:cNvPr id="43065" name="AutoShape 57">
            <a:extLst>
              <a:ext uri="{FF2B5EF4-FFF2-40B4-BE49-F238E27FC236}">
                <a16:creationId xmlns:a16="http://schemas.microsoft.com/office/drawing/2014/main" id="{436EB9BA-662D-7A47-A22F-50E0EB6F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5561013" cy="479425"/>
          </a:xfrm>
          <a:prstGeom prst="cloudCallout">
            <a:avLst>
              <a:gd name="adj1" fmla="val -55255"/>
              <a:gd name="adj2" fmla="val 292384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Don’t tell me it’s 5% because…</a:t>
            </a:r>
          </a:p>
        </p:txBody>
      </p:sp>
      <p:sp>
        <p:nvSpPr>
          <p:cNvPr id="43067" name="Rectangle 59">
            <a:extLst>
              <a:ext uri="{FF2B5EF4-FFF2-40B4-BE49-F238E27FC236}">
                <a16:creationId xmlns:a16="http://schemas.microsoft.com/office/drawing/2014/main" id="{407AFB48-44A7-F34C-BAE8-5D32328F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18288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43068" name="AutoShape 60">
            <a:extLst>
              <a:ext uri="{FF2B5EF4-FFF2-40B4-BE49-F238E27FC236}">
                <a16:creationId xmlns:a16="http://schemas.microsoft.com/office/drawing/2014/main" id="{82B19E5C-AA17-C343-8084-F3EB2B86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5561013" cy="946150"/>
          </a:xfrm>
          <a:prstGeom prst="cloudCallout">
            <a:avLst>
              <a:gd name="adj1" fmla="val -59051"/>
              <a:gd name="adj2" fmla="val 138255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But what kind of information does that 5% give us anyway?</a:t>
            </a:r>
          </a:p>
        </p:txBody>
      </p:sp>
      <p:grpSp>
        <p:nvGrpSpPr>
          <p:cNvPr id="43073" name="Group 65">
            <a:extLst>
              <a:ext uri="{FF2B5EF4-FFF2-40B4-BE49-F238E27FC236}">
                <a16:creationId xmlns:a16="http://schemas.microsoft.com/office/drawing/2014/main" id="{15571B41-FD21-F64D-B386-87FFC4160F5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85800"/>
            <a:ext cx="7391400" cy="854075"/>
            <a:chOff x="336" y="480"/>
            <a:chExt cx="4656" cy="538"/>
          </a:xfrm>
        </p:grpSpPr>
        <p:graphicFrame>
          <p:nvGraphicFramePr>
            <p:cNvPr id="12355" name="Object 61">
              <a:extLst>
                <a:ext uri="{FF2B5EF4-FFF2-40B4-BE49-F238E27FC236}">
                  <a16:creationId xmlns:a16="http://schemas.microsoft.com/office/drawing/2014/main" id="{976278DF-E783-364C-9A7E-A86D1DFFC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480"/>
            <a:ext cx="76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3" name="Equation" r:id="rId9" imgW="14338300" imgH="10236200" progId="Equation.3">
                    <p:embed/>
                  </p:oleObj>
                </mc:Choice>
                <mc:Fallback>
                  <p:oleObj name="Equation" r:id="rId9" imgW="14338300" imgH="10236200" progId="Equation.3">
                    <p:embed/>
                    <p:pic>
                      <p:nvPicPr>
                        <p:cNvPr id="12355" name="Object 61">
                          <a:extLst>
                            <a:ext uri="{FF2B5EF4-FFF2-40B4-BE49-F238E27FC236}">
                              <a16:creationId xmlns:a16="http://schemas.microsoft.com/office/drawing/2014/main" id="{976278DF-E783-364C-9A7E-A86D1DFFC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480"/>
                          <a:ext cx="768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6" name="Text Box 63">
              <a:extLst>
                <a:ext uri="{FF2B5EF4-FFF2-40B4-BE49-F238E27FC236}">
                  <a16:creationId xmlns:a16="http://schemas.microsoft.com/office/drawing/2014/main" id="{CDF7C814-637E-9944-97E7-BBB37079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24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楷体_GB2312" pitchFamily="49" charset="-122"/>
                </a:rPr>
                <a:t>x </a:t>
              </a:r>
              <a:r>
                <a:rPr lang="zh-CN" altLang="en-US" sz="2400" b="1">
                  <a:ea typeface="楷体_GB2312" pitchFamily="49" charset="-122"/>
                </a:rPr>
                <a:t>的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</a:rPr>
                <a:t>相对误差上限</a:t>
              </a:r>
              <a:r>
                <a:rPr lang="zh-CN" altLang="en-US" sz="2400" b="1">
                  <a:ea typeface="楷体_GB2312" pitchFamily="49" charset="-12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relative accuracy */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定义为</a:t>
              </a:r>
            </a:p>
          </p:txBody>
        </p:sp>
      </p:grp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935C0109-B708-544B-AE10-B59F8885BBB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458200" cy="2682875"/>
            <a:chOff x="240" y="336"/>
            <a:chExt cx="5328" cy="1700"/>
          </a:xfrm>
        </p:grpSpPr>
        <p:sp>
          <p:nvSpPr>
            <p:cNvPr id="12307" name="Text Box 67">
              <a:extLst>
                <a:ext uri="{FF2B5EF4-FFF2-40B4-BE49-F238E27FC236}">
                  <a16:creationId xmlns:a16="http://schemas.microsoft.com/office/drawing/2014/main" id="{D5DD94DA-40DE-7E44-A727-566060A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6"/>
              <a:ext cx="5328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A mathematician, a physicist, and an engineer were traveling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through Scotland when they saw a black sheep through the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window of the train.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"Aha," says the engineer, "I see that Scottish sheep are black."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"Hmm," says the physicist, "You mean that some Scottish sheep are black."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"No," says the mathematician, "All we know is that there is at least one sheep in Scotland, and that at least one side of that one sheep is black!" </a:t>
              </a:r>
            </a:p>
          </p:txBody>
        </p:sp>
        <p:grpSp>
          <p:nvGrpSpPr>
            <p:cNvPr id="12308" name="Group 68">
              <a:extLst>
                <a:ext uri="{FF2B5EF4-FFF2-40B4-BE49-F238E27FC236}">
                  <a16:creationId xmlns:a16="http://schemas.microsoft.com/office/drawing/2014/main" id="{E71C27C0-E4BA-E74F-B77D-14D508333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84"/>
              <a:ext cx="932" cy="896"/>
              <a:chOff x="2316" y="1389"/>
              <a:chExt cx="932" cy="896"/>
            </a:xfrm>
          </p:grpSpPr>
          <p:sp>
            <p:nvSpPr>
              <p:cNvPr id="12309" name="Freeform 69">
                <a:extLst>
                  <a:ext uri="{FF2B5EF4-FFF2-40B4-BE49-F238E27FC236}">
                    <a16:creationId xmlns:a16="http://schemas.microsoft.com/office/drawing/2014/main" id="{B4A7C5F2-59B5-724C-AB6E-F881E4BF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2073"/>
                <a:ext cx="102" cy="136"/>
              </a:xfrm>
              <a:custGeom>
                <a:avLst/>
                <a:gdLst>
                  <a:gd name="T0" fmla="*/ 31 w 203"/>
                  <a:gd name="T1" fmla="*/ 0 h 274"/>
                  <a:gd name="T2" fmla="*/ 51 w 203"/>
                  <a:gd name="T3" fmla="*/ 15 h 274"/>
                  <a:gd name="T4" fmla="*/ 15 w 203"/>
                  <a:gd name="T5" fmla="*/ 68 h 274"/>
                  <a:gd name="T6" fmla="*/ 0 w 203"/>
                  <a:gd name="T7" fmla="*/ 58 h 274"/>
                  <a:gd name="T8" fmla="*/ 5 w 203"/>
                  <a:gd name="T9" fmla="*/ 36 h 274"/>
                  <a:gd name="T10" fmla="*/ 19 w 203"/>
                  <a:gd name="T11" fmla="*/ 9 h 274"/>
                  <a:gd name="T12" fmla="*/ 31 w 203"/>
                  <a:gd name="T13" fmla="*/ 0 h 274"/>
                  <a:gd name="T14" fmla="*/ 31 w 203"/>
                  <a:gd name="T15" fmla="*/ 0 h 2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3" h="274">
                    <a:moveTo>
                      <a:pt x="123" y="0"/>
                    </a:moveTo>
                    <a:lnTo>
                      <a:pt x="203" y="61"/>
                    </a:lnTo>
                    <a:lnTo>
                      <a:pt x="57" y="274"/>
                    </a:lnTo>
                    <a:lnTo>
                      <a:pt x="0" y="236"/>
                    </a:lnTo>
                    <a:lnTo>
                      <a:pt x="17" y="148"/>
                    </a:lnTo>
                    <a:lnTo>
                      <a:pt x="76" y="36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0" name="Freeform 70">
                <a:extLst>
                  <a:ext uri="{FF2B5EF4-FFF2-40B4-BE49-F238E27FC236}">
                    <a16:creationId xmlns:a16="http://schemas.microsoft.com/office/drawing/2014/main" id="{CBD60FE7-2C75-F04A-A7F1-3E801E28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" y="2091"/>
                <a:ext cx="81" cy="90"/>
              </a:xfrm>
              <a:custGeom>
                <a:avLst/>
                <a:gdLst>
                  <a:gd name="T0" fmla="*/ 19 w 164"/>
                  <a:gd name="T1" fmla="*/ 2 h 181"/>
                  <a:gd name="T2" fmla="*/ 28 w 164"/>
                  <a:gd name="T3" fmla="*/ 0 h 181"/>
                  <a:gd name="T4" fmla="*/ 27 w 164"/>
                  <a:gd name="T5" fmla="*/ 10 h 181"/>
                  <a:gd name="T6" fmla="*/ 40 w 164"/>
                  <a:gd name="T7" fmla="*/ 10 h 181"/>
                  <a:gd name="T8" fmla="*/ 26 w 164"/>
                  <a:gd name="T9" fmla="*/ 21 h 181"/>
                  <a:gd name="T10" fmla="*/ 9 w 164"/>
                  <a:gd name="T11" fmla="*/ 45 h 181"/>
                  <a:gd name="T12" fmla="*/ 6 w 164"/>
                  <a:gd name="T13" fmla="*/ 30 h 181"/>
                  <a:gd name="T14" fmla="*/ 0 w 164"/>
                  <a:gd name="T15" fmla="*/ 34 h 181"/>
                  <a:gd name="T16" fmla="*/ 7 w 164"/>
                  <a:gd name="T17" fmla="*/ 13 h 181"/>
                  <a:gd name="T18" fmla="*/ 19 w 164"/>
                  <a:gd name="T19" fmla="*/ 2 h 181"/>
                  <a:gd name="T20" fmla="*/ 19 w 164"/>
                  <a:gd name="T21" fmla="*/ 2 h 1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4" h="181">
                    <a:moveTo>
                      <a:pt x="76" y="8"/>
                    </a:moveTo>
                    <a:lnTo>
                      <a:pt x="114" y="0"/>
                    </a:lnTo>
                    <a:lnTo>
                      <a:pt x="111" y="40"/>
                    </a:lnTo>
                    <a:lnTo>
                      <a:pt x="164" y="40"/>
                    </a:lnTo>
                    <a:lnTo>
                      <a:pt x="107" y="84"/>
                    </a:lnTo>
                    <a:lnTo>
                      <a:pt x="38" y="181"/>
                    </a:lnTo>
                    <a:lnTo>
                      <a:pt x="27" y="122"/>
                    </a:lnTo>
                    <a:lnTo>
                      <a:pt x="0" y="137"/>
                    </a:lnTo>
                    <a:lnTo>
                      <a:pt x="29" y="55"/>
                    </a:lnTo>
                    <a:lnTo>
                      <a:pt x="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1" name="Freeform 71">
                <a:extLst>
                  <a:ext uri="{FF2B5EF4-FFF2-40B4-BE49-F238E27FC236}">
                    <a16:creationId xmlns:a16="http://schemas.microsoft.com/office/drawing/2014/main" id="{05098535-C7FA-0F4F-BEE3-2AA4EC6D6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1401"/>
                <a:ext cx="696" cy="874"/>
              </a:xfrm>
              <a:custGeom>
                <a:avLst/>
                <a:gdLst>
                  <a:gd name="T0" fmla="*/ 13 w 1394"/>
                  <a:gd name="T1" fmla="*/ 140 h 1747"/>
                  <a:gd name="T2" fmla="*/ 13 w 1394"/>
                  <a:gd name="T3" fmla="*/ 123 h 1747"/>
                  <a:gd name="T4" fmla="*/ 31 w 1394"/>
                  <a:gd name="T5" fmla="*/ 100 h 1747"/>
                  <a:gd name="T6" fmla="*/ 49 w 1394"/>
                  <a:gd name="T7" fmla="*/ 88 h 1747"/>
                  <a:gd name="T8" fmla="*/ 70 w 1394"/>
                  <a:gd name="T9" fmla="*/ 80 h 1747"/>
                  <a:gd name="T10" fmla="*/ 82 w 1394"/>
                  <a:gd name="T11" fmla="*/ 73 h 1747"/>
                  <a:gd name="T12" fmla="*/ 109 w 1394"/>
                  <a:gd name="T13" fmla="*/ 70 h 1747"/>
                  <a:gd name="T14" fmla="*/ 122 w 1394"/>
                  <a:gd name="T15" fmla="*/ 48 h 1747"/>
                  <a:gd name="T16" fmla="*/ 147 w 1394"/>
                  <a:gd name="T17" fmla="*/ 26 h 1747"/>
                  <a:gd name="T18" fmla="*/ 168 w 1394"/>
                  <a:gd name="T19" fmla="*/ 14 h 1747"/>
                  <a:gd name="T20" fmla="*/ 205 w 1394"/>
                  <a:gd name="T21" fmla="*/ 6 h 1747"/>
                  <a:gd name="T22" fmla="*/ 227 w 1394"/>
                  <a:gd name="T23" fmla="*/ 0 h 1747"/>
                  <a:gd name="T24" fmla="*/ 248 w 1394"/>
                  <a:gd name="T25" fmla="*/ 0 h 1747"/>
                  <a:gd name="T26" fmla="*/ 281 w 1394"/>
                  <a:gd name="T27" fmla="*/ 2 h 1747"/>
                  <a:gd name="T28" fmla="*/ 311 w 1394"/>
                  <a:gd name="T29" fmla="*/ 16 h 1747"/>
                  <a:gd name="T30" fmla="*/ 325 w 1394"/>
                  <a:gd name="T31" fmla="*/ 33 h 1747"/>
                  <a:gd name="T32" fmla="*/ 337 w 1394"/>
                  <a:gd name="T33" fmla="*/ 48 h 1747"/>
                  <a:gd name="T34" fmla="*/ 341 w 1394"/>
                  <a:gd name="T35" fmla="*/ 80 h 1747"/>
                  <a:gd name="T36" fmla="*/ 334 w 1394"/>
                  <a:gd name="T37" fmla="*/ 124 h 1747"/>
                  <a:gd name="T38" fmla="*/ 332 w 1394"/>
                  <a:gd name="T39" fmla="*/ 163 h 1747"/>
                  <a:gd name="T40" fmla="*/ 348 w 1394"/>
                  <a:gd name="T41" fmla="*/ 180 h 1747"/>
                  <a:gd name="T42" fmla="*/ 345 w 1394"/>
                  <a:gd name="T43" fmla="*/ 208 h 1747"/>
                  <a:gd name="T44" fmla="*/ 329 w 1394"/>
                  <a:gd name="T45" fmla="*/ 234 h 1747"/>
                  <a:gd name="T46" fmla="*/ 270 w 1394"/>
                  <a:gd name="T47" fmla="*/ 265 h 1747"/>
                  <a:gd name="T48" fmla="*/ 216 w 1394"/>
                  <a:gd name="T49" fmla="*/ 352 h 1747"/>
                  <a:gd name="T50" fmla="*/ 180 w 1394"/>
                  <a:gd name="T51" fmla="*/ 386 h 1747"/>
                  <a:gd name="T52" fmla="*/ 157 w 1394"/>
                  <a:gd name="T53" fmla="*/ 405 h 1747"/>
                  <a:gd name="T54" fmla="*/ 110 w 1394"/>
                  <a:gd name="T55" fmla="*/ 433 h 1747"/>
                  <a:gd name="T56" fmla="*/ 87 w 1394"/>
                  <a:gd name="T57" fmla="*/ 437 h 1747"/>
                  <a:gd name="T58" fmla="*/ 58 w 1394"/>
                  <a:gd name="T59" fmla="*/ 436 h 1747"/>
                  <a:gd name="T60" fmla="*/ 36 w 1394"/>
                  <a:gd name="T61" fmla="*/ 422 h 1747"/>
                  <a:gd name="T62" fmla="*/ 22 w 1394"/>
                  <a:gd name="T63" fmla="*/ 395 h 1747"/>
                  <a:gd name="T64" fmla="*/ 22 w 1394"/>
                  <a:gd name="T65" fmla="*/ 377 h 1747"/>
                  <a:gd name="T66" fmla="*/ 14 w 1394"/>
                  <a:gd name="T67" fmla="*/ 368 h 1747"/>
                  <a:gd name="T68" fmla="*/ 13 w 1394"/>
                  <a:gd name="T69" fmla="*/ 346 h 1747"/>
                  <a:gd name="T70" fmla="*/ 16 w 1394"/>
                  <a:gd name="T71" fmla="*/ 316 h 1747"/>
                  <a:gd name="T72" fmla="*/ 6 w 1394"/>
                  <a:gd name="T73" fmla="*/ 283 h 1747"/>
                  <a:gd name="T74" fmla="*/ 0 w 1394"/>
                  <a:gd name="T75" fmla="*/ 243 h 1747"/>
                  <a:gd name="T76" fmla="*/ 0 w 1394"/>
                  <a:gd name="T77" fmla="*/ 201 h 1747"/>
                  <a:gd name="T78" fmla="*/ 13 w 1394"/>
                  <a:gd name="T79" fmla="*/ 140 h 1747"/>
                  <a:gd name="T80" fmla="*/ 13 w 1394"/>
                  <a:gd name="T81" fmla="*/ 140 h 17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394" h="1747">
                    <a:moveTo>
                      <a:pt x="53" y="557"/>
                    </a:moveTo>
                    <a:lnTo>
                      <a:pt x="53" y="490"/>
                    </a:lnTo>
                    <a:lnTo>
                      <a:pt x="124" y="397"/>
                    </a:lnTo>
                    <a:lnTo>
                      <a:pt x="198" y="350"/>
                    </a:lnTo>
                    <a:lnTo>
                      <a:pt x="280" y="319"/>
                    </a:lnTo>
                    <a:lnTo>
                      <a:pt x="331" y="289"/>
                    </a:lnTo>
                    <a:lnTo>
                      <a:pt x="439" y="279"/>
                    </a:lnTo>
                    <a:lnTo>
                      <a:pt x="491" y="192"/>
                    </a:lnTo>
                    <a:lnTo>
                      <a:pt x="588" y="104"/>
                    </a:lnTo>
                    <a:lnTo>
                      <a:pt x="673" y="55"/>
                    </a:lnTo>
                    <a:lnTo>
                      <a:pt x="821" y="21"/>
                    </a:lnTo>
                    <a:lnTo>
                      <a:pt x="911" y="0"/>
                    </a:lnTo>
                    <a:lnTo>
                      <a:pt x="996" y="0"/>
                    </a:lnTo>
                    <a:lnTo>
                      <a:pt x="1126" y="7"/>
                    </a:lnTo>
                    <a:lnTo>
                      <a:pt x="1245" y="62"/>
                    </a:lnTo>
                    <a:lnTo>
                      <a:pt x="1304" y="129"/>
                    </a:lnTo>
                    <a:lnTo>
                      <a:pt x="1350" y="192"/>
                    </a:lnTo>
                    <a:lnTo>
                      <a:pt x="1367" y="319"/>
                    </a:lnTo>
                    <a:lnTo>
                      <a:pt x="1338" y="494"/>
                    </a:lnTo>
                    <a:lnTo>
                      <a:pt x="1331" y="650"/>
                    </a:lnTo>
                    <a:lnTo>
                      <a:pt x="1394" y="717"/>
                    </a:lnTo>
                    <a:lnTo>
                      <a:pt x="1382" y="829"/>
                    </a:lnTo>
                    <a:lnTo>
                      <a:pt x="1319" y="933"/>
                    </a:lnTo>
                    <a:lnTo>
                      <a:pt x="1082" y="1057"/>
                    </a:lnTo>
                    <a:lnTo>
                      <a:pt x="865" y="1405"/>
                    </a:lnTo>
                    <a:lnTo>
                      <a:pt x="724" y="1544"/>
                    </a:lnTo>
                    <a:lnTo>
                      <a:pt x="631" y="1618"/>
                    </a:lnTo>
                    <a:lnTo>
                      <a:pt x="443" y="1732"/>
                    </a:lnTo>
                    <a:lnTo>
                      <a:pt x="350" y="1747"/>
                    </a:lnTo>
                    <a:lnTo>
                      <a:pt x="234" y="1743"/>
                    </a:lnTo>
                    <a:lnTo>
                      <a:pt x="145" y="1688"/>
                    </a:lnTo>
                    <a:lnTo>
                      <a:pt x="89" y="1580"/>
                    </a:lnTo>
                    <a:lnTo>
                      <a:pt x="89" y="1506"/>
                    </a:lnTo>
                    <a:lnTo>
                      <a:pt x="57" y="1469"/>
                    </a:lnTo>
                    <a:lnTo>
                      <a:pt x="53" y="1384"/>
                    </a:lnTo>
                    <a:lnTo>
                      <a:pt x="67" y="1264"/>
                    </a:lnTo>
                    <a:lnTo>
                      <a:pt x="27" y="1131"/>
                    </a:lnTo>
                    <a:lnTo>
                      <a:pt x="0" y="969"/>
                    </a:lnTo>
                    <a:lnTo>
                      <a:pt x="0" y="802"/>
                    </a:lnTo>
                    <a:lnTo>
                      <a:pt x="53" y="557"/>
                    </a:lnTo>
                    <a:close/>
                  </a:path>
                </a:pathLst>
              </a:custGeom>
              <a:solidFill>
                <a:srgbClr val="FAB8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2" name="Freeform 72">
                <a:extLst>
                  <a:ext uri="{FF2B5EF4-FFF2-40B4-BE49-F238E27FC236}">
                    <a16:creationId xmlns:a16="http://schemas.microsoft.com/office/drawing/2014/main" id="{33D4B131-818F-DE41-9025-8E53059FB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1537"/>
                <a:ext cx="235" cy="76"/>
              </a:xfrm>
              <a:custGeom>
                <a:avLst/>
                <a:gdLst>
                  <a:gd name="T0" fmla="*/ 21 w 472"/>
                  <a:gd name="T1" fmla="*/ 9 h 152"/>
                  <a:gd name="T2" fmla="*/ 2 w 472"/>
                  <a:gd name="T3" fmla="*/ 15 h 152"/>
                  <a:gd name="T4" fmla="*/ 0 w 472"/>
                  <a:gd name="T5" fmla="*/ 32 h 152"/>
                  <a:gd name="T6" fmla="*/ 13 w 472"/>
                  <a:gd name="T7" fmla="*/ 37 h 152"/>
                  <a:gd name="T8" fmla="*/ 30 w 472"/>
                  <a:gd name="T9" fmla="*/ 38 h 152"/>
                  <a:gd name="T10" fmla="*/ 51 w 472"/>
                  <a:gd name="T11" fmla="*/ 38 h 152"/>
                  <a:gd name="T12" fmla="*/ 73 w 472"/>
                  <a:gd name="T13" fmla="*/ 32 h 152"/>
                  <a:gd name="T14" fmla="*/ 90 w 472"/>
                  <a:gd name="T15" fmla="*/ 25 h 152"/>
                  <a:gd name="T16" fmla="*/ 117 w 472"/>
                  <a:gd name="T17" fmla="*/ 0 h 152"/>
                  <a:gd name="T18" fmla="*/ 59 w 472"/>
                  <a:gd name="T19" fmla="*/ 9 h 152"/>
                  <a:gd name="T20" fmla="*/ 43 w 472"/>
                  <a:gd name="T21" fmla="*/ 6 h 152"/>
                  <a:gd name="T22" fmla="*/ 21 w 472"/>
                  <a:gd name="T23" fmla="*/ 9 h 152"/>
                  <a:gd name="T24" fmla="*/ 21 w 472"/>
                  <a:gd name="T25" fmla="*/ 9 h 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2" h="152">
                    <a:moveTo>
                      <a:pt x="84" y="36"/>
                    </a:moveTo>
                    <a:lnTo>
                      <a:pt x="10" y="59"/>
                    </a:lnTo>
                    <a:lnTo>
                      <a:pt x="0" y="125"/>
                    </a:lnTo>
                    <a:lnTo>
                      <a:pt x="55" y="148"/>
                    </a:lnTo>
                    <a:lnTo>
                      <a:pt x="122" y="152"/>
                    </a:lnTo>
                    <a:lnTo>
                      <a:pt x="204" y="152"/>
                    </a:lnTo>
                    <a:lnTo>
                      <a:pt x="293" y="125"/>
                    </a:lnTo>
                    <a:lnTo>
                      <a:pt x="363" y="97"/>
                    </a:lnTo>
                    <a:lnTo>
                      <a:pt x="472" y="0"/>
                    </a:lnTo>
                    <a:lnTo>
                      <a:pt x="240" y="36"/>
                    </a:lnTo>
                    <a:lnTo>
                      <a:pt x="173" y="24"/>
                    </a:lnTo>
                    <a:lnTo>
                      <a:pt x="84" y="36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3" name="Freeform 73">
                <a:extLst>
                  <a:ext uri="{FF2B5EF4-FFF2-40B4-BE49-F238E27FC236}">
                    <a16:creationId xmlns:a16="http://schemas.microsoft.com/office/drawing/2014/main" id="{17B81F93-24E6-9242-817A-531569989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611"/>
                <a:ext cx="58" cy="28"/>
              </a:xfrm>
              <a:custGeom>
                <a:avLst/>
                <a:gdLst>
                  <a:gd name="T0" fmla="*/ 16 w 116"/>
                  <a:gd name="T1" fmla="*/ 0 h 55"/>
                  <a:gd name="T2" fmla="*/ 0 w 116"/>
                  <a:gd name="T3" fmla="*/ 1 h 55"/>
                  <a:gd name="T4" fmla="*/ 13 w 116"/>
                  <a:gd name="T5" fmla="*/ 9 h 55"/>
                  <a:gd name="T6" fmla="*/ 29 w 116"/>
                  <a:gd name="T7" fmla="*/ 14 h 55"/>
                  <a:gd name="T8" fmla="*/ 25 w 116"/>
                  <a:gd name="T9" fmla="*/ 5 h 55"/>
                  <a:gd name="T10" fmla="*/ 16 w 116"/>
                  <a:gd name="T11" fmla="*/ 0 h 55"/>
                  <a:gd name="T12" fmla="*/ 16 w 116"/>
                  <a:gd name="T13" fmla="*/ 0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" h="55">
                    <a:moveTo>
                      <a:pt x="62" y="0"/>
                    </a:moveTo>
                    <a:lnTo>
                      <a:pt x="0" y="4"/>
                    </a:lnTo>
                    <a:lnTo>
                      <a:pt x="51" y="36"/>
                    </a:lnTo>
                    <a:lnTo>
                      <a:pt x="116" y="55"/>
                    </a:lnTo>
                    <a:lnTo>
                      <a:pt x="100" y="19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4" name="Freeform 74">
                <a:extLst>
                  <a:ext uri="{FF2B5EF4-FFF2-40B4-BE49-F238E27FC236}">
                    <a16:creationId xmlns:a16="http://schemas.microsoft.com/office/drawing/2014/main" id="{B042DF64-9B0B-0D49-82E3-1188DAB39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582"/>
                <a:ext cx="88" cy="87"/>
              </a:xfrm>
              <a:custGeom>
                <a:avLst/>
                <a:gdLst>
                  <a:gd name="T0" fmla="*/ 28 w 175"/>
                  <a:gd name="T1" fmla="*/ 0 h 175"/>
                  <a:gd name="T2" fmla="*/ 39 w 175"/>
                  <a:gd name="T3" fmla="*/ 6 h 175"/>
                  <a:gd name="T4" fmla="*/ 44 w 175"/>
                  <a:gd name="T5" fmla="*/ 18 h 175"/>
                  <a:gd name="T6" fmla="*/ 42 w 175"/>
                  <a:gd name="T7" fmla="*/ 32 h 175"/>
                  <a:gd name="T8" fmla="*/ 34 w 175"/>
                  <a:gd name="T9" fmla="*/ 41 h 175"/>
                  <a:gd name="T10" fmla="*/ 27 w 175"/>
                  <a:gd name="T11" fmla="*/ 43 h 175"/>
                  <a:gd name="T12" fmla="*/ 18 w 175"/>
                  <a:gd name="T13" fmla="*/ 35 h 175"/>
                  <a:gd name="T14" fmla="*/ 14 w 175"/>
                  <a:gd name="T15" fmla="*/ 22 h 175"/>
                  <a:gd name="T16" fmla="*/ 0 w 175"/>
                  <a:gd name="T17" fmla="*/ 9 h 175"/>
                  <a:gd name="T18" fmla="*/ 15 w 175"/>
                  <a:gd name="T19" fmla="*/ 8 h 175"/>
                  <a:gd name="T20" fmla="*/ 28 w 175"/>
                  <a:gd name="T21" fmla="*/ 0 h 175"/>
                  <a:gd name="T22" fmla="*/ 28 w 175"/>
                  <a:gd name="T23" fmla="*/ 0 h 1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5" h="175">
                    <a:moveTo>
                      <a:pt x="112" y="0"/>
                    </a:moveTo>
                    <a:lnTo>
                      <a:pt x="156" y="25"/>
                    </a:lnTo>
                    <a:lnTo>
                      <a:pt x="175" y="74"/>
                    </a:lnTo>
                    <a:lnTo>
                      <a:pt x="168" y="129"/>
                    </a:lnTo>
                    <a:lnTo>
                      <a:pt x="135" y="167"/>
                    </a:lnTo>
                    <a:lnTo>
                      <a:pt x="105" y="175"/>
                    </a:lnTo>
                    <a:lnTo>
                      <a:pt x="71" y="141"/>
                    </a:lnTo>
                    <a:lnTo>
                      <a:pt x="53" y="89"/>
                    </a:lnTo>
                    <a:lnTo>
                      <a:pt x="0" y="36"/>
                    </a:lnTo>
                    <a:lnTo>
                      <a:pt x="59" y="3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5" name="Freeform 75">
                <a:extLst>
                  <a:ext uri="{FF2B5EF4-FFF2-40B4-BE49-F238E27FC236}">
                    <a16:creationId xmlns:a16="http://schemas.microsoft.com/office/drawing/2014/main" id="{4C4AE446-2747-694D-AEC7-93AB420C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1446"/>
                <a:ext cx="145" cy="97"/>
              </a:xfrm>
              <a:custGeom>
                <a:avLst/>
                <a:gdLst>
                  <a:gd name="T0" fmla="*/ 0 w 291"/>
                  <a:gd name="T1" fmla="*/ 6 h 194"/>
                  <a:gd name="T2" fmla="*/ 18 w 291"/>
                  <a:gd name="T3" fmla="*/ 0 h 194"/>
                  <a:gd name="T4" fmla="*/ 54 w 291"/>
                  <a:gd name="T5" fmla="*/ 0 h 194"/>
                  <a:gd name="T6" fmla="*/ 72 w 291"/>
                  <a:gd name="T7" fmla="*/ 26 h 194"/>
                  <a:gd name="T8" fmla="*/ 72 w 291"/>
                  <a:gd name="T9" fmla="*/ 47 h 194"/>
                  <a:gd name="T10" fmla="*/ 55 w 291"/>
                  <a:gd name="T11" fmla="*/ 49 h 194"/>
                  <a:gd name="T12" fmla="*/ 30 w 291"/>
                  <a:gd name="T13" fmla="*/ 37 h 194"/>
                  <a:gd name="T14" fmla="*/ 19 w 291"/>
                  <a:gd name="T15" fmla="*/ 35 h 194"/>
                  <a:gd name="T16" fmla="*/ 39 w 291"/>
                  <a:gd name="T17" fmla="*/ 30 h 194"/>
                  <a:gd name="T18" fmla="*/ 51 w 291"/>
                  <a:gd name="T19" fmla="*/ 38 h 194"/>
                  <a:gd name="T20" fmla="*/ 43 w 291"/>
                  <a:gd name="T21" fmla="*/ 26 h 194"/>
                  <a:gd name="T22" fmla="*/ 33 w 291"/>
                  <a:gd name="T23" fmla="*/ 19 h 194"/>
                  <a:gd name="T24" fmla="*/ 46 w 291"/>
                  <a:gd name="T25" fmla="*/ 10 h 194"/>
                  <a:gd name="T26" fmla="*/ 32 w 291"/>
                  <a:gd name="T27" fmla="*/ 8 h 194"/>
                  <a:gd name="T28" fmla="*/ 0 w 291"/>
                  <a:gd name="T29" fmla="*/ 6 h 194"/>
                  <a:gd name="T30" fmla="*/ 0 w 291"/>
                  <a:gd name="T31" fmla="*/ 6 h 1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91" h="194">
                    <a:moveTo>
                      <a:pt x="0" y="21"/>
                    </a:moveTo>
                    <a:lnTo>
                      <a:pt x="74" y="0"/>
                    </a:lnTo>
                    <a:lnTo>
                      <a:pt x="217" y="0"/>
                    </a:lnTo>
                    <a:lnTo>
                      <a:pt x="291" y="103"/>
                    </a:lnTo>
                    <a:lnTo>
                      <a:pt x="291" y="186"/>
                    </a:lnTo>
                    <a:lnTo>
                      <a:pt x="221" y="194"/>
                    </a:lnTo>
                    <a:lnTo>
                      <a:pt x="120" y="148"/>
                    </a:lnTo>
                    <a:lnTo>
                      <a:pt x="78" y="137"/>
                    </a:lnTo>
                    <a:lnTo>
                      <a:pt x="156" y="118"/>
                    </a:lnTo>
                    <a:lnTo>
                      <a:pt x="205" y="152"/>
                    </a:lnTo>
                    <a:lnTo>
                      <a:pt x="175" y="103"/>
                    </a:lnTo>
                    <a:lnTo>
                      <a:pt x="135" y="74"/>
                    </a:lnTo>
                    <a:lnTo>
                      <a:pt x="186" y="40"/>
                    </a:lnTo>
                    <a:lnTo>
                      <a:pt x="131" y="2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6" name="Freeform 76">
                <a:extLst>
                  <a:ext uri="{FF2B5EF4-FFF2-40B4-BE49-F238E27FC236}">
                    <a16:creationId xmlns:a16="http://schemas.microsoft.com/office/drawing/2014/main" id="{A4C6D1FA-2FFC-B54B-853B-32DE36E5C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" y="1487"/>
                <a:ext cx="56" cy="20"/>
              </a:xfrm>
              <a:custGeom>
                <a:avLst/>
                <a:gdLst>
                  <a:gd name="T0" fmla="*/ 0 w 112"/>
                  <a:gd name="T1" fmla="*/ 2 h 40"/>
                  <a:gd name="T2" fmla="*/ 28 w 112"/>
                  <a:gd name="T3" fmla="*/ 0 h 40"/>
                  <a:gd name="T4" fmla="*/ 22 w 112"/>
                  <a:gd name="T5" fmla="*/ 10 h 40"/>
                  <a:gd name="T6" fmla="*/ 0 w 112"/>
                  <a:gd name="T7" fmla="*/ 2 h 40"/>
                  <a:gd name="T8" fmla="*/ 0 w 112"/>
                  <a:gd name="T9" fmla="*/ 2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40">
                    <a:moveTo>
                      <a:pt x="0" y="7"/>
                    </a:moveTo>
                    <a:lnTo>
                      <a:pt x="112" y="0"/>
                    </a:lnTo>
                    <a:lnTo>
                      <a:pt x="86" y="4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7" name="Freeform 77">
                <a:extLst>
                  <a:ext uri="{FF2B5EF4-FFF2-40B4-BE49-F238E27FC236}">
                    <a16:creationId xmlns:a16="http://schemas.microsoft.com/office/drawing/2014/main" id="{FBDDE86C-0F79-0F4D-96A8-BD596FC6C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409"/>
                <a:ext cx="90" cy="121"/>
              </a:xfrm>
              <a:custGeom>
                <a:avLst/>
                <a:gdLst>
                  <a:gd name="T0" fmla="*/ 17 w 181"/>
                  <a:gd name="T1" fmla="*/ 13 h 241"/>
                  <a:gd name="T2" fmla="*/ 34 w 181"/>
                  <a:gd name="T3" fmla="*/ 30 h 241"/>
                  <a:gd name="T4" fmla="*/ 44 w 181"/>
                  <a:gd name="T5" fmla="*/ 61 h 241"/>
                  <a:gd name="T6" fmla="*/ 45 w 181"/>
                  <a:gd name="T7" fmla="*/ 36 h 241"/>
                  <a:gd name="T8" fmla="*/ 36 w 181"/>
                  <a:gd name="T9" fmla="*/ 19 h 241"/>
                  <a:gd name="T10" fmla="*/ 23 w 181"/>
                  <a:gd name="T11" fmla="*/ 8 h 241"/>
                  <a:gd name="T12" fmla="*/ 0 w 181"/>
                  <a:gd name="T13" fmla="*/ 0 h 241"/>
                  <a:gd name="T14" fmla="*/ 17 w 181"/>
                  <a:gd name="T15" fmla="*/ 13 h 241"/>
                  <a:gd name="T16" fmla="*/ 17 w 181"/>
                  <a:gd name="T17" fmla="*/ 13 h 2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1" h="241">
                    <a:moveTo>
                      <a:pt x="70" y="51"/>
                    </a:moveTo>
                    <a:lnTo>
                      <a:pt x="137" y="118"/>
                    </a:lnTo>
                    <a:lnTo>
                      <a:pt x="177" y="241"/>
                    </a:lnTo>
                    <a:lnTo>
                      <a:pt x="181" y="141"/>
                    </a:lnTo>
                    <a:lnTo>
                      <a:pt x="144" y="74"/>
                    </a:lnTo>
                    <a:lnTo>
                      <a:pt x="95" y="32"/>
                    </a:lnTo>
                    <a:lnTo>
                      <a:pt x="0" y="0"/>
                    </a:lnTo>
                    <a:lnTo>
                      <a:pt x="70" y="51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8" name="Freeform 78">
                <a:extLst>
                  <a:ext uri="{FF2B5EF4-FFF2-40B4-BE49-F238E27FC236}">
                    <a16:creationId xmlns:a16="http://schemas.microsoft.com/office/drawing/2014/main" id="{1BB2971C-8E7F-2C43-827A-7375F845E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" y="1751"/>
                <a:ext cx="95" cy="35"/>
              </a:xfrm>
              <a:custGeom>
                <a:avLst/>
                <a:gdLst>
                  <a:gd name="T0" fmla="*/ 35 w 190"/>
                  <a:gd name="T1" fmla="*/ 0 h 71"/>
                  <a:gd name="T2" fmla="*/ 15 w 190"/>
                  <a:gd name="T3" fmla="*/ 1 h 71"/>
                  <a:gd name="T4" fmla="*/ 0 w 190"/>
                  <a:gd name="T5" fmla="*/ 17 h 71"/>
                  <a:gd name="T6" fmla="*/ 35 w 190"/>
                  <a:gd name="T7" fmla="*/ 5 h 71"/>
                  <a:gd name="T8" fmla="*/ 48 w 190"/>
                  <a:gd name="T9" fmla="*/ 3 h 71"/>
                  <a:gd name="T10" fmla="*/ 35 w 190"/>
                  <a:gd name="T11" fmla="*/ 0 h 71"/>
                  <a:gd name="T12" fmla="*/ 35 w 190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71">
                    <a:moveTo>
                      <a:pt x="137" y="0"/>
                    </a:moveTo>
                    <a:lnTo>
                      <a:pt x="59" y="4"/>
                    </a:lnTo>
                    <a:lnTo>
                      <a:pt x="0" y="71"/>
                    </a:lnTo>
                    <a:lnTo>
                      <a:pt x="137" y="21"/>
                    </a:lnTo>
                    <a:lnTo>
                      <a:pt x="190" y="1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19" name="Freeform 79">
                <a:extLst>
                  <a:ext uri="{FF2B5EF4-FFF2-40B4-BE49-F238E27FC236}">
                    <a16:creationId xmlns:a16="http://schemas.microsoft.com/office/drawing/2014/main" id="{E0BF234A-E3F1-014C-B0D2-64B47729F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1749"/>
                <a:ext cx="325" cy="193"/>
              </a:xfrm>
              <a:custGeom>
                <a:avLst/>
                <a:gdLst>
                  <a:gd name="T0" fmla="*/ 5 w 650"/>
                  <a:gd name="T1" fmla="*/ 20 h 386"/>
                  <a:gd name="T2" fmla="*/ 0 w 650"/>
                  <a:gd name="T3" fmla="*/ 39 h 386"/>
                  <a:gd name="T4" fmla="*/ 4 w 650"/>
                  <a:gd name="T5" fmla="*/ 60 h 386"/>
                  <a:gd name="T6" fmla="*/ 143 w 650"/>
                  <a:gd name="T7" fmla="*/ 97 h 386"/>
                  <a:gd name="T8" fmla="*/ 163 w 650"/>
                  <a:gd name="T9" fmla="*/ 73 h 386"/>
                  <a:gd name="T10" fmla="*/ 163 w 650"/>
                  <a:gd name="T11" fmla="*/ 52 h 386"/>
                  <a:gd name="T12" fmla="*/ 88 w 650"/>
                  <a:gd name="T13" fmla="*/ 8 h 386"/>
                  <a:gd name="T14" fmla="*/ 40 w 650"/>
                  <a:gd name="T15" fmla="*/ 0 h 386"/>
                  <a:gd name="T16" fmla="*/ 12 w 650"/>
                  <a:gd name="T17" fmla="*/ 5 h 386"/>
                  <a:gd name="T18" fmla="*/ 5 w 650"/>
                  <a:gd name="T19" fmla="*/ 20 h 386"/>
                  <a:gd name="T20" fmla="*/ 5 w 650"/>
                  <a:gd name="T21" fmla="*/ 20 h 38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0" h="386">
                    <a:moveTo>
                      <a:pt x="19" y="78"/>
                    </a:moveTo>
                    <a:lnTo>
                      <a:pt x="0" y="156"/>
                    </a:lnTo>
                    <a:lnTo>
                      <a:pt x="15" y="237"/>
                    </a:lnTo>
                    <a:lnTo>
                      <a:pt x="569" y="386"/>
                    </a:lnTo>
                    <a:lnTo>
                      <a:pt x="650" y="289"/>
                    </a:lnTo>
                    <a:lnTo>
                      <a:pt x="650" y="207"/>
                    </a:lnTo>
                    <a:lnTo>
                      <a:pt x="352" y="32"/>
                    </a:lnTo>
                    <a:lnTo>
                      <a:pt x="160" y="0"/>
                    </a:lnTo>
                    <a:lnTo>
                      <a:pt x="48" y="17"/>
                    </a:lnTo>
                    <a:lnTo>
                      <a:pt x="19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0" name="Freeform 80">
                <a:extLst>
                  <a:ext uri="{FF2B5EF4-FFF2-40B4-BE49-F238E27FC236}">
                    <a16:creationId xmlns:a16="http://schemas.microsoft.com/office/drawing/2014/main" id="{F558C5F9-BC9E-9045-B1DA-4B2991ABF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1746"/>
                <a:ext cx="330" cy="194"/>
              </a:xfrm>
              <a:custGeom>
                <a:avLst/>
                <a:gdLst>
                  <a:gd name="T0" fmla="*/ 6 w 662"/>
                  <a:gd name="T1" fmla="*/ 51 h 390"/>
                  <a:gd name="T2" fmla="*/ 16 w 662"/>
                  <a:gd name="T3" fmla="*/ 25 h 390"/>
                  <a:gd name="T4" fmla="*/ 28 w 662"/>
                  <a:gd name="T5" fmla="*/ 18 h 390"/>
                  <a:gd name="T6" fmla="*/ 29 w 662"/>
                  <a:gd name="T7" fmla="*/ 28 h 390"/>
                  <a:gd name="T8" fmla="*/ 38 w 662"/>
                  <a:gd name="T9" fmla="*/ 18 h 390"/>
                  <a:gd name="T10" fmla="*/ 68 w 662"/>
                  <a:gd name="T11" fmla="*/ 16 h 390"/>
                  <a:gd name="T12" fmla="*/ 64 w 662"/>
                  <a:gd name="T13" fmla="*/ 52 h 390"/>
                  <a:gd name="T14" fmla="*/ 81 w 662"/>
                  <a:gd name="T15" fmla="*/ 22 h 390"/>
                  <a:gd name="T16" fmla="*/ 105 w 662"/>
                  <a:gd name="T17" fmla="*/ 26 h 390"/>
                  <a:gd name="T18" fmla="*/ 98 w 662"/>
                  <a:gd name="T19" fmla="*/ 47 h 390"/>
                  <a:gd name="T20" fmla="*/ 112 w 662"/>
                  <a:gd name="T21" fmla="*/ 33 h 390"/>
                  <a:gd name="T22" fmla="*/ 133 w 662"/>
                  <a:gd name="T23" fmla="*/ 42 h 390"/>
                  <a:gd name="T24" fmla="*/ 132 w 662"/>
                  <a:gd name="T25" fmla="*/ 62 h 390"/>
                  <a:gd name="T26" fmla="*/ 142 w 662"/>
                  <a:gd name="T27" fmla="*/ 54 h 390"/>
                  <a:gd name="T28" fmla="*/ 139 w 662"/>
                  <a:gd name="T29" fmla="*/ 75 h 390"/>
                  <a:gd name="T30" fmla="*/ 134 w 662"/>
                  <a:gd name="T31" fmla="*/ 93 h 390"/>
                  <a:gd name="T32" fmla="*/ 143 w 662"/>
                  <a:gd name="T33" fmla="*/ 97 h 390"/>
                  <a:gd name="T34" fmla="*/ 165 w 662"/>
                  <a:gd name="T35" fmla="*/ 69 h 390"/>
                  <a:gd name="T36" fmla="*/ 140 w 662"/>
                  <a:gd name="T37" fmla="*/ 35 h 390"/>
                  <a:gd name="T38" fmla="*/ 108 w 662"/>
                  <a:gd name="T39" fmla="*/ 12 h 390"/>
                  <a:gd name="T40" fmla="*/ 49 w 662"/>
                  <a:gd name="T41" fmla="*/ 2 h 390"/>
                  <a:gd name="T42" fmla="*/ 24 w 662"/>
                  <a:gd name="T43" fmla="*/ 0 h 390"/>
                  <a:gd name="T44" fmla="*/ 5 w 662"/>
                  <a:gd name="T45" fmla="*/ 5 h 390"/>
                  <a:gd name="T46" fmla="*/ 0 w 662"/>
                  <a:gd name="T47" fmla="*/ 41 h 390"/>
                  <a:gd name="T48" fmla="*/ 5 w 662"/>
                  <a:gd name="T49" fmla="*/ 57 h 390"/>
                  <a:gd name="T50" fmla="*/ 6 w 662"/>
                  <a:gd name="T51" fmla="*/ 51 h 390"/>
                  <a:gd name="T52" fmla="*/ 6 w 662"/>
                  <a:gd name="T53" fmla="*/ 51 h 39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662" h="390">
                    <a:moveTo>
                      <a:pt x="27" y="207"/>
                    </a:moveTo>
                    <a:lnTo>
                      <a:pt x="67" y="103"/>
                    </a:lnTo>
                    <a:lnTo>
                      <a:pt x="113" y="74"/>
                    </a:lnTo>
                    <a:lnTo>
                      <a:pt x="116" y="114"/>
                    </a:lnTo>
                    <a:lnTo>
                      <a:pt x="152" y="74"/>
                    </a:lnTo>
                    <a:lnTo>
                      <a:pt x="272" y="67"/>
                    </a:lnTo>
                    <a:lnTo>
                      <a:pt x="257" y="211"/>
                    </a:lnTo>
                    <a:lnTo>
                      <a:pt x="324" y="89"/>
                    </a:lnTo>
                    <a:lnTo>
                      <a:pt x="421" y="106"/>
                    </a:lnTo>
                    <a:lnTo>
                      <a:pt x="394" y="190"/>
                    </a:lnTo>
                    <a:lnTo>
                      <a:pt x="449" y="133"/>
                    </a:lnTo>
                    <a:lnTo>
                      <a:pt x="535" y="171"/>
                    </a:lnTo>
                    <a:lnTo>
                      <a:pt x="531" y="249"/>
                    </a:lnTo>
                    <a:lnTo>
                      <a:pt x="569" y="219"/>
                    </a:lnTo>
                    <a:lnTo>
                      <a:pt x="557" y="304"/>
                    </a:lnTo>
                    <a:lnTo>
                      <a:pt x="538" y="373"/>
                    </a:lnTo>
                    <a:lnTo>
                      <a:pt x="576" y="390"/>
                    </a:lnTo>
                    <a:lnTo>
                      <a:pt x="662" y="278"/>
                    </a:lnTo>
                    <a:lnTo>
                      <a:pt x="561" y="141"/>
                    </a:lnTo>
                    <a:lnTo>
                      <a:pt x="436" y="51"/>
                    </a:lnTo>
                    <a:lnTo>
                      <a:pt x="196" y="11"/>
                    </a:lnTo>
                    <a:lnTo>
                      <a:pt x="97" y="0"/>
                    </a:lnTo>
                    <a:lnTo>
                      <a:pt x="23" y="23"/>
                    </a:lnTo>
                    <a:lnTo>
                      <a:pt x="0" y="167"/>
                    </a:lnTo>
                    <a:lnTo>
                      <a:pt x="23" y="230"/>
                    </a:lnTo>
                    <a:lnTo>
                      <a:pt x="27" y="207"/>
                    </a:lnTo>
                    <a:close/>
                  </a:path>
                </a:pathLst>
              </a:custGeom>
              <a:solidFill>
                <a:srgbClr val="D4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1" name="Freeform 81">
                <a:extLst>
                  <a:ext uri="{FF2B5EF4-FFF2-40B4-BE49-F238E27FC236}">
                    <a16:creationId xmlns:a16="http://schemas.microsoft.com/office/drawing/2014/main" id="{B4CC995C-1950-364E-A589-16BDA34F4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1890"/>
                <a:ext cx="308" cy="251"/>
              </a:xfrm>
              <a:custGeom>
                <a:avLst/>
                <a:gdLst>
                  <a:gd name="T0" fmla="*/ 32 w 616"/>
                  <a:gd name="T1" fmla="*/ 14 h 502"/>
                  <a:gd name="T2" fmla="*/ 8 w 616"/>
                  <a:gd name="T3" fmla="*/ 43 h 502"/>
                  <a:gd name="T4" fmla="*/ 0 w 616"/>
                  <a:gd name="T5" fmla="*/ 71 h 502"/>
                  <a:gd name="T6" fmla="*/ 7 w 616"/>
                  <a:gd name="T7" fmla="*/ 101 h 502"/>
                  <a:gd name="T8" fmla="*/ 32 w 616"/>
                  <a:gd name="T9" fmla="*/ 120 h 502"/>
                  <a:gd name="T10" fmla="*/ 63 w 616"/>
                  <a:gd name="T11" fmla="*/ 126 h 502"/>
                  <a:gd name="T12" fmla="*/ 92 w 616"/>
                  <a:gd name="T13" fmla="*/ 122 h 502"/>
                  <a:gd name="T14" fmla="*/ 115 w 616"/>
                  <a:gd name="T15" fmla="*/ 113 h 502"/>
                  <a:gd name="T16" fmla="*/ 143 w 616"/>
                  <a:gd name="T17" fmla="*/ 84 h 502"/>
                  <a:gd name="T18" fmla="*/ 154 w 616"/>
                  <a:gd name="T19" fmla="*/ 42 h 502"/>
                  <a:gd name="T20" fmla="*/ 138 w 616"/>
                  <a:gd name="T21" fmla="*/ 59 h 502"/>
                  <a:gd name="T22" fmla="*/ 119 w 616"/>
                  <a:gd name="T23" fmla="*/ 79 h 502"/>
                  <a:gd name="T24" fmla="*/ 97 w 616"/>
                  <a:gd name="T25" fmla="*/ 93 h 502"/>
                  <a:gd name="T26" fmla="*/ 67 w 616"/>
                  <a:gd name="T27" fmla="*/ 97 h 502"/>
                  <a:gd name="T28" fmla="*/ 36 w 616"/>
                  <a:gd name="T29" fmla="*/ 87 h 502"/>
                  <a:gd name="T30" fmla="*/ 27 w 616"/>
                  <a:gd name="T31" fmla="*/ 72 h 502"/>
                  <a:gd name="T32" fmla="*/ 36 w 616"/>
                  <a:gd name="T33" fmla="*/ 58 h 502"/>
                  <a:gd name="T34" fmla="*/ 64 w 616"/>
                  <a:gd name="T35" fmla="*/ 31 h 502"/>
                  <a:gd name="T36" fmla="*/ 74 w 616"/>
                  <a:gd name="T37" fmla="*/ 3 h 502"/>
                  <a:gd name="T38" fmla="*/ 32 w 616"/>
                  <a:gd name="T39" fmla="*/ 0 h 502"/>
                  <a:gd name="T40" fmla="*/ 32 w 616"/>
                  <a:gd name="T41" fmla="*/ 14 h 502"/>
                  <a:gd name="T42" fmla="*/ 32 w 616"/>
                  <a:gd name="T43" fmla="*/ 14 h 50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16" h="502">
                    <a:moveTo>
                      <a:pt x="126" y="53"/>
                    </a:moveTo>
                    <a:lnTo>
                      <a:pt x="29" y="171"/>
                    </a:lnTo>
                    <a:lnTo>
                      <a:pt x="0" y="283"/>
                    </a:lnTo>
                    <a:lnTo>
                      <a:pt x="25" y="403"/>
                    </a:lnTo>
                    <a:lnTo>
                      <a:pt x="126" y="477"/>
                    </a:lnTo>
                    <a:lnTo>
                      <a:pt x="251" y="502"/>
                    </a:lnTo>
                    <a:lnTo>
                      <a:pt x="367" y="485"/>
                    </a:lnTo>
                    <a:lnTo>
                      <a:pt x="460" y="451"/>
                    </a:lnTo>
                    <a:lnTo>
                      <a:pt x="570" y="335"/>
                    </a:lnTo>
                    <a:lnTo>
                      <a:pt x="616" y="167"/>
                    </a:lnTo>
                    <a:lnTo>
                      <a:pt x="549" y="236"/>
                    </a:lnTo>
                    <a:lnTo>
                      <a:pt x="475" y="314"/>
                    </a:lnTo>
                    <a:lnTo>
                      <a:pt x="386" y="369"/>
                    </a:lnTo>
                    <a:lnTo>
                      <a:pt x="266" y="388"/>
                    </a:lnTo>
                    <a:lnTo>
                      <a:pt x="141" y="346"/>
                    </a:lnTo>
                    <a:lnTo>
                      <a:pt x="107" y="287"/>
                    </a:lnTo>
                    <a:lnTo>
                      <a:pt x="141" y="232"/>
                    </a:lnTo>
                    <a:lnTo>
                      <a:pt x="255" y="124"/>
                    </a:lnTo>
                    <a:lnTo>
                      <a:pt x="293" y="11"/>
                    </a:lnTo>
                    <a:lnTo>
                      <a:pt x="126" y="0"/>
                    </a:lnTo>
                    <a:lnTo>
                      <a:pt x="126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2" name="Freeform 82">
                <a:extLst>
                  <a:ext uri="{FF2B5EF4-FFF2-40B4-BE49-F238E27FC236}">
                    <a16:creationId xmlns:a16="http://schemas.microsoft.com/office/drawing/2014/main" id="{446F8FDF-5DD6-D64A-975E-5F7EB4F04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1971"/>
                <a:ext cx="301" cy="170"/>
              </a:xfrm>
              <a:custGeom>
                <a:avLst/>
                <a:gdLst>
                  <a:gd name="T0" fmla="*/ 8 w 602"/>
                  <a:gd name="T1" fmla="*/ 44 h 340"/>
                  <a:gd name="T2" fmla="*/ 21 w 602"/>
                  <a:gd name="T3" fmla="*/ 58 h 340"/>
                  <a:gd name="T4" fmla="*/ 50 w 602"/>
                  <a:gd name="T5" fmla="*/ 65 h 340"/>
                  <a:gd name="T6" fmla="*/ 69 w 602"/>
                  <a:gd name="T7" fmla="*/ 64 h 340"/>
                  <a:gd name="T8" fmla="*/ 93 w 602"/>
                  <a:gd name="T9" fmla="*/ 58 h 340"/>
                  <a:gd name="T10" fmla="*/ 117 w 602"/>
                  <a:gd name="T11" fmla="*/ 46 h 340"/>
                  <a:gd name="T12" fmla="*/ 151 w 602"/>
                  <a:gd name="T13" fmla="*/ 0 h 340"/>
                  <a:gd name="T14" fmla="*/ 143 w 602"/>
                  <a:gd name="T15" fmla="*/ 44 h 340"/>
                  <a:gd name="T16" fmla="*/ 109 w 602"/>
                  <a:gd name="T17" fmla="*/ 73 h 340"/>
                  <a:gd name="T18" fmla="*/ 67 w 602"/>
                  <a:gd name="T19" fmla="*/ 85 h 340"/>
                  <a:gd name="T20" fmla="*/ 51 w 602"/>
                  <a:gd name="T21" fmla="*/ 83 h 340"/>
                  <a:gd name="T22" fmla="*/ 15 w 602"/>
                  <a:gd name="T23" fmla="*/ 73 h 340"/>
                  <a:gd name="T24" fmla="*/ 3 w 602"/>
                  <a:gd name="T25" fmla="*/ 56 h 340"/>
                  <a:gd name="T26" fmla="*/ 0 w 602"/>
                  <a:gd name="T27" fmla="*/ 35 h 340"/>
                  <a:gd name="T28" fmla="*/ 8 w 602"/>
                  <a:gd name="T29" fmla="*/ 44 h 340"/>
                  <a:gd name="T30" fmla="*/ 8 w 602"/>
                  <a:gd name="T31" fmla="*/ 44 h 3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2" h="340">
                    <a:moveTo>
                      <a:pt x="30" y="176"/>
                    </a:moveTo>
                    <a:lnTo>
                      <a:pt x="83" y="230"/>
                    </a:lnTo>
                    <a:lnTo>
                      <a:pt x="197" y="260"/>
                    </a:lnTo>
                    <a:lnTo>
                      <a:pt x="275" y="254"/>
                    </a:lnTo>
                    <a:lnTo>
                      <a:pt x="372" y="230"/>
                    </a:lnTo>
                    <a:lnTo>
                      <a:pt x="465" y="184"/>
                    </a:lnTo>
                    <a:lnTo>
                      <a:pt x="602" y="0"/>
                    </a:lnTo>
                    <a:lnTo>
                      <a:pt x="570" y="173"/>
                    </a:lnTo>
                    <a:lnTo>
                      <a:pt x="435" y="292"/>
                    </a:lnTo>
                    <a:lnTo>
                      <a:pt x="268" y="340"/>
                    </a:lnTo>
                    <a:lnTo>
                      <a:pt x="201" y="330"/>
                    </a:lnTo>
                    <a:lnTo>
                      <a:pt x="60" y="289"/>
                    </a:lnTo>
                    <a:lnTo>
                      <a:pt x="11" y="222"/>
                    </a:lnTo>
                    <a:lnTo>
                      <a:pt x="0" y="140"/>
                    </a:lnTo>
                    <a:lnTo>
                      <a:pt x="30" y="176"/>
                    </a:lnTo>
                    <a:close/>
                  </a:path>
                </a:pathLst>
              </a:custGeom>
              <a:solidFill>
                <a:srgbClr val="D4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3" name="Freeform 83">
                <a:extLst>
                  <a:ext uri="{FF2B5EF4-FFF2-40B4-BE49-F238E27FC236}">
                    <a16:creationId xmlns:a16="http://schemas.microsoft.com/office/drawing/2014/main" id="{761E2CC2-0AA0-DC4B-B7FD-198DFF2C2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1900"/>
                <a:ext cx="115" cy="165"/>
              </a:xfrm>
              <a:custGeom>
                <a:avLst/>
                <a:gdLst>
                  <a:gd name="T0" fmla="*/ 1 w 230"/>
                  <a:gd name="T1" fmla="*/ 27 h 331"/>
                  <a:gd name="T2" fmla="*/ 14 w 230"/>
                  <a:gd name="T3" fmla="*/ 17 h 331"/>
                  <a:gd name="T4" fmla="*/ 27 w 230"/>
                  <a:gd name="T5" fmla="*/ 18 h 331"/>
                  <a:gd name="T6" fmla="*/ 4 w 230"/>
                  <a:gd name="T7" fmla="*/ 39 h 331"/>
                  <a:gd name="T8" fmla="*/ 0 w 230"/>
                  <a:gd name="T9" fmla="*/ 56 h 331"/>
                  <a:gd name="T10" fmla="*/ 2 w 230"/>
                  <a:gd name="T11" fmla="*/ 68 h 331"/>
                  <a:gd name="T12" fmla="*/ 16 w 230"/>
                  <a:gd name="T13" fmla="*/ 82 h 331"/>
                  <a:gd name="T14" fmla="*/ 8 w 230"/>
                  <a:gd name="T15" fmla="*/ 66 h 331"/>
                  <a:gd name="T16" fmla="*/ 19 w 230"/>
                  <a:gd name="T17" fmla="*/ 48 h 331"/>
                  <a:gd name="T18" fmla="*/ 58 w 230"/>
                  <a:gd name="T19" fmla="*/ 11 h 331"/>
                  <a:gd name="T20" fmla="*/ 36 w 230"/>
                  <a:gd name="T21" fmla="*/ 0 h 331"/>
                  <a:gd name="T22" fmla="*/ 12 w 230"/>
                  <a:gd name="T23" fmla="*/ 6 h 331"/>
                  <a:gd name="T24" fmla="*/ 1 w 230"/>
                  <a:gd name="T25" fmla="*/ 27 h 331"/>
                  <a:gd name="T26" fmla="*/ 1 w 230"/>
                  <a:gd name="T27" fmla="*/ 27 h 33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30" h="331">
                    <a:moveTo>
                      <a:pt x="4" y="108"/>
                    </a:moveTo>
                    <a:lnTo>
                      <a:pt x="55" y="70"/>
                    </a:lnTo>
                    <a:lnTo>
                      <a:pt x="106" y="74"/>
                    </a:lnTo>
                    <a:lnTo>
                      <a:pt x="15" y="156"/>
                    </a:lnTo>
                    <a:lnTo>
                      <a:pt x="0" y="224"/>
                    </a:lnTo>
                    <a:lnTo>
                      <a:pt x="8" y="272"/>
                    </a:lnTo>
                    <a:lnTo>
                      <a:pt x="63" y="331"/>
                    </a:lnTo>
                    <a:lnTo>
                      <a:pt x="29" y="264"/>
                    </a:lnTo>
                    <a:lnTo>
                      <a:pt x="74" y="194"/>
                    </a:lnTo>
                    <a:lnTo>
                      <a:pt x="230" y="46"/>
                    </a:lnTo>
                    <a:lnTo>
                      <a:pt x="144" y="0"/>
                    </a:lnTo>
                    <a:lnTo>
                      <a:pt x="48" y="27"/>
                    </a:lnTo>
                    <a:lnTo>
                      <a:pt x="4" y="108"/>
                    </a:lnTo>
                    <a:close/>
                  </a:path>
                </a:pathLst>
              </a:custGeom>
              <a:solidFill>
                <a:srgbClr val="D4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4" name="Freeform 84">
                <a:extLst>
                  <a:ext uri="{FF2B5EF4-FFF2-40B4-BE49-F238E27FC236}">
                    <a16:creationId xmlns:a16="http://schemas.microsoft.com/office/drawing/2014/main" id="{047D9DAC-FBB1-7349-B904-9759B172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1764"/>
                <a:ext cx="324" cy="446"/>
              </a:xfrm>
              <a:custGeom>
                <a:avLst/>
                <a:gdLst>
                  <a:gd name="T0" fmla="*/ 14 w 648"/>
                  <a:gd name="T1" fmla="*/ 13 h 894"/>
                  <a:gd name="T2" fmla="*/ 20 w 648"/>
                  <a:gd name="T3" fmla="*/ 30 h 894"/>
                  <a:gd name="T4" fmla="*/ 22 w 648"/>
                  <a:gd name="T5" fmla="*/ 80 h 894"/>
                  <a:gd name="T6" fmla="*/ 15 w 648"/>
                  <a:gd name="T7" fmla="*/ 119 h 894"/>
                  <a:gd name="T8" fmla="*/ 2 w 648"/>
                  <a:gd name="T9" fmla="*/ 142 h 894"/>
                  <a:gd name="T10" fmla="*/ 0 w 648"/>
                  <a:gd name="T11" fmla="*/ 170 h 894"/>
                  <a:gd name="T12" fmla="*/ 9 w 648"/>
                  <a:gd name="T13" fmla="*/ 189 h 894"/>
                  <a:gd name="T14" fmla="*/ 28 w 648"/>
                  <a:gd name="T15" fmla="*/ 206 h 894"/>
                  <a:gd name="T16" fmla="*/ 53 w 648"/>
                  <a:gd name="T17" fmla="*/ 220 h 894"/>
                  <a:gd name="T18" fmla="*/ 76 w 648"/>
                  <a:gd name="T19" fmla="*/ 223 h 894"/>
                  <a:gd name="T20" fmla="*/ 97 w 648"/>
                  <a:gd name="T21" fmla="*/ 219 h 894"/>
                  <a:gd name="T22" fmla="*/ 123 w 648"/>
                  <a:gd name="T23" fmla="*/ 207 h 894"/>
                  <a:gd name="T24" fmla="*/ 143 w 648"/>
                  <a:gd name="T25" fmla="*/ 187 h 894"/>
                  <a:gd name="T26" fmla="*/ 162 w 648"/>
                  <a:gd name="T27" fmla="*/ 156 h 894"/>
                  <a:gd name="T28" fmla="*/ 115 w 648"/>
                  <a:gd name="T29" fmla="*/ 184 h 894"/>
                  <a:gd name="T30" fmla="*/ 85 w 648"/>
                  <a:gd name="T31" fmla="*/ 188 h 894"/>
                  <a:gd name="T32" fmla="*/ 64 w 648"/>
                  <a:gd name="T33" fmla="*/ 186 h 894"/>
                  <a:gd name="T34" fmla="*/ 44 w 648"/>
                  <a:gd name="T35" fmla="*/ 176 h 894"/>
                  <a:gd name="T36" fmla="*/ 27 w 648"/>
                  <a:gd name="T37" fmla="*/ 162 h 894"/>
                  <a:gd name="T38" fmla="*/ 23 w 648"/>
                  <a:gd name="T39" fmla="*/ 136 h 894"/>
                  <a:gd name="T40" fmla="*/ 26 w 648"/>
                  <a:gd name="T41" fmla="*/ 112 h 894"/>
                  <a:gd name="T42" fmla="*/ 34 w 648"/>
                  <a:gd name="T43" fmla="*/ 84 h 894"/>
                  <a:gd name="T44" fmla="*/ 38 w 648"/>
                  <a:gd name="T45" fmla="*/ 44 h 894"/>
                  <a:gd name="T46" fmla="*/ 31 w 648"/>
                  <a:gd name="T47" fmla="*/ 0 h 894"/>
                  <a:gd name="T48" fmla="*/ 14 w 648"/>
                  <a:gd name="T49" fmla="*/ 13 h 894"/>
                  <a:gd name="T50" fmla="*/ 14 w 648"/>
                  <a:gd name="T51" fmla="*/ 13 h 89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48" h="894">
                    <a:moveTo>
                      <a:pt x="55" y="53"/>
                    </a:moveTo>
                    <a:lnTo>
                      <a:pt x="77" y="120"/>
                    </a:lnTo>
                    <a:lnTo>
                      <a:pt x="87" y="320"/>
                    </a:lnTo>
                    <a:lnTo>
                      <a:pt x="58" y="477"/>
                    </a:lnTo>
                    <a:lnTo>
                      <a:pt x="7" y="571"/>
                    </a:lnTo>
                    <a:lnTo>
                      <a:pt x="0" y="681"/>
                    </a:lnTo>
                    <a:lnTo>
                      <a:pt x="36" y="759"/>
                    </a:lnTo>
                    <a:lnTo>
                      <a:pt x="110" y="827"/>
                    </a:lnTo>
                    <a:lnTo>
                      <a:pt x="211" y="882"/>
                    </a:lnTo>
                    <a:lnTo>
                      <a:pt x="304" y="894"/>
                    </a:lnTo>
                    <a:lnTo>
                      <a:pt x="385" y="879"/>
                    </a:lnTo>
                    <a:lnTo>
                      <a:pt x="490" y="831"/>
                    </a:lnTo>
                    <a:lnTo>
                      <a:pt x="572" y="749"/>
                    </a:lnTo>
                    <a:lnTo>
                      <a:pt x="648" y="626"/>
                    </a:lnTo>
                    <a:lnTo>
                      <a:pt x="460" y="738"/>
                    </a:lnTo>
                    <a:lnTo>
                      <a:pt x="340" y="753"/>
                    </a:lnTo>
                    <a:lnTo>
                      <a:pt x="254" y="745"/>
                    </a:lnTo>
                    <a:lnTo>
                      <a:pt x="174" y="707"/>
                    </a:lnTo>
                    <a:lnTo>
                      <a:pt x="106" y="652"/>
                    </a:lnTo>
                    <a:lnTo>
                      <a:pt x="91" y="548"/>
                    </a:lnTo>
                    <a:lnTo>
                      <a:pt x="102" y="451"/>
                    </a:lnTo>
                    <a:lnTo>
                      <a:pt x="133" y="339"/>
                    </a:lnTo>
                    <a:lnTo>
                      <a:pt x="152" y="179"/>
                    </a:lnTo>
                    <a:lnTo>
                      <a:pt x="121" y="0"/>
                    </a:lnTo>
                    <a:lnTo>
                      <a:pt x="55" y="53"/>
                    </a:lnTo>
                    <a:close/>
                  </a:path>
                </a:pathLst>
              </a:custGeom>
              <a:solidFill>
                <a:srgbClr val="F5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5" name="Freeform 85">
                <a:extLst>
                  <a:ext uri="{FF2B5EF4-FFF2-40B4-BE49-F238E27FC236}">
                    <a16:creationId xmlns:a16="http://schemas.microsoft.com/office/drawing/2014/main" id="{A75F6349-7050-9743-9433-CB5CC48AE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2078"/>
                <a:ext cx="114" cy="84"/>
              </a:xfrm>
              <a:custGeom>
                <a:avLst/>
                <a:gdLst>
                  <a:gd name="T0" fmla="*/ 0 w 226"/>
                  <a:gd name="T1" fmla="*/ 0 h 168"/>
                  <a:gd name="T2" fmla="*/ 5 w 226"/>
                  <a:gd name="T3" fmla="*/ 21 h 168"/>
                  <a:gd name="T4" fmla="*/ 18 w 226"/>
                  <a:gd name="T5" fmla="*/ 36 h 168"/>
                  <a:gd name="T6" fmla="*/ 31 w 226"/>
                  <a:gd name="T7" fmla="*/ 40 h 168"/>
                  <a:gd name="T8" fmla="*/ 58 w 226"/>
                  <a:gd name="T9" fmla="*/ 42 h 168"/>
                  <a:gd name="T10" fmla="*/ 25 w 226"/>
                  <a:gd name="T11" fmla="*/ 29 h 168"/>
                  <a:gd name="T12" fmla="*/ 13 w 226"/>
                  <a:gd name="T13" fmla="*/ 18 h 168"/>
                  <a:gd name="T14" fmla="*/ 0 w 226"/>
                  <a:gd name="T15" fmla="*/ 0 h 168"/>
                  <a:gd name="T16" fmla="*/ 0 w 226"/>
                  <a:gd name="T17" fmla="*/ 0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26" h="168">
                    <a:moveTo>
                      <a:pt x="0" y="0"/>
                    </a:moveTo>
                    <a:lnTo>
                      <a:pt x="17" y="82"/>
                    </a:lnTo>
                    <a:lnTo>
                      <a:pt x="70" y="141"/>
                    </a:lnTo>
                    <a:lnTo>
                      <a:pt x="122" y="160"/>
                    </a:lnTo>
                    <a:lnTo>
                      <a:pt x="226" y="168"/>
                    </a:lnTo>
                    <a:lnTo>
                      <a:pt x="97" y="113"/>
                    </a:lnTo>
                    <a:lnTo>
                      <a:pt x="51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DB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6" name="Freeform 86">
                <a:extLst>
                  <a:ext uri="{FF2B5EF4-FFF2-40B4-BE49-F238E27FC236}">
                    <a16:creationId xmlns:a16="http://schemas.microsoft.com/office/drawing/2014/main" id="{9B9D570A-B971-294C-87AE-0EC184761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17"/>
                <a:ext cx="230" cy="167"/>
              </a:xfrm>
              <a:custGeom>
                <a:avLst/>
                <a:gdLst>
                  <a:gd name="T0" fmla="*/ 45 w 460"/>
                  <a:gd name="T1" fmla="*/ 10 h 335"/>
                  <a:gd name="T2" fmla="*/ 15 w 460"/>
                  <a:gd name="T3" fmla="*/ 33 h 335"/>
                  <a:gd name="T4" fmla="*/ 1 w 460"/>
                  <a:gd name="T5" fmla="*/ 48 h 335"/>
                  <a:gd name="T6" fmla="*/ 0 w 460"/>
                  <a:gd name="T7" fmla="*/ 63 h 335"/>
                  <a:gd name="T8" fmla="*/ 6 w 460"/>
                  <a:gd name="T9" fmla="*/ 71 h 335"/>
                  <a:gd name="T10" fmla="*/ 16 w 460"/>
                  <a:gd name="T11" fmla="*/ 78 h 335"/>
                  <a:gd name="T12" fmla="*/ 34 w 460"/>
                  <a:gd name="T13" fmla="*/ 83 h 335"/>
                  <a:gd name="T14" fmla="*/ 58 w 460"/>
                  <a:gd name="T15" fmla="*/ 83 h 335"/>
                  <a:gd name="T16" fmla="*/ 76 w 460"/>
                  <a:gd name="T17" fmla="*/ 75 h 335"/>
                  <a:gd name="T18" fmla="*/ 92 w 460"/>
                  <a:gd name="T19" fmla="*/ 64 h 335"/>
                  <a:gd name="T20" fmla="*/ 107 w 460"/>
                  <a:gd name="T21" fmla="*/ 49 h 335"/>
                  <a:gd name="T22" fmla="*/ 115 w 460"/>
                  <a:gd name="T23" fmla="*/ 26 h 335"/>
                  <a:gd name="T24" fmla="*/ 49 w 460"/>
                  <a:gd name="T25" fmla="*/ 0 h 335"/>
                  <a:gd name="T26" fmla="*/ 45 w 460"/>
                  <a:gd name="T27" fmla="*/ 10 h 335"/>
                  <a:gd name="T28" fmla="*/ 45 w 460"/>
                  <a:gd name="T29" fmla="*/ 10 h 33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60" h="335">
                    <a:moveTo>
                      <a:pt x="179" y="40"/>
                    </a:moveTo>
                    <a:lnTo>
                      <a:pt x="59" y="133"/>
                    </a:lnTo>
                    <a:lnTo>
                      <a:pt x="4" y="192"/>
                    </a:lnTo>
                    <a:lnTo>
                      <a:pt x="0" y="253"/>
                    </a:lnTo>
                    <a:lnTo>
                      <a:pt x="23" y="285"/>
                    </a:lnTo>
                    <a:lnTo>
                      <a:pt x="63" y="312"/>
                    </a:lnTo>
                    <a:lnTo>
                      <a:pt x="135" y="335"/>
                    </a:lnTo>
                    <a:lnTo>
                      <a:pt x="230" y="335"/>
                    </a:lnTo>
                    <a:lnTo>
                      <a:pt x="303" y="301"/>
                    </a:lnTo>
                    <a:lnTo>
                      <a:pt x="365" y="257"/>
                    </a:lnTo>
                    <a:lnTo>
                      <a:pt x="428" y="196"/>
                    </a:lnTo>
                    <a:lnTo>
                      <a:pt x="460" y="105"/>
                    </a:lnTo>
                    <a:lnTo>
                      <a:pt x="194" y="0"/>
                    </a:lnTo>
                    <a:lnTo>
                      <a:pt x="179" y="40"/>
                    </a:lnTo>
                    <a:close/>
                  </a:path>
                </a:pathLst>
              </a:custGeom>
              <a:solidFill>
                <a:srgbClr val="B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7" name="Freeform 87">
                <a:extLst>
                  <a:ext uri="{FF2B5EF4-FFF2-40B4-BE49-F238E27FC236}">
                    <a16:creationId xmlns:a16="http://schemas.microsoft.com/office/drawing/2014/main" id="{11689970-5692-4548-AF55-3E7C34558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" y="1963"/>
                <a:ext cx="149" cy="106"/>
              </a:xfrm>
              <a:custGeom>
                <a:avLst/>
                <a:gdLst>
                  <a:gd name="T0" fmla="*/ 26 w 296"/>
                  <a:gd name="T1" fmla="*/ 11 h 211"/>
                  <a:gd name="T2" fmla="*/ 10 w 296"/>
                  <a:gd name="T3" fmla="*/ 24 h 211"/>
                  <a:gd name="T4" fmla="*/ 0 w 296"/>
                  <a:gd name="T5" fmla="*/ 39 h 211"/>
                  <a:gd name="T6" fmla="*/ 11 w 296"/>
                  <a:gd name="T7" fmla="*/ 50 h 211"/>
                  <a:gd name="T8" fmla="*/ 31 w 296"/>
                  <a:gd name="T9" fmla="*/ 53 h 211"/>
                  <a:gd name="T10" fmla="*/ 47 w 296"/>
                  <a:gd name="T11" fmla="*/ 51 h 211"/>
                  <a:gd name="T12" fmla="*/ 63 w 296"/>
                  <a:gd name="T13" fmla="*/ 43 h 211"/>
                  <a:gd name="T14" fmla="*/ 75 w 296"/>
                  <a:gd name="T15" fmla="*/ 25 h 211"/>
                  <a:gd name="T16" fmla="*/ 55 w 296"/>
                  <a:gd name="T17" fmla="*/ 30 h 211"/>
                  <a:gd name="T18" fmla="*/ 62 w 296"/>
                  <a:gd name="T19" fmla="*/ 19 h 211"/>
                  <a:gd name="T20" fmla="*/ 47 w 296"/>
                  <a:gd name="T21" fmla="*/ 25 h 211"/>
                  <a:gd name="T22" fmla="*/ 54 w 296"/>
                  <a:gd name="T23" fmla="*/ 16 h 211"/>
                  <a:gd name="T24" fmla="*/ 42 w 296"/>
                  <a:gd name="T25" fmla="*/ 22 h 211"/>
                  <a:gd name="T26" fmla="*/ 27 w 296"/>
                  <a:gd name="T27" fmla="*/ 30 h 211"/>
                  <a:gd name="T28" fmla="*/ 39 w 296"/>
                  <a:gd name="T29" fmla="*/ 18 h 211"/>
                  <a:gd name="T30" fmla="*/ 46 w 296"/>
                  <a:gd name="T31" fmla="*/ 8 h 211"/>
                  <a:gd name="T32" fmla="*/ 30 w 296"/>
                  <a:gd name="T33" fmla="*/ 18 h 211"/>
                  <a:gd name="T34" fmla="*/ 40 w 296"/>
                  <a:gd name="T35" fmla="*/ 0 h 211"/>
                  <a:gd name="T36" fmla="*/ 26 w 296"/>
                  <a:gd name="T37" fmla="*/ 11 h 211"/>
                  <a:gd name="T38" fmla="*/ 26 w 296"/>
                  <a:gd name="T39" fmla="*/ 11 h 2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96" h="211">
                    <a:moveTo>
                      <a:pt x="101" y="44"/>
                    </a:moveTo>
                    <a:lnTo>
                      <a:pt x="40" y="94"/>
                    </a:lnTo>
                    <a:lnTo>
                      <a:pt x="0" y="156"/>
                    </a:lnTo>
                    <a:lnTo>
                      <a:pt x="43" y="200"/>
                    </a:lnTo>
                    <a:lnTo>
                      <a:pt x="121" y="211"/>
                    </a:lnTo>
                    <a:lnTo>
                      <a:pt x="184" y="204"/>
                    </a:lnTo>
                    <a:lnTo>
                      <a:pt x="249" y="172"/>
                    </a:lnTo>
                    <a:lnTo>
                      <a:pt x="296" y="99"/>
                    </a:lnTo>
                    <a:lnTo>
                      <a:pt x="218" y="118"/>
                    </a:lnTo>
                    <a:lnTo>
                      <a:pt x="245" y="75"/>
                    </a:lnTo>
                    <a:lnTo>
                      <a:pt x="184" y="99"/>
                    </a:lnTo>
                    <a:lnTo>
                      <a:pt x="215" y="63"/>
                    </a:lnTo>
                    <a:lnTo>
                      <a:pt x="167" y="86"/>
                    </a:lnTo>
                    <a:lnTo>
                      <a:pt x="106" y="118"/>
                    </a:lnTo>
                    <a:lnTo>
                      <a:pt x="152" y="71"/>
                    </a:lnTo>
                    <a:lnTo>
                      <a:pt x="182" y="29"/>
                    </a:lnTo>
                    <a:lnTo>
                      <a:pt x="118" y="71"/>
                    </a:lnTo>
                    <a:lnTo>
                      <a:pt x="159" y="0"/>
                    </a:lnTo>
                    <a:lnTo>
                      <a:pt x="101" y="44"/>
                    </a:lnTo>
                    <a:close/>
                  </a:path>
                </a:pathLst>
              </a:custGeom>
              <a:solidFill>
                <a:srgbClr val="FF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8" name="Freeform 88">
                <a:extLst>
                  <a:ext uri="{FF2B5EF4-FFF2-40B4-BE49-F238E27FC236}">
                    <a16:creationId xmlns:a16="http://schemas.microsoft.com/office/drawing/2014/main" id="{E5050F1B-7A6B-3C46-BBEB-84E1DAF63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1979"/>
                <a:ext cx="76" cy="75"/>
              </a:xfrm>
              <a:custGeom>
                <a:avLst/>
                <a:gdLst>
                  <a:gd name="T0" fmla="*/ 16 w 152"/>
                  <a:gd name="T1" fmla="*/ 11 h 150"/>
                  <a:gd name="T2" fmla="*/ 6 w 152"/>
                  <a:gd name="T3" fmla="*/ 19 h 150"/>
                  <a:gd name="T4" fmla="*/ 0 w 152"/>
                  <a:gd name="T5" fmla="*/ 28 h 150"/>
                  <a:gd name="T6" fmla="*/ 2 w 152"/>
                  <a:gd name="T7" fmla="*/ 35 h 150"/>
                  <a:gd name="T8" fmla="*/ 9 w 152"/>
                  <a:gd name="T9" fmla="*/ 38 h 150"/>
                  <a:gd name="T10" fmla="*/ 19 w 152"/>
                  <a:gd name="T11" fmla="*/ 38 h 150"/>
                  <a:gd name="T12" fmla="*/ 38 w 152"/>
                  <a:gd name="T13" fmla="*/ 28 h 150"/>
                  <a:gd name="T14" fmla="*/ 19 w 152"/>
                  <a:gd name="T15" fmla="*/ 30 h 150"/>
                  <a:gd name="T16" fmla="*/ 30 w 152"/>
                  <a:gd name="T17" fmla="*/ 23 h 150"/>
                  <a:gd name="T18" fmla="*/ 11 w 152"/>
                  <a:gd name="T19" fmla="*/ 26 h 150"/>
                  <a:gd name="T20" fmla="*/ 20 w 152"/>
                  <a:gd name="T21" fmla="*/ 14 h 150"/>
                  <a:gd name="T22" fmla="*/ 31 w 152"/>
                  <a:gd name="T23" fmla="*/ 0 h 150"/>
                  <a:gd name="T24" fmla="*/ 16 w 152"/>
                  <a:gd name="T25" fmla="*/ 11 h 150"/>
                  <a:gd name="T26" fmla="*/ 16 w 152"/>
                  <a:gd name="T27" fmla="*/ 11 h 1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2" h="150">
                    <a:moveTo>
                      <a:pt x="63" y="42"/>
                    </a:moveTo>
                    <a:lnTo>
                      <a:pt x="21" y="74"/>
                    </a:lnTo>
                    <a:lnTo>
                      <a:pt x="0" y="112"/>
                    </a:lnTo>
                    <a:lnTo>
                      <a:pt x="6" y="139"/>
                    </a:lnTo>
                    <a:lnTo>
                      <a:pt x="36" y="150"/>
                    </a:lnTo>
                    <a:lnTo>
                      <a:pt x="75" y="150"/>
                    </a:lnTo>
                    <a:lnTo>
                      <a:pt x="152" y="112"/>
                    </a:lnTo>
                    <a:lnTo>
                      <a:pt x="75" y="120"/>
                    </a:lnTo>
                    <a:lnTo>
                      <a:pt x="118" y="89"/>
                    </a:lnTo>
                    <a:lnTo>
                      <a:pt x="44" y="101"/>
                    </a:lnTo>
                    <a:lnTo>
                      <a:pt x="80" y="53"/>
                    </a:lnTo>
                    <a:lnTo>
                      <a:pt x="122" y="0"/>
                    </a:lnTo>
                    <a:lnTo>
                      <a:pt x="63" y="42"/>
                    </a:lnTo>
                    <a:close/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29" name="Freeform 89">
                <a:extLst>
                  <a:ext uri="{FF2B5EF4-FFF2-40B4-BE49-F238E27FC236}">
                    <a16:creationId xmlns:a16="http://schemas.microsoft.com/office/drawing/2014/main" id="{15BEDB2F-D06F-1840-9ACD-C418E67E0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" y="1544"/>
                <a:ext cx="485" cy="655"/>
              </a:xfrm>
              <a:custGeom>
                <a:avLst/>
                <a:gdLst>
                  <a:gd name="T0" fmla="*/ 0 w 970"/>
                  <a:gd name="T1" fmla="*/ 27 h 1310"/>
                  <a:gd name="T2" fmla="*/ 9 w 970"/>
                  <a:gd name="T3" fmla="*/ 40 h 1310"/>
                  <a:gd name="T4" fmla="*/ 22 w 970"/>
                  <a:gd name="T5" fmla="*/ 48 h 1310"/>
                  <a:gd name="T6" fmla="*/ 44 w 970"/>
                  <a:gd name="T7" fmla="*/ 54 h 1310"/>
                  <a:gd name="T8" fmla="*/ 68 w 970"/>
                  <a:gd name="T9" fmla="*/ 55 h 1310"/>
                  <a:gd name="T10" fmla="*/ 94 w 970"/>
                  <a:gd name="T11" fmla="*/ 54 h 1310"/>
                  <a:gd name="T12" fmla="*/ 109 w 970"/>
                  <a:gd name="T13" fmla="*/ 45 h 1310"/>
                  <a:gd name="T14" fmla="*/ 83 w 970"/>
                  <a:gd name="T15" fmla="*/ 43 h 1310"/>
                  <a:gd name="T16" fmla="*/ 108 w 970"/>
                  <a:gd name="T17" fmla="*/ 39 h 1310"/>
                  <a:gd name="T18" fmla="*/ 128 w 970"/>
                  <a:gd name="T19" fmla="*/ 40 h 1310"/>
                  <a:gd name="T20" fmla="*/ 150 w 970"/>
                  <a:gd name="T21" fmla="*/ 47 h 1310"/>
                  <a:gd name="T22" fmla="*/ 168 w 970"/>
                  <a:gd name="T23" fmla="*/ 55 h 1310"/>
                  <a:gd name="T24" fmla="*/ 172 w 970"/>
                  <a:gd name="T25" fmla="*/ 47 h 1310"/>
                  <a:gd name="T26" fmla="*/ 172 w 970"/>
                  <a:gd name="T27" fmla="*/ 37 h 1310"/>
                  <a:gd name="T28" fmla="*/ 163 w 970"/>
                  <a:gd name="T29" fmla="*/ 27 h 1310"/>
                  <a:gd name="T30" fmla="*/ 154 w 970"/>
                  <a:gd name="T31" fmla="*/ 22 h 1310"/>
                  <a:gd name="T32" fmla="*/ 147 w 970"/>
                  <a:gd name="T33" fmla="*/ 0 h 1310"/>
                  <a:gd name="T34" fmla="*/ 160 w 970"/>
                  <a:gd name="T35" fmla="*/ 2 h 1310"/>
                  <a:gd name="T36" fmla="*/ 172 w 970"/>
                  <a:gd name="T37" fmla="*/ 1 h 1310"/>
                  <a:gd name="T38" fmla="*/ 176 w 970"/>
                  <a:gd name="T39" fmla="*/ 8 h 1310"/>
                  <a:gd name="T40" fmla="*/ 181 w 970"/>
                  <a:gd name="T41" fmla="*/ 4 h 1310"/>
                  <a:gd name="T42" fmla="*/ 197 w 970"/>
                  <a:gd name="T43" fmla="*/ 13 h 1310"/>
                  <a:gd name="T44" fmla="*/ 210 w 970"/>
                  <a:gd name="T45" fmla="*/ 9 h 1310"/>
                  <a:gd name="T46" fmla="*/ 228 w 970"/>
                  <a:gd name="T47" fmla="*/ 14 h 1310"/>
                  <a:gd name="T48" fmla="*/ 208 w 970"/>
                  <a:gd name="T49" fmla="*/ 17 h 1310"/>
                  <a:gd name="T50" fmla="*/ 192 w 970"/>
                  <a:gd name="T51" fmla="*/ 27 h 1310"/>
                  <a:gd name="T52" fmla="*/ 177 w 970"/>
                  <a:gd name="T53" fmla="*/ 27 h 1310"/>
                  <a:gd name="T54" fmla="*/ 189 w 970"/>
                  <a:gd name="T55" fmla="*/ 48 h 1310"/>
                  <a:gd name="T56" fmla="*/ 192 w 970"/>
                  <a:gd name="T57" fmla="*/ 71 h 1310"/>
                  <a:gd name="T58" fmla="*/ 210 w 970"/>
                  <a:gd name="T59" fmla="*/ 116 h 1310"/>
                  <a:gd name="T60" fmla="*/ 207 w 970"/>
                  <a:gd name="T61" fmla="*/ 82 h 1310"/>
                  <a:gd name="T62" fmla="*/ 220 w 970"/>
                  <a:gd name="T63" fmla="*/ 74 h 1310"/>
                  <a:gd name="T64" fmla="*/ 229 w 970"/>
                  <a:gd name="T65" fmla="*/ 57 h 1310"/>
                  <a:gd name="T66" fmla="*/ 232 w 970"/>
                  <a:gd name="T67" fmla="*/ 41 h 1310"/>
                  <a:gd name="T68" fmla="*/ 230 w 970"/>
                  <a:gd name="T69" fmla="*/ 20 h 1310"/>
                  <a:gd name="T70" fmla="*/ 242 w 970"/>
                  <a:gd name="T71" fmla="*/ 38 h 1310"/>
                  <a:gd name="T72" fmla="*/ 243 w 970"/>
                  <a:gd name="T73" fmla="*/ 64 h 1310"/>
                  <a:gd name="T74" fmla="*/ 234 w 970"/>
                  <a:gd name="T75" fmla="*/ 87 h 1310"/>
                  <a:gd name="T76" fmla="*/ 220 w 970"/>
                  <a:gd name="T77" fmla="*/ 100 h 1310"/>
                  <a:gd name="T78" fmla="*/ 221 w 970"/>
                  <a:gd name="T79" fmla="*/ 126 h 1310"/>
                  <a:gd name="T80" fmla="*/ 215 w 970"/>
                  <a:gd name="T81" fmla="*/ 149 h 1310"/>
                  <a:gd name="T82" fmla="*/ 200 w 970"/>
                  <a:gd name="T83" fmla="*/ 199 h 1310"/>
                  <a:gd name="T84" fmla="*/ 168 w 970"/>
                  <a:gd name="T85" fmla="*/ 259 h 1310"/>
                  <a:gd name="T86" fmla="*/ 131 w 970"/>
                  <a:gd name="T87" fmla="*/ 299 h 1310"/>
                  <a:gd name="T88" fmla="*/ 97 w 970"/>
                  <a:gd name="T89" fmla="*/ 328 h 1310"/>
                  <a:gd name="T90" fmla="*/ 127 w 970"/>
                  <a:gd name="T91" fmla="*/ 272 h 1310"/>
                  <a:gd name="T92" fmla="*/ 141 w 970"/>
                  <a:gd name="T93" fmla="*/ 239 h 1310"/>
                  <a:gd name="T94" fmla="*/ 152 w 970"/>
                  <a:gd name="T95" fmla="*/ 195 h 1310"/>
                  <a:gd name="T96" fmla="*/ 117 w 970"/>
                  <a:gd name="T97" fmla="*/ 267 h 1310"/>
                  <a:gd name="T98" fmla="*/ 131 w 970"/>
                  <a:gd name="T99" fmla="*/ 190 h 1310"/>
                  <a:gd name="T100" fmla="*/ 154 w 970"/>
                  <a:gd name="T101" fmla="*/ 161 h 1310"/>
                  <a:gd name="T102" fmla="*/ 94 w 970"/>
                  <a:gd name="T103" fmla="*/ 113 h 1310"/>
                  <a:gd name="T104" fmla="*/ 48 w 970"/>
                  <a:gd name="T105" fmla="*/ 109 h 1310"/>
                  <a:gd name="T106" fmla="*/ 19 w 970"/>
                  <a:gd name="T107" fmla="*/ 100 h 1310"/>
                  <a:gd name="T108" fmla="*/ 37 w 970"/>
                  <a:gd name="T109" fmla="*/ 72 h 1310"/>
                  <a:gd name="T110" fmla="*/ 8 w 970"/>
                  <a:gd name="T111" fmla="*/ 49 h 1310"/>
                  <a:gd name="T112" fmla="*/ 0 w 970"/>
                  <a:gd name="T113" fmla="*/ 37 h 1310"/>
                  <a:gd name="T114" fmla="*/ 0 w 970"/>
                  <a:gd name="T115" fmla="*/ 27 h 1310"/>
                  <a:gd name="T116" fmla="*/ 0 w 970"/>
                  <a:gd name="T117" fmla="*/ 27 h 131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970" h="1310">
                    <a:moveTo>
                      <a:pt x="0" y="108"/>
                    </a:moveTo>
                    <a:lnTo>
                      <a:pt x="34" y="158"/>
                    </a:lnTo>
                    <a:lnTo>
                      <a:pt x="86" y="190"/>
                    </a:lnTo>
                    <a:lnTo>
                      <a:pt x="175" y="213"/>
                    </a:lnTo>
                    <a:lnTo>
                      <a:pt x="272" y="217"/>
                    </a:lnTo>
                    <a:lnTo>
                      <a:pt x="373" y="213"/>
                    </a:lnTo>
                    <a:lnTo>
                      <a:pt x="435" y="179"/>
                    </a:lnTo>
                    <a:lnTo>
                      <a:pt x="331" y="171"/>
                    </a:lnTo>
                    <a:lnTo>
                      <a:pt x="432" y="154"/>
                    </a:lnTo>
                    <a:lnTo>
                      <a:pt x="510" y="158"/>
                    </a:lnTo>
                    <a:lnTo>
                      <a:pt x="599" y="186"/>
                    </a:lnTo>
                    <a:lnTo>
                      <a:pt x="669" y="220"/>
                    </a:lnTo>
                    <a:lnTo>
                      <a:pt x="688" y="186"/>
                    </a:lnTo>
                    <a:lnTo>
                      <a:pt x="685" y="146"/>
                    </a:lnTo>
                    <a:lnTo>
                      <a:pt x="650" y="108"/>
                    </a:lnTo>
                    <a:lnTo>
                      <a:pt x="614" y="86"/>
                    </a:lnTo>
                    <a:lnTo>
                      <a:pt x="588" y="0"/>
                    </a:lnTo>
                    <a:lnTo>
                      <a:pt x="639" y="8"/>
                    </a:lnTo>
                    <a:lnTo>
                      <a:pt x="685" y="4"/>
                    </a:lnTo>
                    <a:lnTo>
                      <a:pt x="702" y="30"/>
                    </a:lnTo>
                    <a:lnTo>
                      <a:pt x="724" y="15"/>
                    </a:lnTo>
                    <a:lnTo>
                      <a:pt x="787" y="49"/>
                    </a:lnTo>
                    <a:lnTo>
                      <a:pt x="837" y="34"/>
                    </a:lnTo>
                    <a:lnTo>
                      <a:pt x="911" y="53"/>
                    </a:lnTo>
                    <a:lnTo>
                      <a:pt x="829" y="65"/>
                    </a:lnTo>
                    <a:lnTo>
                      <a:pt x="766" y="105"/>
                    </a:lnTo>
                    <a:lnTo>
                      <a:pt x="707" y="105"/>
                    </a:lnTo>
                    <a:lnTo>
                      <a:pt x="755" y="190"/>
                    </a:lnTo>
                    <a:lnTo>
                      <a:pt x="766" y="283"/>
                    </a:lnTo>
                    <a:lnTo>
                      <a:pt x="837" y="462"/>
                    </a:lnTo>
                    <a:lnTo>
                      <a:pt x="825" y="325"/>
                    </a:lnTo>
                    <a:lnTo>
                      <a:pt x="880" y="295"/>
                    </a:lnTo>
                    <a:lnTo>
                      <a:pt x="915" y="228"/>
                    </a:lnTo>
                    <a:lnTo>
                      <a:pt x="926" y="162"/>
                    </a:lnTo>
                    <a:lnTo>
                      <a:pt x="918" y="78"/>
                    </a:lnTo>
                    <a:lnTo>
                      <a:pt x="966" y="150"/>
                    </a:lnTo>
                    <a:lnTo>
                      <a:pt x="970" y="253"/>
                    </a:lnTo>
                    <a:lnTo>
                      <a:pt x="934" y="346"/>
                    </a:lnTo>
                    <a:lnTo>
                      <a:pt x="880" y="399"/>
                    </a:lnTo>
                    <a:lnTo>
                      <a:pt x="884" y="504"/>
                    </a:lnTo>
                    <a:lnTo>
                      <a:pt x="859" y="595"/>
                    </a:lnTo>
                    <a:lnTo>
                      <a:pt x="799" y="793"/>
                    </a:lnTo>
                    <a:lnTo>
                      <a:pt x="669" y="1034"/>
                    </a:lnTo>
                    <a:lnTo>
                      <a:pt x="521" y="1194"/>
                    </a:lnTo>
                    <a:lnTo>
                      <a:pt x="386" y="1310"/>
                    </a:lnTo>
                    <a:lnTo>
                      <a:pt x="506" y="1087"/>
                    </a:lnTo>
                    <a:lnTo>
                      <a:pt x="561" y="953"/>
                    </a:lnTo>
                    <a:lnTo>
                      <a:pt x="607" y="778"/>
                    </a:lnTo>
                    <a:lnTo>
                      <a:pt x="468" y="1068"/>
                    </a:lnTo>
                    <a:lnTo>
                      <a:pt x="521" y="759"/>
                    </a:lnTo>
                    <a:lnTo>
                      <a:pt x="614" y="644"/>
                    </a:lnTo>
                    <a:lnTo>
                      <a:pt x="375" y="451"/>
                    </a:lnTo>
                    <a:lnTo>
                      <a:pt x="190" y="435"/>
                    </a:lnTo>
                    <a:lnTo>
                      <a:pt x="74" y="399"/>
                    </a:lnTo>
                    <a:lnTo>
                      <a:pt x="145" y="287"/>
                    </a:lnTo>
                    <a:lnTo>
                      <a:pt x="31" y="194"/>
                    </a:lnTo>
                    <a:lnTo>
                      <a:pt x="0" y="146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D0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0" name="Freeform 90">
                <a:extLst>
                  <a:ext uri="{FF2B5EF4-FFF2-40B4-BE49-F238E27FC236}">
                    <a16:creationId xmlns:a16="http://schemas.microsoft.com/office/drawing/2014/main" id="{75D0E28E-8C16-3344-93F7-9A3CA825C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6" y="1583"/>
                <a:ext cx="60" cy="67"/>
              </a:xfrm>
              <a:custGeom>
                <a:avLst/>
                <a:gdLst>
                  <a:gd name="T0" fmla="*/ 22 w 120"/>
                  <a:gd name="T1" fmla="*/ 5 h 135"/>
                  <a:gd name="T2" fmla="*/ 11 w 120"/>
                  <a:gd name="T3" fmla="*/ 16 h 135"/>
                  <a:gd name="T4" fmla="*/ 0 w 120"/>
                  <a:gd name="T5" fmla="*/ 33 h 135"/>
                  <a:gd name="T6" fmla="*/ 24 w 120"/>
                  <a:gd name="T7" fmla="*/ 27 h 135"/>
                  <a:gd name="T8" fmla="*/ 22 w 120"/>
                  <a:gd name="T9" fmla="*/ 18 h 135"/>
                  <a:gd name="T10" fmla="*/ 30 w 120"/>
                  <a:gd name="T11" fmla="*/ 0 h 135"/>
                  <a:gd name="T12" fmla="*/ 22 w 120"/>
                  <a:gd name="T13" fmla="*/ 5 h 135"/>
                  <a:gd name="T14" fmla="*/ 22 w 120"/>
                  <a:gd name="T15" fmla="*/ 5 h 1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0" h="135">
                    <a:moveTo>
                      <a:pt x="85" y="23"/>
                    </a:moveTo>
                    <a:lnTo>
                      <a:pt x="44" y="65"/>
                    </a:lnTo>
                    <a:lnTo>
                      <a:pt x="0" y="135"/>
                    </a:lnTo>
                    <a:lnTo>
                      <a:pt x="93" y="108"/>
                    </a:lnTo>
                    <a:lnTo>
                      <a:pt x="85" y="72"/>
                    </a:lnTo>
                    <a:lnTo>
                      <a:pt x="120" y="0"/>
                    </a:lnTo>
                    <a:lnTo>
                      <a:pt x="85" y="23"/>
                    </a:lnTo>
                    <a:close/>
                  </a:path>
                </a:pathLst>
              </a:custGeom>
              <a:solidFill>
                <a:srgbClr val="FFEB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1" name="Freeform 91">
                <a:extLst>
                  <a:ext uri="{FF2B5EF4-FFF2-40B4-BE49-F238E27FC236}">
                    <a16:creationId xmlns:a16="http://schemas.microsoft.com/office/drawing/2014/main" id="{E3BFF1A8-6A43-7E46-A395-36CF3A852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1637"/>
                <a:ext cx="337" cy="128"/>
              </a:xfrm>
              <a:custGeom>
                <a:avLst/>
                <a:gdLst>
                  <a:gd name="T0" fmla="*/ 24 w 673"/>
                  <a:gd name="T1" fmla="*/ 24 h 257"/>
                  <a:gd name="T2" fmla="*/ 54 w 673"/>
                  <a:gd name="T3" fmla="*/ 9 h 257"/>
                  <a:gd name="T4" fmla="*/ 87 w 673"/>
                  <a:gd name="T5" fmla="*/ 0 h 257"/>
                  <a:gd name="T6" fmla="*/ 109 w 673"/>
                  <a:gd name="T7" fmla="*/ 16 h 257"/>
                  <a:gd name="T8" fmla="*/ 169 w 673"/>
                  <a:gd name="T9" fmla="*/ 21 h 257"/>
                  <a:gd name="T10" fmla="*/ 168 w 673"/>
                  <a:gd name="T11" fmla="*/ 64 h 257"/>
                  <a:gd name="T12" fmla="*/ 143 w 673"/>
                  <a:gd name="T13" fmla="*/ 64 h 257"/>
                  <a:gd name="T14" fmla="*/ 105 w 673"/>
                  <a:gd name="T15" fmla="*/ 54 h 257"/>
                  <a:gd name="T16" fmla="*/ 55 w 673"/>
                  <a:gd name="T17" fmla="*/ 57 h 257"/>
                  <a:gd name="T18" fmla="*/ 0 w 673"/>
                  <a:gd name="T19" fmla="*/ 43 h 257"/>
                  <a:gd name="T20" fmla="*/ 24 w 673"/>
                  <a:gd name="T21" fmla="*/ 24 h 257"/>
                  <a:gd name="T22" fmla="*/ 24 w 673"/>
                  <a:gd name="T23" fmla="*/ 24 h 2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73" h="257">
                    <a:moveTo>
                      <a:pt x="93" y="97"/>
                    </a:moveTo>
                    <a:lnTo>
                      <a:pt x="215" y="38"/>
                    </a:lnTo>
                    <a:lnTo>
                      <a:pt x="346" y="0"/>
                    </a:lnTo>
                    <a:lnTo>
                      <a:pt x="435" y="65"/>
                    </a:lnTo>
                    <a:lnTo>
                      <a:pt x="673" y="86"/>
                    </a:lnTo>
                    <a:lnTo>
                      <a:pt x="669" y="257"/>
                    </a:lnTo>
                    <a:lnTo>
                      <a:pt x="572" y="257"/>
                    </a:lnTo>
                    <a:lnTo>
                      <a:pt x="420" y="217"/>
                    </a:lnTo>
                    <a:lnTo>
                      <a:pt x="219" y="228"/>
                    </a:lnTo>
                    <a:lnTo>
                      <a:pt x="0" y="175"/>
                    </a:lnTo>
                    <a:lnTo>
                      <a:pt x="93" y="97"/>
                    </a:lnTo>
                    <a:close/>
                  </a:path>
                </a:pathLst>
              </a:custGeom>
              <a:solidFill>
                <a:srgbClr val="788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2" name="Freeform 92">
                <a:extLst>
                  <a:ext uri="{FF2B5EF4-FFF2-40B4-BE49-F238E27FC236}">
                    <a16:creationId xmlns:a16="http://schemas.microsoft.com/office/drawing/2014/main" id="{F7CC8518-9375-D24B-B517-666FA6C18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" y="2074"/>
                <a:ext cx="317" cy="203"/>
              </a:xfrm>
              <a:custGeom>
                <a:avLst/>
                <a:gdLst>
                  <a:gd name="T0" fmla="*/ 0 w 633"/>
                  <a:gd name="T1" fmla="*/ 40 h 405"/>
                  <a:gd name="T2" fmla="*/ 8 w 633"/>
                  <a:gd name="T3" fmla="*/ 76 h 405"/>
                  <a:gd name="T4" fmla="*/ 24 w 633"/>
                  <a:gd name="T5" fmla="*/ 92 h 405"/>
                  <a:gd name="T6" fmla="*/ 47 w 633"/>
                  <a:gd name="T7" fmla="*/ 99 h 405"/>
                  <a:gd name="T8" fmla="*/ 70 w 633"/>
                  <a:gd name="T9" fmla="*/ 102 h 405"/>
                  <a:gd name="T10" fmla="*/ 87 w 633"/>
                  <a:gd name="T11" fmla="*/ 98 h 405"/>
                  <a:gd name="T12" fmla="*/ 121 w 633"/>
                  <a:gd name="T13" fmla="*/ 82 h 405"/>
                  <a:gd name="T14" fmla="*/ 147 w 633"/>
                  <a:gd name="T15" fmla="*/ 59 h 405"/>
                  <a:gd name="T16" fmla="*/ 159 w 633"/>
                  <a:gd name="T17" fmla="*/ 0 h 405"/>
                  <a:gd name="T18" fmla="*/ 132 w 633"/>
                  <a:gd name="T19" fmla="*/ 49 h 405"/>
                  <a:gd name="T20" fmla="*/ 107 w 633"/>
                  <a:gd name="T21" fmla="*/ 69 h 405"/>
                  <a:gd name="T22" fmla="*/ 85 w 633"/>
                  <a:gd name="T23" fmla="*/ 77 h 405"/>
                  <a:gd name="T24" fmla="*/ 67 w 633"/>
                  <a:gd name="T25" fmla="*/ 79 h 405"/>
                  <a:gd name="T26" fmla="*/ 50 w 633"/>
                  <a:gd name="T27" fmla="*/ 76 h 405"/>
                  <a:gd name="T28" fmla="*/ 31 w 633"/>
                  <a:gd name="T29" fmla="*/ 68 h 405"/>
                  <a:gd name="T30" fmla="*/ 20 w 633"/>
                  <a:gd name="T31" fmla="*/ 60 h 405"/>
                  <a:gd name="T32" fmla="*/ 0 w 633"/>
                  <a:gd name="T33" fmla="*/ 40 h 405"/>
                  <a:gd name="T34" fmla="*/ 0 w 633"/>
                  <a:gd name="T35" fmla="*/ 40 h 40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33" h="405">
                    <a:moveTo>
                      <a:pt x="0" y="160"/>
                    </a:moveTo>
                    <a:lnTo>
                      <a:pt x="30" y="302"/>
                    </a:lnTo>
                    <a:lnTo>
                      <a:pt x="93" y="365"/>
                    </a:lnTo>
                    <a:lnTo>
                      <a:pt x="186" y="393"/>
                    </a:lnTo>
                    <a:lnTo>
                      <a:pt x="279" y="405"/>
                    </a:lnTo>
                    <a:lnTo>
                      <a:pt x="346" y="390"/>
                    </a:lnTo>
                    <a:lnTo>
                      <a:pt x="483" y="327"/>
                    </a:lnTo>
                    <a:lnTo>
                      <a:pt x="587" y="234"/>
                    </a:lnTo>
                    <a:lnTo>
                      <a:pt x="633" y="0"/>
                    </a:lnTo>
                    <a:lnTo>
                      <a:pt x="528" y="194"/>
                    </a:lnTo>
                    <a:lnTo>
                      <a:pt x="428" y="276"/>
                    </a:lnTo>
                    <a:lnTo>
                      <a:pt x="338" y="308"/>
                    </a:lnTo>
                    <a:lnTo>
                      <a:pt x="268" y="316"/>
                    </a:lnTo>
                    <a:lnTo>
                      <a:pt x="198" y="304"/>
                    </a:lnTo>
                    <a:lnTo>
                      <a:pt x="123" y="272"/>
                    </a:lnTo>
                    <a:lnTo>
                      <a:pt x="78" y="2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D0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3" name="Freeform 93">
                <a:extLst>
                  <a:ext uri="{FF2B5EF4-FFF2-40B4-BE49-F238E27FC236}">
                    <a16:creationId xmlns:a16="http://schemas.microsoft.com/office/drawing/2014/main" id="{F8E6EC8F-8533-1347-9001-FA88896B9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0" y="1453"/>
                <a:ext cx="310" cy="204"/>
              </a:xfrm>
              <a:custGeom>
                <a:avLst/>
                <a:gdLst>
                  <a:gd name="T0" fmla="*/ 150 w 622"/>
                  <a:gd name="T1" fmla="*/ 0 h 409"/>
                  <a:gd name="T2" fmla="*/ 152 w 622"/>
                  <a:gd name="T3" fmla="*/ 9 h 409"/>
                  <a:gd name="T4" fmla="*/ 147 w 622"/>
                  <a:gd name="T5" fmla="*/ 19 h 409"/>
                  <a:gd name="T6" fmla="*/ 134 w 622"/>
                  <a:gd name="T7" fmla="*/ 30 h 409"/>
                  <a:gd name="T8" fmla="*/ 113 w 622"/>
                  <a:gd name="T9" fmla="*/ 37 h 409"/>
                  <a:gd name="T10" fmla="*/ 63 w 622"/>
                  <a:gd name="T11" fmla="*/ 40 h 409"/>
                  <a:gd name="T12" fmla="*/ 37 w 622"/>
                  <a:gd name="T13" fmla="*/ 43 h 409"/>
                  <a:gd name="T14" fmla="*/ 16 w 622"/>
                  <a:gd name="T15" fmla="*/ 49 h 409"/>
                  <a:gd name="T16" fmla="*/ 2 w 622"/>
                  <a:gd name="T17" fmla="*/ 62 h 409"/>
                  <a:gd name="T18" fmla="*/ 0 w 622"/>
                  <a:gd name="T19" fmla="*/ 76 h 409"/>
                  <a:gd name="T20" fmla="*/ 6 w 622"/>
                  <a:gd name="T21" fmla="*/ 91 h 409"/>
                  <a:gd name="T22" fmla="*/ 22 w 622"/>
                  <a:gd name="T23" fmla="*/ 102 h 409"/>
                  <a:gd name="T24" fmla="*/ 8 w 622"/>
                  <a:gd name="T25" fmla="*/ 84 h 409"/>
                  <a:gd name="T26" fmla="*/ 5 w 622"/>
                  <a:gd name="T27" fmla="*/ 72 h 409"/>
                  <a:gd name="T28" fmla="*/ 12 w 622"/>
                  <a:gd name="T29" fmla="*/ 58 h 409"/>
                  <a:gd name="T30" fmla="*/ 26 w 622"/>
                  <a:gd name="T31" fmla="*/ 51 h 409"/>
                  <a:gd name="T32" fmla="*/ 50 w 622"/>
                  <a:gd name="T33" fmla="*/ 45 h 409"/>
                  <a:gd name="T34" fmla="*/ 94 w 622"/>
                  <a:gd name="T35" fmla="*/ 42 h 409"/>
                  <a:gd name="T36" fmla="*/ 121 w 622"/>
                  <a:gd name="T37" fmla="*/ 39 h 409"/>
                  <a:gd name="T38" fmla="*/ 138 w 622"/>
                  <a:gd name="T39" fmla="*/ 32 h 409"/>
                  <a:gd name="T40" fmla="*/ 149 w 622"/>
                  <a:gd name="T41" fmla="*/ 23 h 409"/>
                  <a:gd name="T42" fmla="*/ 155 w 622"/>
                  <a:gd name="T43" fmla="*/ 11 h 409"/>
                  <a:gd name="T44" fmla="*/ 153 w 622"/>
                  <a:gd name="T45" fmla="*/ 4 h 409"/>
                  <a:gd name="T46" fmla="*/ 150 w 622"/>
                  <a:gd name="T47" fmla="*/ 0 h 409"/>
                  <a:gd name="T48" fmla="*/ 150 w 622"/>
                  <a:gd name="T49" fmla="*/ 0 h 4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22" h="409">
                    <a:moveTo>
                      <a:pt x="603" y="0"/>
                    </a:moveTo>
                    <a:lnTo>
                      <a:pt x="609" y="38"/>
                    </a:lnTo>
                    <a:lnTo>
                      <a:pt x="590" y="78"/>
                    </a:lnTo>
                    <a:lnTo>
                      <a:pt x="540" y="122"/>
                    </a:lnTo>
                    <a:lnTo>
                      <a:pt x="453" y="149"/>
                    </a:lnTo>
                    <a:lnTo>
                      <a:pt x="253" y="160"/>
                    </a:lnTo>
                    <a:lnTo>
                      <a:pt x="149" y="172"/>
                    </a:lnTo>
                    <a:lnTo>
                      <a:pt x="65" y="198"/>
                    </a:lnTo>
                    <a:lnTo>
                      <a:pt x="10" y="251"/>
                    </a:lnTo>
                    <a:lnTo>
                      <a:pt x="0" y="307"/>
                    </a:lnTo>
                    <a:lnTo>
                      <a:pt x="25" y="365"/>
                    </a:lnTo>
                    <a:lnTo>
                      <a:pt x="91" y="409"/>
                    </a:lnTo>
                    <a:lnTo>
                      <a:pt x="33" y="339"/>
                    </a:lnTo>
                    <a:lnTo>
                      <a:pt x="21" y="288"/>
                    </a:lnTo>
                    <a:lnTo>
                      <a:pt x="48" y="234"/>
                    </a:lnTo>
                    <a:lnTo>
                      <a:pt x="107" y="204"/>
                    </a:lnTo>
                    <a:lnTo>
                      <a:pt x="202" y="181"/>
                    </a:lnTo>
                    <a:lnTo>
                      <a:pt x="379" y="170"/>
                    </a:lnTo>
                    <a:lnTo>
                      <a:pt x="485" y="156"/>
                    </a:lnTo>
                    <a:lnTo>
                      <a:pt x="553" y="130"/>
                    </a:lnTo>
                    <a:lnTo>
                      <a:pt x="599" y="94"/>
                    </a:lnTo>
                    <a:lnTo>
                      <a:pt x="622" y="44"/>
                    </a:lnTo>
                    <a:lnTo>
                      <a:pt x="616" y="19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4" name="Freeform 94">
                <a:extLst>
                  <a:ext uri="{FF2B5EF4-FFF2-40B4-BE49-F238E27FC236}">
                    <a16:creationId xmlns:a16="http://schemas.microsoft.com/office/drawing/2014/main" id="{1033B91C-429F-5B46-9E23-8D8B23245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1" y="1602"/>
                <a:ext cx="607" cy="363"/>
              </a:xfrm>
              <a:custGeom>
                <a:avLst/>
                <a:gdLst>
                  <a:gd name="T0" fmla="*/ 0 w 1213"/>
                  <a:gd name="T1" fmla="*/ 30 h 726"/>
                  <a:gd name="T2" fmla="*/ 23 w 1213"/>
                  <a:gd name="T3" fmla="*/ 35 h 726"/>
                  <a:gd name="T4" fmla="*/ 48 w 1213"/>
                  <a:gd name="T5" fmla="*/ 37 h 726"/>
                  <a:gd name="T6" fmla="*/ 72 w 1213"/>
                  <a:gd name="T7" fmla="*/ 36 h 726"/>
                  <a:gd name="T8" fmla="*/ 96 w 1213"/>
                  <a:gd name="T9" fmla="*/ 30 h 726"/>
                  <a:gd name="T10" fmla="*/ 102 w 1213"/>
                  <a:gd name="T11" fmla="*/ 27 h 726"/>
                  <a:gd name="T12" fmla="*/ 92 w 1213"/>
                  <a:gd name="T13" fmla="*/ 24 h 726"/>
                  <a:gd name="T14" fmla="*/ 81 w 1213"/>
                  <a:gd name="T15" fmla="*/ 23 h 726"/>
                  <a:gd name="T16" fmla="*/ 92 w 1213"/>
                  <a:gd name="T17" fmla="*/ 20 h 726"/>
                  <a:gd name="T18" fmla="*/ 104 w 1213"/>
                  <a:gd name="T19" fmla="*/ 19 h 726"/>
                  <a:gd name="T20" fmla="*/ 119 w 1213"/>
                  <a:gd name="T21" fmla="*/ 23 h 726"/>
                  <a:gd name="T22" fmla="*/ 129 w 1213"/>
                  <a:gd name="T23" fmla="*/ 27 h 726"/>
                  <a:gd name="T24" fmla="*/ 136 w 1213"/>
                  <a:gd name="T25" fmla="*/ 34 h 726"/>
                  <a:gd name="T26" fmla="*/ 141 w 1213"/>
                  <a:gd name="T27" fmla="*/ 36 h 726"/>
                  <a:gd name="T28" fmla="*/ 147 w 1213"/>
                  <a:gd name="T29" fmla="*/ 36 h 726"/>
                  <a:gd name="T30" fmla="*/ 153 w 1213"/>
                  <a:gd name="T31" fmla="*/ 33 h 726"/>
                  <a:gd name="T32" fmla="*/ 155 w 1213"/>
                  <a:gd name="T33" fmla="*/ 25 h 726"/>
                  <a:gd name="T34" fmla="*/ 153 w 1213"/>
                  <a:gd name="T35" fmla="*/ 17 h 726"/>
                  <a:gd name="T36" fmla="*/ 148 w 1213"/>
                  <a:gd name="T37" fmla="*/ 9 h 726"/>
                  <a:gd name="T38" fmla="*/ 142 w 1213"/>
                  <a:gd name="T39" fmla="*/ 4 h 726"/>
                  <a:gd name="T40" fmla="*/ 134 w 1213"/>
                  <a:gd name="T41" fmla="*/ 0 h 726"/>
                  <a:gd name="T42" fmla="*/ 145 w 1213"/>
                  <a:gd name="T43" fmla="*/ 4 h 726"/>
                  <a:gd name="T44" fmla="*/ 154 w 1213"/>
                  <a:gd name="T45" fmla="*/ 10 h 726"/>
                  <a:gd name="T46" fmla="*/ 159 w 1213"/>
                  <a:gd name="T47" fmla="*/ 20 h 726"/>
                  <a:gd name="T48" fmla="*/ 160 w 1213"/>
                  <a:gd name="T49" fmla="*/ 31 h 726"/>
                  <a:gd name="T50" fmla="*/ 152 w 1213"/>
                  <a:gd name="T51" fmla="*/ 43 h 726"/>
                  <a:gd name="T52" fmla="*/ 160 w 1213"/>
                  <a:gd name="T53" fmla="*/ 61 h 726"/>
                  <a:gd name="T54" fmla="*/ 174 w 1213"/>
                  <a:gd name="T55" fmla="*/ 92 h 726"/>
                  <a:gd name="T56" fmla="*/ 201 w 1213"/>
                  <a:gd name="T57" fmla="*/ 119 h 726"/>
                  <a:gd name="T58" fmla="*/ 237 w 1213"/>
                  <a:gd name="T59" fmla="*/ 129 h 726"/>
                  <a:gd name="T60" fmla="*/ 262 w 1213"/>
                  <a:gd name="T61" fmla="*/ 123 h 726"/>
                  <a:gd name="T62" fmla="*/ 289 w 1213"/>
                  <a:gd name="T63" fmla="*/ 107 h 726"/>
                  <a:gd name="T64" fmla="*/ 304 w 1213"/>
                  <a:gd name="T65" fmla="*/ 79 h 726"/>
                  <a:gd name="T66" fmla="*/ 300 w 1213"/>
                  <a:gd name="T67" fmla="*/ 108 h 726"/>
                  <a:gd name="T68" fmla="*/ 283 w 1213"/>
                  <a:gd name="T69" fmla="*/ 134 h 726"/>
                  <a:gd name="T70" fmla="*/ 259 w 1213"/>
                  <a:gd name="T71" fmla="*/ 160 h 726"/>
                  <a:gd name="T72" fmla="*/ 231 w 1213"/>
                  <a:gd name="T73" fmla="*/ 175 h 726"/>
                  <a:gd name="T74" fmla="*/ 204 w 1213"/>
                  <a:gd name="T75" fmla="*/ 182 h 726"/>
                  <a:gd name="T76" fmla="*/ 167 w 1213"/>
                  <a:gd name="T77" fmla="*/ 178 h 726"/>
                  <a:gd name="T78" fmla="*/ 145 w 1213"/>
                  <a:gd name="T79" fmla="*/ 161 h 726"/>
                  <a:gd name="T80" fmla="*/ 128 w 1213"/>
                  <a:gd name="T81" fmla="*/ 138 h 726"/>
                  <a:gd name="T82" fmla="*/ 117 w 1213"/>
                  <a:gd name="T83" fmla="*/ 167 h 726"/>
                  <a:gd name="T84" fmla="*/ 119 w 1213"/>
                  <a:gd name="T85" fmla="*/ 143 h 726"/>
                  <a:gd name="T86" fmla="*/ 112 w 1213"/>
                  <a:gd name="T87" fmla="*/ 126 h 726"/>
                  <a:gd name="T88" fmla="*/ 99 w 1213"/>
                  <a:gd name="T89" fmla="*/ 113 h 726"/>
                  <a:gd name="T90" fmla="*/ 74 w 1213"/>
                  <a:gd name="T91" fmla="*/ 96 h 726"/>
                  <a:gd name="T92" fmla="*/ 52 w 1213"/>
                  <a:gd name="T93" fmla="*/ 83 h 726"/>
                  <a:gd name="T94" fmla="*/ 49 w 1213"/>
                  <a:gd name="T95" fmla="*/ 67 h 726"/>
                  <a:gd name="T96" fmla="*/ 54 w 1213"/>
                  <a:gd name="T97" fmla="*/ 49 h 726"/>
                  <a:gd name="T98" fmla="*/ 44 w 1213"/>
                  <a:gd name="T99" fmla="*/ 53 h 726"/>
                  <a:gd name="T100" fmla="*/ 32 w 1213"/>
                  <a:gd name="T101" fmla="*/ 43 h 726"/>
                  <a:gd name="T102" fmla="*/ 18 w 1213"/>
                  <a:gd name="T103" fmla="*/ 38 h 726"/>
                  <a:gd name="T104" fmla="*/ 0 w 1213"/>
                  <a:gd name="T105" fmla="*/ 30 h 726"/>
                  <a:gd name="T106" fmla="*/ 0 w 1213"/>
                  <a:gd name="T107" fmla="*/ 30 h 72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213" h="726">
                    <a:moveTo>
                      <a:pt x="0" y="118"/>
                    </a:moveTo>
                    <a:lnTo>
                      <a:pt x="91" y="137"/>
                    </a:lnTo>
                    <a:lnTo>
                      <a:pt x="190" y="146"/>
                    </a:lnTo>
                    <a:lnTo>
                      <a:pt x="285" y="143"/>
                    </a:lnTo>
                    <a:lnTo>
                      <a:pt x="384" y="118"/>
                    </a:lnTo>
                    <a:lnTo>
                      <a:pt x="405" y="108"/>
                    </a:lnTo>
                    <a:lnTo>
                      <a:pt x="367" y="95"/>
                    </a:lnTo>
                    <a:lnTo>
                      <a:pt x="323" y="91"/>
                    </a:lnTo>
                    <a:lnTo>
                      <a:pt x="365" y="78"/>
                    </a:lnTo>
                    <a:lnTo>
                      <a:pt x="414" y="76"/>
                    </a:lnTo>
                    <a:lnTo>
                      <a:pt x="473" y="89"/>
                    </a:lnTo>
                    <a:lnTo>
                      <a:pt x="515" y="108"/>
                    </a:lnTo>
                    <a:lnTo>
                      <a:pt x="542" y="133"/>
                    </a:lnTo>
                    <a:lnTo>
                      <a:pt x="562" y="144"/>
                    </a:lnTo>
                    <a:lnTo>
                      <a:pt x="587" y="144"/>
                    </a:lnTo>
                    <a:lnTo>
                      <a:pt x="610" y="129"/>
                    </a:lnTo>
                    <a:lnTo>
                      <a:pt x="620" y="99"/>
                    </a:lnTo>
                    <a:lnTo>
                      <a:pt x="610" y="66"/>
                    </a:lnTo>
                    <a:lnTo>
                      <a:pt x="591" y="34"/>
                    </a:lnTo>
                    <a:lnTo>
                      <a:pt x="566" y="15"/>
                    </a:lnTo>
                    <a:lnTo>
                      <a:pt x="534" y="0"/>
                    </a:lnTo>
                    <a:lnTo>
                      <a:pt x="580" y="13"/>
                    </a:lnTo>
                    <a:lnTo>
                      <a:pt x="616" y="38"/>
                    </a:lnTo>
                    <a:lnTo>
                      <a:pt x="635" y="78"/>
                    </a:lnTo>
                    <a:lnTo>
                      <a:pt x="640" y="124"/>
                    </a:lnTo>
                    <a:lnTo>
                      <a:pt x="606" y="171"/>
                    </a:lnTo>
                    <a:lnTo>
                      <a:pt x="640" y="243"/>
                    </a:lnTo>
                    <a:lnTo>
                      <a:pt x="696" y="367"/>
                    </a:lnTo>
                    <a:lnTo>
                      <a:pt x="802" y="473"/>
                    </a:lnTo>
                    <a:lnTo>
                      <a:pt x="945" y="515"/>
                    </a:lnTo>
                    <a:lnTo>
                      <a:pt x="1045" y="490"/>
                    </a:lnTo>
                    <a:lnTo>
                      <a:pt x="1156" y="428"/>
                    </a:lnTo>
                    <a:lnTo>
                      <a:pt x="1213" y="316"/>
                    </a:lnTo>
                    <a:lnTo>
                      <a:pt x="1197" y="430"/>
                    </a:lnTo>
                    <a:lnTo>
                      <a:pt x="1131" y="536"/>
                    </a:lnTo>
                    <a:lnTo>
                      <a:pt x="1036" y="639"/>
                    </a:lnTo>
                    <a:lnTo>
                      <a:pt x="922" y="698"/>
                    </a:lnTo>
                    <a:lnTo>
                      <a:pt x="815" y="726"/>
                    </a:lnTo>
                    <a:lnTo>
                      <a:pt x="665" y="711"/>
                    </a:lnTo>
                    <a:lnTo>
                      <a:pt x="580" y="644"/>
                    </a:lnTo>
                    <a:lnTo>
                      <a:pt x="511" y="551"/>
                    </a:lnTo>
                    <a:lnTo>
                      <a:pt x="466" y="665"/>
                    </a:lnTo>
                    <a:lnTo>
                      <a:pt x="473" y="570"/>
                    </a:lnTo>
                    <a:lnTo>
                      <a:pt x="448" y="502"/>
                    </a:lnTo>
                    <a:lnTo>
                      <a:pt x="393" y="451"/>
                    </a:lnTo>
                    <a:lnTo>
                      <a:pt x="296" y="384"/>
                    </a:lnTo>
                    <a:lnTo>
                      <a:pt x="205" y="331"/>
                    </a:lnTo>
                    <a:lnTo>
                      <a:pt x="196" y="266"/>
                    </a:lnTo>
                    <a:lnTo>
                      <a:pt x="213" y="196"/>
                    </a:lnTo>
                    <a:lnTo>
                      <a:pt x="175" y="211"/>
                    </a:lnTo>
                    <a:lnTo>
                      <a:pt x="127" y="169"/>
                    </a:lnTo>
                    <a:lnTo>
                      <a:pt x="70" y="152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5" name="Freeform 95">
                <a:extLst>
                  <a:ext uri="{FF2B5EF4-FFF2-40B4-BE49-F238E27FC236}">
                    <a16:creationId xmlns:a16="http://schemas.microsoft.com/office/drawing/2014/main" id="{570BFD35-81C3-F348-919D-AC90079D0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554"/>
                <a:ext cx="83" cy="38"/>
              </a:xfrm>
              <a:custGeom>
                <a:avLst/>
                <a:gdLst>
                  <a:gd name="T0" fmla="*/ 4 w 165"/>
                  <a:gd name="T1" fmla="*/ 0 h 76"/>
                  <a:gd name="T2" fmla="*/ 8 w 165"/>
                  <a:gd name="T3" fmla="*/ 7 h 76"/>
                  <a:gd name="T4" fmla="*/ 13 w 165"/>
                  <a:gd name="T5" fmla="*/ 2 h 76"/>
                  <a:gd name="T6" fmla="*/ 18 w 165"/>
                  <a:gd name="T7" fmla="*/ 11 h 76"/>
                  <a:gd name="T8" fmla="*/ 23 w 165"/>
                  <a:gd name="T9" fmla="*/ 7 h 76"/>
                  <a:gd name="T10" fmla="*/ 29 w 165"/>
                  <a:gd name="T11" fmla="*/ 12 h 76"/>
                  <a:gd name="T12" fmla="*/ 34 w 165"/>
                  <a:gd name="T13" fmla="*/ 9 h 76"/>
                  <a:gd name="T14" fmla="*/ 42 w 165"/>
                  <a:gd name="T15" fmla="*/ 11 h 76"/>
                  <a:gd name="T16" fmla="*/ 36 w 165"/>
                  <a:gd name="T17" fmla="*/ 17 h 76"/>
                  <a:gd name="T18" fmla="*/ 28 w 165"/>
                  <a:gd name="T19" fmla="*/ 19 h 76"/>
                  <a:gd name="T20" fmla="*/ 18 w 165"/>
                  <a:gd name="T21" fmla="*/ 19 h 76"/>
                  <a:gd name="T22" fmla="*/ 10 w 165"/>
                  <a:gd name="T23" fmla="*/ 16 h 76"/>
                  <a:gd name="T24" fmla="*/ 5 w 165"/>
                  <a:gd name="T25" fmla="*/ 10 h 76"/>
                  <a:gd name="T26" fmla="*/ 0 w 165"/>
                  <a:gd name="T27" fmla="*/ 2 h 76"/>
                  <a:gd name="T28" fmla="*/ 4 w 165"/>
                  <a:gd name="T29" fmla="*/ 0 h 76"/>
                  <a:gd name="T30" fmla="*/ 4 w 165"/>
                  <a:gd name="T31" fmla="*/ 0 h 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5" h="76">
                    <a:moveTo>
                      <a:pt x="13" y="0"/>
                    </a:moveTo>
                    <a:lnTo>
                      <a:pt x="30" y="25"/>
                    </a:lnTo>
                    <a:lnTo>
                      <a:pt x="51" y="7"/>
                    </a:lnTo>
                    <a:lnTo>
                      <a:pt x="70" y="42"/>
                    </a:lnTo>
                    <a:lnTo>
                      <a:pt x="91" y="25"/>
                    </a:lnTo>
                    <a:lnTo>
                      <a:pt x="116" y="45"/>
                    </a:lnTo>
                    <a:lnTo>
                      <a:pt x="135" y="34"/>
                    </a:lnTo>
                    <a:lnTo>
                      <a:pt x="165" y="42"/>
                    </a:lnTo>
                    <a:lnTo>
                      <a:pt x="143" y="66"/>
                    </a:lnTo>
                    <a:lnTo>
                      <a:pt x="110" y="76"/>
                    </a:lnTo>
                    <a:lnTo>
                      <a:pt x="72" y="76"/>
                    </a:lnTo>
                    <a:lnTo>
                      <a:pt x="40" y="63"/>
                    </a:lnTo>
                    <a:lnTo>
                      <a:pt x="17" y="38"/>
                    </a:lnTo>
                    <a:lnTo>
                      <a:pt x="0" y="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6" name="Freeform 96">
                <a:extLst>
                  <a:ext uri="{FF2B5EF4-FFF2-40B4-BE49-F238E27FC236}">
                    <a16:creationId xmlns:a16="http://schemas.microsoft.com/office/drawing/2014/main" id="{C849EF32-CCD8-9542-8BF1-5C19B5D54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466"/>
                <a:ext cx="109" cy="89"/>
              </a:xfrm>
              <a:custGeom>
                <a:avLst/>
                <a:gdLst>
                  <a:gd name="T0" fmla="*/ 53 w 219"/>
                  <a:gd name="T1" fmla="*/ 2 h 179"/>
                  <a:gd name="T2" fmla="*/ 41 w 219"/>
                  <a:gd name="T3" fmla="*/ 6 h 179"/>
                  <a:gd name="T4" fmla="*/ 36 w 219"/>
                  <a:gd name="T5" fmla="*/ 12 h 179"/>
                  <a:gd name="T6" fmla="*/ 41 w 219"/>
                  <a:gd name="T7" fmla="*/ 17 h 179"/>
                  <a:gd name="T8" fmla="*/ 28 w 219"/>
                  <a:gd name="T9" fmla="*/ 18 h 179"/>
                  <a:gd name="T10" fmla="*/ 15 w 219"/>
                  <a:gd name="T11" fmla="*/ 24 h 179"/>
                  <a:gd name="T12" fmla="*/ 11 w 219"/>
                  <a:gd name="T13" fmla="*/ 28 h 179"/>
                  <a:gd name="T14" fmla="*/ 28 w 219"/>
                  <a:gd name="T15" fmla="*/ 28 h 179"/>
                  <a:gd name="T16" fmla="*/ 47 w 219"/>
                  <a:gd name="T17" fmla="*/ 33 h 179"/>
                  <a:gd name="T18" fmla="*/ 54 w 219"/>
                  <a:gd name="T19" fmla="*/ 43 h 179"/>
                  <a:gd name="T20" fmla="*/ 50 w 219"/>
                  <a:gd name="T21" fmla="*/ 44 h 179"/>
                  <a:gd name="T22" fmla="*/ 42 w 219"/>
                  <a:gd name="T23" fmla="*/ 37 h 179"/>
                  <a:gd name="T24" fmla="*/ 25 w 219"/>
                  <a:gd name="T25" fmla="*/ 33 h 179"/>
                  <a:gd name="T26" fmla="*/ 0 w 219"/>
                  <a:gd name="T27" fmla="*/ 35 h 179"/>
                  <a:gd name="T28" fmla="*/ 9 w 219"/>
                  <a:gd name="T29" fmla="*/ 17 h 179"/>
                  <a:gd name="T30" fmla="*/ 27 w 219"/>
                  <a:gd name="T31" fmla="*/ 3 h 179"/>
                  <a:gd name="T32" fmla="*/ 42 w 219"/>
                  <a:gd name="T33" fmla="*/ 0 h 179"/>
                  <a:gd name="T34" fmla="*/ 53 w 219"/>
                  <a:gd name="T35" fmla="*/ 2 h 179"/>
                  <a:gd name="T36" fmla="*/ 53 w 219"/>
                  <a:gd name="T37" fmla="*/ 2 h 1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9" h="179">
                    <a:moveTo>
                      <a:pt x="213" y="10"/>
                    </a:moveTo>
                    <a:lnTo>
                      <a:pt x="165" y="25"/>
                    </a:lnTo>
                    <a:lnTo>
                      <a:pt x="146" y="51"/>
                    </a:lnTo>
                    <a:lnTo>
                      <a:pt x="165" y="68"/>
                    </a:lnTo>
                    <a:lnTo>
                      <a:pt x="114" y="72"/>
                    </a:lnTo>
                    <a:lnTo>
                      <a:pt x="61" y="97"/>
                    </a:lnTo>
                    <a:lnTo>
                      <a:pt x="46" y="114"/>
                    </a:lnTo>
                    <a:lnTo>
                      <a:pt x="114" y="114"/>
                    </a:lnTo>
                    <a:lnTo>
                      <a:pt x="188" y="135"/>
                    </a:lnTo>
                    <a:lnTo>
                      <a:pt x="219" y="175"/>
                    </a:lnTo>
                    <a:lnTo>
                      <a:pt x="203" y="179"/>
                    </a:lnTo>
                    <a:lnTo>
                      <a:pt x="169" y="150"/>
                    </a:lnTo>
                    <a:lnTo>
                      <a:pt x="101" y="135"/>
                    </a:lnTo>
                    <a:lnTo>
                      <a:pt x="0" y="141"/>
                    </a:lnTo>
                    <a:lnTo>
                      <a:pt x="38" y="70"/>
                    </a:lnTo>
                    <a:lnTo>
                      <a:pt x="108" y="15"/>
                    </a:lnTo>
                    <a:lnTo>
                      <a:pt x="171" y="0"/>
                    </a:lnTo>
                    <a:lnTo>
                      <a:pt x="21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7" name="Freeform 97">
                <a:extLst>
                  <a:ext uri="{FF2B5EF4-FFF2-40B4-BE49-F238E27FC236}">
                    <a16:creationId xmlns:a16="http://schemas.microsoft.com/office/drawing/2014/main" id="{CEF8ACBB-BE5F-F749-9BB2-813D0E1FB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389"/>
                <a:ext cx="132" cy="101"/>
              </a:xfrm>
              <a:custGeom>
                <a:avLst/>
                <a:gdLst>
                  <a:gd name="T0" fmla="*/ 1 w 264"/>
                  <a:gd name="T1" fmla="*/ 23 h 202"/>
                  <a:gd name="T2" fmla="*/ 0 w 264"/>
                  <a:gd name="T3" fmla="*/ 14 h 202"/>
                  <a:gd name="T4" fmla="*/ 5 w 264"/>
                  <a:gd name="T5" fmla="*/ 16 h 202"/>
                  <a:gd name="T6" fmla="*/ 9 w 264"/>
                  <a:gd name="T7" fmla="*/ 3 h 202"/>
                  <a:gd name="T8" fmla="*/ 14 w 264"/>
                  <a:gd name="T9" fmla="*/ 8 h 202"/>
                  <a:gd name="T10" fmla="*/ 22 w 264"/>
                  <a:gd name="T11" fmla="*/ 0 h 202"/>
                  <a:gd name="T12" fmla="*/ 45 w 264"/>
                  <a:gd name="T13" fmla="*/ 8 h 202"/>
                  <a:gd name="T14" fmla="*/ 56 w 264"/>
                  <a:gd name="T15" fmla="*/ 17 h 202"/>
                  <a:gd name="T16" fmla="*/ 55 w 264"/>
                  <a:gd name="T17" fmla="*/ 27 h 202"/>
                  <a:gd name="T18" fmla="*/ 59 w 264"/>
                  <a:gd name="T19" fmla="*/ 25 h 202"/>
                  <a:gd name="T20" fmla="*/ 58 w 264"/>
                  <a:gd name="T21" fmla="*/ 33 h 202"/>
                  <a:gd name="T22" fmla="*/ 63 w 264"/>
                  <a:gd name="T23" fmla="*/ 31 h 202"/>
                  <a:gd name="T24" fmla="*/ 62 w 264"/>
                  <a:gd name="T25" fmla="*/ 39 h 202"/>
                  <a:gd name="T26" fmla="*/ 66 w 264"/>
                  <a:gd name="T27" fmla="*/ 42 h 202"/>
                  <a:gd name="T28" fmla="*/ 60 w 264"/>
                  <a:gd name="T29" fmla="*/ 51 h 202"/>
                  <a:gd name="T30" fmla="*/ 49 w 264"/>
                  <a:gd name="T31" fmla="*/ 29 h 202"/>
                  <a:gd name="T32" fmla="*/ 39 w 264"/>
                  <a:gd name="T33" fmla="*/ 26 h 202"/>
                  <a:gd name="T34" fmla="*/ 7 w 264"/>
                  <a:gd name="T35" fmla="*/ 26 h 202"/>
                  <a:gd name="T36" fmla="*/ 1 w 264"/>
                  <a:gd name="T37" fmla="*/ 23 h 202"/>
                  <a:gd name="T38" fmla="*/ 1 w 264"/>
                  <a:gd name="T39" fmla="*/ 23 h 20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4" h="202">
                    <a:moveTo>
                      <a:pt x="4" y="89"/>
                    </a:moveTo>
                    <a:lnTo>
                      <a:pt x="0" y="53"/>
                    </a:lnTo>
                    <a:lnTo>
                      <a:pt x="17" y="61"/>
                    </a:lnTo>
                    <a:lnTo>
                      <a:pt x="36" y="11"/>
                    </a:lnTo>
                    <a:lnTo>
                      <a:pt x="55" y="30"/>
                    </a:lnTo>
                    <a:lnTo>
                      <a:pt x="86" y="0"/>
                    </a:lnTo>
                    <a:lnTo>
                      <a:pt x="179" y="29"/>
                    </a:lnTo>
                    <a:lnTo>
                      <a:pt x="222" y="68"/>
                    </a:lnTo>
                    <a:lnTo>
                      <a:pt x="217" y="105"/>
                    </a:lnTo>
                    <a:lnTo>
                      <a:pt x="236" y="97"/>
                    </a:lnTo>
                    <a:lnTo>
                      <a:pt x="232" y="129"/>
                    </a:lnTo>
                    <a:lnTo>
                      <a:pt x="251" y="124"/>
                    </a:lnTo>
                    <a:lnTo>
                      <a:pt x="247" y="156"/>
                    </a:lnTo>
                    <a:lnTo>
                      <a:pt x="264" y="165"/>
                    </a:lnTo>
                    <a:lnTo>
                      <a:pt x="240" y="202"/>
                    </a:lnTo>
                    <a:lnTo>
                      <a:pt x="194" y="114"/>
                    </a:lnTo>
                    <a:lnTo>
                      <a:pt x="156" y="101"/>
                    </a:lnTo>
                    <a:lnTo>
                      <a:pt x="25" y="101"/>
                    </a:lnTo>
                    <a:lnTo>
                      <a:pt x="4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8" name="Freeform 98">
                <a:extLst>
                  <a:ext uri="{FF2B5EF4-FFF2-40B4-BE49-F238E27FC236}">
                    <a16:creationId xmlns:a16="http://schemas.microsoft.com/office/drawing/2014/main" id="{43575468-143F-0445-A637-FB7D90B38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1553"/>
                <a:ext cx="72" cy="13"/>
              </a:xfrm>
              <a:custGeom>
                <a:avLst/>
                <a:gdLst>
                  <a:gd name="T0" fmla="*/ 0 w 143"/>
                  <a:gd name="T1" fmla="*/ 0 h 25"/>
                  <a:gd name="T2" fmla="*/ 5 w 143"/>
                  <a:gd name="T3" fmla="*/ 6 h 25"/>
                  <a:gd name="T4" fmla="*/ 17 w 143"/>
                  <a:gd name="T5" fmla="*/ 7 h 25"/>
                  <a:gd name="T6" fmla="*/ 36 w 143"/>
                  <a:gd name="T7" fmla="*/ 2 h 25"/>
                  <a:gd name="T8" fmla="*/ 14 w 143"/>
                  <a:gd name="T9" fmla="*/ 3 h 25"/>
                  <a:gd name="T10" fmla="*/ 5 w 143"/>
                  <a:gd name="T11" fmla="*/ 0 h 25"/>
                  <a:gd name="T12" fmla="*/ 0 w 143"/>
                  <a:gd name="T13" fmla="*/ 0 h 25"/>
                  <a:gd name="T14" fmla="*/ 0 w 143"/>
                  <a:gd name="T15" fmla="*/ 0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3" h="25">
                    <a:moveTo>
                      <a:pt x="0" y="0"/>
                    </a:moveTo>
                    <a:lnTo>
                      <a:pt x="20" y="21"/>
                    </a:lnTo>
                    <a:lnTo>
                      <a:pt x="65" y="25"/>
                    </a:lnTo>
                    <a:lnTo>
                      <a:pt x="143" y="8"/>
                    </a:lnTo>
                    <a:lnTo>
                      <a:pt x="56" y="9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39" name="Freeform 99">
                <a:extLst>
                  <a:ext uri="{FF2B5EF4-FFF2-40B4-BE49-F238E27FC236}">
                    <a16:creationId xmlns:a16="http://schemas.microsoft.com/office/drawing/2014/main" id="{0B60E1BF-3C3B-3F41-8227-1D18613F5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7" y="1568"/>
                <a:ext cx="67" cy="31"/>
              </a:xfrm>
              <a:custGeom>
                <a:avLst/>
                <a:gdLst>
                  <a:gd name="T0" fmla="*/ 0 w 133"/>
                  <a:gd name="T1" fmla="*/ 2 h 63"/>
                  <a:gd name="T2" fmla="*/ 15 w 133"/>
                  <a:gd name="T3" fmla="*/ 5 h 63"/>
                  <a:gd name="T4" fmla="*/ 34 w 133"/>
                  <a:gd name="T5" fmla="*/ 15 h 63"/>
                  <a:gd name="T6" fmla="*/ 20 w 133"/>
                  <a:gd name="T7" fmla="*/ 4 h 63"/>
                  <a:gd name="T8" fmla="*/ 11 w 133"/>
                  <a:gd name="T9" fmla="*/ 1 h 63"/>
                  <a:gd name="T10" fmla="*/ 4 w 133"/>
                  <a:gd name="T11" fmla="*/ 0 h 63"/>
                  <a:gd name="T12" fmla="*/ 0 w 133"/>
                  <a:gd name="T13" fmla="*/ 2 h 63"/>
                  <a:gd name="T14" fmla="*/ 0 w 133"/>
                  <a:gd name="T15" fmla="*/ 2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33" h="63">
                    <a:moveTo>
                      <a:pt x="0" y="10"/>
                    </a:moveTo>
                    <a:lnTo>
                      <a:pt x="59" y="21"/>
                    </a:lnTo>
                    <a:lnTo>
                      <a:pt x="133" y="63"/>
                    </a:lnTo>
                    <a:lnTo>
                      <a:pt x="78" y="18"/>
                    </a:lnTo>
                    <a:lnTo>
                      <a:pt x="43" y="4"/>
                    </a:lnTo>
                    <a:lnTo>
                      <a:pt x="15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0" name="Freeform 100">
                <a:extLst>
                  <a:ext uri="{FF2B5EF4-FFF2-40B4-BE49-F238E27FC236}">
                    <a16:creationId xmlns:a16="http://schemas.microsoft.com/office/drawing/2014/main" id="{DFB48230-CED6-7444-B7BD-A8736AAA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5" y="1597"/>
                <a:ext cx="59" cy="144"/>
              </a:xfrm>
              <a:custGeom>
                <a:avLst/>
                <a:gdLst>
                  <a:gd name="T0" fmla="*/ 14 w 118"/>
                  <a:gd name="T1" fmla="*/ 0 h 288"/>
                  <a:gd name="T2" fmla="*/ 23 w 118"/>
                  <a:gd name="T3" fmla="*/ 9 h 288"/>
                  <a:gd name="T4" fmla="*/ 28 w 118"/>
                  <a:gd name="T5" fmla="*/ 19 h 288"/>
                  <a:gd name="T6" fmla="*/ 30 w 118"/>
                  <a:gd name="T7" fmla="*/ 27 h 288"/>
                  <a:gd name="T8" fmla="*/ 29 w 118"/>
                  <a:gd name="T9" fmla="*/ 39 h 288"/>
                  <a:gd name="T10" fmla="*/ 25 w 118"/>
                  <a:gd name="T11" fmla="*/ 52 h 288"/>
                  <a:gd name="T12" fmla="*/ 17 w 118"/>
                  <a:gd name="T13" fmla="*/ 62 h 288"/>
                  <a:gd name="T14" fmla="*/ 1 w 118"/>
                  <a:gd name="T15" fmla="*/ 72 h 288"/>
                  <a:gd name="T16" fmla="*/ 0 w 118"/>
                  <a:gd name="T17" fmla="*/ 60 h 288"/>
                  <a:gd name="T18" fmla="*/ 8 w 118"/>
                  <a:gd name="T19" fmla="*/ 62 h 288"/>
                  <a:gd name="T20" fmla="*/ 7 w 118"/>
                  <a:gd name="T21" fmla="*/ 51 h 288"/>
                  <a:gd name="T22" fmla="*/ 16 w 118"/>
                  <a:gd name="T23" fmla="*/ 54 h 288"/>
                  <a:gd name="T24" fmla="*/ 12 w 118"/>
                  <a:gd name="T25" fmla="*/ 43 h 288"/>
                  <a:gd name="T26" fmla="*/ 20 w 118"/>
                  <a:gd name="T27" fmla="*/ 44 h 288"/>
                  <a:gd name="T28" fmla="*/ 15 w 118"/>
                  <a:gd name="T29" fmla="*/ 34 h 288"/>
                  <a:gd name="T30" fmla="*/ 24 w 118"/>
                  <a:gd name="T31" fmla="*/ 35 h 288"/>
                  <a:gd name="T32" fmla="*/ 18 w 118"/>
                  <a:gd name="T33" fmla="*/ 26 h 288"/>
                  <a:gd name="T34" fmla="*/ 24 w 118"/>
                  <a:gd name="T35" fmla="*/ 25 h 288"/>
                  <a:gd name="T36" fmla="*/ 18 w 118"/>
                  <a:gd name="T37" fmla="*/ 18 h 288"/>
                  <a:gd name="T38" fmla="*/ 23 w 118"/>
                  <a:gd name="T39" fmla="*/ 15 h 288"/>
                  <a:gd name="T40" fmla="*/ 17 w 118"/>
                  <a:gd name="T41" fmla="*/ 11 h 288"/>
                  <a:gd name="T42" fmla="*/ 17 w 118"/>
                  <a:gd name="T43" fmla="*/ 7 h 288"/>
                  <a:gd name="T44" fmla="*/ 14 w 118"/>
                  <a:gd name="T45" fmla="*/ 0 h 288"/>
                  <a:gd name="T46" fmla="*/ 14 w 118"/>
                  <a:gd name="T47" fmla="*/ 0 h 2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8" h="288">
                    <a:moveTo>
                      <a:pt x="55" y="0"/>
                    </a:moveTo>
                    <a:lnTo>
                      <a:pt x="91" y="33"/>
                    </a:lnTo>
                    <a:lnTo>
                      <a:pt x="110" y="73"/>
                    </a:lnTo>
                    <a:lnTo>
                      <a:pt x="118" y="107"/>
                    </a:lnTo>
                    <a:lnTo>
                      <a:pt x="114" y="156"/>
                    </a:lnTo>
                    <a:lnTo>
                      <a:pt x="99" y="206"/>
                    </a:lnTo>
                    <a:lnTo>
                      <a:pt x="68" y="246"/>
                    </a:lnTo>
                    <a:lnTo>
                      <a:pt x="4" y="288"/>
                    </a:lnTo>
                    <a:lnTo>
                      <a:pt x="0" y="238"/>
                    </a:lnTo>
                    <a:lnTo>
                      <a:pt x="32" y="248"/>
                    </a:lnTo>
                    <a:lnTo>
                      <a:pt x="25" y="204"/>
                    </a:lnTo>
                    <a:lnTo>
                      <a:pt x="61" y="213"/>
                    </a:lnTo>
                    <a:lnTo>
                      <a:pt x="47" y="170"/>
                    </a:lnTo>
                    <a:lnTo>
                      <a:pt x="80" y="173"/>
                    </a:lnTo>
                    <a:lnTo>
                      <a:pt x="59" y="135"/>
                    </a:lnTo>
                    <a:lnTo>
                      <a:pt x="95" y="137"/>
                    </a:lnTo>
                    <a:lnTo>
                      <a:pt x="70" y="101"/>
                    </a:lnTo>
                    <a:lnTo>
                      <a:pt x="95" y="97"/>
                    </a:lnTo>
                    <a:lnTo>
                      <a:pt x="70" y="69"/>
                    </a:lnTo>
                    <a:lnTo>
                      <a:pt x="89" y="59"/>
                    </a:lnTo>
                    <a:lnTo>
                      <a:pt x="68" y="42"/>
                    </a:lnTo>
                    <a:lnTo>
                      <a:pt x="66" y="27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1" name="Freeform 101">
                <a:extLst>
                  <a:ext uri="{FF2B5EF4-FFF2-40B4-BE49-F238E27FC236}">
                    <a16:creationId xmlns:a16="http://schemas.microsoft.com/office/drawing/2014/main" id="{D1D92DB0-6570-664A-B06A-69FDF1546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1394"/>
                <a:ext cx="117" cy="64"/>
              </a:xfrm>
              <a:custGeom>
                <a:avLst/>
                <a:gdLst>
                  <a:gd name="T0" fmla="*/ 58 w 234"/>
                  <a:gd name="T1" fmla="*/ 19 h 129"/>
                  <a:gd name="T2" fmla="*/ 53 w 234"/>
                  <a:gd name="T3" fmla="*/ 21 h 129"/>
                  <a:gd name="T4" fmla="*/ 43 w 234"/>
                  <a:gd name="T5" fmla="*/ 21 h 129"/>
                  <a:gd name="T6" fmla="*/ 33 w 234"/>
                  <a:gd name="T7" fmla="*/ 19 h 129"/>
                  <a:gd name="T8" fmla="*/ 21 w 234"/>
                  <a:gd name="T9" fmla="*/ 21 h 129"/>
                  <a:gd name="T10" fmla="*/ 2 w 234"/>
                  <a:gd name="T11" fmla="*/ 32 h 129"/>
                  <a:gd name="T12" fmla="*/ 0 w 234"/>
                  <a:gd name="T13" fmla="*/ 22 h 129"/>
                  <a:gd name="T14" fmla="*/ 5 w 234"/>
                  <a:gd name="T15" fmla="*/ 22 h 129"/>
                  <a:gd name="T16" fmla="*/ 8 w 234"/>
                  <a:gd name="T17" fmla="*/ 15 h 129"/>
                  <a:gd name="T18" fmla="*/ 12 w 234"/>
                  <a:gd name="T19" fmla="*/ 16 h 129"/>
                  <a:gd name="T20" fmla="*/ 15 w 234"/>
                  <a:gd name="T21" fmla="*/ 8 h 129"/>
                  <a:gd name="T22" fmla="*/ 30 w 234"/>
                  <a:gd name="T23" fmla="*/ 0 h 129"/>
                  <a:gd name="T24" fmla="*/ 43 w 234"/>
                  <a:gd name="T25" fmla="*/ 0 h 129"/>
                  <a:gd name="T26" fmla="*/ 45 w 234"/>
                  <a:gd name="T27" fmla="*/ 6 h 129"/>
                  <a:gd name="T28" fmla="*/ 51 w 234"/>
                  <a:gd name="T29" fmla="*/ 0 h 129"/>
                  <a:gd name="T30" fmla="*/ 54 w 234"/>
                  <a:gd name="T31" fmla="*/ 8 h 129"/>
                  <a:gd name="T32" fmla="*/ 59 w 234"/>
                  <a:gd name="T33" fmla="*/ 8 h 129"/>
                  <a:gd name="T34" fmla="*/ 58 w 234"/>
                  <a:gd name="T35" fmla="*/ 19 h 129"/>
                  <a:gd name="T36" fmla="*/ 58 w 234"/>
                  <a:gd name="T37" fmla="*/ 19 h 1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4" h="129">
                    <a:moveTo>
                      <a:pt x="232" y="77"/>
                    </a:moveTo>
                    <a:lnTo>
                      <a:pt x="211" y="85"/>
                    </a:lnTo>
                    <a:lnTo>
                      <a:pt x="171" y="85"/>
                    </a:lnTo>
                    <a:lnTo>
                      <a:pt x="131" y="76"/>
                    </a:lnTo>
                    <a:lnTo>
                      <a:pt x="84" y="85"/>
                    </a:lnTo>
                    <a:lnTo>
                      <a:pt x="6" y="129"/>
                    </a:lnTo>
                    <a:lnTo>
                      <a:pt x="0" y="91"/>
                    </a:lnTo>
                    <a:lnTo>
                      <a:pt x="19" y="91"/>
                    </a:lnTo>
                    <a:lnTo>
                      <a:pt x="29" y="62"/>
                    </a:lnTo>
                    <a:lnTo>
                      <a:pt x="48" y="66"/>
                    </a:lnTo>
                    <a:lnTo>
                      <a:pt x="57" y="32"/>
                    </a:lnTo>
                    <a:lnTo>
                      <a:pt x="120" y="3"/>
                    </a:lnTo>
                    <a:lnTo>
                      <a:pt x="171" y="0"/>
                    </a:lnTo>
                    <a:lnTo>
                      <a:pt x="179" y="26"/>
                    </a:lnTo>
                    <a:lnTo>
                      <a:pt x="202" y="0"/>
                    </a:lnTo>
                    <a:lnTo>
                      <a:pt x="213" y="34"/>
                    </a:lnTo>
                    <a:lnTo>
                      <a:pt x="234" y="34"/>
                    </a:lnTo>
                    <a:lnTo>
                      <a:pt x="23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2" name="Freeform 102">
                <a:extLst>
                  <a:ext uri="{FF2B5EF4-FFF2-40B4-BE49-F238E27FC236}">
                    <a16:creationId xmlns:a16="http://schemas.microsoft.com/office/drawing/2014/main" id="{E48809DC-02A1-F245-A829-288A4CCE0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1503"/>
                <a:ext cx="84" cy="26"/>
              </a:xfrm>
              <a:custGeom>
                <a:avLst/>
                <a:gdLst>
                  <a:gd name="T0" fmla="*/ 42 w 167"/>
                  <a:gd name="T1" fmla="*/ 8 h 52"/>
                  <a:gd name="T2" fmla="*/ 32 w 167"/>
                  <a:gd name="T3" fmla="*/ 3 h 52"/>
                  <a:gd name="T4" fmla="*/ 10 w 167"/>
                  <a:gd name="T5" fmla="*/ 0 h 52"/>
                  <a:gd name="T6" fmla="*/ 0 w 167"/>
                  <a:gd name="T7" fmla="*/ 10 h 52"/>
                  <a:gd name="T8" fmla="*/ 1 w 167"/>
                  <a:gd name="T9" fmla="*/ 13 h 52"/>
                  <a:gd name="T10" fmla="*/ 7 w 167"/>
                  <a:gd name="T11" fmla="*/ 8 h 52"/>
                  <a:gd name="T12" fmla="*/ 33 w 167"/>
                  <a:gd name="T13" fmla="*/ 8 h 52"/>
                  <a:gd name="T14" fmla="*/ 42 w 167"/>
                  <a:gd name="T15" fmla="*/ 8 h 52"/>
                  <a:gd name="T16" fmla="*/ 42 w 167"/>
                  <a:gd name="T17" fmla="*/ 8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7" h="52">
                    <a:moveTo>
                      <a:pt x="167" y="31"/>
                    </a:moveTo>
                    <a:lnTo>
                      <a:pt x="125" y="10"/>
                    </a:lnTo>
                    <a:lnTo>
                      <a:pt x="40" y="0"/>
                    </a:lnTo>
                    <a:lnTo>
                      <a:pt x="0" y="38"/>
                    </a:lnTo>
                    <a:lnTo>
                      <a:pt x="2" y="52"/>
                    </a:lnTo>
                    <a:lnTo>
                      <a:pt x="28" y="31"/>
                    </a:lnTo>
                    <a:lnTo>
                      <a:pt x="131" y="31"/>
                    </a:lnTo>
                    <a:lnTo>
                      <a:pt x="16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3" name="Freeform 103">
                <a:extLst>
                  <a:ext uri="{FF2B5EF4-FFF2-40B4-BE49-F238E27FC236}">
                    <a16:creationId xmlns:a16="http://schemas.microsoft.com/office/drawing/2014/main" id="{739EFFCD-5495-AC41-A854-78E053DB2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460"/>
                <a:ext cx="108" cy="52"/>
              </a:xfrm>
              <a:custGeom>
                <a:avLst/>
                <a:gdLst>
                  <a:gd name="T0" fmla="*/ 7 w 217"/>
                  <a:gd name="T1" fmla="*/ 21 h 102"/>
                  <a:gd name="T2" fmla="*/ 22 w 217"/>
                  <a:gd name="T3" fmla="*/ 11 h 102"/>
                  <a:gd name="T4" fmla="*/ 35 w 217"/>
                  <a:gd name="T5" fmla="*/ 8 h 102"/>
                  <a:gd name="T6" fmla="*/ 54 w 217"/>
                  <a:gd name="T7" fmla="*/ 9 h 102"/>
                  <a:gd name="T8" fmla="*/ 48 w 217"/>
                  <a:gd name="T9" fmla="*/ 2 h 102"/>
                  <a:gd name="T10" fmla="*/ 43 w 217"/>
                  <a:gd name="T11" fmla="*/ 4 h 102"/>
                  <a:gd name="T12" fmla="*/ 28 w 217"/>
                  <a:gd name="T13" fmla="*/ 0 h 102"/>
                  <a:gd name="T14" fmla="*/ 13 w 217"/>
                  <a:gd name="T15" fmla="*/ 8 h 102"/>
                  <a:gd name="T16" fmla="*/ 4 w 217"/>
                  <a:gd name="T17" fmla="*/ 17 h 102"/>
                  <a:gd name="T18" fmla="*/ 0 w 217"/>
                  <a:gd name="T19" fmla="*/ 27 h 102"/>
                  <a:gd name="T20" fmla="*/ 7 w 217"/>
                  <a:gd name="T21" fmla="*/ 21 h 102"/>
                  <a:gd name="T22" fmla="*/ 7 w 217"/>
                  <a:gd name="T23" fmla="*/ 21 h 1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7" h="102">
                    <a:moveTo>
                      <a:pt x="30" y="81"/>
                    </a:moveTo>
                    <a:lnTo>
                      <a:pt x="91" y="43"/>
                    </a:lnTo>
                    <a:lnTo>
                      <a:pt x="140" y="30"/>
                    </a:lnTo>
                    <a:lnTo>
                      <a:pt x="217" y="34"/>
                    </a:lnTo>
                    <a:lnTo>
                      <a:pt x="192" y="5"/>
                    </a:lnTo>
                    <a:lnTo>
                      <a:pt x="173" y="15"/>
                    </a:lnTo>
                    <a:lnTo>
                      <a:pt x="112" y="0"/>
                    </a:lnTo>
                    <a:lnTo>
                      <a:pt x="53" y="30"/>
                    </a:lnTo>
                    <a:lnTo>
                      <a:pt x="19" y="66"/>
                    </a:lnTo>
                    <a:lnTo>
                      <a:pt x="0" y="102"/>
                    </a:lnTo>
                    <a:lnTo>
                      <a:pt x="3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4" name="Freeform 104">
                <a:extLst>
                  <a:ext uri="{FF2B5EF4-FFF2-40B4-BE49-F238E27FC236}">
                    <a16:creationId xmlns:a16="http://schemas.microsoft.com/office/drawing/2014/main" id="{4ED9D5C5-EAE7-EC4D-9B35-646D7BDC7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1446"/>
                <a:ext cx="97" cy="94"/>
              </a:xfrm>
              <a:custGeom>
                <a:avLst/>
                <a:gdLst>
                  <a:gd name="T0" fmla="*/ 48 w 196"/>
                  <a:gd name="T1" fmla="*/ 2 h 188"/>
                  <a:gd name="T2" fmla="*/ 27 w 196"/>
                  <a:gd name="T3" fmla="*/ 19 h 188"/>
                  <a:gd name="T4" fmla="*/ 16 w 196"/>
                  <a:gd name="T5" fmla="*/ 34 h 188"/>
                  <a:gd name="T6" fmla="*/ 7 w 196"/>
                  <a:gd name="T7" fmla="*/ 47 h 188"/>
                  <a:gd name="T8" fmla="*/ 0 w 196"/>
                  <a:gd name="T9" fmla="*/ 47 h 188"/>
                  <a:gd name="T10" fmla="*/ 12 w 196"/>
                  <a:gd name="T11" fmla="*/ 30 h 188"/>
                  <a:gd name="T12" fmla="*/ 25 w 196"/>
                  <a:gd name="T13" fmla="*/ 16 h 188"/>
                  <a:gd name="T14" fmla="*/ 44 w 196"/>
                  <a:gd name="T15" fmla="*/ 0 h 188"/>
                  <a:gd name="T16" fmla="*/ 48 w 196"/>
                  <a:gd name="T17" fmla="*/ 2 h 188"/>
                  <a:gd name="T18" fmla="*/ 48 w 196"/>
                  <a:gd name="T19" fmla="*/ 2 h 1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96" h="188">
                    <a:moveTo>
                      <a:pt x="196" y="6"/>
                    </a:moveTo>
                    <a:lnTo>
                      <a:pt x="112" y="74"/>
                    </a:lnTo>
                    <a:lnTo>
                      <a:pt x="65" y="133"/>
                    </a:lnTo>
                    <a:lnTo>
                      <a:pt x="29" y="185"/>
                    </a:lnTo>
                    <a:lnTo>
                      <a:pt x="0" y="188"/>
                    </a:lnTo>
                    <a:lnTo>
                      <a:pt x="51" y="118"/>
                    </a:lnTo>
                    <a:lnTo>
                      <a:pt x="103" y="63"/>
                    </a:lnTo>
                    <a:lnTo>
                      <a:pt x="179" y="0"/>
                    </a:lnTo>
                    <a:lnTo>
                      <a:pt x="196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5" name="Freeform 105">
                <a:extLst>
                  <a:ext uri="{FF2B5EF4-FFF2-40B4-BE49-F238E27FC236}">
                    <a16:creationId xmlns:a16="http://schemas.microsoft.com/office/drawing/2014/main" id="{8DC06636-82F6-F441-AE48-ACD0F774F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" y="1397"/>
                <a:ext cx="306" cy="489"/>
              </a:xfrm>
              <a:custGeom>
                <a:avLst/>
                <a:gdLst>
                  <a:gd name="T0" fmla="*/ 0 w 612"/>
                  <a:gd name="T1" fmla="*/ 6 h 979"/>
                  <a:gd name="T2" fmla="*/ 24 w 612"/>
                  <a:gd name="T3" fmla="*/ 1 h 979"/>
                  <a:gd name="T4" fmla="*/ 50 w 612"/>
                  <a:gd name="T5" fmla="*/ 0 h 979"/>
                  <a:gd name="T6" fmla="*/ 87 w 612"/>
                  <a:gd name="T7" fmla="*/ 2 h 979"/>
                  <a:gd name="T8" fmla="*/ 115 w 612"/>
                  <a:gd name="T9" fmla="*/ 15 h 979"/>
                  <a:gd name="T10" fmla="*/ 136 w 612"/>
                  <a:gd name="T11" fmla="*/ 37 h 979"/>
                  <a:gd name="T12" fmla="*/ 146 w 612"/>
                  <a:gd name="T13" fmla="*/ 66 h 979"/>
                  <a:gd name="T14" fmla="*/ 146 w 612"/>
                  <a:gd name="T15" fmla="*/ 93 h 979"/>
                  <a:gd name="T16" fmla="*/ 140 w 612"/>
                  <a:gd name="T17" fmla="*/ 122 h 979"/>
                  <a:gd name="T18" fmla="*/ 148 w 612"/>
                  <a:gd name="T19" fmla="*/ 126 h 979"/>
                  <a:gd name="T20" fmla="*/ 152 w 612"/>
                  <a:gd name="T21" fmla="*/ 136 h 979"/>
                  <a:gd name="T22" fmla="*/ 149 w 612"/>
                  <a:gd name="T23" fmla="*/ 152 h 979"/>
                  <a:gd name="T24" fmla="*/ 144 w 612"/>
                  <a:gd name="T25" fmla="*/ 167 h 979"/>
                  <a:gd name="T26" fmla="*/ 153 w 612"/>
                  <a:gd name="T27" fmla="*/ 167 h 979"/>
                  <a:gd name="T28" fmla="*/ 146 w 612"/>
                  <a:gd name="T29" fmla="*/ 175 h 979"/>
                  <a:gd name="T30" fmla="*/ 153 w 612"/>
                  <a:gd name="T31" fmla="*/ 186 h 979"/>
                  <a:gd name="T32" fmla="*/ 153 w 612"/>
                  <a:gd name="T33" fmla="*/ 200 h 979"/>
                  <a:gd name="T34" fmla="*/ 146 w 612"/>
                  <a:gd name="T35" fmla="*/ 219 h 979"/>
                  <a:gd name="T36" fmla="*/ 124 w 612"/>
                  <a:gd name="T37" fmla="*/ 244 h 979"/>
                  <a:gd name="T38" fmla="*/ 122 w 612"/>
                  <a:gd name="T39" fmla="*/ 240 h 979"/>
                  <a:gd name="T40" fmla="*/ 142 w 612"/>
                  <a:gd name="T41" fmla="*/ 213 h 979"/>
                  <a:gd name="T42" fmla="*/ 145 w 612"/>
                  <a:gd name="T43" fmla="*/ 192 h 979"/>
                  <a:gd name="T44" fmla="*/ 134 w 612"/>
                  <a:gd name="T45" fmla="*/ 199 h 979"/>
                  <a:gd name="T46" fmla="*/ 130 w 612"/>
                  <a:gd name="T47" fmla="*/ 193 h 979"/>
                  <a:gd name="T48" fmla="*/ 125 w 612"/>
                  <a:gd name="T49" fmla="*/ 200 h 979"/>
                  <a:gd name="T50" fmla="*/ 120 w 612"/>
                  <a:gd name="T51" fmla="*/ 194 h 979"/>
                  <a:gd name="T52" fmla="*/ 118 w 612"/>
                  <a:gd name="T53" fmla="*/ 203 h 979"/>
                  <a:gd name="T54" fmla="*/ 111 w 612"/>
                  <a:gd name="T55" fmla="*/ 199 h 979"/>
                  <a:gd name="T56" fmla="*/ 110 w 612"/>
                  <a:gd name="T57" fmla="*/ 204 h 979"/>
                  <a:gd name="T58" fmla="*/ 104 w 612"/>
                  <a:gd name="T59" fmla="*/ 203 h 979"/>
                  <a:gd name="T60" fmla="*/ 104 w 612"/>
                  <a:gd name="T61" fmla="*/ 207 h 979"/>
                  <a:gd name="T62" fmla="*/ 100 w 612"/>
                  <a:gd name="T63" fmla="*/ 207 h 979"/>
                  <a:gd name="T64" fmla="*/ 93 w 612"/>
                  <a:gd name="T65" fmla="*/ 210 h 979"/>
                  <a:gd name="T66" fmla="*/ 87 w 612"/>
                  <a:gd name="T67" fmla="*/ 222 h 979"/>
                  <a:gd name="T68" fmla="*/ 90 w 612"/>
                  <a:gd name="T69" fmla="*/ 203 h 979"/>
                  <a:gd name="T70" fmla="*/ 108 w 612"/>
                  <a:gd name="T71" fmla="*/ 190 h 979"/>
                  <a:gd name="T72" fmla="*/ 133 w 612"/>
                  <a:gd name="T73" fmla="*/ 185 h 979"/>
                  <a:gd name="T74" fmla="*/ 146 w 612"/>
                  <a:gd name="T75" fmla="*/ 185 h 979"/>
                  <a:gd name="T76" fmla="*/ 146 w 612"/>
                  <a:gd name="T77" fmla="*/ 180 h 979"/>
                  <a:gd name="T78" fmla="*/ 137 w 612"/>
                  <a:gd name="T79" fmla="*/ 174 h 979"/>
                  <a:gd name="T80" fmla="*/ 124 w 612"/>
                  <a:gd name="T81" fmla="*/ 171 h 979"/>
                  <a:gd name="T82" fmla="*/ 107 w 612"/>
                  <a:gd name="T83" fmla="*/ 175 h 979"/>
                  <a:gd name="T84" fmla="*/ 92 w 612"/>
                  <a:gd name="T85" fmla="*/ 181 h 979"/>
                  <a:gd name="T86" fmla="*/ 85 w 612"/>
                  <a:gd name="T87" fmla="*/ 188 h 979"/>
                  <a:gd name="T88" fmla="*/ 91 w 612"/>
                  <a:gd name="T89" fmla="*/ 174 h 979"/>
                  <a:gd name="T90" fmla="*/ 107 w 612"/>
                  <a:gd name="T91" fmla="*/ 165 h 979"/>
                  <a:gd name="T92" fmla="*/ 118 w 612"/>
                  <a:gd name="T93" fmla="*/ 138 h 979"/>
                  <a:gd name="T94" fmla="*/ 132 w 612"/>
                  <a:gd name="T95" fmla="*/ 131 h 979"/>
                  <a:gd name="T96" fmla="*/ 120 w 612"/>
                  <a:gd name="T97" fmla="*/ 130 h 979"/>
                  <a:gd name="T98" fmla="*/ 133 w 612"/>
                  <a:gd name="T99" fmla="*/ 121 h 979"/>
                  <a:gd name="T100" fmla="*/ 140 w 612"/>
                  <a:gd name="T101" fmla="*/ 90 h 979"/>
                  <a:gd name="T102" fmla="*/ 141 w 612"/>
                  <a:gd name="T103" fmla="*/ 65 h 979"/>
                  <a:gd name="T104" fmla="*/ 130 w 612"/>
                  <a:gd name="T105" fmla="*/ 37 h 979"/>
                  <a:gd name="T106" fmla="*/ 113 w 612"/>
                  <a:gd name="T107" fmla="*/ 19 h 979"/>
                  <a:gd name="T108" fmla="*/ 84 w 612"/>
                  <a:gd name="T109" fmla="*/ 6 h 979"/>
                  <a:gd name="T110" fmla="*/ 40 w 612"/>
                  <a:gd name="T111" fmla="*/ 3 h 979"/>
                  <a:gd name="T112" fmla="*/ 4 w 612"/>
                  <a:gd name="T113" fmla="*/ 9 h 979"/>
                  <a:gd name="T114" fmla="*/ 0 w 612"/>
                  <a:gd name="T115" fmla="*/ 6 h 979"/>
                  <a:gd name="T116" fmla="*/ 0 w 612"/>
                  <a:gd name="T117" fmla="*/ 6 h 97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612" h="979">
                    <a:moveTo>
                      <a:pt x="0" y="27"/>
                    </a:moveTo>
                    <a:lnTo>
                      <a:pt x="95" y="6"/>
                    </a:lnTo>
                    <a:lnTo>
                      <a:pt x="199" y="0"/>
                    </a:lnTo>
                    <a:lnTo>
                      <a:pt x="346" y="10"/>
                    </a:lnTo>
                    <a:lnTo>
                      <a:pt x="460" y="61"/>
                    </a:lnTo>
                    <a:lnTo>
                      <a:pt x="544" y="150"/>
                    </a:lnTo>
                    <a:lnTo>
                      <a:pt x="582" y="265"/>
                    </a:lnTo>
                    <a:lnTo>
                      <a:pt x="582" y="375"/>
                    </a:lnTo>
                    <a:lnTo>
                      <a:pt x="559" y="489"/>
                    </a:lnTo>
                    <a:lnTo>
                      <a:pt x="591" y="506"/>
                    </a:lnTo>
                    <a:lnTo>
                      <a:pt x="608" y="544"/>
                    </a:lnTo>
                    <a:lnTo>
                      <a:pt x="595" y="611"/>
                    </a:lnTo>
                    <a:lnTo>
                      <a:pt x="574" y="668"/>
                    </a:lnTo>
                    <a:lnTo>
                      <a:pt x="612" y="670"/>
                    </a:lnTo>
                    <a:lnTo>
                      <a:pt x="583" y="700"/>
                    </a:lnTo>
                    <a:lnTo>
                      <a:pt x="612" y="744"/>
                    </a:lnTo>
                    <a:lnTo>
                      <a:pt x="610" y="803"/>
                    </a:lnTo>
                    <a:lnTo>
                      <a:pt x="582" y="877"/>
                    </a:lnTo>
                    <a:lnTo>
                      <a:pt x="494" y="979"/>
                    </a:lnTo>
                    <a:lnTo>
                      <a:pt x="486" y="962"/>
                    </a:lnTo>
                    <a:lnTo>
                      <a:pt x="568" y="852"/>
                    </a:lnTo>
                    <a:lnTo>
                      <a:pt x="580" y="768"/>
                    </a:lnTo>
                    <a:lnTo>
                      <a:pt x="536" y="797"/>
                    </a:lnTo>
                    <a:lnTo>
                      <a:pt x="517" y="774"/>
                    </a:lnTo>
                    <a:lnTo>
                      <a:pt x="500" y="803"/>
                    </a:lnTo>
                    <a:lnTo>
                      <a:pt x="479" y="778"/>
                    </a:lnTo>
                    <a:lnTo>
                      <a:pt x="469" y="812"/>
                    </a:lnTo>
                    <a:lnTo>
                      <a:pt x="443" y="797"/>
                    </a:lnTo>
                    <a:lnTo>
                      <a:pt x="437" y="818"/>
                    </a:lnTo>
                    <a:lnTo>
                      <a:pt x="416" y="812"/>
                    </a:lnTo>
                    <a:lnTo>
                      <a:pt x="414" y="829"/>
                    </a:lnTo>
                    <a:lnTo>
                      <a:pt x="397" y="829"/>
                    </a:lnTo>
                    <a:lnTo>
                      <a:pt x="371" y="841"/>
                    </a:lnTo>
                    <a:lnTo>
                      <a:pt x="348" y="888"/>
                    </a:lnTo>
                    <a:lnTo>
                      <a:pt x="359" y="814"/>
                    </a:lnTo>
                    <a:lnTo>
                      <a:pt x="431" y="763"/>
                    </a:lnTo>
                    <a:lnTo>
                      <a:pt x="530" y="742"/>
                    </a:lnTo>
                    <a:lnTo>
                      <a:pt x="582" y="742"/>
                    </a:lnTo>
                    <a:lnTo>
                      <a:pt x="583" y="721"/>
                    </a:lnTo>
                    <a:lnTo>
                      <a:pt x="547" y="696"/>
                    </a:lnTo>
                    <a:lnTo>
                      <a:pt x="496" y="687"/>
                    </a:lnTo>
                    <a:lnTo>
                      <a:pt x="428" y="700"/>
                    </a:lnTo>
                    <a:lnTo>
                      <a:pt x="365" y="725"/>
                    </a:lnTo>
                    <a:lnTo>
                      <a:pt x="340" y="755"/>
                    </a:lnTo>
                    <a:lnTo>
                      <a:pt x="361" y="696"/>
                    </a:lnTo>
                    <a:lnTo>
                      <a:pt x="428" y="660"/>
                    </a:lnTo>
                    <a:lnTo>
                      <a:pt x="471" y="552"/>
                    </a:lnTo>
                    <a:lnTo>
                      <a:pt x="526" y="525"/>
                    </a:lnTo>
                    <a:lnTo>
                      <a:pt x="479" y="521"/>
                    </a:lnTo>
                    <a:lnTo>
                      <a:pt x="532" y="487"/>
                    </a:lnTo>
                    <a:lnTo>
                      <a:pt x="559" y="363"/>
                    </a:lnTo>
                    <a:lnTo>
                      <a:pt x="561" y="261"/>
                    </a:lnTo>
                    <a:lnTo>
                      <a:pt x="519" y="150"/>
                    </a:lnTo>
                    <a:lnTo>
                      <a:pt x="450" y="78"/>
                    </a:lnTo>
                    <a:lnTo>
                      <a:pt x="336" y="25"/>
                    </a:lnTo>
                    <a:lnTo>
                      <a:pt x="158" y="15"/>
                    </a:lnTo>
                    <a:lnTo>
                      <a:pt x="13" y="38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6" name="Freeform 106">
                <a:extLst>
                  <a:ext uri="{FF2B5EF4-FFF2-40B4-BE49-F238E27FC236}">
                    <a16:creationId xmlns:a16="http://schemas.microsoft.com/office/drawing/2014/main" id="{CE1EEFC2-7798-F646-A0E4-B9BBE4A0D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555"/>
                <a:ext cx="404" cy="274"/>
              </a:xfrm>
              <a:custGeom>
                <a:avLst/>
                <a:gdLst>
                  <a:gd name="T0" fmla="*/ 202 w 808"/>
                  <a:gd name="T1" fmla="*/ 71 h 547"/>
                  <a:gd name="T2" fmla="*/ 195 w 808"/>
                  <a:gd name="T3" fmla="*/ 83 h 547"/>
                  <a:gd name="T4" fmla="*/ 192 w 808"/>
                  <a:gd name="T5" fmla="*/ 94 h 547"/>
                  <a:gd name="T6" fmla="*/ 186 w 808"/>
                  <a:gd name="T7" fmla="*/ 86 h 547"/>
                  <a:gd name="T8" fmla="*/ 181 w 808"/>
                  <a:gd name="T9" fmla="*/ 96 h 547"/>
                  <a:gd name="T10" fmla="*/ 173 w 808"/>
                  <a:gd name="T11" fmla="*/ 95 h 547"/>
                  <a:gd name="T12" fmla="*/ 167 w 808"/>
                  <a:gd name="T13" fmla="*/ 106 h 547"/>
                  <a:gd name="T14" fmla="*/ 161 w 808"/>
                  <a:gd name="T15" fmla="*/ 101 h 547"/>
                  <a:gd name="T16" fmla="*/ 153 w 808"/>
                  <a:gd name="T17" fmla="*/ 107 h 547"/>
                  <a:gd name="T18" fmla="*/ 138 w 808"/>
                  <a:gd name="T19" fmla="*/ 107 h 547"/>
                  <a:gd name="T20" fmla="*/ 119 w 808"/>
                  <a:gd name="T21" fmla="*/ 114 h 547"/>
                  <a:gd name="T22" fmla="*/ 85 w 808"/>
                  <a:gd name="T23" fmla="*/ 132 h 547"/>
                  <a:gd name="T24" fmla="*/ 54 w 808"/>
                  <a:gd name="T25" fmla="*/ 137 h 547"/>
                  <a:gd name="T26" fmla="*/ 25 w 808"/>
                  <a:gd name="T27" fmla="*/ 126 h 547"/>
                  <a:gd name="T28" fmla="*/ 7 w 808"/>
                  <a:gd name="T29" fmla="*/ 103 h 547"/>
                  <a:gd name="T30" fmla="*/ 0 w 808"/>
                  <a:gd name="T31" fmla="*/ 70 h 547"/>
                  <a:gd name="T32" fmla="*/ 9 w 808"/>
                  <a:gd name="T33" fmla="*/ 38 h 547"/>
                  <a:gd name="T34" fmla="*/ 27 w 808"/>
                  <a:gd name="T35" fmla="*/ 20 h 547"/>
                  <a:gd name="T36" fmla="*/ 39 w 808"/>
                  <a:gd name="T37" fmla="*/ 14 h 547"/>
                  <a:gd name="T38" fmla="*/ 51 w 808"/>
                  <a:gd name="T39" fmla="*/ 0 h 547"/>
                  <a:gd name="T40" fmla="*/ 42 w 808"/>
                  <a:gd name="T41" fmla="*/ 18 h 547"/>
                  <a:gd name="T42" fmla="*/ 30 w 808"/>
                  <a:gd name="T43" fmla="*/ 29 h 547"/>
                  <a:gd name="T44" fmla="*/ 25 w 808"/>
                  <a:gd name="T45" fmla="*/ 45 h 547"/>
                  <a:gd name="T46" fmla="*/ 27 w 808"/>
                  <a:gd name="T47" fmla="*/ 58 h 547"/>
                  <a:gd name="T48" fmla="*/ 36 w 808"/>
                  <a:gd name="T49" fmla="*/ 68 h 547"/>
                  <a:gd name="T50" fmla="*/ 52 w 808"/>
                  <a:gd name="T51" fmla="*/ 71 h 547"/>
                  <a:gd name="T52" fmla="*/ 77 w 808"/>
                  <a:gd name="T53" fmla="*/ 63 h 547"/>
                  <a:gd name="T54" fmla="*/ 107 w 808"/>
                  <a:gd name="T55" fmla="*/ 52 h 547"/>
                  <a:gd name="T56" fmla="*/ 119 w 808"/>
                  <a:gd name="T57" fmla="*/ 48 h 547"/>
                  <a:gd name="T58" fmla="*/ 106 w 808"/>
                  <a:gd name="T59" fmla="*/ 57 h 547"/>
                  <a:gd name="T60" fmla="*/ 98 w 808"/>
                  <a:gd name="T61" fmla="*/ 69 h 547"/>
                  <a:gd name="T62" fmla="*/ 116 w 808"/>
                  <a:gd name="T63" fmla="*/ 55 h 547"/>
                  <a:gd name="T64" fmla="*/ 135 w 808"/>
                  <a:gd name="T65" fmla="*/ 46 h 547"/>
                  <a:gd name="T66" fmla="*/ 146 w 808"/>
                  <a:gd name="T67" fmla="*/ 46 h 547"/>
                  <a:gd name="T68" fmla="*/ 130 w 808"/>
                  <a:gd name="T69" fmla="*/ 61 h 547"/>
                  <a:gd name="T70" fmla="*/ 116 w 808"/>
                  <a:gd name="T71" fmla="*/ 80 h 547"/>
                  <a:gd name="T72" fmla="*/ 141 w 808"/>
                  <a:gd name="T73" fmla="*/ 60 h 547"/>
                  <a:gd name="T74" fmla="*/ 162 w 808"/>
                  <a:gd name="T75" fmla="*/ 53 h 547"/>
                  <a:gd name="T76" fmla="*/ 180 w 808"/>
                  <a:gd name="T77" fmla="*/ 59 h 547"/>
                  <a:gd name="T78" fmla="*/ 196 w 808"/>
                  <a:gd name="T79" fmla="*/ 62 h 547"/>
                  <a:gd name="T80" fmla="*/ 202 w 808"/>
                  <a:gd name="T81" fmla="*/ 71 h 547"/>
                  <a:gd name="T82" fmla="*/ 202 w 808"/>
                  <a:gd name="T83" fmla="*/ 71 h 54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808" h="547">
                    <a:moveTo>
                      <a:pt x="808" y="283"/>
                    </a:moveTo>
                    <a:lnTo>
                      <a:pt x="777" y="331"/>
                    </a:lnTo>
                    <a:lnTo>
                      <a:pt x="768" y="374"/>
                    </a:lnTo>
                    <a:lnTo>
                      <a:pt x="743" y="342"/>
                    </a:lnTo>
                    <a:lnTo>
                      <a:pt x="722" y="382"/>
                    </a:lnTo>
                    <a:lnTo>
                      <a:pt x="692" y="378"/>
                    </a:lnTo>
                    <a:lnTo>
                      <a:pt x="665" y="422"/>
                    </a:lnTo>
                    <a:lnTo>
                      <a:pt x="644" y="401"/>
                    </a:lnTo>
                    <a:lnTo>
                      <a:pt x="612" y="428"/>
                    </a:lnTo>
                    <a:lnTo>
                      <a:pt x="549" y="428"/>
                    </a:lnTo>
                    <a:lnTo>
                      <a:pt x="475" y="454"/>
                    </a:lnTo>
                    <a:lnTo>
                      <a:pt x="340" y="526"/>
                    </a:lnTo>
                    <a:lnTo>
                      <a:pt x="216" y="547"/>
                    </a:lnTo>
                    <a:lnTo>
                      <a:pt x="100" y="502"/>
                    </a:lnTo>
                    <a:lnTo>
                      <a:pt x="26" y="409"/>
                    </a:lnTo>
                    <a:lnTo>
                      <a:pt x="0" y="279"/>
                    </a:lnTo>
                    <a:lnTo>
                      <a:pt x="34" y="150"/>
                    </a:lnTo>
                    <a:lnTo>
                      <a:pt x="108" y="78"/>
                    </a:lnTo>
                    <a:lnTo>
                      <a:pt x="156" y="53"/>
                    </a:lnTo>
                    <a:lnTo>
                      <a:pt x="201" y="0"/>
                    </a:lnTo>
                    <a:lnTo>
                      <a:pt x="165" y="72"/>
                    </a:lnTo>
                    <a:lnTo>
                      <a:pt x="117" y="116"/>
                    </a:lnTo>
                    <a:lnTo>
                      <a:pt x="98" y="177"/>
                    </a:lnTo>
                    <a:lnTo>
                      <a:pt x="108" y="230"/>
                    </a:lnTo>
                    <a:lnTo>
                      <a:pt x="144" y="272"/>
                    </a:lnTo>
                    <a:lnTo>
                      <a:pt x="207" y="281"/>
                    </a:lnTo>
                    <a:lnTo>
                      <a:pt x="308" y="251"/>
                    </a:lnTo>
                    <a:lnTo>
                      <a:pt x="425" y="205"/>
                    </a:lnTo>
                    <a:lnTo>
                      <a:pt x="473" y="190"/>
                    </a:lnTo>
                    <a:lnTo>
                      <a:pt x="424" y="226"/>
                    </a:lnTo>
                    <a:lnTo>
                      <a:pt x="389" y="275"/>
                    </a:lnTo>
                    <a:lnTo>
                      <a:pt x="463" y="220"/>
                    </a:lnTo>
                    <a:lnTo>
                      <a:pt x="540" y="184"/>
                    </a:lnTo>
                    <a:lnTo>
                      <a:pt x="581" y="182"/>
                    </a:lnTo>
                    <a:lnTo>
                      <a:pt x="517" y="241"/>
                    </a:lnTo>
                    <a:lnTo>
                      <a:pt x="462" y="319"/>
                    </a:lnTo>
                    <a:lnTo>
                      <a:pt x="564" y="237"/>
                    </a:lnTo>
                    <a:lnTo>
                      <a:pt x="646" y="209"/>
                    </a:lnTo>
                    <a:lnTo>
                      <a:pt x="720" y="236"/>
                    </a:lnTo>
                    <a:lnTo>
                      <a:pt x="781" y="247"/>
                    </a:lnTo>
                    <a:lnTo>
                      <a:pt x="808" y="2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7" name="Freeform 107">
                <a:extLst>
                  <a:ext uri="{FF2B5EF4-FFF2-40B4-BE49-F238E27FC236}">
                    <a16:creationId xmlns:a16="http://schemas.microsoft.com/office/drawing/2014/main" id="{DA9F23EE-219F-0F4C-A281-DE5620F2D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" y="1559"/>
                <a:ext cx="130" cy="152"/>
              </a:xfrm>
              <a:custGeom>
                <a:avLst/>
                <a:gdLst>
                  <a:gd name="T0" fmla="*/ 65 w 260"/>
                  <a:gd name="T1" fmla="*/ 0 h 305"/>
                  <a:gd name="T2" fmla="*/ 48 w 260"/>
                  <a:gd name="T3" fmla="*/ 4 h 305"/>
                  <a:gd name="T4" fmla="*/ 27 w 260"/>
                  <a:gd name="T5" fmla="*/ 17 h 305"/>
                  <a:gd name="T6" fmla="*/ 11 w 260"/>
                  <a:gd name="T7" fmla="*/ 35 h 305"/>
                  <a:gd name="T8" fmla="*/ 6 w 260"/>
                  <a:gd name="T9" fmla="*/ 50 h 305"/>
                  <a:gd name="T10" fmla="*/ 0 w 260"/>
                  <a:gd name="T11" fmla="*/ 76 h 305"/>
                  <a:gd name="T12" fmla="*/ 7 w 260"/>
                  <a:gd name="T13" fmla="*/ 67 h 305"/>
                  <a:gd name="T14" fmla="*/ 13 w 260"/>
                  <a:gd name="T15" fmla="*/ 44 h 305"/>
                  <a:gd name="T16" fmla="*/ 25 w 260"/>
                  <a:gd name="T17" fmla="*/ 27 h 305"/>
                  <a:gd name="T18" fmla="*/ 40 w 260"/>
                  <a:gd name="T19" fmla="*/ 14 h 305"/>
                  <a:gd name="T20" fmla="*/ 52 w 260"/>
                  <a:gd name="T21" fmla="*/ 8 h 305"/>
                  <a:gd name="T22" fmla="*/ 61 w 260"/>
                  <a:gd name="T23" fmla="*/ 6 h 305"/>
                  <a:gd name="T24" fmla="*/ 63 w 260"/>
                  <a:gd name="T25" fmla="*/ 4 h 305"/>
                  <a:gd name="T26" fmla="*/ 65 w 260"/>
                  <a:gd name="T27" fmla="*/ 0 h 305"/>
                  <a:gd name="T28" fmla="*/ 65 w 260"/>
                  <a:gd name="T29" fmla="*/ 0 h 30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0" h="305">
                    <a:moveTo>
                      <a:pt x="260" y="0"/>
                    </a:moveTo>
                    <a:lnTo>
                      <a:pt x="190" y="19"/>
                    </a:lnTo>
                    <a:lnTo>
                      <a:pt x="108" y="71"/>
                    </a:lnTo>
                    <a:lnTo>
                      <a:pt x="44" y="143"/>
                    </a:lnTo>
                    <a:lnTo>
                      <a:pt x="21" y="200"/>
                    </a:lnTo>
                    <a:lnTo>
                      <a:pt x="0" y="305"/>
                    </a:lnTo>
                    <a:lnTo>
                      <a:pt x="28" y="268"/>
                    </a:lnTo>
                    <a:lnTo>
                      <a:pt x="49" y="179"/>
                    </a:lnTo>
                    <a:lnTo>
                      <a:pt x="99" y="109"/>
                    </a:lnTo>
                    <a:lnTo>
                      <a:pt x="158" y="57"/>
                    </a:lnTo>
                    <a:lnTo>
                      <a:pt x="205" y="33"/>
                    </a:lnTo>
                    <a:lnTo>
                      <a:pt x="241" y="25"/>
                    </a:lnTo>
                    <a:lnTo>
                      <a:pt x="251" y="16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8" name="Freeform 108">
                <a:extLst>
                  <a:ext uri="{FF2B5EF4-FFF2-40B4-BE49-F238E27FC236}">
                    <a16:creationId xmlns:a16="http://schemas.microsoft.com/office/drawing/2014/main" id="{D5734CEB-8E76-2048-989A-C29F78EB3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1753"/>
                <a:ext cx="348" cy="460"/>
              </a:xfrm>
              <a:custGeom>
                <a:avLst/>
                <a:gdLst>
                  <a:gd name="T0" fmla="*/ 24 w 695"/>
                  <a:gd name="T1" fmla="*/ 17 h 920"/>
                  <a:gd name="T2" fmla="*/ 15 w 695"/>
                  <a:gd name="T3" fmla="*/ 40 h 920"/>
                  <a:gd name="T4" fmla="*/ 29 w 695"/>
                  <a:gd name="T5" fmla="*/ 49 h 920"/>
                  <a:gd name="T6" fmla="*/ 43 w 695"/>
                  <a:gd name="T7" fmla="*/ 56 h 920"/>
                  <a:gd name="T8" fmla="*/ 71 w 695"/>
                  <a:gd name="T9" fmla="*/ 60 h 920"/>
                  <a:gd name="T10" fmla="*/ 81 w 695"/>
                  <a:gd name="T11" fmla="*/ 61 h 920"/>
                  <a:gd name="T12" fmla="*/ 114 w 695"/>
                  <a:gd name="T13" fmla="*/ 74 h 920"/>
                  <a:gd name="T14" fmla="*/ 148 w 695"/>
                  <a:gd name="T15" fmla="*/ 86 h 920"/>
                  <a:gd name="T16" fmla="*/ 174 w 695"/>
                  <a:gd name="T17" fmla="*/ 67 h 920"/>
                  <a:gd name="T18" fmla="*/ 149 w 695"/>
                  <a:gd name="T19" fmla="*/ 152 h 920"/>
                  <a:gd name="T20" fmla="*/ 116 w 695"/>
                  <a:gd name="T21" fmla="*/ 208 h 920"/>
                  <a:gd name="T22" fmla="*/ 67 w 695"/>
                  <a:gd name="T23" fmla="*/ 230 h 920"/>
                  <a:gd name="T24" fmla="*/ 20 w 695"/>
                  <a:gd name="T25" fmla="*/ 221 h 920"/>
                  <a:gd name="T26" fmla="*/ 34 w 695"/>
                  <a:gd name="T27" fmla="*/ 220 h 920"/>
                  <a:gd name="T28" fmla="*/ 50 w 695"/>
                  <a:gd name="T29" fmla="*/ 223 h 920"/>
                  <a:gd name="T30" fmla="*/ 65 w 695"/>
                  <a:gd name="T31" fmla="*/ 223 h 920"/>
                  <a:gd name="T32" fmla="*/ 81 w 695"/>
                  <a:gd name="T33" fmla="*/ 219 h 920"/>
                  <a:gd name="T34" fmla="*/ 93 w 695"/>
                  <a:gd name="T35" fmla="*/ 212 h 920"/>
                  <a:gd name="T36" fmla="*/ 104 w 695"/>
                  <a:gd name="T37" fmla="*/ 200 h 920"/>
                  <a:gd name="T38" fmla="*/ 89 w 695"/>
                  <a:gd name="T39" fmla="*/ 193 h 920"/>
                  <a:gd name="T40" fmla="*/ 59 w 695"/>
                  <a:gd name="T41" fmla="*/ 197 h 920"/>
                  <a:gd name="T42" fmla="*/ 19 w 695"/>
                  <a:gd name="T43" fmla="*/ 185 h 920"/>
                  <a:gd name="T44" fmla="*/ 1 w 695"/>
                  <a:gd name="T45" fmla="*/ 163 h 920"/>
                  <a:gd name="T46" fmla="*/ 1 w 695"/>
                  <a:gd name="T47" fmla="*/ 140 h 920"/>
                  <a:gd name="T48" fmla="*/ 11 w 695"/>
                  <a:gd name="T49" fmla="*/ 173 h 920"/>
                  <a:gd name="T50" fmla="*/ 40 w 695"/>
                  <a:gd name="T51" fmla="*/ 190 h 920"/>
                  <a:gd name="T52" fmla="*/ 69 w 695"/>
                  <a:gd name="T53" fmla="*/ 192 h 920"/>
                  <a:gd name="T54" fmla="*/ 103 w 695"/>
                  <a:gd name="T55" fmla="*/ 182 h 920"/>
                  <a:gd name="T56" fmla="*/ 128 w 695"/>
                  <a:gd name="T57" fmla="*/ 159 h 920"/>
                  <a:gd name="T58" fmla="*/ 147 w 695"/>
                  <a:gd name="T59" fmla="*/ 122 h 920"/>
                  <a:gd name="T60" fmla="*/ 132 w 695"/>
                  <a:gd name="T61" fmla="*/ 136 h 920"/>
                  <a:gd name="T62" fmla="*/ 92 w 695"/>
                  <a:gd name="T63" fmla="*/ 164 h 920"/>
                  <a:gd name="T64" fmla="*/ 55 w 695"/>
                  <a:gd name="T65" fmla="*/ 168 h 920"/>
                  <a:gd name="T66" fmla="*/ 32 w 695"/>
                  <a:gd name="T67" fmla="*/ 153 h 920"/>
                  <a:gd name="T68" fmla="*/ 59 w 695"/>
                  <a:gd name="T69" fmla="*/ 163 h 920"/>
                  <a:gd name="T70" fmla="*/ 100 w 695"/>
                  <a:gd name="T71" fmla="*/ 156 h 920"/>
                  <a:gd name="T72" fmla="*/ 127 w 695"/>
                  <a:gd name="T73" fmla="*/ 134 h 920"/>
                  <a:gd name="T74" fmla="*/ 121 w 695"/>
                  <a:gd name="T75" fmla="*/ 130 h 920"/>
                  <a:gd name="T76" fmla="*/ 108 w 695"/>
                  <a:gd name="T77" fmla="*/ 132 h 920"/>
                  <a:gd name="T78" fmla="*/ 101 w 695"/>
                  <a:gd name="T79" fmla="*/ 128 h 920"/>
                  <a:gd name="T80" fmla="*/ 96 w 695"/>
                  <a:gd name="T81" fmla="*/ 122 h 920"/>
                  <a:gd name="T82" fmla="*/ 90 w 695"/>
                  <a:gd name="T83" fmla="*/ 119 h 920"/>
                  <a:gd name="T84" fmla="*/ 80 w 695"/>
                  <a:gd name="T85" fmla="*/ 119 h 920"/>
                  <a:gd name="T86" fmla="*/ 66 w 695"/>
                  <a:gd name="T87" fmla="*/ 120 h 920"/>
                  <a:gd name="T88" fmla="*/ 61 w 695"/>
                  <a:gd name="T89" fmla="*/ 114 h 920"/>
                  <a:gd name="T90" fmla="*/ 49 w 695"/>
                  <a:gd name="T91" fmla="*/ 115 h 920"/>
                  <a:gd name="T92" fmla="*/ 27 w 695"/>
                  <a:gd name="T93" fmla="*/ 138 h 920"/>
                  <a:gd name="T94" fmla="*/ 25 w 695"/>
                  <a:gd name="T95" fmla="*/ 136 h 920"/>
                  <a:gd name="T96" fmla="*/ 43 w 695"/>
                  <a:gd name="T97" fmla="*/ 112 h 920"/>
                  <a:gd name="T98" fmla="*/ 58 w 695"/>
                  <a:gd name="T99" fmla="*/ 93 h 920"/>
                  <a:gd name="T100" fmla="*/ 50 w 695"/>
                  <a:gd name="T101" fmla="*/ 81 h 920"/>
                  <a:gd name="T102" fmla="*/ 15 w 695"/>
                  <a:gd name="T103" fmla="*/ 107 h 920"/>
                  <a:gd name="T104" fmla="*/ 1 w 695"/>
                  <a:gd name="T105" fmla="*/ 132 h 920"/>
                  <a:gd name="T106" fmla="*/ 6 w 695"/>
                  <a:gd name="T107" fmla="*/ 101 h 920"/>
                  <a:gd name="T108" fmla="*/ 8 w 695"/>
                  <a:gd name="T109" fmla="*/ 50 h 920"/>
                  <a:gd name="T110" fmla="*/ 1 w 695"/>
                  <a:gd name="T111" fmla="*/ 13 h 920"/>
                  <a:gd name="T112" fmla="*/ 22 w 695"/>
                  <a:gd name="T113" fmla="*/ 9 h 92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695" h="920">
                    <a:moveTo>
                      <a:pt x="87" y="34"/>
                    </a:moveTo>
                    <a:lnTo>
                      <a:pt x="95" y="67"/>
                    </a:lnTo>
                    <a:lnTo>
                      <a:pt x="68" y="128"/>
                    </a:lnTo>
                    <a:lnTo>
                      <a:pt x="60" y="158"/>
                    </a:lnTo>
                    <a:lnTo>
                      <a:pt x="60" y="204"/>
                    </a:lnTo>
                    <a:lnTo>
                      <a:pt x="114" y="196"/>
                    </a:lnTo>
                    <a:lnTo>
                      <a:pt x="150" y="204"/>
                    </a:lnTo>
                    <a:lnTo>
                      <a:pt x="169" y="223"/>
                    </a:lnTo>
                    <a:lnTo>
                      <a:pt x="249" y="228"/>
                    </a:lnTo>
                    <a:lnTo>
                      <a:pt x="281" y="238"/>
                    </a:lnTo>
                    <a:lnTo>
                      <a:pt x="311" y="211"/>
                    </a:lnTo>
                    <a:lnTo>
                      <a:pt x="321" y="244"/>
                    </a:lnTo>
                    <a:lnTo>
                      <a:pt x="418" y="255"/>
                    </a:lnTo>
                    <a:lnTo>
                      <a:pt x="456" y="295"/>
                    </a:lnTo>
                    <a:lnTo>
                      <a:pt x="553" y="341"/>
                    </a:lnTo>
                    <a:lnTo>
                      <a:pt x="591" y="341"/>
                    </a:lnTo>
                    <a:lnTo>
                      <a:pt x="610" y="354"/>
                    </a:lnTo>
                    <a:lnTo>
                      <a:pt x="695" y="265"/>
                    </a:lnTo>
                    <a:lnTo>
                      <a:pt x="650" y="365"/>
                    </a:lnTo>
                    <a:lnTo>
                      <a:pt x="595" y="607"/>
                    </a:lnTo>
                    <a:lnTo>
                      <a:pt x="545" y="727"/>
                    </a:lnTo>
                    <a:lnTo>
                      <a:pt x="462" y="829"/>
                    </a:lnTo>
                    <a:lnTo>
                      <a:pt x="365" y="890"/>
                    </a:lnTo>
                    <a:lnTo>
                      <a:pt x="268" y="920"/>
                    </a:lnTo>
                    <a:lnTo>
                      <a:pt x="178" y="920"/>
                    </a:lnTo>
                    <a:lnTo>
                      <a:pt x="78" y="882"/>
                    </a:lnTo>
                    <a:lnTo>
                      <a:pt x="119" y="856"/>
                    </a:lnTo>
                    <a:lnTo>
                      <a:pt x="133" y="879"/>
                    </a:lnTo>
                    <a:lnTo>
                      <a:pt x="180" y="856"/>
                    </a:lnTo>
                    <a:lnTo>
                      <a:pt x="199" y="890"/>
                    </a:lnTo>
                    <a:lnTo>
                      <a:pt x="235" y="844"/>
                    </a:lnTo>
                    <a:lnTo>
                      <a:pt x="260" y="892"/>
                    </a:lnTo>
                    <a:lnTo>
                      <a:pt x="289" y="829"/>
                    </a:lnTo>
                    <a:lnTo>
                      <a:pt x="321" y="873"/>
                    </a:lnTo>
                    <a:lnTo>
                      <a:pt x="336" y="804"/>
                    </a:lnTo>
                    <a:lnTo>
                      <a:pt x="370" y="846"/>
                    </a:lnTo>
                    <a:lnTo>
                      <a:pt x="380" y="774"/>
                    </a:lnTo>
                    <a:lnTo>
                      <a:pt x="414" y="799"/>
                    </a:lnTo>
                    <a:lnTo>
                      <a:pt x="408" y="751"/>
                    </a:lnTo>
                    <a:lnTo>
                      <a:pt x="353" y="770"/>
                    </a:lnTo>
                    <a:lnTo>
                      <a:pt x="290" y="784"/>
                    </a:lnTo>
                    <a:lnTo>
                      <a:pt x="235" y="785"/>
                    </a:lnTo>
                    <a:lnTo>
                      <a:pt x="159" y="774"/>
                    </a:lnTo>
                    <a:lnTo>
                      <a:pt x="76" y="740"/>
                    </a:lnTo>
                    <a:lnTo>
                      <a:pt x="34" y="702"/>
                    </a:lnTo>
                    <a:lnTo>
                      <a:pt x="3" y="650"/>
                    </a:lnTo>
                    <a:lnTo>
                      <a:pt x="0" y="609"/>
                    </a:lnTo>
                    <a:lnTo>
                      <a:pt x="1" y="557"/>
                    </a:lnTo>
                    <a:lnTo>
                      <a:pt x="15" y="637"/>
                    </a:lnTo>
                    <a:lnTo>
                      <a:pt x="41" y="690"/>
                    </a:lnTo>
                    <a:lnTo>
                      <a:pt x="91" y="730"/>
                    </a:lnTo>
                    <a:lnTo>
                      <a:pt x="159" y="759"/>
                    </a:lnTo>
                    <a:lnTo>
                      <a:pt x="203" y="765"/>
                    </a:lnTo>
                    <a:lnTo>
                      <a:pt x="275" y="765"/>
                    </a:lnTo>
                    <a:lnTo>
                      <a:pt x="349" y="751"/>
                    </a:lnTo>
                    <a:lnTo>
                      <a:pt x="412" y="725"/>
                    </a:lnTo>
                    <a:lnTo>
                      <a:pt x="465" y="687"/>
                    </a:lnTo>
                    <a:lnTo>
                      <a:pt x="511" y="633"/>
                    </a:lnTo>
                    <a:lnTo>
                      <a:pt x="549" y="574"/>
                    </a:lnTo>
                    <a:lnTo>
                      <a:pt x="587" y="487"/>
                    </a:lnTo>
                    <a:lnTo>
                      <a:pt x="574" y="483"/>
                    </a:lnTo>
                    <a:lnTo>
                      <a:pt x="528" y="544"/>
                    </a:lnTo>
                    <a:lnTo>
                      <a:pt x="456" y="611"/>
                    </a:lnTo>
                    <a:lnTo>
                      <a:pt x="368" y="656"/>
                    </a:lnTo>
                    <a:lnTo>
                      <a:pt x="281" y="671"/>
                    </a:lnTo>
                    <a:lnTo>
                      <a:pt x="220" y="669"/>
                    </a:lnTo>
                    <a:lnTo>
                      <a:pt x="152" y="645"/>
                    </a:lnTo>
                    <a:lnTo>
                      <a:pt x="125" y="611"/>
                    </a:lnTo>
                    <a:lnTo>
                      <a:pt x="174" y="641"/>
                    </a:lnTo>
                    <a:lnTo>
                      <a:pt x="233" y="649"/>
                    </a:lnTo>
                    <a:lnTo>
                      <a:pt x="315" y="649"/>
                    </a:lnTo>
                    <a:lnTo>
                      <a:pt x="397" y="622"/>
                    </a:lnTo>
                    <a:lnTo>
                      <a:pt x="462" y="584"/>
                    </a:lnTo>
                    <a:lnTo>
                      <a:pt x="505" y="536"/>
                    </a:lnTo>
                    <a:lnTo>
                      <a:pt x="532" y="477"/>
                    </a:lnTo>
                    <a:lnTo>
                      <a:pt x="482" y="519"/>
                    </a:lnTo>
                    <a:lnTo>
                      <a:pt x="500" y="462"/>
                    </a:lnTo>
                    <a:lnTo>
                      <a:pt x="429" y="527"/>
                    </a:lnTo>
                    <a:lnTo>
                      <a:pt x="475" y="451"/>
                    </a:lnTo>
                    <a:lnTo>
                      <a:pt x="401" y="510"/>
                    </a:lnTo>
                    <a:lnTo>
                      <a:pt x="460" y="432"/>
                    </a:lnTo>
                    <a:lnTo>
                      <a:pt x="382" y="487"/>
                    </a:lnTo>
                    <a:lnTo>
                      <a:pt x="433" y="411"/>
                    </a:lnTo>
                    <a:lnTo>
                      <a:pt x="359" y="474"/>
                    </a:lnTo>
                    <a:lnTo>
                      <a:pt x="404" y="398"/>
                    </a:lnTo>
                    <a:lnTo>
                      <a:pt x="317" y="474"/>
                    </a:lnTo>
                    <a:lnTo>
                      <a:pt x="374" y="388"/>
                    </a:lnTo>
                    <a:lnTo>
                      <a:pt x="262" y="479"/>
                    </a:lnTo>
                    <a:lnTo>
                      <a:pt x="338" y="373"/>
                    </a:lnTo>
                    <a:lnTo>
                      <a:pt x="243" y="453"/>
                    </a:lnTo>
                    <a:lnTo>
                      <a:pt x="287" y="386"/>
                    </a:lnTo>
                    <a:lnTo>
                      <a:pt x="195" y="460"/>
                    </a:lnTo>
                    <a:lnTo>
                      <a:pt x="133" y="510"/>
                    </a:lnTo>
                    <a:lnTo>
                      <a:pt x="108" y="550"/>
                    </a:lnTo>
                    <a:lnTo>
                      <a:pt x="104" y="582"/>
                    </a:lnTo>
                    <a:lnTo>
                      <a:pt x="97" y="544"/>
                    </a:lnTo>
                    <a:lnTo>
                      <a:pt x="127" y="491"/>
                    </a:lnTo>
                    <a:lnTo>
                      <a:pt x="171" y="445"/>
                    </a:lnTo>
                    <a:lnTo>
                      <a:pt x="205" y="405"/>
                    </a:lnTo>
                    <a:lnTo>
                      <a:pt x="230" y="369"/>
                    </a:lnTo>
                    <a:lnTo>
                      <a:pt x="239" y="329"/>
                    </a:lnTo>
                    <a:lnTo>
                      <a:pt x="199" y="323"/>
                    </a:lnTo>
                    <a:lnTo>
                      <a:pt x="138" y="363"/>
                    </a:lnTo>
                    <a:lnTo>
                      <a:pt x="60" y="426"/>
                    </a:lnTo>
                    <a:lnTo>
                      <a:pt x="19" y="485"/>
                    </a:lnTo>
                    <a:lnTo>
                      <a:pt x="3" y="527"/>
                    </a:lnTo>
                    <a:lnTo>
                      <a:pt x="11" y="462"/>
                    </a:lnTo>
                    <a:lnTo>
                      <a:pt x="22" y="403"/>
                    </a:lnTo>
                    <a:lnTo>
                      <a:pt x="30" y="304"/>
                    </a:lnTo>
                    <a:lnTo>
                      <a:pt x="30" y="198"/>
                    </a:lnTo>
                    <a:lnTo>
                      <a:pt x="28" y="109"/>
                    </a:lnTo>
                    <a:lnTo>
                      <a:pt x="1" y="50"/>
                    </a:lnTo>
                    <a:lnTo>
                      <a:pt x="36" y="0"/>
                    </a:lnTo>
                    <a:lnTo>
                      <a:pt x="87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49" name="Freeform 109">
                <a:extLst>
                  <a:ext uri="{FF2B5EF4-FFF2-40B4-BE49-F238E27FC236}">
                    <a16:creationId xmlns:a16="http://schemas.microsoft.com/office/drawing/2014/main" id="{9214B518-6891-8141-8864-E717F8FD7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1787"/>
                <a:ext cx="83" cy="392"/>
              </a:xfrm>
              <a:custGeom>
                <a:avLst/>
                <a:gdLst>
                  <a:gd name="T0" fmla="*/ 28 w 168"/>
                  <a:gd name="T1" fmla="*/ 0 h 783"/>
                  <a:gd name="T2" fmla="*/ 36 w 168"/>
                  <a:gd name="T3" fmla="*/ 15 h 783"/>
                  <a:gd name="T4" fmla="*/ 38 w 168"/>
                  <a:gd name="T5" fmla="*/ 32 h 783"/>
                  <a:gd name="T6" fmla="*/ 38 w 168"/>
                  <a:gd name="T7" fmla="*/ 58 h 783"/>
                  <a:gd name="T8" fmla="*/ 37 w 168"/>
                  <a:gd name="T9" fmla="*/ 85 h 783"/>
                  <a:gd name="T10" fmla="*/ 31 w 168"/>
                  <a:gd name="T11" fmla="*/ 109 h 783"/>
                  <a:gd name="T12" fmla="*/ 23 w 168"/>
                  <a:gd name="T13" fmla="*/ 125 h 783"/>
                  <a:gd name="T14" fmla="*/ 24 w 168"/>
                  <a:gd name="T15" fmla="*/ 131 h 783"/>
                  <a:gd name="T16" fmla="*/ 20 w 168"/>
                  <a:gd name="T17" fmla="*/ 137 h 783"/>
                  <a:gd name="T18" fmla="*/ 24 w 168"/>
                  <a:gd name="T19" fmla="*/ 141 h 783"/>
                  <a:gd name="T20" fmla="*/ 20 w 168"/>
                  <a:gd name="T21" fmla="*/ 150 h 783"/>
                  <a:gd name="T22" fmla="*/ 27 w 168"/>
                  <a:gd name="T23" fmla="*/ 150 h 783"/>
                  <a:gd name="T24" fmla="*/ 18 w 168"/>
                  <a:gd name="T25" fmla="*/ 167 h 783"/>
                  <a:gd name="T26" fmla="*/ 28 w 168"/>
                  <a:gd name="T27" fmla="*/ 162 h 783"/>
                  <a:gd name="T28" fmla="*/ 24 w 168"/>
                  <a:gd name="T29" fmla="*/ 179 h 783"/>
                  <a:gd name="T30" fmla="*/ 35 w 168"/>
                  <a:gd name="T31" fmla="*/ 171 h 783"/>
                  <a:gd name="T32" fmla="*/ 33 w 168"/>
                  <a:gd name="T33" fmla="*/ 187 h 783"/>
                  <a:gd name="T34" fmla="*/ 41 w 168"/>
                  <a:gd name="T35" fmla="*/ 182 h 783"/>
                  <a:gd name="T36" fmla="*/ 40 w 168"/>
                  <a:gd name="T37" fmla="*/ 196 h 783"/>
                  <a:gd name="T38" fmla="*/ 27 w 168"/>
                  <a:gd name="T39" fmla="*/ 188 h 783"/>
                  <a:gd name="T40" fmla="*/ 18 w 168"/>
                  <a:gd name="T41" fmla="*/ 182 h 783"/>
                  <a:gd name="T42" fmla="*/ 12 w 168"/>
                  <a:gd name="T43" fmla="*/ 173 h 783"/>
                  <a:gd name="T44" fmla="*/ 11 w 168"/>
                  <a:gd name="T45" fmla="*/ 160 h 783"/>
                  <a:gd name="T46" fmla="*/ 11 w 168"/>
                  <a:gd name="T47" fmla="*/ 149 h 783"/>
                  <a:gd name="T48" fmla="*/ 16 w 168"/>
                  <a:gd name="T49" fmla="*/ 131 h 783"/>
                  <a:gd name="T50" fmla="*/ 9 w 168"/>
                  <a:gd name="T51" fmla="*/ 101 h 783"/>
                  <a:gd name="T52" fmla="*/ 4 w 168"/>
                  <a:gd name="T53" fmla="*/ 78 h 783"/>
                  <a:gd name="T54" fmla="*/ 1 w 168"/>
                  <a:gd name="T55" fmla="*/ 46 h 783"/>
                  <a:gd name="T56" fmla="*/ 0 w 168"/>
                  <a:gd name="T57" fmla="*/ 3 h 783"/>
                  <a:gd name="T58" fmla="*/ 4 w 168"/>
                  <a:gd name="T59" fmla="*/ 7 h 783"/>
                  <a:gd name="T60" fmla="*/ 5 w 168"/>
                  <a:gd name="T61" fmla="*/ 50 h 783"/>
                  <a:gd name="T62" fmla="*/ 8 w 168"/>
                  <a:gd name="T63" fmla="*/ 79 h 783"/>
                  <a:gd name="T64" fmla="*/ 12 w 168"/>
                  <a:gd name="T65" fmla="*/ 95 h 783"/>
                  <a:gd name="T66" fmla="*/ 16 w 168"/>
                  <a:gd name="T67" fmla="*/ 106 h 783"/>
                  <a:gd name="T68" fmla="*/ 18 w 168"/>
                  <a:gd name="T69" fmla="*/ 66 h 783"/>
                  <a:gd name="T70" fmla="*/ 20 w 168"/>
                  <a:gd name="T71" fmla="*/ 102 h 783"/>
                  <a:gd name="T72" fmla="*/ 20 w 168"/>
                  <a:gd name="T73" fmla="*/ 120 h 783"/>
                  <a:gd name="T74" fmla="*/ 27 w 168"/>
                  <a:gd name="T75" fmla="*/ 104 h 783"/>
                  <a:gd name="T76" fmla="*/ 32 w 168"/>
                  <a:gd name="T77" fmla="*/ 77 h 783"/>
                  <a:gd name="T78" fmla="*/ 34 w 168"/>
                  <a:gd name="T79" fmla="*/ 53 h 783"/>
                  <a:gd name="T80" fmla="*/ 34 w 168"/>
                  <a:gd name="T81" fmla="*/ 28 h 783"/>
                  <a:gd name="T82" fmla="*/ 29 w 168"/>
                  <a:gd name="T83" fmla="*/ 6 h 783"/>
                  <a:gd name="T84" fmla="*/ 28 w 168"/>
                  <a:gd name="T85" fmla="*/ 0 h 783"/>
                  <a:gd name="T86" fmla="*/ 28 w 168"/>
                  <a:gd name="T87" fmla="*/ 0 h 78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8" h="783">
                    <a:moveTo>
                      <a:pt x="116" y="0"/>
                    </a:moveTo>
                    <a:lnTo>
                      <a:pt x="147" y="59"/>
                    </a:lnTo>
                    <a:lnTo>
                      <a:pt x="153" y="127"/>
                    </a:lnTo>
                    <a:lnTo>
                      <a:pt x="156" y="230"/>
                    </a:lnTo>
                    <a:lnTo>
                      <a:pt x="149" y="338"/>
                    </a:lnTo>
                    <a:lnTo>
                      <a:pt x="128" y="435"/>
                    </a:lnTo>
                    <a:lnTo>
                      <a:pt x="96" y="500"/>
                    </a:lnTo>
                    <a:lnTo>
                      <a:pt x="97" y="521"/>
                    </a:lnTo>
                    <a:lnTo>
                      <a:pt x="82" y="545"/>
                    </a:lnTo>
                    <a:lnTo>
                      <a:pt x="99" y="562"/>
                    </a:lnTo>
                    <a:lnTo>
                      <a:pt x="80" y="600"/>
                    </a:lnTo>
                    <a:lnTo>
                      <a:pt x="109" y="599"/>
                    </a:lnTo>
                    <a:lnTo>
                      <a:pt x="73" y="667"/>
                    </a:lnTo>
                    <a:lnTo>
                      <a:pt x="116" y="646"/>
                    </a:lnTo>
                    <a:lnTo>
                      <a:pt x="97" y="713"/>
                    </a:lnTo>
                    <a:lnTo>
                      <a:pt x="141" y="684"/>
                    </a:lnTo>
                    <a:lnTo>
                      <a:pt x="134" y="745"/>
                    </a:lnTo>
                    <a:lnTo>
                      <a:pt x="168" y="728"/>
                    </a:lnTo>
                    <a:lnTo>
                      <a:pt x="164" y="783"/>
                    </a:lnTo>
                    <a:lnTo>
                      <a:pt x="109" y="751"/>
                    </a:lnTo>
                    <a:lnTo>
                      <a:pt x="73" y="726"/>
                    </a:lnTo>
                    <a:lnTo>
                      <a:pt x="50" y="690"/>
                    </a:lnTo>
                    <a:lnTo>
                      <a:pt x="44" y="640"/>
                    </a:lnTo>
                    <a:lnTo>
                      <a:pt x="44" y="593"/>
                    </a:lnTo>
                    <a:lnTo>
                      <a:pt x="65" y="521"/>
                    </a:lnTo>
                    <a:lnTo>
                      <a:pt x="39" y="403"/>
                    </a:lnTo>
                    <a:lnTo>
                      <a:pt x="18" y="311"/>
                    </a:lnTo>
                    <a:lnTo>
                      <a:pt x="4" y="184"/>
                    </a:lnTo>
                    <a:lnTo>
                      <a:pt x="0" y="11"/>
                    </a:lnTo>
                    <a:lnTo>
                      <a:pt x="18" y="28"/>
                    </a:lnTo>
                    <a:lnTo>
                      <a:pt x="21" y="199"/>
                    </a:lnTo>
                    <a:lnTo>
                      <a:pt x="33" y="313"/>
                    </a:lnTo>
                    <a:lnTo>
                      <a:pt x="50" y="380"/>
                    </a:lnTo>
                    <a:lnTo>
                      <a:pt x="65" y="424"/>
                    </a:lnTo>
                    <a:lnTo>
                      <a:pt x="75" y="264"/>
                    </a:lnTo>
                    <a:lnTo>
                      <a:pt x="80" y="408"/>
                    </a:lnTo>
                    <a:lnTo>
                      <a:pt x="80" y="477"/>
                    </a:lnTo>
                    <a:lnTo>
                      <a:pt x="109" y="416"/>
                    </a:lnTo>
                    <a:lnTo>
                      <a:pt x="132" y="308"/>
                    </a:lnTo>
                    <a:lnTo>
                      <a:pt x="139" y="209"/>
                    </a:lnTo>
                    <a:lnTo>
                      <a:pt x="139" y="112"/>
                    </a:lnTo>
                    <a:lnTo>
                      <a:pt x="120" y="2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50" name="Freeform 110">
                <a:extLst>
                  <a:ext uri="{FF2B5EF4-FFF2-40B4-BE49-F238E27FC236}">
                    <a16:creationId xmlns:a16="http://schemas.microsoft.com/office/drawing/2014/main" id="{174D4608-D2DF-CF46-9660-B1458DEA0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1783"/>
                <a:ext cx="17" cy="43"/>
              </a:xfrm>
              <a:custGeom>
                <a:avLst/>
                <a:gdLst>
                  <a:gd name="T0" fmla="*/ 9 w 32"/>
                  <a:gd name="T1" fmla="*/ 0 h 88"/>
                  <a:gd name="T2" fmla="*/ 4 w 32"/>
                  <a:gd name="T3" fmla="*/ 11 h 88"/>
                  <a:gd name="T4" fmla="*/ 0 w 32"/>
                  <a:gd name="T5" fmla="*/ 21 h 88"/>
                  <a:gd name="T6" fmla="*/ 0 w 32"/>
                  <a:gd name="T7" fmla="*/ 9 h 88"/>
                  <a:gd name="T8" fmla="*/ 4 w 32"/>
                  <a:gd name="T9" fmla="*/ 1 h 88"/>
                  <a:gd name="T10" fmla="*/ 9 w 32"/>
                  <a:gd name="T11" fmla="*/ 0 h 88"/>
                  <a:gd name="T12" fmla="*/ 9 w 32"/>
                  <a:gd name="T13" fmla="*/ 0 h 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2" h="88">
                    <a:moveTo>
                      <a:pt x="32" y="0"/>
                    </a:moveTo>
                    <a:lnTo>
                      <a:pt x="13" y="44"/>
                    </a:lnTo>
                    <a:lnTo>
                      <a:pt x="0" y="88"/>
                    </a:lnTo>
                    <a:lnTo>
                      <a:pt x="0" y="36"/>
                    </a:lnTo>
                    <a:lnTo>
                      <a:pt x="13" y="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51" name="Freeform 111">
                <a:extLst>
                  <a:ext uri="{FF2B5EF4-FFF2-40B4-BE49-F238E27FC236}">
                    <a16:creationId xmlns:a16="http://schemas.microsoft.com/office/drawing/2014/main" id="{49C9B42F-E721-3245-A53F-106312185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3" y="1933"/>
                <a:ext cx="447" cy="352"/>
              </a:xfrm>
              <a:custGeom>
                <a:avLst/>
                <a:gdLst>
                  <a:gd name="T0" fmla="*/ 223 w 896"/>
                  <a:gd name="T1" fmla="*/ 0 h 703"/>
                  <a:gd name="T2" fmla="*/ 213 w 896"/>
                  <a:gd name="T3" fmla="*/ 6 h 703"/>
                  <a:gd name="T4" fmla="*/ 211 w 896"/>
                  <a:gd name="T5" fmla="*/ 12 h 703"/>
                  <a:gd name="T6" fmla="*/ 203 w 896"/>
                  <a:gd name="T7" fmla="*/ 14 h 703"/>
                  <a:gd name="T8" fmla="*/ 204 w 896"/>
                  <a:gd name="T9" fmla="*/ 24 h 703"/>
                  <a:gd name="T10" fmla="*/ 196 w 896"/>
                  <a:gd name="T11" fmla="*/ 27 h 703"/>
                  <a:gd name="T12" fmla="*/ 196 w 896"/>
                  <a:gd name="T13" fmla="*/ 37 h 703"/>
                  <a:gd name="T14" fmla="*/ 189 w 896"/>
                  <a:gd name="T15" fmla="*/ 45 h 703"/>
                  <a:gd name="T16" fmla="*/ 182 w 896"/>
                  <a:gd name="T17" fmla="*/ 71 h 703"/>
                  <a:gd name="T18" fmla="*/ 160 w 896"/>
                  <a:gd name="T19" fmla="*/ 108 h 703"/>
                  <a:gd name="T20" fmla="*/ 142 w 896"/>
                  <a:gd name="T21" fmla="*/ 128 h 703"/>
                  <a:gd name="T22" fmla="*/ 112 w 896"/>
                  <a:gd name="T23" fmla="*/ 150 h 703"/>
                  <a:gd name="T24" fmla="*/ 96 w 896"/>
                  <a:gd name="T25" fmla="*/ 156 h 703"/>
                  <a:gd name="T26" fmla="*/ 92 w 896"/>
                  <a:gd name="T27" fmla="*/ 162 h 703"/>
                  <a:gd name="T28" fmla="*/ 88 w 896"/>
                  <a:gd name="T29" fmla="*/ 159 h 703"/>
                  <a:gd name="T30" fmla="*/ 82 w 896"/>
                  <a:gd name="T31" fmla="*/ 168 h 703"/>
                  <a:gd name="T32" fmla="*/ 76 w 896"/>
                  <a:gd name="T33" fmla="*/ 160 h 703"/>
                  <a:gd name="T34" fmla="*/ 71 w 896"/>
                  <a:gd name="T35" fmla="*/ 169 h 703"/>
                  <a:gd name="T36" fmla="*/ 64 w 896"/>
                  <a:gd name="T37" fmla="*/ 159 h 703"/>
                  <a:gd name="T38" fmla="*/ 59 w 896"/>
                  <a:gd name="T39" fmla="*/ 167 h 703"/>
                  <a:gd name="T40" fmla="*/ 53 w 896"/>
                  <a:gd name="T41" fmla="*/ 156 h 703"/>
                  <a:gd name="T42" fmla="*/ 45 w 896"/>
                  <a:gd name="T43" fmla="*/ 164 h 703"/>
                  <a:gd name="T44" fmla="*/ 43 w 896"/>
                  <a:gd name="T45" fmla="*/ 153 h 703"/>
                  <a:gd name="T46" fmla="*/ 35 w 896"/>
                  <a:gd name="T47" fmla="*/ 160 h 703"/>
                  <a:gd name="T48" fmla="*/ 33 w 896"/>
                  <a:gd name="T49" fmla="*/ 150 h 703"/>
                  <a:gd name="T50" fmla="*/ 25 w 896"/>
                  <a:gd name="T51" fmla="*/ 150 h 703"/>
                  <a:gd name="T52" fmla="*/ 22 w 896"/>
                  <a:gd name="T53" fmla="*/ 142 h 703"/>
                  <a:gd name="T54" fmla="*/ 14 w 896"/>
                  <a:gd name="T55" fmla="*/ 140 h 703"/>
                  <a:gd name="T56" fmla="*/ 7 w 896"/>
                  <a:gd name="T57" fmla="*/ 123 h 703"/>
                  <a:gd name="T58" fmla="*/ 3 w 896"/>
                  <a:gd name="T59" fmla="*/ 107 h 703"/>
                  <a:gd name="T60" fmla="*/ 0 w 896"/>
                  <a:gd name="T61" fmla="*/ 102 h 703"/>
                  <a:gd name="T62" fmla="*/ 2 w 896"/>
                  <a:gd name="T63" fmla="*/ 131 h 703"/>
                  <a:gd name="T64" fmla="*/ 10 w 896"/>
                  <a:gd name="T65" fmla="*/ 155 h 703"/>
                  <a:gd name="T66" fmla="*/ 27 w 896"/>
                  <a:gd name="T67" fmla="*/ 171 h 703"/>
                  <a:gd name="T68" fmla="*/ 48 w 896"/>
                  <a:gd name="T69" fmla="*/ 176 h 703"/>
                  <a:gd name="T70" fmla="*/ 77 w 896"/>
                  <a:gd name="T71" fmla="*/ 175 h 703"/>
                  <a:gd name="T72" fmla="*/ 102 w 896"/>
                  <a:gd name="T73" fmla="*/ 164 h 703"/>
                  <a:gd name="T74" fmla="*/ 135 w 896"/>
                  <a:gd name="T75" fmla="*/ 144 h 703"/>
                  <a:gd name="T76" fmla="*/ 156 w 896"/>
                  <a:gd name="T77" fmla="*/ 129 h 703"/>
                  <a:gd name="T78" fmla="*/ 174 w 896"/>
                  <a:gd name="T79" fmla="*/ 104 h 703"/>
                  <a:gd name="T80" fmla="*/ 207 w 896"/>
                  <a:gd name="T81" fmla="*/ 39 h 703"/>
                  <a:gd name="T82" fmla="*/ 219 w 896"/>
                  <a:gd name="T83" fmla="*/ 8 h 703"/>
                  <a:gd name="T84" fmla="*/ 223 w 896"/>
                  <a:gd name="T85" fmla="*/ 0 h 703"/>
                  <a:gd name="T86" fmla="*/ 223 w 896"/>
                  <a:gd name="T87" fmla="*/ 0 h 7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96" h="703">
                    <a:moveTo>
                      <a:pt x="896" y="0"/>
                    </a:moveTo>
                    <a:lnTo>
                      <a:pt x="854" y="22"/>
                    </a:lnTo>
                    <a:lnTo>
                      <a:pt x="846" y="45"/>
                    </a:lnTo>
                    <a:lnTo>
                      <a:pt x="816" y="55"/>
                    </a:lnTo>
                    <a:lnTo>
                      <a:pt x="820" y="93"/>
                    </a:lnTo>
                    <a:lnTo>
                      <a:pt x="785" y="108"/>
                    </a:lnTo>
                    <a:lnTo>
                      <a:pt x="787" y="146"/>
                    </a:lnTo>
                    <a:lnTo>
                      <a:pt x="759" y="178"/>
                    </a:lnTo>
                    <a:lnTo>
                      <a:pt x="730" y="281"/>
                    </a:lnTo>
                    <a:lnTo>
                      <a:pt x="643" y="429"/>
                    </a:lnTo>
                    <a:lnTo>
                      <a:pt x="569" y="511"/>
                    </a:lnTo>
                    <a:lnTo>
                      <a:pt x="451" y="599"/>
                    </a:lnTo>
                    <a:lnTo>
                      <a:pt x="384" y="623"/>
                    </a:lnTo>
                    <a:lnTo>
                      <a:pt x="371" y="646"/>
                    </a:lnTo>
                    <a:lnTo>
                      <a:pt x="352" y="633"/>
                    </a:lnTo>
                    <a:lnTo>
                      <a:pt x="331" y="671"/>
                    </a:lnTo>
                    <a:lnTo>
                      <a:pt x="306" y="637"/>
                    </a:lnTo>
                    <a:lnTo>
                      <a:pt x="287" y="673"/>
                    </a:lnTo>
                    <a:lnTo>
                      <a:pt x="257" y="633"/>
                    </a:lnTo>
                    <a:lnTo>
                      <a:pt x="236" y="667"/>
                    </a:lnTo>
                    <a:lnTo>
                      <a:pt x="215" y="621"/>
                    </a:lnTo>
                    <a:lnTo>
                      <a:pt x="183" y="654"/>
                    </a:lnTo>
                    <a:lnTo>
                      <a:pt x="175" y="612"/>
                    </a:lnTo>
                    <a:lnTo>
                      <a:pt x="141" y="638"/>
                    </a:lnTo>
                    <a:lnTo>
                      <a:pt x="133" y="599"/>
                    </a:lnTo>
                    <a:lnTo>
                      <a:pt x="103" y="599"/>
                    </a:lnTo>
                    <a:lnTo>
                      <a:pt x="90" y="566"/>
                    </a:lnTo>
                    <a:lnTo>
                      <a:pt x="57" y="557"/>
                    </a:lnTo>
                    <a:lnTo>
                      <a:pt x="29" y="492"/>
                    </a:lnTo>
                    <a:lnTo>
                      <a:pt x="15" y="425"/>
                    </a:lnTo>
                    <a:lnTo>
                      <a:pt x="0" y="405"/>
                    </a:lnTo>
                    <a:lnTo>
                      <a:pt x="8" y="521"/>
                    </a:lnTo>
                    <a:lnTo>
                      <a:pt x="42" y="618"/>
                    </a:lnTo>
                    <a:lnTo>
                      <a:pt x="110" y="682"/>
                    </a:lnTo>
                    <a:lnTo>
                      <a:pt x="194" y="703"/>
                    </a:lnTo>
                    <a:lnTo>
                      <a:pt x="308" y="699"/>
                    </a:lnTo>
                    <a:lnTo>
                      <a:pt x="409" y="656"/>
                    </a:lnTo>
                    <a:lnTo>
                      <a:pt x="544" y="576"/>
                    </a:lnTo>
                    <a:lnTo>
                      <a:pt x="628" y="513"/>
                    </a:lnTo>
                    <a:lnTo>
                      <a:pt x="698" y="414"/>
                    </a:lnTo>
                    <a:lnTo>
                      <a:pt x="829" y="154"/>
                    </a:lnTo>
                    <a:lnTo>
                      <a:pt x="880" y="3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52" name="Freeform 112">
                <a:extLst>
                  <a:ext uri="{FF2B5EF4-FFF2-40B4-BE49-F238E27FC236}">
                    <a16:creationId xmlns:a16="http://schemas.microsoft.com/office/drawing/2014/main" id="{5B959DF9-44BA-B448-A0EC-657DF900C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1804"/>
                <a:ext cx="19" cy="106"/>
              </a:xfrm>
              <a:custGeom>
                <a:avLst/>
                <a:gdLst>
                  <a:gd name="T0" fmla="*/ 6 w 38"/>
                  <a:gd name="T1" fmla="*/ 3 h 211"/>
                  <a:gd name="T2" fmla="*/ 8 w 38"/>
                  <a:gd name="T3" fmla="*/ 18 h 211"/>
                  <a:gd name="T4" fmla="*/ 10 w 38"/>
                  <a:gd name="T5" fmla="*/ 39 h 211"/>
                  <a:gd name="T6" fmla="*/ 8 w 38"/>
                  <a:gd name="T7" fmla="*/ 53 h 211"/>
                  <a:gd name="T8" fmla="*/ 0 w 38"/>
                  <a:gd name="T9" fmla="*/ 0 h 211"/>
                  <a:gd name="T10" fmla="*/ 6 w 38"/>
                  <a:gd name="T11" fmla="*/ 3 h 211"/>
                  <a:gd name="T12" fmla="*/ 6 w 38"/>
                  <a:gd name="T13" fmla="*/ 3 h 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" h="211">
                    <a:moveTo>
                      <a:pt x="21" y="9"/>
                    </a:moveTo>
                    <a:lnTo>
                      <a:pt x="31" y="70"/>
                    </a:lnTo>
                    <a:lnTo>
                      <a:pt x="38" y="154"/>
                    </a:lnTo>
                    <a:lnTo>
                      <a:pt x="29" y="211"/>
                    </a:lnTo>
                    <a:lnTo>
                      <a:pt x="0" y="0"/>
                    </a:ln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53" name="Freeform 113">
                <a:extLst>
                  <a:ext uri="{FF2B5EF4-FFF2-40B4-BE49-F238E27FC236}">
                    <a16:creationId xmlns:a16="http://schemas.microsoft.com/office/drawing/2014/main" id="{E59D135C-D60E-9B49-BB87-339AFF113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3" y="1760"/>
                <a:ext cx="108" cy="33"/>
              </a:xfrm>
              <a:custGeom>
                <a:avLst/>
                <a:gdLst>
                  <a:gd name="T0" fmla="*/ 0 w 215"/>
                  <a:gd name="T1" fmla="*/ 1 h 66"/>
                  <a:gd name="T2" fmla="*/ 25 w 215"/>
                  <a:gd name="T3" fmla="*/ 4 h 66"/>
                  <a:gd name="T4" fmla="*/ 54 w 215"/>
                  <a:gd name="T5" fmla="*/ 17 h 66"/>
                  <a:gd name="T6" fmla="*/ 37 w 215"/>
                  <a:gd name="T7" fmla="*/ 4 h 66"/>
                  <a:gd name="T8" fmla="*/ 21 w 215"/>
                  <a:gd name="T9" fmla="*/ 0 h 66"/>
                  <a:gd name="T10" fmla="*/ 0 w 215"/>
                  <a:gd name="T11" fmla="*/ 1 h 66"/>
                  <a:gd name="T12" fmla="*/ 0 w 215"/>
                  <a:gd name="T13" fmla="*/ 1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5" h="66">
                    <a:moveTo>
                      <a:pt x="0" y="3"/>
                    </a:moveTo>
                    <a:lnTo>
                      <a:pt x="97" y="15"/>
                    </a:lnTo>
                    <a:lnTo>
                      <a:pt x="215" y="66"/>
                    </a:lnTo>
                    <a:lnTo>
                      <a:pt x="145" y="13"/>
                    </a:lnTo>
                    <a:lnTo>
                      <a:pt x="8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2354" name="Freeform 114">
                <a:extLst>
                  <a:ext uri="{FF2B5EF4-FFF2-40B4-BE49-F238E27FC236}">
                    <a16:creationId xmlns:a16="http://schemas.microsoft.com/office/drawing/2014/main" id="{1B6B904F-0955-3C4C-8B15-F319A649A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2173"/>
                <a:ext cx="17" cy="16"/>
              </a:xfrm>
              <a:custGeom>
                <a:avLst/>
                <a:gdLst>
                  <a:gd name="T0" fmla="*/ 0 w 35"/>
                  <a:gd name="T1" fmla="*/ 4 h 30"/>
                  <a:gd name="T2" fmla="*/ 6 w 35"/>
                  <a:gd name="T3" fmla="*/ 0 h 30"/>
                  <a:gd name="T4" fmla="*/ 8 w 35"/>
                  <a:gd name="T5" fmla="*/ 9 h 30"/>
                  <a:gd name="T6" fmla="*/ 0 w 35"/>
                  <a:gd name="T7" fmla="*/ 4 h 30"/>
                  <a:gd name="T8" fmla="*/ 0 w 35"/>
                  <a:gd name="T9" fmla="*/ 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0">
                    <a:moveTo>
                      <a:pt x="0" y="13"/>
                    </a:moveTo>
                    <a:lnTo>
                      <a:pt x="27" y="0"/>
                    </a:lnTo>
                    <a:lnTo>
                      <a:pt x="35" y="3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</p:grpSp>
      <p:grpSp>
        <p:nvGrpSpPr>
          <p:cNvPr id="43137" name="Group 129">
            <a:extLst>
              <a:ext uri="{FF2B5EF4-FFF2-40B4-BE49-F238E27FC236}">
                <a16:creationId xmlns:a16="http://schemas.microsoft.com/office/drawing/2014/main" id="{FAAE6D58-2018-4848-81FC-924D2FF88D1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92600"/>
            <a:ext cx="8569325" cy="2451100"/>
            <a:chOff x="204" y="2750"/>
            <a:chExt cx="5398" cy="1544"/>
          </a:xfrm>
        </p:grpSpPr>
        <p:sp>
          <p:nvSpPr>
            <p:cNvPr id="43131" name="AutoShape 123" descr="再生纸">
              <a:extLst>
                <a:ext uri="{FF2B5EF4-FFF2-40B4-BE49-F238E27FC236}">
                  <a16:creationId xmlns:a16="http://schemas.microsoft.com/office/drawing/2014/main" id="{C26E18E0-4958-9248-8DE0-482171B1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50"/>
              <a:ext cx="5398" cy="154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0800" bIns="10800" anchor="ctr">
              <a:spAutoFit/>
            </a:bodyPr>
            <a:lstStyle>
              <a:lvl1pPr marL="565150" indent="-565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注：从       的定义可见，    实际上被</a:t>
              </a:r>
              <a:r>
                <a:rPr kumimoji="1"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偷换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成了      ，而后才考察其上限。那么这样的偷换是否</a:t>
              </a:r>
              <a:r>
                <a:rPr kumimoji="1"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合法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？</a:t>
              </a:r>
            </a:p>
            <a:p>
              <a:pPr eaLnBrk="1" hangingPunct="1">
                <a:lnSpc>
                  <a:spcPct val="180000"/>
                </a:lnSpc>
              </a:pP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严格的说法是，    与      是否反映了</a:t>
              </a:r>
              <a:r>
                <a:rPr kumimoji="1"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同一数量级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的误差？</a:t>
              </a:r>
            </a:p>
            <a:p>
              <a:pPr eaLnBrk="1" hangingPunct="1">
                <a:lnSpc>
                  <a:spcPct val="180000"/>
                </a:lnSpc>
              </a:pP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关于此问题的详细讨论请同学们找参考书阅读。</a:t>
              </a:r>
              <a:endPara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endParaRPr>
            </a:p>
          </p:txBody>
        </p:sp>
        <p:graphicFrame>
          <p:nvGraphicFramePr>
            <p:cNvPr id="12302" name="Object 124">
              <a:extLst>
                <a:ext uri="{FF2B5EF4-FFF2-40B4-BE49-F238E27FC236}">
                  <a16:creationId xmlns:a16="http://schemas.microsoft.com/office/drawing/2014/main" id="{0ED71B53-5412-7B4A-A324-FFE032588B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2859"/>
            <a:ext cx="20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4" name="Equation" r:id="rId12" imgW="3797300" imgH="5562600" progId="Equation.DSMT4">
                    <p:embed/>
                  </p:oleObj>
                </mc:Choice>
                <mc:Fallback>
                  <p:oleObj name="Equation" r:id="rId12" imgW="3797300" imgH="5562600" progId="Equation.DSMT4">
                    <p:embed/>
                    <p:pic>
                      <p:nvPicPr>
                        <p:cNvPr id="12302" name="Object 124">
                          <a:extLst>
                            <a:ext uri="{FF2B5EF4-FFF2-40B4-BE49-F238E27FC236}">
                              <a16:creationId xmlns:a16="http://schemas.microsoft.com/office/drawing/2014/main" id="{0ED71B53-5412-7B4A-A324-FFE032588B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859"/>
                          <a:ext cx="20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25">
              <a:extLst>
                <a:ext uri="{FF2B5EF4-FFF2-40B4-BE49-F238E27FC236}">
                  <a16:creationId xmlns:a16="http://schemas.microsoft.com/office/drawing/2014/main" id="{03AB32A1-B6C0-AB4F-8B15-9F0B9F474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873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5" name="Equation" r:id="rId14" imgW="4102100" imgH="5270500" progId="Equation.3">
                    <p:embed/>
                  </p:oleObj>
                </mc:Choice>
                <mc:Fallback>
                  <p:oleObj name="Equation" r:id="rId14" imgW="4102100" imgH="5270500" progId="Equation.3">
                    <p:embed/>
                    <p:pic>
                      <p:nvPicPr>
                        <p:cNvPr id="12303" name="Object 125">
                          <a:extLst>
                            <a:ext uri="{FF2B5EF4-FFF2-40B4-BE49-F238E27FC236}">
                              <a16:creationId xmlns:a16="http://schemas.microsoft.com/office/drawing/2014/main" id="{03AB32A1-B6C0-AB4F-8B15-9F0B9F4745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873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26">
              <a:extLst>
                <a:ext uri="{FF2B5EF4-FFF2-40B4-BE49-F238E27FC236}">
                  <a16:creationId xmlns:a16="http://schemas.microsoft.com/office/drawing/2014/main" id="{5EBD5802-371A-B84F-87BF-CA22140BA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771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6" name="Equation" r:id="rId16" imgW="5562600" imgH="9652000" progId="Equation.3">
                    <p:embed/>
                  </p:oleObj>
                </mc:Choice>
                <mc:Fallback>
                  <p:oleObj name="Equation" r:id="rId16" imgW="5562600" imgH="9652000" progId="Equation.3">
                    <p:embed/>
                    <p:pic>
                      <p:nvPicPr>
                        <p:cNvPr id="12304" name="Object 126">
                          <a:extLst>
                            <a:ext uri="{FF2B5EF4-FFF2-40B4-BE49-F238E27FC236}">
                              <a16:creationId xmlns:a16="http://schemas.microsoft.com/office/drawing/2014/main" id="{5EBD5802-371A-B84F-87BF-CA22140BAC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771"/>
                          <a:ext cx="28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27">
              <a:extLst>
                <a:ext uri="{FF2B5EF4-FFF2-40B4-BE49-F238E27FC236}">
                  <a16:creationId xmlns:a16="http://schemas.microsoft.com/office/drawing/2014/main" id="{B6A85969-634D-5049-A0E3-373C96E20B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406"/>
            <a:ext cx="25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7" name="Equation" r:id="rId18" imgW="4978400" imgH="9652000" progId="Equation.3">
                    <p:embed/>
                  </p:oleObj>
                </mc:Choice>
                <mc:Fallback>
                  <p:oleObj name="Equation" r:id="rId18" imgW="4978400" imgH="9652000" progId="Equation.3">
                    <p:embed/>
                    <p:pic>
                      <p:nvPicPr>
                        <p:cNvPr id="12305" name="Object 127">
                          <a:extLst>
                            <a:ext uri="{FF2B5EF4-FFF2-40B4-BE49-F238E27FC236}">
                              <a16:creationId xmlns:a16="http://schemas.microsoft.com/office/drawing/2014/main" id="{B6A85969-634D-5049-A0E3-373C96E20B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406"/>
                          <a:ext cx="25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28">
              <a:extLst>
                <a:ext uri="{FF2B5EF4-FFF2-40B4-BE49-F238E27FC236}">
                  <a16:creationId xmlns:a16="http://schemas.microsoft.com/office/drawing/2014/main" id="{57982756-2721-0144-9B2D-38D98EB90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1" y="3406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8" name="Equation" r:id="rId20" imgW="5562600" imgH="9652000" progId="Equation.3">
                    <p:embed/>
                  </p:oleObj>
                </mc:Choice>
                <mc:Fallback>
                  <p:oleObj name="Equation" r:id="rId20" imgW="5562600" imgH="9652000" progId="Equation.3">
                    <p:embed/>
                    <p:pic>
                      <p:nvPicPr>
                        <p:cNvPr id="12306" name="Object 128">
                          <a:extLst>
                            <a:ext uri="{FF2B5EF4-FFF2-40B4-BE49-F238E27FC236}">
                              <a16:creationId xmlns:a16="http://schemas.microsoft.com/office/drawing/2014/main" id="{57982756-2721-0144-9B2D-38D98EB90F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3406"/>
                          <a:ext cx="28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470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64" grpId="0" animBg="1" autoUpdateAnimBg="0"/>
      <p:bldP spid="43065" grpId="0" animBg="1" autoUpdateAnimBg="0"/>
      <p:bldP spid="43067" grpId="0" animBg="1"/>
      <p:bldP spid="4306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258FE4-06EC-4F47-BD19-4ED52E731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B679A7E-4AAF-994D-AD25-31EA3707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itchFamily="2" charset="2"/>
              </a:rPr>
              <a:t></a:t>
            </a:r>
            <a:r>
              <a:rPr lang="zh-CN" altLang="en-US" sz="2400" b="1">
                <a:ea typeface="楷体_GB2312" pitchFamily="49" charset="-122"/>
              </a:rPr>
              <a:t>有效数字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significant digits */</a:t>
            </a:r>
          </a:p>
        </p:txBody>
      </p:sp>
      <p:grpSp>
        <p:nvGrpSpPr>
          <p:cNvPr id="47115" name="Group 11">
            <a:extLst>
              <a:ext uri="{FF2B5EF4-FFF2-40B4-BE49-F238E27FC236}">
                <a16:creationId xmlns:a16="http://schemas.microsoft.com/office/drawing/2014/main" id="{CEE47E78-91FC-D846-91B0-ED688D27E97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8077200" cy="1187450"/>
            <a:chOff x="336" y="576"/>
            <a:chExt cx="5088" cy="748"/>
          </a:xfrm>
        </p:grpSpPr>
        <p:sp>
          <p:nvSpPr>
            <p:cNvPr id="13330" name="Text Box 4">
              <a:extLst>
                <a:ext uri="{FF2B5EF4-FFF2-40B4-BE49-F238E27FC236}">
                  <a16:creationId xmlns:a16="http://schemas.microsoft.com/office/drawing/2014/main" id="{7370A268-BC62-5D4C-BB8F-50FC9BF44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08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用科学计数法，记                  （其中     ）。若            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             （即   的截取按四舍五入规则），则称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为有</a:t>
              </a:r>
              <a:r>
                <a:rPr lang="en-US" altLang="zh-CN" sz="2400" b="1" i="1">
                  <a:ea typeface="楷体_GB2312" pitchFamily="49" charset="-122"/>
                </a:rPr>
                <a:t>n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位有效数字，精确到     。</a:t>
              </a:r>
              <a:endParaRPr kumimoji="0"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31" name="Object 5">
              <a:extLst>
                <a:ext uri="{FF2B5EF4-FFF2-40B4-BE49-F238E27FC236}">
                  <a16:creationId xmlns:a16="http://schemas.microsoft.com/office/drawing/2014/main" id="{2C72646D-20AC-064B-B8F4-2B8F9ABCD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576"/>
            <a:ext cx="18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2" name="Equation" r:id="rId7" imgW="34226500" imgH="5562600" progId="Equation.3">
                    <p:embed/>
                  </p:oleObj>
                </mc:Choice>
                <mc:Fallback>
                  <p:oleObj name="Equation" r:id="rId7" imgW="34226500" imgH="5562600" progId="Equation.3">
                    <p:embed/>
                    <p:pic>
                      <p:nvPicPr>
                        <p:cNvPr id="13331" name="Object 5">
                          <a:extLst>
                            <a:ext uri="{FF2B5EF4-FFF2-40B4-BE49-F238E27FC236}">
                              <a16:creationId xmlns:a16="http://schemas.microsoft.com/office/drawing/2014/main" id="{2C72646D-20AC-064B-B8F4-2B8F9ABCDA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76"/>
                          <a:ext cx="18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6">
              <a:extLst>
                <a:ext uri="{FF2B5EF4-FFF2-40B4-BE49-F238E27FC236}">
                  <a16:creationId xmlns:a16="http://schemas.microsoft.com/office/drawing/2014/main" id="{20C2D991-E1DF-2543-BEAB-B14E65CDB3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624"/>
            <a:ext cx="4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3" name="Equation" r:id="rId9" imgW="9359900" imgH="4978400" progId="Equation.3">
                    <p:embed/>
                  </p:oleObj>
                </mc:Choice>
                <mc:Fallback>
                  <p:oleObj name="Equation" r:id="rId9" imgW="9359900" imgH="4978400" progId="Equation.3">
                    <p:embed/>
                    <p:pic>
                      <p:nvPicPr>
                        <p:cNvPr id="13332" name="Object 6">
                          <a:extLst>
                            <a:ext uri="{FF2B5EF4-FFF2-40B4-BE49-F238E27FC236}">
                              <a16:creationId xmlns:a16="http://schemas.microsoft.com/office/drawing/2014/main" id="{20C2D991-E1DF-2543-BEAB-B14E65CDB3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624"/>
                          <a:ext cx="4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7">
              <a:extLst>
                <a:ext uri="{FF2B5EF4-FFF2-40B4-BE49-F238E27FC236}">
                  <a16:creationId xmlns:a16="http://schemas.microsoft.com/office/drawing/2014/main" id="{89E76A51-2ABF-B34A-B5A2-67B38BE46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816"/>
            <a:ext cx="15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4" name="Microsoft 公式 3.0" r:id="rId11" imgW="29845000" imgH="5270500" progId="Equation.3">
                    <p:embed/>
                  </p:oleObj>
                </mc:Choice>
                <mc:Fallback>
                  <p:oleObj name="Microsoft 公式 3.0" r:id="rId11" imgW="29845000" imgH="5270500" progId="Equation.3">
                    <p:embed/>
                    <p:pic>
                      <p:nvPicPr>
                        <p:cNvPr id="13333" name="Object 7">
                          <a:extLst>
                            <a:ext uri="{FF2B5EF4-FFF2-40B4-BE49-F238E27FC236}">
                              <a16:creationId xmlns:a16="http://schemas.microsoft.com/office/drawing/2014/main" id="{89E76A51-2ABF-B34A-B5A2-67B38BE467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16"/>
                          <a:ext cx="151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8">
              <a:extLst>
                <a:ext uri="{FF2B5EF4-FFF2-40B4-BE49-F238E27FC236}">
                  <a16:creationId xmlns:a16="http://schemas.microsoft.com/office/drawing/2014/main" id="{8E08191F-80BD-474A-93FB-7D511CCF1E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816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5" name="公式" r:id="rId13" imgW="4102100" imgH="5270500" progId="Equation.3">
                    <p:embed/>
                  </p:oleObj>
                </mc:Choice>
                <mc:Fallback>
                  <p:oleObj name="公式" r:id="rId13" imgW="4102100" imgH="5270500" progId="Equation.3">
                    <p:embed/>
                    <p:pic>
                      <p:nvPicPr>
                        <p:cNvPr id="13334" name="Object 8">
                          <a:extLst>
                            <a:ext uri="{FF2B5EF4-FFF2-40B4-BE49-F238E27FC236}">
                              <a16:creationId xmlns:a16="http://schemas.microsoft.com/office/drawing/2014/main" id="{8E08191F-80BD-474A-93FB-7D511CCF1E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16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9">
              <a:extLst>
                <a:ext uri="{FF2B5EF4-FFF2-40B4-BE49-F238E27FC236}">
                  <a16:creationId xmlns:a16="http://schemas.microsoft.com/office/drawing/2014/main" id="{9A146050-0104-7948-B36B-772ED070E1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056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6" name="Equation" r:id="rId15" imgW="4394200" imgH="4686300" progId="Equation.3">
                    <p:embed/>
                  </p:oleObj>
                </mc:Choice>
                <mc:Fallback>
                  <p:oleObj name="Equation" r:id="rId15" imgW="4394200" imgH="4686300" progId="Equation.3">
                    <p:embed/>
                    <p:pic>
                      <p:nvPicPr>
                        <p:cNvPr id="13335" name="Object 9">
                          <a:extLst>
                            <a:ext uri="{FF2B5EF4-FFF2-40B4-BE49-F238E27FC236}">
                              <a16:creationId xmlns:a16="http://schemas.microsoft.com/office/drawing/2014/main" id="{9A146050-0104-7948-B36B-772ED070E1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56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0">
              <a:extLst>
                <a:ext uri="{FF2B5EF4-FFF2-40B4-BE49-F238E27FC236}">
                  <a16:creationId xmlns:a16="http://schemas.microsoft.com/office/drawing/2014/main" id="{4FC686CC-1A22-0B4F-B9C7-449880096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056"/>
            <a:ext cx="47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7" name="Equation" r:id="rId17" imgW="8775700" imgH="4686300" progId="Equation.3">
                    <p:embed/>
                  </p:oleObj>
                </mc:Choice>
                <mc:Fallback>
                  <p:oleObj name="Equation" r:id="rId17" imgW="8775700" imgH="4686300" progId="Equation.3">
                    <p:embed/>
                    <p:pic>
                      <p:nvPicPr>
                        <p:cNvPr id="13336" name="Object 10">
                          <a:extLst>
                            <a:ext uri="{FF2B5EF4-FFF2-40B4-BE49-F238E27FC236}">
                              <a16:creationId xmlns:a16="http://schemas.microsoft.com/office/drawing/2014/main" id="{4FC686CC-1A22-0B4F-B9C7-4498800969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56"/>
                          <a:ext cx="47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6" name="Group 32">
            <a:extLst>
              <a:ext uri="{FF2B5EF4-FFF2-40B4-BE49-F238E27FC236}">
                <a16:creationId xmlns:a16="http://schemas.microsoft.com/office/drawing/2014/main" id="{25E76AD7-4D43-054D-9F0A-B0881EF95A9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82800"/>
            <a:ext cx="6858000" cy="914400"/>
            <a:chOff x="340" y="1298"/>
            <a:chExt cx="4320" cy="576"/>
          </a:xfrm>
        </p:grpSpPr>
        <p:graphicFrame>
          <p:nvGraphicFramePr>
            <p:cNvPr id="13326" name="Object 12">
              <a:extLst>
                <a:ext uri="{FF2B5EF4-FFF2-40B4-BE49-F238E27FC236}">
                  <a16:creationId xmlns:a16="http://schemas.microsoft.com/office/drawing/2014/main" id="{CCF744F8-A244-1743-9EB8-C1E2865FE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" y="1338"/>
            <a:ext cx="38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8" name="Equation" r:id="rId19" imgW="66116200" imgH="4686300" progId="Equation.3">
                    <p:embed/>
                  </p:oleObj>
                </mc:Choice>
                <mc:Fallback>
                  <p:oleObj name="Equation" r:id="rId19" imgW="66116200" imgH="4686300" progId="Equation.3">
                    <p:embed/>
                    <p:pic>
                      <p:nvPicPr>
                        <p:cNvPr id="13326" name="Object 12">
                          <a:extLst>
                            <a:ext uri="{FF2B5EF4-FFF2-40B4-BE49-F238E27FC236}">
                              <a16:creationId xmlns:a16="http://schemas.microsoft.com/office/drawing/2014/main" id="{CCF744F8-A244-1743-9EB8-C1E2865FEA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338"/>
                          <a:ext cx="389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Text Box 13">
              <a:extLst>
                <a:ext uri="{FF2B5EF4-FFF2-40B4-BE49-F238E27FC236}">
                  <a16:creationId xmlns:a16="http://schemas.microsoft.com/office/drawing/2014/main" id="{2B4777A4-5172-DE42-B373-3447D106A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298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例：</a:t>
              </a:r>
            </a:p>
          </p:txBody>
        </p:sp>
        <p:sp>
          <p:nvSpPr>
            <p:cNvPr id="13328" name="Text Box 14">
              <a:extLst>
                <a:ext uri="{FF2B5EF4-FFF2-40B4-BE49-F238E27FC236}">
                  <a16:creationId xmlns:a16="http://schemas.microsoft.com/office/drawing/2014/main" id="{FC37488E-1E57-9442-A7FB-95499617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1586"/>
              <a:ext cx="3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问：    有几位有效数字？请证明你的结论。</a:t>
              </a:r>
            </a:p>
          </p:txBody>
        </p:sp>
        <p:graphicFrame>
          <p:nvGraphicFramePr>
            <p:cNvPr id="13329" name="Object 15">
              <a:extLst>
                <a:ext uri="{FF2B5EF4-FFF2-40B4-BE49-F238E27FC236}">
                  <a16:creationId xmlns:a16="http://schemas.microsoft.com/office/drawing/2014/main" id="{05B95A83-564B-6B41-BA69-8FC90BF4CF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2" y="1611"/>
            <a:ext cx="26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79" name="Equation" r:id="rId21" imgW="5562600" imgH="4102100" progId="Equation.3">
                    <p:embed/>
                  </p:oleObj>
                </mc:Choice>
                <mc:Fallback>
                  <p:oleObj name="Equation" r:id="rId21" imgW="5562600" imgH="4102100" progId="Equation.3">
                    <p:embed/>
                    <p:pic>
                      <p:nvPicPr>
                        <p:cNvPr id="13329" name="Object 15">
                          <a:extLst>
                            <a:ext uri="{FF2B5EF4-FFF2-40B4-BE49-F238E27FC236}">
                              <a16:creationId xmlns:a16="http://schemas.microsoft.com/office/drawing/2014/main" id="{05B95A83-564B-6B41-BA69-8FC90BF4CF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611"/>
                          <a:ext cx="26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7" name="Group 33">
            <a:extLst>
              <a:ext uri="{FF2B5EF4-FFF2-40B4-BE49-F238E27FC236}">
                <a16:creationId xmlns:a16="http://schemas.microsoft.com/office/drawing/2014/main" id="{FF6D054D-680B-5C45-A439-606917F39C7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7639050" cy="1377950"/>
            <a:chOff x="336" y="1920"/>
            <a:chExt cx="4812" cy="868"/>
          </a:xfrm>
        </p:grpSpPr>
        <p:graphicFrame>
          <p:nvGraphicFramePr>
            <p:cNvPr id="13323" name="Object 17">
              <a:extLst>
                <a:ext uri="{FF2B5EF4-FFF2-40B4-BE49-F238E27FC236}">
                  <a16:creationId xmlns:a16="http://schemas.microsoft.com/office/drawing/2014/main" id="{B3205326-0F40-7B41-9845-4EFFCD44C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968"/>
            <a:ext cx="3120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80" name="Equation" r:id="rId23" imgW="55587900" imgH="16383000" progId="Equation.3">
                    <p:embed/>
                  </p:oleObj>
                </mc:Choice>
                <mc:Fallback>
                  <p:oleObj name="Equation" r:id="rId23" imgW="55587900" imgH="16383000" progId="Equation.3">
                    <p:embed/>
                    <p:pic>
                      <p:nvPicPr>
                        <p:cNvPr id="13323" name="Object 17">
                          <a:extLst>
                            <a:ext uri="{FF2B5EF4-FFF2-40B4-BE49-F238E27FC236}">
                              <a16:creationId xmlns:a16="http://schemas.microsoft.com/office/drawing/2014/main" id="{B3205326-0F40-7B41-9845-4EFFCD44CC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68"/>
                          <a:ext cx="3120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8">
              <a:extLst>
                <a:ext uri="{FF2B5EF4-FFF2-40B4-BE49-F238E27FC236}">
                  <a16:creationId xmlns:a16="http://schemas.microsoft.com/office/drawing/2014/main" id="{86721364-BFA5-2944-8489-E099599A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0"/>
              <a:ext cx="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证明：</a:t>
              </a:r>
            </a:p>
          </p:txBody>
        </p:sp>
        <p:sp>
          <p:nvSpPr>
            <p:cNvPr id="13325" name="Text Box 19">
              <a:extLst>
                <a:ext uri="{FF2B5EF4-FFF2-40B4-BE49-F238E27FC236}">
                  <a16:creationId xmlns:a16="http://schemas.microsoft.com/office/drawing/2014/main" id="{F8F975A4-9A14-FB42-8961-DB7812501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2478"/>
              <a:ext cx="3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有   位有效数字，精确到小数点后第   位。</a:t>
              </a:r>
            </a:p>
          </p:txBody>
        </p:sp>
      </p:grpSp>
      <p:sp>
        <p:nvSpPr>
          <p:cNvPr id="47125" name="Text Box 21">
            <a:extLst>
              <a:ext uri="{FF2B5EF4-FFF2-40B4-BE49-F238E27FC236}">
                <a16:creationId xmlns:a16="http://schemas.microsoft.com/office/drawing/2014/main" id="{DEE617AD-70F7-C741-9ABF-C254B98C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rgbClr val="FF330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9A49D21C-6478-054C-BA26-1C58A1F4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39084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rgbClr val="FF33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47128" name="AutoShape 24" descr="再生纸">
            <a:extLst>
              <a:ext uri="{FF2B5EF4-FFF2-40B4-BE49-F238E27FC236}">
                <a16:creationId xmlns:a16="http://schemas.microsoft.com/office/drawing/2014/main" id="{05EA0E59-316A-EA47-BC22-5755A349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334375" cy="1479550"/>
          </a:xfrm>
          <a:prstGeom prst="roundRect">
            <a:avLst>
              <a:gd name="adj" fmla="val 16667"/>
            </a:avLst>
          </a:prstGeom>
          <a:blipFill dpi="0" rotWithShape="0">
            <a:blip r:embed="rId25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tIns="10800" bIns="10800" anchor="ctr">
            <a:spAutoFit/>
          </a:bodyPr>
          <a:lstStyle>
            <a:lvl1pPr marL="565150" indent="-5651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注：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0.2300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有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位有效数字，而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00023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只有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位有效。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12300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如果写成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0.123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10</a:t>
            </a:r>
            <a:r>
              <a:rPr kumimoji="1"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5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，则表示只有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3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位有效数字。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        </a:t>
            </a: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数字末尾的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0</a:t>
            </a: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2" charset="2"/>
              </a:rPr>
              <a:t>不可随意省去！</a:t>
            </a:r>
            <a:endParaRPr kumimoji="1"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47135" name="Rectangle 31">
            <a:extLst>
              <a:ext uri="{FF2B5EF4-FFF2-40B4-BE49-F238E27FC236}">
                <a16:creationId xmlns:a16="http://schemas.microsoft.com/office/drawing/2014/main" id="{307F8034-6296-2C4D-B317-D7E9E221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9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25" grpId="0" autoUpdateAnimBg="0"/>
      <p:bldP spid="47126" grpId="0" autoUpdateAnimBg="0"/>
      <p:bldP spid="47128" grpId="0" animBg="1" autoUpdateAnimBg="0"/>
      <p:bldP spid="471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5377AE-C8C3-474F-B260-C5D8BE22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A1289BD-A0AE-FA41-8F0E-F9ADE753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itchFamily="2" charset="2"/>
              </a:rPr>
              <a:t></a:t>
            </a:r>
            <a:r>
              <a:rPr lang="zh-CN" altLang="en-US" sz="2400" b="1">
                <a:ea typeface="楷体_GB2312" pitchFamily="49" charset="-122"/>
              </a:rPr>
              <a:t>有效数字与相对误差的关系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A5152994-0917-9548-A745-0641D4009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chemeClr val="hlink"/>
                </a:solidFill>
                <a:ea typeface="楷体_GB2312" pitchFamily="49" charset="-122"/>
                <a:sym typeface="Wingdings" pitchFamily="2" charset="2"/>
              </a:rPr>
              <a:t></a:t>
            </a:r>
            <a:r>
              <a:rPr kumimoji="0" lang="en-US" altLang="zh-CN" sz="2400" b="1">
                <a:ea typeface="楷体_GB2312" pitchFamily="49" charset="-122"/>
                <a:sym typeface="Wingdings" pitchFamily="2" charset="2"/>
              </a:rPr>
              <a:t> 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有效数字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  <a:sym typeface="Symbol" pitchFamily="2" charset="2"/>
              </a:rPr>
              <a:t> </a:t>
            </a: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相对误差限</a:t>
            </a:r>
          </a:p>
        </p:txBody>
      </p:sp>
      <p:grpSp>
        <p:nvGrpSpPr>
          <p:cNvPr id="48136" name="Group 8">
            <a:extLst>
              <a:ext uri="{FF2B5EF4-FFF2-40B4-BE49-F238E27FC236}">
                <a16:creationId xmlns:a16="http://schemas.microsoft.com/office/drawing/2014/main" id="{51AD4FE5-2AE6-914F-9D91-D8C1F91BEA0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9200"/>
            <a:ext cx="7010400" cy="2130425"/>
            <a:chOff x="528" y="864"/>
            <a:chExt cx="4416" cy="1342"/>
          </a:xfrm>
        </p:grpSpPr>
        <p:graphicFrame>
          <p:nvGraphicFramePr>
            <p:cNvPr id="14348" name="Object 6">
              <a:extLst>
                <a:ext uri="{FF2B5EF4-FFF2-40B4-BE49-F238E27FC236}">
                  <a16:creationId xmlns:a16="http://schemas.microsoft.com/office/drawing/2014/main" id="{AE74AF0C-3E45-104F-A120-6622C7D726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3454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8" name="Equation" r:id="rId4" imgW="61150500" imgH="21069300" progId="Equation.3">
                    <p:embed/>
                  </p:oleObj>
                </mc:Choice>
                <mc:Fallback>
                  <p:oleObj name="Equation" r:id="rId4" imgW="61150500" imgH="21069300" progId="Equation.3">
                    <p:embed/>
                    <p:pic>
                      <p:nvPicPr>
                        <p:cNvPr id="14348" name="Object 6">
                          <a:extLst>
                            <a:ext uri="{FF2B5EF4-FFF2-40B4-BE49-F238E27FC236}">
                              <a16:creationId xmlns:a16="http://schemas.microsoft.com/office/drawing/2014/main" id="{AE74AF0C-3E45-104F-A120-6622C7D726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3454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Text Box 7">
              <a:extLst>
                <a:ext uri="{FF2B5EF4-FFF2-40B4-BE49-F238E27FC236}">
                  <a16:creationId xmlns:a16="http://schemas.microsoft.com/office/drawing/2014/main" id="{BB712F12-2F3D-0948-A252-E3ABD4307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已知 </a:t>
              </a:r>
              <a:r>
                <a:rPr kumimoji="0" lang="en-US" altLang="zh-CN" sz="2400" b="1" i="1">
                  <a:ea typeface="楷体_GB2312" pitchFamily="49" charset="-122"/>
                </a:rPr>
                <a:t>x</a:t>
              </a:r>
              <a:r>
                <a:rPr kumimoji="0" lang="en-US" altLang="zh-CN" sz="2400" b="1">
                  <a:ea typeface="楷体_GB2312" pitchFamily="49" charset="-122"/>
                </a:rPr>
                <a:t>* </a:t>
              </a:r>
              <a:r>
                <a:rPr kumimoji="0" lang="zh-CN" altLang="en-US" sz="2400" b="1">
                  <a:ea typeface="楷体_GB2312" pitchFamily="49" charset="-122"/>
                </a:rPr>
                <a:t>有 </a:t>
              </a:r>
              <a:r>
                <a:rPr kumimoji="0" lang="en-US" altLang="zh-CN" sz="2400" b="1" i="1">
                  <a:ea typeface="楷体_GB2312" pitchFamily="49" charset="-122"/>
                </a:rPr>
                <a:t>n </a:t>
              </a:r>
              <a:r>
                <a:rPr kumimoji="0" lang="zh-CN" altLang="en-US" sz="2400" b="1">
                  <a:ea typeface="楷体_GB2312" pitchFamily="49" charset="-122"/>
                </a:rPr>
                <a:t>位</a:t>
              </a:r>
              <a:r>
                <a:rPr kumimoji="0" lang="zh-CN" altLang="en-US" sz="2400" b="1">
                  <a:solidFill>
                    <a:srgbClr val="008000"/>
                  </a:solidFill>
                  <a:ea typeface="楷体_GB2312" pitchFamily="49" charset="-122"/>
                </a:rPr>
                <a:t>有效数字</a:t>
              </a:r>
              <a:r>
                <a:rPr kumimoji="0" lang="zh-CN" altLang="en-US" sz="2400" b="1">
                  <a:ea typeface="楷体_GB2312" pitchFamily="49" charset="-122"/>
                </a:rPr>
                <a:t>，则其</a:t>
              </a:r>
              <a:r>
                <a:rPr kumimoji="0" lang="zh-CN" altLang="en-US" sz="2400" b="1">
                  <a:solidFill>
                    <a:srgbClr val="990099"/>
                  </a:solidFill>
                  <a:ea typeface="楷体_GB2312" pitchFamily="49" charset="-122"/>
                </a:rPr>
                <a:t>相对误差限</a:t>
              </a:r>
              <a:r>
                <a:rPr kumimoji="0" lang="zh-CN" altLang="en-US" sz="2400" b="1">
                  <a:ea typeface="楷体_GB2312" pitchFamily="49" charset="-122"/>
                </a:rPr>
                <a:t>为</a:t>
              </a:r>
            </a:p>
          </p:txBody>
        </p:sp>
      </p:grpSp>
      <p:sp>
        <p:nvSpPr>
          <p:cNvPr id="48137" name="Text Box 9">
            <a:extLst>
              <a:ext uri="{FF2B5EF4-FFF2-40B4-BE49-F238E27FC236}">
                <a16:creationId xmlns:a16="http://schemas.microsoft.com/office/drawing/2014/main" id="{4600E2D1-BE4A-A244-A7E0-6C1C2346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chemeClr val="hlink"/>
                </a:solidFill>
                <a:ea typeface="楷体_GB2312" pitchFamily="49" charset="-122"/>
                <a:sym typeface="Wingdings" pitchFamily="2" charset="2"/>
              </a:rPr>
              <a:t> </a:t>
            </a: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相对误差限 </a:t>
            </a:r>
            <a:r>
              <a:rPr lang="zh-CN" altLang="en-US" sz="2400" b="1">
                <a:ea typeface="楷体_GB2312" pitchFamily="49" charset="-122"/>
                <a:sym typeface="Symbol" pitchFamily="2" charset="2"/>
              </a:rPr>
              <a:t> 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有效数字</a:t>
            </a:r>
          </a:p>
        </p:txBody>
      </p:sp>
      <p:grpSp>
        <p:nvGrpSpPr>
          <p:cNvPr id="48142" name="Group 14">
            <a:extLst>
              <a:ext uri="{FF2B5EF4-FFF2-40B4-BE49-F238E27FC236}">
                <a16:creationId xmlns:a16="http://schemas.microsoft.com/office/drawing/2014/main" id="{994E9063-59CC-AE4A-85F7-D30F1821045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792913" cy="2667000"/>
            <a:chOff x="528" y="2448"/>
            <a:chExt cx="4279" cy="1680"/>
          </a:xfrm>
        </p:grpSpPr>
        <p:graphicFrame>
          <p:nvGraphicFramePr>
            <p:cNvPr id="14344" name="Object 10">
              <a:extLst>
                <a:ext uri="{FF2B5EF4-FFF2-40B4-BE49-F238E27FC236}">
                  <a16:creationId xmlns:a16="http://schemas.microsoft.com/office/drawing/2014/main" id="{F66F6E5C-5BCF-A940-9DAA-AD8C45102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832"/>
            <a:ext cx="3711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9" name="Equation" r:id="rId6" imgW="67589400" imgH="21069300" progId="Equation.3">
                    <p:embed/>
                  </p:oleObj>
                </mc:Choice>
                <mc:Fallback>
                  <p:oleObj name="Equation" r:id="rId6" imgW="67589400" imgH="21069300" progId="Equation.3">
                    <p:embed/>
                    <p:pic>
                      <p:nvPicPr>
                        <p:cNvPr id="14344" name="Object 10">
                          <a:extLst>
                            <a:ext uri="{FF2B5EF4-FFF2-40B4-BE49-F238E27FC236}">
                              <a16:creationId xmlns:a16="http://schemas.microsoft.com/office/drawing/2014/main" id="{F66F6E5C-5BCF-A940-9DAA-AD8C45102E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32"/>
                          <a:ext cx="3711" cy="1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11">
              <a:extLst>
                <a:ext uri="{FF2B5EF4-FFF2-40B4-BE49-F238E27FC236}">
                  <a16:creationId xmlns:a16="http://schemas.microsoft.com/office/drawing/2014/main" id="{2EE58807-3C21-2B41-BC4C-886AF1E827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448"/>
            <a:ext cx="178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0" name="Equation" r:id="rId8" imgW="32473900" imgH="9944100" progId="Equation.3">
                    <p:embed/>
                  </p:oleObj>
                </mc:Choice>
                <mc:Fallback>
                  <p:oleObj name="Equation" r:id="rId8" imgW="32473900" imgH="9944100" progId="Equation.3">
                    <p:embed/>
                    <p:pic>
                      <p:nvPicPr>
                        <p:cNvPr id="14345" name="Object 11">
                          <a:extLst>
                            <a:ext uri="{FF2B5EF4-FFF2-40B4-BE49-F238E27FC236}">
                              <a16:creationId xmlns:a16="http://schemas.microsoft.com/office/drawing/2014/main" id="{2EE58807-3C21-2B41-BC4C-886AF1E827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48"/>
                          <a:ext cx="178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Text Box 12">
              <a:extLst>
                <a:ext uri="{FF2B5EF4-FFF2-40B4-BE49-F238E27FC236}">
                  <a16:creationId xmlns:a16="http://schemas.microsoft.com/office/drawing/2014/main" id="{DDAE61E7-67C8-5342-9F1F-16875DF3A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59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已知 </a:t>
              </a:r>
              <a:r>
                <a:rPr kumimoji="0" lang="en-US" altLang="zh-CN" sz="2400" b="1" i="1">
                  <a:ea typeface="楷体_GB2312" pitchFamily="49" charset="-122"/>
                </a:rPr>
                <a:t>x</a:t>
              </a:r>
              <a:r>
                <a:rPr kumimoji="0" lang="en-US" altLang="zh-CN" sz="2400" b="1">
                  <a:ea typeface="楷体_GB2312" pitchFamily="49" charset="-122"/>
                </a:rPr>
                <a:t>* </a:t>
              </a:r>
              <a:r>
                <a:rPr kumimoji="0" lang="zh-CN" altLang="en-US" sz="2400" b="1">
                  <a:ea typeface="楷体_GB2312" pitchFamily="49" charset="-122"/>
                </a:rPr>
                <a:t>的</a:t>
              </a:r>
              <a:r>
                <a:rPr kumimoji="0" lang="zh-CN" altLang="en-US" sz="2400" b="1">
                  <a:solidFill>
                    <a:srgbClr val="990099"/>
                  </a:solidFill>
                  <a:ea typeface="楷体_GB2312" pitchFamily="49" charset="-122"/>
                </a:rPr>
                <a:t>相对误差限</a:t>
              </a:r>
              <a:r>
                <a:rPr kumimoji="0" lang="zh-CN" altLang="en-US" sz="2400" b="1">
                  <a:ea typeface="楷体_GB2312" pitchFamily="49" charset="-122"/>
                </a:rPr>
                <a:t>可写为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则</a:t>
              </a:r>
            </a:p>
          </p:txBody>
        </p:sp>
        <p:sp>
          <p:nvSpPr>
            <p:cNvPr id="14347" name="Text Box 13">
              <a:extLst>
                <a:ext uri="{FF2B5EF4-FFF2-40B4-BE49-F238E27FC236}">
                  <a16:creationId xmlns:a16="http://schemas.microsoft.com/office/drawing/2014/main" id="{C0E8DCD8-10C9-9D4F-9DCC-42B8D518C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40"/>
              <a:ext cx="2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可见 </a:t>
              </a:r>
              <a:r>
                <a:rPr kumimoji="0" lang="en-US" altLang="zh-CN" sz="2400" b="1" i="1">
                  <a:ea typeface="楷体_GB2312" pitchFamily="49" charset="-122"/>
                </a:rPr>
                <a:t>x</a:t>
              </a:r>
              <a:r>
                <a:rPr kumimoji="0" lang="en-US" altLang="zh-CN" sz="2400" b="1">
                  <a:ea typeface="楷体_GB2312" pitchFamily="49" charset="-122"/>
                </a:rPr>
                <a:t>* </a:t>
              </a:r>
              <a:r>
                <a:rPr kumimoji="0" lang="zh-CN" altLang="en-US" sz="2400" b="1">
                  <a:solidFill>
                    <a:schemeClr val="hlink"/>
                  </a:solidFill>
                  <a:ea typeface="楷体_GB2312" pitchFamily="49" charset="-122"/>
                </a:rPr>
                <a:t>至少</a:t>
              </a:r>
              <a:r>
                <a:rPr kumimoji="0" lang="zh-CN" altLang="en-US" sz="2400" b="1">
                  <a:ea typeface="楷体_GB2312" pitchFamily="49" charset="-122"/>
                </a:rPr>
                <a:t>有 </a:t>
              </a:r>
              <a:r>
                <a:rPr kumimoji="0" lang="en-US" altLang="zh-CN" sz="2400" b="1" i="1">
                  <a:ea typeface="楷体_GB2312" pitchFamily="49" charset="-122"/>
                </a:rPr>
                <a:t>n </a:t>
              </a:r>
              <a:r>
                <a:rPr kumimoji="0" lang="zh-CN" altLang="en-US" sz="2400" b="1">
                  <a:ea typeface="楷体_GB2312" pitchFamily="49" charset="-122"/>
                </a:rPr>
                <a:t>位</a:t>
              </a:r>
              <a:r>
                <a:rPr kumimoji="0" lang="zh-CN" altLang="en-US" sz="2400" b="1">
                  <a:solidFill>
                    <a:srgbClr val="008000"/>
                  </a:solidFill>
                  <a:ea typeface="楷体_GB2312" pitchFamily="49" charset="-122"/>
                </a:rPr>
                <a:t>有效数字</a:t>
              </a:r>
              <a:r>
                <a:rPr kumimoji="0" lang="zh-CN" altLang="en-US" sz="2400" b="1">
                  <a:ea typeface="楷体_GB2312" pitchFamily="49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9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3" grpId="0" autoUpdateAnimBg="0"/>
      <p:bldP spid="481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75B206-9F22-094D-870D-0C412C096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1" lang="en-US" altLang="zh-CN" sz="1800" b="1">
                <a:ea typeface="宋体" panose="02010600030101010101" pitchFamily="2" charset="-122"/>
              </a:rPr>
              <a:t>§2 Error and Significant Digits</a:t>
            </a:r>
            <a:r>
              <a:rPr kumimoji="1" lang="en-US" altLang="zh-CN" b="1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81641D28-03D9-A547-92C6-C8CE478671C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54051"/>
            <a:ext cx="8534400" cy="369888"/>
            <a:chOff x="192" y="501"/>
            <a:chExt cx="5376" cy="233"/>
          </a:xfrm>
        </p:grpSpPr>
        <p:sp>
          <p:nvSpPr>
            <p:cNvPr id="15372" name="Rectangle 3">
              <a:extLst>
                <a:ext uri="{FF2B5EF4-FFF2-40B4-BE49-F238E27FC236}">
                  <a16:creationId xmlns:a16="http://schemas.microsoft.com/office/drawing/2014/main" id="{BED621E9-2CCE-7447-B043-E8386494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01"/>
              <a:ext cx="53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762000" indent="-762000" eaLnBrk="1" hangingPunct="1">
                <a:spcBef>
                  <a:spcPct val="20000"/>
                </a:spcBef>
                <a:defRPr/>
              </a:pPr>
              <a:r>
                <a:rPr kumimoji="1" lang="zh-CN" altLang="en-US" b="1" dirty="0">
                  <a:latin typeface="楷体_GB2312" charset="0"/>
                  <a:ea typeface="楷体_GB2312" charset="0"/>
                  <a:cs typeface="楷体_GB2312" charset="0"/>
                </a:rPr>
                <a:t>例：为使         的相对误差小于</a:t>
              </a:r>
              <a:r>
                <a:rPr kumimoji="1" lang="en-US" altLang="zh-CN" b="1" dirty="0">
                  <a:solidFill>
                    <a:schemeClr val="hlink"/>
                  </a:solidFill>
                  <a:latin typeface="Times New Roman" charset="0"/>
                  <a:ea typeface="楷体_GB2312" charset="0"/>
                  <a:cs typeface="楷体_GB2312" charset="0"/>
                </a:rPr>
                <a:t>0.001%</a:t>
              </a:r>
              <a:r>
                <a:rPr kumimoji="1" lang="en-US" altLang="zh-CN" b="1" i="1" dirty="0">
                  <a:latin typeface="楷体_GB2312" charset="0"/>
                  <a:ea typeface="楷体_GB2312" charset="0"/>
                  <a:cs typeface="楷体_GB2312" charset="0"/>
                </a:rPr>
                <a:t>,</a:t>
              </a:r>
              <a:r>
                <a:rPr kumimoji="1" lang="zh-CN" altLang="en-US" b="1" dirty="0">
                  <a:latin typeface="楷体_GB2312" charset="0"/>
                  <a:ea typeface="楷体_GB2312" charset="0"/>
                  <a:cs typeface="楷体_GB2312" charset="0"/>
                </a:rPr>
                <a:t>至少应取几位有效数字？</a:t>
              </a:r>
            </a:p>
          </p:txBody>
        </p:sp>
        <p:graphicFrame>
          <p:nvGraphicFramePr>
            <p:cNvPr id="24588" name="Object 4">
              <a:extLst>
                <a:ext uri="{FF2B5EF4-FFF2-40B4-BE49-F238E27FC236}">
                  <a16:creationId xmlns:a16="http://schemas.microsoft.com/office/drawing/2014/main" id="{A9C4F703-7F8E-3F4F-8DE3-18DFAFDAD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2259006"/>
                </p:ext>
              </p:extLst>
            </p:nvPr>
          </p:nvGraphicFramePr>
          <p:xfrm>
            <a:off x="816" y="503"/>
            <a:ext cx="2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10" name="Equation" r:id="rId6" imgW="5270500" imgH="4102100" progId="Equation.3">
                    <p:embed/>
                  </p:oleObj>
                </mc:Choice>
                <mc:Fallback>
                  <p:oleObj name="Equation" r:id="rId6" imgW="5270500" imgH="4102100" progId="Equation.3">
                    <p:embed/>
                    <p:pic>
                      <p:nvPicPr>
                        <p:cNvPr id="24588" name="Object 4">
                          <a:extLst>
                            <a:ext uri="{FF2B5EF4-FFF2-40B4-BE49-F238E27FC236}">
                              <a16:creationId xmlns:a16="http://schemas.microsoft.com/office/drawing/2014/main" id="{A9C4F703-7F8E-3F4F-8DE3-18DFAFDAD3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03"/>
                          <a:ext cx="2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2" name="Group 10">
            <a:extLst>
              <a:ext uri="{FF2B5EF4-FFF2-40B4-BE49-F238E27FC236}">
                <a16:creationId xmlns:a16="http://schemas.microsoft.com/office/drawing/2014/main" id="{6A67730A-2835-D844-A4BD-1C7111709EA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229600" cy="1323975"/>
            <a:chOff x="240" y="672"/>
            <a:chExt cx="5184" cy="834"/>
          </a:xfrm>
        </p:grpSpPr>
        <p:sp>
          <p:nvSpPr>
            <p:cNvPr id="15370" name="Text Box 6">
              <a:extLst>
                <a:ext uri="{FF2B5EF4-FFF2-40B4-BE49-F238E27FC236}">
                  <a16:creationId xmlns:a16="http://schemas.microsoft.com/office/drawing/2014/main" id="{3EBDFB40-E91D-F941-994B-994D9821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51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/>
                <a:t>解：假设 </a:t>
              </a:r>
              <a:r>
                <a:rPr lang="zh-CN" altLang="en-US" b="1" i="1">
                  <a:sym typeface="Symbol" charset="0"/>
                </a:rPr>
                <a:t></a:t>
              </a:r>
              <a:r>
                <a:rPr lang="zh-CN" altLang="en-US" b="1">
                  <a:sym typeface="Symbol" charset="0"/>
                </a:rPr>
                <a:t>* 取到 </a:t>
              </a:r>
              <a:r>
                <a:rPr lang="en-US" altLang="zh-CN" b="1" i="1">
                  <a:solidFill>
                    <a:schemeClr val="hlink"/>
                  </a:solidFill>
                  <a:sym typeface="Symbol" charset="0"/>
                </a:rPr>
                <a:t>n</a:t>
              </a:r>
              <a:r>
                <a:rPr lang="en-US" altLang="zh-CN" b="1" i="1">
                  <a:sym typeface="Symbol" charset="0"/>
                </a:rPr>
                <a:t> </a:t>
              </a:r>
              <a:r>
                <a:rPr lang="zh-CN" altLang="en-US" b="1">
                  <a:sym typeface="Symbol" charset="0"/>
                </a:rPr>
                <a:t>位有效数字，则其相对误差上限为</a:t>
              </a:r>
              <a:endParaRPr lang="zh-CN" altLang="en-US" b="1"/>
            </a:p>
          </p:txBody>
        </p:sp>
        <p:graphicFrame>
          <p:nvGraphicFramePr>
            <p:cNvPr id="24586" name="Object 8">
              <a:extLst>
                <a:ext uri="{FF2B5EF4-FFF2-40B4-BE49-F238E27FC236}">
                  <a16:creationId xmlns:a16="http://schemas.microsoft.com/office/drawing/2014/main" id="{D8B88442-EA75-C947-AA60-E28637160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008"/>
            <a:ext cx="143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11" name="Equation" r:id="rId8" imgW="25450800" imgH="9944100" progId="Equation.3">
                    <p:embed/>
                  </p:oleObj>
                </mc:Choice>
                <mc:Fallback>
                  <p:oleObj name="Equation" r:id="rId8" imgW="25450800" imgH="9944100" progId="Equation.3">
                    <p:embed/>
                    <p:pic>
                      <p:nvPicPr>
                        <p:cNvPr id="24586" name="Object 8">
                          <a:extLst>
                            <a:ext uri="{FF2B5EF4-FFF2-40B4-BE49-F238E27FC236}">
                              <a16:creationId xmlns:a16="http://schemas.microsoft.com/office/drawing/2014/main" id="{D8B88442-EA75-C947-AA60-E28637160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008"/>
                          <a:ext cx="143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9" name="Group 17">
            <a:extLst>
              <a:ext uri="{FF2B5EF4-FFF2-40B4-BE49-F238E27FC236}">
                <a16:creationId xmlns:a16="http://schemas.microsoft.com/office/drawing/2014/main" id="{0002F2F1-F3EF-A148-B6C8-90EA1D3071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971800"/>
            <a:ext cx="7467600" cy="1247775"/>
            <a:chOff x="672" y="1536"/>
            <a:chExt cx="4704" cy="786"/>
          </a:xfrm>
        </p:grpSpPr>
        <p:sp>
          <p:nvSpPr>
            <p:cNvPr id="15368" name="Text Box 12">
              <a:extLst>
                <a:ext uri="{FF2B5EF4-FFF2-40B4-BE49-F238E27FC236}">
                  <a16:creationId xmlns:a16="http://schemas.microsoft.com/office/drawing/2014/main" id="{6AF18D71-4189-3F4F-8CB6-CEA1FF402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536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/>
                <a:t>要保证其相对误差小于</a:t>
              </a:r>
              <a:r>
                <a:rPr lang="en-US" altLang="zh-CN" b="1"/>
                <a:t>0.001%</a:t>
              </a:r>
              <a:r>
                <a:rPr lang="zh-CN" altLang="en-US" b="1"/>
                <a:t>，只要保证其上限满足</a:t>
              </a:r>
            </a:p>
          </p:txBody>
        </p:sp>
        <p:graphicFrame>
          <p:nvGraphicFramePr>
            <p:cNvPr id="24584" name="Object 15">
              <a:extLst>
                <a:ext uri="{FF2B5EF4-FFF2-40B4-BE49-F238E27FC236}">
                  <a16:creationId xmlns:a16="http://schemas.microsoft.com/office/drawing/2014/main" id="{2803904C-F7A5-E24F-8B9F-9B95BC07A8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824"/>
            <a:ext cx="229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12" name="Equation" r:id="rId10" imgW="40665400" imgH="9944100" progId="Equation.3">
                    <p:embed/>
                  </p:oleObj>
                </mc:Choice>
                <mc:Fallback>
                  <p:oleObj name="Equation" r:id="rId10" imgW="40665400" imgH="9944100" progId="Equation.3">
                    <p:embed/>
                    <p:pic>
                      <p:nvPicPr>
                        <p:cNvPr id="24584" name="Object 15">
                          <a:extLst>
                            <a:ext uri="{FF2B5EF4-FFF2-40B4-BE49-F238E27FC236}">
                              <a16:creationId xmlns:a16="http://schemas.microsoft.com/office/drawing/2014/main" id="{2803904C-F7A5-E24F-8B9F-9B95BC07A8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24"/>
                          <a:ext cx="229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0" name="Text Box 18">
            <a:extLst>
              <a:ext uri="{FF2B5EF4-FFF2-40B4-BE49-F238E27FC236}">
                <a16:creationId xmlns:a16="http://schemas.microsoft.com/office/drawing/2014/main" id="{1D512867-6859-E147-B92D-2DEDFF8A7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/>
              <a:t>已知 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 = 3</a:t>
            </a:r>
            <a:r>
              <a:rPr lang="zh-CN" altLang="en-US" b="1"/>
              <a:t>，则从以上不等式可解得 </a:t>
            </a:r>
            <a:r>
              <a:rPr lang="en-US" altLang="zh-CN" b="1" i="1"/>
              <a:t>n</a:t>
            </a:r>
            <a:r>
              <a:rPr lang="en-US" altLang="zh-CN" b="1"/>
              <a:t> &gt; 6 </a:t>
            </a:r>
            <a:r>
              <a:rPr lang="en-US" altLang="zh-CN" b="1">
                <a:sym typeface="Symbol" charset="0"/>
              </a:rPr>
              <a:t> log6</a:t>
            </a:r>
            <a:r>
              <a:rPr lang="zh-CN" altLang="en-US" b="1">
                <a:sym typeface="Symbol" charset="0"/>
              </a:rPr>
              <a:t>，即 </a:t>
            </a:r>
            <a:r>
              <a:rPr lang="en-US" altLang="zh-CN" b="1" i="1">
                <a:solidFill>
                  <a:schemeClr val="hlink"/>
                </a:solidFill>
                <a:sym typeface="Symbol" charset="0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Symbol" charset="0"/>
              </a:rPr>
              <a:t>  6</a:t>
            </a:r>
            <a:r>
              <a:rPr lang="zh-CN" altLang="en-US" b="1">
                <a:sym typeface="Symbol" charset="0"/>
              </a:rPr>
              <a:t>，应取 </a:t>
            </a:r>
            <a:r>
              <a:rPr lang="zh-CN" altLang="en-US" b="1" i="1">
                <a:solidFill>
                  <a:srgbClr val="FF3300"/>
                </a:solidFill>
                <a:sym typeface="Symbol" charset="0"/>
              </a:rPr>
              <a:t></a:t>
            </a:r>
            <a:r>
              <a:rPr lang="zh-CN" altLang="en-US" b="1">
                <a:solidFill>
                  <a:srgbClr val="FF3300"/>
                </a:solidFill>
                <a:sym typeface="Symbol" charset="0"/>
              </a:rPr>
              <a:t>* </a:t>
            </a:r>
            <a:r>
              <a:rPr lang="en-US" altLang="zh-CN" b="1">
                <a:solidFill>
                  <a:srgbClr val="FF3300"/>
                </a:solidFill>
                <a:sym typeface="Symbol" charset="0"/>
              </a:rPr>
              <a:t>= 3.14159</a:t>
            </a:r>
            <a:r>
              <a:rPr lang="zh-CN" altLang="en-US" b="1">
                <a:sym typeface="Symbol" charset="0"/>
              </a:rPr>
              <a:t>。</a:t>
            </a: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B022D6CD-EB6F-EC4B-B881-33BA5609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1524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 autoUpdateAnimBg="0"/>
      <p:bldP spid="491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2AA7E0-85B8-3B44-BED3-1C758D40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1" lang="en-US" altLang="zh-CN" sz="1800" b="1">
                <a:ea typeface="宋体" panose="02010600030101010101" pitchFamily="2" charset="-122"/>
              </a:rPr>
              <a:t>§2 Error and Significant Digits</a:t>
            </a:r>
            <a:r>
              <a:rPr kumimoji="1" lang="en-US" altLang="zh-CN" b="1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72" name="Rectangle 3">
            <a:extLst>
              <a:ext uri="{FF2B5EF4-FFF2-40B4-BE49-F238E27FC236}">
                <a16:creationId xmlns:a16="http://schemas.microsoft.com/office/drawing/2014/main" id="{BC794412-0B74-714D-95AF-B024A7F6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6100"/>
            <a:ext cx="8534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Wingdings" charset="0"/>
              <a:buChar char="Ø"/>
              <a:defRPr/>
            </a:pPr>
            <a:r>
              <a:rPr kumimoji="1" lang="zh-CN" altLang="en-US" sz="3200" b="1">
                <a:latin typeface="楷体_GB2312" charset="0"/>
                <a:ea typeface="楷体_GB2312" charset="0"/>
                <a:cs typeface="楷体_GB2312" charset="0"/>
              </a:rPr>
              <a:t>课堂练习</a:t>
            </a:r>
            <a:r>
              <a:rPr kumimoji="1" lang="en-US" altLang="zh-CN" sz="3200" b="1">
                <a:latin typeface="楷体_GB2312" charset="0"/>
                <a:ea typeface="楷体_GB2312" charset="0"/>
                <a:cs typeface="楷体_GB2312" charset="0"/>
              </a:rPr>
              <a:t>1</a:t>
            </a:r>
            <a:endParaRPr kumimoji="1" lang="zh-CN" altLang="en-US" sz="3200" b="1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5370" name="Text Box 6">
            <a:extLst>
              <a:ext uri="{FF2B5EF4-FFF2-40B4-BE49-F238E27FC236}">
                <a16:creationId xmlns:a16="http://schemas.microsoft.com/office/drawing/2014/main" id="{A5598796-4FB4-174F-8FA9-DE6B3D6E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b="1"/>
              <a:t>       </a:t>
            </a:r>
            <a:r>
              <a:rPr lang="zh-CN" altLang="en-US" b="1"/>
              <a:t>求所有非零数字均为有效数字的</a:t>
            </a:r>
            <a:r>
              <a:rPr lang="en-US" altLang="zh-CN" b="1"/>
              <a:t>p=</a:t>
            </a:r>
            <a:r>
              <a:rPr lang="zh-CN" b="1"/>
              <a:t>0</a:t>
            </a:r>
            <a:r>
              <a:rPr lang="en-US" altLang="zh-CN" b="1"/>
              <a:t>.0000030805</a:t>
            </a:r>
            <a:r>
              <a:rPr lang="zh-CN" altLang="en-US" b="1"/>
              <a:t>所对应的相对误差限</a:t>
            </a:r>
          </a:p>
        </p:txBody>
      </p:sp>
    </p:spTree>
    <p:extLst>
      <p:ext uri="{BB962C8B-B14F-4D97-AF65-F5344CB8AC3E}">
        <p14:creationId xmlns:p14="http://schemas.microsoft.com/office/powerpoint/2010/main" val="321607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43707E38-8880-1541-9207-2138D61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ea typeface="宋体" panose="02010600030101010101" pitchFamily="2" charset="-122"/>
              </a:rPr>
              <a:t>§3</a:t>
            </a:r>
            <a:r>
              <a:rPr kumimoji="1" lang="en-US" altLang="zh-CN" sz="3600" b="1">
                <a:solidFill>
                  <a:schemeClr val="tx2"/>
                </a:solidFill>
              </a:rPr>
              <a:t>  </a:t>
            </a:r>
            <a:r>
              <a:rPr kumimoji="1" lang="zh-CN" altLang="en-US" sz="2800" b="1"/>
              <a:t>函数的误差估计  </a:t>
            </a:r>
            <a:r>
              <a:rPr kumimoji="1" lang="en-US" altLang="zh-CN" b="1">
                <a:solidFill>
                  <a:srgbClr val="008000"/>
                </a:solidFill>
                <a:latin typeface="Arial" panose="020B0604020202020204" pitchFamily="34" charset="0"/>
              </a:rPr>
              <a:t>/*Error Estimation for Functions*/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F8A48AB7-E374-1145-BBA5-B8D91DE5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404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</a:rPr>
              <a:t>问题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：对于 </a:t>
            </a:r>
            <a:r>
              <a:rPr lang="en-US" altLang="zh-CN" b="1" i="1"/>
              <a:t>y</a:t>
            </a:r>
            <a:r>
              <a:rPr lang="en-US" altLang="zh-CN" b="1" i="1">
                <a:solidFill>
                  <a:srgbClr val="000000"/>
                </a:solidFill>
              </a:rPr>
              <a:t>  = f </a:t>
            </a: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 i="1"/>
              <a:t>x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，若用 </a:t>
            </a:r>
            <a:r>
              <a:rPr lang="en-US" altLang="zh-CN" b="1" i="1"/>
              <a:t>x</a:t>
            </a:r>
            <a:r>
              <a:rPr lang="en-US" altLang="zh-CN" b="1"/>
              <a:t>*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取代 </a:t>
            </a:r>
            <a:r>
              <a:rPr lang="en-US" altLang="zh-CN" b="1" i="1"/>
              <a:t>x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，将对</a:t>
            </a:r>
            <a:r>
              <a:rPr lang="en-US" altLang="zh-CN" b="1" i="1"/>
              <a:t>y</a:t>
            </a:r>
            <a:r>
              <a:rPr lang="en-US" altLang="zh-CN" b="1" i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产生什么影响？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65BEB130-833F-354F-8B13-C1957FE5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charset="0"/>
                <a:cs typeface="楷体_GB2312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8000"/>
                </a:solidFill>
              </a:rPr>
              <a:t>分析</a:t>
            </a:r>
            <a:r>
              <a:rPr lang="zh-CN" altLang="en-US" b="1"/>
              <a:t>：</a:t>
            </a:r>
            <a:r>
              <a:rPr lang="en-US" altLang="zh-CN" b="1" i="1"/>
              <a:t>e</a:t>
            </a:r>
            <a:r>
              <a:rPr lang="en-US" altLang="zh-CN" b="1"/>
              <a:t>*(</a:t>
            </a:r>
            <a:r>
              <a:rPr lang="en-US" altLang="zh-CN" b="1" i="1"/>
              <a:t>y</a:t>
            </a:r>
            <a:r>
              <a:rPr lang="en-US" altLang="zh-CN" b="1"/>
              <a:t>) = 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*) </a:t>
            </a:r>
            <a:r>
              <a:rPr lang="en-US" altLang="zh-CN" b="1">
                <a:sym typeface="Symbol" charset="0"/>
              </a:rPr>
              <a:t> </a:t>
            </a:r>
            <a:r>
              <a:rPr lang="en-US" altLang="zh-CN" b="1" i="1">
                <a:sym typeface="Symbol" charset="0"/>
              </a:rPr>
              <a:t>f </a:t>
            </a:r>
            <a:r>
              <a:rPr lang="en-US" altLang="zh-CN" b="1">
                <a:sym typeface="Symbol" charset="0"/>
              </a:rPr>
              <a:t>(</a:t>
            </a:r>
            <a:r>
              <a:rPr lang="en-US" altLang="zh-CN" b="1" i="1">
                <a:sym typeface="Symbol" charset="0"/>
              </a:rPr>
              <a:t>x</a:t>
            </a:r>
            <a:r>
              <a:rPr lang="en-US" altLang="zh-CN" b="1">
                <a:sym typeface="Symbol" charset="0"/>
              </a:rPr>
              <a:t>)                           </a:t>
            </a:r>
            <a:r>
              <a:rPr lang="en-US" altLang="zh-CN" b="1" i="1">
                <a:sym typeface="Symbol" charset="0"/>
              </a:rPr>
              <a:t>e</a:t>
            </a:r>
            <a:r>
              <a:rPr lang="en-US" altLang="zh-CN" b="1">
                <a:sym typeface="Symbol" charset="0"/>
              </a:rPr>
              <a:t>*(</a:t>
            </a:r>
            <a:r>
              <a:rPr lang="en-US" altLang="zh-CN" b="1" i="1">
                <a:sym typeface="Symbol" charset="0"/>
              </a:rPr>
              <a:t>x</a:t>
            </a:r>
            <a:r>
              <a:rPr lang="en-US" altLang="zh-CN" b="1">
                <a:sym typeface="Symbol" charset="0"/>
              </a:rPr>
              <a:t>) = </a:t>
            </a:r>
            <a:r>
              <a:rPr lang="en-US" altLang="zh-CN" b="1" i="1">
                <a:sym typeface="Symbol" charset="0"/>
              </a:rPr>
              <a:t>x</a:t>
            </a:r>
            <a:r>
              <a:rPr lang="en-US" altLang="zh-CN" b="1">
                <a:sym typeface="Symbol" charset="0"/>
              </a:rPr>
              <a:t>*  </a:t>
            </a:r>
            <a:r>
              <a:rPr lang="en-US" altLang="zh-CN" b="1" i="1">
                <a:sym typeface="Symbol" charset="0"/>
              </a:rPr>
              <a:t>x</a:t>
            </a:r>
            <a:endParaRPr lang="en-US" altLang="zh-CN" b="1" i="1"/>
          </a:p>
        </p:txBody>
      </p:sp>
      <p:grpSp>
        <p:nvGrpSpPr>
          <p:cNvPr id="50272" name="Group 96">
            <a:extLst>
              <a:ext uri="{FF2B5EF4-FFF2-40B4-BE49-F238E27FC236}">
                <a16:creationId xmlns:a16="http://schemas.microsoft.com/office/drawing/2014/main" id="{DB0F3148-25C9-C246-AA65-37A7064EEE4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302918" y="1412082"/>
            <a:ext cx="1071563" cy="1905000"/>
            <a:chOff x="1738" y="1934"/>
            <a:chExt cx="1302" cy="1268"/>
          </a:xfrm>
        </p:grpSpPr>
        <p:sp>
          <p:nvSpPr>
            <p:cNvPr id="26633" name="Freeform 21">
              <a:extLst>
                <a:ext uri="{FF2B5EF4-FFF2-40B4-BE49-F238E27FC236}">
                  <a16:creationId xmlns:a16="http://schemas.microsoft.com/office/drawing/2014/main" id="{D3C38D50-63B9-AE41-9FCF-ECA304B28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934"/>
              <a:ext cx="1302" cy="1268"/>
            </a:xfrm>
            <a:custGeom>
              <a:avLst/>
              <a:gdLst>
                <a:gd name="T0" fmla="*/ 0 w 2606"/>
                <a:gd name="T1" fmla="*/ 1 h 2536"/>
                <a:gd name="T2" fmla="*/ 0 w 2606"/>
                <a:gd name="T3" fmla="*/ 10 h 2536"/>
                <a:gd name="T4" fmla="*/ 10 w 2606"/>
                <a:gd name="T5" fmla="*/ 10 h 2536"/>
                <a:gd name="T6" fmla="*/ 9 w 2606"/>
                <a:gd name="T7" fmla="*/ 0 h 2536"/>
                <a:gd name="T8" fmla="*/ 0 w 2606"/>
                <a:gd name="T9" fmla="*/ 1 h 2536"/>
                <a:gd name="T10" fmla="*/ 0 w 2606"/>
                <a:gd name="T11" fmla="*/ 1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06" h="2536">
                  <a:moveTo>
                    <a:pt x="0" y="23"/>
                  </a:moveTo>
                  <a:lnTo>
                    <a:pt x="15" y="2520"/>
                  </a:lnTo>
                  <a:lnTo>
                    <a:pt x="2606" y="2536"/>
                  </a:lnTo>
                  <a:lnTo>
                    <a:pt x="25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34" name="Freeform 22">
              <a:extLst>
                <a:ext uri="{FF2B5EF4-FFF2-40B4-BE49-F238E27FC236}">
                  <a16:creationId xmlns:a16="http://schemas.microsoft.com/office/drawing/2014/main" id="{EC791D8E-BE59-214E-A3F1-5D07FDF85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404"/>
              <a:ext cx="998" cy="780"/>
            </a:xfrm>
            <a:custGeom>
              <a:avLst/>
              <a:gdLst>
                <a:gd name="T0" fmla="*/ 0 w 1995"/>
                <a:gd name="T1" fmla="*/ 1 h 1562"/>
                <a:gd name="T2" fmla="*/ 0 w 1995"/>
                <a:gd name="T3" fmla="*/ 1 h 1562"/>
                <a:gd name="T4" fmla="*/ 1 w 1995"/>
                <a:gd name="T5" fmla="*/ 1 h 1562"/>
                <a:gd name="T6" fmla="*/ 1 w 1995"/>
                <a:gd name="T7" fmla="*/ 1 h 1562"/>
                <a:gd name="T8" fmla="*/ 1 w 1995"/>
                <a:gd name="T9" fmla="*/ 1 h 1562"/>
                <a:gd name="T10" fmla="*/ 1 w 1995"/>
                <a:gd name="T11" fmla="*/ 0 h 1562"/>
                <a:gd name="T12" fmla="*/ 1 w 1995"/>
                <a:gd name="T13" fmla="*/ 0 h 1562"/>
                <a:gd name="T14" fmla="*/ 1 w 1995"/>
                <a:gd name="T15" fmla="*/ 0 h 1562"/>
                <a:gd name="T16" fmla="*/ 1 w 1995"/>
                <a:gd name="T17" fmla="*/ 0 h 1562"/>
                <a:gd name="T18" fmla="*/ 1 w 1995"/>
                <a:gd name="T19" fmla="*/ 0 h 1562"/>
                <a:gd name="T20" fmla="*/ 1 w 1995"/>
                <a:gd name="T21" fmla="*/ 0 h 1562"/>
                <a:gd name="T22" fmla="*/ 1 w 1995"/>
                <a:gd name="T23" fmla="*/ 0 h 1562"/>
                <a:gd name="T24" fmla="*/ 1 w 1995"/>
                <a:gd name="T25" fmla="*/ 0 h 1562"/>
                <a:gd name="T26" fmla="*/ 1 w 1995"/>
                <a:gd name="T27" fmla="*/ 0 h 1562"/>
                <a:gd name="T28" fmla="*/ 1 w 1995"/>
                <a:gd name="T29" fmla="*/ 0 h 1562"/>
                <a:gd name="T30" fmla="*/ 2 w 1995"/>
                <a:gd name="T31" fmla="*/ 0 h 1562"/>
                <a:gd name="T32" fmla="*/ 2 w 1995"/>
                <a:gd name="T33" fmla="*/ 0 h 1562"/>
                <a:gd name="T34" fmla="*/ 2 w 1995"/>
                <a:gd name="T35" fmla="*/ 0 h 1562"/>
                <a:gd name="T36" fmla="*/ 2 w 1995"/>
                <a:gd name="T37" fmla="*/ 0 h 1562"/>
                <a:gd name="T38" fmla="*/ 3 w 1995"/>
                <a:gd name="T39" fmla="*/ 0 h 1562"/>
                <a:gd name="T40" fmla="*/ 3 w 1995"/>
                <a:gd name="T41" fmla="*/ 1 h 1562"/>
                <a:gd name="T42" fmla="*/ 4 w 1995"/>
                <a:gd name="T43" fmla="*/ 1 h 1562"/>
                <a:gd name="T44" fmla="*/ 4 w 1995"/>
                <a:gd name="T45" fmla="*/ 2 h 1562"/>
                <a:gd name="T46" fmla="*/ 5 w 1995"/>
                <a:gd name="T47" fmla="*/ 2 h 1562"/>
                <a:gd name="T48" fmla="*/ 6 w 1995"/>
                <a:gd name="T49" fmla="*/ 3 h 1562"/>
                <a:gd name="T50" fmla="*/ 6 w 1995"/>
                <a:gd name="T51" fmla="*/ 3 h 1562"/>
                <a:gd name="T52" fmla="*/ 7 w 1995"/>
                <a:gd name="T53" fmla="*/ 4 h 1562"/>
                <a:gd name="T54" fmla="*/ 7 w 1995"/>
                <a:gd name="T55" fmla="*/ 4 h 1562"/>
                <a:gd name="T56" fmla="*/ 7 w 1995"/>
                <a:gd name="T57" fmla="*/ 5 h 1562"/>
                <a:gd name="T58" fmla="*/ 8 w 1995"/>
                <a:gd name="T59" fmla="*/ 5 h 1562"/>
                <a:gd name="T60" fmla="*/ 8 w 1995"/>
                <a:gd name="T61" fmla="*/ 5 h 1562"/>
                <a:gd name="T62" fmla="*/ 8 w 1995"/>
                <a:gd name="T63" fmla="*/ 6 h 1562"/>
                <a:gd name="T64" fmla="*/ 8 w 1995"/>
                <a:gd name="T65" fmla="*/ 6 h 1562"/>
                <a:gd name="T66" fmla="*/ 1 w 1995"/>
                <a:gd name="T67" fmla="*/ 6 h 1562"/>
                <a:gd name="T68" fmla="*/ 0 w 1995"/>
                <a:gd name="T69" fmla="*/ 1 h 1562"/>
                <a:gd name="T70" fmla="*/ 0 w 1995"/>
                <a:gd name="T71" fmla="*/ 1 h 15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995" h="1562">
                  <a:moveTo>
                    <a:pt x="0" y="346"/>
                  </a:moveTo>
                  <a:lnTo>
                    <a:pt x="0" y="339"/>
                  </a:lnTo>
                  <a:lnTo>
                    <a:pt x="1" y="324"/>
                  </a:lnTo>
                  <a:lnTo>
                    <a:pt x="4" y="301"/>
                  </a:lnTo>
                  <a:lnTo>
                    <a:pt x="11" y="273"/>
                  </a:lnTo>
                  <a:lnTo>
                    <a:pt x="16" y="240"/>
                  </a:lnTo>
                  <a:lnTo>
                    <a:pt x="26" y="205"/>
                  </a:lnTo>
                  <a:lnTo>
                    <a:pt x="40" y="167"/>
                  </a:lnTo>
                  <a:lnTo>
                    <a:pt x="57" y="131"/>
                  </a:lnTo>
                  <a:lnTo>
                    <a:pt x="74" y="95"/>
                  </a:lnTo>
                  <a:lnTo>
                    <a:pt x="98" y="62"/>
                  </a:lnTo>
                  <a:lnTo>
                    <a:pt x="126" y="35"/>
                  </a:lnTo>
                  <a:lnTo>
                    <a:pt x="159" y="15"/>
                  </a:lnTo>
                  <a:lnTo>
                    <a:pt x="195" y="3"/>
                  </a:lnTo>
                  <a:lnTo>
                    <a:pt x="239" y="0"/>
                  </a:lnTo>
                  <a:lnTo>
                    <a:pt x="287" y="11"/>
                  </a:lnTo>
                  <a:lnTo>
                    <a:pt x="343" y="34"/>
                  </a:lnTo>
                  <a:lnTo>
                    <a:pt x="410" y="77"/>
                  </a:lnTo>
                  <a:lnTo>
                    <a:pt x="501" y="146"/>
                  </a:lnTo>
                  <a:lnTo>
                    <a:pt x="608" y="233"/>
                  </a:lnTo>
                  <a:lnTo>
                    <a:pt x="729" y="339"/>
                  </a:lnTo>
                  <a:lnTo>
                    <a:pt x="861" y="459"/>
                  </a:lnTo>
                  <a:lnTo>
                    <a:pt x="999" y="586"/>
                  </a:lnTo>
                  <a:lnTo>
                    <a:pt x="1141" y="721"/>
                  </a:lnTo>
                  <a:lnTo>
                    <a:pt x="1283" y="858"/>
                  </a:lnTo>
                  <a:lnTo>
                    <a:pt x="1421" y="991"/>
                  </a:lnTo>
                  <a:lnTo>
                    <a:pt x="1551" y="1120"/>
                  </a:lnTo>
                  <a:lnTo>
                    <a:pt x="1672" y="1239"/>
                  </a:lnTo>
                  <a:lnTo>
                    <a:pt x="1780" y="1345"/>
                  </a:lnTo>
                  <a:lnTo>
                    <a:pt x="1866" y="1434"/>
                  </a:lnTo>
                  <a:lnTo>
                    <a:pt x="1935" y="1503"/>
                  </a:lnTo>
                  <a:lnTo>
                    <a:pt x="1979" y="1547"/>
                  </a:lnTo>
                  <a:lnTo>
                    <a:pt x="1995" y="1562"/>
                  </a:lnTo>
                  <a:lnTo>
                    <a:pt x="7" y="1562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35" name="Freeform 23">
              <a:extLst>
                <a:ext uri="{FF2B5EF4-FFF2-40B4-BE49-F238E27FC236}">
                  <a16:creationId xmlns:a16="http://schemas.microsoft.com/office/drawing/2014/main" id="{07CB6DE4-D985-8C4E-A82F-0978DC19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1967"/>
              <a:ext cx="887" cy="785"/>
            </a:xfrm>
            <a:custGeom>
              <a:avLst/>
              <a:gdLst>
                <a:gd name="T0" fmla="*/ 0 w 1773"/>
                <a:gd name="T1" fmla="*/ 0 h 1569"/>
                <a:gd name="T2" fmla="*/ 7 w 1773"/>
                <a:gd name="T3" fmla="*/ 7 h 1569"/>
                <a:gd name="T4" fmla="*/ 7 w 1773"/>
                <a:gd name="T5" fmla="*/ 0 h 1569"/>
                <a:gd name="T6" fmla="*/ 0 w 1773"/>
                <a:gd name="T7" fmla="*/ 0 h 1569"/>
                <a:gd name="T8" fmla="*/ 0 w 1773"/>
                <a:gd name="T9" fmla="*/ 0 h 1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3" h="1569">
                  <a:moveTo>
                    <a:pt x="0" y="0"/>
                  </a:moveTo>
                  <a:lnTo>
                    <a:pt x="1773" y="1569"/>
                  </a:lnTo>
                  <a:lnTo>
                    <a:pt x="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36" name="Freeform 24">
              <a:extLst>
                <a:ext uri="{FF2B5EF4-FFF2-40B4-BE49-F238E27FC236}">
                  <a16:creationId xmlns:a16="http://schemas.microsoft.com/office/drawing/2014/main" id="{20CDEED1-1D92-7F47-A9D1-9B087D178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69"/>
              <a:ext cx="1246" cy="1220"/>
            </a:xfrm>
            <a:custGeom>
              <a:avLst/>
              <a:gdLst>
                <a:gd name="T0" fmla="*/ 2 w 2492"/>
                <a:gd name="T1" fmla="*/ 0 h 2440"/>
                <a:gd name="T2" fmla="*/ 10 w 2492"/>
                <a:gd name="T3" fmla="*/ 8 h 2440"/>
                <a:gd name="T4" fmla="*/ 10 w 2492"/>
                <a:gd name="T5" fmla="*/ 10 h 2440"/>
                <a:gd name="T6" fmla="*/ 10 w 2492"/>
                <a:gd name="T7" fmla="*/ 10 h 2440"/>
                <a:gd name="T8" fmla="*/ 2 w 2492"/>
                <a:gd name="T9" fmla="*/ 3 h 2440"/>
                <a:gd name="T10" fmla="*/ 2 w 2492"/>
                <a:gd name="T11" fmla="*/ 3 h 2440"/>
                <a:gd name="T12" fmla="*/ 1 w 2492"/>
                <a:gd name="T13" fmla="*/ 3 h 2440"/>
                <a:gd name="T14" fmla="*/ 1 w 2492"/>
                <a:gd name="T15" fmla="*/ 3 h 2440"/>
                <a:gd name="T16" fmla="*/ 0 w 2492"/>
                <a:gd name="T17" fmla="*/ 2 h 2440"/>
                <a:gd name="T18" fmla="*/ 1 w 2492"/>
                <a:gd name="T19" fmla="*/ 2 h 2440"/>
                <a:gd name="T20" fmla="*/ 1 w 2492"/>
                <a:gd name="T21" fmla="*/ 2 h 2440"/>
                <a:gd name="T22" fmla="*/ 1 w 2492"/>
                <a:gd name="T23" fmla="*/ 1 h 2440"/>
                <a:gd name="T24" fmla="*/ 1 w 2492"/>
                <a:gd name="T25" fmla="*/ 1 h 2440"/>
                <a:gd name="T26" fmla="*/ 2 w 2492"/>
                <a:gd name="T27" fmla="*/ 0 h 2440"/>
                <a:gd name="T28" fmla="*/ 2 w 2492"/>
                <a:gd name="T29" fmla="*/ 0 h 24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92" h="2440">
                  <a:moveTo>
                    <a:pt x="397" y="0"/>
                  </a:moveTo>
                  <a:lnTo>
                    <a:pt x="2492" y="1884"/>
                  </a:lnTo>
                  <a:lnTo>
                    <a:pt x="2467" y="2440"/>
                  </a:lnTo>
                  <a:lnTo>
                    <a:pt x="2431" y="2428"/>
                  </a:lnTo>
                  <a:lnTo>
                    <a:pt x="503" y="696"/>
                  </a:lnTo>
                  <a:lnTo>
                    <a:pt x="294" y="608"/>
                  </a:lnTo>
                  <a:lnTo>
                    <a:pt x="152" y="625"/>
                  </a:lnTo>
                  <a:lnTo>
                    <a:pt x="10" y="765"/>
                  </a:lnTo>
                  <a:lnTo>
                    <a:pt x="0" y="421"/>
                  </a:lnTo>
                  <a:lnTo>
                    <a:pt x="101" y="387"/>
                  </a:lnTo>
                  <a:lnTo>
                    <a:pt x="171" y="375"/>
                  </a:lnTo>
                  <a:lnTo>
                    <a:pt x="20" y="241"/>
                  </a:lnTo>
                  <a:lnTo>
                    <a:pt x="20" y="1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37" name="Freeform 25">
              <a:extLst>
                <a:ext uri="{FF2B5EF4-FFF2-40B4-BE49-F238E27FC236}">
                  <a16:creationId xmlns:a16="http://schemas.microsoft.com/office/drawing/2014/main" id="{3FF76616-D9C5-A149-9ECB-638D36D6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1966"/>
              <a:ext cx="1211" cy="1110"/>
            </a:xfrm>
            <a:custGeom>
              <a:avLst/>
              <a:gdLst>
                <a:gd name="T0" fmla="*/ 0 w 2421"/>
                <a:gd name="T1" fmla="*/ 0 h 2218"/>
                <a:gd name="T2" fmla="*/ 10 w 2421"/>
                <a:gd name="T3" fmla="*/ 9 h 2218"/>
                <a:gd name="T4" fmla="*/ 10 w 2421"/>
                <a:gd name="T5" fmla="*/ 9 h 2218"/>
                <a:gd name="T6" fmla="*/ 1 w 2421"/>
                <a:gd name="T7" fmla="*/ 1 h 2218"/>
                <a:gd name="T8" fmla="*/ 0 w 2421"/>
                <a:gd name="T9" fmla="*/ 0 h 2218"/>
                <a:gd name="T10" fmla="*/ 0 w 2421"/>
                <a:gd name="T11" fmla="*/ 0 h 2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21" h="2218">
                  <a:moveTo>
                    <a:pt x="0" y="0"/>
                  </a:moveTo>
                  <a:lnTo>
                    <a:pt x="2421" y="2218"/>
                  </a:lnTo>
                  <a:lnTo>
                    <a:pt x="2421" y="2166"/>
                  </a:lnTo>
                  <a:lnTo>
                    <a:pt x="7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38" name="Freeform 26">
              <a:extLst>
                <a:ext uri="{FF2B5EF4-FFF2-40B4-BE49-F238E27FC236}">
                  <a16:creationId xmlns:a16="http://schemas.microsoft.com/office/drawing/2014/main" id="{BE7FA425-EFC4-9147-9F89-1BA6EF33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1960"/>
              <a:ext cx="1166" cy="1222"/>
            </a:xfrm>
            <a:custGeom>
              <a:avLst/>
              <a:gdLst>
                <a:gd name="T0" fmla="*/ 3 w 2331"/>
                <a:gd name="T1" fmla="*/ 0 h 2444"/>
                <a:gd name="T2" fmla="*/ 4 w 2331"/>
                <a:gd name="T3" fmla="*/ 4 h 2444"/>
                <a:gd name="T4" fmla="*/ 2 w 2331"/>
                <a:gd name="T5" fmla="*/ 5 h 2444"/>
                <a:gd name="T6" fmla="*/ 1 w 2331"/>
                <a:gd name="T7" fmla="*/ 6 h 2444"/>
                <a:gd name="T8" fmla="*/ 0 w 2331"/>
                <a:gd name="T9" fmla="*/ 7 h 2444"/>
                <a:gd name="T10" fmla="*/ 1 w 2331"/>
                <a:gd name="T11" fmla="*/ 8 h 2444"/>
                <a:gd name="T12" fmla="*/ 1 w 2331"/>
                <a:gd name="T13" fmla="*/ 9 h 2444"/>
                <a:gd name="T14" fmla="*/ 2 w 2331"/>
                <a:gd name="T15" fmla="*/ 9 h 2444"/>
                <a:gd name="T16" fmla="*/ 3 w 2331"/>
                <a:gd name="T17" fmla="*/ 10 h 2444"/>
                <a:gd name="T18" fmla="*/ 6 w 2331"/>
                <a:gd name="T19" fmla="*/ 10 h 2444"/>
                <a:gd name="T20" fmla="*/ 6 w 2331"/>
                <a:gd name="T21" fmla="*/ 8 h 2444"/>
                <a:gd name="T22" fmla="*/ 7 w 2331"/>
                <a:gd name="T23" fmla="*/ 6 h 2444"/>
                <a:gd name="T24" fmla="*/ 8 w 2331"/>
                <a:gd name="T25" fmla="*/ 4 h 2444"/>
                <a:gd name="T26" fmla="*/ 9 w 2331"/>
                <a:gd name="T27" fmla="*/ 3 h 2444"/>
                <a:gd name="T28" fmla="*/ 10 w 2331"/>
                <a:gd name="T29" fmla="*/ 2 h 2444"/>
                <a:gd name="T30" fmla="*/ 9 w 2331"/>
                <a:gd name="T31" fmla="*/ 1 h 2444"/>
                <a:gd name="T32" fmla="*/ 9 w 2331"/>
                <a:gd name="T33" fmla="*/ 1 h 2444"/>
                <a:gd name="T34" fmla="*/ 8 w 2331"/>
                <a:gd name="T35" fmla="*/ 1 h 2444"/>
                <a:gd name="T36" fmla="*/ 8 w 2331"/>
                <a:gd name="T37" fmla="*/ 1 h 2444"/>
                <a:gd name="T38" fmla="*/ 7 w 2331"/>
                <a:gd name="T39" fmla="*/ 1 h 2444"/>
                <a:gd name="T40" fmla="*/ 7 w 2331"/>
                <a:gd name="T41" fmla="*/ 1 h 2444"/>
                <a:gd name="T42" fmla="*/ 3 w 2331"/>
                <a:gd name="T43" fmla="*/ 0 h 2444"/>
                <a:gd name="T44" fmla="*/ 3 w 2331"/>
                <a:gd name="T45" fmla="*/ 0 h 24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331" h="2444">
                  <a:moveTo>
                    <a:pt x="752" y="0"/>
                  </a:moveTo>
                  <a:lnTo>
                    <a:pt x="773" y="921"/>
                  </a:lnTo>
                  <a:lnTo>
                    <a:pt x="339" y="1239"/>
                  </a:lnTo>
                  <a:lnTo>
                    <a:pt x="60" y="1490"/>
                  </a:lnTo>
                  <a:lnTo>
                    <a:pt x="0" y="1738"/>
                  </a:lnTo>
                  <a:lnTo>
                    <a:pt x="35" y="1895"/>
                  </a:lnTo>
                  <a:lnTo>
                    <a:pt x="188" y="2092"/>
                  </a:lnTo>
                  <a:lnTo>
                    <a:pt x="457" y="2247"/>
                  </a:lnTo>
                  <a:lnTo>
                    <a:pt x="674" y="2434"/>
                  </a:lnTo>
                  <a:lnTo>
                    <a:pt x="1488" y="2444"/>
                  </a:lnTo>
                  <a:lnTo>
                    <a:pt x="1524" y="1816"/>
                  </a:lnTo>
                  <a:lnTo>
                    <a:pt x="1649" y="1369"/>
                  </a:lnTo>
                  <a:lnTo>
                    <a:pt x="1845" y="981"/>
                  </a:lnTo>
                  <a:lnTo>
                    <a:pt x="2096" y="617"/>
                  </a:lnTo>
                  <a:lnTo>
                    <a:pt x="2331" y="385"/>
                  </a:lnTo>
                  <a:lnTo>
                    <a:pt x="2294" y="17"/>
                  </a:lnTo>
                  <a:lnTo>
                    <a:pt x="2136" y="17"/>
                  </a:lnTo>
                  <a:lnTo>
                    <a:pt x="1983" y="115"/>
                  </a:lnTo>
                  <a:lnTo>
                    <a:pt x="1827" y="206"/>
                  </a:lnTo>
                  <a:lnTo>
                    <a:pt x="1662" y="183"/>
                  </a:lnTo>
                  <a:lnTo>
                    <a:pt x="1579" y="1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39" name="Freeform 27">
              <a:extLst>
                <a:ext uri="{FF2B5EF4-FFF2-40B4-BE49-F238E27FC236}">
                  <a16:creationId xmlns:a16="http://schemas.microsoft.com/office/drawing/2014/main" id="{8EC755B3-44CE-B241-AE1E-8A330D226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961"/>
              <a:ext cx="48" cy="282"/>
            </a:xfrm>
            <a:custGeom>
              <a:avLst/>
              <a:gdLst>
                <a:gd name="T0" fmla="*/ 0 w 96"/>
                <a:gd name="T1" fmla="*/ 0 h 563"/>
                <a:gd name="T2" fmla="*/ 1 w 96"/>
                <a:gd name="T3" fmla="*/ 3 h 563"/>
                <a:gd name="T4" fmla="*/ 1 w 96"/>
                <a:gd name="T5" fmla="*/ 3 h 563"/>
                <a:gd name="T6" fmla="*/ 1 w 96"/>
                <a:gd name="T7" fmla="*/ 1 h 563"/>
                <a:gd name="T8" fmla="*/ 0 w 96"/>
                <a:gd name="T9" fmla="*/ 0 h 563"/>
                <a:gd name="T10" fmla="*/ 0 w 96"/>
                <a:gd name="T11" fmla="*/ 0 h 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563">
                  <a:moveTo>
                    <a:pt x="0" y="0"/>
                  </a:moveTo>
                  <a:lnTo>
                    <a:pt x="8" y="563"/>
                  </a:lnTo>
                  <a:lnTo>
                    <a:pt x="96" y="529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0" name="Freeform 28">
              <a:extLst>
                <a:ext uri="{FF2B5EF4-FFF2-40B4-BE49-F238E27FC236}">
                  <a16:creationId xmlns:a16="http://schemas.microsoft.com/office/drawing/2014/main" id="{08903789-4ED6-6046-9810-242CFC7B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2545"/>
              <a:ext cx="54" cy="639"/>
            </a:xfrm>
            <a:custGeom>
              <a:avLst/>
              <a:gdLst>
                <a:gd name="T0" fmla="*/ 0 w 107"/>
                <a:gd name="T1" fmla="*/ 1 h 1278"/>
                <a:gd name="T2" fmla="*/ 0 w 107"/>
                <a:gd name="T3" fmla="*/ 5 h 1278"/>
                <a:gd name="T4" fmla="*/ 1 w 107"/>
                <a:gd name="T5" fmla="*/ 5 h 1278"/>
                <a:gd name="T6" fmla="*/ 1 w 107"/>
                <a:gd name="T7" fmla="*/ 0 h 1278"/>
                <a:gd name="T8" fmla="*/ 0 w 107"/>
                <a:gd name="T9" fmla="*/ 1 h 1278"/>
                <a:gd name="T10" fmla="*/ 0 w 107"/>
                <a:gd name="T11" fmla="*/ 1 h 12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" h="1278">
                  <a:moveTo>
                    <a:pt x="0" y="67"/>
                  </a:moveTo>
                  <a:lnTo>
                    <a:pt x="0" y="1278"/>
                  </a:lnTo>
                  <a:lnTo>
                    <a:pt x="107" y="1274"/>
                  </a:lnTo>
                  <a:lnTo>
                    <a:pt x="9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1" name="Freeform 29">
              <a:extLst>
                <a:ext uri="{FF2B5EF4-FFF2-40B4-BE49-F238E27FC236}">
                  <a16:creationId xmlns:a16="http://schemas.microsoft.com/office/drawing/2014/main" id="{1DDD85DE-FB47-DB45-BD91-E5DF7288D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" y="2932"/>
              <a:ext cx="132" cy="131"/>
            </a:xfrm>
            <a:custGeom>
              <a:avLst/>
              <a:gdLst>
                <a:gd name="T0" fmla="*/ 0 w 263"/>
                <a:gd name="T1" fmla="*/ 1 h 262"/>
                <a:gd name="T2" fmla="*/ 2 w 263"/>
                <a:gd name="T3" fmla="*/ 2 h 262"/>
                <a:gd name="T4" fmla="*/ 2 w 263"/>
                <a:gd name="T5" fmla="*/ 0 h 262"/>
                <a:gd name="T6" fmla="*/ 0 w 263"/>
                <a:gd name="T7" fmla="*/ 1 h 262"/>
                <a:gd name="T8" fmla="*/ 0 w 263"/>
                <a:gd name="T9" fmla="*/ 1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262">
                  <a:moveTo>
                    <a:pt x="0" y="90"/>
                  </a:moveTo>
                  <a:lnTo>
                    <a:pt x="258" y="262"/>
                  </a:lnTo>
                  <a:lnTo>
                    <a:pt x="263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2" name="Freeform 30">
              <a:extLst>
                <a:ext uri="{FF2B5EF4-FFF2-40B4-BE49-F238E27FC236}">
                  <a16:creationId xmlns:a16="http://schemas.microsoft.com/office/drawing/2014/main" id="{6090EC89-7E9B-4A40-93AF-A13969E4A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2280"/>
              <a:ext cx="171" cy="269"/>
            </a:xfrm>
            <a:custGeom>
              <a:avLst/>
              <a:gdLst>
                <a:gd name="T0" fmla="*/ 0 w 343"/>
                <a:gd name="T1" fmla="*/ 1 h 538"/>
                <a:gd name="T2" fmla="*/ 0 w 343"/>
                <a:gd name="T3" fmla="*/ 2 h 538"/>
                <a:gd name="T4" fmla="*/ 0 w 343"/>
                <a:gd name="T5" fmla="*/ 2 h 538"/>
                <a:gd name="T6" fmla="*/ 0 w 343"/>
                <a:gd name="T7" fmla="*/ 3 h 538"/>
                <a:gd name="T8" fmla="*/ 1 w 343"/>
                <a:gd name="T9" fmla="*/ 0 h 538"/>
                <a:gd name="T10" fmla="*/ 0 w 343"/>
                <a:gd name="T11" fmla="*/ 1 h 538"/>
                <a:gd name="T12" fmla="*/ 0 w 343"/>
                <a:gd name="T13" fmla="*/ 1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3" h="538">
                  <a:moveTo>
                    <a:pt x="13" y="252"/>
                  </a:moveTo>
                  <a:lnTo>
                    <a:pt x="25" y="321"/>
                  </a:lnTo>
                  <a:lnTo>
                    <a:pt x="0" y="374"/>
                  </a:lnTo>
                  <a:lnTo>
                    <a:pt x="11" y="538"/>
                  </a:lnTo>
                  <a:lnTo>
                    <a:pt x="343" y="0"/>
                  </a:lnTo>
                  <a:lnTo>
                    <a:pt x="13" y="252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3" name="Freeform 31">
              <a:extLst>
                <a:ext uri="{FF2B5EF4-FFF2-40B4-BE49-F238E27FC236}">
                  <a16:creationId xmlns:a16="http://schemas.microsoft.com/office/drawing/2014/main" id="{EC7FD208-241A-024E-97D7-D8AC74682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640"/>
              <a:ext cx="180" cy="217"/>
            </a:xfrm>
            <a:custGeom>
              <a:avLst/>
              <a:gdLst>
                <a:gd name="T0" fmla="*/ 2 w 358"/>
                <a:gd name="T1" fmla="*/ 0 h 435"/>
                <a:gd name="T2" fmla="*/ 1 w 358"/>
                <a:gd name="T3" fmla="*/ 0 h 435"/>
                <a:gd name="T4" fmla="*/ 0 w 358"/>
                <a:gd name="T5" fmla="*/ 1 h 435"/>
                <a:gd name="T6" fmla="*/ 1 w 358"/>
                <a:gd name="T7" fmla="*/ 1 h 435"/>
                <a:gd name="T8" fmla="*/ 1 w 358"/>
                <a:gd name="T9" fmla="*/ 1 h 435"/>
                <a:gd name="T10" fmla="*/ 1 w 358"/>
                <a:gd name="T11" fmla="*/ 1 h 435"/>
                <a:gd name="T12" fmla="*/ 2 w 358"/>
                <a:gd name="T13" fmla="*/ 1 h 435"/>
                <a:gd name="T14" fmla="*/ 2 w 358"/>
                <a:gd name="T15" fmla="*/ 1 h 435"/>
                <a:gd name="T16" fmla="*/ 2 w 358"/>
                <a:gd name="T17" fmla="*/ 0 h 435"/>
                <a:gd name="T18" fmla="*/ 2 w 358"/>
                <a:gd name="T19" fmla="*/ 0 h 435"/>
                <a:gd name="T20" fmla="*/ 2 w 358"/>
                <a:gd name="T21" fmla="*/ 0 h 435"/>
                <a:gd name="T22" fmla="*/ 2 w 358"/>
                <a:gd name="T23" fmla="*/ 0 h 435"/>
                <a:gd name="T24" fmla="*/ 2 w 358"/>
                <a:gd name="T25" fmla="*/ 0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8" h="435">
                  <a:moveTo>
                    <a:pt x="261" y="19"/>
                  </a:moveTo>
                  <a:lnTo>
                    <a:pt x="130" y="149"/>
                  </a:lnTo>
                  <a:lnTo>
                    <a:pt x="0" y="276"/>
                  </a:lnTo>
                  <a:lnTo>
                    <a:pt x="16" y="370"/>
                  </a:lnTo>
                  <a:lnTo>
                    <a:pt x="95" y="435"/>
                  </a:lnTo>
                  <a:lnTo>
                    <a:pt x="201" y="435"/>
                  </a:lnTo>
                  <a:lnTo>
                    <a:pt x="300" y="343"/>
                  </a:lnTo>
                  <a:lnTo>
                    <a:pt x="345" y="278"/>
                  </a:lnTo>
                  <a:lnTo>
                    <a:pt x="358" y="74"/>
                  </a:lnTo>
                  <a:lnTo>
                    <a:pt x="294" y="114"/>
                  </a:lnTo>
                  <a:lnTo>
                    <a:pt x="297" y="0"/>
                  </a:lnTo>
                  <a:lnTo>
                    <a:pt x="261" y="19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4" name="Freeform 32">
              <a:extLst>
                <a:ext uri="{FF2B5EF4-FFF2-40B4-BE49-F238E27FC236}">
                  <a16:creationId xmlns:a16="http://schemas.microsoft.com/office/drawing/2014/main" id="{90ED1E6E-E153-0E44-8CA8-76B55B698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84"/>
              <a:ext cx="91" cy="111"/>
            </a:xfrm>
            <a:custGeom>
              <a:avLst/>
              <a:gdLst>
                <a:gd name="T0" fmla="*/ 1 w 182"/>
                <a:gd name="T1" fmla="*/ 0 h 222"/>
                <a:gd name="T2" fmla="*/ 0 w 182"/>
                <a:gd name="T3" fmla="*/ 1 h 222"/>
                <a:gd name="T4" fmla="*/ 1 w 182"/>
                <a:gd name="T5" fmla="*/ 1 h 222"/>
                <a:gd name="T6" fmla="*/ 1 w 182"/>
                <a:gd name="T7" fmla="*/ 1 h 222"/>
                <a:gd name="T8" fmla="*/ 1 w 182"/>
                <a:gd name="T9" fmla="*/ 0 h 222"/>
                <a:gd name="T10" fmla="*/ 1 w 182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" h="222">
                  <a:moveTo>
                    <a:pt x="4" y="0"/>
                  </a:moveTo>
                  <a:lnTo>
                    <a:pt x="0" y="222"/>
                  </a:lnTo>
                  <a:lnTo>
                    <a:pt x="182" y="102"/>
                  </a:lnTo>
                  <a:lnTo>
                    <a:pt x="82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5" name="Freeform 33">
              <a:extLst>
                <a:ext uri="{FF2B5EF4-FFF2-40B4-BE49-F238E27FC236}">
                  <a16:creationId xmlns:a16="http://schemas.microsoft.com/office/drawing/2014/main" id="{9F54D3D5-BDA0-FC42-A2C2-AC87F64AF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2127"/>
              <a:ext cx="453" cy="1053"/>
            </a:xfrm>
            <a:custGeom>
              <a:avLst/>
              <a:gdLst>
                <a:gd name="T0" fmla="*/ 4 w 906"/>
                <a:gd name="T1" fmla="*/ 0 h 2105"/>
                <a:gd name="T2" fmla="*/ 4 w 906"/>
                <a:gd name="T3" fmla="*/ 1 h 2105"/>
                <a:gd name="T4" fmla="*/ 4 w 906"/>
                <a:gd name="T5" fmla="*/ 1 h 2105"/>
                <a:gd name="T6" fmla="*/ 4 w 906"/>
                <a:gd name="T7" fmla="*/ 1 h 2105"/>
                <a:gd name="T8" fmla="*/ 3 w 906"/>
                <a:gd name="T9" fmla="*/ 1 h 2105"/>
                <a:gd name="T10" fmla="*/ 3 w 906"/>
                <a:gd name="T11" fmla="*/ 1 h 2105"/>
                <a:gd name="T12" fmla="*/ 3 w 906"/>
                <a:gd name="T13" fmla="*/ 2 h 2105"/>
                <a:gd name="T14" fmla="*/ 2 w 906"/>
                <a:gd name="T15" fmla="*/ 2 h 2105"/>
                <a:gd name="T16" fmla="*/ 2 w 906"/>
                <a:gd name="T17" fmla="*/ 3 h 2105"/>
                <a:gd name="T18" fmla="*/ 2 w 906"/>
                <a:gd name="T19" fmla="*/ 3 h 2105"/>
                <a:gd name="T20" fmla="*/ 1 w 906"/>
                <a:gd name="T21" fmla="*/ 4 h 2105"/>
                <a:gd name="T22" fmla="*/ 1 w 906"/>
                <a:gd name="T23" fmla="*/ 5 h 2105"/>
                <a:gd name="T24" fmla="*/ 1 w 906"/>
                <a:gd name="T25" fmla="*/ 5 h 2105"/>
                <a:gd name="T26" fmla="*/ 1 w 906"/>
                <a:gd name="T27" fmla="*/ 6 h 2105"/>
                <a:gd name="T28" fmla="*/ 1 w 906"/>
                <a:gd name="T29" fmla="*/ 7 h 2105"/>
                <a:gd name="T30" fmla="*/ 0 w 906"/>
                <a:gd name="T31" fmla="*/ 8 h 2105"/>
                <a:gd name="T32" fmla="*/ 1 w 906"/>
                <a:gd name="T33" fmla="*/ 9 h 2105"/>
                <a:gd name="T34" fmla="*/ 1 w 906"/>
                <a:gd name="T35" fmla="*/ 9 h 2105"/>
                <a:gd name="T36" fmla="*/ 1 w 906"/>
                <a:gd name="T37" fmla="*/ 9 h 2105"/>
                <a:gd name="T38" fmla="*/ 1 w 906"/>
                <a:gd name="T39" fmla="*/ 9 h 2105"/>
                <a:gd name="T40" fmla="*/ 1 w 906"/>
                <a:gd name="T41" fmla="*/ 8 h 2105"/>
                <a:gd name="T42" fmla="*/ 1 w 906"/>
                <a:gd name="T43" fmla="*/ 8 h 2105"/>
                <a:gd name="T44" fmla="*/ 1 w 906"/>
                <a:gd name="T45" fmla="*/ 8 h 2105"/>
                <a:gd name="T46" fmla="*/ 1 w 906"/>
                <a:gd name="T47" fmla="*/ 7 h 2105"/>
                <a:gd name="T48" fmla="*/ 1 w 906"/>
                <a:gd name="T49" fmla="*/ 7 h 2105"/>
                <a:gd name="T50" fmla="*/ 1 w 906"/>
                <a:gd name="T51" fmla="*/ 6 h 2105"/>
                <a:gd name="T52" fmla="*/ 1 w 906"/>
                <a:gd name="T53" fmla="*/ 6 h 2105"/>
                <a:gd name="T54" fmla="*/ 1 w 906"/>
                <a:gd name="T55" fmla="*/ 5 h 2105"/>
                <a:gd name="T56" fmla="*/ 2 w 906"/>
                <a:gd name="T57" fmla="*/ 4 h 2105"/>
                <a:gd name="T58" fmla="*/ 2 w 906"/>
                <a:gd name="T59" fmla="*/ 4 h 2105"/>
                <a:gd name="T60" fmla="*/ 2 w 906"/>
                <a:gd name="T61" fmla="*/ 3 h 2105"/>
                <a:gd name="T62" fmla="*/ 3 w 906"/>
                <a:gd name="T63" fmla="*/ 2 h 2105"/>
                <a:gd name="T64" fmla="*/ 3 w 906"/>
                <a:gd name="T65" fmla="*/ 2 h 2105"/>
                <a:gd name="T66" fmla="*/ 4 w 906"/>
                <a:gd name="T67" fmla="*/ 1 h 2105"/>
                <a:gd name="T68" fmla="*/ 4 w 906"/>
                <a:gd name="T69" fmla="*/ 1 h 2105"/>
                <a:gd name="T70" fmla="*/ 4 w 906"/>
                <a:gd name="T71" fmla="*/ 1 h 2105"/>
                <a:gd name="T72" fmla="*/ 4 w 906"/>
                <a:gd name="T73" fmla="*/ 1 h 2105"/>
                <a:gd name="T74" fmla="*/ 4 w 906"/>
                <a:gd name="T75" fmla="*/ 1 h 2105"/>
                <a:gd name="T76" fmla="*/ 4 w 906"/>
                <a:gd name="T77" fmla="*/ 1 h 2105"/>
                <a:gd name="T78" fmla="*/ 4 w 906"/>
                <a:gd name="T79" fmla="*/ 1 h 2105"/>
                <a:gd name="T80" fmla="*/ 4 w 906"/>
                <a:gd name="T81" fmla="*/ 1 h 2105"/>
                <a:gd name="T82" fmla="*/ 4 w 906"/>
                <a:gd name="T83" fmla="*/ 1 h 2105"/>
                <a:gd name="T84" fmla="*/ 4 w 906"/>
                <a:gd name="T85" fmla="*/ 1 h 2105"/>
                <a:gd name="T86" fmla="*/ 4 w 906"/>
                <a:gd name="T87" fmla="*/ 1 h 2105"/>
                <a:gd name="T88" fmla="*/ 4 w 906"/>
                <a:gd name="T89" fmla="*/ 1 h 2105"/>
                <a:gd name="T90" fmla="*/ 4 w 906"/>
                <a:gd name="T91" fmla="*/ 1 h 2105"/>
                <a:gd name="T92" fmla="*/ 4 w 906"/>
                <a:gd name="T93" fmla="*/ 1 h 2105"/>
                <a:gd name="T94" fmla="*/ 4 w 906"/>
                <a:gd name="T95" fmla="*/ 0 h 2105"/>
                <a:gd name="T96" fmla="*/ 4 w 906"/>
                <a:gd name="T97" fmla="*/ 0 h 21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06" h="2105">
                  <a:moveTo>
                    <a:pt x="868" y="0"/>
                  </a:moveTo>
                  <a:lnTo>
                    <a:pt x="857" y="9"/>
                  </a:lnTo>
                  <a:lnTo>
                    <a:pt x="825" y="38"/>
                  </a:lnTo>
                  <a:lnTo>
                    <a:pt x="779" y="85"/>
                  </a:lnTo>
                  <a:lnTo>
                    <a:pt x="718" y="152"/>
                  </a:lnTo>
                  <a:lnTo>
                    <a:pt x="645" y="232"/>
                  </a:lnTo>
                  <a:lnTo>
                    <a:pt x="566" y="333"/>
                  </a:lnTo>
                  <a:lnTo>
                    <a:pt x="481" y="447"/>
                  </a:lnTo>
                  <a:lnTo>
                    <a:pt x="398" y="578"/>
                  </a:lnTo>
                  <a:lnTo>
                    <a:pt x="311" y="721"/>
                  </a:lnTo>
                  <a:lnTo>
                    <a:pt x="232" y="881"/>
                  </a:lnTo>
                  <a:lnTo>
                    <a:pt x="159" y="1053"/>
                  </a:lnTo>
                  <a:lnTo>
                    <a:pt x="96" y="1237"/>
                  </a:lnTo>
                  <a:lnTo>
                    <a:pt x="46" y="1432"/>
                  </a:lnTo>
                  <a:lnTo>
                    <a:pt x="14" y="1640"/>
                  </a:lnTo>
                  <a:lnTo>
                    <a:pt x="0" y="1859"/>
                  </a:lnTo>
                  <a:lnTo>
                    <a:pt x="10" y="2088"/>
                  </a:lnTo>
                  <a:lnTo>
                    <a:pt x="127" y="2105"/>
                  </a:lnTo>
                  <a:lnTo>
                    <a:pt x="124" y="2092"/>
                  </a:lnTo>
                  <a:lnTo>
                    <a:pt x="119" y="2058"/>
                  </a:lnTo>
                  <a:lnTo>
                    <a:pt x="112" y="2002"/>
                  </a:lnTo>
                  <a:lnTo>
                    <a:pt x="108" y="1927"/>
                  </a:lnTo>
                  <a:lnTo>
                    <a:pt x="104" y="1833"/>
                  </a:lnTo>
                  <a:lnTo>
                    <a:pt x="108" y="1724"/>
                  </a:lnTo>
                  <a:lnTo>
                    <a:pt x="117" y="1600"/>
                  </a:lnTo>
                  <a:lnTo>
                    <a:pt x="137" y="1466"/>
                  </a:lnTo>
                  <a:lnTo>
                    <a:pt x="168" y="1319"/>
                  </a:lnTo>
                  <a:lnTo>
                    <a:pt x="212" y="1162"/>
                  </a:lnTo>
                  <a:lnTo>
                    <a:pt x="270" y="1000"/>
                  </a:lnTo>
                  <a:lnTo>
                    <a:pt x="347" y="832"/>
                  </a:lnTo>
                  <a:lnTo>
                    <a:pt x="444" y="658"/>
                  </a:lnTo>
                  <a:lnTo>
                    <a:pt x="562" y="484"/>
                  </a:lnTo>
                  <a:lnTo>
                    <a:pt x="703" y="309"/>
                  </a:lnTo>
                  <a:lnTo>
                    <a:pt x="870" y="136"/>
                  </a:lnTo>
                  <a:lnTo>
                    <a:pt x="884" y="120"/>
                  </a:lnTo>
                  <a:lnTo>
                    <a:pt x="894" y="105"/>
                  </a:lnTo>
                  <a:lnTo>
                    <a:pt x="901" y="91"/>
                  </a:lnTo>
                  <a:lnTo>
                    <a:pt x="906" y="79"/>
                  </a:lnTo>
                  <a:lnTo>
                    <a:pt x="906" y="67"/>
                  </a:lnTo>
                  <a:lnTo>
                    <a:pt x="906" y="55"/>
                  </a:lnTo>
                  <a:lnTo>
                    <a:pt x="902" y="44"/>
                  </a:lnTo>
                  <a:lnTo>
                    <a:pt x="901" y="36"/>
                  </a:lnTo>
                  <a:lnTo>
                    <a:pt x="894" y="27"/>
                  </a:lnTo>
                  <a:lnTo>
                    <a:pt x="889" y="21"/>
                  </a:lnTo>
                  <a:lnTo>
                    <a:pt x="884" y="13"/>
                  </a:lnTo>
                  <a:lnTo>
                    <a:pt x="880" y="9"/>
                  </a:lnTo>
                  <a:lnTo>
                    <a:pt x="870" y="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6" name="Freeform 34">
              <a:extLst>
                <a:ext uri="{FF2B5EF4-FFF2-40B4-BE49-F238E27FC236}">
                  <a16:creationId xmlns:a16="http://schemas.microsoft.com/office/drawing/2014/main" id="{2E1449E9-77E9-DE48-8269-86797430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402"/>
              <a:ext cx="345" cy="303"/>
            </a:xfrm>
            <a:custGeom>
              <a:avLst/>
              <a:gdLst>
                <a:gd name="T0" fmla="*/ 0 w 691"/>
                <a:gd name="T1" fmla="*/ 1 h 608"/>
                <a:gd name="T2" fmla="*/ 0 w 691"/>
                <a:gd name="T3" fmla="*/ 2 h 608"/>
                <a:gd name="T4" fmla="*/ 2 w 691"/>
                <a:gd name="T5" fmla="*/ 0 h 608"/>
                <a:gd name="T6" fmla="*/ 2 w 691"/>
                <a:gd name="T7" fmla="*/ 0 h 608"/>
                <a:gd name="T8" fmla="*/ 0 w 691"/>
                <a:gd name="T9" fmla="*/ 1 h 608"/>
                <a:gd name="T10" fmla="*/ 0 w 691"/>
                <a:gd name="T11" fmla="*/ 1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1" h="608">
                  <a:moveTo>
                    <a:pt x="0" y="465"/>
                  </a:moveTo>
                  <a:lnTo>
                    <a:pt x="0" y="608"/>
                  </a:lnTo>
                  <a:lnTo>
                    <a:pt x="691" y="101"/>
                  </a:lnTo>
                  <a:lnTo>
                    <a:pt x="689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7" name="Freeform 35">
              <a:extLst>
                <a:ext uri="{FF2B5EF4-FFF2-40B4-BE49-F238E27FC236}">
                  <a16:creationId xmlns:a16="http://schemas.microsoft.com/office/drawing/2014/main" id="{3A056B06-122B-F749-80FA-5422CB589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120"/>
              <a:ext cx="346" cy="315"/>
            </a:xfrm>
            <a:custGeom>
              <a:avLst/>
              <a:gdLst>
                <a:gd name="T0" fmla="*/ 0 w 693"/>
                <a:gd name="T1" fmla="*/ 2 h 630"/>
                <a:gd name="T2" fmla="*/ 0 w 693"/>
                <a:gd name="T3" fmla="*/ 3 h 630"/>
                <a:gd name="T4" fmla="*/ 2 w 693"/>
                <a:gd name="T5" fmla="*/ 1 h 630"/>
                <a:gd name="T6" fmla="*/ 2 w 693"/>
                <a:gd name="T7" fmla="*/ 0 h 630"/>
                <a:gd name="T8" fmla="*/ 0 w 693"/>
                <a:gd name="T9" fmla="*/ 2 h 630"/>
                <a:gd name="T10" fmla="*/ 0 w 693"/>
                <a:gd name="T11" fmla="*/ 2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3" h="630">
                  <a:moveTo>
                    <a:pt x="0" y="472"/>
                  </a:moveTo>
                  <a:lnTo>
                    <a:pt x="4" y="630"/>
                  </a:lnTo>
                  <a:lnTo>
                    <a:pt x="693" y="124"/>
                  </a:lnTo>
                  <a:lnTo>
                    <a:pt x="68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8" name="Freeform 36">
              <a:extLst>
                <a:ext uri="{FF2B5EF4-FFF2-40B4-BE49-F238E27FC236}">
                  <a16:creationId xmlns:a16="http://schemas.microsoft.com/office/drawing/2014/main" id="{DBB377C4-1DE2-574A-894E-2F0BB24AE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952"/>
              <a:ext cx="304" cy="117"/>
            </a:xfrm>
            <a:custGeom>
              <a:avLst/>
              <a:gdLst>
                <a:gd name="T0" fmla="*/ 3 w 608"/>
                <a:gd name="T1" fmla="*/ 1 h 232"/>
                <a:gd name="T2" fmla="*/ 3 w 608"/>
                <a:gd name="T3" fmla="*/ 1 h 232"/>
                <a:gd name="T4" fmla="*/ 3 w 608"/>
                <a:gd name="T5" fmla="*/ 1 h 232"/>
                <a:gd name="T6" fmla="*/ 2 w 608"/>
                <a:gd name="T7" fmla="*/ 1 h 232"/>
                <a:gd name="T8" fmla="*/ 2 w 608"/>
                <a:gd name="T9" fmla="*/ 1 h 232"/>
                <a:gd name="T10" fmla="*/ 2 w 608"/>
                <a:gd name="T11" fmla="*/ 1 h 232"/>
                <a:gd name="T12" fmla="*/ 1 w 608"/>
                <a:gd name="T13" fmla="*/ 1 h 232"/>
                <a:gd name="T14" fmla="*/ 1 w 608"/>
                <a:gd name="T15" fmla="*/ 1 h 232"/>
                <a:gd name="T16" fmla="*/ 1 w 608"/>
                <a:gd name="T17" fmla="*/ 1 h 232"/>
                <a:gd name="T18" fmla="*/ 1 w 608"/>
                <a:gd name="T19" fmla="*/ 1 h 232"/>
                <a:gd name="T20" fmla="*/ 1 w 608"/>
                <a:gd name="T21" fmla="*/ 1 h 232"/>
                <a:gd name="T22" fmla="*/ 1 w 608"/>
                <a:gd name="T23" fmla="*/ 1 h 232"/>
                <a:gd name="T24" fmla="*/ 1 w 608"/>
                <a:gd name="T25" fmla="*/ 1 h 232"/>
                <a:gd name="T26" fmla="*/ 1 w 608"/>
                <a:gd name="T27" fmla="*/ 1 h 232"/>
                <a:gd name="T28" fmla="*/ 0 w 608"/>
                <a:gd name="T29" fmla="*/ 1 h 232"/>
                <a:gd name="T30" fmla="*/ 0 w 608"/>
                <a:gd name="T31" fmla="*/ 1 h 232"/>
                <a:gd name="T32" fmla="*/ 1 w 608"/>
                <a:gd name="T33" fmla="*/ 1 h 232"/>
                <a:gd name="T34" fmla="*/ 1 w 608"/>
                <a:gd name="T35" fmla="*/ 1 h 232"/>
                <a:gd name="T36" fmla="*/ 1 w 608"/>
                <a:gd name="T37" fmla="*/ 1 h 232"/>
                <a:gd name="T38" fmla="*/ 1 w 608"/>
                <a:gd name="T39" fmla="*/ 1 h 232"/>
                <a:gd name="T40" fmla="*/ 1 w 608"/>
                <a:gd name="T41" fmla="*/ 1 h 232"/>
                <a:gd name="T42" fmla="*/ 1 w 608"/>
                <a:gd name="T43" fmla="*/ 1 h 232"/>
                <a:gd name="T44" fmla="*/ 1 w 608"/>
                <a:gd name="T45" fmla="*/ 1 h 232"/>
                <a:gd name="T46" fmla="*/ 1 w 608"/>
                <a:gd name="T47" fmla="*/ 1 h 232"/>
                <a:gd name="T48" fmla="*/ 1 w 608"/>
                <a:gd name="T49" fmla="*/ 1 h 232"/>
                <a:gd name="T50" fmla="*/ 1 w 608"/>
                <a:gd name="T51" fmla="*/ 1 h 232"/>
                <a:gd name="T52" fmla="*/ 2 w 608"/>
                <a:gd name="T53" fmla="*/ 1 h 232"/>
                <a:gd name="T54" fmla="*/ 2 w 608"/>
                <a:gd name="T55" fmla="*/ 1 h 232"/>
                <a:gd name="T56" fmla="*/ 2 w 608"/>
                <a:gd name="T57" fmla="*/ 1 h 232"/>
                <a:gd name="T58" fmla="*/ 2 w 608"/>
                <a:gd name="T59" fmla="*/ 1 h 232"/>
                <a:gd name="T60" fmla="*/ 2 w 608"/>
                <a:gd name="T61" fmla="*/ 1 h 232"/>
                <a:gd name="T62" fmla="*/ 3 w 608"/>
                <a:gd name="T63" fmla="*/ 1 h 232"/>
                <a:gd name="T64" fmla="*/ 3 w 608"/>
                <a:gd name="T65" fmla="*/ 1 h 232"/>
                <a:gd name="T66" fmla="*/ 3 w 608"/>
                <a:gd name="T67" fmla="*/ 1 h 232"/>
                <a:gd name="T68" fmla="*/ 3 w 608"/>
                <a:gd name="T69" fmla="*/ 1 h 232"/>
                <a:gd name="T70" fmla="*/ 3 w 608"/>
                <a:gd name="T71" fmla="*/ 1 h 232"/>
                <a:gd name="T72" fmla="*/ 3 w 608"/>
                <a:gd name="T73" fmla="*/ 1 h 232"/>
                <a:gd name="T74" fmla="*/ 3 w 608"/>
                <a:gd name="T75" fmla="*/ 1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8" h="232">
                  <a:moveTo>
                    <a:pt x="608" y="39"/>
                  </a:moveTo>
                  <a:lnTo>
                    <a:pt x="604" y="40"/>
                  </a:lnTo>
                  <a:lnTo>
                    <a:pt x="593" y="48"/>
                  </a:lnTo>
                  <a:lnTo>
                    <a:pt x="576" y="57"/>
                  </a:lnTo>
                  <a:lnTo>
                    <a:pt x="555" y="72"/>
                  </a:lnTo>
                  <a:lnTo>
                    <a:pt x="528" y="88"/>
                  </a:lnTo>
                  <a:lnTo>
                    <a:pt x="499" y="107"/>
                  </a:lnTo>
                  <a:lnTo>
                    <a:pt x="466" y="127"/>
                  </a:lnTo>
                  <a:lnTo>
                    <a:pt x="431" y="147"/>
                  </a:lnTo>
                  <a:lnTo>
                    <a:pt x="393" y="165"/>
                  </a:lnTo>
                  <a:lnTo>
                    <a:pt x="354" y="184"/>
                  </a:lnTo>
                  <a:lnTo>
                    <a:pt x="316" y="200"/>
                  </a:lnTo>
                  <a:lnTo>
                    <a:pt x="280" y="215"/>
                  </a:lnTo>
                  <a:lnTo>
                    <a:pt x="243" y="224"/>
                  </a:lnTo>
                  <a:lnTo>
                    <a:pt x="208" y="231"/>
                  </a:lnTo>
                  <a:lnTo>
                    <a:pt x="176" y="232"/>
                  </a:lnTo>
                  <a:lnTo>
                    <a:pt x="148" y="229"/>
                  </a:lnTo>
                  <a:lnTo>
                    <a:pt x="123" y="220"/>
                  </a:lnTo>
                  <a:lnTo>
                    <a:pt x="101" y="207"/>
                  </a:lnTo>
                  <a:lnTo>
                    <a:pt x="81" y="193"/>
                  </a:lnTo>
                  <a:lnTo>
                    <a:pt x="65" y="177"/>
                  </a:lnTo>
                  <a:lnTo>
                    <a:pt x="49" y="158"/>
                  </a:lnTo>
                  <a:lnTo>
                    <a:pt x="38" y="139"/>
                  </a:lnTo>
                  <a:lnTo>
                    <a:pt x="28" y="118"/>
                  </a:lnTo>
                  <a:lnTo>
                    <a:pt x="21" y="99"/>
                  </a:lnTo>
                  <a:lnTo>
                    <a:pt x="13" y="80"/>
                  </a:lnTo>
                  <a:lnTo>
                    <a:pt x="8" y="61"/>
                  </a:lnTo>
                  <a:lnTo>
                    <a:pt x="4" y="44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47" y="17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31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53" y="67"/>
                  </a:lnTo>
                  <a:lnTo>
                    <a:pt x="55" y="83"/>
                  </a:lnTo>
                  <a:lnTo>
                    <a:pt x="62" y="99"/>
                  </a:lnTo>
                  <a:lnTo>
                    <a:pt x="67" y="114"/>
                  </a:lnTo>
                  <a:lnTo>
                    <a:pt x="75" y="129"/>
                  </a:lnTo>
                  <a:lnTo>
                    <a:pt x="85" y="143"/>
                  </a:lnTo>
                  <a:lnTo>
                    <a:pt x="98" y="157"/>
                  </a:lnTo>
                  <a:lnTo>
                    <a:pt x="111" y="169"/>
                  </a:lnTo>
                  <a:lnTo>
                    <a:pt x="128" y="178"/>
                  </a:lnTo>
                  <a:lnTo>
                    <a:pt x="148" y="186"/>
                  </a:lnTo>
                  <a:lnTo>
                    <a:pt x="172" y="192"/>
                  </a:lnTo>
                  <a:lnTo>
                    <a:pt x="196" y="192"/>
                  </a:lnTo>
                  <a:lnTo>
                    <a:pt x="223" y="188"/>
                  </a:lnTo>
                  <a:lnTo>
                    <a:pt x="251" y="181"/>
                  </a:lnTo>
                  <a:lnTo>
                    <a:pt x="280" y="173"/>
                  </a:lnTo>
                  <a:lnTo>
                    <a:pt x="310" y="160"/>
                  </a:lnTo>
                  <a:lnTo>
                    <a:pt x="340" y="146"/>
                  </a:lnTo>
                  <a:lnTo>
                    <a:pt x="369" y="131"/>
                  </a:lnTo>
                  <a:lnTo>
                    <a:pt x="398" y="117"/>
                  </a:lnTo>
                  <a:lnTo>
                    <a:pt x="426" y="99"/>
                  </a:lnTo>
                  <a:lnTo>
                    <a:pt x="451" y="84"/>
                  </a:lnTo>
                  <a:lnTo>
                    <a:pt x="475" y="69"/>
                  </a:lnTo>
                  <a:lnTo>
                    <a:pt x="496" y="56"/>
                  </a:lnTo>
                  <a:lnTo>
                    <a:pt x="515" y="43"/>
                  </a:lnTo>
                  <a:lnTo>
                    <a:pt x="531" y="33"/>
                  </a:lnTo>
                  <a:lnTo>
                    <a:pt x="541" y="26"/>
                  </a:lnTo>
                  <a:lnTo>
                    <a:pt x="549" y="24"/>
                  </a:lnTo>
                  <a:lnTo>
                    <a:pt x="555" y="20"/>
                  </a:lnTo>
                  <a:lnTo>
                    <a:pt x="560" y="20"/>
                  </a:lnTo>
                  <a:lnTo>
                    <a:pt x="565" y="18"/>
                  </a:lnTo>
                  <a:lnTo>
                    <a:pt x="572" y="18"/>
                  </a:lnTo>
                  <a:lnTo>
                    <a:pt x="581" y="20"/>
                  </a:lnTo>
                  <a:lnTo>
                    <a:pt x="591" y="24"/>
                  </a:lnTo>
                  <a:lnTo>
                    <a:pt x="596" y="28"/>
                  </a:lnTo>
                  <a:lnTo>
                    <a:pt x="603" y="33"/>
                  </a:lnTo>
                  <a:lnTo>
                    <a:pt x="605" y="36"/>
                  </a:lnTo>
                  <a:lnTo>
                    <a:pt x="60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49" name="Freeform 37">
              <a:extLst>
                <a:ext uri="{FF2B5EF4-FFF2-40B4-BE49-F238E27FC236}">
                  <a16:creationId xmlns:a16="http://schemas.microsoft.com/office/drawing/2014/main" id="{448CB85C-6DE0-6840-A494-33193D56C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5"/>
              <a:ext cx="120" cy="122"/>
            </a:xfrm>
            <a:custGeom>
              <a:avLst/>
              <a:gdLst>
                <a:gd name="T0" fmla="*/ 0 w 241"/>
                <a:gd name="T1" fmla="*/ 0 h 244"/>
                <a:gd name="T2" fmla="*/ 0 w 241"/>
                <a:gd name="T3" fmla="*/ 1 h 244"/>
                <a:gd name="T4" fmla="*/ 0 w 241"/>
                <a:gd name="T5" fmla="*/ 1 h 244"/>
                <a:gd name="T6" fmla="*/ 0 w 241"/>
                <a:gd name="T7" fmla="*/ 1 h 244"/>
                <a:gd name="T8" fmla="*/ 0 w 241"/>
                <a:gd name="T9" fmla="*/ 1 h 244"/>
                <a:gd name="T10" fmla="*/ 0 w 241"/>
                <a:gd name="T11" fmla="*/ 1 h 244"/>
                <a:gd name="T12" fmla="*/ 0 w 241"/>
                <a:gd name="T13" fmla="*/ 1 h 244"/>
                <a:gd name="T14" fmla="*/ 0 w 241"/>
                <a:gd name="T15" fmla="*/ 1 h 244"/>
                <a:gd name="T16" fmla="*/ 0 w 241"/>
                <a:gd name="T17" fmla="*/ 1 h 244"/>
                <a:gd name="T18" fmla="*/ 0 w 241"/>
                <a:gd name="T19" fmla="*/ 1 h 244"/>
                <a:gd name="T20" fmla="*/ 0 w 241"/>
                <a:gd name="T21" fmla="*/ 1 h 244"/>
                <a:gd name="T22" fmla="*/ 0 w 241"/>
                <a:gd name="T23" fmla="*/ 1 h 244"/>
                <a:gd name="T24" fmla="*/ 0 w 241"/>
                <a:gd name="T25" fmla="*/ 1 h 244"/>
                <a:gd name="T26" fmla="*/ 0 w 241"/>
                <a:gd name="T27" fmla="*/ 1 h 244"/>
                <a:gd name="T28" fmla="*/ 0 w 241"/>
                <a:gd name="T29" fmla="*/ 1 h 244"/>
                <a:gd name="T30" fmla="*/ 0 w 241"/>
                <a:gd name="T31" fmla="*/ 1 h 244"/>
                <a:gd name="T32" fmla="*/ 0 w 241"/>
                <a:gd name="T33" fmla="*/ 1 h 244"/>
                <a:gd name="T34" fmla="*/ 0 w 241"/>
                <a:gd name="T35" fmla="*/ 1 h 244"/>
                <a:gd name="T36" fmla="*/ 0 w 241"/>
                <a:gd name="T37" fmla="*/ 1 h 244"/>
                <a:gd name="T38" fmla="*/ 0 w 241"/>
                <a:gd name="T39" fmla="*/ 1 h 244"/>
                <a:gd name="T40" fmla="*/ 0 w 241"/>
                <a:gd name="T41" fmla="*/ 1 h 244"/>
                <a:gd name="T42" fmla="*/ 0 w 241"/>
                <a:gd name="T43" fmla="*/ 1 h 244"/>
                <a:gd name="T44" fmla="*/ 0 w 241"/>
                <a:gd name="T45" fmla="*/ 1 h 244"/>
                <a:gd name="T46" fmla="*/ 0 w 241"/>
                <a:gd name="T47" fmla="*/ 1 h 244"/>
                <a:gd name="T48" fmla="*/ 0 w 241"/>
                <a:gd name="T49" fmla="*/ 1 h 244"/>
                <a:gd name="T50" fmla="*/ 0 w 241"/>
                <a:gd name="T51" fmla="*/ 1 h 244"/>
                <a:gd name="T52" fmla="*/ 0 w 241"/>
                <a:gd name="T53" fmla="*/ 1 h 244"/>
                <a:gd name="T54" fmla="*/ 0 w 241"/>
                <a:gd name="T55" fmla="*/ 1 h 244"/>
                <a:gd name="T56" fmla="*/ 0 w 241"/>
                <a:gd name="T57" fmla="*/ 1 h 244"/>
                <a:gd name="T58" fmla="*/ 0 w 241"/>
                <a:gd name="T59" fmla="*/ 1 h 244"/>
                <a:gd name="T60" fmla="*/ 0 w 241"/>
                <a:gd name="T61" fmla="*/ 1 h 244"/>
                <a:gd name="T62" fmla="*/ 0 w 241"/>
                <a:gd name="T63" fmla="*/ 1 h 244"/>
                <a:gd name="T64" fmla="*/ 0 w 241"/>
                <a:gd name="T65" fmla="*/ 1 h 244"/>
                <a:gd name="T66" fmla="*/ 0 w 241"/>
                <a:gd name="T67" fmla="*/ 1 h 244"/>
                <a:gd name="T68" fmla="*/ 0 w 241"/>
                <a:gd name="T69" fmla="*/ 1 h 244"/>
                <a:gd name="T70" fmla="*/ 0 w 241"/>
                <a:gd name="T71" fmla="*/ 1 h 244"/>
                <a:gd name="T72" fmla="*/ 0 w 241"/>
                <a:gd name="T73" fmla="*/ 1 h 244"/>
                <a:gd name="T74" fmla="*/ 0 w 241"/>
                <a:gd name="T75" fmla="*/ 1 h 244"/>
                <a:gd name="T76" fmla="*/ 0 w 241"/>
                <a:gd name="T77" fmla="*/ 1 h 244"/>
                <a:gd name="T78" fmla="*/ 0 w 241"/>
                <a:gd name="T79" fmla="*/ 1 h 244"/>
                <a:gd name="T80" fmla="*/ 0 w 241"/>
                <a:gd name="T81" fmla="*/ 1 h 244"/>
                <a:gd name="T82" fmla="*/ 0 w 241"/>
                <a:gd name="T83" fmla="*/ 1 h 244"/>
                <a:gd name="T84" fmla="*/ 0 w 241"/>
                <a:gd name="T85" fmla="*/ 1 h 244"/>
                <a:gd name="T86" fmla="*/ 0 w 241"/>
                <a:gd name="T87" fmla="*/ 1 h 244"/>
                <a:gd name="T88" fmla="*/ 0 w 241"/>
                <a:gd name="T89" fmla="*/ 1 h 244"/>
                <a:gd name="T90" fmla="*/ 0 w 241"/>
                <a:gd name="T91" fmla="*/ 1 h 244"/>
                <a:gd name="T92" fmla="*/ 0 w 241"/>
                <a:gd name="T93" fmla="*/ 1 h 244"/>
                <a:gd name="T94" fmla="*/ 0 w 241"/>
                <a:gd name="T95" fmla="*/ 1 h 244"/>
                <a:gd name="T96" fmla="*/ 0 w 241"/>
                <a:gd name="T97" fmla="*/ 1 h 244"/>
                <a:gd name="T98" fmla="*/ 0 w 241"/>
                <a:gd name="T99" fmla="*/ 1 h 244"/>
                <a:gd name="T100" fmla="*/ 0 w 241"/>
                <a:gd name="T101" fmla="*/ 1 h 244"/>
                <a:gd name="T102" fmla="*/ 0 w 241"/>
                <a:gd name="T103" fmla="*/ 1 h 244"/>
                <a:gd name="T104" fmla="*/ 0 w 241"/>
                <a:gd name="T105" fmla="*/ 1 h 244"/>
                <a:gd name="T106" fmla="*/ 0 w 241"/>
                <a:gd name="T107" fmla="*/ 1 h 244"/>
                <a:gd name="T108" fmla="*/ 0 w 241"/>
                <a:gd name="T109" fmla="*/ 1 h 244"/>
                <a:gd name="T110" fmla="*/ 0 w 241"/>
                <a:gd name="T111" fmla="*/ 1 h 244"/>
                <a:gd name="T112" fmla="*/ 0 w 241"/>
                <a:gd name="T113" fmla="*/ 1 h 244"/>
                <a:gd name="T114" fmla="*/ 0 w 241"/>
                <a:gd name="T115" fmla="*/ 1 h 244"/>
                <a:gd name="T116" fmla="*/ 0 w 241"/>
                <a:gd name="T117" fmla="*/ 0 h 244"/>
                <a:gd name="T118" fmla="*/ 0 w 241"/>
                <a:gd name="T119" fmla="*/ 0 h 2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41" h="244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4" y="20"/>
                  </a:lnTo>
                  <a:lnTo>
                    <a:pt x="10" y="33"/>
                  </a:lnTo>
                  <a:lnTo>
                    <a:pt x="14" y="49"/>
                  </a:lnTo>
                  <a:lnTo>
                    <a:pt x="24" y="70"/>
                  </a:lnTo>
                  <a:lnTo>
                    <a:pt x="32" y="90"/>
                  </a:lnTo>
                  <a:lnTo>
                    <a:pt x="47" y="110"/>
                  </a:lnTo>
                  <a:lnTo>
                    <a:pt x="60" y="129"/>
                  </a:lnTo>
                  <a:lnTo>
                    <a:pt x="77" y="149"/>
                  </a:lnTo>
                  <a:lnTo>
                    <a:pt x="97" y="165"/>
                  </a:lnTo>
                  <a:lnTo>
                    <a:pt x="120" y="181"/>
                  </a:lnTo>
                  <a:lnTo>
                    <a:pt x="144" y="192"/>
                  </a:lnTo>
                  <a:lnTo>
                    <a:pt x="173" y="201"/>
                  </a:lnTo>
                  <a:lnTo>
                    <a:pt x="204" y="207"/>
                  </a:lnTo>
                  <a:lnTo>
                    <a:pt x="239" y="207"/>
                  </a:lnTo>
                  <a:lnTo>
                    <a:pt x="241" y="207"/>
                  </a:lnTo>
                  <a:lnTo>
                    <a:pt x="238" y="211"/>
                  </a:lnTo>
                  <a:lnTo>
                    <a:pt x="234" y="213"/>
                  </a:lnTo>
                  <a:lnTo>
                    <a:pt x="230" y="216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1" y="227"/>
                  </a:lnTo>
                  <a:lnTo>
                    <a:pt x="206" y="229"/>
                  </a:lnTo>
                  <a:lnTo>
                    <a:pt x="200" y="234"/>
                  </a:lnTo>
                  <a:lnTo>
                    <a:pt x="196" y="236"/>
                  </a:lnTo>
                  <a:lnTo>
                    <a:pt x="188" y="242"/>
                  </a:lnTo>
                  <a:lnTo>
                    <a:pt x="185" y="244"/>
                  </a:lnTo>
                  <a:lnTo>
                    <a:pt x="184" y="243"/>
                  </a:lnTo>
                  <a:lnTo>
                    <a:pt x="178" y="243"/>
                  </a:lnTo>
                  <a:lnTo>
                    <a:pt x="170" y="242"/>
                  </a:lnTo>
                  <a:lnTo>
                    <a:pt x="161" y="240"/>
                  </a:lnTo>
                  <a:lnTo>
                    <a:pt x="148" y="236"/>
                  </a:lnTo>
                  <a:lnTo>
                    <a:pt x="133" y="234"/>
                  </a:lnTo>
                  <a:lnTo>
                    <a:pt x="120" y="228"/>
                  </a:lnTo>
                  <a:lnTo>
                    <a:pt x="105" y="221"/>
                  </a:lnTo>
                  <a:lnTo>
                    <a:pt x="88" y="212"/>
                  </a:lnTo>
                  <a:lnTo>
                    <a:pt x="72" y="201"/>
                  </a:lnTo>
                  <a:lnTo>
                    <a:pt x="56" y="188"/>
                  </a:lnTo>
                  <a:lnTo>
                    <a:pt x="43" y="173"/>
                  </a:lnTo>
                  <a:lnTo>
                    <a:pt x="30" y="156"/>
                  </a:lnTo>
                  <a:lnTo>
                    <a:pt x="19" y="134"/>
                  </a:lnTo>
                  <a:lnTo>
                    <a:pt x="10" y="109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0" name="Freeform 38">
              <a:extLst>
                <a:ext uri="{FF2B5EF4-FFF2-40B4-BE49-F238E27FC236}">
                  <a16:creationId xmlns:a16="http://schemas.microsoft.com/office/drawing/2014/main" id="{DBE7180D-D4F1-2647-9A11-B722D64B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2128"/>
              <a:ext cx="817" cy="1044"/>
            </a:xfrm>
            <a:custGeom>
              <a:avLst/>
              <a:gdLst>
                <a:gd name="T0" fmla="*/ 6 w 1635"/>
                <a:gd name="T1" fmla="*/ 1 h 2088"/>
                <a:gd name="T2" fmla="*/ 5 w 1635"/>
                <a:gd name="T3" fmla="*/ 1 h 2088"/>
                <a:gd name="T4" fmla="*/ 5 w 1635"/>
                <a:gd name="T5" fmla="*/ 1 h 2088"/>
                <a:gd name="T6" fmla="*/ 4 w 1635"/>
                <a:gd name="T7" fmla="*/ 2 h 2088"/>
                <a:gd name="T8" fmla="*/ 3 w 1635"/>
                <a:gd name="T9" fmla="*/ 3 h 2088"/>
                <a:gd name="T10" fmla="*/ 2 w 1635"/>
                <a:gd name="T11" fmla="*/ 3 h 2088"/>
                <a:gd name="T12" fmla="*/ 1 w 1635"/>
                <a:gd name="T13" fmla="*/ 4 h 2088"/>
                <a:gd name="T14" fmla="*/ 1 w 1635"/>
                <a:gd name="T15" fmla="*/ 4 h 2088"/>
                <a:gd name="T16" fmla="*/ 0 w 1635"/>
                <a:gd name="T17" fmla="*/ 5 h 2088"/>
                <a:gd name="T18" fmla="*/ 0 w 1635"/>
                <a:gd name="T19" fmla="*/ 5 h 2088"/>
                <a:gd name="T20" fmla="*/ 0 w 1635"/>
                <a:gd name="T21" fmla="*/ 5 h 2088"/>
                <a:gd name="T22" fmla="*/ 0 w 1635"/>
                <a:gd name="T23" fmla="*/ 5 h 2088"/>
                <a:gd name="T24" fmla="*/ 0 w 1635"/>
                <a:gd name="T25" fmla="*/ 6 h 2088"/>
                <a:gd name="T26" fmla="*/ 0 w 1635"/>
                <a:gd name="T27" fmla="*/ 6 h 2088"/>
                <a:gd name="T28" fmla="*/ 0 w 1635"/>
                <a:gd name="T29" fmla="*/ 6 h 2088"/>
                <a:gd name="T30" fmla="*/ 0 w 1635"/>
                <a:gd name="T31" fmla="*/ 7 h 2088"/>
                <a:gd name="T32" fmla="*/ 0 w 1635"/>
                <a:gd name="T33" fmla="*/ 7 h 2088"/>
                <a:gd name="T34" fmla="*/ 1 w 1635"/>
                <a:gd name="T35" fmla="*/ 7 h 2088"/>
                <a:gd name="T36" fmla="*/ 1 w 1635"/>
                <a:gd name="T37" fmla="*/ 7 h 2088"/>
                <a:gd name="T38" fmla="*/ 1 w 1635"/>
                <a:gd name="T39" fmla="*/ 8 h 2088"/>
                <a:gd name="T40" fmla="*/ 2 w 1635"/>
                <a:gd name="T41" fmla="*/ 8 h 2088"/>
                <a:gd name="T42" fmla="*/ 2 w 1635"/>
                <a:gd name="T43" fmla="*/ 8 h 2088"/>
                <a:gd name="T44" fmla="*/ 2 w 1635"/>
                <a:gd name="T45" fmla="*/ 8 h 2088"/>
                <a:gd name="T46" fmla="*/ 2 w 1635"/>
                <a:gd name="T47" fmla="*/ 8 h 2088"/>
                <a:gd name="T48" fmla="*/ 2 w 1635"/>
                <a:gd name="T49" fmla="*/ 9 h 2088"/>
                <a:gd name="T50" fmla="*/ 2 w 1635"/>
                <a:gd name="T51" fmla="*/ 9 h 2088"/>
                <a:gd name="T52" fmla="*/ 2 w 1635"/>
                <a:gd name="T53" fmla="*/ 9 h 2088"/>
                <a:gd name="T54" fmla="*/ 2 w 1635"/>
                <a:gd name="T55" fmla="*/ 9 h 2088"/>
                <a:gd name="T56" fmla="*/ 2 w 1635"/>
                <a:gd name="T57" fmla="*/ 9 h 2088"/>
                <a:gd name="T58" fmla="*/ 2 w 1635"/>
                <a:gd name="T59" fmla="*/ 9 h 2088"/>
                <a:gd name="T60" fmla="*/ 2 w 1635"/>
                <a:gd name="T61" fmla="*/ 9 h 2088"/>
                <a:gd name="T62" fmla="*/ 2 w 1635"/>
                <a:gd name="T63" fmla="*/ 9 h 2088"/>
                <a:gd name="T64" fmla="*/ 2 w 1635"/>
                <a:gd name="T65" fmla="*/ 8 h 2088"/>
                <a:gd name="T66" fmla="*/ 2 w 1635"/>
                <a:gd name="T67" fmla="*/ 8 h 2088"/>
                <a:gd name="T68" fmla="*/ 2 w 1635"/>
                <a:gd name="T69" fmla="*/ 8 h 2088"/>
                <a:gd name="T70" fmla="*/ 1 w 1635"/>
                <a:gd name="T71" fmla="*/ 8 h 2088"/>
                <a:gd name="T72" fmla="*/ 1 w 1635"/>
                <a:gd name="T73" fmla="*/ 8 h 2088"/>
                <a:gd name="T74" fmla="*/ 1 w 1635"/>
                <a:gd name="T75" fmla="*/ 8 h 2088"/>
                <a:gd name="T76" fmla="*/ 0 w 1635"/>
                <a:gd name="T77" fmla="*/ 7 h 2088"/>
                <a:gd name="T78" fmla="*/ 0 w 1635"/>
                <a:gd name="T79" fmla="*/ 7 h 2088"/>
                <a:gd name="T80" fmla="*/ 0 w 1635"/>
                <a:gd name="T81" fmla="*/ 7 h 2088"/>
                <a:gd name="T82" fmla="*/ 0 w 1635"/>
                <a:gd name="T83" fmla="*/ 7 h 2088"/>
                <a:gd name="T84" fmla="*/ 0 w 1635"/>
                <a:gd name="T85" fmla="*/ 6 h 2088"/>
                <a:gd name="T86" fmla="*/ 0 w 1635"/>
                <a:gd name="T87" fmla="*/ 6 h 2088"/>
                <a:gd name="T88" fmla="*/ 0 w 1635"/>
                <a:gd name="T89" fmla="*/ 5 h 2088"/>
                <a:gd name="T90" fmla="*/ 0 w 1635"/>
                <a:gd name="T91" fmla="*/ 5 h 2088"/>
                <a:gd name="T92" fmla="*/ 1 w 1635"/>
                <a:gd name="T93" fmla="*/ 4 h 2088"/>
                <a:gd name="T94" fmla="*/ 2 w 1635"/>
                <a:gd name="T95" fmla="*/ 3 h 2088"/>
                <a:gd name="T96" fmla="*/ 2 w 1635"/>
                <a:gd name="T97" fmla="*/ 3 h 2088"/>
                <a:gd name="T98" fmla="*/ 3 w 1635"/>
                <a:gd name="T99" fmla="*/ 2 h 2088"/>
                <a:gd name="T100" fmla="*/ 4 w 1635"/>
                <a:gd name="T101" fmla="*/ 2 h 2088"/>
                <a:gd name="T102" fmla="*/ 5 w 1635"/>
                <a:gd name="T103" fmla="*/ 1 h 2088"/>
                <a:gd name="T104" fmla="*/ 5 w 1635"/>
                <a:gd name="T105" fmla="*/ 1 h 2088"/>
                <a:gd name="T106" fmla="*/ 6 w 1635"/>
                <a:gd name="T107" fmla="*/ 1 h 2088"/>
                <a:gd name="T108" fmla="*/ 6 w 1635"/>
                <a:gd name="T109" fmla="*/ 1 h 2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35" h="2088">
                  <a:moveTo>
                    <a:pt x="1635" y="16"/>
                  </a:moveTo>
                  <a:lnTo>
                    <a:pt x="1619" y="27"/>
                  </a:lnTo>
                  <a:lnTo>
                    <a:pt x="1578" y="55"/>
                  </a:lnTo>
                  <a:lnTo>
                    <a:pt x="1513" y="102"/>
                  </a:lnTo>
                  <a:lnTo>
                    <a:pt x="1431" y="164"/>
                  </a:lnTo>
                  <a:lnTo>
                    <a:pt x="1331" y="233"/>
                  </a:lnTo>
                  <a:lnTo>
                    <a:pt x="1219" y="315"/>
                  </a:lnTo>
                  <a:lnTo>
                    <a:pt x="1100" y="401"/>
                  </a:lnTo>
                  <a:lnTo>
                    <a:pt x="976" y="493"/>
                  </a:lnTo>
                  <a:lnTo>
                    <a:pt x="852" y="583"/>
                  </a:lnTo>
                  <a:lnTo>
                    <a:pt x="729" y="673"/>
                  </a:lnTo>
                  <a:lnTo>
                    <a:pt x="614" y="756"/>
                  </a:lnTo>
                  <a:lnTo>
                    <a:pt x="509" y="833"/>
                  </a:lnTo>
                  <a:lnTo>
                    <a:pt x="417" y="900"/>
                  </a:lnTo>
                  <a:lnTo>
                    <a:pt x="344" y="955"/>
                  </a:lnTo>
                  <a:lnTo>
                    <a:pt x="291" y="995"/>
                  </a:lnTo>
                  <a:lnTo>
                    <a:pt x="266" y="1018"/>
                  </a:lnTo>
                  <a:lnTo>
                    <a:pt x="249" y="1031"/>
                  </a:lnTo>
                  <a:lnTo>
                    <a:pt x="227" y="1052"/>
                  </a:lnTo>
                  <a:lnTo>
                    <a:pt x="203" y="1076"/>
                  </a:lnTo>
                  <a:lnTo>
                    <a:pt x="177" y="1107"/>
                  </a:lnTo>
                  <a:lnTo>
                    <a:pt x="150" y="1140"/>
                  </a:lnTo>
                  <a:lnTo>
                    <a:pt x="125" y="1179"/>
                  </a:lnTo>
                  <a:lnTo>
                    <a:pt x="101" y="1221"/>
                  </a:lnTo>
                  <a:lnTo>
                    <a:pt x="83" y="1267"/>
                  </a:lnTo>
                  <a:lnTo>
                    <a:pt x="68" y="1315"/>
                  </a:lnTo>
                  <a:lnTo>
                    <a:pt x="60" y="1366"/>
                  </a:lnTo>
                  <a:lnTo>
                    <a:pt x="61" y="1420"/>
                  </a:lnTo>
                  <a:lnTo>
                    <a:pt x="72" y="1476"/>
                  </a:lnTo>
                  <a:lnTo>
                    <a:pt x="93" y="1531"/>
                  </a:lnTo>
                  <a:lnTo>
                    <a:pt x="129" y="1592"/>
                  </a:lnTo>
                  <a:lnTo>
                    <a:pt x="177" y="1651"/>
                  </a:lnTo>
                  <a:lnTo>
                    <a:pt x="242" y="1714"/>
                  </a:lnTo>
                  <a:lnTo>
                    <a:pt x="254" y="1722"/>
                  </a:lnTo>
                  <a:lnTo>
                    <a:pt x="274" y="1733"/>
                  </a:lnTo>
                  <a:lnTo>
                    <a:pt x="300" y="1746"/>
                  </a:lnTo>
                  <a:lnTo>
                    <a:pt x="332" y="1765"/>
                  </a:lnTo>
                  <a:lnTo>
                    <a:pt x="367" y="1783"/>
                  </a:lnTo>
                  <a:lnTo>
                    <a:pt x="405" y="1804"/>
                  </a:lnTo>
                  <a:lnTo>
                    <a:pt x="447" y="1827"/>
                  </a:lnTo>
                  <a:lnTo>
                    <a:pt x="488" y="1851"/>
                  </a:lnTo>
                  <a:lnTo>
                    <a:pt x="529" y="1875"/>
                  </a:lnTo>
                  <a:lnTo>
                    <a:pt x="570" y="1902"/>
                  </a:lnTo>
                  <a:lnTo>
                    <a:pt x="607" y="1929"/>
                  </a:lnTo>
                  <a:lnTo>
                    <a:pt x="643" y="1957"/>
                  </a:lnTo>
                  <a:lnTo>
                    <a:pt x="672" y="1985"/>
                  </a:lnTo>
                  <a:lnTo>
                    <a:pt x="699" y="2014"/>
                  </a:lnTo>
                  <a:lnTo>
                    <a:pt x="719" y="2042"/>
                  </a:lnTo>
                  <a:lnTo>
                    <a:pt x="731" y="2070"/>
                  </a:lnTo>
                  <a:lnTo>
                    <a:pt x="728" y="2078"/>
                  </a:lnTo>
                  <a:lnTo>
                    <a:pt x="720" y="2084"/>
                  </a:lnTo>
                  <a:lnTo>
                    <a:pt x="713" y="2084"/>
                  </a:lnTo>
                  <a:lnTo>
                    <a:pt x="708" y="2086"/>
                  </a:lnTo>
                  <a:lnTo>
                    <a:pt x="700" y="2086"/>
                  </a:lnTo>
                  <a:lnTo>
                    <a:pt x="695" y="2088"/>
                  </a:lnTo>
                  <a:lnTo>
                    <a:pt x="686" y="2086"/>
                  </a:lnTo>
                  <a:lnTo>
                    <a:pt x="679" y="2086"/>
                  </a:lnTo>
                  <a:lnTo>
                    <a:pt x="672" y="2085"/>
                  </a:lnTo>
                  <a:lnTo>
                    <a:pt x="667" y="2085"/>
                  </a:lnTo>
                  <a:lnTo>
                    <a:pt x="658" y="2084"/>
                  </a:lnTo>
                  <a:lnTo>
                    <a:pt x="655" y="2084"/>
                  </a:lnTo>
                  <a:lnTo>
                    <a:pt x="654" y="2082"/>
                  </a:lnTo>
                  <a:lnTo>
                    <a:pt x="652" y="2077"/>
                  </a:lnTo>
                  <a:lnTo>
                    <a:pt x="648" y="2069"/>
                  </a:lnTo>
                  <a:lnTo>
                    <a:pt x="642" y="2059"/>
                  </a:lnTo>
                  <a:lnTo>
                    <a:pt x="632" y="2046"/>
                  </a:lnTo>
                  <a:lnTo>
                    <a:pt x="620" y="2030"/>
                  </a:lnTo>
                  <a:lnTo>
                    <a:pt x="603" y="2011"/>
                  </a:lnTo>
                  <a:lnTo>
                    <a:pt x="585" y="1992"/>
                  </a:lnTo>
                  <a:lnTo>
                    <a:pt x="559" y="1969"/>
                  </a:lnTo>
                  <a:lnTo>
                    <a:pt x="530" y="1945"/>
                  </a:lnTo>
                  <a:lnTo>
                    <a:pt x="497" y="1920"/>
                  </a:lnTo>
                  <a:lnTo>
                    <a:pt x="457" y="1893"/>
                  </a:lnTo>
                  <a:lnTo>
                    <a:pt x="411" y="1863"/>
                  </a:lnTo>
                  <a:lnTo>
                    <a:pt x="360" y="1835"/>
                  </a:lnTo>
                  <a:lnTo>
                    <a:pt x="300" y="1805"/>
                  </a:lnTo>
                  <a:lnTo>
                    <a:pt x="234" y="1774"/>
                  </a:lnTo>
                  <a:lnTo>
                    <a:pt x="218" y="1765"/>
                  </a:lnTo>
                  <a:lnTo>
                    <a:pt x="194" y="1748"/>
                  </a:lnTo>
                  <a:lnTo>
                    <a:pt x="166" y="1723"/>
                  </a:lnTo>
                  <a:lnTo>
                    <a:pt x="137" y="1691"/>
                  </a:lnTo>
                  <a:lnTo>
                    <a:pt x="105" y="1654"/>
                  </a:lnTo>
                  <a:lnTo>
                    <a:pt x="75" y="1611"/>
                  </a:lnTo>
                  <a:lnTo>
                    <a:pt x="48" y="1561"/>
                  </a:lnTo>
                  <a:lnTo>
                    <a:pt x="26" y="1508"/>
                  </a:lnTo>
                  <a:lnTo>
                    <a:pt x="8" y="1451"/>
                  </a:lnTo>
                  <a:lnTo>
                    <a:pt x="0" y="1390"/>
                  </a:lnTo>
                  <a:lnTo>
                    <a:pt x="2" y="1326"/>
                  </a:lnTo>
                  <a:lnTo>
                    <a:pt x="16" y="1261"/>
                  </a:lnTo>
                  <a:lnTo>
                    <a:pt x="44" y="1191"/>
                  </a:lnTo>
                  <a:lnTo>
                    <a:pt x="89" y="1123"/>
                  </a:lnTo>
                  <a:lnTo>
                    <a:pt x="149" y="1053"/>
                  </a:lnTo>
                  <a:lnTo>
                    <a:pt x="231" y="984"/>
                  </a:lnTo>
                  <a:lnTo>
                    <a:pt x="327" y="911"/>
                  </a:lnTo>
                  <a:lnTo>
                    <a:pt x="428" y="834"/>
                  </a:lnTo>
                  <a:lnTo>
                    <a:pt x="535" y="752"/>
                  </a:lnTo>
                  <a:lnTo>
                    <a:pt x="646" y="671"/>
                  </a:lnTo>
                  <a:lnTo>
                    <a:pt x="757" y="588"/>
                  </a:lnTo>
                  <a:lnTo>
                    <a:pt x="869" y="506"/>
                  </a:lnTo>
                  <a:lnTo>
                    <a:pt x="976" y="427"/>
                  </a:lnTo>
                  <a:lnTo>
                    <a:pt x="1083" y="350"/>
                  </a:lnTo>
                  <a:lnTo>
                    <a:pt x="1181" y="278"/>
                  </a:lnTo>
                  <a:lnTo>
                    <a:pt x="1274" y="211"/>
                  </a:lnTo>
                  <a:lnTo>
                    <a:pt x="1355" y="151"/>
                  </a:lnTo>
                  <a:lnTo>
                    <a:pt x="1427" y="100"/>
                  </a:lnTo>
                  <a:lnTo>
                    <a:pt x="1485" y="57"/>
                  </a:lnTo>
                  <a:lnTo>
                    <a:pt x="1530" y="27"/>
                  </a:lnTo>
                  <a:lnTo>
                    <a:pt x="1558" y="6"/>
                  </a:lnTo>
                  <a:lnTo>
                    <a:pt x="1567" y="0"/>
                  </a:lnTo>
                  <a:lnTo>
                    <a:pt x="16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1" name="Freeform 39">
              <a:extLst>
                <a:ext uri="{FF2B5EF4-FFF2-40B4-BE49-F238E27FC236}">
                  <a16:creationId xmlns:a16="http://schemas.microsoft.com/office/drawing/2014/main" id="{85B20B44-82CB-0547-A574-0B9C4EB4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276"/>
              <a:ext cx="667" cy="596"/>
            </a:xfrm>
            <a:custGeom>
              <a:avLst/>
              <a:gdLst>
                <a:gd name="T0" fmla="*/ 4 w 1335"/>
                <a:gd name="T1" fmla="*/ 1 h 1192"/>
                <a:gd name="T2" fmla="*/ 4 w 1335"/>
                <a:gd name="T3" fmla="*/ 1 h 1192"/>
                <a:gd name="T4" fmla="*/ 3 w 1335"/>
                <a:gd name="T5" fmla="*/ 2 h 1192"/>
                <a:gd name="T6" fmla="*/ 3 w 1335"/>
                <a:gd name="T7" fmla="*/ 2 h 1192"/>
                <a:gd name="T8" fmla="*/ 2 w 1335"/>
                <a:gd name="T9" fmla="*/ 3 h 1192"/>
                <a:gd name="T10" fmla="*/ 1 w 1335"/>
                <a:gd name="T11" fmla="*/ 3 h 1192"/>
                <a:gd name="T12" fmla="*/ 1 w 1335"/>
                <a:gd name="T13" fmla="*/ 4 h 1192"/>
                <a:gd name="T14" fmla="*/ 0 w 1335"/>
                <a:gd name="T15" fmla="*/ 4 h 1192"/>
                <a:gd name="T16" fmla="*/ 0 w 1335"/>
                <a:gd name="T17" fmla="*/ 4 h 1192"/>
                <a:gd name="T18" fmla="*/ 0 w 1335"/>
                <a:gd name="T19" fmla="*/ 4 h 1192"/>
                <a:gd name="T20" fmla="*/ 0 w 1335"/>
                <a:gd name="T21" fmla="*/ 5 h 1192"/>
                <a:gd name="T22" fmla="*/ 0 w 1335"/>
                <a:gd name="T23" fmla="*/ 5 h 1192"/>
                <a:gd name="T24" fmla="*/ 0 w 1335"/>
                <a:gd name="T25" fmla="*/ 5 h 1192"/>
                <a:gd name="T26" fmla="*/ 0 w 1335"/>
                <a:gd name="T27" fmla="*/ 5 h 1192"/>
                <a:gd name="T28" fmla="*/ 0 w 1335"/>
                <a:gd name="T29" fmla="*/ 5 h 1192"/>
                <a:gd name="T30" fmla="*/ 1 w 1335"/>
                <a:gd name="T31" fmla="*/ 5 h 1192"/>
                <a:gd name="T32" fmla="*/ 1 w 1335"/>
                <a:gd name="T33" fmla="*/ 4 h 1192"/>
                <a:gd name="T34" fmla="*/ 1 w 1335"/>
                <a:gd name="T35" fmla="*/ 4 h 1192"/>
                <a:gd name="T36" fmla="*/ 1 w 1335"/>
                <a:gd name="T37" fmla="*/ 4 h 1192"/>
                <a:gd name="T38" fmla="*/ 1 w 1335"/>
                <a:gd name="T39" fmla="*/ 4 h 1192"/>
                <a:gd name="T40" fmla="*/ 1 w 1335"/>
                <a:gd name="T41" fmla="*/ 4 h 1192"/>
                <a:gd name="T42" fmla="*/ 1 w 1335"/>
                <a:gd name="T43" fmla="*/ 4 h 1192"/>
                <a:gd name="T44" fmla="*/ 1 w 1335"/>
                <a:gd name="T45" fmla="*/ 4 h 1192"/>
                <a:gd name="T46" fmla="*/ 1 w 1335"/>
                <a:gd name="T47" fmla="*/ 4 h 1192"/>
                <a:gd name="T48" fmla="*/ 1 w 1335"/>
                <a:gd name="T49" fmla="*/ 4 h 1192"/>
                <a:gd name="T50" fmla="*/ 1 w 1335"/>
                <a:gd name="T51" fmla="*/ 4 h 1192"/>
                <a:gd name="T52" fmla="*/ 1 w 1335"/>
                <a:gd name="T53" fmla="*/ 4 h 1192"/>
                <a:gd name="T54" fmla="*/ 1 w 1335"/>
                <a:gd name="T55" fmla="*/ 4 h 1192"/>
                <a:gd name="T56" fmla="*/ 1 w 1335"/>
                <a:gd name="T57" fmla="*/ 4 h 1192"/>
                <a:gd name="T58" fmla="*/ 1 w 1335"/>
                <a:gd name="T59" fmla="*/ 4 h 1192"/>
                <a:gd name="T60" fmla="*/ 1 w 1335"/>
                <a:gd name="T61" fmla="*/ 4 h 1192"/>
                <a:gd name="T62" fmla="*/ 1 w 1335"/>
                <a:gd name="T63" fmla="*/ 4 h 1192"/>
                <a:gd name="T64" fmla="*/ 1 w 1335"/>
                <a:gd name="T65" fmla="*/ 4 h 1192"/>
                <a:gd name="T66" fmla="*/ 1 w 1335"/>
                <a:gd name="T67" fmla="*/ 4 h 1192"/>
                <a:gd name="T68" fmla="*/ 1 w 1335"/>
                <a:gd name="T69" fmla="*/ 4 h 1192"/>
                <a:gd name="T70" fmla="*/ 1 w 1335"/>
                <a:gd name="T71" fmla="*/ 4 h 1192"/>
                <a:gd name="T72" fmla="*/ 1 w 1335"/>
                <a:gd name="T73" fmla="*/ 5 h 1192"/>
                <a:gd name="T74" fmla="*/ 1 w 1335"/>
                <a:gd name="T75" fmla="*/ 5 h 1192"/>
                <a:gd name="T76" fmla="*/ 1 w 1335"/>
                <a:gd name="T77" fmla="*/ 5 h 1192"/>
                <a:gd name="T78" fmla="*/ 1 w 1335"/>
                <a:gd name="T79" fmla="*/ 5 h 1192"/>
                <a:gd name="T80" fmla="*/ 1 w 1335"/>
                <a:gd name="T81" fmla="*/ 5 h 1192"/>
                <a:gd name="T82" fmla="*/ 0 w 1335"/>
                <a:gd name="T83" fmla="*/ 5 h 1192"/>
                <a:gd name="T84" fmla="*/ 0 w 1335"/>
                <a:gd name="T85" fmla="*/ 5 h 1192"/>
                <a:gd name="T86" fmla="*/ 0 w 1335"/>
                <a:gd name="T87" fmla="*/ 5 h 1192"/>
                <a:gd name="T88" fmla="*/ 0 w 1335"/>
                <a:gd name="T89" fmla="*/ 5 h 1192"/>
                <a:gd name="T90" fmla="*/ 0 w 1335"/>
                <a:gd name="T91" fmla="*/ 5 h 1192"/>
                <a:gd name="T92" fmla="*/ 0 w 1335"/>
                <a:gd name="T93" fmla="*/ 5 h 1192"/>
                <a:gd name="T94" fmla="*/ 0 w 1335"/>
                <a:gd name="T95" fmla="*/ 5 h 1192"/>
                <a:gd name="T96" fmla="*/ 0 w 1335"/>
                <a:gd name="T97" fmla="*/ 4 h 1192"/>
                <a:gd name="T98" fmla="*/ 0 w 1335"/>
                <a:gd name="T99" fmla="*/ 4 h 1192"/>
                <a:gd name="T100" fmla="*/ 0 w 1335"/>
                <a:gd name="T101" fmla="*/ 4 h 1192"/>
                <a:gd name="T102" fmla="*/ 0 w 1335"/>
                <a:gd name="T103" fmla="*/ 4 h 1192"/>
                <a:gd name="T104" fmla="*/ 0 w 1335"/>
                <a:gd name="T105" fmla="*/ 4 h 1192"/>
                <a:gd name="T106" fmla="*/ 1 w 1335"/>
                <a:gd name="T107" fmla="*/ 3 h 1192"/>
                <a:gd name="T108" fmla="*/ 2 w 1335"/>
                <a:gd name="T109" fmla="*/ 3 h 1192"/>
                <a:gd name="T110" fmla="*/ 2 w 1335"/>
                <a:gd name="T111" fmla="*/ 2 h 1192"/>
                <a:gd name="T112" fmla="*/ 3 w 1335"/>
                <a:gd name="T113" fmla="*/ 2 h 1192"/>
                <a:gd name="T114" fmla="*/ 4 w 1335"/>
                <a:gd name="T115" fmla="*/ 1 h 1192"/>
                <a:gd name="T116" fmla="*/ 4 w 1335"/>
                <a:gd name="T117" fmla="*/ 1 h 1192"/>
                <a:gd name="T118" fmla="*/ 5 w 1335"/>
                <a:gd name="T119" fmla="*/ 1 h 1192"/>
                <a:gd name="T120" fmla="*/ 4 w 1335"/>
                <a:gd name="T121" fmla="*/ 1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35" h="1192">
                  <a:moveTo>
                    <a:pt x="1243" y="110"/>
                  </a:moveTo>
                  <a:lnTo>
                    <a:pt x="1231" y="116"/>
                  </a:lnTo>
                  <a:lnTo>
                    <a:pt x="1201" y="137"/>
                  </a:lnTo>
                  <a:lnTo>
                    <a:pt x="1153" y="168"/>
                  </a:lnTo>
                  <a:lnTo>
                    <a:pt x="1092" y="211"/>
                  </a:lnTo>
                  <a:lnTo>
                    <a:pt x="1016" y="261"/>
                  </a:lnTo>
                  <a:lnTo>
                    <a:pt x="932" y="319"/>
                  </a:lnTo>
                  <a:lnTo>
                    <a:pt x="841" y="382"/>
                  </a:lnTo>
                  <a:lnTo>
                    <a:pt x="746" y="448"/>
                  </a:lnTo>
                  <a:lnTo>
                    <a:pt x="647" y="516"/>
                  </a:lnTo>
                  <a:lnTo>
                    <a:pt x="550" y="583"/>
                  </a:lnTo>
                  <a:lnTo>
                    <a:pt x="455" y="652"/>
                  </a:lnTo>
                  <a:lnTo>
                    <a:pt x="368" y="716"/>
                  </a:lnTo>
                  <a:lnTo>
                    <a:pt x="287" y="775"/>
                  </a:lnTo>
                  <a:lnTo>
                    <a:pt x="218" y="831"/>
                  </a:lnTo>
                  <a:lnTo>
                    <a:pt x="159" y="878"/>
                  </a:lnTo>
                  <a:lnTo>
                    <a:pt x="119" y="914"/>
                  </a:lnTo>
                  <a:lnTo>
                    <a:pt x="90" y="946"/>
                  </a:lnTo>
                  <a:lnTo>
                    <a:pt x="72" y="980"/>
                  </a:lnTo>
                  <a:lnTo>
                    <a:pt x="58" y="1009"/>
                  </a:lnTo>
                  <a:lnTo>
                    <a:pt x="56" y="1040"/>
                  </a:lnTo>
                  <a:lnTo>
                    <a:pt x="58" y="1068"/>
                  </a:lnTo>
                  <a:lnTo>
                    <a:pt x="66" y="1094"/>
                  </a:lnTo>
                  <a:lnTo>
                    <a:pt x="80" y="1114"/>
                  </a:lnTo>
                  <a:lnTo>
                    <a:pt x="100" y="1132"/>
                  </a:lnTo>
                  <a:lnTo>
                    <a:pt x="121" y="1141"/>
                  </a:lnTo>
                  <a:lnTo>
                    <a:pt x="146" y="1146"/>
                  </a:lnTo>
                  <a:lnTo>
                    <a:pt x="175" y="1144"/>
                  </a:lnTo>
                  <a:lnTo>
                    <a:pt x="207" y="1134"/>
                  </a:lnTo>
                  <a:lnTo>
                    <a:pt x="239" y="1114"/>
                  </a:lnTo>
                  <a:lnTo>
                    <a:pt x="274" y="1086"/>
                  </a:lnTo>
                  <a:lnTo>
                    <a:pt x="307" y="1046"/>
                  </a:lnTo>
                  <a:lnTo>
                    <a:pt x="341" y="997"/>
                  </a:lnTo>
                  <a:lnTo>
                    <a:pt x="340" y="997"/>
                  </a:lnTo>
                  <a:lnTo>
                    <a:pt x="339" y="997"/>
                  </a:lnTo>
                  <a:lnTo>
                    <a:pt x="339" y="994"/>
                  </a:lnTo>
                  <a:lnTo>
                    <a:pt x="339" y="993"/>
                  </a:lnTo>
                  <a:lnTo>
                    <a:pt x="339" y="989"/>
                  </a:lnTo>
                  <a:lnTo>
                    <a:pt x="339" y="985"/>
                  </a:lnTo>
                  <a:lnTo>
                    <a:pt x="337" y="976"/>
                  </a:lnTo>
                  <a:lnTo>
                    <a:pt x="337" y="966"/>
                  </a:lnTo>
                  <a:lnTo>
                    <a:pt x="337" y="953"/>
                  </a:lnTo>
                  <a:lnTo>
                    <a:pt x="339" y="937"/>
                  </a:lnTo>
                  <a:lnTo>
                    <a:pt x="339" y="915"/>
                  </a:lnTo>
                  <a:lnTo>
                    <a:pt x="340" y="892"/>
                  </a:lnTo>
                  <a:lnTo>
                    <a:pt x="343" y="864"/>
                  </a:lnTo>
                  <a:lnTo>
                    <a:pt x="345" y="833"/>
                  </a:lnTo>
                  <a:lnTo>
                    <a:pt x="345" y="822"/>
                  </a:lnTo>
                  <a:lnTo>
                    <a:pt x="348" y="813"/>
                  </a:lnTo>
                  <a:lnTo>
                    <a:pt x="349" y="806"/>
                  </a:lnTo>
                  <a:lnTo>
                    <a:pt x="353" y="801"/>
                  </a:lnTo>
                  <a:lnTo>
                    <a:pt x="361" y="793"/>
                  </a:lnTo>
                  <a:lnTo>
                    <a:pt x="370" y="789"/>
                  </a:lnTo>
                  <a:lnTo>
                    <a:pt x="378" y="786"/>
                  </a:lnTo>
                  <a:lnTo>
                    <a:pt x="386" y="786"/>
                  </a:lnTo>
                  <a:lnTo>
                    <a:pt x="392" y="788"/>
                  </a:lnTo>
                  <a:lnTo>
                    <a:pt x="394" y="789"/>
                  </a:lnTo>
                  <a:lnTo>
                    <a:pt x="393" y="789"/>
                  </a:lnTo>
                  <a:lnTo>
                    <a:pt x="393" y="794"/>
                  </a:lnTo>
                  <a:lnTo>
                    <a:pt x="393" y="802"/>
                  </a:lnTo>
                  <a:lnTo>
                    <a:pt x="393" y="813"/>
                  </a:lnTo>
                  <a:lnTo>
                    <a:pt x="393" y="825"/>
                  </a:lnTo>
                  <a:lnTo>
                    <a:pt x="393" y="841"/>
                  </a:lnTo>
                  <a:lnTo>
                    <a:pt x="393" y="859"/>
                  </a:lnTo>
                  <a:lnTo>
                    <a:pt x="393" y="878"/>
                  </a:lnTo>
                  <a:lnTo>
                    <a:pt x="393" y="895"/>
                  </a:lnTo>
                  <a:lnTo>
                    <a:pt x="392" y="914"/>
                  </a:lnTo>
                  <a:lnTo>
                    <a:pt x="390" y="933"/>
                  </a:lnTo>
                  <a:lnTo>
                    <a:pt x="390" y="951"/>
                  </a:lnTo>
                  <a:lnTo>
                    <a:pt x="389" y="969"/>
                  </a:lnTo>
                  <a:lnTo>
                    <a:pt x="388" y="986"/>
                  </a:lnTo>
                  <a:lnTo>
                    <a:pt x="385" y="1001"/>
                  </a:lnTo>
                  <a:lnTo>
                    <a:pt x="384" y="1017"/>
                  </a:lnTo>
                  <a:lnTo>
                    <a:pt x="380" y="1029"/>
                  </a:lnTo>
                  <a:lnTo>
                    <a:pt x="373" y="1046"/>
                  </a:lnTo>
                  <a:lnTo>
                    <a:pt x="362" y="1060"/>
                  </a:lnTo>
                  <a:lnTo>
                    <a:pt x="352" y="1079"/>
                  </a:lnTo>
                  <a:lnTo>
                    <a:pt x="336" y="1097"/>
                  </a:lnTo>
                  <a:lnTo>
                    <a:pt x="320" y="1115"/>
                  </a:lnTo>
                  <a:lnTo>
                    <a:pt x="301" y="1132"/>
                  </a:lnTo>
                  <a:lnTo>
                    <a:pt x="283" y="1148"/>
                  </a:lnTo>
                  <a:lnTo>
                    <a:pt x="260" y="1162"/>
                  </a:lnTo>
                  <a:lnTo>
                    <a:pt x="238" y="1173"/>
                  </a:lnTo>
                  <a:lnTo>
                    <a:pt x="215" y="1183"/>
                  </a:lnTo>
                  <a:lnTo>
                    <a:pt x="192" y="1191"/>
                  </a:lnTo>
                  <a:lnTo>
                    <a:pt x="169" y="1192"/>
                  </a:lnTo>
                  <a:lnTo>
                    <a:pt x="145" y="1192"/>
                  </a:lnTo>
                  <a:lnTo>
                    <a:pt x="122" y="1185"/>
                  </a:lnTo>
                  <a:lnTo>
                    <a:pt x="101" y="1176"/>
                  </a:lnTo>
                  <a:lnTo>
                    <a:pt x="78" y="1162"/>
                  </a:lnTo>
                  <a:lnTo>
                    <a:pt x="60" y="1148"/>
                  </a:lnTo>
                  <a:lnTo>
                    <a:pt x="42" y="1132"/>
                  </a:lnTo>
                  <a:lnTo>
                    <a:pt x="28" y="1115"/>
                  </a:lnTo>
                  <a:lnTo>
                    <a:pt x="16" y="1097"/>
                  </a:lnTo>
                  <a:lnTo>
                    <a:pt x="8" y="1079"/>
                  </a:lnTo>
                  <a:lnTo>
                    <a:pt x="1" y="1060"/>
                  </a:lnTo>
                  <a:lnTo>
                    <a:pt x="0" y="1040"/>
                  </a:lnTo>
                  <a:lnTo>
                    <a:pt x="1" y="1017"/>
                  </a:lnTo>
                  <a:lnTo>
                    <a:pt x="8" y="994"/>
                  </a:lnTo>
                  <a:lnTo>
                    <a:pt x="17" y="969"/>
                  </a:lnTo>
                  <a:lnTo>
                    <a:pt x="34" y="943"/>
                  </a:lnTo>
                  <a:lnTo>
                    <a:pt x="54" y="914"/>
                  </a:lnTo>
                  <a:lnTo>
                    <a:pt x="81" y="886"/>
                  </a:lnTo>
                  <a:lnTo>
                    <a:pt x="113" y="853"/>
                  </a:lnTo>
                  <a:lnTo>
                    <a:pt x="151" y="821"/>
                  </a:lnTo>
                  <a:lnTo>
                    <a:pt x="200" y="782"/>
                  </a:lnTo>
                  <a:lnTo>
                    <a:pt x="264" y="732"/>
                  </a:lnTo>
                  <a:lnTo>
                    <a:pt x="339" y="676"/>
                  </a:lnTo>
                  <a:lnTo>
                    <a:pt x="426" y="616"/>
                  </a:lnTo>
                  <a:lnTo>
                    <a:pt x="521" y="548"/>
                  </a:lnTo>
                  <a:lnTo>
                    <a:pt x="620" y="480"/>
                  </a:lnTo>
                  <a:lnTo>
                    <a:pt x="721" y="410"/>
                  </a:lnTo>
                  <a:lnTo>
                    <a:pt x="823" y="341"/>
                  </a:lnTo>
                  <a:lnTo>
                    <a:pt x="922" y="274"/>
                  </a:lnTo>
                  <a:lnTo>
                    <a:pt x="1016" y="210"/>
                  </a:lnTo>
                  <a:lnTo>
                    <a:pt x="1101" y="152"/>
                  </a:lnTo>
                  <a:lnTo>
                    <a:pt x="1179" y="101"/>
                  </a:lnTo>
                  <a:lnTo>
                    <a:pt x="1243" y="59"/>
                  </a:lnTo>
                  <a:lnTo>
                    <a:pt x="1292" y="27"/>
                  </a:lnTo>
                  <a:lnTo>
                    <a:pt x="1323" y="7"/>
                  </a:lnTo>
                  <a:lnTo>
                    <a:pt x="1335" y="0"/>
                  </a:lnTo>
                  <a:lnTo>
                    <a:pt x="124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2" name="Freeform 40">
              <a:extLst>
                <a:ext uri="{FF2B5EF4-FFF2-40B4-BE49-F238E27FC236}">
                  <a16:creationId xmlns:a16="http://schemas.microsoft.com/office/drawing/2014/main" id="{7899AA73-3E69-D042-9398-C31E3AEA2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968"/>
              <a:ext cx="37" cy="389"/>
            </a:xfrm>
            <a:custGeom>
              <a:avLst/>
              <a:gdLst>
                <a:gd name="T0" fmla="*/ 0 w 75"/>
                <a:gd name="T1" fmla="*/ 0 h 776"/>
                <a:gd name="T2" fmla="*/ 0 w 75"/>
                <a:gd name="T3" fmla="*/ 3 h 776"/>
                <a:gd name="T4" fmla="*/ 0 w 75"/>
                <a:gd name="T5" fmla="*/ 4 h 776"/>
                <a:gd name="T6" fmla="*/ 0 w 75"/>
                <a:gd name="T7" fmla="*/ 1 h 776"/>
                <a:gd name="T8" fmla="*/ 0 w 75"/>
                <a:gd name="T9" fmla="*/ 0 h 776"/>
                <a:gd name="T10" fmla="*/ 0 w 75"/>
                <a:gd name="T11" fmla="*/ 0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5" h="776">
                  <a:moveTo>
                    <a:pt x="51" y="0"/>
                  </a:moveTo>
                  <a:lnTo>
                    <a:pt x="75" y="739"/>
                  </a:lnTo>
                  <a:lnTo>
                    <a:pt x="24" y="776"/>
                  </a:lnTo>
                  <a:lnTo>
                    <a:pt x="0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3" name="Freeform 41">
              <a:extLst>
                <a:ext uri="{FF2B5EF4-FFF2-40B4-BE49-F238E27FC236}">
                  <a16:creationId xmlns:a16="http://schemas.microsoft.com/office/drawing/2014/main" id="{D9675DFD-19BF-EA44-A273-D9C1766A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2131"/>
              <a:ext cx="441" cy="1047"/>
            </a:xfrm>
            <a:custGeom>
              <a:avLst/>
              <a:gdLst>
                <a:gd name="T0" fmla="*/ 4 w 882"/>
                <a:gd name="T1" fmla="*/ 0 h 2095"/>
                <a:gd name="T2" fmla="*/ 4 w 882"/>
                <a:gd name="T3" fmla="*/ 0 h 2095"/>
                <a:gd name="T4" fmla="*/ 4 w 882"/>
                <a:gd name="T5" fmla="*/ 0 h 2095"/>
                <a:gd name="T6" fmla="*/ 4 w 882"/>
                <a:gd name="T7" fmla="*/ 0 h 2095"/>
                <a:gd name="T8" fmla="*/ 3 w 882"/>
                <a:gd name="T9" fmla="*/ 0 h 2095"/>
                <a:gd name="T10" fmla="*/ 3 w 882"/>
                <a:gd name="T11" fmla="*/ 0 h 2095"/>
                <a:gd name="T12" fmla="*/ 3 w 882"/>
                <a:gd name="T13" fmla="*/ 1 h 2095"/>
                <a:gd name="T14" fmla="*/ 2 w 882"/>
                <a:gd name="T15" fmla="*/ 1 h 2095"/>
                <a:gd name="T16" fmla="*/ 2 w 882"/>
                <a:gd name="T17" fmla="*/ 2 h 2095"/>
                <a:gd name="T18" fmla="*/ 2 w 882"/>
                <a:gd name="T19" fmla="*/ 2 h 2095"/>
                <a:gd name="T20" fmla="*/ 1 w 882"/>
                <a:gd name="T21" fmla="*/ 3 h 2095"/>
                <a:gd name="T22" fmla="*/ 1 w 882"/>
                <a:gd name="T23" fmla="*/ 4 h 2095"/>
                <a:gd name="T24" fmla="*/ 1 w 882"/>
                <a:gd name="T25" fmla="*/ 4 h 2095"/>
                <a:gd name="T26" fmla="*/ 1 w 882"/>
                <a:gd name="T27" fmla="*/ 5 h 2095"/>
                <a:gd name="T28" fmla="*/ 1 w 882"/>
                <a:gd name="T29" fmla="*/ 6 h 2095"/>
                <a:gd name="T30" fmla="*/ 0 w 882"/>
                <a:gd name="T31" fmla="*/ 7 h 2095"/>
                <a:gd name="T32" fmla="*/ 1 w 882"/>
                <a:gd name="T33" fmla="*/ 8 h 2095"/>
                <a:gd name="T34" fmla="*/ 1 w 882"/>
                <a:gd name="T35" fmla="*/ 8 h 2095"/>
                <a:gd name="T36" fmla="*/ 1 w 882"/>
                <a:gd name="T37" fmla="*/ 8 h 2095"/>
                <a:gd name="T38" fmla="*/ 1 w 882"/>
                <a:gd name="T39" fmla="*/ 7 h 2095"/>
                <a:gd name="T40" fmla="*/ 1 w 882"/>
                <a:gd name="T41" fmla="*/ 7 h 2095"/>
                <a:gd name="T42" fmla="*/ 1 w 882"/>
                <a:gd name="T43" fmla="*/ 7 h 2095"/>
                <a:gd name="T44" fmla="*/ 1 w 882"/>
                <a:gd name="T45" fmla="*/ 7 h 2095"/>
                <a:gd name="T46" fmla="*/ 1 w 882"/>
                <a:gd name="T47" fmla="*/ 6 h 2095"/>
                <a:gd name="T48" fmla="*/ 1 w 882"/>
                <a:gd name="T49" fmla="*/ 6 h 2095"/>
                <a:gd name="T50" fmla="*/ 1 w 882"/>
                <a:gd name="T51" fmla="*/ 5 h 2095"/>
                <a:gd name="T52" fmla="*/ 1 w 882"/>
                <a:gd name="T53" fmla="*/ 4 h 2095"/>
                <a:gd name="T54" fmla="*/ 1 w 882"/>
                <a:gd name="T55" fmla="*/ 4 h 2095"/>
                <a:gd name="T56" fmla="*/ 2 w 882"/>
                <a:gd name="T57" fmla="*/ 3 h 2095"/>
                <a:gd name="T58" fmla="*/ 2 w 882"/>
                <a:gd name="T59" fmla="*/ 2 h 2095"/>
                <a:gd name="T60" fmla="*/ 2 w 882"/>
                <a:gd name="T61" fmla="*/ 2 h 2095"/>
                <a:gd name="T62" fmla="*/ 3 w 882"/>
                <a:gd name="T63" fmla="*/ 1 h 2095"/>
                <a:gd name="T64" fmla="*/ 3 w 882"/>
                <a:gd name="T65" fmla="*/ 0 h 2095"/>
                <a:gd name="T66" fmla="*/ 4 w 882"/>
                <a:gd name="T67" fmla="*/ 0 h 2095"/>
                <a:gd name="T68" fmla="*/ 4 w 882"/>
                <a:gd name="T69" fmla="*/ 0 h 2095"/>
                <a:gd name="T70" fmla="*/ 4 w 882"/>
                <a:gd name="T71" fmla="*/ 0 h 20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82" h="2095">
                  <a:moveTo>
                    <a:pt x="866" y="0"/>
                  </a:moveTo>
                  <a:lnTo>
                    <a:pt x="854" y="9"/>
                  </a:lnTo>
                  <a:lnTo>
                    <a:pt x="823" y="38"/>
                  </a:lnTo>
                  <a:lnTo>
                    <a:pt x="775" y="85"/>
                  </a:lnTo>
                  <a:lnTo>
                    <a:pt x="716" y="152"/>
                  </a:lnTo>
                  <a:lnTo>
                    <a:pt x="642" y="232"/>
                  </a:lnTo>
                  <a:lnTo>
                    <a:pt x="564" y="332"/>
                  </a:lnTo>
                  <a:lnTo>
                    <a:pt x="480" y="447"/>
                  </a:lnTo>
                  <a:lnTo>
                    <a:pt x="395" y="578"/>
                  </a:lnTo>
                  <a:lnTo>
                    <a:pt x="310" y="722"/>
                  </a:lnTo>
                  <a:lnTo>
                    <a:pt x="229" y="881"/>
                  </a:lnTo>
                  <a:lnTo>
                    <a:pt x="158" y="1052"/>
                  </a:lnTo>
                  <a:lnTo>
                    <a:pt x="95" y="1237"/>
                  </a:lnTo>
                  <a:lnTo>
                    <a:pt x="45" y="1432"/>
                  </a:lnTo>
                  <a:lnTo>
                    <a:pt x="13" y="1639"/>
                  </a:lnTo>
                  <a:lnTo>
                    <a:pt x="0" y="1858"/>
                  </a:lnTo>
                  <a:lnTo>
                    <a:pt x="9" y="2088"/>
                  </a:lnTo>
                  <a:lnTo>
                    <a:pt x="78" y="2095"/>
                  </a:lnTo>
                  <a:lnTo>
                    <a:pt x="77" y="2081"/>
                  </a:lnTo>
                  <a:lnTo>
                    <a:pt x="73" y="2044"/>
                  </a:lnTo>
                  <a:lnTo>
                    <a:pt x="67" y="1984"/>
                  </a:lnTo>
                  <a:lnTo>
                    <a:pt x="67" y="1905"/>
                  </a:lnTo>
                  <a:lnTo>
                    <a:pt x="67" y="1806"/>
                  </a:lnTo>
                  <a:lnTo>
                    <a:pt x="75" y="1690"/>
                  </a:lnTo>
                  <a:lnTo>
                    <a:pt x="90" y="1561"/>
                  </a:lnTo>
                  <a:lnTo>
                    <a:pt x="115" y="1420"/>
                  </a:lnTo>
                  <a:lnTo>
                    <a:pt x="150" y="1267"/>
                  </a:lnTo>
                  <a:lnTo>
                    <a:pt x="199" y="1106"/>
                  </a:lnTo>
                  <a:lnTo>
                    <a:pt x="263" y="938"/>
                  </a:lnTo>
                  <a:lnTo>
                    <a:pt x="345" y="764"/>
                  </a:lnTo>
                  <a:lnTo>
                    <a:pt x="445" y="587"/>
                  </a:lnTo>
                  <a:lnTo>
                    <a:pt x="568" y="411"/>
                  </a:lnTo>
                  <a:lnTo>
                    <a:pt x="712" y="235"/>
                  </a:lnTo>
                  <a:lnTo>
                    <a:pt x="882" y="63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4" name="Freeform 42">
              <a:extLst>
                <a:ext uri="{FF2B5EF4-FFF2-40B4-BE49-F238E27FC236}">
                  <a16:creationId xmlns:a16="http://schemas.microsoft.com/office/drawing/2014/main" id="{7FFB1452-4186-3149-B2CD-EBA623B7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280"/>
              <a:ext cx="191" cy="339"/>
            </a:xfrm>
            <a:custGeom>
              <a:avLst/>
              <a:gdLst>
                <a:gd name="T0" fmla="*/ 2 w 382"/>
                <a:gd name="T1" fmla="*/ 0 h 677"/>
                <a:gd name="T2" fmla="*/ 2 w 382"/>
                <a:gd name="T3" fmla="*/ 1 h 677"/>
                <a:gd name="T4" fmla="*/ 2 w 382"/>
                <a:gd name="T5" fmla="*/ 1 h 677"/>
                <a:gd name="T6" fmla="*/ 2 w 382"/>
                <a:gd name="T7" fmla="*/ 1 h 677"/>
                <a:gd name="T8" fmla="*/ 2 w 382"/>
                <a:gd name="T9" fmla="*/ 1 h 677"/>
                <a:gd name="T10" fmla="*/ 2 w 382"/>
                <a:gd name="T11" fmla="*/ 1 h 677"/>
                <a:gd name="T12" fmla="*/ 2 w 382"/>
                <a:gd name="T13" fmla="*/ 1 h 677"/>
                <a:gd name="T14" fmla="*/ 1 w 382"/>
                <a:gd name="T15" fmla="*/ 1 h 677"/>
                <a:gd name="T16" fmla="*/ 1 w 382"/>
                <a:gd name="T17" fmla="*/ 1 h 677"/>
                <a:gd name="T18" fmla="*/ 1 w 382"/>
                <a:gd name="T19" fmla="*/ 2 h 677"/>
                <a:gd name="T20" fmla="*/ 1 w 382"/>
                <a:gd name="T21" fmla="*/ 2 h 677"/>
                <a:gd name="T22" fmla="*/ 1 w 382"/>
                <a:gd name="T23" fmla="*/ 2 h 677"/>
                <a:gd name="T24" fmla="*/ 1 w 382"/>
                <a:gd name="T25" fmla="*/ 2 h 677"/>
                <a:gd name="T26" fmla="*/ 1 w 382"/>
                <a:gd name="T27" fmla="*/ 2 h 677"/>
                <a:gd name="T28" fmla="*/ 1 w 382"/>
                <a:gd name="T29" fmla="*/ 3 h 677"/>
                <a:gd name="T30" fmla="*/ 1 w 382"/>
                <a:gd name="T31" fmla="*/ 3 h 677"/>
                <a:gd name="T32" fmla="*/ 1 w 382"/>
                <a:gd name="T33" fmla="*/ 3 h 677"/>
                <a:gd name="T34" fmla="*/ 0 w 382"/>
                <a:gd name="T35" fmla="*/ 3 h 677"/>
                <a:gd name="T36" fmla="*/ 0 w 382"/>
                <a:gd name="T37" fmla="*/ 3 h 677"/>
                <a:gd name="T38" fmla="*/ 1 w 382"/>
                <a:gd name="T39" fmla="*/ 3 h 677"/>
                <a:gd name="T40" fmla="*/ 1 w 382"/>
                <a:gd name="T41" fmla="*/ 3 h 677"/>
                <a:gd name="T42" fmla="*/ 1 w 382"/>
                <a:gd name="T43" fmla="*/ 2 h 677"/>
                <a:gd name="T44" fmla="*/ 1 w 382"/>
                <a:gd name="T45" fmla="*/ 2 h 677"/>
                <a:gd name="T46" fmla="*/ 1 w 382"/>
                <a:gd name="T47" fmla="*/ 2 h 677"/>
                <a:gd name="T48" fmla="*/ 1 w 382"/>
                <a:gd name="T49" fmla="*/ 2 h 677"/>
                <a:gd name="T50" fmla="*/ 1 w 382"/>
                <a:gd name="T51" fmla="*/ 2 h 677"/>
                <a:gd name="T52" fmla="*/ 1 w 382"/>
                <a:gd name="T53" fmla="*/ 2 h 677"/>
                <a:gd name="T54" fmla="*/ 1 w 382"/>
                <a:gd name="T55" fmla="*/ 2 h 677"/>
                <a:gd name="T56" fmla="*/ 1 w 382"/>
                <a:gd name="T57" fmla="*/ 2 h 677"/>
                <a:gd name="T58" fmla="*/ 1 w 382"/>
                <a:gd name="T59" fmla="*/ 1 h 677"/>
                <a:gd name="T60" fmla="*/ 1 w 382"/>
                <a:gd name="T61" fmla="*/ 1 h 677"/>
                <a:gd name="T62" fmla="*/ 1 w 382"/>
                <a:gd name="T63" fmla="*/ 1 h 677"/>
                <a:gd name="T64" fmla="*/ 1 w 382"/>
                <a:gd name="T65" fmla="*/ 1 h 677"/>
                <a:gd name="T66" fmla="*/ 2 w 382"/>
                <a:gd name="T67" fmla="*/ 1 h 677"/>
                <a:gd name="T68" fmla="*/ 2 w 382"/>
                <a:gd name="T69" fmla="*/ 1 h 677"/>
                <a:gd name="T70" fmla="*/ 2 w 382"/>
                <a:gd name="T71" fmla="*/ 1 h 677"/>
                <a:gd name="T72" fmla="*/ 2 w 382"/>
                <a:gd name="T73" fmla="*/ 1 h 677"/>
                <a:gd name="T74" fmla="*/ 2 w 382"/>
                <a:gd name="T75" fmla="*/ 1 h 677"/>
                <a:gd name="T76" fmla="*/ 2 w 382"/>
                <a:gd name="T77" fmla="*/ 1 h 677"/>
                <a:gd name="T78" fmla="*/ 2 w 382"/>
                <a:gd name="T79" fmla="*/ 1 h 677"/>
                <a:gd name="T80" fmla="*/ 2 w 382"/>
                <a:gd name="T81" fmla="*/ 1 h 677"/>
                <a:gd name="T82" fmla="*/ 2 w 382"/>
                <a:gd name="T83" fmla="*/ 1 h 677"/>
                <a:gd name="T84" fmla="*/ 2 w 382"/>
                <a:gd name="T85" fmla="*/ 1 h 677"/>
                <a:gd name="T86" fmla="*/ 2 w 382"/>
                <a:gd name="T87" fmla="*/ 1 h 677"/>
                <a:gd name="T88" fmla="*/ 2 w 382"/>
                <a:gd name="T89" fmla="*/ 1 h 677"/>
                <a:gd name="T90" fmla="*/ 2 w 382"/>
                <a:gd name="T91" fmla="*/ 1 h 677"/>
                <a:gd name="T92" fmla="*/ 2 w 382"/>
                <a:gd name="T93" fmla="*/ 0 h 677"/>
                <a:gd name="T94" fmla="*/ 2 w 382"/>
                <a:gd name="T95" fmla="*/ 0 h 677"/>
                <a:gd name="T96" fmla="*/ 2 w 382"/>
                <a:gd name="T97" fmla="*/ 0 h 6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82" h="677">
                  <a:moveTo>
                    <a:pt x="382" y="0"/>
                  </a:moveTo>
                  <a:lnTo>
                    <a:pt x="377" y="3"/>
                  </a:lnTo>
                  <a:lnTo>
                    <a:pt x="366" y="15"/>
                  </a:lnTo>
                  <a:lnTo>
                    <a:pt x="349" y="34"/>
                  </a:lnTo>
                  <a:lnTo>
                    <a:pt x="329" y="61"/>
                  </a:lnTo>
                  <a:lnTo>
                    <a:pt x="302" y="93"/>
                  </a:lnTo>
                  <a:lnTo>
                    <a:pt x="272" y="131"/>
                  </a:lnTo>
                  <a:lnTo>
                    <a:pt x="240" y="172"/>
                  </a:lnTo>
                  <a:lnTo>
                    <a:pt x="208" y="221"/>
                  </a:lnTo>
                  <a:lnTo>
                    <a:pt x="173" y="272"/>
                  </a:lnTo>
                  <a:lnTo>
                    <a:pt x="140" y="324"/>
                  </a:lnTo>
                  <a:lnTo>
                    <a:pt x="108" y="379"/>
                  </a:lnTo>
                  <a:lnTo>
                    <a:pt x="79" y="440"/>
                  </a:lnTo>
                  <a:lnTo>
                    <a:pt x="51" y="497"/>
                  </a:lnTo>
                  <a:lnTo>
                    <a:pt x="30" y="558"/>
                  </a:lnTo>
                  <a:lnTo>
                    <a:pt x="13" y="617"/>
                  </a:lnTo>
                  <a:lnTo>
                    <a:pt x="2" y="677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1" y="532"/>
                  </a:lnTo>
                  <a:lnTo>
                    <a:pt x="3" y="519"/>
                  </a:lnTo>
                  <a:lnTo>
                    <a:pt x="9" y="504"/>
                  </a:lnTo>
                  <a:lnTo>
                    <a:pt x="15" y="481"/>
                  </a:lnTo>
                  <a:lnTo>
                    <a:pt x="26" y="457"/>
                  </a:lnTo>
                  <a:lnTo>
                    <a:pt x="37" y="429"/>
                  </a:lnTo>
                  <a:lnTo>
                    <a:pt x="51" y="398"/>
                  </a:lnTo>
                  <a:lnTo>
                    <a:pt x="67" y="364"/>
                  </a:lnTo>
                  <a:lnTo>
                    <a:pt x="86" y="327"/>
                  </a:lnTo>
                  <a:lnTo>
                    <a:pt x="108" y="289"/>
                  </a:lnTo>
                  <a:lnTo>
                    <a:pt x="134" y="249"/>
                  </a:lnTo>
                  <a:lnTo>
                    <a:pt x="162" y="207"/>
                  </a:lnTo>
                  <a:lnTo>
                    <a:pt x="193" y="167"/>
                  </a:lnTo>
                  <a:lnTo>
                    <a:pt x="229" y="124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85" y="65"/>
                  </a:lnTo>
                  <a:lnTo>
                    <a:pt x="294" y="55"/>
                  </a:lnTo>
                  <a:lnTo>
                    <a:pt x="305" y="50"/>
                  </a:lnTo>
                  <a:lnTo>
                    <a:pt x="314" y="42"/>
                  </a:lnTo>
                  <a:lnTo>
                    <a:pt x="324" y="35"/>
                  </a:lnTo>
                  <a:lnTo>
                    <a:pt x="333" y="28"/>
                  </a:lnTo>
                  <a:lnTo>
                    <a:pt x="342" y="23"/>
                  </a:lnTo>
                  <a:lnTo>
                    <a:pt x="349" y="18"/>
                  </a:lnTo>
                  <a:lnTo>
                    <a:pt x="358" y="14"/>
                  </a:lnTo>
                  <a:lnTo>
                    <a:pt x="363" y="10"/>
                  </a:lnTo>
                  <a:lnTo>
                    <a:pt x="370" y="6"/>
                  </a:lnTo>
                  <a:lnTo>
                    <a:pt x="378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5" name="Freeform 43">
              <a:extLst>
                <a:ext uri="{FF2B5EF4-FFF2-40B4-BE49-F238E27FC236}">
                  <a16:creationId xmlns:a16="http://schemas.microsoft.com/office/drawing/2014/main" id="{ADBC5DD2-3064-C940-9EAB-7CD4A6093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962"/>
              <a:ext cx="30" cy="276"/>
            </a:xfrm>
            <a:custGeom>
              <a:avLst/>
              <a:gdLst>
                <a:gd name="T0" fmla="*/ 0 w 61"/>
                <a:gd name="T1" fmla="*/ 0 h 551"/>
                <a:gd name="T2" fmla="*/ 0 w 61"/>
                <a:gd name="T3" fmla="*/ 3 h 551"/>
                <a:gd name="T4" fmla="*/ 0 w 61"/>
                <a:gd name="T5" fmla="*/ 3 h 551"/>
                <a:gd name="T6" fmla="*/ 0 w 61"/>
                <a:gd name="T7" fmla="*/ 1 h 551"/>
                <a:gd name="T8" fmla="*/ 0 w 61"/>
                <a:gd name="T9" fmla="*/ 0 h 551"/>
                <a:gd name="T10" fmla="*/ 0 w 61"/>
                <a:gd name="T11" fmla="*/ 0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51">
                  <a:moveTo>
                    <a:pt x="0" y="0"/>
                  </a:moveTo>
                  <a:lnTo>
                    <a:pt x="21" y="551"/>
                  </a:lnTo>
                  <a:lnTo>
                    <a:pt x="61" y="532"/>
                  </a:lnTo>
                  <a:lnTo>
                    <a:pt x="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6" name="Freeform 44">
              <a:extLst>
                <a:ext uri="{FF2B5EF4-FFF2-40B4-BE49-F238E27FC236}">
                  <a16:creationId xmlns:a16="http://schemas.microsoft.com/office/drawing/2014/main" id="{D383E508-5157-384E-96CE-1EF374FD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954"/>
              <a:ext cx="30" cy="262"/>
            </a:xfrm>
            <a:custGeom>
              <a:avLst/>
              <a:gdLst>
                <a:gd name="T0" fmla="*/ 0 w 60"/>
                <a:gd name="T1" fmla="*/ 0 h 522"/>
                <a:gd name="T2" fmla="*/ 1 w 60"/>
                <a:gd name="T3" fmla="*/ 3 h 522"/>
                <a:gd name="T4" fmla="*/ 1 w 60"/>
                <a:gd name="T5" fmla="*/ 2 h 522"/>
                <a:gd name="T6" fmla="*/ 1 w 60"/>
                <a:gd name="T7" fmla="*/ 1 h 522"/>
                <a:gd name="T8" fmla="*/ 0 w 60"/>
                <a:gd name="T9" fmla="*/ 0 h 522"/>
                <a:gd name="T10" fmla="*/ 0 w 60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522">
                  <a:moveTo>
                    <a:pt x="0" y="0"/>
                  </a:moveTo>
                  <a:lnTo>
                    <a:pt x="21" y="522"/>
                  </a:lnTo>
                  <a:lnTo>
                    <a:pt x="60" y="506"/>
                  </a:lnTo>
                  <a:lnTo>
                    <a:pt x="4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7" name="Freeform 45">
              <a:extLst>
                <a:ext uri="{FF2B5EF4-FFF2-40B4-BE49-F238E27FC236}">
                  <a16:creationId xmlns:a16="http://schemas.microsoft.com/office/drawing/2014/main" id="{9BA03EC9-F73D-2944-A5FB-3B5B32898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8"/>
              <a:ext cx="19" cy="122"/>
            </a:xfrm>
            <a:custGeom>
              <a:avLst/>
              <a:gdLst>
                <a:gd name="T0" fmla="*/ 0 w 38"/>
                <a:gd name="T1" fmla="*/ 0 h 245"/>
                <a:gd name="T2" fmla="*/ 1 w 38"/>
                <a:gd name="T3" fmla="*/ 0 h 245"/>
                <a:gd name="T4" fmla="*/ 1 w 38"/>
                <a:gd name="T5" fmla="*/ 0 h 245"/>
                <a:gd name="T6" fmla="*/ 1 w 38"/>
                <a:gd name="T7" fmla="*/ 0 h 245"/>
                <a:gd name="T8" fmla="*/ 0 w 38"/>
                <a:gd name="T9" fmla="*/ 0 h 245"/>
                <a:gd name="T10" fmla="*/ 0 w 38"/>
                <a:gd name="T11" fmla="*/ 0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245">
                  <a:moveTo>
                    <a:pt x="0" y="0"/>
                  </a:moveTo>
                  <a:lnTo>
                    <a:pt x="7" y="245"/>
                  </a:lnTo>
                  <a:lnTo>
                    <a:pt x="38" y="231"/>
                  </a:lnTo>
                  <a:lnTo>
                    <a:pt x="3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8" name="Freeform 46">
              <a:extLst>
                <a:ext uri="{FF2B5EF4-FFF2-40B4-BE49-F238E27FC236}">
                  <a16:creationId xmlns:a16="http://schemas.microsoft.com/office/drawing/2014/main" id="{E97CDFF2-360C-E341-B95C-91BAE499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455"/>
              <a:ext cx="22" cy="183"/>
            </a:xfrm>
            <a:custGeom>
              <a:avLst/>
              <a:gdLst>
                <a:gd name="T0" fmla="*/ 0 w 44"/>
                <a:gd name="T1" fmla="*/ 1 h 364"/>
                <a:gd name="T2" fmla="*/ 1 w 44"/>
                <a:gd name="T3" fmla="*/ 2 h 364"/>
                <a:gd name="T4" fmla="*/ 1 w 44"/>
                <a:gd name="T5" fmla="*/ 1 h 364"/>
                <a:gd name="T6" fmla="*/ 1 w 44"/>
                <a:gd name="T7" fmla="*/ 0 h 364"/>
                <a:gd name="T8" fmla="*/ 0 w 44"/>
                <a:gd name="T9" fmla="*/ 1 h 364"/>
                <a:gd name="T10" fmla="*/ 0 w 44"/>
                <a:gd name="T11" fmla="*/ 1 h 3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364">
                  <a:moveTo>
                    <a:pt x="0" y="32"/>
                  </a:moveTo>
                  <a:lnTo>
                    <a:pt x="3" y="364"/>
                  </a:lnTo>
                  <a:lnTo>
                    <a:pt x="44" y="163"/>
                  </a:lnTo>
                  <a:lnTo>
                    <a:pt x="4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59" name="Freeform 47">
              <a:extLst>
                <a:ext uri="{FF2B5EF4-FFF2-40B4-BE49-F238E27FC236}">
                  <a16:creationId xmlns:a16="http://schemas.microsoft.com/office/drawing/2014/main" id="{A77B1FF4-C94A-9344-AF1C-AC97CA12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577"/>
              <a:ext cx="25" cy="604"/>
            </a:xfrm>
            <a:custGeom>
              <a:avLst/>
              <a:gdLst>
                <a:gd name="T0" fmla="*/ 0 w 50"/>
                <a:gd name="T1" fmla="*/ 1 h 1208"/>
                <a:gd name="T2" fmla="*/ 0 w 50"/>
                <a:gd name="T3" fmla="*/ 5 h 1208"/>
                <a:gd name="T4" fmla="*/ 1 w 50"/>
                <a:gd name="T5" fmla="*/ 5 h 1208"/>
                <a:gd name="T6" fmla="*/ 1 w 50"/>
                <a:gd name="T7" fmla="*/ 0 h 1208"/>
                <a:gd name="T8" fmla="*/ 0 w 50"/>
                <a:gd name="T9" fmla="*/ 1 h 1208"/>
                <a:gd name="T10" fmla="*/ 0 w 50"/>
                <a:gd name="T11" fmla="*/ 1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1208">
                  <a:moveTo>
                    <a:pt x="0" y="23"/>
                  </a:moveTo>
                  <a:lnTo>
                    <a:pt x="0" y="1205"/>
                  </a:lnTo>
                  <a:lnTo>
                    <a:pt x="50" y="1208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0" name="Freeform 48">
              <a:extLst>
                <a:ext uri="{FF2B5EF4-FFF2-40B4-BE49-F238E27FC236}">
                  <a16:creationId xmlns:a16="http://schemas.microsoft.com/office/drawing/2014/main" id="{1A695DA0-B30B-8248-B3C2-51A2E5C0B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539"/>
              <a:ext cx="26" cy="638"/>
            </a:xfrm>
            <a:custGeom>
              <a:avLst/>
              <a:gdLst>
                <a:gd name="T0" fmla="*/ 0 w 53"/>
                <a:gd name="T1" fmla="*/ 1 h 1275"/>
                <a:gd name="T2" fmla="*/ 0 w 53"/>
                <a:gd name="T3" fmla="*/ 5 h 1275"/>
                <a:gd name="T4" fmla="*/ 0 w 53"/>
                <a:gd name="T5" fmla="*/ 5 h 1275"/>
                <a:gd name="T6" fmla="*/ 0 w 53"/>
                <a:gd name="T7" fmla="*/ 0 h 1275"/>
                <a:gd name="T8" fmla="*/ 0 w 53"/>
                <a:gd name="T9" fmla="*/ 1 h 1275"/>
                <a:gd name="T10" fmla="*/ 0 w 53"/>
                <a:gd name="T11" fmla="*/ 1 h 1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" h="1275">
                  <a:moveTo>
                    <a:pt x="0" y="40"/>
                  </a:moveTo>
                  <a:lnTo>
                    <a:pt x="0" y="1271"/>
                  </a:lnTo>
                  <a:lnTo>
                    <a:pt x="53" y="1275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1" name="Freeform 49">
              <a:extLst>
                <a:ext uri="{FF2B5EF4-FFF2-40B4-BE49-F238E27FC236}">
                  <a16:creationId xmlns:a16="http://schemas.microsoft.com/office/drawing/2014/main" id="{87B80951-4C94-F34E-8DBB-121C957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443"/>
              <a:ext cx="350" cy="275"/>
            </a:xfrm>
            <a:custGeom>
              <a:avLst/>
              <a:gdLst>
                <a:gd name="T0" fmla="*/ 1 w 698"/>
                <a:gd name="T1" fmla="*/ 2 h 549"/>
                <a:gd name="T2" fmla="*/ 3 w 698"/>
                <a:gd name="T3" fmla="*/ 0 h 549"/>
                <a:gd name="T4" fmla="*/ 3 w 698"/>
                <a:gd name="T5" fmla="*/ 1 h 549"/>
                <a:gd name="T6" fmla="*/ 0 w 698"/>
                <a:gd name="T7" fmla="*/ 3 h 549"/>
                <a:gd name="T8" fmla="*/ 1 w 698"/>
                <a:gd name="T9" fmla="*/ 2 h 549"/>
                <a:gd name="T10" fmla="*/ 1 w 698"/>
                <a:gd name="T11" fmla="*/ 2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8" h="549">
                  <a:moveTo>
                    <a:pt x="5" y="490"/>
                  </a:moveTo>
                  <a:lnTo>
                    <a:pt x="697" y="0"/>
                  </a:lnTo>
                  <a:lnTo>
                    <a:pt x="698" y="37"/>
                  </a:lnTo>
                  <a:lnTo>
                    <a:pt x="0" y="549"/>
                  </a:lnTo>
                  <a:lnTo>
                    <a:pt x="5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2" name="Freeform 50">
              <a:extLst>
                <a:ext uri="{FF2B5EF4-FFF2-40B4-BE49-F238E27FC236}">
                  <a16:creationId xmlns:a16="http://schemas.microsoft.com/office/drawing/2014/main" id="{D59C7E0C-8B48-A540-B0CD-9710674A6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752"/>
              <a:ext cx="303" cy="226"/>
            </a:xfrm>
            <a:custGeom>
              <a:avLst/>
              <a:gdLst>
                <a:gd name="T0" fmla="*/ 1 w 605"/>
                <a:gd name="T1" fmla="*/ 1 h 451"/>
                <a:gd name="T2" fmla="*/ 1 w 605"/>
                <a:gd name="T3" fmla="*/ 1 h 451"/>
                <a:gd name="T4" fmla="*/ 1 w 605"/>
                <a:gd name="T5" fmla="*/ 1 h 451"/>
                <a:gd name="T6" fmla="*/ 1 w 605"/>
                <a:gd name="T7" fmla="*/ 1 h 451"/>
                <a:gd name="T8" fmla="*/ 1 w 605"/>
                <a:gd name="T9" fmla="*/ 2 h 451"/>
                <a:gd name="T10" fmla="*/ 1 w 605"/>
                <a:gd name="T11" fmla="*/ 2 h 451"/>
                <a:gd name="T12" fmla="*/ 1 w 605"/>
                <a:gd name="T13" fmla="*/ 2 h 451"/>
                <a:gd name="T14" fmla="*/ 2 w 605"/>
                <a:gd name="T15" fmla="*/ 2 h 451"/>
                <a:gd name="T16" fmla="*/ 2 w 605"/>
                <a:gd name="T17" fmla="*/ 2 h 451"/>
                <a:gd name="T18" fmla="*/ 2 w 605"/>
                <a:gd name="T19" fmla="*/ 2 h 451"/>
                <a:gd name="T20" fmla="*/ 2 w 605"/>
                <a:gd name="T21" fmla="*/ 2 h 451"/>
                <a:gd name="T22" fmla="*/ 2 w 605"/>
                <a:gd name="T23" fmla="*/ 2 h 451"/>
                <a:gd name="T24" fmla="*/ 3 w 605"/>
                <a:gd name="T25" fmla="*/ 2 h 451"/>
                <a:gd name="T26" fmla="*/ 3 w 605"/>
                <a:gd name="T27" fmla="*/ 2 h 451"/>
                <a:gd name="T28" fmla="*/ 3 w 605"/>
                <a:gd name="T29" fmla="*/ 2 h 451"/>
                <a:gd name="T30" fmla="*/ 3 w 605"/>
                <a:gd name="T31" fmla="*/ 2 h 451"/>
                <a:gd name="T32" fmla="*/ 3 w 605"/>
                <a:gd name="T33" fmla="*/ 2 h 451"/>
                <a:gd name="T34" fmla="*/ 3 w 605"/>
                <a:gd name="T35" fmla="*/ 2 h 451"/>
                <a:gd name="T36" fmla="*/ 3 w 605"/>
                <a:gd name="T37" fmla="*/ 2 h 451"/>
                <a:gd name="T38" fmla="*/ 2 w 605"/>
                <a:gd name="T39" fmla="*/ 2 h 451"/>
                <a:gd name="T40" fmla="*/ 2 w 605"/>
                <a:gd name="T41" fmla="*/ 2 h 451"/>
                <a:gd name="T42" fmla="*/ 2 w 605"/>
                <a:gd name="T43" fmla="*/ 2 h 451"/>
                <a:gd name="T44" fmla="*/ 1 w 605"/>
                <a:gd name="T45" fmla="*/ 2 h 451"/>
                <a:gd name="T46" fmla="*/ 1 w 605"/>
                <a:gd name="T47" fmla="*/ 2 h 451"/>
                <a:gd name="T48" fmla="*/ 1 w 605"/>
                <a:gd name="T49" fmla="*/ 2 h 451"/>
                <a:gd name="T50" fmla="*/ 1 w 605"/>
                <a:gd name="T51" fmla="*/ 2 h 451"/>
                <a:gd name="T52" fmla="*/ 1 w 605"/>
                <a:gd name="T53" fmla="*/ 1 h 451"/>
                <a:gd name="T54" fmla="*/ 0 w 605"/>
                <a:gd name="T55" fmla="*/ 1 h 451"/>
                <a:gd name="T56" fmla="*/ 1 w 605"/>
                <a:gd name="T57" fmla="*/ 1 h 451"/>
                <a:gd name="T58" fmla="*/ 1 w 605"/>
                <a:gd name="T59" fmla="*/ 1 h 451"/>
                <a:gd name="T60" fmla="*/ 1 w 605"/>
                <a:gd name="T61" fmla="*/ 1 h 451"/>
                <a:gd name="T62" fmla="*/ 1 w 605"/>
                <a:gd name="T63" fmla="*/ 1 h 451"/>
                <a:gd name="T64" fmla="*/ 1 w 605"/>
                <a:gd name="T65" fmla="*/ 0 h 451"/>
                <a:gd name="T66" fmla="*/ 1 w 605"/>
                <a:gd name="T67" fmla="*/ 1 h 4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5" h="451">
                  <a:moveTo>
                    <a:pt x="85" y="20"/>
                  </a:moveTo>
                  <a:lnTo>
                    <a:pt x="72" y="33"/>
                  </a:lnTo>
                  <a:lnTo>
                    <a:pt x="62" y="55"/>
                  </a:lnTo>
                  <a:lnTo>
                    <a:pt x="56" y="79"/>
                  </a:lnTo>
                  <a:lnTo>
                    <a:pt x="53" y="111"/>
                  </a:lnTo>
                  <a:lnTo>
                    <a:pt x="53" y="144"/>
                  </a:lnTo>
                  <a:lnTo>
                    <a:pt x="60" y="181"/>
                  </a:lnTo>
                  <a:lnTo>
                    <a:pt x="70" y="219"/>
                  </a:lnTo>
                  <a:lnTo>
                    <a:pt x="86" y="256"/>
                  </a:lnTo>
                  <a:lnTo>
                    <a:pt x="106" y="290"/>
                  </a:lnTo>
                  <a:lnTo>
                    <a:pt x="133" y="324"/>
                  </a:lnTo>
                  <a:lnTo>
                    <a:pt x="166" y="352"/>
                  </a:lnTo>
                  <a:lnTo>
                    <a:pt x="206" y="377"/>
                  </a:lnTo>
                  <a:lnTo>
                    <a:pt x="252" y="393"/>
                  </a:lnTo>
                  <a:lnTo>
                    <a:pt x="308" y="406"/>
                  </a:lnTo>
                  <a:lnTo>
                    <a:pt x="370" y="407"/>
                  </a:lnTo>
                  <a:lnTo>
                    <a:pt x="443" y="400"/>
                  </a:lnTo>
                  <a:lnTo>
                    <a:pt x="445" y="400"/>
                  </a:lnTo>
                  <a:lnTo>
                    <a:pt x="449" y="399"/>
                  </a:lnTo>
                  <a:lnTo>
                    <a:pt x="454" y="396"/>
                  </a:lnTo>
                  <a:lnTo>
                    <a:pt x="463" y="393"/>
                  </a:lnTo>
                  <a:lnTo>
                    <a:pt x="473" y="389"/>
                  </a:lnTo>
                  <a:lnTo>
                    <a:pt x="483" y="385"/>
                  </a:lnTo>
                  <a:lnTo>
                    <a:pt x="497" y="380"/>
                  </a:lnTo>
                  <a:lnTo>
                    <a:pt x="511" y="375"/>
                  </a:lnTo>
                  <a:lnTo>
                    <a:pt x="523" y="368"/>
                  </a:lnTo>
                  <a:lnTo>
                    <a:pt x="538" y="361"/>
                  </a:lnTo>
                  <a:lnTo>
                    <a:pt x="551" y="353"/>
                  </a:lnTo>
                  <a:lnTo>
                    <a:pt x="564" y="345"/>
                  </a:lnTo>
                  <a:lnTo>
                    <a:pt x="576" y="336"/>
                  </a:lnTo>
                  <a:lnTo>
                    <a:pt x="588" y="328"/>
                  </a:lnTo>
                  <a:lnTo>
                    <a:pt x="596" y="318"/>
                  </a:lnTo>
                  <a:lnTo>
                    <a:pt x="605" y="309"/>
                  </a:lnTo>
                  <a:lnTo>
                    <a:pt x="599" y="384"/>
                  </a:lnTo>
                  <a:lnTo>
                    <a:pt x="594" y="385"/>
                  </a:lnTo>
                  <a:lnTo>
                    <a:pt x="582" y="391"/>
                  </a:lnTo>
                  <a:lnTo>
                    <a:pt x="564" y="398"/>
                  </a:lnTo>
                  <a:lnTo>
                    <a:pt x="540" y="407"/>
                  </a:lnTo>
                  <a:lnTo>
                    <a:pt x="511" y="416"/>
                  </a:lnTo>
                  <a:lnTo>
                    <a:pt x="479" y="427"/>
                  </a:lnTo>
                  <a:lnTo>
                    <a:pt x="442" y="435"/>
                  </a:lnTo>
                  <a:lnTo>
                    <a:pt x="404" y="445"/>
                  </a:lnTo>
                  <a:lnTo>
                    <a:pt x="361" y="449"/>
                  </a:lnTo>
                  <a:lnTo>
                    <a:pt x="319" y="451"/>
                  </a:lnTo>
                  <a:lnTo>
                    <a:pt x="276" y="447"/>
                  </a:lnTo>
                  <a:lnTo>
                    <a:pt x="235" y="442"/>
                  </a:lnTo>
                  <a:lnTo>
                    <a:pt x="192" y="428"/>
                  </a:lnTo>
                  <a:lnTo>
                    <a:pt x="154" y="410"/>
                  </a:lnTo>
                  <a:lnTo>
                    <a:pt x="117" y="383"/>
                  </a:lnTo>
                  <a:lnTo>
                    <a:pt x="85" y="349"/>
                  </a:lnTo>
                  <a:lnTo>
                    <a:pt x="57" y="309"/>
                  </a:lnTo>
                  <a:lnTo>
                    <a:pt x="34" y="271"/>
                  </a:lnTo>
                  <a:lnTo>
                    <a:pt x="18" y="236"/>
                  </a:lnTo>
                  <a:lnTo>
                    <a:pt x="9" y="204"/>
                  </a:lnTo>
                  <a:lnTo>
                    <a:pt x="1" y="172"/>
                  </a:lnTo>
                  <a:lnTo>
                    <a:pt x="0" y="144"/>
                  </a:lnTo>
                  <a:lnTo>
                    <a:pt x="1" y="117"/>
                  </a:lnTo>
                  <a:lnTo>
                    <a:pt x="5" y="94"/>
                  </a:lnTo>
                  <a:lnTo>
                    <a:pt x="11" y="72"/>
                  </a:lnTo>
                  <a:lnTo>
                    <a:pt x="17" y="54"/>
                  </a:lnTo>
                  <a:lnTo>
                    <a:pt x="25" y="36"/>
                  </a:lnTo>
                  <a:lnTo>
                    <a:pt x="33" y="24"/>
                  </a:lnTo>
                  <a:lnTo>
                    <a:pt x="38" y="13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3" name="Freeform 51">
              <a:extLst>
                <a:ext uri="{FF2B5EF4-FFF2-40B4-BE49-F238E27FC236}">
                  <a16:creationId xmlns:a16="http://schemas.microsoft.com/office/drawing/2014/main" id="{1D8EA1DC-5F62-7842-9964-226FF402B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2969"/>
              <a:ext cx="186" cy="154"/>
            </a:xfrm>
            <a:custGeom>
              <a:avLst/>
              <a:gdLst>
                <a:gd name="T0" fmla="*/ 1 w 371"/>
                <a:gd name="T1" fmla="*/ 0 h 307"/>
                <a:gd name="T2" fmla="*/ 1 w 371"/>
                <a:gd name="T3" fmla="*/ 0 h 307"/>
                <a:gd name="T4" fmla="*/ 1 w 371"/>
                <a:gd name="T5" fmla="*/ 1 h 307"/>
                <a:gd name="T6" fmla="*/ 1 w 371"/>
                <a:gd name="T7" fmla="*/ 1 h 307"/>
                <a:gd name="T8" fmla="*/ 1 w 371"/>
                <a:gd name="T9" fmla="*/ 1 h 307"/>
                <a:gd name="T10" fmla="*/ 1 w 371"/>
                <a:gd name="T11" fmla="*/ 1 h 307"/>
                <a:gd name="T12" fmla="*/ 1 w 371"/>
                <a:gd name="T13" fmla="*/ 1 h 307"/>
                <a:gd name="T14" fmla="*/ 1 w 371"/>
                <a:gd name="T15" fmla="*/ 1 h 307"/>
                <a:gd name="T16" fmla="*/ 1 w 371"/>
                <a:gd name="T17" fmla="*/ 1 h 307"/>
                <a:gd name="T18" fmla="*/ 1 w 371"/>
                <a:gd name="T19" fmla="*/ 1 h 307"/>
                <a:gd name="T20" fmla="*/ 2 w 371"/>
                <a:gd name="T21" fmla="*/ 1 h 307"/>
                <a:gd name="T22" fmla="*/ 2 w 371"/>
                <a:gd name="T23" fmla="*/ 1 h 307"/>
                <a:gd name="T24" fmla="*/ 2 w 371"/>
                <a:gd name="T25" fmla="*/ 1 h 307"/>
                <a:gd name="T26" fmla="*/ 2 w 371"/>
                <a:gd name="T27" fmla="*/ 1 h 307"/>
                <a:gd name="T28" fmla="*/ 2 w 371"/>
                <a:gd name="T29" fmla="*/ 1 h 307"/>
                <a:gd name="T30" fmla="*/ 2 w 371"/>
                <a:gd name="T31" fmla="*/ 1 h 307"/>
                <a:gd name="T32" fmla="*/ 2 w 371"/>
                <a:gd name="T33" fmla="*/ 1 h 307"/>
                <a:gd name="T34" fmla="*/ 2 w 371"/>
                <a:gd name="T35" fmla="*/ 1 h 307"/>
                <a:gd name="T36" fmla="*/ 2 w 371"/>
                <a:gd name="T37" fmla="*/ 1 h 307"/>
                <a:gd name="T38" fmla="*/ 2 w 371"/>
                <a:gd name="T39" fmla="*/ 1 h 307"/>
                <a:gd name="T40" fmla="*/ 2 w 371"/>
                <a:gd name="T41" fmla="*/ 1 h 307"/>
                <a:gd name="T42" fmla="*/ 2 w 371"/>
                <a:gd name="T43" fmla="*/ 1 h 307"/>
                <a:gd name="T44" fmla="*/ 2 w 371"/>
                <a:gd name="T45" fmla="*/ 2 h 307"/>
                <a:gd name="T46" fmla="*/ 2 w 371"/>
                <a:gd name="T47" fmla="*/ 2 h 307"/>
                <a:gd name="T48" fmla="*/ 2 w 371"/>
                <a:gd name="T49" fmla="*/ 2 h 307"/>
                <a:gd name="T50" fmla="*/ 2 w 371"/>
                <a:gd name="T51" fmla="*/ 2 h 307"/>
                <a:gd name="T52" fmla="*/ 2 w 371"/>
                <a:gd name="T53" fmla="*/ 2 h 307"/>
                <a:gd name="T54" fmla="*/ 2 w 371"/>
                <a:gd name="T55" fmla="*/ 2 h 307"/>
                <a:gd name="T56" fmla="*/ 2 w 371"/>
                <a:gd name="T57" fmla="*/ 2 h 307"/>
                <a:gd name="T58" fmla="*/ 2 w 371"/>
                <a:gd name="T59" fmla="*/ 2 h 307"/>
                <a:gd name="T60" fmla="*/ 2 w 371"/>
                <a:gd name="T61" fmla="*/ 2 h 307"/>
                <a:gd name="T62" fmla="*/ 2 w 371"/>
                <a:gd name="T63" fmla="*/ 2 h 307"/>
                <a:gd name="T64" fmla="*/ 2 w 371"/>
                <a:gd name="T65" fmla="*/ 2 h 307"/>
                <a:gd name="T66" fmla="*/ 2 w 371"/>
                <a:gd name="T67" fmla="*/ 2 h 307"/>
                <a:gd name="T68" fmla="*/ 2 w 371"/>
                <a:gd name="T69" fmla="*/ 2 h 307"/>
                <a:gd name="T70" fmla="*/ 2 w 371"/>
                <a:gd name="T71" fmla="*/ 1 h 307"/>
                <a:gd name="T72" fmla="*/ 2 w 371"/>
                <a:gd name="T73" fmla="*/ 1 h 307"/>
                <a:gd name="T74" fmla="*/ 2 w 371"/>
                <a:gd name="T75" fmla="*/ 1 h 307"/>
                <a:gd name="T76" fmla="*/ 2 w 371"/>
                <a:gd name="T77" fmla="*/ 1 h 307"/>
                <a:gd name="T78" fmla="*/ 2 w 371"/>
                <a:gd name="T79" fmla="*/ 1 h 307"/>
                <a:gd name="T80" fmla="*/ 1 w 371"/>
                <a:gd name="T81" fmla="*/ 1 h 307"/>
                <a:gd name="T82" fmla="*/ 1 w 371"/>
                <a:gd name="T83" fmla="*/ 1 h 307"/>
                <a:gd name="T84" fmla="*/ 1 w 371"/>
                <a:gd name="T85" fmla="*/ 1 h 307"/>
                <a:gd name="T86" fmla="*/ 1 w 371"/>
                <a:gd name="T87" fmla="*/ 1 h 307"/>
                <a:gd name="T88" fmla="*/ 1 w 371"/>
                <a:gd name="T89" fmla="*/ 1 h 307"/>
                <a:gd name="T90" fmla="*/ 1 w 371"/>
                <a:gd name="T91" fmla="*/ 1 h 307"/>
                <a:gd name="T92" fmla="*/ 1 w 371"/>
                <a:gd name="T93" fmla="*/ 1 h 307"/>
                <a:gd name="T94" fmla="*/ 0 w 371"/>
                <a:gd name="T95" fmla="*/ 1 h 307"/>
                <a:gd name="T96" fmla="*/ 1 w 371"/>
                <a:gd name="T97" fmla="*/ 1 h 307"/>
                <a:gd name="T98" fmla="*/ 1 w 371"/>
                <a:gd name="T99" fmla="*/ 1 h 307"/>
                <a:gd name="T100" fmla="*/ 1 w 371"/>
                <a:gd name="T101" fmla="*/ 1 h 307"/>
                <a:gd name="T102" fmla="*/ 1 w 371"/>
                <a:gd name="T103" fmla="*/ 1 h 307"/>
                <a:gd name="T104" fmla="*/ 1 w 371"/>
                <a:gd name="T105" fmla="*/ 1 h 307"/>
                <a:gd name="T106" fmla="*/ 1 w 371"/>
                <a:gd name="T107" fmla="*/ 1 h 307"/>
                <a:gd name="T108" fmla="*/ 1 w 371"/>
                <a:gd name="T109" fmla="*/ 1 h 307"/>
                <a:gd name="T110" fmla="*/ 1 w 371"/>
                <a:gd name="T111" fmla="*/ 1 h 307"/>
                <a:gd name="T112" fmla="*/ 1 w 371"/>
                <a:gd name="T113" fmla="*/ 0 h 307"/>
                <a:gd name="T114" fmla="*/ 1 w 371"/>
                <a:gd name="T115" fmla="*/ 0 h 307"/>
                <a:gd name="T116" fmla="*/ 1 w 371"/>
                <a:gd name="T117" fmla="*/ 0 h 307"/>
                <a:gd name="T118" fmla="*/ 1 w 371"/>
                <a:gd name="T119" fmla="*/ 0 h 307"/>
                <a:gd name="T120" fmla="*/ 1 w 371"/>
                <a:gd name="T121" fmla="*/ 0 h 307"/>
                <a:gd name="T122" fmla="*/ 1 w 371"/>
                <a:gd name="T123" fmla="*/ 0 h 307"/>
                <a:gd name="T124" fmla="*/ 1 w 371"/>
                <a:gd name="T125" fmla="*/ 0 h 3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1" h="307">
                  <a:moveTo>
                    <a:pt x="114" y="0"/>
                  </a:moveTo>
                  <a:lnTo>
                    <a:pt x="117" y="0"/>
                  </a:lnTo>
                  <a:lnTo>
                    <a:pt x="123" y="4"/>
                  </a:lnTo>
                  <a:lnTo>
                    <a:pt x="134" y="6"/>
                  </a:lnTo>
                  <a:lnTo>
                    <a:pt x="150" y="13"/>
                  </a:lnTo>
                  <a:lnTo>
                    <a:pt x="167" y="20"/>
                  </a:lnTo>
                  <a:lnTo>
                    <a:pt x="187" y="29"/>
                  </a:lnTo>
                  <a:lnTo>
                    <a:pt x="208" y="40"/>
                  </a:lnTo>
                  <a:lnTo>
                    <a:pt x="232" y="54"/>
                  </a:lnTo>
                  <a:lnTo>
                    <a:pt x="253" y="67"/>
                  </a:lnTo>
                  <a:lnTo>
                    <a:pt x="276" y="83"/>
                  </a:lnTo>
                  <a:lnTo>
                    <a:pt x="296" y="101"/>
                  </a:lnTo>
                  <a:lnTo>
                    <a:pt x="318" y="121"/>
                  </a:lnTo>
                  <a:lnTo>
                    <a:pt x="336" y="141"/>
                  </a:lnTo>
                  <a:lnTo>
                    <a:pt x="352" y="164"/>
                  </a:lnTo>
                  <a:lnTo>
                    <a:pt x="362" y="188"/>
                  </a:lnTo>
                  <a:lnTo>
                    <a:pt x="370" y="215"/>
                  </a:lnTo>
                  <a:lnTo>
                    <a:pt x="370" y="221"/>
                  </a:lnTo>
                  <a:lnTo>
                    <a:pt x="370" y="228"/>
                  </a:lnTo>
                  <a:lnTo>
                    <a:pt x="370" y="236"/>
                  </a:lnTo>
                  <a:lnTo>
                    <a:pt x="371" y="244"/>
                  </a:lnTo>
                  <a:lnTo>
                    <a:pt x="370" y="251"/>
                  </a:lnTo>
                  <a:lnTo>
                    <a:pt x="370" y="259"/>
                  </a:lnTo>
                  <a:lnTo>
                    <a:pt x="370" y="266"/>
                  </a:lnTo>
                  <a:lnTo>
                    <a:pt x="370" y="275"/>
                  </a:lnTo>
                  <a:lnTo>
                    <a:pt x="368" y="281"/>
                  </a:lnTo>
                  <a:lnTo>
                    <a:pt x="368" y="287"/>
                  </a:lnTo>
                  <a:lnTo>
                    <a:pt x="365" y="293"/>
                  </a:lnTo>
                  <a:lnTo>
                    <a:pt x="365" y="298"/>
                  </a:lnTo>
                  <a:lnTo>
                    <a:pt x="365" y="305"/>
                  </a:lnTo>
                  <a:lnTo>
                    <a:pt x="365" y="307"/>
                  </a:lnTo>
                  <a:lnTo>
                    <a:pt x="364" y="305"/>
                  </a:lnTo>
                  <a:lnTo>
                    <a:pt x="361" y="297"/>
                  </a:lnTo>
                  <a:lnTo>
                    <a:pt x="357" y="285"/>
                  </a:lnTo>
                  <a:lnTo>
                    <a:pt x="352" y="270"/>
                  </a:lnTo>
                  <a:lnTo>
                    <a:pt x="342" y="251"/>
                  </a:lnTo>
                  <a:lnTo>
                    <a:pt x="332" y="228"/>
                  </a:lnTo>
                  <a:lnTo>
                    <a:pt x="317" y="205"/>
                  </a:lnTo>
                  <a:lnTo>
                    <a:pt x="301" y="183"/>
                  </a:lnTo>
                  <a:lnTo>
                    <a:pt x="279" y="157"/>
                  </a:lnTo>
                  <a:lnTo>
                    <a:pt x="255" y="131"/>
                  </a:lnTo>
                  <a:lnTo>
                    <a:pt x="224" y="107"/>
                  </a:lnTo>
                  <a:lnTo>
                    <a:pt x="191" y="83"/>
                  </a:lnTo>
                  <a:lnTo>
                    <a:pt x="151" y="60"/>
                  </a:lnTo>
                  <a:lnTo>
                    <a:pt x="109" y="41"/>
                  </a:lnTo>
                  <a:lnTo>
                    <a:pt x="58" y="2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8"/>
                  </a:lnTo>
                  <a:lnTo>
                    <a:pt x="16" y="6"/>
                  </a:lnTo>
                  <a:lnTo>
                    <a:pt x="25" y="5"/>
                  </a:lnTo>
                  <a:lnTo>
                    <a:pt x="35" y="4"/>
                  </a:lnTo>
                  <a:lnTo>
                    <a:pt x="47" y="4"/>
                  </a:lnTo>
                  <a:lnTo>
                    <a:pt x="59" y="2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4" name="Freeform 52">
              <a:extLst>
                <a:ext uri="{FF2B5EF4-FFF2-40B4-BE49-F238E27FC236}">
                  <a16:creationId xmlns:a16="http://schemas.microsoft.com/office/drawing/2014/main" id="{3CECA422-5FC1-F742-B8F9-DB1B369C7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635"/>
              <a:ext cx="23" cy="96"/>
            </a:xfrm>
            <a:custGeom>
              <a:avLst/>
              <a:gdLst>
                <a:gd name="T0" fmla="*/ 0 w 45"/>
                <a:gd name="T1" fmla="*/ 1 h 192"/>
                <a:gd name="T2" fmla="*/ 0 w 45"/>
                <a:gd name="T3" fmla="*/ 1 h 192"/>
                <a:gd name="T4" fmla="*/ 1 w 45"/>
                <a:gd name="T5" fmla="*/ 1 h 192"/>
                <a:gd name="T6" fmla="*/ 1 w 45"/>
                <a:gd name="T7" fmla="*/ 0 h 192"/>
                <a:gd name="T8" fmla="*/ 0 w 45"/>
                <a:gd name="T9" fmla="*/ 1 h 192"/>
                <a:gd name="T10" fmla="*/ 0 w 45"/>
                <a:gd name="T11" fmla="*/ 1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92">
                  <a:moveTo>
                    <a:pt x="0" y="43"/>
                  </a:moveTo>
                  <a:lnTo>
                    <a:pt x="0" y="192"/>
                  </a:lnTo>
                  <a:lnTo>
                    <a:pt x="45" y="158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5" name="Freeform 53">
              <a:extLst>
                <a:ext uri="{FF2B5EF4-FFF2-40B4-BE49-F238E27FC236}">
                  <a16:creationId xmlns:a16="http://schemas.microsoft.com/office/drawing/2014/main" id="{EFA5EC51-5D0C-BE4D-994B-E1388182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900"/>
              <a:ext cx="23" cy="237"/>
            </a:xfrm>
            <a:custGeom>
              <a:avLst/>
              <a:gdLst>
                <a:gd name="T0" fmla="*/ 1 w 46"/>
                <a:gd name="T1" fmla="*/ 1 h 474"/>
                <a:gd name="T2" fmla="*/ 0 w 46"/>
                <a:gd name="T3" fmla="*/ 2 h 474"/>
                <a:gd name="T4" fmla="*/ 1 w 46"/>
                <a:gd name="T5" fmla="*/ 2 h 474"/>
                <a:gd name="T6" fmla="*/ 1 w 46"/>
                <a:gd name="T7" fmla="*/ 0 h 474"/>
                <a:gd name="T8" fmla="*/ 1 w 46"/>
                <a:gd name="T9" fmla="*/ 1 h 474"/>
                <a:gd name="T10" fmla="*/ 1 w 46"/>
                <a:gd name="T11" fmla="*/ 1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74">
                  <a:moveTo>
                    <a:pt x="4" y="52"/>
                  </a:moveTo>
                  <a:lnTo>
                    <a:pt x="0" y="378"/>
                  </a:lnTo>
                  <a:lnTo>
                    <a:pt x="41" y="474"/>
                  </a:lnTo>
                  <a:lnTo>
                    <a:pt x="46" y="0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6" name="Freeform 54">
              <a:extLst>
                <a:ext uri="{FF2B5EF4-FFF2-40B4-BE49-F238E27FC236}">
                  <a16:creationId xmlns:a16="http://schemas.microsoft.com/office/drawing/2014/main" id="{361495D4-FF62-514F-B9AE-8F52D4E7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2390"/>
              <a:ext cx="26" cy="82"/>
            </a:xfrm>
            <a:custGeom>
              <a:avLst/>
              <a:gdLst>
                <a:gd name="T0" fmla="*/ 1 w 50"/>
                <a:gd name="T1" fmla="*/ 1 h 162"/>
                <a:gd name="T2" fmla="*/ 0 w 50"/>
                <a:gd name="T3" fmla="*/ 1 h 162"/>
                <a:gd name="T4" fmla="*/ 1 w 50"/>
                <a:gd name="T5" fmla="*/ 1 h 162"/>
                <a:gd name="T6" fmla="*/ 1 w 50"/>
                <a:gd name="T7" fmla="*/ 0 h 162"/>
                <a:gd name="T8" fmla="*/ 1 w 50"/>
                <a:gd name="T9" fmla="*/ 1 h 162"/>
                <a:gd name="T10" fmla="*/ 1 w 50"/>
                <a:gd name="T11" fmla="*/ 1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162">
                  <a:moveTo>
                    <a:pt x="4" y="31"/>
                  </a:moveTo>
                  <a:lnTo>
                    <a:pt x="0" y="162"/>
                  </a:lnTo>
                  <a:lnTo>
                    <a:pt x="46" y="130"/>
                  </a:lnTo>
                  <a:lnTo>
                    <a:pt x="50" y="0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7" name="Freeform 55">
              <a:extLst>
                <a:ext uri="{FF2B5EF4-FFF2-40B4-BE49-F238E27FC236}">
                  <a16:creationId xmlns:a16="http://schemas.microsoft.com/office/drawing/2014/main" id="{9D5D39C6-F00F-394D-9966-7DC8E678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260"/>
              <a:ext cx="399" cy="216"/>
            </a:xfrm>
            <a:custGeom>
              <a:avLst/>
              <a:gdLst>
                <a:gd name="T0" fmla="*/ 1 w 797"/>
                <a:gd name="T1" fmla="*/ 1 h 431"/>
                <a:gd name="T2" fmla="*/ 1 w 797"/>
                <a:gd name="T3" fmla="*/ 1 h 431"/>
                <a:gd name="T4" fmla="*/ 1 w 797"/>
                <a:gd name="T5" fmla="*/ 1 h 431"/>
                <a:gd name="T6" fmla="*/ 1 w 797"/>
                <a:gd name="T7" fmla="*/ 1 h 431"/>
                <a:gd name="T8" fmla="*/ 1 w 797"/>
                <a:gd name="T9" fmla="*/ 1 h 431"/>
                <a:gd name="T10" fmla="*/ 1 w 797"/>
                <a:gd name="T11" fmla="*/ 1 h 431"/>
                <a:gd name="T12" fmla="*/ 1 w 797"/>
                <a:gd name="T13" fmla="*/ 1 h 431"/>
                <a:gd name="T14" fmla="*/ 1 w 797"/>
                <a:gd name="T15" fmla="*/ 1 h 431"/>
                <a:gd name="T16" fmla="*/ 2 w 797"/>
                <a:gd name="T17" fmla="*/ 1 h 431"/>
                <a:gd name="T18" fmla="*/ 2 w 797"/>
                <a:gd name="T19" fmla="*/ 1 h 431"/>
                <a:gd name="T20" fmla="*/ 2 w 797"/>
                <a:gd name="T21" fmla="*/ 1 h 431"/>
                <a:gd name="T22" fmla="*/ 2 w 797"/>
                <a:gd name="T23" fmla="*/ 1 h 431"/>
                <a:gd name="T24" fmla="*/ 2 w 797"/>
                <a:gd name="T25" fmla="*/ 1 h 431"/>
                <a:gd name="T26" fmla="*/ 2 w 797"/>
                <a:gd name="T27" fmla="*/ 1 h 431"/>
                <a:gd name="T28" fmla="*/ 2 w 797"/>
                <a:gd name="T29" fmla="*/ 1 h 431"/>
                <a:gd name="T30" fmla="*/ 2 w 797"/>
                <a:gd name="T31" fmla="*/ 1 h 431"/>
                <a:gd name="T32" fmla="*/ 3 w 797"/>
                <a:gd name="T33" fmla="*/ 1 h 431"/>
                <a:gd name="T34" fmla="*/ 3 w 797"/>
                <a:gd name="T35" fmla="*/ 1 h 431"/>
                <a:gd name="T36" fmla="*/ 3 w 797"/>
                <a:gd name="T37" fmla="*/ 1 h 431"/>
                <a:gd name="T38" fmla="*/ 3 w 797"/>
                <a:gd name="T39" fmla="*/ 2 h 431"/>
                <a:gd name="T40" fmla="*/ 3 w 797"/>
                <a:gd name="T41" fmla="*/ 2 h 431"/>
                <a:gd name="T42" fmla="*/ 3 w 797"/>
                <a:gd name="T43" fmla="*/ 2 h 431"/>
                <a:gd name="T44" fmla="*/ 3 w 797"/>
                <a:gd name="T45" fmla="*/ 2 h 431"/>
                <a:gd name="T46" fmla="*/ 3 w 797"/>
                <a:gd name="T47" fmla="*/ 2 h 431"/>
                <a:gd name="T48" fmla="*/ 4 w 797"/>
                <a:gd name="T49" fmla="*/ 2 h 431"/>
                <a:gd name="T50" fmla="*/ 4 w 797"/>
                <a:gd name="T51" fmla="*/ 2 h 431"/>
                <a:gd name="T52" fmla="*/ 3 w 797"/>
                <a:gd name="T53" fmla="*/ 2 h 431"/>
                <a:gd name="T54" fmla="*/ 3 w 797"/>
                <a:gd name="T55" fmla="*/ 2 h 431"/>
                <a:gd name="T56" fmla="*/ 3 w 797"/>
                <a:gd name="T57" fmla="*/ 2 h 431"/>
                <a:gd name="T58" fmla="*/ 3 w 797"/>
                <a:gd name="T59" fmla="*/ 1 h 431"/>
                <a:gd name="T60" fmla="*/ 3 w 797"/>
                <a:gd name="T61" fmla="*/ 1 h 431"/>
                <a:gd name="T62" fmla="*/ 3 w 797"/>
                <a:gd name="T63" fmla="*/ 1 h 431"/>
                <a:gd name="T64" fmla="*/ 2 w 797"/>
                <a:gd name="T65" fmla="*/ 1 h 431"/>
                <a:gd name="T66" fmla="*/ 2 w 797"/>
                <a:gd name="T67" fmla="*/ 1 h 431"/>
                <a:gd name="T68" fmla="*/ 2 w 797"/>
                <a:gd name="T69" fmla="*/ 1 h 431"/>
                <a:gd name="T70" fmla="*/ 2 w 797"/>
                <a:gd name="T71" fmla="*/ 1 h 431"/>
                <a:gd name="T72" fmla="*/ 2 w 797"/>
                <a:gd name="T73" fmla="*/ 1 h 431"/>
                <a:gd name="T74" fmla="*/ 2 w 797"/>
                <a:gd name="T75" fmla="*/ 1 h 431"/>
                <a:gd name="T76" fmla="*/ 2 w 797"/>
                <a:gd name="T77" fmla="*/ 1 h 431"/>
                <a:gd name="T78" fmla="*/ 2 w 797"/>
                <a:gd name="T79" fmla="*/ 1 h 431"/>
                <a:gd name="T80" fmla="*/ 1 w 797"/>
                <a:gd name="T81" fmla="*/ 1 h 431"/>
                <a:gd name="T82" fmla="*/ 1 w 797"/>
                <a:gd name="T83" fmla="*/ 1 h 431"/>
                <a:gd name="T84" fmla="*/ 1 w 797"/>
                <a:gd name="T85" fmla="*/ 1 h 431"/>
                <a:gd name="T86" fmla="*/ 1 w 797"/>
                <a:gd name="T87" fmla="*/ 1 h 431"/>
                <a:gd name="T88" fmla="*/ 1 w 797"/>
                <a:gd name="T89" fmla="*/ 1 h 431"/>
                <a:gd name="T90" fmla="*/ 1 w 797"/>
                <a:gd name="T91" fmla="*/ 1 h 431"/>
                <a:gd name="T92" fmla="*/ 1 w 797"/>
                <a:gd name="T93" fmla="*/ 1 h 431"/>
                <a:gd name="T94" fmla="*/ 1 w 797"/>
                <a:gd name="T95" fmla="*/ 1 h 431"/>
                <a:gd name="T96" fmla="*/ 0 w 797"/>
                <a:gd name="T97" fmla="*/ 1 h 431"/>
                <a:gd name="T98" fmla="*/ 1 w 797"/>
                <a:gd name="T99" fmla="*/ 1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97" h="431">
                  <a:moveTo>
                    <a:pt x="5" y="206"/>
                  </a:moveTo>
                  <a:lnTo>
                    <a:pt x="5" y="204"/>
                  </a:lnTo>
                  <a:lnTo>
                    <a:pt x="7" y="199"/>
                  </a:lnTo>
                  <a:lnTo>
                    <a:pt x="9" y="189"/>
                  </a:lnTo>
                  <a:lnTo>
                    <a:pt x="15" y="180"/>
                  </a:lnTo>
                  <a:lnTo>
                    <a:pt x="20" y="167"/>
                  </a:lnTo>
                  <a:lnTo>
                    <a:pt x="28" y="153"/>
                  </a:lnTo>
                  <a:lnTo>
                    <a:pt x="37" y="138"/>
                  </a:lnTo>
                  <a:lnTo>
                    <a:pt x="51" y="125"/>
                  </a:lnTo>
                  <a:lnTo>
                    <a:pt x="63" y="109"/>
                  </a:lnTo>
                  <a:lnTo>
                    <a:pt x="80" y="94"/>
                  </a:lnTo>
                  <a:lnTo>
                    <a:pt x="98" y="79"/>
                  </a:lnTo>
                  <a:lnTo>
                    <a:pt x="120" y="68"/>
                  </a:lnTo>
                  <a:lnTo>
                    <a:pt x="142" y="56"/>
                  </a:lnTo>
                  <a:lnTo>
                    <a:pt x="168" y="50"/>
                  </a:lnTo>
                  <a:lnTo>
                    <a:pt x="197" y="44"/>
                  </a:lnTo>
                  <a:lnTo>
                    <a:pt x="229" y="43"/>
                  </a:lnTo>
                  <a:lnTo>
                    <a:pt x="260" y="43"/>
                  </a:lnTo>
                  <a:lnTo>
                    <a:pt x="288" y="47"/>
                  </a:lnTo>
                  <a:lnTo>
                    <a:pt x="315" y="52"/>
                  </a:lnTo>
                  <a:lnTo>
                    <a:pt x="340" y="59"/>
                  </a:lnTo>
                  <a:lnTo>
                    <a:pt x="361" y="67"/>
                  </a:lnTo>
                  <a:lnTo>
                    <a:pt x="384" y="77"/>
                  </a:lnTo>
                  <a:lnTo>
                    <a:pt x="403" y="87"/>
                  </a:lnTo>
                  <a:lnTo>
                    <a:pt x="421" y="98"/>
                  </a:lnTo>
                  <a:lnTo>
                    <a:pt x="434" y="109"/>
                  </a:lnTo>
                  <a:lnTo>
                    <a:pt x="449" y="120"/>
                  </a:lnTo>
                  <a:lnTo>
                    <a:pt x="462" y="132"/>
                  </a:lnTo>
                  <a:lnTo>
                    <a:pt x="473" y="142"/>
                  </a:lnTo>
                  <a:lnTo>
                    <a:pt x="482" y="152"/>
                  </a:lnTo>
                  <a:lnTo>
                    <a:pt x="492" y="161"/>
                  </a:lnTo>
                  <a:lnTo>
                    <a:pt x="500" y="168"/>
                  </a:lnTo>
                  <a:lnTo>
                    <a:pt x="508" y="176"/>
                  </a:lnTo>
                  <a:lnTo>
                    <a:pt x="514" y="181"/>
                  </a:lnTo>
                  <a:lnTo>
                    <a:pt x="526" y="193"/>
                  </a:lnTo>
                  <a:lnTo>
                    <a:pt x="541" y="208"/>
                  </a:lnTo>
                  <a:lnTo>
                    <a:pt x="558" y="227"/>
                  </a:lnTo>
                  <a:lnTo>
                    <a:pt x="575" y="246"/>
                  </a:lnTo>
                  <a:lnTo>
                    <a:pt x="595" y="267"/>
                  </a:lnTo>
                  <a:lnTo>
                    <a:pt x="616" y="289"/>
                  </a:lnTo>
                  <a:lnTo>
                    <a:pt x="638" y="313"/>
                  </a:lnTo>
                  <a:lnTo>
                    <a:pt x="658" y="335"/>
                  </a:lnTo>
                  <a:lnTo>
                    <a:pt x="678" y="357"/>
                  </a:lnTo>
                  <a:lnTo>
                    <a:pt x="695" y="376"/>
                  </a:lnTo>
                  <a:lnTo>
                    <a:pt x="711" y="395"/>
                  </a:lnTo>
                  <a:lnTo>
                    <a:pt x="724" y="410"/>
                  </a:lnTo>
                  <a:lnTo>
                    <a:pt x="735" y="421"/>
                  </a:lnTo>
                  <a:lnTo>
                    <a:pt x="741" y="429"/>
                  </a:lnTo>
                  <a:lnTo>
                    <a:pt x="744" y="431"/>
                  </a:lnTo>
                  <a:lnTo>
                    <a:pt x="797" y="400"/>
                  </a:lnTo>
                  <a:lnTo>
                    <a:pt x="793" y="396"/>
                  </a:lnTo>
                  <a:lnTo>
                    <a:pt x="785" y="388"/>
                  </a:lnTo>
                  <a:lnTo>
                    <a:pt x="772" y="375"/>
                  </a:lnTo>
                  <a:lnTo>
                    <a:pt x="756" y="357"/>
                  </a:lnTo>
                  <a:lnTo>
                    <a:pt x="736" y="337"/>
                  </a:lnTo>
                  <a:lnTo>
                    <a:pt x="715" y="314"/>
                  </a:lnTo>
                  <a:lnTo>
                    <a:pt x="689" y="289"/>
                  </a:lnTo>
                  <a:lnTo>
                    <a:pt x="666" y="265"/>
                  </a:lnTo>
                  <a:lnTo>
                    <a:pt x="639" y="238"/>
                  </a:lnTo>
                  <a:lnTo>
                    <a:pt x="614" y="212"/>
                  </a:lnTo>
                  <a:lnTo>
                    <a:pt x="587" y="187"/>
                  </a:lnTo>
                  <a:lnTo>
                    <a:pt x="565" y="164"/>
                  </a:lnTo>
                  <a:lnTo>
                    <a:pt x="543" y="142"/>
                  </a:lnTo>
                  <a:lnTo>
                    <a:pt x="525" y="125"/>
                  </a:lnTo>
                  <a:lnTo>
                    <a:pt x="509" y="110"/>
                  </a:lnTo>
                  <a:lnTo>
                    <a:pt x="500" y="101"/>
                  </a:lnTo>
                  <a:lnTo>
                    <a:pt x="489" y="91"/>
                  </a:lnTo>
                  <a:lnTo>
                    <a:pt x="477" y="83"/>
                  </a:lnTo>
                  <a:lnTo>
                    <a:pt x="464" y="75"/>
                  </a:lnTo>
                  <a:lnTo>
                    <a:pt x="452" y="67"/>
                  </a:lnTo>
                  <a:lnTo>
                    <a:pt x="436" y="58"/>
                  </a:lnTo>
                  <a:lnTo>
                    <a:pt x="421" y="48"/>
                  </a:lnTo>
                  <a:lnTo>
                    <a:pt x="403" y="40"/>
                  </a:lnTo>
                  <a:lnTo>
                    <a:pt x="387" y="32"/>
                  </a:lnTo>
                  <a:lnTo>
                    <a:pt x="368" y="24"/>
                  </a:lnTo>
                  <a:lnTo>
                    <a:pt x="349" y="17"/>
                  </a:lnTo>
                  <a:lnTo>
                    <a:pt x="330" y="12"/>
                  </a:lnTo>
                  <a:lnTo>
                    <a:pt x="311" y="8"/>
                  </a:lnTo>
                  <a:lnTo>
                    <a:pt x="290" y="3"/>
                  </a:lnTo>
                  <a:lnTo>
                    <a:pt x="268" y="1"/>
                  </a:lnTo>
                  <a:lnTo>
                    <a:pt x="249" y="0"/>
                  </a:lnTo>
                  <a:lnTo>
                    <a:pt x="227" y="1"/>
                  </a:lnTo>
                  <a:lnTo>
                    <a:pt x="206" y="1"/>
                  </a:lnTo>
                  <a:lnTo>
                    <a:pt x="186" y="4"/>
                  </a:lnTo>
                  <a:lnTo>
                    <a:pt x="165" y="8"/>
                  </a:lnTo>
                  <a:lnTo>
                    <a:pt x="146" y="15"/>
                  </a:lnTo>
                  <a:lnTo>
                    <a:pt x="126" y="20"/>
                  </a:lnTo>
                  <a:lnTo>
                    <a:pt x="109" y="27"/>
                  </a:lnTo>
                  <a:lnTo>
                    <a:pt x="93" y="35"/>
                  </a:lnTo>
                  <a:lnTo>
                    <a:pt x="77" y="44"/>
                  </a:lnTo>
                  <a:lnTo>
                    <a:pt x="63" y="52"/>
                  </a:lnTo>
                  <a:lnTo>
                    <a:pt x="49" y="62"/>
                  </a:lnTo>
                  <a:lnTo>
                    <a:pt x="36" y="71"/>
                  </a:lnTo>
                  <a:lnTo>
                    <a:pt x="25" y="81"/>
                  </a:lnTo>
                  <a:lnTo>
                    <a:pt x="16" y="89"/>
                  </a:lnTo>
                  <a:lnTo>
                    <a:pt x="9" y="98"/>
                  </a:lnTo>
                  <a:lnTo>
                    <a:pt x="3" y="107"/>
                  </a:lnTo>
                  <a:lnTo>
                    <a:pt x="0" y="117"/>
                  </a:lnTo>
                  <a:lnTo>
                    <a:pt x="5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8" name="Freeform 56">
              <a:extLst>
                <a:ext uri="{FF2B5EF4-FFF2-40B4-BE49-F238E27FC236}">
                  <a16:creationId xmlns:a16="http://schemas.microsoft.com/office/drawing/2014/main" id="{6BA5AC4A-B7A5-F840-8C1E-61B44C044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115"/>
              <a:ext cx="350" cy="276"/>
            </a:xfrm>
            <a:custGeom>
              <a:avLst/>
              <a:gdLst>
                <a:gd name="T0" fmla="*/ 1 w 700"/>
                <a:gd name="T1" fmla="*/ 2 h 552"/>
                <a:gd name="T2" fmla="*/ 3 w 700"/>
                <a:gd name="T3" fmla="*/ 0 h 552"/>
                <a:gd name="T4" fmla="*/ 3 w 700"/>
                <a:gd name="T5" fmla="*/ 1 h 552"/>
                <a:gd name="T6" fmla="*/ 0 w 700"/>
                <a:gd name="T7" fmla="*/ 3 h 552"/>
                <a:gd name="T8" fmla="*/ 1 w 700"/>
                <a:gd name="T9" fmla="*/ 2 h 552"/>
                <a:gd name="T10" fmla="*/ 1 w 700"/>
                <a:gd name="T11" fmla="*/ 2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0" h="552">
                  <a:moveTo>
                    <a:pt x="4" y="493"/>
                  </a:moveTo>
                  <a:lnTo>
                    <a:pt x="697" y="0"/>
                  </a:lnTo>
                  <a:lnTo>
                    <a:pt x="700" y="40"/>
                  </a:lnTo>
                  <a:lnTo>
                    <a:pt x="0" y="552"/>
                  </a:lnTo>
                  <a:lnTo>
                    <a:pt x="4" y="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69" name="Freeform 57">
              <a:extLst>
                <a:ext uri="{FF2B5EF4-FFF2-40B4-BE49-F238E27FC236}">
                  <a16:creationId xmlns:a16="http://schemas.microsoft.com/office/drawing/2014/main" id="{3D7160B0-0C2D-EC45-87EE-50AAC1C5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46"/>
              <a:ext cx="24" cy="94"/>
            </a:xfrm>
            <a:custGeom>
              <a:avLst/>
              <a:gdLst>
                <a:gd name="T0" fmla="*/ 0 w 47"/>
                <a:gd name="T1" fmla="*/ 1 h 188"/>
                <a:gd name="T2" fmla="*/ 0 w 47"/>
                <a:gd name="T3" fmla="*/ 1 h 188"/>
                <a:gd name="T4" fmla="*/ 1 w 47"/>
                <a:gd name="T5" fmla="*/ 1 h 188"/>
                <a:gd name="T6" fmla="*/ 1 w 47"/>
                <a:gd name="T7" fmla="*/ 0 h 188"/>
                <a:gd name="T8" fmla="*/ 0 w 47"/>
                <a:gd name="T9" fmla="*/ 1 h 188"/>
                <a:gd name="T10" fmla="*/ 0 w 47"/>
                <a:gd name="T11" fmla="*/ 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188">
                  <a:moveTo>
                    <a:pt x="0" y="36"/>
                  </a:moveTo>
                  <a:lnTo>
                    <a:pt x="0" y="188"/>
                  </a:lnTo>
                  <a:lnTo>
                    <a:pt x="46" y="153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0" name="Freeform 58">
              <a:extLst>
                <a:ext uri="{FF2B5EF4-FFF2-40B4-BE49-F238E27FC236}">
                  <a16:creationId xmlns:a16="http://schemas.microsoft.com/office/drawing/2014/main" id="{8F87520E-10C5-FF41-A225-407EAC3C8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103"/>
              <a:ext cx="24" cy="90"/>
            </a:xfrm>
            <a:custGeom>
              <a:avLst/>
              <a:gdLst>
                <a:gd name="T0" fmla="*/ 0 w 48"/>
                <a:gd name="T1" fmla="*/ 1 h 180"/>
                <a:gd name="T2" fmla="*/ 0 w 48"/>
                <a:gd name="T3" fmla="*/ 1 h 180"/>
                <a:gd name="T4" fmla="*/ 1 w 48"/>
                <a:gd name="T5" fmla="*/ 1 h 180"/>
                <a:gd name="T6" fmla="*/ 1 w 48"/>
                <a:gd name="T7" fmla="*/ 0 h 180"/>
                <a:gd name="T8" fmla="*/ 0 w 48"/>
                <a:gd name="T9" fmla="*/ 1 h 180"/>
                <a:gd name="T10" fmla="*/ 0 w 48"/>
                <a:gd name="T11" fmla="*/ 1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180">
                  <a:moveTo>
                    <a:pt x="0" y="37"/>
                  </a:moveTo>
                  <a:lnTo>
                    <a:pt x="0" y="180"/>
                  </a:lnTo>
                  <a:lnTo>
                    <a:pt x="48" y="149"/>
                  </a:lnTo>
                  <a:lnTo>
                    <a:pt x="4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1" name="Freeform 59">
              <a:extLst>
                <a:ext uri="{FF2B5EF4-FFF2-40B4-BE49-F238E27FC236}">
                  <a16:creationId xmlns:a16="http://schemas.microsoft.com/office/drawing/2014/main" id="{B0913D77-588C-F244-9B82-258EC5997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966"/>
              <a:ext cx="288" cy="277"/>
            </a:xfrm>
            <a:custGeom>
              <a:avLst/>
              <a:gdLst>
                <a:gd name="T0" fmla="*/ 0 w 575"/>
                <a:gd name="T1" fmla="*/ 1 h 552"/>
                <a:gd name="T2" fmla="*/ 3 w 575"/>
                <a:gd name="T3" fmla="*/ 3 h 552"/>
                <a:gd name="T4" fmla="*/ 3 w 575"/>
                <a:gd name="T5" fmla="*/ 2 h 552"/>
                <a:gd name="T6" fmla="*/ 1 w 575"/>
                <a:gd name="T7" fmla="*/ 0 h 552"/>
                <a:gd name="T8" fmla="*/ 0 w 575"/>
                <a:gd name="T9" fmla="*/ 1 h 552"/>
                <a:gd name="T10" fmla="*/ 0 w 575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5" h="552">
                  <a:moveTo>
                    <a:pt x="0" y="9"/>
                  </a:moveTo>
                  <a:lnTo>
                    <a:pt x="574" y="552"/>
                  </a:lnTo>
                  <a:lnTo>
                    <a:pt x="575" y="494"/>
                  </a:lnTo>
                  <a:lnTo>
                    <a:pt x="5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2" name="Freeform 60">
              <a:extLst>
                <a:ext uri="{FF2B5EF4-FFF2-40B4-BE49-F238E27FC236}">
                  <a16:creationId xmlns:a16="http://schemas.microsoft.com/office/drawing/2014/main" id="{802EBCBD-0321-FF43-BA2B-84ED0813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629"/>
              <a:ext cx="295" cy="289"/>
            </a:xfrm>
            <a:custGeom>
              <a:avLst/>
              <a:gdLst>
                <a:gd name="T0" fmla="*/ 1 w 588"/>
                <a:gd name="T1" fmla="*/ 0 h 578"/>
                <a:gd name="T2" fmla="*/ 3 w 588"/>
                <a:gd name="T3" fmla="*/ 2 h 578"/>
                <a:gd name="T4" fmla="*/ 3 w 588"/>
                <a:gd name="T5" fmla="*/ 3 h 578"/>
                <a:gd name="T6" fmla="*/ 0 w 588"/>
                <a:gd name="T7" fmla="*/ 1 h 578"/>
                <a:gd name="T8" fmla="*/ 1 w 588"/>
                <a:gd name="T9" fmla="*/ 0 h 578"/>
                <a:gd name="T10" fmla="*/ 1 w 588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8" h="578">
                  <a:moveTo>
                    <a:pt x="22" y="0"/>
                  </a:moveTo>
                  <a:lnTo>
                    <a:pt x="584" y="508"/>
                  </a:lnTo>
                  <a:lnTo>
                    <a:pt x="588" y="578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3" name="Freeform 61">
              <a:extLst>
                <a:ext uri="{FF2B5EF4-FFF2-40B4-BE49-F238E27FC236}">
                  <a16:creationId xmlns:a16="http://schemas.microsoft.com/office/drawing/2014/main" id="{A50F7D64-C60F-8541-9747-4FEF92BCC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848"/>
              <a:ext cx="348" cy="350"/>
            </a:xfrm>
            <a:custGeom>
              <a:avLst/>
              <a:gdLst>
                <a:gd name="T0" fmla="*/ 1 w 696"/>
                <a:gd name="T1" fmla="*/ 0 h 699"/>
                <a:gd name="T2" fmla="*/ 3 w 696"/>
                <a:gd name="T3" fmla="*/ 3 h 699"/>
                <a:gd name="T4" fmla="*/ 3 w 696"/>
                <a:gd name="T5" fmla="*/ 3 h 699"/>
                <a:gd name="T6" fmla="*/ 0 w 696"/>
                <a:gd name="T7" fmla="*/ 1 h 699"/>
                <a:gd name="T8" fmla="*/ 1 w 696"/>
                <a:gd name="T9" fmla="*/ 0 h 699"/>
                <a:gd name="T10" fmla="*/ 1 w 696"/>
                <a:gd name="T11" fmla="*/ 0 h 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6" h="699">
                  <a:moveTo>
                    <a:pt x="9" y="0"/>
                  </a:moveTo>
                  <a:lnTo>
                    <a:pt x="696" y="662"/>
                  </a:lnTo>
                  <a:lnTo>
                    <a:pt x="660" y="699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4" name="Freeform 62">
              <a:extLst>
                <a:ext uri="{FF2B5EF4-FFF2-40B4-BE49-F238E27FC236}">
                  <a16:creationId xmlns:a16="http://schemas.microsoft.com/office/drawing/2014/main" id="{99155106-ABE4-8E41-8E59-3F36C012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48"/>
              <a:ext cx="107" cy="50"/>
            </a:xfrm>
            <a:custGeom>
              <a:avLst/>
              <a:gdLst>
                <a:gd name="T0" fmla="*/ 1 w 214"/>
                <a:gd name="T1" fmla="*/ 1 h 99"/>
                <a:gd name="T2" fmla="*/ 1 w 214"/>
                <a:gd name="T3" fmla="*/ 1 h 99"/>
                <a:gd name="T4" fmla="*/ 1 w 214"/>
                <a:gd name="T5" fmla="*/ 1 h 99"/>
                <a:gd name="T6" fmla="*/ 1 w 214"/>
                <a:gd name="T7" fmla="*/ 1 h 99"/>
                <a:gd name="T8" fmla="*/ 1 w 214"/>
                <a:gd name="T9" fmla="*/ 1 h 99"/>
                <a:gd name="T10" fmla="*/ 1 w 214"/>
                <a:gd name="T11" fmla="*/ 1 h 99"/>
                <a:gd name="T12" fmla="*/ 1 w 214"/>
                <a:gd name="T13" fmla="*/ 1 h 99"/>
                <a:gd name="T14" fmla="*/ 1 w 214"/>
                <a:gd name="T15" fmla="*/ 1 h 99"/>
                <a:gd name="T16" fmla="*/ 1 w 214"/>
                <a:gd name="T17" fmla="*/ 1 h 99"/>
                <a:gd name="T18" fmla="*/ 1 w 214"/>
                <a:gd name="T19" fmla="*/ 1 h 99"/>
                <a:gd name="T20" fmla="*/ 1 w 214"/>
                <a:gd name="T21" fmla="*/ 1 h 99"/>
                <a:gd name="T22" fmla="*/ 1 w 214"/>
                <a:gd name="T23" fmla="*/ 1 h 99"/>
                <a:gd name="T24" fmla="*/ 1 w 214"/>
                <a:gd name="T25" fmla="*/ 1 h 99"/>
                <a:gd name="T26" fmla="*/ 1 w 214"/>
                <a:gd name="T27" fmla="*/ 1 h 99"/>
                <a:gd name="T28" fmla="*/ 1 w 214"/>
                <a:gd name="T29" fmla="*/ 1 h 99"/>
                <a:gd name="T30" fmla="*/ 1 w 214"/>
                <a:gd name="T31" fmla="*/ 1 h 99"/>
                <a:gd name="T32" fmla="*/ 1 w 214"/>
                <a:gd name="T33" fmla="*/ 1 h 99"/>
                <a:gd name="T34" fmla="*/ 1 w 214"/>
                <a:gd name="T35" fmla="*/ 1 h 99"/>
                <a:gd name="T36" fmla="*/ 1 w 214"/>
                <a:gd name="T37" fmla="*/ 1 h 99"/>
                <a:gd name="T38" fmla="*/ 1 w 214"/>
                <a:gd name="T39" fmla="*/ 1 h 99"/>
                <a:gd name="T40" fmla="*/ 1 w 214"/>
                <a:gd name="T41" fmla="*/ 1 h 99"/>
                <a:gd name="T42" fmla="*/ 1 w 214"/>
                <a:gd name="T43" fmla="*/ 1 h 99"/>
                <a:gd name="T44" fmla="*/ 1 w 214"/>
                <a:gd name="T45" fmla="*/ 1 h 99"/>
                <a:gd name="T46" fmla="*/ 1 w 214"/>
                <a:gd name="T47" fmla="*/ 1 h 99"/>
                <a:gd name="T48" fmla="*/ 1 w 214"/>
                <a:gd name="T49" fmla="*/ 1 h 99"/>
                <a:gd name="T50" fmla="*/ 1 w 214"/>
                <a:gd name="T51" fmla="*/ 1 h 99"/>
                <a:gd name="T52" fmla="*/ 1 w 214"/>
                <a:gd name="T53" fmla="*/ 1 h 99"/>
                <a:gd name="T54" fmla="*/ 1 w 214"/>
                <a:gd name="T55" fmla="*/ 1 h 99"/>
                <a:gd name="T56" fmla="*/ 1 w 214"/>
                <a:gd name="T57" fmla="*/ 1 h 99"/>
                <a:gd name="T58" fmla="*/ 1 w 214"/>
                <a:gd name="T59" fmla="*/ 0 h 99"/>
                <a:gd name="T60" fmla="*/ 1 w 214"/>
                <a:gd name="T61" fmla="*/ 0 h 99"/>
                <a:gd name="T62" fmla="*/ 1 w 214"/>
                <a:gd name="T63" fmla="*/ 0 h 99"/>
                <a:gd name="T64" fmla="*/ 1 w 214"/>
                <a:gd name="T65" fmla="*/ 1 h 99"/>
                <a:gd name="T66" fmla="*/ 1 w 214"/>
                <a:gd name="T67" fmla="*/ 1 h 99"/>
                <a:gd name="T68" fmla="*/ 1 w 214"/>
                <a:gd name="T69" fmla="*/ 1 h 99"/>
                <a:gd name="T70" fmla="*/ 1 w 214"/>
                <a:gd name="T71" fmla="*/ 1 h 99"/>
                <a:gd name="T72" fmla="*/ 1 w 214"/>
                <a:gd name="T73" fmla="*/ 1 h 99"/>
                <a:gd name="T74" fmla="*/ 1 w 214"/>
                <a:gd name="T75" fmla="*/ 1 h 99"/>
                <a:gd name="T76" fmla="*/ 1 w 214"/>
                <a:gd name="T77" fmla="*/ 1 h 99"/>
                <a:gd name="T78" fmla="*/ 1 w 214"/>
                <a:gd name="T79" fmla="*/ 1 h 99"/>
                <a:gd name="T80" fmla="*/ 1 w 214"/>
                <a:gd name="T81" fmla="*/ 1 h 99"/>
                <a:gd name="T82" fmla="*/ 1 w 214"/>
                <a:gd name="T83" fmla="*/ 1 h 99"/>
                <a:gd name="T84" fmla="*/ 0 w 214"/>
                <a:gd name="T85" fmla="*/ 1 h 99"/>
                <a:gd name="T86" fmla="*/ 0 w 214"/>
                <a:gd name="T87" fmla="*/ 1 h 99"/>
                <a:gd name="T88" fmla="*/ 1 w 214"/>
                <a:gd name="T89" fmla="*/ 1 h 99"/>
                <a:gd name="T90" fmla="*/ 1 w 214"/>
                <a:gd name="T91" fmla="*/ 1 h 99"/>
                <a:gd name="T92" fmla="*/ 1 w 214"/>
                <a:gd name="T93" fmla="*/ 1 h 99"/>
                <a:gd name="T94" fmla="*/ 1 w 214"/>
                <a:gd name="T95" fmla="*/ 1 h 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4" h="99">
                  <a:moveTo>
                    <a:pt x="12" y="99"/>
                  </a:moveTo>
                  <a:lnTo>
                    <a:pt x="12" y="97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0" y="85"/>
                  </a:lnTo>
                  <a:lnTo>
                    <a:pt x="40" y="77"/>
                  </a:lnTo>
                  <a:lnTo>
                    <a:pt x="53" y="70"/>
                  </a:lnTo>
                  <a:lnTo>
                    <a:pt x="65" y="62"/>
                  </a:lnTo>
                  <a:lnTo>
                    <a:pt x="81" y="56"/>
                  </a:lnTo>
                  <a:lnTo>
                    <a:pt x="94" y="48"/>
                  </a:lnTo>
                  <a:lnTo>
                    <a:pt x="111" y="43"/>
                  </a:lnTo>
                  <a:lnTo>
                    <a:pt x="126" y="39"/>
                  </a:lnTo>
                  <a:lnTo>
                    <a:pt x="145" y="36"/>
                  </a:lnTo>
                  <a:lnTo>
                    <a:pt x="162" y="35"/>
                  </a:lnTo>
                  <a:lnTo>
                    <a:pt x="179" y="36"/>
                  </a:lnTo>
                  <a:lnTo>
                    <a:pt x="195" y="40"/>
                  </a:lnTo>
                  <a:lnTo>
                    <a:pt x="214" y="48"/>
                  </a:lnTo>
                  <a:lnTo>
                    <a:pt x="212" y="46"/>
                  </a:lnTo>
                  <a:lnTo>
                    <a:pt x="210" y="42"/>
                  </a:lnTo>
                  <a:lnTo>
                    <a:pt x="202" y="34"/>
                  </a:lnTo>
                  <a:lnTo>
                    <a:pt x="195" y="27"/>
                  </a:lnTo>
                  <a:lnTo>
                    <a:pt x="186" y="17"/>
                  </a:lnTo>
                  <a:lnTo>
                    <a:pt x="178" y="11"/>
                  </a:lnTo>
                  <a:lnTo>
                    <a:pt x="173" y="5"/>
                  </a:lnTo>
                  <a:lnTo>
                    <a:pt x="171" y="4"/>
                  </a:lnTo>
                  <a:lnTo>
                    <a:pt x="169" y="3"/>
                  </a:lnTo>
                  <a:lnTo>
                    <a:pt x="166" y="1"/>
                  </a:lnTo>
                  <a:lnTo>
                    <a:pt x="161" y="1"/>
                  </a:lnTo>
                  <a:lnTo>
                    <a:pt x="154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89" y="7"/>
                  </a:lnTo>
                  <a:lnTo>
                    <a:pt x="76" y="11"/>
                  </a:lnTo>
                  <a:lnTo>
                    <a:pt x="62" y="17"/>
                  </a:lnTo>
                  <a:lnTo>
                    <a:pt x="48" y="25"/>
                  </a:lnTo>
                  <a:lnTo>
                    <a:pt x="33" y="34"/>
                  </a:lnTo>
                  <a:lnTo>
                    <a:pt x="18" y="46"/>
                  </a:lnTo>
                  <a:lnTo>
                    <a:pt x="7" y="62"/>
                  </a:lnTo>
                  <a:lnTo>
                    <a:pt x="1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3" y="86"/>
                  </a:lnTo>
                  <a:lnTo>
                    <a:pt x="9" y="95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5" name="Freeform 63">
              <a:extLst>
                <a:ext uri="{FF2B5EF4-FFF2-40B4-BE49-F238E27FC236}">
                  <a16:creationId xmlns:a16="http://schemas.microsoft.com/office/drawing/2014/main" id="{99A77C15-3C8F-3047-BA88-E251056AD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2073"/>
              <a:ext cx="99" cy="94"/>
            </a:xfrm>
            <a:custGeom>
              <a:avLst/>
              <a:gdLst>
                <a:gd name="T0" fmla="*/ 1 w 197"/>
                <a:gd name="T1" fmla="*/ 0 h 189"/>
                <a:gd name="T2" fmla="*/ 1 w 197"/>
                <a:gd name="T3" fmla="*/ 0 h 189"/>
                <a:gd name="T4" fmla="*/ 1 w 197"/>
                <a:gd name="T5" fmla="*/ 0 h 189"/>
                <a:gd name="T6" fmla="*/ 0 w 197"/>
                <a:gd name="T7" fmla="*/ 0 h 189"/>
                <a:gd name="T8" fmla="*/ 1 w 197"/>
                <a:gd name="T9" fmla="*/ 0 h 189"/>
                <a:gd name="T10" fmla="*/ 1 w 197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189">
                  <a:moveTo>
                    <a:pt x="9" y="0"/>
                  </a:moveTo>
                  <a:lnTo>
                    <a:pt x="197" y="189"/>
                  </a:lnTo>
                  <a:lnTo>
                    <a:pt x="120" y="171"/>
                  </a:lnTo>
                  <a:lnTo>
                    <a:pt x="0" y="5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6676" name="Freeform 64">
              <a:extLst>
                <a:ext uri="{FF2B5EF4-FFF2-40B4-BE49-F238E27FC236}">
                  <a16:creationId xmlns:a16="http://schemas.microsoft.com/office/drawing/2014/main" id="{9E27C9E2-4609-9541-9F4B-77CD91B1B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88"/>
              <a:ext cx="1048" cy="796"/>
            </a:xfrm>
            <a:custGeom>
              <a:avLst/>
              <a:gdLst>
                <a:gd name="T0" fmla="*/ 0 w 2096"/>
                <a:gd name="T1" fmla="*/ 7 h 1592"/>
                <a:gd name="T2" fmla="*/ 1 w 2096"/>
                <a:gd name="T3" fmla="*/ 7 h 1592"/>
                <a:gd name="T4" fmla="*/ 1 w 2096"/>
                <a:gd name="T5" fmla="*/ 6 h 1592"/>
                <a:gd name="T6" fmla="*/ 1 w 2096"/>
                <a:gd name="T7" fmla="*/ 6 h 1592"/>
                <a:gd name="T8" fmla="*/ 1 w 2096"/>
                <a:gd name="T9" fmla="*/ 6 h 1592"/>
                <a:gd name="T10" fmla="*/ 1 w 2096"/>
                <a:gd name="T11" fmla="*/ 6 h 1592"/>
                <a:gd name="T12" fmla="*/ 1 w 2096"/>
                <a:gd name="T13" fmla="*/ 6 h 1592"/>
                <a:gd name="T14" fmla="*/ 1 w 2096"/>
                <a:gd name="T15" fmla="*/ 6 h 1592"/>
                <a:gd name="T16" fmla="*/ 1 w 2096"/>
                <a:gd name="T17" fmla="*/ 6 h 1592"/>
                <a:gd name="T18" fmla="*/ 2 w 2096"/>
                <a:gd name="T19" fmla="*/ 5 h 1592"/>
                <a:gd name="T20" fmla="*/ 3 w 2096"/>
                <a:gd name="T21" fmla="*/ 4 h 1592"/>
                <a:gd name="T22" fmla="*/ 4 w 2096"/>
                <a:gd name="T23" fmla="*/ 4 h 1592"/>
                <a:gd name="T24" fmla="*/ 6 w 2096"/>
                <a:gd name="T25" fmla="*/ 3 h 1592"/>
                <a:gd name="T26" fmla="*/ 7 w 2096"/>
                <a:gd name="T27" fmla="*/ 2 h 1592"/>
                <a:gd name="T28" fmla="*/ 8 w 2096"/>
                <a:gd name="T29" fmla="*/ 1 h 1592"/>
                <a:gd name="T30" fmla="*/ 9 w 2096"/>
                <a:gd name="T31" fmla="*/ 1 h 1592"/>
                <a:gd name="T32" fmla="*/ 9 w 2096"/>
                <a:gd name="T33" fmla="*/ 1 h 1592"/>
                <a:gd name="T34" fmla="*/ 8 w 2096"/>
                <a:gd name="T35" fmla="*/ 1 h 1592"/>
                <a:gd name="T36" fmla="*/ 8 w 2096"/>
                <a:gd name="T37" fmla="*/ 1 h 1592"/>
                <a:gd name="T38" fmla="*/ 6 w 2096"/>
                <a:gd name="T39" fmla="*/ 2 h 1592"/>
                <a:gd name="T40" fmla="*/ 5 w 2096"/>
                <a:gd name="T41" fmla="*/ 3 h 1592"/>
                <a:gd name="T42" fmla="*/ 4 w 2096"/>
                <a:gd name="T43" fmla="*/ 4 h 1592"/>
                <a:gd name="T44" fmla="*/ 3 w 2096"/>
                <a:gd name="T45" fmla="*/ 5 h 1592"/>
                <a:gd name="T46" fmla="*/ 2 w 2096"/>
                <a:gd name="T47" fmla="*/ 5 h 1592"/>
                <a:gd name="T48" fmla="*/ 1 w 2096"/>
                <a:gd name="T49" fmla="*/ 6 h 1592"/>
                <a:gd name="T50" fmla="*/ 1 w 2096"/>
                <a:gd name="T51" fmla="*/ 6 h 1592"/>
                <a:gd name="T52" fmla="*/ 1 w 2096"/>
                <a:gd name="T53" fmla="*/ 6 h 1592"/>
                <a:gd name="T54" fmla="*/ 1 w 2096"/>
                <a:gd name="T55" fmla="*/ 6 h 1592"/>
                <a:gd name="T56" fmla="*/ 1 w 2096"/>
                <a:gd name="T57" fmla="*/ 6 h 1592"/>
                <a:gd name="T58" fmla="*/ 1 w 2096"/>
                <a:gd name="T59" fmla="*/ 6 h 1592"/>
                <a:gd name="T60" fmla="*/ 1 w 2096"/>
                <a:gd name="T61" fmla="*/ 7 h 1592"/>
                <a:gd name="T62" fmla="*/ 1 w 2096"/>
                <a:gd name="T63" fmla="*/ 7 h 1592"/>
                <a:gd name="T64" fmla="*/ 1 w 2096"/>
                <a:gd name="T65" fmla="*/ 7 h 1592"/>
                <a:gd name="T66" fmla="*/ 0 w 2096"/>
                <a:gd name="T67" fmla="*/ 7 h 15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96" h="1592">
                  <a:moveTo>
                    <a:pt x="0" y="1565"/>
                  </a:moveTo>
                  <a:lnTo>
                    <a:pt x="0" y="1564"/>
                  </a:lnTo>
                  <a:lnTo>
                    <a:pt x="1" y="1560"/>
                  </a:lnTo>
                  <a:lnTo>
                    <a:pt x="4" y="1553"/>
                  </a:lnTo>
                  <a:lnTo>
                    <a:pt x="6" y="1545"/>
                  </a:lnTo>
                  <a:lnTo>
                    <a:pt x="9" y="1534"/>
                  </a:lnTo>
                  <a:lnTo>
                    <a:pt x="16" y="1523"/>
                  </a:lnTo>
                  <a:lnTo>
                    <a:pt x="21" y="1509"/>
                  </a:lnTo>
                  <a:lnTo>
                    <a:pt x="28" y="1495"/>
                  </a:lnTo>
                  <a:lnTo>
                    <a:pt x="34" y="1480"/>
                  </a:lnTo>
                  <a:lnTo>
                    <a:pt x="44" y="1464"/>
                  </a:lnTo>
                  <a:lnTo>
                    <a:pt x="52" y="1448"/>
                  </a:lnTo>
                  <a:lnTo>
                    <a:pt x="62" y="1432"/>
                  </a:lnTo>
                  <a:lnTo>
                    <a:pt x="72" y="1416"/>
                  </a:lnTo>
                  <a:lnTo>
                    <a:pt x="83" y="1400"/>
                  </a:lnTo>
                  <a:lnTo>
                    <a:pt x="97" y="1385"/>
                  </a:lnTo>
                  <a:lnTo>
                    <a:pt x="110" y="1372"/>
                  </a:lnTo>
                  <a:lnTo>
                    <a:pt x="142" y="1343"/>
                  </a:lnTo>
                  <a:lnTo>
                    <a:pt x="214" y="1291"/>
                  </a:lnTo>
                  <a:lnTo>
                    <a:pt x="317" y="1217"/>
                  </a:lnTo>
                  <a:lnTo>
                    <a:pt x="447" y="1126"/>
                  </a:lnTo>
                  <a:lnTo>
                    <a:pt x="597" y="1021"/>
                  </a:lnTo>
                  <a:lnTo>
                    <a:pt x="765" y="905"/>
                  </a:lnTo>
                  <a:lnTo>
                    <a:pt x="941" y="783"/>
                  </a:lnTo>
                  <a:lnTo>
                    <a:pt x="1123" y="658"/>
                  </a:lnTo>
                  <a:lnTo>
                    <a:pt x="1303" y="533"/>
                  </a:lnTo>
                  <a:lnTo>
                    <a:pt x="1478" y="415"/>
                  </a:lnTo>
                  <a:lnTo>
                    <a:pt x="1640" y="303"/>
                  </a:lnTo>
                  <a:lnTo>
                    <a:pt x="1786" y="204"/>
                  </a:lnTo>
                  <a:lnTo>
                    <a:pt x="1907" y="119"/>
                  </a:lnTo>
                  <a:lnTo>
                    <a:pt x="2003" y="56"/>
                  </a:lnTo>
                  <a:lnTo>
                    <a:pt x="2062" y="13"/>
                  </a:lnTo>
                  <a:lnTo>
                    <a:pt x="2085" y="0"/>
                  </a:lnTo>
                  <a:lnTo>
                    <a:pt x="2096" y="36"/>
                  </a:lnTo>
                  <a:lnTo>
                    <a:pt x="2076" y="50"/>
                  </a:lnTo>
                  <a:lnTo>
                    <a:pt x="2017" y="89"/>
                  </a:lnTo>
                  <a:lnTo>
                    <a:pt x="1928" y="149"/>
                  </a:lnTo>
                  <a:lnTo>
                    <a:pt x="1811" y="230"/>
                  </a:lnTo>
                  <a:lnTo>
                    <a:pt x="1672" y="324"/>
                  </a:lnTo>
                  <a:lnTo>
                    <a:pt x="1518" y="431"/>
                  </a:lnTo>
                  <a:lnTo>
                    <a:pt x="1350" y="547"/>
                  </a:lnTo>
                  <a:lnTo>
                    <a:pt x="1179" y="666"/>
                  </a:lnTo>
                  <a:lnTo>
                    <a:pt x="1004" y="786"/>
                  </a:lnTo>
                  <a:lnTo>
                    <a:pt x="834" y="903"/>
                  </a:lnTo>
                  <a:lnTo>
                    <a:pt x="672" y="1014"/>
                  </a:lnTo>
                  <a:lnTo>
                    <a:pt x="526" y="1118"/>
                  </a:lnTo>
                  <a:lnTo>
                    <a:pt x="397" y="1206"/>
                  </a:lnTo>
                  <a:lnTo>
                    <a:pt x="295" y="1280"/>
                  </a:lnTo>
                  <a:lnTo>
                    <a:pt x="220" y="1333"/>
                  </a:lnTo>
                  <a:lnTo>
                    <a:pt x="182" y="1364"/>
                  </a:lnTo>
                  <a:lnTo>
                    <a:pt x="162" y="1378"/>
                  </a:lnTo>
                  <a:lnTo>
                    <a:pt x="146" y="1396"/>
                  </a:lnTo>
                  <a:lnTo>
                    <a:pt x="130" y="1412"/>
                  </a:lnTo>
                  <a:lnTo>
                    <a:pt x="119" y="1429"/>
                  </a:lnTo>
                  <a:lnTo>
                    <a:pt x="106" y="1444"/>
                  </a:lnTo>
                  <a:lnTo>
                    <a:pt x="97" y="1460"/>
                  </a:lnTo>
                  <a:lnTo>
                    <a:pt x="87" y="1476"/>
                  </a:lnTo>
                  <a:lnTo>
                    <a:pt x="81" y="1491"/>
                  </a:lnTo>
                  <a:lnTo>
                    <a:pt x="74" y="1505"/>
                  </a:lnTo>
                  <a:lnTo>
                    <a:pt x="68" y="1519"/>
                  </a:lnTo>
                  <a:lnTo>
                    <a:pt x="62" y="1533"/>
                  </a:lnTo>
                  <a:lnTo>
                    <a:pt x="58" y="1546"/>
                  </a:lnTo>
                  <a:lnTo>
                    <a:pt x="54" y="1557"/>
                  </a:lnTo>
                  <a:lnTo>
                    <a:pt x="50" y="1570"/>
                  </a:lnTo>
                  <a:lnTo>
                    <a:pt x="46" y="1580"/>
                  </a:lnTo>
                  <a:lnTo>
                    <a:pt x="42" y="1592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50273" name="Oval 97" descr="白色大理石">
            <a:extLst>
              <a:ext uri="{FF2B5EF4-FFF2-40B4-BE49-F238E27FC236}">
                <a16:creationId xmlns:a16="http://schemas.microsoft.com/office/drawing/2014/main" id="{D500053F-EA64-5648-807E-054617F5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905000" cy="76200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Mean Value </a:t>
            </a:r>
          </a:p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Theorem</a:t>
            </a:r>
          </a:p>
        </p:txBody>
      </p:sp>
      <p:sp>
        <p:nvSpPr>
          <p:cNvPr id="50274" name="Text Box 98">
            <a:extLst>
              <a:ext uri="{FF2B5EF4-FFF2-40B4-BE49-F238E27FC236}">
                <a16:creationId xmlns:a16="http://schemas.microsoft.com/office/drawing/2014/main" id="{907CC201-AE56-EC4F-944A-504F5A49A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= </a:t>
            </a:r>
            <a:r>
              <a:rPr lang="en-US" altLang="zh-CN" b="1" i="1"/>
              <a:t>f </a:t>
            </a:r>
            <a:r>
              <a:rPr lang="en-US" altLang="zh-CN" b="1"/>
              <a:t>’(</a:t>
            </a:r>
            <a:r>
              <a:rPr lang="en-US" altLang="zh-CN" b="1" i="1">
                <a:sym typeface="Symbol" pitchFamily="2" charset="2"/>
              </a:rPr>
              <a:t> </a:t>
            </a:r>
            <a:r>
              <a:rPr lang="en-US" altLang="zh-CN" b="1">
                <a:sym typeface="Symbol" pitchFamily="2" charset="2"/>
              </a:rPr>
              <a:t>)(</a:t>
            </a:r>
            <a:r>
              <a:rPr lang="en-US" altLang="zh-CN" b="1" i="1">
                <a:sym typeface="Symbol" pitchFamily="2" charset="2"/>
              </a:rPr>
              <a:t>x</a:t>
            </a:r>
            <a:r>
              <a:rPr lang="en-US" altLang="zh-CN" b="1">
                <a:sym typeface="Symbol" pitchFamily="2" charset="2"/>
              </a:rPr>
              <a:t>*  </a:t>
            </a:r>
            <a:r>
              <a:rPr lang="en-US" altLang="zh-CN" b="1" i="1">
                <a:sym typeface="Symbol" pitchFamily="2" charset="2"/>
              </a:rPr>
              <a:t>x</a:t>
            </a:r>
            <a:r>
              <a:rPr lang="en-US" altLang="zh-CN" b="1">
                <a:sym typeface="Symbol" pitchFamily="2" charset="2"/>
              </a:rPr>
              <a:t>)</a:t>
            </a:r>
            <a:endParaRPr lang="en-US" altLang="zh-CN" b="1"/>
          </a:p>
        </p:txBody>
      </p:sp>
      <p:sp>
        <p:nvSpPr>
          <p:cNvPr id="50275" name="Text Box 99">
            <a:extLst>
              <a:ext uri="{FF2B5EF4-FFF2-40B4-BE49-F238E27FC236}">
                <a16:creationId xmlns:a16="http://schemas.microsoft.com/office/drawing/2014/main" id="{8BA6B6F3-8BE1-2E49-B09B-BCDB9F95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9000"/>
            <a:ext cx="7162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/>
              <a:t>* </a:t>
            </a:r>
            <a:r>
              <a:rPr lang="zh-CN" altLang="en-US" b="1"/>
              <a:t>与 </a:t>
            </a:r>
            <a:r>
              <a:rPr lang="en-US" altLang="zh-CN" b="1" i="1"/>
              <a:t>x </a:t>
            </a:r>
            <a:r>
              <a:rPr lang="zh-CN" altLang="en-US" b="1"/>
              <a:t>非常接近时，可认为 </a:t>
            </a:r>
            <a:r>
              <a:rPr lang="en-US" altLang="zh-CN" b="1" i="1"/>
              <a:t>f </a:t>
            </a:r>
            <a:r>
              <a:rPr lang="en-US" altLang="zh-CN" b="1"/>
              <a:t>’(</a:t>
            </a:r>
            <a:r>
              <a:rPr lang="en-US" altLang="zh-CN" b="1" i="1">
                <a:sym typeface="Symbol" pitchFamily="2" charset="2"/>
              </a:rPr>
              <a:t> </a:t>
            </a:r>
            <a:r>
              <a:rPr lang="en-US" altLang="zh-CN" b="1">
                <a:sym typeface="Symbol" pitchFamily="2" charset="2"/>
              </a:rPr>
              <a:t>)</a:t>
            </a:r>
            <a:r>
              <a:rPr lang="en-US" altLang="zh-CN" b="1"/>
              <a:t>  </a:t>
            </a:r>
            <a:r>
              <a:rPr lang="en-US" altLang="zh-CN" b="1">
                <a:sym typeface="Symbol" pitchFamily="2" charset="2"/>
              </a:rPr>
              <a:t> </a:t>
            </a:r>
            <a:r>
              <a:rPr lang="en-US" altLang="zh-CN" b="1" i="1"/>
              <a:t>f </a:t>
            </a:r>
            <a:r>
              <a:rPr lang="en-US" altLang="zh-CN" b="1"/>
              <a:t>’(</a:t>
            </a:r>
            <a:r>
              <a:rPr lang="en-US" altLang="zh-CN" b="1" i="1"/>
              <a:t>x</a:t>
            </a:r>
            <a:r>
              <a:rPr lang="en-US" altLang="zh-CN" b="1"/>
              <a:t>*) </a:t>
            </a:r>
            <a:r>
              <a:rPr lang="zh-CN" altLang="en-US" b="1"/>
              <a:t>，则有：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|</a:t>
            </a:r>
            <a:r>
              <a:rPr lang="en-US" altLang="zh-CN" b="1" i="1"/>
              <a:t>e</a:t>
            </a:r>
            <a:r>
              <a:rPr lang="en-US" altLang="zh-CN" b="1"/>
              <a:t>*(</a:t>
            </a:r>
            <a:r>
              <a:rPr lang="en-US" altLang="zh-CN" b="1" i="1"/>
              <a:t>y</a:t>
            </a:r>
            <a:r>
              <a:rPr lang="en-US" altLang="zh-CN" b="1"/>
              <a:t>)| </a:t>
            </a:r>
            <a:r>
              <a:rPr lang="en-US" altLang="zh-CN" b="1">
                <a:sym typeface="Symbol" pitchFamily="2" charset="2"/>
              </a:rPr>
              <a:t></a:t>
            </a:r>
            <a:r>
              <a:rPr lang="en-US" altLang="zh-CN" b="1"/>
              <a:t> | </a:t>
            </a:r>
            <a:r>
              <a:rPr lang="en-US" altLang="zh-CN" b="1" i="1"/>
              <a:t>f </a:t>
            </a:r>
            <a:r>
              <a:rPr lang="en-US" altLang="zh-CN" b="1"/>
              <a:t>’(</a:t>
            </a:r>
            <a:r>
              <a:rPr lang="en-US" altLang="zh-CN" b="1" i="1"/>
              <a:t>x</a:t>
            </a:r>
            <a:r>
              <a:rPr lang="en-US" altLang="zh-CN" b="1"/>
              <a:t>*)|</a:t>
            </a:r>
            <a:r>
              <a:rPr lang="en-US" altLang="zh-CN" b="1">
                <a:sym typeface="Symbol" pitchFamily="2" charset="2"/>
              </a:rPr>
              <a:t>·</a:t>
            </a:r>
            <a:r>
              <a:rPr lang="en-US" altLang="zh-CN" b="1"/>
              <a:t>|</a:t>
            </a:r>
            <a:r>
              <a:rPr lang="en-US" altLang="zh-CN" b="1" i="1">
                <a:sym typeface="Symbol" pitchFamily="2" charset="2"/>
              </a:rPr>
              <a:t>e</a:t>
            </a:r>
            <a:r>
              <a:rPr lang="en-US" altLang="zh-CN" b="1">
                <a:sym typeface="Symbol" pitchFamily="2" charset="2"/>
              </a:rPr>
              <a:t>*(</a:t>
            </a:r>
            <a:r>
              <a:rPr lang="en-US" altLang="zh-CN" b="1" i="1">
                <a:sym typeface="Symbol" pitchFamily="2" charset="2"/>
              </a:rPr>
              <a:t>x</a:t>
            </a:r>
            <a:r>
              <a:rPr lang="en-US" altLang="zh-CN" b="1">
                <a:sym typeface="Symbol" pitchFamily="2" charset="2"/>
              </a:rPr>
              <a:t>)</a:t>
            </a:r>
            <a:r>
              <a:rPr lang="en-US" altLang="zh-CN" b="1"/>
              <a:t>|</a:t>
            </a:r>
          </a:p>
        </p:txBody>
      </p:sp>
      <p:sp>
        <p:nvSpPr>
          <p:cNvPr id="50276" name="Rectangle 100">
            <a:extLst>
              <a:ext uri="{FF2B5EF4-FFF2-40B4-BE49-F238E27FC236}">
                <a16:creationId xmlns:a16="http://schemas.microsoft.com/office/drawing/2014/main" id="{0E48E1E3-9955-A843-A0C0-EDD213BA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b="1"/>
              <a:t>即：</a:t>
            </a:r>
            <a:r>
              <a:rPr lang="en-US" altLang="zh-CN" b="1" i="1"/>
              <a:t>x</a:t>
            </a:r>
            <a:r>
              <a:rPr lang="en-US" altLang="zh-CN" b="1"/>
              <a:t>*</a:t>
            </a:r>
            <a:r>
              <a:rPr kumimoji="1" lang="zh-CN" altLang="en-US" b="1"/>
              <a:t>产生的误差经过 </a:t>
            </a:r>
            <a:r>
              <a:rPr lang="en-US" altLang="zh-CN" b="1" i="1"/>
              <a:t>f </a:t>
            </a:r>
            <a:r>
              <a:rPr kumimoji="1" lang="zh-CN" altLang="en-US" b="1"/>
              <a:t>作用后被放大</a:t>
            </a:r>
            <a:r>
              <a:rPr kumimoji="1" lang="en-US" altLang="zh-CN" b="1"/>
              <a:t>/</a:t>
            </a:r>
            <a:r>
              <a:rPr kumimoji="1" lang="zh-CN" altLang="en-US" b="1"/>
              <a:t>缩小了</a:t>
            </a:r>
            <a:r>
              <a:rPr lang="en-US" altLang="zh-CN" b="1"/>
              <a:t>| </a:t>
            </a:r>
            <a:r>
              <a:rPr lang="en-US" altLang="zh-CN" b="1" i="1"/>
              <a:t>f </a:t>
            </a:r>
            <a:r>
              <a:rPr lang="en-US" altLang="zh-CN" b="1"/>
              <a:t>’(</a:t>
            </a:r>
            <a:r>
              <a:rPr lang="en-US" altLang="zh-CN" b="1" i="1"/>
              <a:t>x</a:t>
            </a:r>
            <a:r>
              <a:rPr lang="en-US" altLang="zh-CN" b="1"/>
              <a:t>*)|</a:t>
            </a:r>
            <a:r>
              <a:rPr kumimoji="1" lang="zh-CN" altLang="en-US" b="1"/>
              <a:t>倍。故称</a:t>
            </a:r>
            <a:r>
              <a:rPr lang="en-US" altLang="zh-CN" b="1"/>
              <a:t>| </a:t>
            </a:r>
            <a:r>
              <a:rPr lang="en-US" altLang="zh-CN" b="1" i="1"/>
              <a:t>f </a:t>
            </a:r>
            <a:r>
              <a:rPr lang="en-US" altLang="zh-CN" b="1"/>
              <a:t>’(</a:t>
            </a:r>
            <a:r>
              <a:rPr lang="en-US" altLang="zh-CN" b="1" i="1"/>
              <a:t>x</a:t>
            </a:r>
            <a:r>
              <a:rPr lang="en-US" altLang="zh-CN" b="1"/>
              <a:t>*)|</a:t>
            </a:r>
            <a:r>
              <a:rPr kumimoji="1" lang="zh-CN" altLang="en-US" b="1"/>
              <a:t>为</a:t>
            </a:r>
            <a:r>
              <a:rPr kumimoji="1" lang="zh-CN" altLang="en-US" b="1">
                <a:solidFill>
                  <a:schemeClr val="hlink"/>
                </a:solidFill>
              </a:rPr>
              <a:t>放大因子</a:t>
            </a:r>
            <a:r>
              <a:rPr kumimoji="1" lang="zh-CN" altLang="en-US" b="1"/>
              <a:t> </a:t>
            </a:r>
            <a:r>
              <a:rPr kumimoji="1"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amplification factor */</a:t>
            </a:r>
            <a:r>
              <a:rPr kumimoji="1" lang="en-US" altLang="zh-CN" b="1"/>
              <a:t>   </a:t>
            </a:r>
            <a:r>
              <a:rPr kumimoji="1" lang="zh-CN" altLang="en-US" b="1"/>
              <a:t>或 </a:t>
            </a:r>
            <a:r>
              <a:rPr kumimoji="1" lang="zh-CN" altLang="en-US" b="1">
                <a:solidFill>
                  <a:schemeClr val="hlink"/>
                </a:solidFill>
              </a:rPr>
              <a:t>绝对条件数</a:t>
            </a:r>
            <a:r>
              <a:rPr kumimoji="1" lang="zh-CN" altLang="en-US" b="1"/>
              <a:t> </a:t>
            </a:r>
            <a:r>
              <a:rPr kumimoji="1"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absolute condition number */.</a:t>
            </a:r>
          </a:p>
        </p:txBody>
      </p:sp>
    </p:spTree>
    <p:extLst>
      <p:ext uri="{BB962C8B-B14F-4D97-AF65-F5344CB8AC3E}">
        <p14:creationId xmlns:p14="http://schemas.microsoft.com/office/powerpoint/2010/main" val="899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7" grpId="0" autoUpdateAnimBg="0"/>
      <p:bldP spid="50195" grpId="0" autoUpdateAnimBg="0"/>
      <p:bldP spid="50273" grpId="0" animBg="1" autoUpdateAnimBg="0"/>
      <p:bldP spid="50274" grpId="0" autoUpdateAnimBg="0"/>
      <p:bldP spid="50275" grpId="0" autoUpdateAnimBg="0"/>
      <p:bldP spid="5027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9976E4-C675-8940-9F8A-9E1A1190A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1" lang="en-US" altLang="zh-CN" sz="1800" b="1">
                <a:ea typeface="宋体" panose="02010600030101010101" pitchFamily="2" charset="-122"/>
              </a:rPr>
              <a:t>§3 Error Estimation for Functions</a:t>
            </a:r>
          </a:p>
        </p:txBody>
      </p:sp>
      <p:grpSp>
        <p:nvGrpSpPr>
          <p:cNvPr id="51250" name="Group 50">
            <a:extLst>
              <a:ext uri="{FF2B5EF4-FFF2-40B4-BE49-F238E27FC236}">
                <a16:creationId xmlns:a16="http://schemas.microsoft.com/office/drawing/2014/main" id="{73D5F3C8-11D4-2D40-BA96-0F804A211C5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85800"/>
            <a:ext cx="7261225" cy="866775"/>
            <a:chOff x="480" y="432"/>
            <a:chExt cx="4574" cy="546"/>
          </a:xfrm>
        </p:grpSpPr>
        <p:graphicFrame>
          <p:nvGraphicFramePr>
            <p:cNvPr id="27700" name="Object 3">
              <a:extLst>
                <a:ext uri="{FF2B5EF4-FFF2-40B4-BE49-F238E27FC236}">
                  <a16:creationId xmlns:a16="http://schemas.microsoft.com/office/drawing/2014/main" id="{59B43BD1-57AA-6741-83AE-5ADC7FBE65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432"/>
            <a:ext cx="1522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2" name="Equation" r:id="rId6" imgW="27800300" imgH="10528300" progId="Equation.3">
                    <p:embed/>
                  </p:oleObj>
                </mc:Choice>
                <mc:Fallback>
                  <p:oleObj name="Equation" r:id="rId6" imgW="27800300" imgH="10528300" progId="Equation.3">
                    <p:embed/>
                    <p:pic>
                      <p:nvPicPr>
                        <p:cNvPr id="27700" name="Object 3">
                          <a:extLst>
                            <a:ext uri="{FF2B5EF4-FFF2-40B4-BE49-F238E27FC236}">
                              <a16:creationId xmlns:a16="http://schemas.microsoft.com/office/drawing/2014/main" id="{59B43BD1-57AA-6741-83AE-5ADC7FBE65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432"/>
                          <a:ext cx="1522" cy="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1" name="Object 4">
              <a:extLst>
                <a:ext uri="{FF2B5EF4-FFF2-40B4-BE49-F238E27FC236}">
                  <a16:creationId xmlns:a16="http://schemas.microsoft.com/office/drawing/2014/main" id="{70EFBF7C-AB49-9149-9E5D-4610C6C04D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480"/>
            <a:ext cx="140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3" name="Equation" r:id="rId8" imgW="26327100" imgH="9944100" progId="Equation.3">
                    <p:embed/>
                  </p:oleObj>
                </mc:Choice>
                <mc:Fallback>
                  <p:oleObj name="Equation" r:id="rId8" imgW="26327100" imgH="9944100" progId="Equation.3">
                    <p:embed/>
                    <p:pic>
                      <p:nvPicPr>
                        <p:cNvPr id="27701" name="Object 4">
                          <a:extLst>
                            <a:ext uri="{FF2B5EF4-FFF2-40B4-BE49-F238E27FC236}">
                              <a16:creationId xmlns:a16="http://schemas.microsoft.com/office/drawing/2014/main" id="{70EFBF7C-AB49-9149-9E5D-4610C6C04D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480"/>
                          <a:ext cx="1406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EA5F90E3-AE5E-BB45-8EDC-5C5C79BC34D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921918" y="192882"/>
            <a:ext cx="1071563" cy="1905000"/>
            <a:chOff x="1738" y="1934"/>
            <a:chExt cx="1302" cy="1268"/>
          </a:xfrm>
        </p:grpSpPr>
        <p:sp>
          <p:nvSpPr>
            <p:cNvPr id="27656" name="Freeform 6">
              <a:extLst>
                <a:ext uri="{FF2B5EF4-FFF2-40B4-BE49-F238E27FC236}">
                  <a16:creationId xmlns:a16="http://schemas.microsoft.com/office/drawing/2014/main" id="{67DEB343-B9D0-D947-9C0A-A6312D381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934"/>
              <a:ext cx="1302" cy="1268"/>
            </a:xfrm>
            <a:custGeom>
              <a:avLst/>
              <a:gdLst>
                <a:gd name="T0" fmla="*/ 0 w 2606"/>
                <a:gd name="T1" fmla="*/ 1 h 2536"/>
                <a:gd name="T2" fmla="*/ 0 w 2606"/>
                <a:gd name="T3" fmla="*/ 10 h 2536"/>
                <a:gd name="T4" fmla="*/ 10 w 2606"/>
                <a:gd name="T5" fmla="*/ 10 h 2536"/>
                <a:gd name="T6" fmla="*/ 9 w 2606"/>
                <a:gd name="T7" fmla="*/ 0 h 2536"/>
                <a:gd name="T8" fmla="*/ 0 w 2606"/>
                <a:gd name="T9" fmla="*/ 1 h 2536"/>
                <a:gd name="T10" fmla="*/ 0 w 2606"/>
                <a:gd name="T11" fmla="*/ 1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06" h="2536">
                  <a:moveTo>
                    <a:pt x="0" y="23"/>
                  </a:moveTo>
                  <a:lnTo>
                    <a:pt x="15" y="2520"/>
                  </a:lnTo>
                  <a:lnTo>
                    <a:pt x="2606" y="2536"/>
                  </a:lnTo>
                  <a:lnTo>
                    <a:pt x="25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7" name="Freeform 7">
              <a:extLst>
                <a:ext uri="{FF2B5EF4-FFF2-40B4-BE49-F238E27FC236}">
                  <a16:creationId xmlns:a16="http://schemas.microsoft.com/office/drawing/2014/main" id="{3C7AA81A-0C94-644C-AAAA-A7398F5EE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404"/>
              <a:ext cx="998" cy="780"/>
            </a:xfrm>
            <a:custGeom>
              <a:avLst/>
              <a:gdLst>
                <a:gd name="T0" fmla="*/ 0 w 1995"/>
                <a:gd name="T1" fmla="*/ 1 h 1562"/>
                <a:gd name="T2" fmla="*/ 0 w 1995"/>
                <a:gd name="T3" fmla="*/ 1 h 1562"/>
                <a:gd name="T4" fmla="*/ 1 w 1995"/>
                <a:gd name="T5" fmla="*/ 1 h 1562"/>
                <a:gd name="T6" fmla="*/ 1 w 1995"/>
                <a:gd name="T7" fmla="*/ 1 h 1562"/>
                <a:gd name="T8" fmla="*/ 1 w 1995"/>
                <a:gd name="T9" fmla="*/ 1 h 1562"/>
                <a:gd name="T10" fmla="*/ 1 w 1995"/>
                <a:gd name="T11" fmla="*/ 0 h 1562"/>
                <a:gd name="T12" fmla="*/ 1 w 1995"/>
                <a:gd name="T13" fmla="*/ 0 h 1562"/>
                <a:gd name="T14" fmla="*/ 1 w 1995"/>
                <a:gd name="T15" fmla="*/ 0 h 1562"/>
                <a:gd name="T16" fmla="*/ 1 w 1995"/>
                <a:gd name="T17" fmla="*/ 0 h 1562"/>
                <a:gd name="T18" fmla="*/ 1 w 1995"/>
                <a:gd name="T19" fmla="*/ 0 h 1562"/>
                <a:gd name="T20" fmla="*/ 1 w 1995"/>
                <a:gd name="T21" fmla="*/ 0 h 1562"/>
                <a:gd name="T22" fmla="*/ 1 w 1995"/>
                <a:gd name="T23" fmla="*/ 0 h 1562"/>
                <a:gd name="T24" fmla="*/ 1 w 1995"/>
                <a:gd name="T25" fmla="*/ 0 h 1562"/>
                <a:gd name="T26" fmla="*/ 1 w 1995"/>
                <a:gd name="T27" fmla="*/ 0 h 1562"/>
                <a:gd name="T28" fmla="*/ 1 w 1995"/>
                <a:gd name="T29" fmla="*/ 0 h 1562"/>
                <a:gd name="T30" fmla="*/ 2 w 1995"/>
                <a:gd name="T31" fmla="*/ 0 h 1562"/>
                <a:gd name="T32" fmla="*/ 2 w 1995"/>
                <a:gd name="T33" fmla="*/ 0 h 1562"/>
                <a:gd name="T34" fmla="*/ 2 w 1995"/>
                <a:gd name="T35" fmla="*/ 0 h 1562"/>
                <a:gd name="T36" fmla="*/ 2 w 1995"/>
                <a:gd name="T37" fmla="*/ 0 h 1562"/>
                <a:gd name="T38" fmla="*/ 3 w 1995"/>
                <a:gd name="T39" fmla="*/ 0 h 1562"/>
                <a:gd name="T40" fmla="*/ 3 w 1995"/>
                <a:gd name="T41" fmla="*/ 1 h 1562"/>
                <a:gd name="T42" fmla="*/ 4 w 1995"/>
                <a:gd name="T43" fmla="*/ 1 h 1562"/>
                <a:gd name="T44" fmla="*/ 4 w 1995"/>
                <a:gd name="T45" fmla="*/ 2 h 1562"/>
                <a:gd name="T46" fmla="*/ 5 w 1995"/>
                <a:gd name="T47" fmla="*/ 2 h 1562"/>
                <a:gd name="T48" fmla="*/ 6 w 1995"/>
                <a:gd name="T49" fmla="*/ 3 h 1562"/>
                <a:gd name="T50" fmla="*/ 6 w 1995"/>
                <a:gd name="T51" fmla="*/ 3 h 1562"/>
                <a:gd name="T52" fmla="*/ 7 w 1995"/>
                <a:gd name="T53" fmla="*/ 4 h 1562"/>
                <a:gd name="T54" fmla="*/ 7 w 1995"/>
                <a:gd name="T55" fmla="*/ 4 h 1562"/>
                <a:gd name="T56" fmla="*/ 7 w 1995"/>
                <a:gd name="T57" fmla="*/ 5 h 1562"/>
                <a:gd name="T58" fmla="*/ 8 w 1995"/>
                <a:gd name="T59" fmla="*/ 5 h 1562"/>
                <a:gd name="T60" fmla="*/ 8 w 1995"/>
                <a:gd name="T61" fmla="*/ 5 h 1562"/>
                <a:gd name="T62" fmla="*/ 8 w 1995"/>
                <a:gd name="T63" fmla="*/ 6 h 1562"/>
                <a:gd name="T64" fmla="*/ 8 w 1995"/>
                <a:gd name="T65" fmla="*/ 6 h 1562"/>
                <a:gd name="T66" fmla="*/ 1 w 1995"/>
                <a:gd name="T67" fmla="*/ 6 h 1562"/>
                <a:gd name="T68" fmla="*/ 0 w 1995"/>
                <a:gd name="T69" fmla="*/ 1 h 1562"/>
                <a:gd name="T70" fmla="*/ 0 w 1995"/>
                <a:gd name="T71" fmla="*/ 1 h 15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995" h="1562">
                  <a:moveTo>
                    <a:pt x="0" y="346"/>
                  </a:moveTo>
                  <a:lnTo>
                    <a:pt x="0" y="339"/>
                  </a:lnTo>
                  <a:lnTo>
                    <a:pt x="1" y="324"/>
                  </a:lnTo>
                  <a:lnTo>
                    <a:pt x="4" y="301"/>
                  </a:lnTo>
                  <a:lnTo>
                    <a:pt x="11" y="273"/>
                  </a:lnTo>
                  <a:lnTo>
                    <a:pt x="16" y="240"/>
                  </a:lnTo>
                  <a:lnTo>
                    <a:pt x="26" y="205"/>
                  </a:lnTo>
                  <a:lnTo>
                    <a:pt x="40" y="167"/>
                  </a:lnTo>
                  <a:lnTo>
                    <a:pt x="57" y="131"/>
                  </a:lnTo>
                  <a:lnTo>
                    <a:pt x="74" y="95"/>
                  </a:lnTo>
                  <a:lnTo>
                    <a:pt x="98" y="62"/>
                  </a:lnTo>
                  <a:lnTo>
                    <a:pt x="126" y="35"/>
                  </a:lnTo>
                  <a:lnTo>
                    <a:pt x="159" y="15"/>
                  </a:lnTo>
                  <a:lnTo>
                    <a:pt x="195" y="3"/>
                  </a:lnTo>
                  <a:lnTo>
                    <a:pt x="239" y="0"/>
                  </a:lnTo>
                  <a:lnTo>
                    <a:pt x="287" y="11"/>
                  </a:lnTo>
                  <a:lnTo>
                    <a:pt x="343" y="34"/>
                  </a:lnTo>
                  <a:lnTo>
                    <a:pt x="410" y="77"/>
                  </a:lnTo>
                  <a:lnTo>
                    <a:pt x="501" y="146"/>
                  </a:lnTo>
                  <a:lnTo>
                    <a:pt x="608" y="233"/>
                  </a:lnTo>
                  <a:lnTo>
                    <a:pt x="729" y="339"/>
                  </a:lnTo>
                  <a:lnTo>
                    <a:pt x="861" y="459"/>
                  </a:lnTo>
                  <a:lnTo>
                    <a:pt x="999" y="586"/>
                  </a:lnTo>
                  <a:lnTo>
                    <a:pt x="1141" y="721"/>
                  </a:lnTo>
                  <a:lnTo>
                    <a:pt x="1283" y="858"/>
                  </a:lnTo>
                  <a:lnTo>
                    <a:pt x="1421" y="991"/>
                  </a:lnTo>
                  <a:lnTo>
                    <a:pt x="1551" y="1120"/>
                  </a:lnTo>
                  <a:lnTo>
                    <a:pt x="1672" y="1239"/>
                  </a:lnTo>
                  <a:lnTo>
                    <a:pt x="1780" y="1345"/>
                  </a:lnTo>
                  <a:lnTo>
                    <a:pt x="1866" y="1434"/>
                  </a:lnTo>
                  <a:lnTo>
                    <a:pt x="1935" y="1503"/>
                  </a:lnTo>
                  <a:lnTo>
                    <a:pt x="1979" y="1547"/>
                  </a:lnTo>
                  <a:lnTo>
                    <a:pt x="1995" y="1562"/>
                  </a:lnTo>
                  <a:lnTo>
                    <a:pt x="7" y="1562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8" name="Freeform 8">
              <a:extLst>
                <a:ext uri="{FF2B5EF4-FFF2-40B4-BE49-F238E27FC236}">
                  <a16:creationId xmlns:a16="http://schemas.microsoft.com/office/drawing/2014/main" id="{0F095B74-4635-9549-8082-26B1AD2DC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1967"/>
              <a:ext cx="887" cy="785"/>
            </a:xfrm>
            <a:custGeom>
              <a:avLst/>
              <a:gdLst>
                <a:gd name="T0" fmla="*/ 0 w 1773"/>
                <a:gd name="T1" fmla="*/ 0 h 1569"/>
                <a:gd name="T2" fmla="*/ 7 w 1773"/>
                <a:gd name="T3" fmla="*/ 7 h 1569"/>
                <a:gd name="T4" fmla="*/ 7 w 1773"/>
                <a:gd name="T5" fmla="*/ 0 h 1569"/>
                <a:gd name="T6" fmla="*/ 0 w 1773"/>
                <a:gd name="T7" fmla="*/ 0 h 1569"/>
                <a:gd name="T8" fmla="*/ 0 w 1773"/>
                <a:gd name="T9" fmla="*/ 0 h 1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3" h="1569">
                  <a:moveTo>
                    <a:pt x="0" y="0"/>
                  </a:moveTo>
                  <a:lnTo>
                    <a:pt x="1773" y="1569"/>
                  </a:lnTo>
                  <a:lnTo>
                    <a:pt x="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9" name="Freeform 9">
              <a:extLst>
                <a:ext uri="{FF2B5EF4-FFF2-40B4-BE49-F238E27FC236}">
                  <a16:creationId xmlns:a16="http://schemas.microsoft.com/office/drawing/2014/main" id="{140F467F-46F4-514B-BFF3-E3A451ED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69"/>
              <a:ext cx="1246" cy="1220"/>
            </a:xfrm>
            <a:custGeom>
              <a:avLst/>
              <a:gdLst>
                <a:gd name="T0" fmla="*/ 2 w 2492"/>
                <a:gd name="T1" fmla="*/ 0 h 2440"/>
                <a:gd name="T2" fmla="*/ 10 w 2492"/>
                <a:gd name="T3" fmla="*/ 8 h 2440"/>
                <a:gd name="T4" fmla="*/ 10 w 2492"/>
                <a:gd name="T5" fmla="*/ 10 h 2440"/>
                <a:gd name="T6" fmla="*/ 10 w 2492"/>
                <a:gd name="T7" fmla="*/ 10 h 2440"/>
                <a:gd name="T8" fmla="*/ 2 w 2492"/>
                <a:gd name="T9" fmla="*/ 3 h 2440"/>
                <a:gd name="T10" fmla="*/ 2 w 2492"/>
                <a:gd name="T11" fmla="*/ 3 h 2440"/>
                <a:gd name="T12" fmla="*/ 1 w 2492"/>
                <a:gd name="T13" fmla="*/ 3 h 2440"/>
                <a:gd name="T14" fmla="*/ 1 w 2492"/>
                <a:gd name="T15" fmla="*/ 3 h 2440"/>
                <a:gd name="T16" fmla="*/ 0 w 2492"/>
                <a:gd name="T17" fmla="*/ 2 h 2440"/>
                <a:gd name="T18" fmla="*/ 1 w 2492"/>
                <a:gd name="T19" fmla="*/ 2 h 2440"/>
                <a:gd name="T20" fmla="*/ 1 w 2492"/>
                <a:gd name="T21" fmla="*/ 2 h 2440"/>
                <a:gd name="T22" fmla="*/ 1 w 2492"/>
                <a:gd name="T23" fmla="*/ 1 h 2440"/>
                <a:gd name="T24" fmla="*/ 1 w 2492"/>
                <a:gd name="T25" fmla="*/ 1 h 2440"/>
                <a:gd name="T26" fmla="*/ 2 w 2492"/>
                <a:gd name="T27" fmla="*/ 0 h 2440"/>
                <a:gd name="T28" fmla="*/ 2 w 2492"/>
                <a:gd name="T29" fmla="*/ 0 h 24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92" h="2440">
                  <a:moveTo>
                    <a:pt x="397" y="0"/>
                  </a:moveTo>
                  <a:lnTo>
                    <a:pt x="2492" y="1884"/>
                  </a:lnTo>
                  <a:lnTo>
                    <a:pt x="2467" y="2440"/>
                  </a:lnTo>
                  <a:lnTo>
                    <a:pt x="2431" y="2428"/>
                  </a:lnTo>
                  <a:lnTo>
                    <a:pt x="503" y="696"/>
                  </a:lnTo>
                  <a:lnTo>
                    <a:pt x="294" y="608"/>
                  </a:lnTo>
                  <a:lnTo>
                    <a:pt x="152" y="625"/>
                  </a:lnTo>
                  <a:lnTo>
                    <a:pt x="10" y="765"/>
                  </a:lnTo>
                  <a:lnTo>
                    <a:pt x="0" y="421"/>
                  </a:lnTo>
                  <a:lnTo>
                    <a:pt x="101" y="387"/>
                  </a:lnTo>
                  <a:lnTo>
                    <a:pt x="171" y="375"/>
                  </a:lnTo>
                  <a:lnTo>
                    <a:pt x="20" y="241"/>
                  </a:lnTo>
                  <a:lnTo>
                    <a:pt x="20" y="1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0" name="Freeform 10">
              <a:extLst>
                <a:ext uri="{FF2B5EF4-FFF2-40B4-BE49-F238E27FC236}">
                  <a16:creationId xmlns:a16="http://schemas.microsoft.com/office/drawing/2014/main" id="{8BF35D86-9360-BE46-9266-3EB64ECE0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1966"/>
              <a:ext cx="1211" cy="1110"/>
            </a:xfrm>
            <a:custGeom>
              <a:avLst/>
              <a:gdLst>
                <a:gd name="T0" fmla="*/ 0 w 2421"/>
                <a:gd name="T1" fmla="*/ 0 h 2218"/>
                <a:gd name="T2" fmla="*/ 10 w 2421"/>
                <a:gd name="T3" fmla="*/ 9 h 2218"/>
                <a:gd name="T4" fmla="*/ 10 w 2421"/>
                <a:gd name="T5" fmla="*/ 9 h 2218"/>
                <a:gd name="T6" fmla="*/ 1 w 2421"/>
                <a:gd name="T7" fmla="*/ 1 h 2218"/>
                <a:gd name="T8" fmla="*/ 0 w 2421"/>
                <a:gd name="T9" fmla="*/ 0 h 2218"/>
                <a:gd name="T10" fmla="*/ 0 w 2421"/>
                <a:gd name="T11" fmla="*/ 0 h 2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21" h="2218">
                  <a:moveTo>
                    <a:pt x="0" y="0"/>
                  </a:moveTo>
                  <a:lnTo>
                    <a:pt x="2421" y="2218"/>
                  </a:lnTo>
                  <a:lnTo>
                    <a:pt x="2421" y="2166"/>
                  </a:lnTo>
                  <a:lnTo>
                    <a:pt x="7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1" name="Freeform 11">
              <a:extLst>
                <a:ext uri="{FF2B5EF4-FFF2-40B4-BE49-F238E27FC236}">
                  <a16:creationId xmlns:a16="http://schemas.microsoft.com/office/drawing/2014/main" id="{D22A019F-2BBE-A741-957C-DCEA51CB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1960"/>
              <a:ext cx="1166" cy="1222"/>
            </a:xfrm>
            <a:custGeom>
              <a:avLst/>
              <a:gdLst>
                <a:gd name="T0" fmla="*/ 3 w 2331"/>
                <a:gd name="T1" fmla="*/ 0 h 2444"/>
                <a:gd name="T2" fmla="*/ 4 w 2331"/>
                <a:gd name="T3" fmla="*/ 4 h 2444"/>
                <a:gd name="T4" fmla="*/ 2 w 2331"/>
                <a:gd name="T5" fmla="*/ 5 h 2444"/>
                <a:gd name="T6" fmla="*/ 1 w 2331"/>
                <a:gd name="T7" fmla="*/ 6 h 2444"/>
                <a:gd name="T8" fmla="*/ 0 w 2331"/>
                <a:gd name="T9" fmla="*/ 7 h 2444"/>
                <a:gd name="T10" fmla="*/ 1 w 2331"/>
                <a:gd name="T11" fmla="*/ 8 h 2444"/>
                <a:gd name="T12" fmla="*/ 1 w 2331"/>
                <a:gd name="T13" fmla="*/ 9 h 2444"/>
                <a:gd name="T14" fmla="*/ 2 w 2331"/>
                <a:gd name="T15" fmla="*/ 9 h 2444"/>
                <a:gd name="T16" fmla="*/ 3 w 2331"/>
                <a:gd name="T17" fmla="*/ 10 h 2444"/>
                <a:gd name="T18" fmla="*/ 6 w 2331"/>
                <a:gd name="T19" fmla="*/ 10 h 2444"/>
                <a:gd name="T20" fmla="*/ 6 w 2331"/>
                <a:gd name="T21" fmla="*/ 8 h 2444"/>
                <a:gd name="T22" fmla="*/ 7 w 2331"/>
                <a:gd name="T23" fmla="*/ 6 h 2444"/>
                <a:gd name="T24" fmla="*/ 8 w 2331"/>
                <a:gd name="T25" fmla="*/ 4 h 2444"/>
                <a:gd name="T26" fmla="*/ 9 w 2331"/>
                <a:gd name="T27" fmla="*/ 3 h 2444"/>
                <a:gd name="T28" fmla="*/ 10 w 2331"/>
                <a:gd name="T29" fmla="*/ 2 h 2444"/>
                <a:gd name="T30" fmla="*/ 9 w 2331"/>
                <a:gd name="T31" fmla="*/ 1 h 2444"/>
                <a:gd name="T32" fmla="*/ 9 w 2331"/>
                <a:gd name="T33" fmla="*/ 1 h 2444"/>
                <a:gd name="T34" fmla="*/ 8 w 2331"/>
                <a:gd name="T35" fmla="*/ 1 h 2444"/>
                <a:gd name="T36" fmla="*/ 8 w 2331"/>
                <a:gd name="T37" fmla="*/ 1 h 2444"/>
                <a:gd name="T38" fmla="*/ 7 w 2331"/>
                <a:gd name="T39" fmla="*/ 1 h 2444"/>
                <a:gd name="T40" fmla="*/ 7 w 2331"/>
                <a:gd name="T41" fmla="*/ 1 h 2444"/>
                <a:gd name="T42" fmla="*/ 3 w 2331"/>
                <a:gd name="T43" fmla="*/ 0 h 2444"/>
                <a:gd name="T44" fmla="*/ 3 w 2331"/>
                <a:gd name="T45" fmla="*/ 0 h 24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331" h="2444">
                  <a:moveTo>
                    <a:pt x="752" y="0"/>
                  </a:moveTo>
                  <a:lnTo>
                    <a:pt x="773" y="921"/>
                  </a:lnTo>
                  <a:lnTo>
                    <a:pt x="339" y="1239"/>
                  </a:lnTo>
                  <a:lnTo>
                    <a:pt x="60" y="1490"/>
                  </a:lnTo>
                  <a:lnTo>
                    <a:pt x="0" y="1738"/>
                  </a:lnTo>
                  <a:lnTo>
                    <a:pt x="35" y="1895"/>
                  </a:lnTo>
                  <a:lnTo>
                    <a:pt x="188" y="2092"/>
                  </a:lnTo>
                  <a:lnTo>
                    <a:pt x="457" y="2247"/>
                  </a:lnTo>
                  <a:lnTo>
                    <a:pt x="674" y="2434"/>
                  </a:lnTo>
                  <a:lnTo>
                    <a:pt x="1488" y="2444"/>
                  </a:lnTo>
                  <a:lnTo>
                    <a:pt x="1524" y="1816"/>
                  </a:lnTo>
                  <a:lnTo>
                    <a:pt x="1649" y="1369"/>
                  </a:lnTo>
                  <a:lnTo>
                    <a:pt x="1845" y="981"/>
                  </a:lnTo>
                  <a:lnTo>
                    <a:pt x="2096" y="617"/>
                  </a:lnTo>
                  <a:lnTo>
                    <a:pt x="2331" y="385"/>
                  </a:lnTo>
                  <a:lnTo>
                    <a:pt x="2294" y="17"/>
                  </a:lnTo>
                  <a:lnTo>
                    <a:pt x="2136" y="17"/>
                  </a:lnTo>
                  <a:lnTo>
                    <a:pt x="1983" y="115"/>
                  </a:lnTo>
                  <a:lnTo>
                    <a:pt x="1827" y="206"/>
                  </a:lnTo>
                  <a:lnTo>
                    <a:pt x="1662" y="183"/>
                  </a:lnTo>
                  <a:lnTo>
                    <a:pt x="1579" y="1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2" name="Freeform 12">
              <a:extLst>
                <a:ext uri="{FF2B5EF4-FFF2-40B4-BE49-F238E27FC236}">
                  <a16:creationId xmlns:a16="http://schemas.microsoft.com/office/drawing/2014/main" id="{DEDD123C-713D-754A-BF1F-7A6636580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961"/>
              <a:ext cx="48" cy="282"/>
            </a:xfrm>
            <a:custGeom>
              <a:avLst/>
              <a:gdLst>
                <a:gd name="T0" fmla="*/ 0 w 96"/>
                <a:gd name="T1" fmla="*/ 0 h 563"/>
                <a:gd name="T2" fmla="*/ 1 w 96"/>
                <a:gd name="T3" fmla="*/ 3 h 563"/>
                <a:gd name="T4" fmla="*/ 1 w 96"/>
                <a:gd name="T5" fmla="*/ 3 h 563"/>
                <a:gd name="T6" fmla="*/ 1 w 96"/>
                <a:gd name="T7" fmla="*/ 1 h 563"/>
                <a:gd name="T8" fmla="*/ 0 w 96"/>
                <a:gd name="T9" fmla="*/ 0 h 563"/>
                <a:gd name="T10" fmla="*/ 0 w 96"/>
                <a:gd name="T11" fmla="*/ 0 h 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563">
                  <a:moveTo>
                    <a:pt x="0" y="0"/>
                  </a:moveTo>
                  <a:lnTo>
                    <a:pt x="8" y="563"/>
                  </a:lnTo>
                  <a:lnTo>
                    <a:pt x="96" y="529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3" name="Freeform 13">
              <a:extLst>
                <a:ext uri="{FF2B5EF4-FFF2-40B4-BE49-F238E27FC236}">
                  <a16:creationId xmlns:a16="http://schemas.microsoft.com/office/drawing/2014/main" id="{3F02B080-D59D-C848-9199-45C6DDDA2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2545"/>
              <a:ext cx="54" cy="639"/>
            </a:xfrm>
            <a:custGeom>
              <a:avLst/>
              <a:gdLst>
                <a:gd name="T0" fmla="*/ 0 w 107"/>
                <a:gd name="T1" fmla="*/ 1 h 1278"/>
                <a:gd name="T2" fmla="*/ 0 w 107"/>
                <a:gd name="T3" fmla="*/ 5 h 1278"/>
                <a:gd name="T4" fmla="*/ 1 w 107"/>
                <a:gd name="T5" fmla="*/ 5 h 1278"/>
                <a:gd name="T6" fmla="*/ 1 w 107"/>
                <a:gd name="T7" fmla="*/ 0 h 1278"/>
                <a:gd name="T8" fmla="*/ 0 w 107"/>
                <a:gd name="T9" fmla="*/ 1 h 1278"/>
                <a:gd name="T10" fmla="*/ 0 w 107"/>
                <a:gd name="T11" fmla="*/ 1 h 12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" h="1278">
                  <a:moveTo>
                    <a:pt x="0" y="67"/>
                  </a:moveTo>
                  <a:lnTo>
                    <a:pt x="0" y="1278"/>
                  </a:lnTo>
                  <a:lnTo>
                    <a:pt x="107" y="1274"/>
                  </a:lnTo>
                  <a:lnTo>
                    <a:pt x="9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4" name="Freeform 14">
              <a:extLst>
                <a:ext uri="{FF2B5EF4-FFF2-40B4-BE49-F238E27FC236}">
                  <a16:creationId xmlns:a16="http://schemas.microsoft.com/office/drawing/2014/main" id="{650BD361-366F-894E-8315-A2DD53FC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" y="2932"/>
              <a:ext cx="132" cy="131"/>
            </a:xfrm>
            <a:custGeom>
              <a:avLst/>
              <a:gdLst>
                <a:gd name="T0" fmla="*/ 0 w 263"/>
                <a:gd name="T1" fmla="*/ 1 h 262"/>
                <a:gd name="T2" fmla="*/ 2 w 263"/>
                <a:gd name="T3" fmla="*/ 2 h 262"/>
                <a:gd name="T4" fmla="*/ 2 w 263"/>
                <a:gd name="T5" fmla="*/ 0 h 262"/>
                <a:gd name="T6" fmla="*/ 0 w 263"/>
                <a:gd name="T7" fmla="*/ 1 h 262"/>
                <a:gd name="T8" fmla="*/ 0 w 263"/>
                <a:gd name="T9" fmla="*/ 1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" h="262">
                  <a:moveTo>
                    <a:pt x="0" y="90"/>
                  </a:moveTo>
                  <a:lnTo>
                    <a:pt x="258" y="262"/>
                  </a:lnTo>
                  <a:lnTo>
                    <a:pt x="263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5" name="Freeform 15">
              <a:extLst>
                <a:ext uri="{FF2B5EF4-FFF2-40B4-BE49-F238E27FC236}">
                  <a16:creationId xmlns:a16="http://schemas.microsoft.com/office/drawing/2014/main" id="{C0C36370-6E4C-A147-B04E-0695ED63B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2280"/>
              <a:ext cx="171" cy="269"/>
            </a:xfrm>
            <a:custGeom>
              <a:avLst/>
              <a:gdLst>
                <a:gd name="T0" fmla="*/ 0 w 343"/>
                <a:gd name="T1" fmla="*/ 1 h 538"/>
                <a:gd name="T2" fmla="*/ 0 w 343"/>
                <a:gd name="T3" fmla="*/ 2 h 538"/>
                <a:gd name="T4" fmla="*/ 0 w 343"/>
                <a:gd name="T5" fmla="*/ 2 h 538"/>
                <a:gd name="T6" fmla="*/ 0 w 343"/>
                <a:gd name="T7" fmla="*/ 3 h 538"/>
                <a:gd name="T8" fmla="*/ 1 w 343"/>
                <a:gd name="T9" fmla="*/ 0 h 538"/>
                <a:gd name="T10" fmla="*/ 0 w 343"/>
                <a:gd name="T11" fmla="*/ 1 h 538"/>
                <a:gd name="T12" fmla="*/ 0 w 343"/>
                <a:gd name="T13" fmla="*/ 1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3" h="538">
                  <a:moveTo>
                    <a:pt x="13" y="252"/>
                  </a:moveTo>
                  <a:lnTo>
                    <a:pt x="25" y="321"/>
                  </a:lnTo>
                  <a:lnTo>
                    <a:pt x="0" y="374"/>
                  </a:lnTo>
                  <a:lnTo>
                    <a:pt x="11" y="538"/>
                  </a:lnTo>
                  <a:lnTo>
                    <a:pt x="343" y="0"/>
                  </a:lnTo>
                  <a:lnTo>
                    <a:pt x="13" y="252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6" name="Freeform 16">
              <a:extLst>
                <a:ext uri="{FF2B5EF4-FFF2-40B4-BE49-F238E27FC236}">
                  <a16:creationId xmlns:a16="http://schemas.microsoft.com/office/drawing/2014/main" id="{30C1233A-0541-AD4E-B820-EABFC02A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640"/>
              <a:ext cx="180" cy="217"/>
            </a:xfrm>
            <a:custGeom>
              <a:avLst/>
              <a:gdLst>
                <a:gd name="T0" fmla="*/ 2 w 358"/>
                <a:gd name="T1" fmla="*/ 0 h 435"/>
                <a:gd name="T2" fmla="*/ 1 w 358"/>
                <a:gd name="T3" fmla="*/ 0 h 435"/>
                <a:gd name="T4" fmla="*/ 0 w 358"/>
                <a:gd name="T5" fmla="*/ 1 h 435"/>
                <a:gd name="T6" fmla="*/ 1 w 358"/>
                <a:gd name="T7" fmla="*/ 1 h 435"/>
                <a:gd name="T8" fmla="*/ 1 w 358"/>
                <a:gd name="T9" fmla="*/ 1 h 435"/>
                <a:gd name="T10" fmla="*/ 1 w 358"/>
                <a:gd name="T11" fmla="*/ 1 h 435"/>
                <a:gd name="T12" fmla="*/ 2 w 358"/>
                <a:gd name="T13" fmla="*/ 1 h 435"/>
                <a:gd name="T14" fmla="*/ 2 w 358"/>
                <a:gd name="T15" fmla="*/ 1 h 435"/>
                <a:gd name="T16" fmla="*/ 2 w 358"/>
                <a:gd name="T17" fmla="*/ 0 h 435"/>
                <a:gd name="T18" fmla="*/ 2 w 358"/>
                <a:gd name="T19" fmla="*/ 0 h 435"/>
                <a:gd name="T20" fmla="*/ 2 w 358"/>
                <a:gd name="T21" fmla="*/ 0 h 435"/>
                <a:gd name="T22" fmla="*/ 2 w 358"/>
                <a:gd name="T23" fmla="*/ 0 h 435"/>
                <a:gd name="T24" fmla="*/ 2 w 358"/>
                <a:gd name="T25" fmla="*/ 0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8" h="435">
                  <a:moveTo>
                    <a:pt x="261" y="19"/>
                  </a:moveTo>
                  <a:lnTo>
                    <a:pt x="130" y="149"/>
                  </a:lnTo>
                  <a:lnTo>
                    <a:pt x="0" y="276"/>
                  </a:lnTo>
                  <a:lnTo>
                    <a:pt x="16" y="370"/>
                  </a:lnTo>
                  <a:lnTo>
                    <a:pt x="95" y="435"/>
                  </a:lnTo>
                  <a:lnTo>
                    <a:pt x="201" y="435"/>
                  </a:lnTo>
                  <a:lnTo>
                    <a:pt x="300" y="343"/>
                  </a:lnTo>
                  <a:lnTo>
                    <a:pt x="345" y="278"/>
                  </a:lnTo>
                  <a:lnTo>
                    <a:pt x="358" y="74"/>
                  </a:lnTo>
                  <a:lnTo>
                    <a:pt x="294" y="114"/>
                  </a:lnTo>
                  <a:lnTo>
                    <a:pt x="297" y="0"/>
                  </a:lnTo>
                  <a:lnTo>
                    <a:pt x="261" y="19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7" name="Freeform 17">
              <a:extLst>
                <a:ext uri="{FF2B5EF4-FFF2-40B4-BE49-F238E27FC236}">
                  <a16:creationId xmlns:a16="http://schemas.microsoft.com/office/drawing/2014/main" id="{83136171-3F14-CC4F-A6E0-42351EFAA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84"/>
              <a:ext cx="91" cy="111"/>
            </a:xfrm>
            <a:custGeom>
              <a:avLst/>
              <a:gdLst>
                <a:gd name="T0" fmla="*/ 1 w 182"/>
                <a:gd name="T1" fmla="*/ 0 h 222"/>
                <a:gd name="T2" fmla="*/ 0 w 182"/>
                <a:gd name="T3" fmla="*/ 1 h 222"/>
                <a:gd name="T4" fmla="*/ 1 w 182"/>
                <a:gd name="T5" fmla="*/ 1 h 222"/>
                <a:gd name="T6" fmla="*/ 1 w 182"/>
                <a:gd name="T7" fmla="*/ 1 h 222"/>
                <a:gd name="T8" fmla="*/ 1 w 182"/>
                <a:gd name="T9" fmla="*/ 0 h 222"/>
                <a:gd name="T10" fmla="*/ 1 w 182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" h="222">
                  <a:moveTo>
                    <a:pt x="4" y="0"/>
                  </a:moveTo>
                  <a:lnTo>
                    <a:pt x="0" y="222"/>
                  </a:lnTo>
                  <a:lnTo>
                    <a:pt x="182" y="102"/>
                  </a:lnTo>
                  <a:lnTo>
                    <a:pt x="82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8" name="Freeform 18">
              <a:extLst>
                <a:ext uri="{FF2B5EF4-FFF2-40B4-BE49-F238E27FC236}">
                  <a16:creationId xmlns:a16="http://schemas.microsoft.com/office/drawing/2014/main" id="{B428E359-325C-3545-987E-DED9B9F57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2127"/>
              <a:ext cx="453" cy="1053"/>
            </a:xfrm>
            <a:custGeom>
              <a:avLst/>
              <a:gdLst>
                <a:gd name="T0" fmla="*/ 4 w 906"/>
                <a:gd name="T1" fmla="*/ 0 h 2105"/>
                <a:gd name="T2" fmla="*/ 4 w 906"/>
                <a:gd name="T3" fmla="*/ 1 h 2105"/>
                <a:gd name="T4" fmla="*/ 4 w 906"/>
                <a:gd name="T5" fmla="*/ 1 h 2105"/>
                <a:gd name="T6" fmla="*/ 4 w 906"/>
                <a:gd name="T7" fmla="*/ 1 h 2105"/>
                <a:gd name="T8" fmla="*/ 3 w 906"/>
                <a:gd name="T9" fmla="*/ 1 h 2105"/>
                <a:gd name="T10" fmla="*/ 3 w 906"/>
                <a:gd name="T11" fmla="*/ 1 h 2105"/>
                <a:gd name="T12" fmla="*/ 3 w 906"/>
                <a:gd name="T13" fmla="*/ 2 h 2105"/>
                <a:gd name="T14" fmla="*/ 2 w 906"/>
                <a:gd name="T15" fmla="*/ 2 h 2105"/>
                <a:gd name="T16" fmla="*/ 2 w 906"/>
                <a:gd name="T17" fmla="*/ 3 h 2105"/>
                <a:gd name="T18" fmla="*/ 2 w 906"/>
                <a:gd name="T19" fmla="*/ 3 h 2105"/>
                <a:gd name="T20" fmla="*/ 1 w 906"/>
                <a:gd name="T21" fmla="*/ 4 h 2105"/>
                <a:gd name="T22" fmla="*/ 1 w 906"/>
                <a:gd name="T23" fmla="*/ 5 h 2105"/>
                <a:gd name="T24" fmla="*/ 1 w 906"/>
                <a:gd name="T25" fmla="*/ 5 h 2105"/>
                <a:gd name="T26" fmla="*/ 1 w 906"/>
                <a:gd name="T27" fmla="*/ 6 h 2105"/>
                <a:gd name="T28" fmla="*/ 1 w 906"/>
                <a:gd name="T29" fmla="*/ 7 h 2105"/>
                <a:gd name="T30" fmla="*/ 0 w 906"/>
                <a:gd name="T31" fmla="*/ 8 h 2105"/>
                <a:gd name="T32" fmla="*/ 1 w 906"/>
                <a:gd name="T33" fmla="*/ 9 h 2105"/>
                <a:gd name="T34" fmla="*/ 1 w 906"/>
                <a:gd name="T35" fmla="*/ 9 h 2105"/>
                <a:gd name="T36" fmla="*/ 1 w 906"/>
                <a:gd name="T37" fmla="*/ 9 h 2105"/>
                <a:gd name="T38" fmla="*/ 1 w 906"/>
                <a:gd name="T39" fmla="*/ 9 h 2105"/>
                <a:gd name="T40" fmla="*/ 1 w 906"/>
                <a:gd name="T41" fmla="*/ 8 h 2105"/>
                <a:gd name="T42" fmla="*/ 1 w 906"/>
                <a:gd name="T43" fmla="*/ 8 h 2105"/>
                <a:gd name="T44" fmla="*/ 1 w 906"/>
                <a:gd name="T45" fmla="*/ 8 h 2105"/>
                <a:gd name="T46" fmla="*/ 1 w 906"/>
                <a:gd name="T47" fmla="*/ 7 h 2105"/>
                <a:gd name="T48" fmla="*/ 1 w 906"/>
                <a:gd name="T49" fmla="*/ 7 h 2105"/>
                <a:gd name="T50" fmla="*/ 1 w 906"/>
                <a:gd name="T51" fmla="*/ 6 h 2105"/>
                <a:gd name="T52" fmla="*/ 1 w 906"/>
                <a:gd name="T53" fmla="*/ 6 h 2105"/>
                <a:gd name="T54" fmla="*/ 1 w 906"/>
                <a:gd name="T55" fmla="*/ 5 h 2105"/>
                <a:gd name="T56" fmla="*/ 2 w 906"/>
                <a:gd name="T57" fmla="*/ 4 h 2105"/>
                <a:gd name="T58" fmla="*/ 2 w 906"/>
                <a:gd name="T59" fmla="*/ 4 h 2105"/>
                <a:gd name="T60" fmla="*/ 2 w 906"/>
                <a:gd name="T61" fmla="*/ 3 h 2105"/>
                <a:gd name="T62" fmla="*/ 3 w 906"/>
                <a:gd name="T63" fmla="*/ 2 h 2105"/>
                <a:gd name="T64" fmla="*/ 3 w 906"/>
                <a:gd name="T65" fmla="*/ 2 h 2105"/>
                <a:gd name="T66" fmla="*/ 4 w 906"/>
                <a:gd name="T67" fmla="*/ 1 h 2105"/>
                <a:gd name="T68" fmla="*/ 4 w 906"/>
                <a:gd name="T69" fmla="*/ 1 h 2105"/>
                <a:gd name="T70" fmla="*/ 4 w 906"/>
                <a:gd name="T71" fmla="*/ 1 h 2105"/>
                <a:gd name="T72" fmla="*/ 4 w 906"/>
                <a:gd name="T73" fmla="*/ 1 h 2105"/>
                <a:gd name="T74" fmla="*/ 4 w 906"/>
                <a:gd name="T75" fmla="*/ 1 h 2105"/>
                <a:gd name="T76" fmla="*/ 4 w 906"/>
                <a:gd name="T77" fmla="*/ 1 h 2105"/>
                <a:gd name="T78" fmla="*/ 4 w 906"/>
                <a:gd name="T79" fmla="*/ 1 h 2105"/>
                <a:gd name="T80" fmla="*/ 4 w 906"/>
                <a:gd name="T81" fmla="*/ 1 h 2105"/>
                <a:gd name="T82" fmla="*/ 4 w 906"/>
                <a:gd name="T83" fmla="*/ 1 h 2105"/>
                <a:gd name="T84" fmla="*/ 4 w 906"/>
                <a:gd name="T85" fmla="*/ 1 h 2105"/>
                <a:gd name="T86" fmla="*/ 4 w 906"/>
                <a:gd name="T87" fmla="*/ 1 h 2105"/>
                <a:gd name="T88" fmla="*/ 4 w 906"/>
                <a:gd name="T89" fmla="*/ 1 h 2105"/>
                <a:gd name="T90" fmla="*/ 4 w 906"/>
                <a:gd name="T91" fmla="*/ 1 h 2105"/>
                <a:gd name="T92" fmla="*/ 4 w 906"/>
                <a:gd name="T93" fmla="*/ 1 h 2105"/>
                <a:gd name="T94" fmla="*/ 4 w 906"/>
                <a:gd name="T95" fmla="*/ 0 h 2105"/>
                <a:gd name="T96" fmla="*/ 4 w 906"/>
                <a:gd name="T97" fmla="*/ 0 h 21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06" h="2105">
                  <a:moveTo>
                    <a:pt x="868" y="0"/>
                  </a:moveTo>
                  <a:lnTo>
                    <a:pt x="857" y="9"/>
                  </a:lnTo>
                  <a:lnTo>
                    <a:pt x="825" y="38"/>
                  </a:lnTo>
                  <a:lnTo>
                    <a:pt x="779" y="85"/>
                  </a:lnTo>
                  <a:lnTo>
                    <a:pt x="718" y="152"/>
                  </a:lnTo>
                  <a:lnTo>
                    <a:pt x="645" y="232"/>
                  </a:lnTo>
                  <a:lnTo>
                    <a:pt x="566" y="333"/>
                  </a:lnTo>
                  <a:lnTo>
                    <a:pt x="481" y="447"/>
                  </a:lnTo>
                  <a:lnTo>
                    <a:pt x="398" y="578"/>
                  </a:lnTo>
                  <a:lnTo>
                    <a:pt x="311" y="721"/>
                  </a:lnTo>
                  <a:lnTo>
                    <a:pt x="232" y="881"/>
                  </a:lnTo>
                  <a:lnTo>
                    <a:pt x="159" y="1053"/>
                  </a:lnTo>
                  <a:lnTo>
                    <a:pt x="96" y="1237"/>
                  </a:lnTo>
                  <a:lnTo>
                    <a:pt x="46" y="1432"/>
                  </a:lnTo>
                  <a:lnTo>
                    <a:pt x="14" y="1640"/>
                  </a:lnTo>
                  <a:lnTo>
                    <a:pt x="0" y="1859"/>
                  </a:lnTo>
                  <a:lnTo>
                    <a:pt x="10" y="2088"/>
                  </a:lnTo>
                  <a:lnTo>
                    <a:pt x="127" y="2105"/>
                  </a:lnTo>
                  <a:lnTo>
                    <a:pt x="124" y="2092"/>
                  </a:lnTo>
                  <a:lnTo>
                    <a:pt x="119" y="2058"/>
                  </a:lnTo>
                  <a:lnTo>
                    <a:pt x="112" y="2002"/>
                  </a:lnTo>
                  <a:lnTo>
                    <a:pt x="108" y="1927"/>
                  </a:lnTo>
                  <a:lnTo>
                    <a:pt x="104" y="1833"/>
                  </a:lnTo>
                  <a:lnTo>
                    <a:pt x="108" y="1724"/>
                  </a:lnTo>
                  <a:lnTo>
                    <a:pt x="117" y="1600"/>
                  </a:lnTo>
                  <a:lnTo>
                    <a:pt x="137" y="1466"/>
                  </a:lnTo>
                  <a:lnTo>
                    <a:pt x="168" y="1319"/>
                  </a:lnTo>
                  <a:lnTo>
                    <a:pt x="212" y="1162"/>
                  </a:lnTo>
                  <a:lnTo>
                    <a:pt x="270" y="1000"/>
                  </a:lnTo>
                  <a:lnTo>
                    <a:pt x="347" y="832"/>
                  </a:lnTo>
                  <a:lnTo>
                    <a:pt x="444" y="658"/>
                  </a:lnTo>
                  <a:lnTo>
                    <a:pt x="562" y="484"/>
                  </a:lnTo>
                  <a:lnTo>
                    <a:pt x="703" y="309"/>
                  </a:lnTo>
                  <a:lnTo>
                    <a:pt x="870" y="136"/>
                  </a:lnTo>
                  <a:lnTo>
                    <a:pt x="884" y="120"/>
                  </a:lnTo>
                  <a:lnTo>
                    <a:pt x="894" y="105"/>
                  </a:lnTo>
                  <a:lnTo>
                    <a:pt x="901" y="91"/>
                  </a:lnTo>
                  <a:lnTo>
                    <a:pt x="906" y="79"/>
                  </a:lnTo>
                  <a:lnTo>
                    <a:pt x="906" y="67"/>
                  </a:lnTo>
                  <a:lnTo>
                    <a:pt x="906" y="55"/>
                  </a:lnTo>
                  <a:lnTo>
                    <a:pt x="902" y="44"/>
                  </a:lnTo>
                  <a:lnTo>
                    <a:pt x="901" y="36"/>
                  </a:lnTo>
                  <a:lnTo>
                    <a:pt x="894" y="27"/>
                  </a:lnTo>
                  <a:lnTo>
                    <a:pt x="889" y="21"/>
                  </a:lnTo>
                  <a:lnTo>
                    <a:pt x="884" y="13"/>
                  </a:lnTo>
                  <a:lnTo>
                    <a:pt x="880" y="9"/>
                  </a:lnTo>
                  <a:lnTo>
                    <a:pt x="870" y="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9" name="Freeform 19">
              <a:extLst>
                <a:ext uri="{FF2B5EF4-FFF2-40B4-BE49-F238E27FC236}">
                  <a16:creationId xmlns:a16="http://schemas.microsoft.com/office/drawing/2014/main" id="{8230CC2A-816C-A44C-BAA3-A85BE83F5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402"/>
              <a:ext cx="345" cy="303"/>
            </a:xfrm>
            <a:custGeom>
              <a:avLst/>
              <a:gdLst>
                <a:gd name="T0" fmla="*/ 0 w 691"/>
                <a:gd name="T1" fmla="*/ 1 h 608"/>
                <a:gd name="T2" fmla="*/ 0 w 691"/>
                <a:gd name="T3" fmla="*/ 2 h 608"/>
                <a:gd name="T4" fmla="*/ 2 w 691"/>
                <a:gd name="T5" fmla="*/ 0 h 608"/>
                <a:gd name="T6" fmla="*/ 2 w 691"/>
                <a:gd name="T7" fmla="*/ 0 h 608"/>
                <a:gd name="T8" fmla="*/ 0 w 691"/>
                <a:gd name="T9" fmla="*/ 1 h 608"/>
                <a:gd name="T10" fmla="*/ 0 w 691"/>
                <a:gd name="T11" fmla="*/ 1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1" h="608">
                  <a:moveTo>
                    <a:pt x="0" y="465"/>
                  </a:moveTo>
                  <a:lnTo>
                    <a:pt x="0" y="608"/>
                  </a:lnTo>
                  <a:lnTo>
                    <a:pt x="691" y="101"/>
                  </a:lnTo>
                  <a:lnTo>
                    <a:pt x="689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0" name="Freeform 20">
              <a:extLst>
                <a:ext uri="{FF2B5EF4-FFF2-40B4-BE49-F238E27FC236}">
                  <a16:creationId xmlns:a16="http://schemas.microsoft.com/office/drawing/2014/main" id="{4393916F-9E51-E443-8FC2-4E826D7CF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120"/>
              <a:ext cx="346" cy="315"/>
            </a:xfrm>
            <a:custGeom>
              <a:avLst/>
              <a:gdLst>
                <a:gd name="T0" fmla="*/ 0 w 693"/>
                <a:gd name="T1" fmla="*/ 2 h 630"/>
                <a:gd name="T2" fmla="*/ 0 w 693"/>
                <a:gd name="T3" fmla="*/ 3 h 630"/>
                <a:gd name="T4" fmla="*/ 2 w 693"/>
                <a:gd name="T5" fmla="*/ 1 h 630"/>
                <a:gd name="T6" fmla="*/ 2 w 693"/>
                <a:gd name="T7" fmla="*/ 0 h 630"/>
                <a:gd name="T8" fmla="*/ 0 w 693"/>
                <a:gd name="T9" fmla="*/ 2 h 630"/>
                <a:gd name="T10" fmla="*/ 0 w 693"/>
                <a:gd name="T11" fmla="*/ 2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3" h="630">
                  <a:moveTo>
                    <a:pt x="0" y="472"/>
                  </a:moveTo>
                  <a:lnTo>
                    <a:pt x="4" y="630"/>
                  </a:lnTo>
                  <a:lnTo>
                    <a:pt x="693" y="124"/>
                  </a:lnTo>
                  <a:lnTo>
                    <a:pt x="68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1" name="Freeform 21">
              <a:extLst>
                <a:ext uri="{FF2B5EF4-FFF2-40B4-BE49-F238E27FC236}">
                  <a16:creationId xmlns:a16="http://schemas.microsoft.com/office/drawing/2014/main" id="{5DF893FD-4FB4-0F47-B0DA-2F99F3813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952"/>
              <a:ext cx="304" cy="117"/>
            </a:xfrm>
            <a:custGeom>
              <a:avLst/>
              <a:gdLst>
                <a:gd name="T0" fmla="*/ 3 w 608"/>
                <a:gd name="T1" fmla="*/ 1 h 232"/>
                <a:gd name="T2" fmla="*/ 3 w 608"/>
                <a:gd name="T3" fmla="*/ 1 h 232"/>
                <a:gd name="T4" fmla="*/ 3 w 608"/>
                <a:gd name="T5" fmla="*/ 1 h 232"/>
                <a:gd name="T6" fmla="*/ 2 w 608"/>
                <a:gd name="T7" fmla="*/ 1 h 232"/>
                <a:gd name="T8" fmla="*/ 2 w 608"/>
                <a:gd name="T9" fmla="*/ 1 h 232"/>
                <a:gd name="T10" fmla="*/ 2 w 608"/>
                <a:gd name="T11" fmla="*/ 1 h 232"/>
                <a:gd name="T12" fmla="*/ 1 w 608"/>
                <a:gd name="T13" fmla="*/ 1 h 232"/>
                <a:gd name="T14" fmla="*/ 1 w 608"/>
                <a:gd name="T15" fmla="*/ 1 h 232"/>
                <a:gd name="T16" fmla="*/ 1 w 608"/>
                <a:gd name="T17" fmla="*/ 1 h 232"/>
                <a:gd name="T18" fmla="*/ 1 w 608"/>
                <a:gd name="T19" fmla="*/ 1 h 232"/>
                <a:gd name="T20" fmla="*/ 1 w 608"/>
                <a:gd name="T21" fmla="*/ 1 h 232"/>
                <a:gd name="T22" fmla="*/ 1 w 608"/>
                <a:gd name="T23" fmla="*/ 1 h 232"/>
                <a:gd name="T24" fmla="*/ 1 w 608"/>
                <a:gd name="T25" fmla="*/ 1 h 232"/>
                <a:gd name="T26" fmla="*/ 1 w 608"/>
                <a:gd name="T27" fmla="*/ 1 h 232"/>
                <a:gd name="T28" fmla="*/ 0 w 608"/>
                <a:gd name="T29" fmla="*/ 1 h 232"/>
                <a:gd name="T30" fmla="*/ 0 w 608"/>
                <a:gd name="T31" fmla="*/ 1 h 232"/>
                <a:gd name="T32" fmla="*/ 1 w 608"/>
                <a:gd name="T33" fmla="*/ 1 h 232"/>
                <a:gd name="T34" fmla="*/ 1 w 608"/>
                <a:gd name="T35" fmla="*/ 1 h 232"/>
                <a:gd name="T36" fmla="*/ 1 w 608"/>
                <a:gd name="T37" fmla="*/ 1 h 232"/>
                <a:gd name="T38" fmla="*/ 1 w 608"/>
                <a:gd name="T39" fmla="*/ 1 h 232"/>
                <a:gd name="T40" fmla="*/ 1 w 608"/>
                <a:gd name="T41" fmla="*/ 1 h 232"/>
                <a:gd name="T42" fmla="*/ 1 w 608"/>
                <a:gd name="T43" fmla="*/ 1 h 232"/>
                <a:gd name="T44" fmla="*/ 1 w 608"/>
                <a:gd name="T45" fmla="*/ 1 h 232"/>
                <a:gd name="T46" fmla="*/ 1 w 608"/>
                <a:gd name="T47" fmla="*/ 1 h 232"/>
                <a:gd name="T48" fmla="*/ 1 w 608"/>
                <a:gd name="T49" fmla="*/ 1 h 232"/>
                <a:gd name="T50" fmla="*/ 1 w 608"/>
                <a:gd name="T51" fmla="*/ 1 h 232"/>
                <a:gd name="T52" fmla="*/ 2 w 608"/>
                <a:gd name="T53" fmla="*/ 1 h 232"/>
                <a:gd name="T54" fmla="*/ 2 w 608"/>
                <a:gd name="T55" fmla="*/ 1 h 232"/>
                <a:gd name="T56" fmla="*/ 2 w 608"/>
                <a:gd name="T57" fmla="*/ 1 h 232"/>
                <a:gd name="T58" fmla="*/ 2 w 608"/>
                <a:gd name="T59" fmla="*/ 1 h 232"/>
                <a:gd name="T60" fmla="*/ 2 w 608"/>
                <a:gd name="T61" fmla="*/ 1 h 232"/>
                <a:gd name="T62" fmla="*/ 3 w 608"/>
                <a:gd name="T63" fmla="*/ 1 h 232"/>
                <a:gd name="T64" fmla="*/ 3 w 608"/>
                <a:gd name="T65" fmla="*/ 1 h 232"/>
                <a:gd name="T66" fmla="*/ 3 w 608"/>
                <a:gd name="T67" fmla="*/ 1 h 232"/>
                <a:gd name="T68" fmla="*/ 3 w 608"/>
                <a:gd name="T69" fmla="*/ 1 h 232"/>
                <a:gd name="T70" fmla="*/ 3 w 608"/>
                <a:gd name="T71" fmla="*/ 1 h 232"/>
                <a:gd name="T72" fmla="*/ 3 w 608"/>
                <a:gd name="T73" fmla="*/ 1 h 232"/>
                <a:gd name="T74" fmla="*/ 3 w 608"/>
                <a:gd name="T75" fmla="*/ 1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8" h="232">
                  <a:moveTo>
                    <a:pt x="608" y="39"/>
                  </a:moveTo>
                  <a:lnTo>
                    <a:pt x="604" y="40"/>
                  </a:lnTo>
                  <a:lnTo>
                    <a:pt x="593" y="48"/>
                  </a:lnTo>
                  <a:lnTo>
                    <a:pt x="576" y="57"/>
                  </a:lnTo>
                  <a:lnTo>
                    <a:pt x="555" y="72"/>
                  </a:lnTo>
                  <a:lnTo>
                    <a:pt x="528" y="88"/>
                  </a:lnTo>
                  <a:lnTo>
                    <a:pt x="499" y="107"/>
                  </a:lnTo>
                  <a:lnTo>
                    <a:pt x="466" y="127"/>
                  </a:lnTo>
                  <a:lnTo>
                    <a:pt x="431" y="147"/>
                  </a:lnTo>
                  <a:lnTo>
                    <a:pt x="393" y="165"/>
                  </a:lnTo>
                  <a:lnTo>
                    <a:pt x="354" y="184"/>
                  </a:lnTo>
                  <a:lnTo>
                    <a:pt x="316" y="200"/>
                  </a:lnTo>
                  <a:lnTo>
                    <a:pt x="280" y="215"/>
                  </a:lnTo>
                  <a:lnTo>
                    <a:pt x="243" y="224"/>
                  </a:lnTo>
                  <a:lnTo>
                    <a:pt x="208" y="231"/>
                  </a:lnTo>
                  <a:lnTo>
                    <a:pt x="176" y="232"/>
                  </a:lnTo>
                  <a:lnTo>
                    <a:pt x="148" y="229"/>
                  </a:lnTo>
                  <a:lnTo>
                    <a:pt x="123" y="220"/>
                  </a:lnTo>
                  <a:lnTo>
                    <a:pt x="101" y="207"/>
                  </a:lnTo>
                  <a:lnTo>
                    <a:pt x="81" y="193"/>
                  </a:lnTo>
                  <a:lnTo>
                    <a:pt x="65" y="177"/>
                  </a:lnTo>
                  <a:lnTo>
                    <a:pt x="49" y="158"/>
                  </a:lnTo>
                  <a:lnTo>
                    <a:pt x="38" y="139"/>
                  </a:lnTo>
                  <a:lnTo>
                    <a:pt x="28" y="118"/>
                  </a:lnTo>
                  <a:lnTo>
                    <a:pt x="21" y="99"/>
                  </a:lnTo>
                  <a:lnTo>
                    <a:pt x="13" y="80"/>
                  </a:lnTo>
                  <a:lnTo>
                    <a:pt x="8" y="61"/>
                  </a:lnTo>
                  <a:lnTo>
                    <a:pt x="4" y="44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47" y="17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31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53" y="67"/>
                  </a:lnTo>
                  <a:lnTo>
                    <a:pt x="55" y="83"/>
                  </a:lnTo>
                  <a:lnTo>
                    <a:pt x="62" y="99"/>
                  </a:lnTo>
                  <a:lnTo>
                    <a:pt x="67" y="114"/>
                  </a:lnTo>
                  <a:lnTo>
                    <a:pt x="75" y="129"/>
                  </a:lnTo>
                  <a:lnTo>
                    <a:pt x="85" y="143"/>
                  </a:lnTo>
                  <a:lnTo>
                    <a:pt x="98" y="157"/>
                  </a:lnTo>
                  <a:lnTo>
                    <a:pt x="111" y="169"/>
                  </a:lnTo>
                  <a:lnTo>
                    <a:pt x="128" y="178"/>
                  </a:lnTo>
                  <a:lnTo>
                    <a:pt x="148" y="186"/>
                  </a:lnTo>
                  <a:lnTo>
                    <a:pt x="172" y="192"/>
                  </a:lnTo>
                  <a:lnTo>
                    <a:pt x="196" y="192"/>
                  </a:lnTo>
                  <a:lnTo>
                    <a:pt x="223" y="188"/>
                  </a:lnTo>
                  <a:lnTo>
                    <a:pt x="251" y="181"/>
                  </a:lnTo>
                  <a:lnTo>
                    <a:pt x="280" y="173"/>
                  </a:lnTo>
                  <a:lnTo>
                    <a:pt x="310" y="160"/>
                  </a:lnTo>
                  <a:lnTo>
                    <a:pt x="340" y="146"/>
                  </a:lnTo>
                  <a:lnTo>
                    <a:pt x="369" y="131"/>
                  </a:lnTo>
                  <a:lnTo>
                    <a:pt x="398" y="117"/>
                  </a:lnTo>
                  <a:lnTo>
                    <a:pt x="426" y="99"/>
                  </a:lnTo>
                  <a:lnTo>
                    <a:pt x="451" y="84"/>
                  </a:lnTo>
                  <a:lnTo>
                    <a:pt x="475" y="69"/>
                  </a:lnTo>
                  <a:lnTo>
                    <a:pt x="496" y="56"/>
                  </a:lnTo>
                  <a:lnTo>
                    <a:pt x="515" y="43"/>
                  </a:lnTo>
                  <a:lnTo>
                    <a:pt x="531" y="33"/>
                  </a:lnTo>
                  <a:lnTo>
                    <a:pt x="541" y="26"/>
                  </a:lnTo>
                  <a:lnTo>
                    <a:pt x="549" y="24"/>
                  </a:lnTo>
                  <a:lnTo>
                    <a:pt x="555" y="20"/>
                  </a:lnTo>
                  <a:lnTo>
                    <a:pt x="560" y="20"/>
                  </a:lnTo>
                  <a:lnTo>
                    <a:pt x="565" y="18"/>
                  </a:lnTo>
                  <a:lnTo>
                    <a:pt x="572" y="18"/>
                  </a:lnTo>
                  <a:lnTo>
                    <a:pt x="581" y="20"/>
                  </a:lnTo>
                  <a:lnTo>
                    <a:pt x="591" y="24"/>
                  </a:lnTo>
                  <a:lnTo>
                    <a:pt x="596" y="28"/>
                  </a:lnTo>
                  <a:lnTo>
                    <a:pt x="603" y="33"/>
                  </a:lnTo>
                  <a:lnTo>
                    <a:pt x="605" y="36"/>
                  </a:lnTo>
                  <a:lnTo>
                    <a:pt x="60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2" name="Freeform 22">
              <a:extLst>
                <a:ext uri="{FF2B5EF4-FFF2-40B4-BE49-F238E27FC236}">
                  <a16:creationId xmlns:a16="http://schemas.microsoft.com/office/drawing/2014/main" id="{C6B866E5-63EE-2B49-837E-B4174153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5"/>
              <a:ext cx="120" cy="122"/>
            </a:xfrm>
            <a:custGeom>
              <a:avLst/>
              <a:gdLst>
                <a:gd name="T0" fmla="*/ 0 w 241"/>
                <a:gd name="T1" fmla="*/ 0 h 244"/>
                <a:gd name="T2" fmla="*/ 0 w 241"/>
                <a:gd name="T3" fmla="*/ 1 h 244"/>
                <a:gd name="T4" fmla="*/ 0 w 241"/>
                <a:gd name="T5" fmla="*/ 1 h 244"/>
                <a:gd name="T6" fmla="*/ 0 w 241"/>
                <a:gd name="T7" fmla="*/ 1 h 244"/>
                <a:gd name="T8" fmla="*/ 0 w 241"/>
                <a:gd name="T9" fmla="*/ 1 h 244"/>
                <a:gd name="T10" fmla="*/ 0 w 241"/>
                <a:gd name="T11" fmla="*/ 1 h 244"/>
                <a:gd name="T12" fmla="*/ 0 w 241"/>
                <a:gd name="T13" fmla="*/ 1 h 244"/>
                <a:gd name="T14" fmla="*/ 0 w 241"/>
                <a:gd name="T15" fmla="*/ 1 h 244"/>
                <a:gd name="T16" fmla="*/ 0 w 241"/>
                <a:gd name="T17" fmla="*/ 1 h 244"/>
                <a:gd name="T18" fmla="*/ 0 w 241"/>
                <a:gd name="T19" fmla="*/ 1 h 244"/>
                <a:gd name="T20" fmla="*/ 0 w 241"/>
                <a:gd name="T21" fmla="*/ 1 h 244"/>
                <a:gd name="T22" fmla="*/ 0 w 241"/>
                <a:gd name="T23" fmla="*/ 1 h 244"/>
                <a:gd name="T24" fmla="*/ 0 w 241"/>
                <a:gd name="T25" fmla="*/ 1 h 244"/>
                <a:gd name="T26" fmla="*/ 0 w 241"/>
                <a:gd name="T27" fmla="*/ 1 h 244"/>
                <a:gd name="T28" fmla="*/ 0 w 241"/>
                <a:gd name="T29" fmla="*/ 1 h 244"/>
                <a:gd name="T30" fmla="*/ 0 w 241"/>
                <a:gd name="T31" fmla="*/ 1 h 244"/>
                <a:gd name="T32" fmla="*/ 0 w 241"/>
                <a:gd name="T33" fmla="*/ 1 h 244"/>
                <a:gd name="T34" fmla="*/ 0 w 241"/>
                <a:gd name="T35" fmla="*/ 1 h 244"/>
                <a:gd name="T36" fmla="*/ 0 w 241"/>
                <a:gd name="T37" fmla="*/ 1 h 244"/>
                <a:gd name="T38" fmla="*/ 0 w 241"/>
                <a:gd name="T39" fmla="*/ 1 h 244"/>
                <a:gd name="T40" fmla="*/ 0 w 241"/>
                <a:gd name="T41" fmla="*/ 1 h 244"/>
                <a:gd name="T42" fmla="*/ 0 w 241"/>
                <a:gd name="T43" fmla="*/ 1 h 244"/>
                <a:gd name="T44" fmla="*/ 0 w 241"/>
                <a:gd name="T45" fmla="*/ 1 h 244"/>
                <a:gd name="T46" fmla="*/ 0 w 241"/>
                <a:gd name="T47" fmla="*/ 1 h 244"/>
                <a:gd name="T48" fmla="*/ 0 w 241"/>
                <a:gd name="T49" fmla="*/ 1 h 244"/>
                <a:gd name="T50" fmla="*/ 0 w 241"/>
                <a:gd name="T51" fmla="*/ 1 h 244"/>
                <a:gd name="T52" fmla="*/ 0 w 241"/>
                <a:gd name="T53" fmla="*/ 1 h 244"/>
                <a:gd name="T54" fmla="*/ 0 w 241"/>
                <a:gd name="T55" fmla="*/ 1 h 244"/>
                <a:gd name="T56" fmla="*/ 0 w 241"/>
                <a:gd name="T57" fmla="*/ 1 h 244"/>
                <a:gd name="T58" fmla="*/ 0 w 241"/>
                <a:gd name="T59" fmla="*/ 1 h 244"/>
                <a:gd name="T60" fmla="*/ 0 w 241"/>
                <a:gd name="T61" fmla="*/ 1 h 244"/>
                <a:gd name="T62" fmla="*/ 0 w 241"/>
                <a:gd name="T63" fmla="*/ 1 h 244"/>
                <a:gd name="T64" fmla="*/ 0 w 241"/>
                <a:gd name="T65" fmla="*/ 1 h 244"/>
                <a:gd name="T66" fmla="*/ 0 w 241"/>
                <a:gd name="T67" fmla="*/ 1 h 244"/>
                <a:gd name="T68" fmla="*/ 0 w 241"/>
                <a:gd name="T69" fmla="*/ 1 h 244"/>
                <a:gd name="T70" fmla="*/ 0 w 241"/>
                <a:gd name="T71" fmla="*/ 1 h 244"/>
                <a:gd name="T72" fmla="*/ 0 w 241"/>
                <a:gd name="T73" fmla="*/ 1 h 244"/>
                <a:gd name="T74" fmla="*/ 0 w 241"/>
                <a:gd name="T75" fmla="*/ 1 h 244"/>
                <a:gd name="T76" fmla="*/ 0 w 241"/>
                <a:gd name="T77" fmla="*/ 1 h 244"/>
                <a:gd name="T78" fmla="*/ 0 w 241"/>
                <a:gd name="T79" fmla="*/ 1 h 244"/>
                <a:gd name="T80" fmla="*/ 0 w 241"/>
                <a:gd name="T81" fmla="*/ 1 h 244"/>
                <a:gd name="T82" fmla="*/ 0 w 241"/>
                <a:gd name="T83" fmla="*/ 1 h 244"/>
                <a:gd name="T84" fmla="*/ 0 w 241"/>
                <a:gd name="T85" fmla="*/ 1 h 244"/>
                <a:gd name="T86" fmla="*/ 0 w 241"/>
                <a:gd name="T87" fmla="*/ 1 h 244"/>
                <a:gd name="T88" fmla="*/ 0 w 241"/>
                <a:gd name="T89" fmla="*/ 1 h 244"/>
                <a:gd name="T90" fmla="*/ 0 w 241"/>
                <a:gd name="T91" fmla="*/ 1 h 244"/>
                <a:gd name="T92" fmla="*/ 0 w 241"/>
                <a:gd name="T93" fmla="*/ 1 h 244"/>
                <a:gd name="T94" fmla="*/ 0 w 241"/>
                <a:gd name="T95" fmla="*/ 1 h 244"/>
                <a:gd name="T96" fmla="*/ 0 w 241"/>
                <a:gd name="T97" fmla="*/ 1 h 244"/>
                <a:gd name="T98" fmla="*/ 0 w 241"/>
                <a:gd name="T99" fmla="*/ 1 h 244"/>
                <a:gd name="T100" fmla="*/ 0 w 241"/>
                <a:gd name="T101" fmla="*/ 1 h 244"/>
                <a:gd name="T102" fmla="*/ 0 w 241"/>
                <a:gd name="T103" fmla="*/ 1 h 244"/>
                <a:gd name="T104" fmla="*/ 0 w 241"/>
                <a:gd name="T105" fmla="*/ 1 h 244"/>
                <a:gd name="T106" fmla="*/ 0 w 241"/>
                <a:gd name="T107" fmla="*/ 1 h 244"/>
                <a:gd name="T108" fmla="*/ 0 w 241"/>
                <a:gd name="T109" fmla="*/ 1 h 244"/>
                <a:gd name="T110" fmla="*/ 0 w 241"/>
                <a:gd name="T111" fmla="*/ 1 h 244"/>
                <a:gd name="T112" fmla="*/ 0 w 241"/>
                <a:gd name="T113" fmla="*/ 1 h 244"/>
                <a:gd name="T114" fmla="*/ 0 w 241"/>
                <a:gd name="T115" fmla="*/ 1 h 244"/>
                <a:gd name="T116" fmla="*/ 0 w 241"/>
                <a:gd name="T117" fmla="*/ 0 h 244"/>
                <a:gd name="T118" fmla="*/ 0 w 241"/>
                <a:gd name="T119" fmla="*/ 0 h 2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41" h="244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4" y="20"/>
                  </a:lnTo>
                  <a:lnTo>
                    <a:pt x="10" y="33"/>
                  </a:lnTo>
                  <a:lnTo>
                    <a:pt x="14" y="49"/>
                  </a:lnTo>
                  <a:lnTo>
                    <a:pt x="24" y="70"/>
                  </a:lnTo>
                  <a:lnTo>
                    <a:pt x="32" y="90"/>
                  </a:lnTo>
                  <a:lnTo>
                    <a:pt x="47" y="110"/>
                  </a:lnTo>
                  <a:lnTo>
                    <a:pt x="60" y="129"/>
                  </a:lnTo>
                  <a:lnTo>
                    <a:pt x="77" y="149"/>
                  </a:lnTo>
                  <a:lnTo>
                    <a:pt x="97" y="165"/>
                  </a:lnTo>
                  <a:lnTo>
                    <a:pt x="120" y="181"/>
                  </a:lnTo>
                  <a:lnTo>
                    <a:pt x="144" y="192"/>
                  </a:lnTo>
                  <a:lnTo>
                    <a:pt x="173" y="201"/>
                  </a:lnTo>
                  <a:lnTo>
                    <a:pt x="204" y="207"/>
                  </a:lnTo>
                  <a:lnTo>
                    <a:pt x="239" y="207"/>
                  </a:lnTo>
                  <a:lnTo>
                    <a:pt x="241" y="207"/>
                  </a:lnTo>
                  <a:lnTo>
                    <a:pt x="238" y="211"/>
                  </a:lnTo>
                  <a:lnTo>
                    <a:pt x="234" y="213"/>
                  </a:lnTo>
                  <a:lnTo>
                    <a:pt x="230" y="216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1" y="227"/>
                  </a:lnTo>
                  <a:lnTo>
                    <a:pt x="206" y="229"/>
                  </a:lnTo>
                  <a:lnTo>
                    <a:pt x="200" y="234"/>
                  </a:lnTo>
                  <a:lnTo>
                    <a:pt x="196" y="236"/>
                  </a:lnTo>
                  <a:lnTo>
                    <a:pt x="188" y="242"/>
                  </a:lnTo>
                  <a:lnTo>
                    <a:pt x="185" y="244"/>
                  </a:lnTo>
                  <a:lnTo>
                    <a:pt x="184" y="243"/>
                  </a:lnTo>
                  <a:lnTo>
                    <a:pt x="178" y="243"/>
                  </a:lnTo>
                  <a:lnTo>
                    <a:pt x="170" y="242"/>
                  </a:lnTo>
                  <a:lnTo>
                    <a:pt x="161" y="240"/>
                  </a:lnTo>
                  <a:lnTo>
                    <a:pt x="148" y="236"/>
                  </a:lnTo>
                  <a:lnTo>
                    <a:pt x="133" y="234"/>
                  </a:lnTo>
                  <a:lnTo>
                    <a:pt x="120" y="228"/>
                  </a:lnTo>
                  <a:lnTo>
                    <a:pt x="105" y="221"/>
                  </a:lnTo>
                  <a:lnTo>
                    <a:pt x="88" y="212"/>
                  </a:lnTo>
                  <a:lnTo>
                    <a:pt x="72" y="201"/>
                  </a:lnTo>
                  <a:lnTo>
                    <a:pt x="56" y="188"/>
                  </a:lnTo>
                  <a:lnTo>
                    <a:pt x="43" y="173"/>
                  </a:lnTo>
                  <a:lnTo>
                    <a:pt x="30" y="156"/>
                  </a:lnTo>
                  <a:lnTo>
                    <a:pt x="19" y="134"/>
                  </a:lnTo>
                  <a:lnTo>
                    <a:pt x="10" y="109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3" name="Freeform 23">
              <a:extLst>
                <a:ext uri="{FF2B5EF4-FFF2-40B4-BE49-F238E27FC236}">
                  <a16:creationId xmlns:a16="http://schemas.microsoft.com/office/drawing/2014/main" id="{C73E2813-231C-B745-8D49-7F886BB09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2128"/>
              <a:ext cx="817" cy="1044"/>
            </a:xfrm>
            <a:custGeom>
              <a:avLst/>
              <a:gdLst>
                <a:gd name="T0" fmla="*/ 6 w 1635"/>
                <a:gd name="T1" fmla="*/ 1 h 2088"/>
                <a:gd name="T2" fmla="*/ 5 w 1635"/>
                <a:gd name="T3" fmla="*/ 1 h 2088"/>
                <a:gd name="T4" fmla="*/ 5 w 1635"/>
                <a:gd name="T5" fmla="*/ 1 h 2088"/>
                <a:gd name="T6" fmla="*/ 4 w 1635"/>
                <a:gd name="T7" fmla="*/ 2 h 2088"/>
                <a:gd name="T8" fmla="*/ 3 w 1635"/>
                <a:gd name="T9" fmla="*/ 3 h 2088"/>
                <a:gd name="T10" fmla="*/ 2 w 1635"/>
                <a:gd name="T11" fmla="*/ 3 h 2088"/>
                <a:gd name="T12" fmla="*/ 1 w 1635"/>
                <a:gd name="T13" fmla="*/ 4 h 2088"/>
                <a:gd name="T14" fmla="*/ 1 w 1635"/>
                <a:gd name="T15" fmla="*/ 4 h 2088"/>
                <a:gd name="T16" fmla="*/ 0 w 1635"/>
                <a:gd name="T17" fmla="*/ 5 h 2088"/>
                <a:gd name="T18" fmla="*/ 0 w 1635"/>
                <a:gd name="T19" fmla="*/ 5 h 2088"/>
                <a:gd name="T20" fmla="*/ 0 w 1635"/>
                <a:gd name="T21" fmla="*/ 5 h 2088"/>
                <a:gd name="T22" fmla="*/ 0 w 1635"/>
                <a:gd name="T23" fmla="*/ 5 h 2088"/>
                <a:gd name="T24" fmla="*/ 0 w 1635"/>
                <a:gd name="T25" fmla="*/ 6 h 2088"/>
                <a:gd name="T26" fmla="*/ 0 w 1635"/>
                <a:gd name="T27" fmla="*/ 6 h 2088"/>
                <a:gd name="T28" fmla="*/ 0 w 1635"/>
                <a:gd name="T29" fmla="*/ 6 h 2088"/>
                <a:gd name="T30" fmla="*/ 0 w 1635"/>
                <a:gd name="T31" fmla="*/ 7 h 2088"/>
                <a:gd name="T32" fmla="*/ 0 w 1635"/>
                <a:gd name="T33" fmla="*/ 7 h 2088"/>
                <a:gd name="T34" fmla="*/ 1 w 1635"/>
                <a:gd name="T35" fmla="*/ 7 h 2088"/>
                <a:gd name="T36" fmla="*/ 1 w 1635"/>
                <a:gd name="T37" fmla="*/ 7 h 2088"/>
                <a:gd name="T38" fmla="*/ 1 w 1635"/>
                <a:gd name="T39" fmla="*/ 8 h 2088"/>
                <a:gd name="T40" fmla="*/ 2 w 1635"/>
                <a:gd name="T41" fmla="*/ 8 h 2088"/>
                <a:gd name="T42" fmla="*/ 2 w 1635"/>
                <a:gd name="T43" fmla="*/ 8 h 2088"/>
                <a:gd name="T44" fmla="*/ 2 w 1635"/>
                <a:gd name="T45" fmla="*/ 8 h 2088"/>
                <a:gd name="T46" fmla="*/ 2 w 1635"/>
                <a:gd name="T47" fmla="*/ 8 h 2088"/>
                <a:gd name="T48" fmla="*/ 2 w 1635"/>
                <a:gd name="T49" fmla="*/ 9 h 2088"/>
                <a:gd name="T50" fmla="*/ 2 w 1635"/>
                <a:gd name="T51" fmla="*/ 9 h 2088"/>
                <a:gd name="T52" fmla="*/ 2 w 1635"/>
                <a:gd name="T53" fmla="*/ 9 h 2088"/>
                <a:gd name="T54" fmla="*/ 2 w 1635"/>
                <a:gd name="T55" fmla="*/ 9 h 2088"/>
                <a:gd name="T56" fmla="*/ 2 w 1635"/>
                <a:gd name="T57" fmla="*/ 9 h 2088"/>
                <a:gd name="T58" fmla="*/ 2 w 1635"/>
                <a:gd name="T59" fmla="*/ 9 h 2088"/>
                <a:gd name="T60" fmla="*/ 2 w 1635"/>
                <a:gd name="T61" fmla="*/ 9 h 2088"/>
                <a:gd name="T62" fmla="*/ 2 w 1635"/>
                <a:gd name="T63" fmla="*/ 9 h 2088"/>
                <a:gd name="T64" fmla="*/ 2 w 1635"/>
                <a:gd name="T65" fmla="*/ 8 h 2088"/>
                <a:gd name="T66" fmla="*/ 2 w 1635"/>
                <a:gd name="T67" fmla="*/ 8 h 2088"/>
                <a:gd name="T68" fmla="*/ 2 w 1635"/>
                <a:gd name="T69" fmla="*/ 8 h 2088"/>
                <a:gd name="T70" fmla="*/ 1 w 1635"/>
                <a:gd name="T71" fmla="*/ 8 h 2088"/>
                <a:gd name="T72" fmla="*/ 1 w 1635"/>
                <a:gd name="T73" fmla="*/ 8 h 2088"/>
                <a:gd name="T74" fmla="*/ 1 w 1635"/>
                <a:gd name="T75" fmla="*/ 8 h 2088"/>
                <a:gd name="T76" fmla="*/ 0 w 1635"/>
                <a:gd name="T77" fmla="*/ 7 h 2088"/>
                <a:gd name="T78" fmla="*/ 0 w 1635"/>
                <a:gd name="T79" fmla="*/ 7 h 2088"/>
                <a:gd name="T80" fmla="*/ 0 w 1635"/>
                <a:gd name="T81" fmla="*/ 7 h 2088"/>
                <a:gd name="T82" fmla="*/ 0 w 1635"/>
                <a:gd name="T83" fmla="*/ 7 h 2088"/>
                <a:gd name="T84" fmla="*/ 0 w 1635"/>
                <a:gd name="T85" fmla="*/ 6 h 2088"/>
                <a:gd name="T86" fmla="*/ 0 w 1635"/>
                <a:gd name="T87" fmla="*/ 6 h 2088"/>
                <a:gd name="T88" fmla="*/ 0 w 1635"/>
                <a:gd name="T89" fmla="*/ 5 h 2088"/>
                <a:gd name="T90" fmla="*/ 0 w 1635"/>
                <a:gd name="T91" fmla="*/ 5 h 2088"/>
                <a:gd name="T92" fmla="*/ 1 w 1635"/>
                <a:gd name="T93" fmla="*/ 4 h 2088"/>
                <a:gd name="T94" fmla="*/ 2 w 1635"/>
                <a:gd name="T95" fmla="*/ 3 h 2088"/>
                <a:gd name="T96" fmla="*/ 2 w 1635"/>
                <a:gd name="T97" fmla="*/ 3 h 2088"/>
                <a:gd name="T98" fmla="*/ 3 w 1635"/>
                <a:gd name="T99" fmla="*/ 2 h 2088"/>
                <a:gd name="T100" fmla="*/ 4 w 1635"/>
                <a:gd name="T101" fmla="*/ 2 h 2088"/>
                <a:gd name="T102" fmla="*/ 5 w 1635"/>
                <a:gd name="T103" fmla="*/ 1 h 2088"/>
                <a:gd name="T104" fmla="*/ 5 w 1635"/>
                <a:gd name="T105" fmla="*/ 1 h 2088"/>
                <a:gd name="T106" fmla="*/ 6 w 1635"/>
                <a:gd name="T107" fmla="*/ 1 h 2088"/>
                <a:gd name="T108" fmla="*/ 6 w 1635"/>
                <a:gd name="T109" fmla="*/ 1 h 2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35" h="2088">
                  <a:moveTo>
                    <a:pt x="1635" y="16"/>
                  </a:moveTo>
                  <a:lnTo>
                    <a:pt x="1619" y="27"/>
                  </a:lnTo>
                  <a:lnTo>
                    <a:pt x="1578" y="55"/>
                  </a:lnTo>
                  <a:lnTo>
                    <a:pt x="1513" y="102"/>
                  </a:lnTo>
                  <a:lnTo>
                    <a:pt x="1431" y="164"/>
                  </a:lnTo>
                  <a:lnTo>
                    <a:pt x="1331" y="233"/>
                  </a:lnTo>
                  <a:lnTo>
                    <a:pt x="1219" y="315"/>
                  </a:lnTo>
                  <a:lnTo>
                    <a:pt x="1100" y="401"/>
                  </a:lnTo>
                  <a:lnTo>
                    <a:pt x="976" y="493"/>
                  </a:lnTo>
                  <a:lnTo>
                    <a:pt x="852" y="583"/>
                  </a:lnTo>
                  <a:lnTo>
                    <a:pt x="729" y="673"/>
                  </a:lnTo>
                  <a:lnTo>
                    <a:pt x="614" y="756"/>
                  </a:lnTo>
                  <a:lnTo>
                    <a:pt x="509" y="833"/>
                  </a:lnTo>
                  <a:lnTo>
                    <a:pt x="417" y="900"/>
                  </a:lnTo>
                  <a:lnTo>
                    <a:pt x="344" y="955"/>
                  </a:lnTo>
                  <a:lnTo>
                    <a:pt x="291" y="995"/>
                  </a:lnTo>
                  <a:lnTo>
                    <a:pt x="266" y="1018"/>
                  </a:lnTo>
                  <a:lnTo>
                    <a:pt x="249" y="1031"/>
                  </a:lnTo>
                  <a:lnTo>
                    <a:pt x="227" y="1052"/>
                  </a:lnTo>
                  <a:lnTo>
                    <a:pt x="203" y="1076"/>
                  </a:lnTo>
                  <a:lnTo>
                    <a:pt x="177" y="1107"/>
                  </a:lnTo>
                  <a:lnTo>
                    <a:pt x="150" y="1140"/>
                  </a:lnTo>
                  <a:lnTo>
                    <a:pt x="125" y="1179"/>
                  </a:lnTo>
                  <a:lnTo>
                    <a:pt x="101" y="1221"/>
                  </a:lnTo>
                  <a:lnTo>
                    <a:pt x="83" y="1267"/>
                  </a:lnTo>
                  <a:lnTo>
                    <a:pt x="68" y="1315"/>
                  </a:lnTo>
                  <a:lnTo>
                    <a:pt x="60" y="1366"/>
                  </a:lnTo>
                  <a:lnTo>
                    <a:pt x="61" y="1420"/>
                  </a:lnTo>
                  <a:lnTo>
                    <a:pt x="72" y="1476"/>
                  </a:lnTo>
                  <a:lnTo>
                    <a:pt x="93" y="1531"/>
                  </a:lnTo>
                  <a:lnTo>
                    <a:pt x="129" y="1592"/>
                  </a:lnTo>
                  <a:lnTo>
                    <a:pt x="177" y="1651"/>
                  </a:lnTo>
                  <a:lnTo>
                    <a:pt x="242" y="1714"/>
                  </a:lnTo>
                  <a:lnTo>
                    <a:pt x="254" y="1722"/>
                  </a:lnTo>
                  <a:lnTo>
                    <a:pt x="274" y="1733"/>
                  </a:lnTo>
                  <a:lnTo>
                    <a:pt x="300" y="1746"/>
                  </a:lnTo>
                  <a:lnTo>
                    <a:pt x="332" y="1765"/>
                  </a:lnTo>
                  <a:lnTo>
                    <a:pt x="367" y="1783"/>
                  </a:lnTo>
                  <a:lnTo>
                    <a:pt x="405" y="1804"/>
                  </a:lnTo>
                  <a:lnTo>
                    <a:pt x="447" y="1827"/>
                  </a:lnTo>
                  <a:lnTo>
                    <a:pt x="488" y="1851"/>
                  </a:lnTo>
                  <a:lnTo>
                    <a:pt x="529" y="1875"/>
                  </a:lnTo>
                  <a:lnTo>
                    <a:pt x="570" y="1902"/>
                  </a:lnTo>
                  <a:lnTo>
                    <a:pt x="607" y="1929"/>
                  </a:lnTo>
                  <a:lnTo>
                    <a:pt x="643" y="1957"/>
                  </a:lnTo>
                  <a:lnTo>
                    <a:pt x="672" y="1985"/>
                  </a:lnTo>
                  <a:lnTo>
                    <a:pt x="699" y="2014"/>
                  </a:lnTo>
                  <a:lnTo>
                    <a:pt x="719" y="2042"/>
                  </a:lnTo>
                  <a:lnTo>
                    <a:pt x="731" y="2070"/>
                  </a:lnTo>
                  <a:lnTo>
                    <a:pt x="728" y="2078"/>
                  </a:lnTo>
                  <a:lnTo>
                    <a:pt x="720" y="2084"/>
                  </a:lnTo>
                  <a:lnTo>
                    <a:pt x="713" y="2084"/>
                  </a:lnTo>
                  <a:lnTo>
                    <a:pt x="708" y="2086"/>
                  </a:lnTo>
                  <a:lnTo>
                    <a:pt x="700" y="2086"/>
                  </a:lnTo>
                  <a:lnTo>
                    <a:pt x="695" y="2088"/>
                  </a:lnTo>
                  <a:lnTo>
                    <a:pt x="686" y="2086"/>
                  </a:lnTo>
                  <a:lnTo>
                    <a:pt x="679" y="2086"/>
                  </a:lnTo>
                  <a:lnTo>
                    <a:pt x="672" y="2085"/>
                  </a:lnTo>
                  <a:lnTo>
                    <a:pt x="667" y="2085"/>
                  </a:lnTo>
                  <a:lnTo>
                    <a:pt x="658" y="2084"/>
                  </a:lnTo>
                  <a:lnTo>
                    <a:pt x="655" y="2084"/>
                  </a:lnTo>
                  <a:lnTo>
                    <a:pt x="654" y="2082"/>
                  </a:lnTo>
                  <a:lnTo>
                    <a:pt x="652" y="2077"/>
                  </a:lnTo>
                  <a:lnTo>
                    <a:pt x="648" y="2069"/>
                  </a:lnTo>
                  <a:lnTo>
                    <a:pt x="642" y="2059"/>
                  </a:lnTo>
                  <a:lnTo>
                    <a:pt x="632" y="2046"/>
                  </a:lnTo>
                  <a:lnTo>
                    <a:pt x="620" y="2030"/>
                  </a:lnTo>
                  <a:lnTo>
                    <a:pt x="603" y="2011"/>
                  </a:lnTo>
                  <a:lnTo>
                    <a:pt x="585" y="1992"/>
                  </a:lnTo>
                  <a:lnTo>
                    <a:pt x="559" y="1969"/>
                  </a:lnTo>
                  <a:lnTo>
                    <a:pt x="530" y="1945"/>
                  </a:lnTo>
                  <a:lnTo>
                    <a:pt x="497" y="1920"/>
                  </a:lnTo>
                  <a:lnTo>
                    <a:pt x="457" y="1893"/>
                  </a:lnTo>
                  <a:lnTo>
                    <a:pt x="411" y="1863"/>
                  </a:lnTo>
                  <a:lnTo>
                    <a:pt x="360" y="1835"/>
                  </a:lnTo>
                  <a:lnTo>
                    <a:pt x="300" y="1805"/>
                  </a:lnTo>
                  <a:lnTo>
                    <a:pt x="234" y="1774"/>
                  </a:lnTo>
                  <a:lnTo>
                    <a:pt x="218" y="1765"/>
                  </a:lnTo>
                  <a:lnTo>
                    <a:pt x="194" y="1748"/>
                  </a:lnTo>
                  <a:lnTo>
                    <a:pt x="166" y="1723"/>
                  </a:lnTo>
                  <a:lnTo>
                    <a:pt x="137" y="1691"/>
                  </a:lnTo>
                  <a:lnTo>
                    <a:pt x="105" y="1654"/>
                  </a:lnTo>
                  <a:lnTo>
                    <a:pt x="75" y="1611"/>
                  </a:lnTo>
                  <a:lnTo>
                    <a:pt x="48" y="1561"/>
                  </a:lnTo>
                  <a:lnTo>
                    <a:pt x="26" y="1508"/>
                  </a:lnTo>
                  <a:lnTo>
                    <a:pt x="8" y="1451"/>
                  </a:lnTo>
                  <a:lnTo>
                    <a:pt x="0" y="1390"/>
                  </a:lnTo>
                  <a:lnTo>
                    <a:pt x="2" y="1326"/>
                  </a:lnTo>
                  <a:lnTo>
                    <a:pt x="16" y="1261"/>
                  </a:lnTo>
                  <a:lnTo>
                    <a:pt x="44" y="1191"/>
                  </a:lnTo>
                  <a:lnTo>
                    <a:pt x="89" y="1123"/>
                  </a:lnTo>
                  <a:lnTo>
                    <a:pt x="149" y="1053"/>
                  </a:lnTo>
                  <a:lnTo>
                    <a:pt x="231" y="984"/>
                  </a:lnTo>
                  <a:lnTo>
                    <a:pt x="327" y="911"/>
                  </a:lnTo>
                  <a:lnTo>
                    <a:pt x="428" y="834"/>
                  </a:lnTo>
                  <a:lnTo>
                    <a:pt x="535" y="752"/>
                  </a:lnTo>
                  <a:lnTo>
                    <a:pt x="646" y="671"/>
                  </a:lnTo>
                  <a:lnTo>
                    <a:pt x="757" y="588"/>
                  </a:lnTo>
                  <a:lnTo>
                    <a:pt x="869" y="506"/>
                  </a:lnTo>
                  <a:lnTo>
                    <a:pt x="976" y="427"/>
                  </a:lnTo>
                  <a:lnTo>
                    <a:pt x="1083" y="350"/>
                  </a:lnTo>
                  <a:lnTo>
                    <a:pt x="1181" y="278"/>
                  </a:lnTo>
                  <a:lnTo>
                    <a:pt x="1274" y="211"/>
                  </a:lnTo>
                  <a:lnTo>
                    <a:pt x="1355" y="151"/>
                  </a:lnTo>
                  <a:lnTo>
                    <a:pt x="1427" y="100"/>
                  </a:lnTo>
                  <a:lnTo>
                    <a:pt x="1485" y="57"/>
                  </a:lnTo>
                  <a:lnTo>
                    <a:pt x="1530" y="27"/>
                  </a:lnTo>
                  <a:lnTo>
                    <a:pt x="1558" y="6"/>
                  </a:lnTo>
                  <a:lnTo>
                    <a:pt x="1567" y="0"/>
                  </a:lnTo>
                  <a:lnTo>
                    <a:pt x="16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4" name="Freeform 24">
              <a:extLst>
                <a:ext uri="{FF2B5EF4-FFF2-40B4-BE49-F238E27FC236}">
                  <a16:creationId xmlns:a16="http://schemas.microsoft.com/office/drawing/2014/main" id="{047A7418-0C3A-EA47-9FE5-0BCFEBDD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276"/>
              <a:ext cx="667" cy="596"/>
            </a:xfrm>
            <a:custGeom>
              <a:avLst/>
              <a:gdLst>
                <a:gd name="T0" fmla="*/ 4 w 1335"/>
                <a:gd name="T1" fmla="*/ 1 h 1192"/>
                <a:gd name="T2" fmla="*/ 4 w 1335"/>
                <a:gd name="T3" fmla="*/ 1 h 1192"/>
                <a:gd name="T4" fmla="*/ 3 w 1335"/>
                <a:gd name="T5" fmla="*/ 2 h 1192"/>
                <a:gd name="T6" fmla="*/ 3 w 1335"/>
                <a:gd name="T7" fmla="*/ 2 h 1192"/>
                <a:gd name="T8" fmla="*/ 2 w 1335"/>
                <a:gd name="T9" fmla="*/ 3 h 1192"/>
                <a:gd name="T10" fmla="*/ 1 w 1335"/>
                <a:gd name="T11" fmla="*/ 3 h 1192"/>
                <a:gd name="T12" fmla="*/ 1 w 1335"/>
                <a:gd name="T13" fmla="*/ 4 h 1192"/>
                <a:gd name="T14" fmla="*/ 0 w 1335"/>
                <a:gd name="T15" fmla="*/ 4 h 1192"/>
                <a:gd name="T16" fmla="*/ 0 w 1335"/>
                <a:gd name="T17" fmla="*/ 4 h 1192"/>
                <a:gd name="T18" fmla="*/ 0 w 1335"/>
                <a:gd name="T19" fmla="*/ 4 h 1192"/>
                <a:gd name="T20" fmla="*/ 0 w 1335"/>
                <a:gd name="T21" fmla="*/ 5 h 1192"/>
                <a:gd name="T22" fmla="*/ 0 w 1335"/>
                <a:gd name="T23" fmla="*/ 5 h 1192"/>
                <a:gd name="T24" fmla="*/ 0 w 1335"/>
                <a:gd name="T25" fmla="*/ 5 h 1192"/>
                <a:gd name="T26" fmla="*/ 0 w 1335"/>
                <a:gd name="T27" fmla="*/ 5 h 1192"/>
                <a:gd name="T28" fmla="*/ 0 w 1335"/>
                <a:gd name="T29" fmla="*/ 5 h 1192"/>
                <a:gd name="T30" fmla="*/ 1 w 1335"/>
                <a:gd name="T31" fmla="*/ 5 h 1192"/>
                <a:gd name="T32" fmla="*/ 1 w 1335"/>
                <a:gd name="T33" fmla="*/ 4 h 1192"/>
                <a:gd name="T34" fmla="*/ 1 w 1335"/>
                <a:gd name="T35" fmla="*/ 4 h 1192"/>
                <a:gd name="T36" fmla="*/ 1 w 1335"/>
                <a:gd name="T37" fmla="*/ 4 h 1192"/>
                <a:gd name="T38" fmla="*/ 1 w 1335"/>
                <a:gd name="T39" fmla="*/ 4 h 1192"/>
                <a:gd name="T40" fmla="*/ 1 w 1335"/>
                <a:gd name="T41" fmla="*/ 4 h 1192"/>
                <a:gd name="T42" fmla="*/ 1 w 1335"/>
                <a:gd name="T43" fmla="*/ 4 h 1192"/>
                <a:gd name="T44" fmla="*/ 1 w 1335"/>
                <a:gd name="T45" fmla="*/ 4 h 1192"/>
                <a:gd name="T46" fmla="*/ 1 w 1335"/>
                <a:gd name="T47" fmla="*/ 4 h 1192"/>
                <a:gd name="T48" fmla="*/ 1 w 1335"/>
                <a:gd name="T49" fmla="*/ 4 h 1192"/>
                <a:gd name="T50" fmla="*/ 1 w 1335"/>
                <a:gd name="T51" fmla="*/ 4 h 1192"/>
                <a:gd name="T52" fmla="*/ 1 w 1335"/>
                <a:gd name="T53" fmla="*/ 4 h 1192"/>
                <a:gd name="T54" fmla="*/ 1 w 1335"/>
                <a:gd name="T55" fmla="*/ 4 h 1192"/>
                <a:gd name="T56" fmla="*/ 1 w 1335"/>
                <a:gd name="T57" fmla="*/ 4 h 1192"/>
                <a:gd name="T58" fmla="*/ 1 w 1335"/>
                <a:gd name="T59" fmla="*/ 4 h 1192"/>
                <a:gd name="T60" fmla="*/ 1 w 1335"/>
                <a:gd name="T61" fmla="*/ 4 h 1192"/>
                <a:gd name="T62" fmla="*/ 1 w 1335"/>
                <a:gd name="T63" fmla="*/ 4 h 1192"/>
                <a:gd name="T64" fmla="*/ 1 w 1335"/>
                <a:gd name="T65" fmla="*/ 4 h 1192"/>
                <a:gd name="T66" fmla="*/ 1 w 1335"/>
                <a:gd name="T67" fmla="*/ 4 h 1192"/>
                <a:gd name="T68" fmla="*/ 1 w 1335"/>
                <a:gd name="T69" fmla="*/ 4 h 1192"/>
                <a:gd name="T70" fmla="*/ 1 w 1335"/>
                <a:gd name="T71" fmla="*/ 4 h 1192"/>
                <a:gd name="T72" fmla="*/ 1 w 1335"/>
                <a:gd name="T73" fmla="*/ 5 h 1192"/>
                <a:gd name="T74" fmla="*/ 1 w 1335"/>
                <a:gd name="T75" fmla="*/ 5 h 1192"/>
                <a:gd name="T76" fmla="*/ 1 w 1335"/>
                <a:gd name="T77" fmla="*/ 5 h 1192"/>
                <a:gd name="T78" fmla="*/ 1 w 1335"/>
                <a:gd name="T79" fmla="*/ 5 h 1192"/>
                <a:gd name="T80" fmla="*/ 1 w 1335"/>
                <a:gd name="T81" fmla="*/ 5 h 1192"/>
                <a:gd name="T82" fmla="*/ 0 w 1335"/>
                <a:gd name="T83" fmla="*/ 5 h 1192"/>
                <a:gd name="T84" fmla="*/ 0 w 1335"/>
                <a:gd name="T85" fmla="*/ 5 h 1192"/>
                <a:gd name="T86" fmla="*/ 0 w 1335"/>
                <a:gd name="T87" fmla="*/ 5 h 1192"/>
                <a:gd name="T88" fmla="*/ 0 w 1335"/>
                <a:gd name="T89" fmla="*/ 5 h 1192"/>
                <a:gd name="T90" fmla="*/ 0 w 1335"/>
                <a:gd name="T91" fmla="*/ 5 h 1192"/>
                <a:gd name="T92" fmla="*/ 0 w 1335"/>
                <a:gd name="T93" fmla="*/ 5 h 1192"/>
                <a:gd name="T94" fmla="*/ 0 w 1335"/>
                <a:gd name="T95" fmla="*/ 5 h 1192"/>
                <a:gd name="T96" fmla="*/ 0 w 1335"/>
                <a:gd name="T97" fmla="*/ 4 h 1192"/>
                <a:gd name="T98" fmla="*/ 0 w 1335"/>
                <a:gd name="T99" fmla="*/ 4 h 1192"/>
                <a:gd name="T100" fmla="*/ 0 w 1335"/>
                <a:gd name="T101" fmla="*/ 4 h 1192"/>
                <a:gd name="T102" fmla="*/ 0 w 1335"/>
                <a:gd name="T103" fmla="*/ 4 h 1192"/>
                <a:gd name="T104" fmla="*/ 0 w 1335"/>
                <a:gd name="T105" fmla="*/ 4 h 1192"/>
                <a:gd name="T106" fmla="*/ 1 w 1335"/>
                <a:gd name="T107" fmla="*/ 3 h 1192"/>
                <a:gd name="T108" fmla="*/ 2 w 1335"/>
                <a:gd name="T109" fmla="*/ 3 h 1192"/>
                <a:gd name="T110" fmla="*/ 2 w 1335"/>
                <a:gd name="T111" fmla="*/ 2 h 1192"/>
                <a:gd name="T112" fmla="*/ 3 w 1335"/>
                <a:gd name="T113" fmla="*/ 2 h 1192"/>
                <a:gd name="T114" fmla="*/ 4 w 1335"/>
                <a:gd name="T115" fmla="*/ 1 h 1192"/>
                <a:gd name="T116" fmla="*/ 4 w 1335"/>
                <a:gd name="T117" fmla="*/ 1 h 1192"/>
                <a:gd name="T118" fmla="*/ 5 w 1335"/>
                <a:gd name="T119" fmla="*/ 1 h 1192"/>
                <a:gd name="T120" fmla="*/ 4 w 1335"/>
                <a:gd name="T121" fmla="*/ 1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35" h="1192">
                  <a:moveTo>
                    <a:pt x="1243" y="110"/>
                  </a:moveTo>
                  <a:lnTo>
                    <a:pt x="1231" y="116"/>
                  </a:lnTo>
                  <a:lnTo>
                    <a:pt x="1201" y="137"/>
                  </a:lnTo>
                  <a:lnTo>
                    <a:pt x="1153" y="168"/>
                  </a:lnTo>
                  <a:lnTo>
                    <a:pt x="1092" y="211"/>
                  </a:lnTo>
                  <a:lnTo>
                    <a:pt x="1016" y="261"/>
                  </a:lnTo>
                  <a:lnTo>
                    <a:pt x="932" y="319"/>
                  </a:lnTo>
                  <a:lnTo>
                    <a:pt x="841" y="382"/>
                  </a:lnTo>
                  <a:lnTo>
                    <a:pt x="746" y="448"/>
                  </a:lnTo>
                  <a:lnTo>
                    <a:pt x="647" y="516"/>
                  </a:lnTo>
                  <a:lnTo>
                    <a:pt x="550" y="583"/>
                  </a:lnTo>
                  <a:lnTo>
                    <a:pt x="455" y="652"/>
                  </a:lnTo>
                  <a:lnTo>
                    <a:pt x="368" y="716"/>
                  </a:lnTo>
                  <a:lnTo>
                    <a:pt x="287" y="775"/>
                  </a:lnTo>
                  <a:lnTo>
                    <a:pt x="218" y="831"/>
                  </a:lnTo>
                  <a:lnTo>
                    <a:pt x="159" y="878"/>
                  </a:lnTo>
                  <a:lnTo>
                    <a:pt x="119" y="914"/>
                  </a:lnTo>
                  <a:lnTo>
                    <a:pt x="90" y="946"/>
                  </a:lnTo>
                  <a:lnTo>
                    <a:pt x="72" y="980"/>
                  </a:lnTo>
                  <a:lnTo>
                    <a:pt x="58" y="1009"/>
                  </a:lnTo>
                  <a:lnTo>
                    <a:pt x="56" y="1040"/>
                  </a:lnTo>
                  <a:lnTo>
                    <a:pt x="58" y="1068"/>
                  </a:lnTo>
                  <a:lnTo>
                    <a:pt x="66" y="1094"/>
                  </a:lnTo>
                  <a:lnTo>
                    <a:pt x="80" y="1114"/>
                  </a:lnTo>
                  <a:lnTo>
                    <a:pt x="100" y="1132"/>
                  </a:lnTo>
                  <a:lnTo>
                    <a:pt x="121" y="1141"/>
                  </a:lnTo>
                  <a:lnTo>
                    <a:pt x="146" y="1146"/>
                  </a:lnTo>
                  <a:lnTo>
                    <a:pt x="175" y="1144"/>
                  </a:lnTo>
                  <a:lnTo>
                    <a:pt x="207" y="1134"/>
                  </a:lnTo>
                  <a:lnTo>
                    <a:pt x="239" y="1114"/>
                  </a:lnTo>
                  <a:lnTo>
                    <a:pt x="274" y="1086"/>
                  </a:lnTo>
                  <a:lnTo>
                    <a:pt x="307" y="1046"/>
                  </a:lnTo>
                  <a:lnTo>
                    <a:pt x="341" y="997"/>
                  </a:lnTo>
                  <a:lnTo>
                    <a:pt x="340" y="997"/>
                  </a:lnTo>
                  <a:lnTo>
                    <a:pt x="339" y="997"/>
                  </a:lnTo>
                  <a:lnTo>
                    <a:pt x="339" y="994"/>
                  </a:lnTo>
                  <a:lnTo>
                    <a:pt x="339" y="993"/>
                  </a:lnTo>
                  <a:lnTo>
                    <a:pt x="339" y="989"/>
                  </a:lnTo>
                  <a:lnTo>
                    <a:pt x="339" y="985"/>
                  </a:lnTo>
                  <a:lnTo>
                    <a:pt x="337" y="976"/>
                  </a:lnTo>
                  <a:lnTo>
                    <a:pt x="337" y="966"/>
                  </a:lnTo>
                  <a:lnTo>
                    <a:pt x="337" y="953"/>
                  </a:lnTo>
                  <a:lnTo>
                    <a:pt x="339" y="937"/>
                  </a:lnTo>
                  <a:lnTo>
                    <a:pt x="339" y="915"/>
                  </a:lnTo>
                  <a:lnTo>
                    <a:pt x="340" y="892"/>
                  </a:lnTo>
                  <a:lnTo>
                    <a:pt x="343" y="864"/>
                  </a:lnTo>
                  <a:lnTo>
                    <a:pt x="345" y="833"/>
                  </a:lnTo>
                  <a:lnTo>
                    <a:pt x="345" y="822"/>
                  </a:lnTo>
                  <a:lnTo>
                    <a:pt x="348" y="813"/>
                  </a:lnTo>
                  <a:lnTo>
                    <a:pt x="349" y="806"/>
                  </a:lnTo>
                  <a:lnTo>
                    <a:pt x="353" y="801"/>
                  </a:lnTo>
                  <a:lnTo>
                    <a:pt x="361" y="793"/>
                  </a:lnTo>
                  <a:lnTo>
                    <a:pt x="370" y="789"/>
                  </a:lnTo>
                  <a:lnTo>
                    <a:pt x="378" y="786"/>
                  </a:lnTo>
                  <a:lnTo>
                    <a:pt x="386" y="786"/>
                  </a:lnTo>
                  <a:lnTo>
                    <a:pt x="392" y="788"/>
                  </a:lnTo>
                  <a:lnTo>
                    <a:pt x="394" y="789"/>
                  </a:lnTo>
                  <a:lnTo>
                    <a:pt x="393" y="789"/>
                  </a:lnTo>
                  <a:lnTo>
                    <a:pt x="393" y="794"/>
                  </a:lnTo>
                  <a:lnTo>
                    <a:pt x="393" y="802"/>
                  </a:lnTo>
                  <a:lnTo>
                    <a:pt x="393" y="813"/>
                  </a:lnTo>
                  <a:lnTo>
                    <a:pt x="393" y="825"/>
                  </a:lnTo>
                  <a:lnTo>
                    <a:pt x="393" y="841"/>
                  </a:lnTo>
                  <a:lnTo>
                    <a:pt x="393" y="859"/>
                  </a:lnTo>
                  <a:lnTo>
                    <a:pt x="393" y="878"/>
                  </a:lnTo>
                  <a:lnTo>
                    <a:pt x="393" y="895"/>
                  </a:lnTo>
                  <a:lnTo>
                    <a:pt x="392" y="914"/>
                  </a:lnTo>
                  <a:lnTo>
                    <a:pt x="390" y="933"/>
                  </a:lnTo>
                  <a:lnTo>
                    <a:pt x="390" y="951"/>
                  </a:lnTo>
                  <a:lnTo>
                    <a:pt x="389" y="969"/>
                  </a:lnTo>
                  <a:lnTo>
                    <a:pt x="388" y="986"/>
                  </a:lnTo>
                  <a:lnTo>
                    <a:pt x="385" y="1001"/>
                  </a:lnTo>
                  <a:lnTo>
                    <a:pt x="384" y="1017"/>
                  </a:lnTo>
                  <a:lnTo>
                    <a:pt x="380" y="1029"/>
                  </a:lnTo>
                  <a:lnTo>
                    <a:pt x="373" y="1046"/>
                  </a:lnTo>
                  <a:lnTo>
                    <a:pt x="362" y="1060"/>
                  </a:lnTo>
                  <a:lnTo>
                    <a:pt x="352" y="1079"/>
                  </a:lnTo>
                  <a:lnTo>
                    <a:pt x="336" y="1097"/>
                  </a:lnTo>
                  <a:lnTo>
                    <a:pt x="320" y="1115"/>
                  </a:lnTo>
                  <a:lnTo>
                    <a:pt x="301" y="1132"/>
                  </a:lnTo>
                  <a:lnTo>
                    <a:pt x="283" y="1148"/>
                  </a:lnTo>
                  <a:lnTo>
                    <a:pt x="260" y="1162"/>
                  </a:lnTo>
                  <a:lnTo>
                    <a:pt x="238" y="1173"/>
                  </a:lnTo>
                  <a:lnTo>
                    <a:pt x="215" y="1183"/>
                  </a:lnTo>
                  <a:lnTo>
                    <a:pt x="192" y="1191"/>
                  </a:lnTo>
                  <a:lnTo>
                    <a:pt x="169" y="1192"/>
                  </a:lnTo>
                  <a:lnTo>
                    <a:pt x="145" y="1192"/>
                  </a:lnTo>
                  <a:lnTo>
                    <a:pt x="122" y="1185"/>
                  </a:lnTo>
                  <a:lnTo>
                    <a:pt x="101" y="1176"/>
                  </a:lnTo>
                  <a:lnTo>
                    <a:pt x="78" y="1162"/>
                  </a:lnTo>
                  <a:lnTo>
                    <a:pt x="60" y="1148"/>
                  </a:lnTo>
                  <a:lnTo>
                    <a:pt x="42" y="1132"/>
                  </a:lnTo>
                  <a:lnTo>
                    <a:pt x="28" y="1115"/>
                  </a:lnTo>
                  <a:lnTo>
                    <a:pt x="16" y="1097"/>
                  </a:lnTo>
                  <a:lnTo>
                    <a:pt x="8" y="1079"/>
                  </a:lnTo>
                  <a:lnTo>
                    <a:pt x="1" y="1060"/>
                  </a:lnTo>
                  <a:lnTo>
                    <a:pt x="0" y="1040"/>
                  </a:lnTo>
                  <a:lnTo>
                    <a:pt x="1" y="1017"/>
                  </a:lnTo>
                  <a:lnTo>
                    <a:pt x="8" y="994"/>
                  </a:lnTo>
                  <a:lnTo>
                    <a:pt x="17" y="969"/>
                  </a:lnTo>
                  <a:lnTo>
                    <a:pt x="34" y="943"/>
                  </a:lnTo>
                  <a:lnTo>
                    <a:pt x="54" y="914"/>
                  </a:lnTo>
                  <a:lnTo>
                    <a:pt x="81" y="886"/>
                  </a:lnTo>
                  <a:lnTo>
                    <a:pt x="113" y="853"/>
                  </a:lnTo>
                  <a:lnTo>
                    <a:pt x="151" y="821"/>
                  </a:lnTo>
                  <a:lnTo>
                    <a:pt x="200" y="782"/>
                  </a:lnTo>
                  <a:lnTo>
                    <a:pt x="264" y="732"/>
                  </a:lnTo>
                  <a:lnTo>
                    <a:pt x="339" y="676"/>
                  </a:lnTo>
                  <a:lnTo>
                    <a:pt x="426" y="616"/>
                  </a:lnTo>
                  <a:lnTo>
                    <a:pt x="521" y="548"/>
                  </a:lnTo>
                  <a:lnTo>
                    <a:pt x="620" y="480"/>
                  </a:lnTo>
                  <a:lnTo>
                    <a:pt x="721" y="410"/>
                  </a:lnTo>
                  <a:lnTo>
                    <a:pt x="823" y="341"/>
                  </a:lnTo>
                  <a:lnTo>
                    <a:pt x="922" y="274"/>
                  </a:lnTo>
                  <a:lnTo>
                    <a:pt x="1016" y="210"/>
                  </a:lnTo>
                  <a:lnTo>
                    <a:pt x="1101" y="152"/>
                  </a:lnTo>
                  <a:lnTo>
                    <a:pt x="1179" y="101"/>
                  </a:lnTo>
                  <a:lnTo>
                    <a:pt x="1243" y="59"/>
                  </a:lnTo>
                  <a:lnTo>
                    <a:pt x="1292" y="27"/>
                  </a:lnTo>
                  <a:lnTo>
                    <a:pt x="1323" y="7"/>
                  </a:lnTo>
                  <a:lnTo>
                    <a:pt x="1335" y="0"/>
                  </a:lnTo>
                  <a:lnTo>
                    <a:pt x="124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5" name="Freeform 25">
              <a:extLst>
                <a:ext uri="{FF2B5EF4-FFF2-40B4-BE49-F238E27FC236}">
                  <a16:creationId xmlns:a16="http://schemas.microsoft.com/office/drawing/2014/main" id="{79FAA96B-A02A-8444-9A82-3140DEE4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968"/>
              <a:ext cx="37" cy="389"/>
            </a:xfrm>
            <a:custGeom>
              <a:avLst/>
              <a:gdLst>
                <a:gd name="T0" fmla="*/ 0 w 75"/>
                <a:gd name="T1" fmla="*/ 0 h 776"/>
                <a:gd name="T2" fmla="*/ 0 w 75"/>
                <a:gd name="T3" fmla="*/ 3 h 776"/>
                <a:gd name="T4" fmla="*/ 0 w 75"/>
                <a:gd name="T5" fmla="*/ 4 h 776"/>
                <a:gd name="T6" fmla="*/ 0 w 75"/>
                <a:gd name="T7" fmla="*/ 1 h 776"/>
                <a:gd name="T8" fmla="*/ 0 w 75"/>
                <a:gd name="T9" fmla="*/ 0 h 776"/>
                <a:gd name="T10" fmla="*/ 0 w 75"/>
                <a:gd name="T11" fmla="*/ 0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5" h="776">
                  <a:moveTo>
                    <a:pt x="51" y="0"/>
                  </a:moveTo>
                  <a:lnTo>
                    <a:pt x="75" y="739"/>
                  </a:lnTo>
                  <a:lnTo>
                    <a:pt x="24" y="776"/>
                  </a:lnTo>
                  <a:lnTo>
                    <a:pt x="0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6" name="Freeform 26">
              <a:extLst>
                <a:ext uri="{FF2B5EF4-FFF2-40B4-BE49-F238E27FC236}">
                  <a16:creationId xmlns:a16="http://schemas.microsoft.com/office/drawing/2014/main" id="{E7FD0CE2-F66B-8B47-973B-4DE93B3FF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2131"/>
              <a:ext cx="441" cy="1047"/>
            </a:xfrm>
            <a:custGeom>
              <a:avLst/>
              <a:gdLst>
                <a:gd name="T0" fmla="*/ 4 w 882"/>
                <a:gd name="T1" fmla="*/ 0 h 2095"/>
                <a:gd name="T2" fmla="*/ 4 w 882"/>
                <a:gd name="T3" fmla="*/ 0 h 2095"/>
                <a:gd name="T4" fmla="*/ 4 w 882"/>
                <a:gd name="T5" fmla="*/ 0 h 2095"/>
                <a:gd name="T6" fmla="*/ 4 w 882"/>
                <a:gd name="T7" fmla="*/ 0 h 2095"/>
                <a:gd name="T8" fmla="*/ 3 w 882"/>
                <a:gd name="T9" fmla="*/ 0 h 2095"/>
                <a:gd name="T10" fmla="*/ 3 w 882"/>
                <a:gd name="T11" fmla="*/ 0 h 2095"/>
                <a:gd name="T12" fmla="*/ 3 w 882"/>
                <a:gd name="T13" fmla="*/ 1 h 2095"/>
                <a:gd name="T14" fmla="*/ 2 w 882"/>
                <a:gd name="T15" fmla="*/ 1 h 2095"/>
                <a:gd name="T16" fmla="*/ 2 w 882"/>
                <a:gd name="T17" fmla="*/ 2 h 2095"/>
                <a:gd name="T18" fmla="*/ 2 w 882"/>
                <a:gd name="T19" fmla="*/ 2 h 2095"/>
                <a:gd name="T20" fmla="*/ 1 w 882"/>
                <a:gd name="T21" fmla="*/ 3 h 2095"/>
                <a:gd name="T22" fmla="*/ 1 w 882"/>
                <a:gd name="T23" fmla="*/ 4 h 2095"/>
                <a:gd name="T24" fmla="*/ 1 w 882"/>
                <a:gd name="T25" fmla="*/ 4 h 2095"/>
                <a:gd name="T26" fmla="*/ 1 w 882"/>
                <a:gd name="T27" fmla="*/ 5 h 2095"/>
                <a:gd name="T28" fmla="*/ 1 w 882"/>
                <a:gd name="T29" fmla="*/ 6 h 2095"/>
                <a:gd name="T30" fmla="*/ 0 w 882"/>
                <a:gd name="T31" fmla="*/ 7 h 2095"/>
                <a:gd name="T32" fmla="*/ 1 w 882"/>
                <a:gd name="T33" fmla="*/ 8 h 2095"/>
                <a:gd name="T34" fmla="*/ 1 w 882"/>
                <a:gd name="T35" fmla="*/ 8 h 2095"/>
                <a:gd name="T36" fmla="*/ 1 w 882"/>
                <a:gd name="T37" fmla="*/ 8 h 2095"/>
                <a:gd name="T38" fmla="*/ 1 w 882"/>
                <a:gd name="T39" fmla="*/ 7 h 2095"/>
                <a:gd name="T40" fmla="*/ 1 w 882"/>
                <a:gd name="T41" fmla="*/ 7 h 2095"/>
                <a:gd name="T42" fmla="*/ 1 w 882"/>
                <a:gd name="T43" fmla="*/ 7 h 2095"/>
                <a:gd name="T44" fmla="*/ 1 w 882"/>
                <a:gd name="T45" fmla="*/ 7 h 2095"/>
                <a:gd name="T46" fmla="*/ 1 w 882"/>
                <a:gd name="T47" fmla="*/ 6 h 2095"/>
                <a:gd name="T48" fmla="*/ 1 w 882"/>
                <a:gd name="T49" fmla="*/ 6 h 2095"/>
                <a:gd name="T50" fmla="*/ 1 w 882"/>
                <a:gd name="T51" fmla="*/ 5 h 2095"/>
                <a:gd name="T52" fmla="*/ 1 w 882"/>
                <a:gd name="T53" fmla="*/ 4 h 2095"/>
                <a:gd name="T54" fmla="*/ 1 w 882"/>
                <a:gd name="T55" fmla="*/ 4 h 2095"/>
                <a:gd name="T56" fmla="*/ 2 w 882"/>
                <a:gd name="T57" fmla="*/ 3 h 2095"/>
                <a:gd name="T58" fmla="*/ 2 w 882"/>
                <a:gd name="T59" fmla="*/ 2 h 2095"/>
                <a:gd name="T60" fmla="*/ 2 w 882"/>
                <a:gd name="T61" fmla="*/ 2 h 2095"/>
                <a:gd name="T62" fmla="*/ 3 w 882"/>
                <a:gd name="T63" fmla="*/ 1 h 2095"/>
                <a:gd name="T64" fmla="*/ 3 w 882"/>
                <a:gd name="T65" fmla="*/ 0 h 2095"/>
                <a:gd name="T66" fmla="*/ 4 w 882"/>
                <a:gd name="T67" fmla="*/ 0 h 2095"/>
                <a:gd name="T68" fmla="*/ 4 w 882"/>
                <a:gd name="T69" fmla="*/ 0 h 2095"/>
                <a:gd name="T70" fmla="*/ 4 w 882"/>
                <a:gd name="T71" fmla="*/ 0 h 20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82" h="2095">
                  <a:moveTo>
                    <a:pt x="866" y="0"/>
                  </a:moveTo>
                  <a:lnTo>
                    <a:pt x="854" y="9"/>
                  </a:lnTo>
                  <a:lnTo>
                    <a:pt x="823" y="38"/>
                  </a:lnTo>
                  <a:lnTo>
                    <a:pt x="775" y="85"/>
                  </a:lnTo>
                  <a:lnTo>
                    <a:pt x="716" y="152"/>
                  </a:lnTo>
                  <a:lnTo>
                    <a:pt x="642" y="232"/>
                  </a:lnTo>
                  <a:lnTo>
                    <a:pt x="564" y="332"/>
                  </a:lnTo>
                  <a:lnTo>
                    <a:pt x="480" y="447"/>
                  </a:lnTo>
                  <a:lnTo>
                    <a:pt x="395" y="578"/>
                  </a:lnTo>
                  <a:lnTo>
                    <a:pt x="310" y="722"/>
                  </a:lnTo>
                  <a:lnTo>
                    <a:pt x="229" y="881"/>
                  </a:lnTo>
                  <a:lnTo>
                    <a:pt x="158" y="1052"/>
                  </a:lnTo>
                  <a:lnTo>
                    <a:pt x="95" y="1237"/>
                  </a:lnTo>
                  <a:lnTo>
                    <a:pt x="45" y="1432"/>
                  </a:lnTo>
                  <a:lnTo>
                    <a:pt x="13" y="1639"/>
                  </a:lnTo>
                  <a:lnTo>
                    <a:pt x="0" y="1858"/>
                  </a:lnTo>
                  <a:lnTo>
                    <a:pt x="9" y="2088"/>
                  </a:lnTo>
                  <a:lnTo>
                    <a:pt x="78" y="2095"/>
                  </a:lnTo>
                  <a:lnTo>
                    <a:pt x="77" y="2081"/>
                  </a:lnTo>
                  <a:lnTo>
                    <a:pt x="73" y="2044"/>
                  </a:lnTo>
                  <a:lnTo>
                    <a:pt x="67" y="1984"/>
                  </a:lnTo>
                  <a:lnTo>
                    <a:pt x="67" y="1905"/>
                  </a:lnTo>
                  <a:lnTo>
                    <a:pt x="67" y="1806"/>
                  </a:lnTo>
                  <a:lnTo>
                    <a:pt x="75" y="1690"/>
                  </a:lnTo>
                  <a:lnTo>
                    <a:pt x="90" y="1561"/>
                  </a:lnTo>
                  <a:lnTo>
                    <a:pt x="115" y="1420"/>
                  </a:lnTo>
                  <a:lnTo>
                    <a:pt x="150" y="1267"/>
                  </a:lnTo>
                  <a:lnTo>
                    <a:pt x="199" y="1106"/>
                  </a:lnTo>
                  <a:lnTo>
                    <a:pt x="263" y="938"/>
                  </a:lnTo>
                  <a:lnTo>
                    <a:pt x="345" y="764"/>
                  </a:lnTo>
                  <a:lnTo>
                    <a:pt x="445" y="587"/>
                  </a:lnTo>
                  <a:lnTo>
                    <a:pt x="568" y="411"/>
                  </a:lnTo>
                  <a:lnTo>
                    <a:pt x="712" y="235"/>
                  </a:lnTo>
                  <a:lnTo>
                    <a:pt x="882" y="63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7" name="Freeform 27">
              <a:extLst>
                <a:ext uri="{FF2B5EF4-FFF2-40B4-BE49-F238E27FC236}">
                  <a16:creationId xmlns:a16="http://schemas.microsoft.com/office/drawing/2014/main" id="{816268D5-A4DE-DC4C-8D7C-07DBB1723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280"/>
              <a:ext cx="191" cy="339"/>
            </a:xfrm>
            <a:custGeom>
              <a:avLst/>
              <a:gdLst>
                <a:gd name="T0" fmla="*/ 2 w 382"/>
                <a:gd name="T1" fmla="*/ 0 h 677"/>
                <a:gd name="T2" fmla="*/ 2 w 382"/>
                <a:gd name="T3" fmla="*/ 1 h 677"/>
                <a:gd name="T4" fmla="*/ 2 w 382"/>
                <a:gd name="T5" fmla="*/ 1 h 677"/>
                <a:gd name="T6" fmla="*/ 2 w 382"/>
                <a:gd name="T7" fmla="*/ 1 h 677"/>
                <a:gd name="T8" fmla="*/ 2 w 382"/>
                <a:gd name="T9" fmla="*/ 1 h 677"/>
                <a:gd name="T10" fmla="*/ 2 w 382"/>
                <a:gd name="T11" fmla="*/ 1 h 677"/>
                <a:gd name="T12" fmla="*/ 2 w 382"/>
                <a:gd name="T13" fmla="*/ 1 h 677"/>
                <a:gd name="T14" fmla="*/ 1 w 382"/>
                <a:gd name="T15" fmla="*/ 1 h 677"/>
                <a:gd name="T16" fmla="*/ 1 w 382"/>
                <a:gd name="T17" fmla="*/ 1 h 677"/>
                <a:gd name="T18" fmla="*/ 1 w 382"/>
                <a:gd name="T19" fmla="*/ 2 h 677"/>
                <a:gd name="T20" fmla="*/ 1 w 382"/>
                <a:gd name="T21" fmla="*/ 2 h 677"/>
                <a:gd name="T22" fmla="*/ 1 w 382"/>
                <a:gd name="T23" fmla="*/ 2 h 677"/>
                <a:gd name="T24" fmla="*/ 1 w 382"/>
                <a:gd name="T25" fmla="*/ 2 h 677"/>
                <a:gd name="T26" fmla="*/ 1 w 382"/>
                <a:gd name="T27" fmla="*/ 2 h 677"/>
                <a:gd name="T28" fmla="*/ 1 w 382"/>
                <a:gd name="T29" fmla="*/ 3 h 677"/>
                <a:gd name="T30" fmla="*/ 1 w 382"/>
                <a:gd name="T31" fmla="*/ 3 h 677"/>
                <a:gd name="T32" fmla="*/ 1 w 382"/>
                <a:gd name="T33" fmla="*/ 3 h 677"/>
                <a:gd name="T34" fmla="*/ 0 w 382"/>
                <a:gd name="T35" fmla="*/ 3 h 677"/>
                <a:gd name="T36" fmla="*/ 0 w 382"/>
                <a:gd name="T37" fmla="*/ 3 h 677"/>
                <a:gd name="T38" fmla="*/ 1 w 382"/>
                <a:gd name="T39" fmla="*/ 3 h 677"/>
                <a:gd name="T40" fmla="*/ 1 w 382"/>
                <a:gd name="T41" fmla="*/ 3 h 677"/>
                <a:gd name="T42" fmla="*/ 1 w 382"/>
                <a:gd name="T43" fmla="*/ 2 h 677"/>
                <a:gd name="T44" fmla="*/ 1 w 382"/>
                <a:gd name="T45" fmla="*/ 2 h 677"/>
                <a:gd name="T46" fmla="*/ 1 w 382"/>
                <a:gd name="T47" fmla="*/ 2 h 677"/>
                <a:gd name="T48" fmla="*/ 1 w 382"/>
                <a:gd name="T49" fmla="*/ 2 h 677"/>
                <a:gd name="T50" fmla="*/ 1 w 382"/>
                <a:gd name="T51" fmla="*/ 2 h 677"/>
                <a:gd name="T52" fmla="*/ 1 w 382"/>
                <a:gd name="T53" fmla="*/ 2 h 677"/>
                <a:gd name="T54" fmla="*/ 1 w 382"/>
                <a:gd name="T55" fmla="*/ 2 h 677"/>
                <a:gd name="T56" fmla="*/ 1 w 382"/>
                <a:gd name="T57" fmla="*/ 2 h 677"/>
                <a:gd name="T58" fmla="*/ 1 w 382"/>
                <a:gd name="T59" fmla="*/ 1 h 677"/>
                <a:gd name="T60" fmla="*/ 1 w 382"/>
                <a:gd name="T61" fmla="*/ 1 h 677"/>
                <a:gd name="T62" fmla="*/ 1 w 382"/>
                <a:gd name="T63" fmla="*/ 1 h 677"/>
                <a:gd name="T64" fmla="*/ 1 w 382"/>
                <a:gd name="T65" fmla="*/ 1 h 677"/>
                <a:gd name="T66" fmla="*/ 2 w 382"/>
                <a:gd name="T67" fmla="*/ 1 h 677"/>
                <a:gd name="T68" fmla="*/ 2 w 382"/>
                <a:gd name="T69" fmla="*/ 1 h 677"/>
                <a:gd name="T70" fmla="*/ 2 w 382"/>
                <a:gd name="T71" fmla="*/ 1 h 677"/>
                <a:gd name="T72" fmla="*/ 2 w 382"/>
                <a:gd name="T73" fmla="*/ 1 h 677"/>
                <a:gd name="T74" fmla="*/ 2 w 382"/>
                <a:gd name="T75" fmla="*/ 1 h 677"/>
                <a:gd name="T76" fmla="*/ 2 w 382"/>
                <a:gd name="T77" fmla="*/ 1 h 677"/>
                <a:gd name="T78" fmla="*/ 2 w 382"/>
                <a:gd name="T79" fmla="*/ 1 h 677"/>
                <a:gd name="T80" fmla="*/ 2 w 382"/>
                <a:gd name="T81" fmla="*/ 1 h 677"/>
                <a:gd name="T82" fmla="*/ 2 w 382"/>
                <a:gd name="T83" fmla="*/ 1 h 677"/>
                <a:gd name="T84" fmla="*/ 2 w 382"/>
                <a:gd name="T85" fmla="*/ 1 h 677"/>
                <a:gd name="T86" fmla="*/ 2 w 382"/>
                <a:gd name="T87" fmla="*/ 1 h 677"/>
                <a:gd name="T88" fmla="*/ 2 w 382"/>
                <a:gd name="T89" fmla="*/ 1 h 677"/>
                <a:gd name="T90" fmla="*/ 2 w 382"/>
                <a:gd name="T91" fmla="*/ 1 h 677"/>
                <a:gd name="T92" fmla="*/ 2 w 382"/>
                <a:gd name="T93" fmla="*/ 0 h 677"/>
                <a:gd name="T94" fmla="*/ 2 w 382"/>
                <a:gd name="T95" fmla="*/ 0 h 677"/>
                <a:gd name="T96" fmla="*/ 2 w 382"/>
                <a:gd name="T97" fmla="*/ 0 h 6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82" h="677">
                  <a:moveTo>
                    <a:pt x="382" y="0"/>
                  </a:moveTo>
                  <a:lnTo>
                    <a:pt x="377" y="3"/>
                  </a:lnTo>
                  <a:lnTo>
                    <a:pt x="366" y="15"/>
                  </a:lnTo>
                  <a:lnTo>
                    <a:pt x="349" y="34"/>
                  </a:lnTo>
                  <a:lnTo>
                    <a:pt x="329" y="61"/>
                  </a:lnTo>
                  <a:lnTo>
                    <a:pt x="302" y="93"/>
                  </a:lnTo>
                  <a:lnTo>
                    <a:pt x="272" y="131"/>
                  </a:lnTo>
                  <a:lnTo>
                    <a:pt x="240" y="172"/>
                  </a:lnTo>
                  <a:lnTo>
                    <a:pt x="208" y="221"/>
                  </a:lnTo>
                  <a:lnTo>
                    <a:pt x="173" y="272"/>
                  </a:lnTo>
                  <a:lnTo>
                    <a:pt x="140" y="324"/>
                  </a:lnTo>
                  <a:lnTo>
                    <a:pt x="108" y="379"/>
                  </a:lnTo>
                  <a:lnTo>
                    <a:pt x="79" y="440"/>
                  </a:lnTo>
                  <a:lnTo>
                    <a:pt x="51" y="497"/>
                  </a:lnTo>
                  <a:lnTo>
                    <a:pt x="30" y="558"/>
                  </a:lnTo>
                  <a:lnTo>
                    <a:pt x="13" y="617"/>
                  </a:lnTo>
                  <a:lnTo>
                    <a:pt x="2" y="677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1" y="532"/>
                  </a:lnTo>
                  <a:lnTo>
                    <a:pt x="3" y="519"/>
                  </a:lnTo>
                  <a:lnTo>
                    <a:pt x="9" y="504"/>
                  </a:lnTo>
                  <a:lnTo>
                    <a:pt x="15" y="481"/>
                  </a:lnTo>
                  <a:lnTo>
                    <a:pt x="26" y="457"/>
                  </a:lnTo>
                  <a:lnTo>
                    <a:pt x="37" y="429"/>
                  </a:lnTo>
                  <a:lnTo>
                    <a:pt x="51" y="398"/>
                  </a:lnTo>
                  <a:lnTo>
                    <a:pt x="67" y="364"/>
                  </a:lnTo>
                  <a:lnTo>
                    <a:pt x="86" y="327"/>
                  </a:lnTo>
                  <a:lnTo>
                    <a:pt x="108" y="289"/>
                  </a:lnTo>
                  <a:lnTo>
                    <a:pt x="134" y="249"/>
                  </a:lnTo>
                  <a:lnTo>
                    <a:pt x="162" y="207"/>
                  </a:lnTo>
                  <a:lnTo>
                    <a:pt x="193" y="167"/>
                  </a:lnTo>
                  <a:lnTo>
                    <a:pt x="229" y="124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85" y="65"/>
                  </a:lnTo>
                  <a:lnTo>
                    <a:pt x="294" y="55"/>
                  </a:lnTo>
                  <a:lnTo>
                    <a:pt x="305" y="50"/>
                  </a:lnTo>
                  <a:lnTo>
                    <a:pt x="314" y="42"/>
                  </a:lnTo>
                  <a:lnTo>
                    <a:pt x="324" y="35"/>
                  </a:lnTo>
                  <a:lnTo>
                    <a:pt x="333" y="28"/>
                  </a:lnTo>
                  <a:lnTo>
                    <a:pt x="342" y="23"/>
                  </a:lnTo>
                  <a:lnTo>
                    <a:pt x="349" y="18"/>
                  </a:lnTo>
                  <a:lnTo>
                    <a:pt x="358" y="14"/>
                  </a:lnTo>
                  <a:lnTo>
                    <a:pt x="363" y="10"/>
                  </a:lnTo>
                  <a:lnTo>
                    <a:pt x="370" y="6"/>
                  </a:lnTo>
                  <a:lnTo>
                    <a:pt x="378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8" name="Freeform 28">
              <a:extLst>
                <a:ext uri="{FF2B5EF4-FFF2-40B4-BE49-F238E27FC236}">
                  <a16:creationId xmlns:a16="http://schemas.microsoft.com/office/drawing/2014/main" id="{FC95868A-1FC2-2F4E-A184-45E317C3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962"/>
              <a:ext cx="30" cy="276"/>
            </a:xfrm>
            <a:custGeom>
              <a:avLst/>
              <a:gdLst>
                <a:gd name="T0" fmla="*/ 0 w 61"/>
                <a:gd name="T1" fmla="*/ 0 h 551"/>
                <a:gd name="T2" fmla="*/ 0 w 61"/>
                <a:gd name="T3" fmla="*/ 3 h 551"/>
                <a:gd name="T4" fmla="*/ 0 w 61"/>
                <a:gd name="T5" fmla="*/ 3 h 551"/>
                <a:gd name="T6" fmla="*/ 0 w 61"/>
                <a:gd name="T7" fmla="*/ 1 h 551"/>
                <a:gd name="T8" fmla="*/ 0 w 61"/>
                <a:gd name="T9" fmla="*/ 0 h 551"/>
                <a:gd name="T10" fmla="*/ 0 w 61"/>
                <a:gd name="T11" fmla="*/ 0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51">
                  <a:moveTo>
                    <a:pt x="0" y="0"/>
                  </a:moveTo>
                  <a:lnTo>
                    <a:pt x="21" y="551"/>
                  </a:lnTo>
                  <a:lnTo>
                    <a:pt x="61" y="532"/>
                  </a:lnTo>
                  <a:lnTo>
                    <a:pt x="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79" name="Freeform 29">
              <a:extLst>
                <a:ext uri="{FF2B5EF4-FFF2-40B4-BE49-F238E27FC236}">
                  <a16:creationId xmlns:a16="http://schemas.microsoft.com/office/drawing/2014/main" id="{4AC7A843-7FAC-0D4F-A685-45453BF7E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954"/>
              <a:ext cx="30" cy="262"/>
            </a:xfrm>
            <a:custGeom>
              <a:avLst/>
              <a:gdLst>
                <a:gd name="T0" fmla="*/ 0 w 60"/>
                <a:gd name="T1" fmla="*/ 0 h 522"/>
                <a:gd name="T2" fmla="*/ 1 w 60"/>
                <a:gd name="T3" fmla="*/ 3 h 522"/>
                <a:gd name="T4" fmla="*/ 1 w 60"/>
                <a:gd name="T5" fmla="*/ 2 h 522"/>
                <a:gd name="T6" fmla="*/ 1 w 60"/>
                <a:gd name="T7" fmla="*/ 1 h 522"/>
                <a:gd name="T8" fmla="*/ 0 w 60"/>
                <a:gd name="T9" fmla="*/ 0 h 522"/>
                <a:gd name="T10" fmla="*/ 0 w 60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522">
                  <a:moveTo>
                    <a:pt x="0" y="0"/>
                  </a:moveTo>
                  <a:lnTo>
                    <a:pt x="21" y="522"/>
                  </a:lnTo>
                  <a:lnTo>
                    <a:pt x="60" y="506"/>
                  </a:lnTo>
                  <a:lnTo>
                    <a:pt x="4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0" name="Freeform 30">
              <a:extLst>
                <a:ext uri="{FF2B5EF4-FFF2-40B4-BE49-F238E27FC236}">
                  <a16:creationId xmlns:a16="http://schemas.microsoft.com/office/drawing/2014/main" id="{B48FF0FD-7112-D44B-9C63-5D599D597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8"/>
              <a:ext cx="19" cy="122"/>
            </a:xfrm>
            <a:custGeom>
              <a:avLst/>
              <a:gdLst>
                <a:gd name="T0" fmla="*/ 0 w 38"/>
                <a:gd name="T1" fmla="*/ 0 h 245"/>
                <a:gd name="T2" fmla="*/ 1 w 38"/>
                <a:gd name="T3" fmla="*/ 0 h 245"/>
                <a:gd name="T4" fmla="*/ 1 w 38"/>
                <a:gd name="T5" fmla="*/ 0 h 245"/>
                <a:gd name="T6" fmla="*/ 1 w 38"/>
                <a:gd name="T7" fmla="*/ 0 h 245"/>
                <a:gd name="T8" fmla="*/ 0 w 38"/>
                <a:gd name="T9" fmla="*/ 0 h 245"/>
                <a:gd name="T10" fmla="*/ 0 w 38"/>
                <a:gd name="T11" fmla="*/ 0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245">
                  <a:moveTo>
                    <a:pt x="0" y="0"/>
                  </a:moveTo>
                  <a:lnTo>
                    <a:pt x="7" y="245"/>
                  </a:lnTo>
                  <a:lnTo>
                    <a:pt x="38" y="231"/>
                  </a:lnTo>
                  <a:lnTo>
                    <a:pt x="3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1" name="Freeform 31">
              <a:extLst>
                <a:ext uri="{FF2B5EF4-FFF2-40B4-BE49-F238E27FC236}">
                  <a16:creationId xmlns:a16="http://schemas.microsoft.com/office/drawing/2014/main" id="{708499DA-2571-AC4F-978F-5E206E53C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455"/>
              <a:ext cx="22" cy="183"/>
            </a:xfrm>
            <a:custGeom>
              <a:avLst/>
              <a:gdLst>
                <a:gd name="T0" fmla="*/ 0 w 44"/>
                <a:gd name="T1" fmla="*/ 1 h 364"/>
                <a:gd name="T2" fmla="*/ 1 w 44"/>
                <a:gd name="T3" fmla="*/ 2 h 364"/>
                <a:gd name="T4" fmla="*/ 1 w 44"/>
                <a:gd name="T5" fmla="*/ 1 h 364"/>
                <a:gd name="T6" fmla="*/ 1 w 44"/>
                <a:gd name="T7" fmla="*/ 0 h 364"/>
                <a:gd name="T8" fmla="*/ 0 w 44"/>
                <a:gd name="T9" fmla="*/ 1 h 364"/>
                <a:gd name="T10" fmla="*/ 0 w 44"/>
                <a:gd name="T11" fmla="*/ 1 h 3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" h="364">
                  <a:moveTo>
                    <a:pt x="0" y="32"/>
                  </a:moveTo>
                  <a:lnTo>
                    <a:pt x="3" y="364"/>
                  </a:lnTo>
                  <a:lnTo>
                    <a:pt x="44" y="163"/>
                  </a:lnTo>
                  <a:lnTo>
                    <a:pt x="4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2" name="Freeform 32">
              <a:extLst>
                <a:ext uri="{FF2B5EF4-FFF2-40B4-BE49-F238E27FC236}">
                  <a16:creationId xmlns:a16="http://schemas.microsoft.com/office/drawing/2014/main" id="{602A245B-DA0B-0648-8F80-B215005E2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577"/>
              <a:ext cx="25" cy="604"/>
            </a:xfrm>
            <a:custGeom>
              <a:avLst/>
              <a:gdLst>
                <a:gd name="T0" fmla="*/ 0 w 50"/>
                <a:gd name="T1" fmla="*/ 1 h 1208"/>
                <a:gd name="T2" fmla="*/ 0 w 50"/>
                <a:gd name="T3" fmla="*/ 5 h 1208"/>
                <a:gd name="T4" fmla="*/ 1 w 50"/>
                <a:gd name="T5" fmla="*/ 5 h 1208"/>
                <a:gd name="T6" fmla="*/ 1 w 50"/>
                <a:gd name="T7" fmla="*/ 0 h 1208"/>
                <a:gd name="T8" fmla="*/ 0 w 50"/>
                <a:gd name="T9" fmla="*/ 1 h 1208"/>
                <a:gd name="T10" fmla="*/ 0 w 50"/>
                <a:gd name="T11" fmla="*/ 1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1208">
                  <a:moveTo>
                    <a:pt x="0" y="23"/>
                  </a:moveTo>
                  <a:lnTo>
                    <a:pt x="0" y="1205"/>
                  </a:lnTo>
                  <a:lnTo>
                    <a:pt x="50" y="1208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3" name="Freeform 33">
              <a:extLst>
                <a:ext uri="{FF2B5EF4-FFF2-40B4-BE49-F238E27FC236}">
                  <a16:creationId xmlns:a16="http://schemas.microsoft.com/office/drawing/2014/main" id="{D0BC398A-207C-1C46-AE56-CD45E957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539"/>
              <a:ext cx="26" cy="638"/>
            </a:xfrm>
            <a:custGeom>
              <a:avLst/>
              <a:gdLst>
                <a:gd name="T0" fmla="*/ 0 w 53"/>
                <a:gd name="T1" fmla="*/ 1 h 1275"/>
                <a:gd name="T2" fmla="*/ 0 w 53"/>
                <a:gd name="T3" fmla="*/ 5 h 1275"/>
                <a:gd name="T4" fmla="*/ 0 w 53"/>
                <a:gd name="T5" fmla="*/ 5 h 1275"/>
                <a:gd name="T6" fmla="*/ 0 w 53"/>
                <a:gd name="T7" fmla="*/ 0 h 1275"/>
                <a:gd name="T8" fmla="*/ 0 w 53"/>
                <a:gd name="T9" fmla="*/ 1 h 1275"/>
                <a:gd name="T10" fmla="*/ 0 w 53"/>
                <a:gd name="T11" fmla="*/ 1 h 1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" h="1275">
                  <a:moveTo>
                    <a:pt x="0" y="40"/>
                  </a:moveTo>
                  <a:lnTo>
                    <a:pt x="0" y="1271"/>
                  </a:lnTo>
                  <a:lnTo>
                    <a:pt x="53" y="1275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4" name="Freeform 34">
              <a:extLst>
                <a:ext uri="{FF2B5EF4-FFF2-40B4-BE49-F238E27FC236}">
                  <a16:creationId xmlns:a16="http://schemas.microsoft.com/office/drawing/2014/main" id="{BFB6F44F-54FA-0D40-83DC-4183160D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443"/>
              <a:ext cx="350" cy="275"/>
            </a:xfrm>
            <a:custGeom>
              <a:avLst/>
              <a:gdLst>
                <a:gd name="T0" fmla="*/ 1 w 698"/>
                <a:gd name="T1" fmla="*/ 2 h 549"/>
                <a:gd name="T2" fmla="*/ 3 w 698"/>
                <a:gd name="T3" fmla="*/ 0 h 549"/>
                <a:gd name="T4" fmla="*/ 3 w 698"/>
                <a:gd name="T5" fmla="*/ 1 h 549"/>
                <a:gd name="T6" fmla="*/ 0 w 698"/>
                <a:gd name="T7" fmla="*/ 3 h 549"/>
                <a:gd name="T8" fmla="*/ 1 w 698"/>
                <a:gd name="T9" fmla="*/ 2 h 549"/>
                <a:gd name="T10" fmla="*/ 1 w 698"/>
                <a:gd name="T11" fmla="*/ 2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8" h="549">
                  <a:moveTo>
                    <a:pt x="5" y="490"/>
                  </a:moveTo>
                  <a:lnTo>
                    <a:pt x="697" y="0"/>
                  </a:lnTo>
                  <a:lnTo>
                    <a:pt x="698" y="37"/>
                  </a:lnTo>
                  <a:lnTo>
                    <a:pt x="0" y="549"/>
                  </a:lnTo>
                  <a:lnTo>
                    <a:pt x="5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5" name="Freeform 35">
              <a:extLst>
                <a:ext uri="{FF2B5EF4-FFF2-40B4-BE49-F238E27FC236}">
                  <a16:creationId xmlns:a16="http://schemas.microsoft.com/office/drawing/2014/main" id="{E5D75F5F-3A76-9B47-9762-BC244035E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752"/>
              <a:ext cx="303" cy="226"/>
            </a:xfrm>
            <a:custGeom>
              <a:avLst/>
              <a:gdLst>
                <a:gd name="T0" fmla="*/ 1 w 605"/>
                <a:gd name="T1" fmla="*/ 1 h 451"/>
                <a:gd name="T2" fmla="*/ 1 w 605"/>
                <a:gd name="T3" fmla="*/ 1 h 451"/>
                <a:gd name="T4" fmla="*/ 1 w 605"/>
                <a:gd name="T5" fmla="*/ 1 h 451"/>
                <a:gd name="T6" fmla="*/ 1 w 605"/>
                <a:gd name="T7" fmla="*/ 1 h 451"/>
                <a:gd name="T8" fmla="*/ 1 w 605"/>
                <a:gd name="T9" fmla="*/ 2 h 451"/>
                <a:gd name="T10" fmla="*/ 1 w 605"/>
                <a:gd name="T11" fmla="*/ 2 h 451"/>
                <a:gd name="T12" fmla="*/ 1 w 605"/>
                <a:gd name="T13" fmla="*/ 2 h 451"/>
                <a:gd name="T14" fmla="*/ 2 w 605"/>
                <a:gd name="T15" fmla="*/ 2 h 451"/>
                <a:gd name="T16" fmla="*/ 2 w 605"/>
                <a:gd name="T17" fmla="*/ 2 h 451"/>
                <a:gd name="T18" fmla="*/ 2 w 605"/>
                <a:gd name="T19" fmla="*/ 2 h 451"/>
                <a:gd name="T20" fmla="*/ 2 w 605"/>
                <a:gd name="T21" fmla="*/ 2 h 451"/>
                <a:gd name="T22" fmla="*/ 2 w 605"/>
                <a:gd name="T23" fmla="*/ 2 h 451"/>
                <a:gd name="T24" fmla="*/ 3 w 605"/>
                <a:gd name="T25" fmla="*/ 2 h 451"/>
                <a:gd name="T26" fmla="*/ 3 w 605"/>
                <a:gd name="T27" fmla="*/ 2 h 451"/>
                <a:gd name="T28" fmla="*/ 3 w 605"/>
                <a:gd name="T29" fmla="*/ 2 h 451"/>
                <a:gd name="T30" fmla="*/ 3 w 605"/>
                <a:gd name="T31" fmla="*/ 2 h 451"/>
                <a:gd name="T32" fmla="*/ 3 w 605"/>
                <a:gd name="T33" fmla="*/ 2 h 451"/>
                <a:gd name="T34" fmla="*/ 3 w 605"/>
                <a:gd name="T35" fmla="*/ 2 h 451"/>
                <a:gd name="T36" fmla="*/ 3 w 605"/>
                <a:gd name="T37" fmla="*/ 2 h 451"/>
                <a:gd name="T38" fmla="*/ 2 w 605"/>
                <a:gd name="T39" fmla="*/ 2 h 451"/>
                <a:gd name="T40" fmla="*/ 2 w 605"/>
                <a:gd name="T41" fmla="*/ 2 h 451"/>
                <a:gd name="T42" fmla="*/ 2 w 605"/>
                <a:gd name="T43" fmla="*/ 2 h 451"/>
                <a:gd name="T44" fmla="*/ 1 w 605"/>
                <a:gd name="T45" fmla="*/ 2 h 451"/>
                <a:gd name="T46" fmla="*/ 1 w 605"/>
                <a:gd name="T47" fmla="*/ 2 h 451"/>
                <a:gd name="T48" fmla="*/ 1 w 605"/>
                <a:gd name="T49" fmla="*/ 2 h 451"/>
                <a:gd name="T50" fmla="*/ 1 w 605"/>
                <a:gd name="T51" fmla="*/ 2 h 451"/>
                <a:gd name="T52" fmla="*/ 1 w 605"/>
                <a:gd name="T53" fmla="*/ 1 h 451"/>
                <a:gd name="T54" fmla="*/ 0 w 605"/>
                <a:gd name="T55" fmla="*/ 1 h 451"/>
                <a:gd name="T56" fmla="*/ 1 w 605"/>
                <a:gd name="T57" fmla="*/ 1 h 451"/>
                <a:gd name="T58" fmla="*/ 1 w 605"/>
                <a:gd name="T59" fmla="*/ 1 h 451"/>
                <a:gd name="T60" fmla="*/ 1 w 605"/>
                <a:gd name="T61" fmla="*/ 1 h 451"/>
                <a:gd name="T62" fmla="*/ 1 w 605"/>
                <a:gd name="T63" fmla="*/ 1 h 451"/>
                <a:gd name="T64" fmla="*/ 1 w 605"/>
                <a:gd name="T65" fmla="*/ 0 h 451"/>
                <a:gd name="T66" fmla="*/ 1 w 605"/>
                <a:gd name="T67" fmla="*/ 1 h 4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5" h="451">
                  <a:moveTo>
                    <a:pt x="85" y="20"/>
                  </a:moveTo>
                  <a:lnTo>
                    <a:pt x="72" y="33"/>
                  </a:lnTo>
                  <a:lnTo>
                    <a:pt x="62" y="55"/>
                  </a:lnTo>
                  <a:lnTo>
                    <a:pt x="56" y="79"/>
                  </a:lnTo>
                  <a:lnTo>
                    <a:pt x="53" y="111"/>
                  </a:lnTo>
                  <a:lnTo>
                    <a:pt x="53" y="144"/>
                  </a:lnTo>
                  <a:lnTo>
                    <a:pt x="60" y="181"/>
                  </a:lnTo>
                  <a:lnTo>
                    <a:pt x="70" y="219"/>
                  </a:lnTo>
                  <a:lnTo>
                    <a:pt x="86" y="256"/>
                  </a:lnTo>
                  <a:lnTo>
                    <a:pt x="106" y="290"/>
                  </a:lnTo>
                  <a:lnTo>
                    <a:pt x="133" y="324"/>
                  </a:lnTo>
                  <a:lnTo>
                    <a:pt x="166" y="352"/>
                  </a:lnTo>
                  <a:lnTo>
                    <a:pt x="206" y="377"/>
                  </a:lnTo>
                  <a:lnTo>
                    <a:pt x="252" y="393"/>
                  </a:lnTo>
                  <a:lnTo>
                    <a:pt x="308" y="406"/>
                  </a:lnTo>
                  <a:lnTo>
                    <a:pt x="370" y="407"/>
                  </a:lnTo>
                  <a:lnTo>
                    <a:pt x="443" y="400"/>
                  </a:lnTo>
                  <a:lnTo>
                    <a:pt x="445" y="400"/>
                  </a:lnTo>
                  <a:lnTo>
                    <a:pt x="449" y="399"/>
                  </a:lnTo>
                  <a:lnTo>
                    <a:pt x="454" y="396"/>
                  </a:lnTo>
                  <a:lnTo>
                    <a:pt x="463" y="393"/>
                  </a:lnTo>
                  <a:lnTo>
                    <a:pt x="473" y="389"/>
                  </a:lnTo>
                  <a:lnTo>
                    <a:pt x="483" y="385"/>
                  </a:lnTo>
                  <a:lnTo>
                    <a:pt x="497" y="380"/>
                  </a:lnTo>
                  <a:lnTo>
                    <a:pt x="511" y="375"/>
                  </a:lnTo>
                  <a:lnTo>
                    <a:pt x="523" y="368"/>
                  </a:lnTo>
                  <a:lnTo>
                    <a:pt x="538" y="361"/>
                  </a:lnTo>
                  <a:lnTo>
                    <a:pt x="551" y="353"/>
                  </a:lnTo>
                  <a:lnTo>
                    <a:pt x="564" y="345"/>
                  </a:lnTo>
                  <a:lnTo>
                    <a:pt x="576" y="336"/>
                  </a:lnTo>
                  <a:lnTo>
                    <a:pt x="588" y="328"/>
                  </a:lnTo>
                  <a:lnTo>
                    <a:pt x="596" y="318"/>
                  </a:lnTo>
                  <a:lnTo>
                    <a:pt x="605" y="309"/>
                  </a:lnTo>
                  <a:lnTo>
                    <a:pt x="599" y="384"/>
                  </a:lnTo>
                  <a:lnTo>
                    <a:pt x="594" y="385"/>
                  </a:lnTo>
                  <a:lnTo>
                    <a:pt x="582" y="391"/>
                  </a:lnTo>
                  <a:lnTo>
                    <a:pt x="564" y="398"/>
                  </a:lnTo>
                  <a:lnTo>
                    <a:pt x="540" y="407"/>
                  </a:lnTo>
                  <a:lnTo>
                    <a:pt x="511" y="416"/>
                  </a:lnTo>
                  <a:lnTo>
                    <a:pt x="479" y="427"/>
                  </a:lnTo>
                  <a:lnTo>
                    <a:pt x="442" y="435"/>
                  </a:lnTo>
                  <a:lnTo>
                    <a:pt x="404" y="445"/>
                  </a:lnTo>
                  <a:lnTo>
                    <a:pt x="361" y="449"/>
                  </a:lnTo>
                  <a:lnTo>
                    <a:pt x="319" y="451"/>
                  </a:lnTo>
                  <a:lnTo>
                    <a:pt x="276" y="447"/>
                  </a:lnTo>
                  <a:lnTo>
                    <a:pt x="235" y="442"/>
                  </a:lnTo>
                  <a:lnTo>
                    <a:pt x="192" y="428"/>
                  </a:lnTo>
                  <a:lnTo>
                    <a:pt x="154" y="410"/>
                  </a:lnTo>
                  <a:lnTo>
                    <a:pt x="117" y="383"/>
                  </a:lnTo>
                  <a:lnTo>
                    <a:pt x="85" y="349"/>
                  </a:lnTo>
                  <a:lnTo>
                    <a:pt x="57" y="309"/>
                  </a:lnTo>
                  <a:lnTo>
                    <a:pt x="34" y="271"/>
                  </a:lnTo>
                  <a:lnTo>
                    <a:pt x="18" y="236"/>
                  </a:lnTo>
                  <a:lnTo>
                    <a:pt x="9" y="204"/>
                  </a:lnTo>
                  <a:lnTo>
                    <a:pt x="1" y="172"/>
                  </a:lnTo>
                  <a:lnTo>
                    <a:pt x="0" y="144"/>
                  </a:lnTo>
                  <a:lnTo>
                    <a:pt x="1" y="117"/>
                  </a:lnTo>
                  <a:lnTo>
                    <a:pt x="5" y="94"/>
                  </a:lnTo>
                  <a:lnTo>
                    <a:pt x="11" y="72"/>
                  </a:lnTo>
                  <a:lnTo>
                    <a:pt x="17" y="54"/>
                  </a:lnTo>
                  <a:lnTo>
                    <a:pt x="25" y="36"/>
                  </a:lnTo>
                  <a:lnTo>
                    <a:pt x="33" y="24"/>
                  </a:lnTo>
                  <a:lnTo>
                    <a:pt x="38" y="13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6" name="Freeform 36">
              <a:extLst>
                <a:ext uri="{FF2B5EF4-FFF2-40B4-BE49-F238E27FC236}">
                  <a16:creationId xmlns:a16="http://schemas.microsoft.com/office/drawing/2014/main" id="{8EB01CDD-96FC-C141-909D-B045E0C2A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2969"/>
              <a:ext cx="186" cy="154"/>
            </a:xfrm>
            <a:custGeom>
              <a:avLst/>
              <a:gdLst>
                <a:gd name="T0" fmla="*/ 1 w 371"/>
                <a:gd name="T1" fmla="*/ 0 h 307"/>
                <a:gd name="T2" fmla="*/ 1 w 371"/>
                <a:gd name="T3" fmla="*/ 0 h 307"/>
                <a:gd name="T4" fmla="*/ 1 w 371"/>
                <a:gd name="T5" fmla="*/ 1 h 307"/>
                <a:gd name="T6" fmla="*/ 1 w 371"/>
                <a:gd name="T7" fmla="*/ 1 h 307"/>
                <a:gd name="T8" fmla="*/ 1 w 371"/>
                <a:gd name="T9" fmla="*/ 1 h 307"/>
                <a:gd name="T10" fmla="*/ 1 w 371"/>
                <a:gd name="T11" fmla="*/ 1 h 307"/>
                <a:gd name="T12" fmla="*/ 1 w 371"/>
                <a:gd name="T13" fmla="*/ 1 h 307"/>
                <a:gd name="T14" fmla="*/ 1 w 371"/>
                <a:gd name="T15" fmla="*/ 1 h 307"/>
                <a:gd name="T16" fmla="*/ 1 w 371"/>
                <a:gd name="T17" fmla="*/ 1 h 307"/>
                <a:gd name="T18" fmla="*/ 1 w 371"/>
                <a:gd name="T19" fmla="*/ 1 h 307"/>
                <a:gd name="T20" fmla="*/ 2 w 371"/>
                <a:gd name="T21" fmla="*/ 1 h 307"/>
                <a:gd name="T22" fmla="*/ 2 w 371"/>
                <a:gd name="T23" fmla="*/ 1 h 307"/>
                <a:gd name="T24" fmla="*/ 2 w 371"/>
                <a:gd name="T25" fmla="*/ 1 h 307"/>
                <a:gd name="T26" fmla="*/ 2 w 371"/>
                <a:gd name="T27" fmla="*/ 1 h 307"/>
                <a:gd name="T28" fmla="*/ 2 w 371"/>
                <a:gd name="T29" fmla="*/ 1 h 307"/>
                <a:gd name="T30" fmla="*/ 2 w 371"/>
                <a:gd name="T31" fmla="*/ 1 h 307"/>
                <a:gd name="T32" fmla="*/ 2 w 371"/>
                <a:gd name="T33" fmla="*/ 1 h 307"/>
                <a:gd name="T34" fmla="*/ 2 w 371"/>
                <a:gd name="T35" fmla="*/ 1 h 307"/>
                <a:gd name="T36" fmla="*/ 2 w 371"/>
                <a:gd name="T37" fmla="*/ 1 h 307"/>
                <a:gd name="T38" fmla="*/ 2 w 371"/>
                <a:gd name="T39" fmla="*/ 1 h 307"/>
                <a:gd name="T40" fmla="*/ 2 w 371"/>
                <a:gd name="T41" fmla="*/ 1 h 307"/>
                <a:gd name="T42" fmla="*/ 2 w 371"/>
                <a:gd name="T43" fmla="*/ 1 h 307"/>
                <a:gd name="T44" fmla="*/ 2 w 371"/>
                <a:gd name="T45" fmla="*/ 2 h 307"/>
                <a:gd name="T46" fmla="*/ 2 w 371"/>
                <a:gd name="T47" fmla="*/ 2 h 307"/>
                <a:gd name="T48" fmla="*/ 2 w 371"/>
                <a:gd name="T49" fmla="*/ 2 h 307"/>
                <a:gd name="T50" fmla="*/ 2 w 371"/>
                <a:gd name="T51" fmla="*/ 2 h 307"/>
                <a:gd name="T52" fmla="*/ 2 w 371"/>
                <a:gd name="T53" fmla="*/ 2 h 307"/>
                <a:gd name="T54" fmla="*/ 2 w 371"/>
                <a:gd name="T55" fmla="*/ 2 h 307"/>
                <a:gd name="T56" fmla="*/ 2 w 371"/>
                <a:gd name="T57" fmla="*/ 2 h 307"/>
                <a:gd name="T58" fmla="*/ 2 w 371"/>
                <a:gd name="T59" fmla="*/ 2 h 307"/>
                <a:gd name="T60" fmla="*/ 2 w 371"/>
                <a:gd name="T61" fmla="*/ 2 h 307"/>
                <a:gd name="T62" fmla="*/ 2 w 371"/>
                <a:gd name="T63" fmla="*/ 2 h 307"/>
                <a:gd name="T64" fmla="*/ 2 w 371"/>
                <a:gd name="T65" fmla="*/ 2 h 307"/>
                <a:gd name="T66" fmla="*/ 2 w 371"/>
                <a:gd name="T67" fmla="*/ 2 h 307"/>
                <a:gd name="T68" fmla="*/ 2 w 371"/>
                <a:gd name="T69" fmla="*/ 2 h 307"/>
                <a:gd name="T70" fmla="*/ 2 w 371"/>
                <a:gd name="T71" fmla="*/ 1 h 307"/>
                <a:gd name="T72" fmla="*/ 2 w 371"/>
                <a:gd name="T73" fmla="*/ 1 h 307"/>
                <a:gd name="T74" fmla="*/ 2 w 371"/>
                <a:gd name="T75" fmla="*/ 1 h 307"/>
                <a:gd name="T76" fmla="*/ 2 w 371"/>
                <a:gd name="T77" fmla="*/ 1 h 307"/>
                <a:gd name="T78" fmla="*/ 2 w 371"/>
                <a:gd name="T79" fmla="*/ 1 h 307"/>
                <a:gd name="T80" fmla="*/ 1 w 371"/>
                <a:gd name="T81" fmla="*/ 1 h 307"/>
                <a:gd name="T82" fmla="*/ 1 w 371"/>
                <a:gd name="T83" fmla="*/ 1 h 307"/>
                <a:gd name="T84" fmla="*/ 1 w 371"/>
                <a:gd name="T85" fmla="*/ 1 h 307"/>
                <a:gd name="T86" fmla="*/ 1 w 371"/>
                <a:gd name="T87" fmla="*/ 1 h 307"/>
                <a:gd name="T88" fmla="*/ 1 w 371"/>
                <a:gd name="T89" fmla="*/ 1 h 307"/>
                <a:gd name="T90" fmla="*/ 1 w 371"/>
                <a:gd name="T91" fmla="*/ 1 h 307"/>
                <a:gd name="T92" fmla="*/ 1 w 371"/>
                <a:gd name="T93" fmla="*/ 1 h 307"/>
                <a:gd name="T94" fmla="*/ 0 w 371"/>
                <a:gd name="T95" fmla="*/ 1 h 307"/>
                <a:gd name="T96" fmla="*/ 1 w 371"/>
                <a:gd name="T97" fmla="*/ 1 h 307"/>
                <a:gd name="T98" fmla="*/ 1 w 371"/>
                <a:gd name="T99" fmla="*/ 1 h 307"/>
                <a:gd name="T100" fmla="*/ 1 w 371"/>
                <a:gd name="T101" fmla="*/ 1 h 307"/>
                <a:gd name="T102" fmla="*/ 1 w 371"/>
                <a:gd name="T103" fmla="*/ 1 h 307"/>
                <a:gd name="T104" fmla="*/ 1 w 371"/>
                <a:gd name="T105" fmla="*/ 1 h 307"/>
                <a:gd name="T106" fmla="*/ 1 w 371"/>
                <a:gd name="T107" fmla="*/ 1 h 307"/>
                <a:gd name="T108" fmla="*/ 1 w 371"/>
                <a:gd name="T109" fmla="*/ 1 h 307"/>
                <a:gd name="T110" fmla="*/ 1 w 371"/>
                <a:gd name="T111" fmla="*/ 1 h 307"/>
                <a:gd name="T112" fmla="*/ 1 w 371"/>
                <a:gd name="T113" fmla="*/ 0 h 307"/>
                <a:gd name="T114" fmla="*/ 1 w 371"/>
                <a:gd name="T115" fmla="*/ 0 h 307"/>
                <a:gd name="T116" fmla="*/ 1 w 371"/>
                <a:gd name="T117" fmla="*/ 0 h 307"/>
                <a:gd name="T118" fmla="*/ 1 w 371"/>
                <a:gd name="T119" fmla="*/ 0 h 307"/>
                <a:gd name="T120" fmla="*/ 1 w 371"/>
                <a:gd name="T121" fmla="*/ 0 h 307"/>
                <a:gd name="T122" fmla="*/ 1 w 371"/>
                <a:gd name="T123" fmla="*/ 0 h 307"/>
                <a:gd name="T124" fmla="*/ 1 w 371"/>
                <a:gd name="T125" fmla="*/ 0 h 3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1" h="307">
                  <a:moveTo>
                    <a:pt x="114" y="0"/>
                  </a:moveTo>
                  <a:lnTo>
                    <a:pt x="117" y="0"/>
                  </a:lnTo>
                  <a:lnTo>
                    <a:pt x="123" y="4"/>
                  </a:lnTo>
                  <a:lnTo>
                    <a:pt x="134" y="6"/>
                  </a:lnTo>
                  <a:lnTo>
                    <a:pt x="150" y="13"/>
                  </a:lnTo>
                  <a:lnTo>
                    <a:pt x="167" y="20"/>
                  </a:lnTo>
                  <a:lnTo>
                    <a:pt x="187" y="29"/>
                  </a:lnTo>
                  <a:lnTo>
                    <a:pt x="208" y="40"/>
                  </a:lnTo>
                  <a:lnTo>
                    <a:pt x="232" y="54"/>
                  </a:lnTo>
                  <a:lnTo>
                    <a:pt x="253" y="67"/>
                  </a:lnTo>
                  <a:lnTo>
                    <a:pt x="276" y="83"/>
                  </a:lnTo>
                  <a:lnTo>
                    <a:pt x="296" y="101"/>
                  </a:lnTo>
                  <a:lnTo>
                    <a:pt x="318" y="121"/>
                  </a:lnTo>
                  <a:lnTo>
                    <a:pt x="336" y="141"/>
                  </a:lnTo>
                  <a:lnTo>
                    <a:pt x="352" y="164"/>
                  </a:lnTo>
                  <a:lnTo>
                    <a:pt x="362" y="188"/>
                  </a:lnTo>
                  <a:lnTo>
                    <a:pt x="370" y="215"/>
                  </a:lnTo>
                  <a:lnTo>
                    <a:pt x="370" y="221"/>
                  </a:lnTo>
                  <a:lnTo>
                    <a:pt x="370" y="228"/>
                  </a:lnTo>
                  <a:lnTo>
                    <a:pt x="370" y="236"/>
                  </a:lnTo>
                  <a:lnTo>
                    <a:pt x="371" y="244"/>
                  </a:lnTo>
                  <a:lnTo>
                    <a:pt x="370" y="251"/>
                  </a:lnTo>
                  <a:lnTo>
                    <a:pt x="370" y="259"/>
                  </a:lnTo>
                  <a:lnTo>
                    <a:pt x="370" y="266"/>
                  </a:lnTo>
                  <a:lnTo>
                    <a:pt x="370" y="275"/>
                  </a:lnTo>
                  <a:lnTo>
                    <a:pt x="368" y="281"/>
                  </a:lnTo>
                  <a:lnTo>
                    <a:pt x="368" y="287"/>
                  </a:lnTo>
                  <a:lnTo>
                    <a:pt x="365" y="293"/>
                  </a:lnTo>
                  <a:lnTo>
                    <a:pt x="365" y="298"/>
                  </a:lnTo>
                  <a:lnTo>
                    <a:pt x="365" y="305"/>
                  </a:lnTo>
                  <a:lnTo>
                    <a:pt x="365" y="307"/>
                  </a:lnTo>
                  <a:lnTo>
                    <a:pt x="364" y="305"/>
                  </a:lnTo>
                  <a:lnTo>
                    <a:pt x="361" y="297"/>
                  </a:lnTo>
                  <a:lnTo>
                    <a:pt x="357" y="285"/>
                  </a:lnTo>
                  <a:lnTo>
                    <a:pt x="352" y="270"/>
                  </a:lnTo>
                  <a:lnTo>
                    <a:pt x="342" y="251"/>
                  </a:lnTo>
                  <a:lnTo>
                    <a:pt x="332" y="228"/>
                  </a:lnTo>
                  <a:lnTo>
                    <a:pt x="317" y="205"/>
                  </a:lnTo>
                  <a:lnTo>
                    <a:pt x="301" y="183"/>
                  </a:lnTo>
                  <a:lnTo>
                    <a:pt x="279" y="157"/>
                  </a:lnTo>
                  <a:lnTo>
                    <a:pt x="255" y="131"/>
                  </a:lnTo>
                  <a:lnTo>
                    <a:pt x="224" y="107"/>
                  </a:lnTo>
                  <a:lnTo>
                    <a:pt x="191" y="83"/>
                  </a:lnTo>
                  <a:lnTo>
                    <a:pt x="151" y="60"/>
                  </a:lnTo>
                  <a:lnTo>
                    <a:pt x="109" y="41"/>
                  </a:lnTo>
                  <a:lnTo>
                    <a:pt x="58" y="2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8"/>
                  </a:lnTo>
                  <a:lnTo>
                    <a:pt x="16" y="6"/>
                  </a:lnTo>
                  <a:lnTo>
                    <a:pt x="25" y="5"/>
                  </a:lnTo>
                  <a:lnTo>
                    <a:pt x="35" y="4"/>
                  </a:lnTo>
                  <a:lnTo>
                    <a:pt x="47" y="4"/>
                  </a:lnTo>
                  <a:lnTo>
                    <a:pt x="59" y="2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7" name="Freeform 37">
              <a:extLst>
                <a:ext uri="{FF2B5EF4-FFF2-40B4-BE49-F238E27FC236}">
                  <a16:creationId xmlns:a16="http://schemas.microsoft.com/office/drawing/2014/main" id="{A9ABA72D-0023-E94B-AF36-356E66B6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635"/>
              <a:ext cx="23" cy="96"/>
            </a:xfrm>
            <a:custGeom>
              <a:avLst/>
              <a:gdLst>
                <a:gd name="T0" fmla="*/ 0 w 45"/>
                <a:gd name="T1" fmla="*/ 1 h 192"/>
                <a:gd name="T2" fmla="*/ 0 w 45"/>
                <a:gd name="T3" fmla="*/ 1 h 192"/>
                <a:gd name="T4" fmla="*/ 1 w 45"/>
                <a:gd name="T5" fmla="*/ 1 h 192"/>
                <a:gd name="T6" fmla="*/ 1 w 45"/>
                <a:gd name="T7" fmla="*/ 0 h 192"/>
                <a:gd name="T8" fmla="*/ 0 w 45"/>
                <a:gd name="T9" fmla="*/ 1 h 192"/>
                <a:gd name="T10" fmla="*/ 0 w 45"/>
                <a:gd name="T11" fmla="*/ 1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92">
                  <a:moveTo>
                    <a:pt x="0" y="43"/>
                  </a:moveTo>
                  <a:lnTo>
                    <a:pt x="0" y="192"/>
                  </a:lnTo>
                  <a:lnTo>
                    <a:pt x="45" y="158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8" name="Freeform 38">
              <a:extLst>
                <a:ext uri="{FF2B5EF4-FFF2-40B4-BE49-F238E27FC236}">
                  <a16:creationId xmlns:a16="http://schemas.microsoft.com/office/drawing/2014/main" id="{EDE98778-3042-FE46-BD08-DEC1A4E69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900"/>
              <a:ext cx="23" cy="237"/>
            </a:xfrm>
            <a:custGeom>
              <a:avLst/>
              <a:gdLst>
                <a:gd name="T0" fmla="*/ 1 w 46"/>
                <a:gd name="T1" fmla="*/ 1 h 474"/>
                <a:gd name="T2" fmla="*/ 0 w 46"/>
                <a:gd name="T3" fmla="*/ 2 h 474"/>
                <a:gd name="T4" fmla="*/ 1 w 46"/>
                <a:gd name="T5" fmla="*/ 2 h 474"/>
                <a:gd name="T6" fmla="*/ 1 w 46"/>
                <a:gd name="T7" fmla="*/ 0 h 474"/>
                <a:gd name="T8" fmla="*/ 1 w 46"/>
                <a:gd name="T9" fmla="*/ 1 h 474"/>
                <a:gd name="T10" fmla="*/ 1 w 46"/>
                <a:gd name="T11" fmla="*/ 1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474">
                  <a:moveTo>
                    <a:pt x="4" y="52"/>
                  </a:moveTo>
                  <a:lnTo>
                    <a:pt x="0" y="378"/>
                  </a:lnTo>
                  <a:lnTo>
                    <a:pt x="41" y="474"/>
                  </a:lnTo>
                  <a:lnTo>
                    <a:pt x="46" y="0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9" name="Freeform 39">
              <a:extLst>
                <a:ext uri="{FF2B5EF4-FFF2-40B4-BE49-F238E27FC236}">
                  <a16:creationId xmlns:a16="http://schemas.microsoft.com/office/drawing/2014/main" id="{B94122C2-9F1B-094B-989F-877B1B4ED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2390"/>
              <a:ext cx="26" cy="82"/>
            </a:xfrm>
            <a:custGeom>
              <a:avLst/>
              <a:gdLst>
                <a:gd name="T0" fmla="*/ 1 w 50"/>
                <a:gd name="T1" fmla="*/ 1 h 162"/>
                <a:gd name="T2" fmla="*/ 0 w 50"/>
                <a:gd name="T3" fmla="*/ 1 h 162"/>
                <a:gd name="T4" fmla="*/ 1 w 50"/>
                <a:gd name="T5" fmla="*/ 1 h 162"/>
                <a:gd name="T6" fmla="*/ 1 w 50"/>
                <a:gd name="T7" fmla="*/ 0 h 162"/>
                <a:gd name="T8" fmla="*/ 1 w 50"/>
                <a:gd name="T9" fmla="*/ 1 h 162"/>
                <a:gd name="T10" fmla="*/ 1 w 50"/>
                <a:gd name="T11" fmla="*/ 1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162">
                  <a:moveTo>
                    <a:pt x="4" y="31"/>
                  </a:moveTo>
                  <a:lnTo>
                    <a:pt x="0" y="162"/>
                  </a:lnTo>
                  <a:lnTo>
                    <a:pt x="46" y="130"/>
                  </a:lnTo>
                  <a:lnTo>
                    <a:pt x="50" y="0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0" name="Freeform 40">
              <a:extLst>
                <a:ext uri="{FF2B5EF4-FFF2-40B4-BE49-F238E27FC236}">
                  <a16:creationId xmlns:a16="http://schemas.microsoft.com/office/drawing/2014/main" id="{B5C670D2-F498-D94C-8D4D-48D8F9A23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260"/>
              <a:ext cx="399" cy="216"/>
            </a:xfrm>
            <a:custGeom>
              <a:avLst/>
              <a:gdLst>
                <a:gd name="T0" fmla="*/ 1 w 797"/>
                <a:gd name="T1" fmla="*/ 1 h 431"/>
                <a:gd name="T2" fmla="*/ 1 w 797"/>
                <a:gd name="T3" fmla="*/ 1 h 431"/>
                <a:gd name="T4" fmla="*/ 1 w 797"/>
                <a:gd name="T5" fmla="*/ 1 h 431"/>
                <a:gd name="T6" fmla="*/ 1 w 797"/>
                <a:gd name="T7" fmla="*/ 1 h 431"/>
                <a:gd name="T8" fmla="*/ 1 w 797"/>
                <a:gd name="T9" fmla="*/ 1 h 431"/>
                <a:gd name="T10" fmla="*/ 1 w 797"/>
                <a:gd name="T11" fmla="*/ 1 h 431"/>
                <a:gd name="T12" fmla="*/ 1 w 797"/>
                <a:gd name="T13" fmla="*/ 1 h 431"/>
                <a:gd name="T14" fmla="*/ 1 w 797"/>
                <a:gd name="T15" fmla="*/ 1 h 431"/>
                <a:gd name="T16" fmla="*/ 2 w 797"/>
                <a:gd name="T17" fmla="*/ 1 h 431"/>
                <a:gd name="T18" fmla="*/ 2 w 797"/>
                <a:gd name="T19" fmla="*/ 1 h 431"/>
                <a:gd name="T20" fmla="*/ 2 w 797"/>
                <a:gd name="T21" fmla="*/ 1 h 431"/>
                <a:gd name="T22" fmla="*/ 2 w 797"/>
                <a:gd name="T23" fmla="*/ 1 h 431"/>
                <a:gd name="T24" fmla="*/ 2 w 797"/>
                <a:gd name="T25" fmla="*/ 1 h 431"/>
                <a:gd name="T26" fmla="*/ 2 w 797"/>
                <a:gd name="T27" fmla="*/ 1 h 431"/>
                <a:gd name="T28" fmla="*/ 2 w 797"/>
                <a:gd name="T29" fmla="*/ 1 h 431"/>
                <a:gd name="T30" fmla="*/ 2 w 797"/>
                <a:gd name="T31" fmla="*/ 1 h 431"/>
                <a:gd name="T32" fmla="*/ 3 w 797"/>
                <a:gd name="T33" fmla="*/ 1 h 431"/>
                <a:gd name="T34" fmla="*/ 3 w 797"/>
                <a:gd name="T35" fmla="*/ 1 h 431"/>
                <a:gd name="T36" fmla="*/ 3 w 797"/>
                <a:gd name="T37" fmla="*/ 1 h 431"/>
                <a:gd name="T38" fmla="*/ 3 w 797"/>
                <a:gd name="T39" fmla="*/ 2 h 431"/>
                <a:gd name="T40" fmla="*/ 3 w 797"/>
                <a:gd name="T41" fmla="*/ 2 h 431"/>
                <a:gd name="T42" fmla="*/ 3 w 797"/>
                <a:gd name="T43" fmla="*/ 2 h 431"/>
                <a:gd name="T44" fmla="*/ 3 w 797"/>
                <a:gd name="T45" fmla="*/ 2 h 431"/>
                <a:gd name="T46" fmla="*/ 3 w 797"/>
                <a:gd name="T47" fmla="*/ 2 h 431"/>
                <a:gd name="T48" fmla="*/ 4 w 797"/>
                <a:gd name="T49" fmla="*/ 2 h 431"/>
                <a:gd name="T50" fmla="*/ 4 w 797"/>
                <a:gd name="T51" fmla="*/ 2 h 431"/>
                <a:gd name="T52" fmla="*/ 3 w 797"/>
                <a:gd name="T53" fmla="*/ 2 h 431"/>
                <a:gd name="T54" fmla="*/ 3 w 797"/>
                <a:gd name="T55" fmla="*/ 2 h 431"/>
                <a:gd name="T56" fmla="*/ 3 w 797"/>
                <a:gd name="T57" fmla="*/ 2 h 431"/>
                <a:gd name="T58" fmla="*/ 3 w 797"/>
                <a:gd name="T59" fmla="*/ 1 h 431"/>
                <a:gd name="T60" fmla="*/ 3 w 797"/>
                <a:gd name="T61" fmla="*/ 1 h 431"/>
                <a:gd name="T62" fmla="*/ 3 w 797"/>
                <a:gd name="T63" fmla="*/ 1 h 431"/>
                <a:gd name="T64" fmla="*/ 2 w 797"/>
                <a:gd name="T65" fmla="*/ 1 h 431"/>
                <a:gd name="T66" fmla="*/ 2 w 797"/>
                <a:gd name="T67" fmla="*/ 1 h 431"/>
                <a:gd name="T68" fmla="*/ 2 w 797"/>
                <a:gd name="T69" fmla="*/ 1 h 431"/>
                <a:gd name="T70" fmla="*/ 2 w 797"/>
                <a:gd name="T71" fmla="*/ 1 h 431"/>
                <a:gd name="T72" fmla="*/ 2 w 797"/>
                <a:gd name="T73" fmla="*/ 1 h 431"/>
                <a:gd name="T74" fmla="*/ 2 w 797"/>
                <a:gd name="T75" fmla="*/ 1 h 431"/>
                <a:gd name="T76" fmla="*/ 2 w 797"/>
                <a:gd name="T77" fmla="*/ 1 h 431"/>
                <a:gd name="T78" fmla="*/ 2 w 797"/>
                <a:gd name="T79" fmla="*/ 1 h 431"/>
                <a:gd name="T80" fmla="*/ 1 w 797"/>
                <a:gd name="T81" fmla="*/ 1 h 431"/>
                <a:gd name="T82" fmla="*/ 1 w 797"/>
                <a:gd name="T83" fmla="*/ 1 h 431"/>
                <a:gd name="T84" fmla="*/ 1 w 797"/>
                <a:gd name="T85" fmla="*/ 1 h 431"/>
                <a:gd name="T86" fmla="*/ 1 w 797"/>
                <a:gd name="T87" fmla="*/ 1 h 431"/>
                <a:gd name="T88" fmla="*/ 1 w 797"/>
                <a:gd name="T89" fmla="*/ 1 h 431"/>
                <a:gd name="T90" fmla="*/ 1 w 797"/>
                <a:gd name="T91" fmla="*/ 1 h 431"/>
                <a:gd name="T92" fmla="*/ 1 w 797"/>
                <a:gd name="T93" fmla="*/ 1 h 431"/>
                <a:gd name="T94" fmla="*/ 1 w 797"/>
                <a:gd name="T95" fmla="*/ 1 h 431"/>
                <a:gd name="T96" fmla="*/ 0 w 797"/>
                <a:gd name="T97" fmla="*/ 1 h 431"/>
                <a:gd name="T98" fmla="*/ 1 w 797"/>
                <a:gd name="T99" fmla="*/ 1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97" h="431">
                  <a:moveTo>
                    <a:pt x="5" y="206"/>
                  </a:moveTo>
                  <a:lnTo>
                    <a:pt x="5" y="204"/>
                  </a:lnTo>
                  <a:lnTo>
                    <a:pt x="7" y="199"/>
                  </a:lnTo>
                  <a:lnTo>
                    <a:pt x="9" y="189"/>
                  </a:lnTo>
                  <a:lnTo>
                    <a:pt x="15" y="180"/>
                  </a:lnTo>
                  <a:lnTo>
                    <a:pt x="20" y="167"/>
                  </a:lnTo>
                  <a:lnTo>
                    <a:pt x="28" y="153"/>
                  </a:lnTo>
                  <a:lnTo>
                    <a:pt x="37" y="138"/>
                  </a:lnTo>
                  <a:lnTo>
                    <a:pt x="51" y="125"/>
                  </a:lnTo>
                  <a:lnTo>
                    <a:pt x="63" y="109"/>
                  </a:lnTo>
                  <a:lnTo>
                    <a:pt x="80" y="94"/>
                  </a:lnTo>
                  <a:lnTo>
                    <a:pt x="98" y="79"/>
                  </a:lnTo>
                  <a:lnTo>
                    <a:pt x="120" y="68"/>
                  </a:lnTo>
                  <a:lnTo>
                    <a:pt x="142" y="56"/>
                  </a:lnTo>
                  <a:lnTo>
                    <a:pt x="168" y="50"/>
                  </a:lnTo>
                  <a:lnTo>
                    <a:pt x="197" y="44"/>
                  </a:lnTo>
                  <a:lnTo>
                    <a:pt x="229" y="43"/>
                  </a:lnTo>
                  <a:lnTo>
                    <a:pt x="260" y="43"/>
                  </a:lnTo>
                  <a:lnTo>
                    <a:pt x="288" y="47"/>
                  </a:lnTo>
                  <a:lnTo>
                    <a:pt x="315" y="52"/>
                  </a:lnTo>
                  <a:lnTo>
                    <a:pt x="340" y="59"/>
                  </a:lnTo>
                  <a:lnTo>
                    <a:pt x="361" y="67"/>
                  </a:lnTo>
                  <a:lnTo>
                    <a:pt x="384" y="77"/>
                  </a:lnTo>
                  <a:lnTo>
                    <a:pt x="403" y="87"/>
                  </a:lnTo>
                  <a:lnTo>
                    <a:pt x="421" y="98"/>
                  </a:lnTo>
                  <a:lnTo>
                    <a:pt x="434" y="109"/>
                  </a:lnTo>
                  <a:lnTo>
                    <a:pt x="449" y="120"/>
                  </a:lnTo>
                  <a:lnTo>
                    <a:pt x="462" y="132"/>
                  </a:lnTo>
                  <a:lnTo>
                    <a:pt x="473" y="142"/>
                  </a:lnTo>
                  <a:lnTo>
                    <a:pt x="482" y="152"/>
                  </a:lnTo>
                  <a:lnTo>
                    <a:pt x="492" y="161"/>
                  </a:lnTo>
                  <a:lnTo>
                    <a:pt x="500" y="168"/>
                  </a:lnTo>
                  <a:lnTo>
                    <a:pt x="508" y="176"/>
                  </a:lnTo>
                  <a:lnTo>
                    <a:pt x="514" y="181"/>
                  </a:lnTo>
                  <a:lnTo>
                    <a:pt x="526" y="193"/>
                  </a:lnTo>
                  <a:lnTo>
                    <a:pt x="541" y="208"/>
                  </a:lnTo>
                  <a:lnTo>
                    <a:pt x="558" y="227"/>
                  </a:lnTo>
                  <a:lnTo>
                    <a:pt x="575" y="246"/>
                  </a:lnTo>
                  <a:lnTo>
                    <a:pt x="595" y="267"/>
                  </a:lnTo>
                  <a:lnTo>
                    <a:pt x="616" y="289"/>
                  </a:lnTo>
                  <a:lnTo>
                    <a:pt x="638" y="313"/>
                  </a:lnTo>
                  <a:lnTo>
                    <a:pt x="658" y="335"/>
                  </a:lnTo>
                  <a:lnTo>
                    <a:pt x="678" y="357"/>
                  </a:lnTo>
                  <a:lnTo>
                    <a:pt x="695" y="376"/>
                  </a:lnTo>
                  <a:lnTo>
                    <a:pt x="711" y="395"/>
                  </a:lnTo>
                  <a:lnTo>
                    <a:pt x="724" y="410"/>
                  </a:lnTo>
                  <a:lnTo>
                    <a:pt x="735" y="421"/>
                  </a:lnTo>
                  <a:lnTo>
                    <a:pt x="741" y="429"/>
                  </a:lnTo>
                  <a:lnTo>
                    <a:pt x="744" y="431"/>
                  </a:lnTo>
                  <a:lnTo>
                    <a:pt x="797" y="400"/>
                  </a:lnTo>
                  <a:lnTo>
                    <a:pt x="793" y="396"/>
                  </a:lnTo>
                  <a:lnTo>
                    <a:pt x="785" y="388"/>
                  </a:lnTo>
                  <a:lnTo>
                    <a:pt x="772" y="375"/>
                  </a:lnTo>
                  <a:lnTo>
                    <a:pt x="756" y="357"/>
                  </a:lnTo>
                  <a:lnTo>
                    <a:pt x="736" y="337"/>
                  </a:lnTo>
                  <a:lnTo>
                    <a:pt x="715" y="314"/>
                  </a:lnTo>
                  <a:lnTo>
                    <a:pt x="689" y="289"/>
                  </a:lnTo>
                  <a:lnTo>
                    <a:pt x="666" y="265"/>
                  </a:lnTo>
                  <a:lnTo>
                    <a:pt x="639" y="238"/>
                  </a:lnTo>
                  <a:lnTo>
                    <a:pt x="614" y="212"/>
                  </a:lnTo>
                  <a:lnTo>
                    <a:pt x="587" y="187"/>
                  </a:lnTo>
                  <a:lnTo>
                    <a:pt x="565" y="164"/>
                  </a:lnTo>
                  <a:lnTo>
                    <a:pt x="543" y="142"/>
                  </a:lnTo>
                  <a:lnTo>
                    <a:pt x="525" y="125"/>
                  </a:lnTo>
                  <a:lnTo>
                    <a:pt x="509" y="110"/>
                  </a:lnTo>
                  <a:lnTo>
                    <a:pt x="500" y="101"/>
                  </a:lnTo>
                  <a:lnTo>
                    <a:pt x="489" y="91"/>
                  </a:lnTo>
                  <a:lnTo>
                    <a:pt x="477" y="83"/>
                  </a:lnTo>
                  <a:lnTo>
                    <a:pt x="464" y="75"/>
                  </a:lnTo>
                  <a:lnTo>
                    <a:pt x="452" y="67"/>
                  </a:lnTo>
                  <a:lnTo>
                    <a:pt x="436" y="58"/>
                  </a:lnTo>
                  <a:lnTo>
                    <a:pt x="421" y="48"/>
                  </a:lnTo>
                  <a:lnTo>
                    <a:pt x="403" y="40"/>
                  </a:lnTo>
                  <a:lnTo>
                    <a:pt x="387" y="32"/>
                  </a:lnTo>
                  <a:lnTo>
                    <a:pt x="368" y="24"/>
                  </a:lnTo>
                  <a:lnTo>
                    <a:pt x="349" y="17"/>
                  </a:lnTo>
                  <a:lnTo>
                    <a:pt x="330" y="12"/>
                  </a:lnTo>
                  <a:lnTo>
                    <a:pt x="311" y="8"/>
                  </a:lnTo>
                  <a:lnTo>
                    <a:pt x="290" y="3"/>
                  </a:lnTo>
                  <a:lnTo>
                    <a:pt x="268" y="1"/>
                  </a:lnTo>
                  <a:lnTo>
                    <a:pt x="249" y="0"/>
                  </a:lnTo>
                  <a:lnTo>
                    <a:pt x="227" y="1"/>
                  </a:lnTo>
                  <a:lnTo>
                    <a:pt x="206" y="1"/>
                  </a:lnTo>
                  <a:lnTo>
                    <a:pt x="186" y="4"/>
                  </a:lnTo>
                  <a:lnTo>
                    <a:pt x="165" y="8"/>
                  </a:lnTo>
                  <a:lnTo>
                    <a:pt x="146" y="15"/>
                  </a:lnTo>
                  <a:lnTo>
                    <a:pt x="126" y="20"/>
                  </a:lnTo>
                  <a:lnTo>
                    <a:pt x="109" y="27"/>
                  </a:lnTo>
                  <a:lnTo>
                    <a:pt x="93" y="35"/>
                  </a:lnTo>
                  <a:lnTo>
                    <a:pt x="77" y="44"/>
                  </a:lnTo>
                  <a:lnTo>
                    <a:pt x="63" y="52"/>
                  </a:lnTo>
                  <a:lnTo>
                    <a:pt x="49" y="62"/>
                  </a:lnTo>
                  <a:lnTo>
                    <a:pt x="36" y="71"/>
                  </a:lnTo>
                  <a:lnTo>
                    <a:pt x="25" y="81"/>
                  </a:lnTo>
                  <a:lnTo>
                    <a:pt x="16" y="89"/>
                  </a:lnTo>
                  <a:lnTo>
                    <a:pt x="9" y="98"/>
                  </a:lnTo>
                  <a:lnTo>
                    <a:pt x="3" y="107"/>
                  </a:lnTo>
                  <a:lnTo>
                    <a:pt x="0" y="117"/>
                  </a:lnTo>
                  <a:lnTo>
                    <a:pt x="5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1" name="Freeform 41">
              <a:extLst>
                <a:ext uri="{FF2B5EF4-FFF2-40B4-BE49-F238E27FC236}">
                  <a16:creationId xmlns:a16="http://schemas.microsoft.com/office/drawing/2014/main" id="{312B4F62-F993-004C-8FCD-AC92EB001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115"/>
              <a:ext cx="350" cy="276"/>
            </a:xfrm>
            <a:custGeom>
              <a:avLst/>
              <a:gdLst>
                <a:gd name="T0" fmla="*/ 1 w 700"/>
                <a:gd name="T1" fmla="*/ 2 h 552"/>
                <a:gd name="T2" fmla="*/ 3 w 700"/>
                <a:gd name="T3" fmla="*/ 0 h 552"/>
                <a:gd name="T4" fmla="*/ 3 w 700"/>
                <a:gd name="T5" fmla="*/ 1 h 552"/>
                <a:gd name="T6" fmla="*/ 0 w 700"/>
                <a:gd name="T7" fmla="*/ 3 h 552"/>
                <a:gd name="T8" fmla="*/ 1 w 700"/>
                <a:gd name="T9" fmla="*/ 2 h 552"/>
                <a:gd name="T10" fmla="*/ 1 w 700"/>
                <a:gd name="T11" fmla="*/ 2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00" h="552">
                  <a:moveTo>
                    <a:pt x="4" y="493"/>
                  </a:moveTo>
                  <a:lnTo>
                    <a:pt x="697" y="0"/>
                  </a:lnTo>
                  <a:lnTo>
                    <a:pt x="700" y="40"/>
                  </a:lnTo>
                  <a:lnTo>
                    <a:pt x="0" y="552"/>
                  </a:lnTo>
                  <a:lnTo>
                    <a:pt x="4" y="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2" name="Freeform 42">
              <a:extLst>
                <a:ext uri="{FF2B5EF4-FFF2-40B4-BE49-F238E27FC236}">
                  <a16:creationId xmlns:a16="http://schemas.microsoft.com/office/drawing/2014/main" id="{43123222-64E9-7D4A-A41C-9CC3188D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46"/>
              <a:ext cx="24" cy="94"/>
            </a:xfrm>
            <a:custGeom>
              <a:avLst/>
              <a:gdLst>
                <a:gd name="T0" fmla="*/ 0 w 47"/>
                <a:gd name="T1" fmla="*/ 1 h 188"/>
                <a:gd name="T2" fmla="*/ 0 w 47"/>
                <a:gd name="T3" fmla="*/ 1 h 188"/>
                <a:gd name="T4" fmla="*/ 1 w 47"/>
                <a:gd name="T5" fmla="*/ 1 h 188"/>
                <a:gd name="T6" fmla="*/ 1 w 47"/>
                <a:gd name="T7" fmla="*/ 0 h 188"/>
                <a:gd name="T8" fmla="*/ 0 w 47"/>
                <a:gd name="T9" fmla="*/ 1 h 188"/>
                <a:gd name="T10" fmla="*/ 0 w 47"/>
                <a:gd name="T11" fmla="*/ 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188">
                  <a:moveTo>
                    <a:pt x="0" y="36"/>
                  </a:moveTo>
                  <a:lnTo>
                    <a:pt x="0" y="188"/>
                  </a:lnTo>
                  <a:lnTo>
                    <a:pt x="46" y="153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3" name="Freeform 43">
              <a:extLst>
                <a:ext uri="{FF2B5EF4-FFF2-40B4-BE49-F238E27FC236}">
                  <a16:creationId xmlns:a16="http://schemas.microsoft.com/office/drawing/2014/main" id="{C06D8B2E-C2D4-7244-BA8B-45B00234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103"/>
              <a:ext cx="24" cy="90"/>
            </a:xfrm>
            <a:custGeom>
              <a:avLst/>
              <a:gdLst>
                <a:gd name="T0" fmla="*/ 0 w 48"/>
                <a:gd name="T1" fmla="*/ 1 h 180"/>
                <a:gd name="T2" fmla="*/ 0 w 48"/>
                <a:gd name="T3" fmla="*/ 1 h 180"/>
                <a:gd name="T4" fmla="*/ 1 w 48"/>
                <a:gd name="T5" fmla="*/ 1 h 180"/>
                <a:gd name="T6" fmla="*/ 1 w 48"/>
                <a:gd name="T7" fmla="*/ 0 h 180"/>
                <a:gd name="T8" fmla="*/ 0 w 48"/>
                <a:gd name="T9" fmla="*/ 1 h 180"/>
                <a:gd name="T10" fmla="*/ 0 w 48"/>
                <a:gd name="T11" fmla="*/ 1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180">
                  <a:moveTo>
                    <a:pt x="0" y="37"/>
                  </a:moveTo>
                  <a:lnTo>
                    <a:pt x="0" y="180"/>
                  </a:lnTo>
                  <a:lnTo>
                    <a:pt x="48" y="149"/>
                  </a:lnTo>
                  <a:lnTo>
                    <a:pt x="4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4" name="Freeform 44">
              <a:extLst>
                <a:ext uri="{FF2B5EF4-FFF2-40B4-BE49-F238E27FC236}">
                  <a16:creationId xmlns:a16="http://schemas.microsoft.com/office/drawing/2014/main" id="{C645FEBC-A7B1-C747-9EC9-1FCB2F878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966"/>
              <a:ext cx="288" cy="277"/>
            </a:xfrm>
            <a:custGeom>
              <a:avLst/>
              <a:gdLst>
                <a:gd name="T0" fmla="*/ 0 w 575"/>
                <a:gd name="T1" fmla="*/ 1 h 552"/>
                <a:gd name="T2" fmla="*/ 3 w 575"/>
                <a:gd name="T3" fmla="*/ 3 h 552"/>
                <a:gd name="T4" fmla="*/ 3 w 575"/>
                <a:gd name="T5" fmla="*/ 2 h 552"/>
                <a:gd name="T6" fmla="*/ 1 w 575"/>
                <a:gd name="T7" fmla="*/ 0 h 552"/>
                <a:gd name="T8" fmla="*/ 0 w 575"/>
                <a:gd name="T9" fmla="*/ 1 h 552"/>
                <a:gd name="T10" fmla="*/ 0 w 575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5" h="552">
                  <a:moveTo>
                    <a:pt x="0" y="9"/>
                  </a:moveTo>
                  <a:lnTo>
                    <a:pt x="574" y="552"/>
                  </a:lnTo>
                  <a:lnTo>
                    <a:pt x="575" y="494"/>
                  </a:lnTo>
                  <a:lnTo>
                    <a:pt x="5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5" name="Freeform 45">
              <a:extLst>
                <a:ext uri="{FF2B5EF4-FFF2-40B4-BE49-F238E27FC236}">
                  <a16:creationId xmlns:a16="http://schemas.microsoft.com/office/drawing/2014/main" id="{A9607350-CA55-4149-807C-A0450E2BF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629"/>
              <a:ext cx="295" cy="289"/>
            </a:xfrm>
            <a:custGeom>
              <a:avLst/>
              <a:gdLst>
                <a:gd name="T0" fmla="*/ 1 w 588"/>
                <a:gd name="T1" fmla="*/ 0 h 578"/>
                <a:gd name="T2" fmla="*/ 3 w 588"/>
                <a:gd name="T3" fmla="*/ 2 h 578"/>
                <a:gd name="T4" fmla="*/ 3 w 588"/>
                <a:gd name="T5" fmla="*/ 3 h 578"/>
                <a:gd name="T6" fmla="*/ 0 w 588"/>
                <a:gd name="T7" fmla="*/ 1 h 578"/>
                <a:gd name="T8" fmla="*/ 1 w 588"/>
                <a:gd name="T9" fmla="*/ 0 h 578"/>
                <a:gd name="T10" fmla="*/ 1 w 588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8" h="578">
                  <a:moveTo>
                    <a:pt x="22" y="0"/>
                  </a:moveTo>
                  <a:lnTo>
                    <a:pt x="584" y="508"/>
                  </a:lnTo>
                  <a:lnTo>
                    <a:pt x="588" y="578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6" name="Freeform 46">
              <a:extLst>
                <a:ext uri="{FF2B5EF4-FFF2-40B4-BE49-F238E27FC236}">
                  <a16:creationId xmlns:a16="http://schemas.microsoft.com/office/drawing/2014/main" id="{B7401900-7187-094D-9DB6-2BF43011D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848"/>
              <a:ext cx="348" cy="350"/>
            </a:xfrm>
            <a:custGeom>
              <a:avLst/>
              <a:gdLst>
                <a:gd name="T0" fmla="*/ 1 w 696"/>
                <a:gd name="T1" fmla="*/ 0 h 699"/>
                <a:gd name="T2" fmla="*/ 3 w 696"/>
                <a:gd name="T3" fmla="*/ 3 h 699"/>
                <a:gd name="T4" fmla="*/ 3 w 696"/>
                <a:gd name="T5" fmla="*/ 3 h 699"/>
                <a:gd name="T6" fmla="*/ 0 w 696"/>
                <a:gd name="T7" fmla="*/ 1 h 699"/>
                <a:gd name="T8" fmla="*/ 1 w 696"/>
                <a:gd name="T9" fmla="*/ 0 h 699"/>
                <a:gd name="T10" fmla="*/ 1 w 696"/>
                <a:gd name="T11" fmla="*/ 0 h 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6" h="699">
                  <a:moveTo>
                    <a:pt x="9" y="0"/>
                  </a:moveTo>
                  <a:lnTo>
                    <a:pt x="696" y="662"/>
                  </a:lnTo>
                  <a:lnTo>
                    <a:pt x="660" y="699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7" name="Freeform 47">
              <a:extLst>
                <a:ext uri="{FF2B5EF4-FFF2-40B4-BE49-F238E27FC236}">
                  <a16:creationId xmlns:a16="http://schemas.microsoft.com/office/drawing/2014/main" id="{6563A532-1F31-6147-A5EE-6AAD8CF34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48"/>
              <a:ext cx="107" cy="50"/>
            </a:xfrm>
            <a:custGeom>
              <a:avLst/>
              <a:gdLst>
                <a:gd name="T0" fmla="*/ 1 w 214"/>
                <a:gd name="T1" fmla="*/ 1 h 99"/>
                <a:gd name="T2" fmla="*/ 1 w 214"/>
                <a:gd name="T3" fmla="*/ 1 h 99"/>
                <a:gd name="T4" fmla="*/ 1 w 214"/>
                <a:gd name="T5" fmla="*/ 1 h 99"/>
                <a:gd name="T6" fmla="*/ 1 w 214"/>
                <a:gd name="T7" fmla="*/ 1 h 99"/>
                <a:gd name="T8" fmla="*/ 1 w 214"/>
                <a:gd name="T9" fmla="*/ 1 h 99"/>
                <a:gd name="T10" fmla="*/ 1 w 214"/>
                <a:gd name="T11" fmla="*/ 1 h 99"/>
                <a:gd name="T12" fmla="*/ 1 w 214"/>
                <a:gd name="T13" fmla="*/ 1 h 99"/>
                <a:gd name="T14" fmla="*/ 1 w 214"/>
                <a:gd name="T15" fmla="*/ 1 h 99"/>
                <a:gd name="T16" fmla="*/ 1 w 214"/>
                <a:gd name="T17" fmla="*/ 1 h 99"/>
                <a:gd name="T18" fmla="*/ 1 w 214"/>
                <a:gd name="T19" fmla="*/ 1 h 99"/>
                <a:gd name="T20" fmla="*/ 1 w 214"/>
                <a:gd name="T21" fmla="*/ 1 h 99"/>
                <a:gd name="T22" fmla="*/ 1 w 214"/>
                <a:gd name="T23" fmla="*/ 1 h 99"/>
                <a:gd name="T24" fmla="*/ 1 w 214"/>
                <a:gd name="T25" fmla="*/ 1 h 99"/>
                <a:gd name="T26" fmla="*/ 1 w 214"/>
                <a:gd name="T27" fmla="*/ 1 h 99"/>
                <a:gd name="T28" fmla="*/ 1 w 214"/>
                <a:gd name="T29" fmla="*/ 1 h 99"/>
                <a:gd name="T30" fmla="*/ 1 w 214"/>
                <a:gd name="T31" fmla="*/ 1 h 99"/>
                <a:gd name="T32" fmla="*/ 1 w 214"/>
                <a:gd name="T33" fmla="*/ 1 h 99"/>
                <a:gd name="T34" fmla="*/ 1 w 214"/>
                <a:gd name="T35" fmla="*/ 1 h 99"/>
                <a:gd name="T36" fmla="*/ 1 w 214"/>
                <a:gd name="T37" fmla="*/ 1 h 99"/>
                <a:gd name="T38" fmla="*/ 1 w 214"/>
                <a:gd name="T39" fmla="*/ 1 h 99"/>
                <a:gd name="T40" fmla="*/ 1 w 214"/>
                <a:gd name="T41" fmla="*/ 1 h 99"/>
                <a:gd name="T42" fmla="*/ 1 w 214"/>
                <a:gd name="T43" fmla="*/ 1 h 99"/>
                <a:gd name="T44" fmla="*/ 1 w 214"/>
                <a:gd name="T45" fmla="*/ 1 h 99"/>
                <a:gd name="T46" fmla="*/ 1 w 214"/>
                <a:gd name="T47" fmla="*/ 1 h 99"/>
                <a:gd name="T48" fmla="*/ 1 w 214"/>
                <a:gd name="T49" fmla="*/ 1 h 99"/>
                <a:gd name="T50" fmla="*/ 1 w 214"/>
                <a:gd name="T51" fmla="*/ 1 h 99"/>
                <a:gd name="T52" fmla="*/ 1 w 214"/>
                <a:gd name="T53" fmla="*/ 1 h 99"/>
                <a:gd name="T54" fmla="*/ 1 w 214"/>
                <a:gd name="T55" fmla="*/ 1 h 99"/>
                <a:gd name="T56" fmla="*/ 1 w 214"/>
                <a:gd name="T57" fmla="*/ 1 h 99"/>
                <a:gd name="T58" fmla="*/ 1 w 214"/>
                <a:gd name="T59" fmla="*/ 0 h 99"/>
                <a:gd name="T60" fmla="*/ 1 w 214"/>
                <a:gd name="T61" fmla="*/ 0 h 99"/>
                <a:gd name="T62" fmla="*/ 1 w 214"/>
                <a:gd name="T63" fmla="*/ 0 h 99"/>
                <a:gd name="T64" fmla="*/ 1 w 214"/>
                <a:gd name="T65" fmla="*/ 1 h 99"/>
                <a:gd name="T66" fmla="*/ 1 w 214"/>
                <a:gd name="T67" fmla="*/ 1 h 99"/>
                <a:gd name="T68" fmla="*/ 1 w 214"/>
                <a:gd name="T69" fmla="*/ 1 h 99"/>
                <a:gd name="T70" fmla="*/ 1 w 214"/>
                <a:gd name="T71" fmla="*/ 1 h 99"/>
                <a:gd name="T72" fmla="*/ 1 w 214"/>
                <a:gd name="T73" fmla="*/ 1 h 99"/>
                <a:gd name="T74" fmla="*/ 1 w 214"/>
                <a:gd name="T75" fmla="*/ 1 h 99"/>
                <a:gd name="T76" fmla="*/ 1 w 214"/>
                <a:gd name="T77" fmla="*/ 1 h 99"/>
                <a:gd name="T78" fmla="*/ 1 w 214"/>
                <a:gd name="T79" fmla="*/ 1 h 99"/>
                <a:gd name="T80" fmla="*/ 1 w 214"/>
                <a:gd name="T81" fmla="*/ 1 h 99"/>
                <a:gd name="T82" fmla="*/ 1 w 214"/>
                <a:gd name="T83" fmla="*/ 1 h 99"/>
                <a:gd name="T84" fmla="*/ 0 w 214"/>
                <a:gd name="T85" fmla="*/ 1 h 99"/>
                <a:gd name="T86" fmla="*/ 0 w 214"/>
                <a:gd name="T87" fmla="*/ 1 h 99"/>
                <a:gd name="T88" fmla="*/ 1 w 214"/>
                <a:gd name="T89" fmla="*/ 1 h 99"/>
                <a:gd name="T90" fmla="*/ 1 w 214"/>
                <a:gd name="T91" fmla="*/ 1 h 99"/>
                <a:gd name="T92" fmla="*/ 1 w 214"/>
                <a:gd name="T93" fmla="*/ 1 h 99"/>
                <a:gd name="T94" fmla="*/ 1 w 214"/>
                <a:gd name="T95" fmla="*/ 1 h 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4" h="99">
                  <a:moveTo>
                    <a:pt x="12" y="99"/>
                  </a:moveTo>
                  <a:lnTo>
                    <a:pt x="12" y="97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0" y="85"/>
                  </a:lnTo>
                  <a:lnTo>
                    <a:pt x="40" y="77"/>
                  </a:lnTo>
                  <a:lnTo>
                    <a:pt x="53" y="70"/>
                  </a:lnTo>
                  <a:lnTo>
                    <a:pt x="65" y="62"/>
                  </a:lnTo>
                  <a:lnTo>
                    <a:pt x="81" y="56"/>
                  </a:lnTo>
                  <a:lnTo>
                    <a:pt x="94" y="48"/>
                  </a:lnTo>
                  <a:lnTo>
                    <a:pt x="111" y="43"/>
                  </a:lnTo>
                  <a:lnTo>
                    <a:pt x="126" y="39"/>
                  </a:lnTo>
                  <a:lnTo>
                    <a:pt x="145" y="36"/>
                  </a:lnTo>
                  <a:lnTo>
                    <a:pt x="162" y="35"/>
                  </a:lnTo>
                  <a:lnTo>
                    <a:pt x="179" y="36"/>
                  </a:lnTo>
                  <a:lnTo>
                    <a:pt x="195" y="40"/>
                  </a:lnTo>
                  <a:lnTo>
                    <a:pt x="214" y="48"/>
                  </a:lnTo>
                  <a:lnTo>
                    <a:pt x="212" y="46"/>
                  </a:lnTo>
                  <a:lnTo>
                    <a:pt x="210" y="42"/>
                  </a:lnTo>
                  <a:lnTo>
                    <a:pt x="202" y="34"/>
                  </a:lnTo>
                  <a:lnTo>
                    <a:pt x="195" y="27"/>
                  </a:lnTo>
                  <a:lnTo>
                    <a:pt x="186" y="17"/>
                  </a:lnTo>
                  <a:lnTo>
                    <a:pt x="178" y="11"/>
                  </a:lnTo>
                  <a:lnTo>
                    <a:pt x="173" y="5"/>
                  </a:lnTo>
                  <a:lnTo>
                    <a:pt x="171" y="4"/>
                  </a:lnTo>
                  <a:lnTo>
                    <a:pt x="169" y="3"/>
                  </a:lnTo>
                  <a:lnTo>
                    <a:pt x="166" y="1"/>
                  </a:lnTo>
                  <a:lnTo>
                    <a:pt x="161" y="1"/>
                  </a:lnTo>
                  <a:lnTo>
                    <a:pt x="154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89" y="7"/>
                  </a:lnTo>
                  <a:lnTo>
                    <a:pt x="76" y="11"/>
                  </a:lnTo>
                  <a:lnTo>
                    <a:pt x="62" y="17"/>
                  </a:lnTo>
                  <a:lnTo>
                    <a:pt x="48" y="25"/>
                  </a:lnTo>
                  <a:lnTo>
                    <a:pt x="33" y="34"/>
                  </a:lnTo>
                  <a:lnTo>
                    <a:pt x="18" y="46"/>
                  </a:lnTo>
                  <a:lnTo>
                    <a:pt x="7" y="62"/>
                  </a:lnTo>
                  <a:lnTo>
                    <a:pt x="1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3" y="86"/>
                  </a:lnTo>
                  <a:lnTo>
                    <a:pt x="9" y="95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8" name="Freeform 48">
              <a:extLst>
                <a:ext uri="{FF2B5EF4-FFF2-40B4-BE49-F238E27FC236}">
                  <a16:creationId xmlns:a16="http://schemas.microsoft.com/office/drawing/2014/main" id="{BF32A791-BF59-D545-85D3-9937BD0C0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2073"/>
              <a:ext cx="99" cy="94"/>
            </a:xfrm>
            <a:custGeom>
              <a:avLst/>
              <a:gdLst>
                <a:gd name="T0" fmla="*/ 1 w 197"/>
                <a:gd name="T1" fmla="*/ 0 h 189"/>
                <a:gd name="T2" fmla="*/ 1 w 197"/>
                <a:gd name="T3" fmla="*/ 0 h 189"/>
                <a:gd name="T4" fmla="*/ 1 w 197"/>
                <a:gd name="T5" fmla="*/ 0 h 189"/>
                <a:gd name="T6" fmla="*/ 0 w 197"/>
                <a:gd name="T7" fmla="*/ 0 h 189"/>
                <a:gd name="T8" fmla="*/ 1 w 197"/>
                <a:gd name="T9" fmla="*/ 0 h 189"/>
                <a:gd name="T10" fmla="*/ 1 w 197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7" h="189">
                  <a:moveTo>
                    <a:pt x="9" y="0"/>
                  </a:moveTo>
                  <a:lnTo>
                    <a:pt x="197" y="189"/>
                  </a:lnTo>
                  <a:lnTo>
                    <a:pt x="120" y="171"/>
                  </a:lnTo>
                  <a:lnTo>
                    <a:pt x="0" y="5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99" name="Freeform 49">
              <a:extLst>
                <a:ext uri="{FF2B5EF4-FFF2-40B4-BE49-F238E27FC236}">
                  <a16:creationId xmlns:a16="http://schemas.microsoft.com/office/drawing/2014/main" id="{E81C28EE-D707-FF42-AC04-82D1619B5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88"/>
              <a:ext cx="1048" cy="796"/>
            </a:xfrm>
            <a:custGeom>
              <a:avLst/>
              <a:gdLst>
                <a:gd name="T0" fmla="*/ 0 w 2096"/>
                <a:gd name="T1" fmla="*/ 7 h 1592"/>
                <a:gd name="T2" fmla="*/ 1 w 2096"/>
                <a:gd name="T3" fmla="*/ 7 h 1592"/>
                <a:gd name="T4" fmla="*/ 1 w 2096"/>
                <a:gd name="T5" fmla="*/ 6 h 1592"/>
                <a:gd name="T6" fmla="*/ 1 w 2096"/>
                <a:gd name="T7" fmla="*/ 6 h 1592"/>
                <a:gd name="T8" fmla="*/ 1 w 2096"/>
                <a:gd name="T9" fmla="*/ 6 h 1592"/>
                <a:gd name="T10" fmla="*/ 1 w 2096"/>
                <a:gd name="T11" fmla="*/ 6 h 1592"/>
                <a:gd name="T12" fmla="*/ 1 w 2096"/>
                <a:gd name="T13" fmla="*/ 6 h 1592"/>
                <a:gd name="T14" fmla="*/ 1 w 2096"/>
                <a:gd name="T15" fmla="*/ 6 h 1592"/>
                <a:gd name="T16" fmla="*/ 1 w 2096"/>
                <a:gd name="T17" fmla="*/ 6 h 1592"/>
                <a:gd name="T18" fmla="*/ 2 w 2096"/>
                <a:gd name="T19" fmla="*/ 5 h 1592"/>
                <a:gd name="T20" fmla="*/ 3 w 2096"/>
                <a:gd name="T21" fmla="*/ 4 h 1592"/>
                <a:gd name="T22" fmla="*/ 4 w 2096"/>
                <a:gd name="T23" fmla="*/ 4 h 1592"/>
                <a:gd name="T24" fmla="*/ 6 w 2096"/>
                <a:gd name="T25" fmla="*/ 3 h 1592"/>
                <a:gd name="T26" fmla="*/ 7 w 2096"/>
                <a:gd name="T27" fmla="*/ 2 h 1592"/>
                <a:gd name="T28" fmla="*/ 8 w 2096"/>
                <a:gd name="T29" fmla="*/ 1 h 1592"/>
                <a:gd name="T30" fmla="*/ 9 w 2096"/>
                <a:gd name="T31" fmla="*/ 1 h 1592"/>
                <a:gd name="T32" fmla="*/ 9 w 2096"/>
                <a:gd name="T33" fmla="*/ 1 h 1592"/>
                <a:gd name="T34" fmla="*/ 8 w 2096"/>
                <a:gd name="T35" fmla="*/ 1 h 1592"/>
                <a:gd name="T36" fmla="*/ 8 w 2096"/>
                <a:gd name="T37" fmla="*/ 1 h 1592"/>
                <a:gd name="T38" fmla="*/ 6 w 2096"/>
                <a:gd name="T39" fmla="*/ 2 h 1592"/>
                <a:gd name="T40" fmla="*/ 5 w 2096"/>
                <a:gd name="T41" fmla="*/ 3 h 1592"/>
                <a:gd name="T42" fmla="*/ 4 w 2096"/>
                <a:gd name="T43" fmla="*/ 4 h 1592"/>
                <a:gd name="T44" fmla="*/ 3 w 2096"/>
                <a:gd name="T45" fmla="*/ 5 h 1592"/>
                <a:gd name="T46" fmla="*/ 2 w 2096"/>
                <a:gd name="T47" fmla="*/ 5 h 1592"/>
                <a:gd name="T48" fmla="*/ 1 w 2096"/>
                <a:gd name="T49" fmla="*/ 6 h 1592"/>
                <a:gd name="T50" fmla="*/ 1 w 2096"/>
                <a:gd name="T51" fmla="*/ 6 h 1592"/>
                <a:gd name="T52" fmla="*/ 1 w 2096"/>
                <a:gd name="T53" fmla="*/ 6 h 1592"/>
                <a:gd name="T54" fmla="*/ 1 w 2096"/>
                <a:gd name="T55" fmla="*/ 6 h 1592"/>
                <a:gd name="T56" fmla="*/ 1 w 2096"/>
                <a:gd name="T57" fmla="*/ 6 h 1592"/>
                <a:gd name="T58" fmla="*/ 1 w 2096"/>
                <a:gd name="T59" fmla="*/ 6 h 1592"/>
                <a:gd name="T60" fmla="*/ 1 w 2096"/>
                <a:gd name="T61" fmla="*/ 7 h 1592"/>
                <a:gd name="T62" fmla="*/ 1 w 2096"/>
                <a:gd name="T63" fmla="*/ 7 h 1592"/>
                <a:gd name="T64" fmla="*/ 1 w 2096"/>
                <a:gd name="T65" fmla="*/ 7 h 1592"/>
                <a:gd name="T66" fmla="*/ 0 w 2096"/>
                <a:gd name="T67" fmla="*/ 7 h 15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096" h="1592">
                  <a:moveTo>
                    <a:pt x="0" y="1565"/>
                  </a:moveTo>
                  <a:lnTo>
                    <a:pt x="0" y="1564"/>
                  </a:lnTo>
                  <a:lnTo>
                    <a:pt x="1" y="1560"/>
                  </a:lnTo>
                  <a:lnTo>
                    <a:pt x="4" y="1553"/>
                  </a:lnTo>
                  <a:lnTo>
                    <a:pt x="6" y="1545"/>
                  </a:lnTo>
                  <a:lnTo>
                    <a:pt x="9" y="1534"/>
                  </a:lnTo>
                  <a:lnTo>
                    <a:pt x="16" y="1523"/>
                  </a:lnTo>
                  <a:lnTo>
                    <a:pt x="21" y="1509"/>
                  </a:lnTo>
                  <a:lnTo>
                    <a:pt x="28" y="1495"/>
                  </a:lnTo>
                  <a:lnTo>
                    <a:pt x="34" y="1480"/>
                  </a:lnTo>
                  <a:lnTo>
                    <a:pt x="44" y="1464"/>
                  </a:lnTo>
                  <a:lnTo>
                    <a:pt x="52" y="1448"/>
                  </a:lnTo>
                  <a:lnTo>
                    <a:pt x="62" y="1432"/>
                  </a:lnTo>
                  <a:lnTo>
                    <a:pt x="72" y="1416"/>
                  </a:lnTo>
                  <a:lnTo>
                    <a:pt x="83" y="1400"/>
                  </a:lnTo>
                  <a:lnTo>
                    <a:pt x="97" y="1385"/>
                  </a:lnTo>
                  <a:lnTo>
                    <a:pt x="110" y="1372"/>
                  </a:lnTo>
                  <a:lnTo>
                    <a:pt x="142" y="1343"/>
                  </a:lnTo>
                  <a:lnTo>
                    <a:pt x="214" y="1291"/>
                  </a:lnTo>
                  <a:lnTo>
                    <a:pt x="317" y="1217"/>
                  </a:lnTo>
                  <a:lnTo>
                    <a:pt x="447" y="1126"/>
                  </a:lnTo>
                  <a:lnTo>
                    <a:pt x="597" y="1021"/>
                  </a:lnTo>
                  <a:lnTo>
                    <a:pt x="765" y="905"/>
                  </a:lnTo>
                  <a:lnTo>
                    <a:pt x="941" y="783"/>
                  </a:lnTo>
                  <a:lnTo>
                    <a:pt x="1123" y="658"/>
                  </a:lnTo>
                  <a:lnTo>
                    <a:pt x="1303" y="533"/>
                  </a:lnTo>
                  <a:lnTo>
                    <a:pt x="1478" y="415"/>
                  </a:lnTo>
                  <a:lnTo>
                    <a:pt x="1640" y="303"/>
                  </a:lnTo>
                  <a:lnTo>
                    <a:pt x="1786" y="204"/>
                  </a:lnTo>
                  <a:lnTo>
                    <a:pt x="1907" y="119"/>
                  </a:lnTo>
                  <a:lnTo>
                    <a:pt x="2003" y="56"/>
                  </a:lnTo>
                  <a:lnTo>
                    <a:pt x="2062" y="13"/>
                  </a:lnTo>
                  <a:lnTo>
                    <a:pt x="2085" y="0"/>
                  </a:lnTo>
                  <a:lnTo>
                    <a:pt x="2096" y="36"/>
                  </a:lnTo>
                  <a:lnTo>
                    <a:pt x="2076" y="50"/>
                  </a:lnTo>
                  <a:lnTo>
                    <a:pt x="2017" y="89"/>
                  </a:lnTo>
                  <a:lnTo>
                    <a:pt x="1928" y="149"/>
                  </a:lnTo>
                  <a:lnTo>
                    <a:pt x="1811" y="230"/>
                  </a:lnTo>
                  <a:lnTo>
                    <a:pt x="1672" y="324"/>
                  </a:lnTo>
                  <a:lnTo>
                    <a:pt x="1518" y="431"/>
                  </a:lnTo>
                  <a:lnTo>
                    <a:pt x="1350" y="547"/>
                  </a:lnTo>
                  <a:lnTo>
                    <a:pt x="1179" y="666"/>
                  </a:lnTo>
                  <a:lnTo>
                    <a:pt x="1004" y="786"/>
                  </a:lnTo>
                  <a:lnTo>
                    <a:pt x="834" y="903"/>
                  </a:lnTo>
                  <a:lnTo>
                    <a:pt x="672" y="1014"/>
                  </a:lnTo>
                  <a:lnTo>
                    <a:pt x="526" y="1118"/>
                  </a:lnTo>
                  <a:lnTo>
                    <a:pt x="397" y="1206"/>
                  </a:lnTo>
                  <a:lnTo>
                    <a:pt x="295" y="1280"/>
                  </a:lnTo>
                  <a:lnTo>
                    <a:pt x="220" y="1333"/>
                  </a:lnTo>
                  <a:lnTo>
                    <a:pt x="182" y="1364"/>
                  </a:lnTo>
                  <a:lnTo>
                    <a:pt x="162" y="1378"/>
                  </a:lnTo>
                  <a:lnTo>
                    <a:pt x="146" y="1396"/>
                  </a:lnTo>
                  <a:lnTo>
                    <a:pt x="130" y="1412"/>
                  </a:lnTo>
                  <a:lnTo>
                    <a:pt x="119" y="1429"/>
                  </a:lnTo>
                  <a:lnTo>
                    <a:pt x="106" y="1444"/>
                  </a:lnTo>
                  <a:lnTo>
                    <a:pt x="97" y="1460"/>
                  </a:lnTo>
                  <a:lnTo>
                    <a:pt x="87" y="1476"/>
                  </a:lnTo>
                  <a:lnTo>
                    <a:pt x="81" y="1491"/>
                  </a:lnTo>
                  <a:lnTo>
                    <a:pt x="74" y="1505"/>
                  </a:lnTo>
                  <a:lnTo>
                    <a:pt x="68" y="1519"/>
                  </a:lnTo>
                  <a:lnTo>
                    <a:pt x="62" y="1533"/>
                  </a:lnTo>
                  <a:lnTo>
                    <a:pt x="58" y="1546"/>
                  </a:lnTo>
                  <a:lnTo>
                    <a:pt x="54" y="1557"/>
                  </a:lnTo>
                  <a:lnTo>
                    <a:pt x="50" y="1570"/>
                  </a:lnTo>
                  <a:lnTo>
                    <a:pt x="46" y="1580"/>
                  </a:lnTo>
                  <a:lnTo>
                    <a:pt x="42" y="1592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graphicFrame>
        <p:nvGraphicFramePr>
          <p:cNvPr id="51251" name="Object 51">
            <a:extLst>
              <a:ext uri="{FF2B5EF4-FFF2-40B4-BE49-F238E27FC236}">
                <a16:creationId xmlns:a16="http://schemas.microsoft.com/office/drawing/2014/main" id="{F365DA9A-609E-034C-8A4D-63B142CB4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76400"/>
          <a:ext cx="37020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4" name="Equation" r:id="rId10" imgW="48856900" imgH="21653500" progId="Equation.3">
                  <p:embed/>
                </p:oleObj>
              </mc:Choice>
              <mc:Fallback>
                <p:oleObj name="Equation" r:id="rId10" imgW="48856900" imgH="21653500" progId="Equation.3">
                  <p:embed/>
                  <p:pic>
                    <p:nvPicPr>
                      <p:cNvPr id="51251" name="Object 51">
                        <a:extLst>
                          <a:ext uri="{FF2B5EF4-FFF2-40B4-BE49-F238E27FC236}">
                            <a16:creationId xmlns:a16="http://schemas.microsoft.com/office/drawing/2014/main" id="{F365DA9A-609E-034C-8A4D-63B142CB4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37020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Oval 52">
            <a:extLst>
              <a:ext uri="{FF2B5EF4-FFF2-40B4-BE49-F238E27FC236}">
                <a16:creationId xmlns:a16="http://schemas.microsoft.com/office/drawing/2014/main" id="{9CD31C42-47D8-E34F-8D8B-6D29352A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1524000" cy="838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51253" name="AutoShape 53">
            <a:extLst>
              <a:ext uri="{FF2B5EF4-FFF2-40B4-BE49-F238E27FC236}">
                <a16:creationId xmlns:a16="http://schemas.microsoft.com/office/drawing/2014/main" id="{7E9BB137-E43B-AB4A-92D5-C09C66D7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41700"/>
            <a:ext cx="5102225" cy="1136650"/>
          </a:xfrm>
          <a:prstGeom prst="wedgeEllipseCallout">
            <a:avLst>
              <a:gd name="adj1" fmla="val -55509"/>
              <a:gd name="adj2" fmla="val -67713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相对误差条件数</a:t>
            </a:r>
          </a:p>
          <a:p>
            <a:pPr algn="ctr" eaLnBrk="1" hangingPunct="1"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>
                <a:latin typeface="Arial" charset="0"/>
                <a:ea typeface="楷体_GB2312" charset="0"/>
                <a:cs typeface="楷体_GB2312" charset="0"/>
              </a:rPr>
              <a:t>/* relative condition number*/</a:t>
            </a:r>
          </a:p>
        </p:txBody>
      </p:sp>
      <p:sp>
        <p:nvSpPr>
          <p:cNvPr id="51255" name="Rectangle 55">
            <a:extLst>
              <a:ext uri="{FF2B5EF4-FFF2-40B4-BE49-F238E27FC236}">
                <a16:creationId xmlns:a16="http://schemas.microsoft.com/office/drawing/2014/main" id="{A4922875-C1F7-E945-94E6-8C7BA4B8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77724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800" b="1"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b="1" i="1">
                <a:latin typeface="Times New Roman" charset="0"/>
                <a:ea typeface="楷体_GB2312" charset="0"/>
                <a:cs typeface="楷体_GB2312" charset="0"/>
              </a:rPr>
              <a:t>f  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的条件数在某一点是</a:t>
            </a:r>
            <a:r>
              <a:rPr kumimoji="1" lang="zh-CN" altLang="en-US" b="1">
                <a:solidFill>
                  <a:schemeClr val="hlink"/>
                </a:solidFill>
                <a:latin typeface="Times New Roman" charset="0"/>
                <a:ea typeface="楷体_GB2312" charset="0"/>
                <a:cs typeface="楷体_GB2312" charset="0"/>
              </a:rPr>
              <a:t>小</a:t>
            </a:r>
            <a:r>
              <a:rPr kumimoji="1" lang="en-US" altLang="zh-CN" b="1">
                <a:latin typeface="Times New Roman" charset="0"/>
                <a:ea typeface="楷体_GB2312" charset="0"/>
                <a:cs typeface="楷体_GB2312" charset="0"/>
              </a:rPr>
              <a:t>\</a:t>
            </a:r>
            <a:r>
              <a:rPr kumimoji="1" lang="zh-CN" altLang="en-US" b="1">
                <a:solidFill>
                  <a:srgbClr val="FF3300"/>
                </a:solidFill>
                <a:latin typeface="Times New Roman" charset="0"/>
                <a:ea typeface="楷体_GB2312" charset="0"/>
                <a:cs typeface="楷体_GB2312" charset="0"/>
              </a:rPr>
              <a:t>大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，则称 </a:t>
            </a:r>
            <a:r>
              <a:rPr kumimoji="1" lang="en-US" altLang="zh-CN" b="1" i="1">
                <a:latin typeface="Times New Roman" charset="0"/>
                <a:ea typeface="楷体_GB2312" charset="0"/>
                <a:cs typeface="楷体_GB2312" charset="0"/>
              </a:rPr>
              <a:t>f  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在该点是</a:t>
            </a:r>
            <a:r>
              <a:rPr kumimoji="1" lang="zh-CN" altLang="en-US" b="1">
                <a:solidFill>
                  <a:schemeClr val="hlink"/>
                </a:solidFill>
                <a:latin typeface="Times New Roman" charset="0"/>
                <a:ea typeface="楷体_GB2312" charset="0"/>
                <a:cs typeface="楷体_GB2312" charset="0"/>
              </a:rPr>
              <a:t>好条件的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/* well-conditioned */</a:t>
            </a:r>
            <a:r>
              <a:rPr kumimoji="1" lang="en-US" altLang="zh-CN" b="1">
                <a:latin typeface="Times New Roman" charset="0"/>
                <a:ea typeface="楷体_GB2312" charset="0"/>
                <a:cs typeface="楷体_GB2312" charset="0"/>
              </a:rPr>
              <a:t> \</a:t>
            </a:r>
            <a:r>
              <a:rPr kumimoji="1" lang="zh-CN" altLang="en-US" b="1">
                <a:solidFill>
                  <a:srgbClr val="FF3300"/>
                </a:solidFill>
                <a:latin typeface="Times New Roman" charset="0"/>
                <a:ea typeface="楷体_GB2312" charset="0"/>
                <a:cs typeface="楷体_GB2312" charset="0"/>
              </a:rPr>
              <a:t>坏条件的</a:t>
            </a:r>
            <a:r>
              <a:rPr kumimoji="1" lang="en-US" altLang="zh-CN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(&gt;10)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/* ill-conditioned */</a:t>
            </a:r>
            <a:r>
              <a:rPr kumimoji="1" lang="zh-CN" altLang="en-US" sz="2000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。</a:t>
            </a:r>
            <a:endParaRPr kumimoji="1" lang="en-US" altLang="zh-CN" sz="2000" b="1">
              <a:solidFill>
                <a:srgbClr val="008000"/>
              </a:solidFill>
              <a:latin typeface="Arial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2" grpId="0" animBg="1"/>
      <p:bldP spid="51253" grpId="0" animBg="1" autoUpdateAnimBg="0"/>
      <p:bldP spid="512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096B2AC-74D4-6D4E-9AAD-E4CFBBB5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§3 Error Estimation for Functions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0A3986E-1B96-4C40-8109-456AB9ED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例</a:t>
            </a:r>
            <a:r>
              <a:rPr lang="en-US" altLang="zh-CN" sz="2400" b="1">
                <a:ea typeface="楷体_GB2312" pitchFamily="49" charset="-122"/>
              </a:rPr>
              <a:t>:</a:t>
            </a:r>
            <a:r>
              <a:rPr lang="zh-CN" altLang="en-US" sz="2400" b="1">
                <a:ea typeface="楷体_GB2312" pitchFamily="49" charset="-122"/>
              </a:rPr>
              <a:t>计算 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en-US" altLang="zh-CN" sz="2400" b="1">
                <a:ea typeface="楷体_GB2312" pitchFamily="49" charset="-122"/>
              </a:rPr>
              <a:t> = ln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zh-CN" altLang="en-US" sz="2400" b="1">
                <a:ea typeface="楷体_GB2312" pitchFamily="49" charset="-122"/>
              </a:rPr>
              <a:t>。若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 20</a:t>
            </a:r>
            <a:r>
              <a:rPr lang="zh-CN" altLang="en-US" sz="2400" b="1">
                <a:ea typeface="楷体_GB2312" pitchFamily="49" charset="-122"/>
              </a:rPr>
              <a:t>，则取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的几位有效数字可保证 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的相对误差 </a:t>
            </a:r>
            <a:r>
              <a:rPr lang="en-US" altLang="zh-CN" sz="2400" b="1">
                <a:ea typeface="楷体_GB2312" pitchFamily="49" charset="-122"/>
              </a:rPr>
              <a:t>&lt; 0.1% ?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8CB1F885-D59F-E040-A974-0C8BBD5CD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752600"/>
          <a:ext cx="63309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5" name="Equation" r:id="rId8" imgW="63487300" imgH="10528300" progId="Equation.3">
                  <p:embed/>
                </p:oleObj>
              </mc:Choice>
              <mc:Fallback>
                <p:oleObj name="Equation" r:id="rId8" imgW="63487300" imgH="1052830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8CB1F885-D59F-E040-A974-0C8BBD5CD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3309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2" name="Rectangle 58">
            <a:extLst>
              <a:ext uri="{FF2B5EF4-FFF2-40B4-BE49-F238E27FC236}">
                <a16:creationId xmlns:a16="http://schemas.microsoft.com/office/drawing/2014/main" id="{EB7B2A7F-D689-5D42-9CB2-CBB8463ED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5541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解：设截取</a:t>
            </a:r>
            <a:r>
              <a:rPr kumimoji="0" lang="zh-CN" altLang="en-US" sz="2400" b="1">
                <a:ea typeface="楷体_GB2312" pitchFamily="49" charset="-122"/>
              </a:rPr>
              <a:t> </a:t>
            </a:r>
            <a:r>
              <a:rPr kumimoji="0" lang="en-US" altLang="zh-CN" sz="2400" b="1" i="1">
                <a:ea typeface="楷体_GB2312" pitchFamily="49" charset="-122"/>
              </a:rPr>
              <a:t>n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位有效数字后得 </a:t>
            </a:r>
            <a:r>
              <a:rPr lang="en-US" altLang="zh-CN" sz="2400" b="1" i="1">
                <a:ea typeface="楷体_GB2312" pitchFamily="49" charset="-122"/>
              </a:rPr>
              <a:t>x*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 </a:t>
            </a:r>
            <a:r>
              <a:rPr lang="en-US" altLang="zh-CN" sz="2400" b="1" i="1">
                <a:ea typeface="楷体_GB2312" pitchFamily="49" charset="-122"/>
                <a:sym typeface="Symbol" pitchFamily="2" charset="2"/>
              </a:rPr>
              <a:t>x</a:t>
            </a:r>
            <a:r>
              <a:rPr lang="zh-CN" altLang="en-US" sz="2400" b="1">
                <a:ea typeface="楷体_GB2312" pitchFamily="49" charset="-122"/>
                <a:sym typeface="Symbol" pitchFamily="2" charset="2"/>
              </a:rPr>
              <a:t>，则</a:t>
            </a:r>
          </a:p>
        </p:txBody>
      </p:sp>
      <p:sp>
        <p:nvSpPr>
          <p:cNvPr id="52283" name="Text Box 59">
            <a:extLst>
              <a:ext uri="{FF2B5EF4-FFF2-40B4-BE49-F238E27FC236}">
                <a16:creationId xmlns:a16="http://schemas.microsoft.com/office/drawing/2014/main" id="{91A89DC4-30DA-4C4D-B3D8-CD4B1607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估计 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zh-CN" altLang="en-US" sz="2400" b="1">
                <a:ea typeface="楷体_GB2312" pitchFamily="49" charset="-122"/>
              </a:rPr>
              <a:t>和 </a:t>
            </a:r>
            <a:r>
              <a:rPr kumimoji="0" lang="en-US" altLang="zh-CN" sz="2400" b="1" i="1">
                <a:ea typeface="楷体_GB2312" pitchFamily="49" charset="-122"/>
              </a:rPr>
              <a:t>y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zh-CN" altLang="en-US" sz="2400" b="1">
                <a:ea typeface="楷体_GB2312" pitchFamily="49" charset="-122"/>
              </a:rPr>
              <a:t>的相对误差上限满足近似关系</a:t>
            </a:r>
          </a:p>
        </p:txBody>
      </p:sp>
      <p:graphicFrame>
        <p:nvGraphicFramePr>
          <p:cNvPr id="52284" name="Object 60">
            <a:extLst>
              <a:ext uri="{FF2B5EF4-FFF2-40B4-BE49-F238E27FC236}">
                <a16:creationId xmlns:a16="http://schemas.microsoft.com/office/drawing/2014/main" id="{233FB213-FE61-7A40-90AA-7B0707B7D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3200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Equation" r:id="rId10" imgW="34810700" imgH="4978400" progId="Equation.3">
                  <p:embed/>
                </p:oleObj>
              </mc:Choice>
              <mc:Fallback>
                <p:oleObj name="Equation" r:id="rId10" imgW="34810700" imgH="4978400" progId="Equation.3">
                  <p:embed/>
                  <p:pic>
                    <p:nvPicPr>
                      <p:cNvPr id="52284" name="Object 60">
                        <a:extLst>
                          <a:ext uri="{FF2B5EF4-FFF2-40B4-BE49-F238E27FC236}">
                            <a16:creationId xmlns:a16="http://schemas.microsoft.com/office/drawing/2014/main" id="{233FB213-FE61-7A40-90AA-7B0707B7D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200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5" name="Object 61">
            <a:extLst>
              <a:ext uri="{FF2B5EF4-FFF2-40B4-BE49-F238E27FC236}">
                <a16:creationId xmlns:a16="http://schemas.microsoft.com/office/drawing/2014/main" id="{91E8391B-B03D-DD49-AD17-FD4895D63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81400"/>
          <a:ext cx="35766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7" name="Equation" r:id="rId12" imgW="45351700" imgH="9944100" progId="Equation.3">
                  <p:embed/>
                </p:oleObj>
              </mc:Choice>
              <mc:Fallback>
                <p:oleObj name="Equation" r:id="rId12" imgW="45351700" imgH="9944100" progId="Equation.3">
                  <p:embed/>
                  <p:pic>
                    <p:nvPicPr>
                      <p:cNvPr id="52285" name="Object 61">
                        <a:extLst>
                          <a:ext uri="{FF2B5EF4-FFF2-40B4-BE49-F238E27FC236}">
                            <a16:creationId xmlns:a16="http://schemas.microsoft.com/office/drawing/2014/main" id="{91E8391B-B03D-DD49-AD17-FD4895D63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5766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88" name="Group 64">
            <a:extLst>
              <a:ext uri="{FF2B5EF4-FFF2-40B4-BE49-F238E27FC236}">
                <a16:creationId xmlns:a16="http://schemas.microsoft.com/office/drawing/2014/main" id="{02271EBD-187B-EB40-8C1A-D98B227F754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733800"/>
            <a:ext cx="3352800" cy="1143000"/>
            <a:chOff x="2832" y="2496"/>
            <a:chExt cx="2112" cy="720"/>
          </a:xfrm>
        </p:grpSpPr>
        <p:sp>
          <p:nvSpPr>
            <p:cNvPr id="18454" name="Oval 62">
              <a:extLst>
                <a:ext uri="{FF2B5EF4-FFF2-40B4-BE49-F238E27FC236}">
                  <a16:creationId xmlns:a16="http://schemas.microsoft.com/office/drawing/2014/main" id="{0A803252-64FE-4942-BAD0-99A18902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240" cy="24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8455" name="AutoShape 63">
              <a:extLst>
                <a:ext uri="{FF2B5EF4-FFF2-40B4-BE49-F238E27FC236}">
                  <a16:creationId xmlns:a16="http://schemas.microsoft.com/office/drawing/2014/main" id="{47ECF29C-2936-994A-ADB3-84DDE8F5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84"/>
              <a:ext cx="1824" cy="432"/>
            </a:xfrm>
            <a:prstGeom prst="wedgeEllipseCallout">
              <a:avLst>
                <a:gd name="adj1" fmla="val -55593"/>
                <a:gd name="adj2" fmla="val -74306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000" b="1">
                  <a:ea typeface="楷体_GB2312" pitchFamily="49" charset="-122"/>
                </a:rPr>
                <a:t>不知道怎么办啊？</a:t>
              </a:r>
            </a:p>
          </p:txBody>
        </p:sp>
      </p:grpSp>
      <p:grpSp>
        <p:nvGrpSpPr>
          <p:cNvPr id="52291" name="Group 67">
            <a:extLst>
              <a:ext uri="{FF2B5EF4-FFF2-40B4-BE49-F238E27FC236}">
                <a16:creationId xmlns:a16="http://schemas.microsoft.com/office/drawing/2014/main" id="{C2195B5A-8D5F-924F-BC90-42810AE666B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57200"/>
            <a:ext cx="1346200" cy="3352800"/>
            <a:chOff x="2352" y="288"/>
            <a:chExt cx="848" cy="2256"/>
          </a:xfrm>
        </p:grpSpPr>
        <p:sp>
          <p:nvSpPr>
            <p:cNvPr id="18452" name="Oval 65">
              <a:extLst>
                <a:ext uri="{FF2B5EF4-FFF2-40B4-BE49-F238E27FC236}">
                  <a16:creationId xmlns:a16="http://schemas.microsoft.com/office/drawing/2014/main" id="{DE99D0A3-6F74-264D-BF4C-71AE2B8C6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"/>
              <a:ext cx="288" cy="288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8453" name="Freeform 66">
              <a:extLst>
                <a:ext uri="{FF2B5EF4-FFF2-40B4-BE49-F238E27FC236}">
                  <a16:creationId xmlns:a16="http://schemas.microsoft.com/office/drawing/2014/main" id="{98F10BA6-5034-D949-AAF3-506E09271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528"/>
              <a:ext cx="608" cy="2016"/>
            </a:xfrm>
            <a:custGeom>
              <a:avLst/>
              <a:gdLst>
                <a:gd name="T0" fmla="*/ 0 w 608"/>
                <a:gd name="T1" fmla="*/ 0 h 2016"/>
                <a:gd name="T2" fmla="*/ 336 w 608"/>
                <a:gd name="T3" fmla="*/ 336 h 2016"/>
                <a:gd name="T4" fmla="*/ 576 w 608"/>
                <a:gd name="T5" fmla="*/ 1152 h 2016"/>
                <a:gd name="T6" fmla="*/ 528 w 608"/>
                <a:gd name="T7" fmla="*/ 1776 h 2016"/>
                <a:gd name="T8" fmla="*/ 384 w 608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8" h="2016">
                  <a:moveTo>
                    <a:pt x="0" y="0"/>
                  </a:moveTo>
                  <a:cubicBezTo>
                    <a:pt x="120" y="72"/>
                    <a:pt x="240" y="144"/>
                    <a:pt x="336" y="336"/>
                  </a:cubicBezTo>
                  <a:cubicBezTo>
                    <a:pt x="432" y="528"/>
                    <a:pt x="544" y="912"/>
                    <a:pt x="576" y="1152"/>
                  </a:cubicBezTo>
                  <a:cubicBezTo>
                    <a:pt x="608" y="1392"/>
                    <a:pt x="560" y="1632"/>
                    <a:pt x="528" y="1776"/>
                  </a:cubicBezTo>
                  <a:cubicBezTo>
                    <a:pt x="496" y="1920"/>
                    <a:pt x="440" y="1968"/>
                    <a:pt x="384" y="2016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52300" name="Group 76">
            <a:extLst>
              <a:ext uri="{FF2B5EF4-FFF2-40B4-BE49-F238E27FC236}">
                <a16:creationId xmlns:a16="http://schemas.microsoft.com/office/drawing/2014/main" id="{0874CDBC-A7CC-DA46-8C52-67B6D0799EE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4648200" cy="1676400"/>
            <a:chOff x="1776" y="2544"/>
            <a:chExt cx="2928" cy="1056"/>
          </a:xfrm>
        </p:grpSpPr>
        <p:sp>
          <p:nvSpPr>
            <p:cNvPr id="18450" name="Oval 68">
              <a:extLst>
                <a:ext uri="{FF2B5EF4-FFF2-40B4-BE49-F238E27FC236}">
                  <a16:creationId xmlns:a16="http://schemas.microsoft.com/office/drawing/2014/main" id="{727E5BA8-E0D7-2F4F-A422-FA44FEC4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44"/>
              <a:ext cx="192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8451" name="AutoShape 69">
              <a:extLst>
                <a:ext uri="{FF2B5EF4-FFF2-40B4-BE49-F238E27FC236}">
                  <a16:creationId xmlns:a16="http://schemas.microsoft.com/office/drawing/2014/main" id="{DE8C589B-61F9-724C-A5E8-794475C9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352" cy="768"/>
            </a:xfrm>
            <a:prstGeom prst="wedgeEllipseCallout">
              <a:avLst>
                <a:gd name="adj1" fmla="val -68111"/>
                <a:gd name="adj2" fmla="val -72528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 i="1">
                  <a:ea typeface="楷体_GB2312" pitchFamily="49" charset="-122"/>
                </a:rPr>
                <a:t>x</a:t>
              </a:r>
              <a:r>
                <a:rPr kumimoji="0" lang="en-US" altLang="zh-CN" sz="2000" b="1">
                  <a:ea typeface="楷体_GB2312" pitchFamily="49" charset="-122"/>
                </a:rPr>
                <a:t> </a:t>
              </a:r>
              <a:r>
                <a:rPr kumimoji="0" lang="zh-CN" altLang="en-US" sz="2000" b="1">
                  <a:ea typeface="楷体_GB2312" pitchFamily="49" charset="-122"/>
                </a:rPr>
                <a:t>可能是</a:t>
              </a:r>
              <a:r>
                <a:rPr kumimoji="0" lang="en-US" altLang="zh-CN" sz="2000" b="1">
                  <a:ea typeface="楷体_GB2312" pitchFamily="49" charset="-122"/>
                </a:rPr>
                <a:t>20.#</a:t>
              </a:r>
              <a:r>
                <a:rPr kumimoji="0" lang="zh-CN" altLang="en-US" sz="2000" b="1">
                  <a:ea typeface="楷体_GB2312" pitchFamily="49" charset="-122"/>
                </a:rPr>
                <a:t>，也可能是</a:t>
              </a:r>
              <a:r>
                <a:rPr kumimoji="0" lang="en-US" altLang="zh-CN" sz="2000" b="1">
                  <a:ea typeface="楷体_GB2312" pitchFamily="49" charset="-122"/>
                </a:rPr>
                <a:t>19.#</a:t>
              </a:r>
              <a:r>
                <a:rPr kumimoji="0" lang="zh-CN" altLang="en-US" sz="2000" b="1">
                  <a:ea typeface="楷体_GB2312" pitchFamily="49" charset="-122"/>
                </a:rPr>
                <a:t>，取最坏情况，即</a:t>
              </a:r>
              <a:r>
                <a:rPr kumimoji="0" lang="en-US" altLang="zh-CN" sz="2000" b="1" i="1">
                  <a:ea typeface="楷体_GB2312" pitchFamily="49" charset="-122"/>
                </a:rPr>
                <a:t>a</a:t>
              </a:r>
              <a:r>
                <a:rPr kumimoji="0" lang="en-US" altLang="zh-CN" sz="2000" b="1" baseline="-25000">
                  <a:ea typeface="楷体_GB2312" pitchFamily="49" charset="-122"/>
                </a:rPr>
                <a:t>1</a:t>
              </a:r>
              <a:r>
                <a:rPr kumimoji="0" lang="en-US" altLang="zh-CN" sz="2000" b="1">
                  <a:ea typeface="楷体_GB2312" pitchFamily="49" charset="-122"/>
                </a:rPr>
                <a:t> = 1</a:t>
              </a:r>
              <a:r>
                <a:rPr kumimoji="0" lang="zh-CN" altLang="en-US" sz="2000" b="1">
                  <a:ea typeface="楷体_GB2312" pitchFamily="49" charset="-122"/>
                </a:rPr>
                <a:t>。</a:t>
              </a:r>
            </a:p>
          </p:txBody>
        </p:sp>
      </p:grpSp>
      <p:sp>
        <p:nvSpPr>
          <p:cNvPr id="52294" name="Text Box 70">
            <a:extLst>
              <a:ext uri="{FF2B5EF4-FFF2-40B4-BE49-F238E27FC236}">
                <a16:creationId xmlns:a16="http://schemas.microsoft.com/office/drawing/2014/main" id="{377B3EFC-B91F-474F-80D5-06AE19F61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  <a:sym typeface="Symbol" pitchFamily="2" charset="2"/>
              </a:rPr>
              <a:t>   </a:t>
            </a:r>
            <a:r>
              <a:rPr kumimoji="0" lang="en-US" altLang="zh-CN" sz="2400" b="1" i="1">
                <a:ea typeface="楷体_GB2312" pitchFamily="49" charset="-122"/>
              </a:rPr>
              <a:t>n </a:t>
            </a:r>
            <a:r>
              <a:rPr kumimoji="0" lang="en-US" altLang="zh-CN" sz="2400" b="1">
                <a:ea typeface="楷体_GB2312" pitchFamily="49" charset="-122"/>
                <a:sym typeface="Symbol" pitchFamily="2" charset="2"/>
              </a:rPr>
              <a:t> 4</a:t>
            </a:r>
            <a:endParaRPr kumimoji="0" lang="en-US" altLang="zh-CN" sz="2400" b="1">
              <a:ea typeface="楷体_GB2312" pitchFamily="49" charset="-122"/>
            </a:endParaRPr>
          </a:p>
        </p:txBody>
      </p:sp>
      <p:grpSp>
        <p:nvGrpSpPr>
          <p:cNvPr id="52299" name="Group 75">
            <a:extLst>
              <a:ext uri="{FF2B5EF4-FFF2-40B4-BE49-F238E27FC236}">
                <a16:creationId xmlns:a16="http://schemas.microsoft.com/office/drawing/2014/main" id="{44E1E9F3-232E-634B-B920-A449A416E1D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724400"/>
            <a:ext cx="7772400" cy="773113"/>
            <a:chOff x="336" y="3168"/>
            <a:chExt cx="4896" cy="487"/>
          </a:xfrm>
        </p:grpSpPr>
        <p:sp>
          <p:nvSpPr>
            <p:cNvPr id="18447" name="Rectangle 71">
              <a:extLst>
                <a:ext uri="{FF2B5EF4-FFF2-40B4-BE49-F238E27FC236}">
                  <a16:creationId xmlns:a16="http://schemas.microsoft.com/office/drawing/2014/main" id="{EBB2DA97-2ED3-B94D-A417-1E48983C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489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69925" indent="-669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例：计算            ，取 </a:t>
              </a:r>
              <a:r>
                <a:rPr lang="en-US" altLang="zh-CN" sz="2400" b="1">
                  <a:ea typeface="楷体_GB2312" pitchFamily="49" charset="-122"/>
                </a:rPr>
                <a:t>4</a:t>
              </a:r>
              <a:r>
                <a:rPr lang="en-US" altLang="zh-CN" sz="2400" b="1" i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位有效，即             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则相对误差</a:t>
              </a:r>
            </a:p>
          </p:txBody>
        </p:sp>
        <p:graphicFrame>
          <p:nvGraphicFramePr>
            <p:cNvPr id="18448" name="Object 72">
              <a:extLst>
                <a:ext uri="{FF2B5EF4-FFF2-40B4-BE49-F238E27FC236}">
                  <a16:creationId xmlns:a16="http://schemas.microsoft.com/office/drawing/2014/main" id="{022FD379-9D19-7B49-BF32-4BA784C69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216"/>
            <a:ext cx="53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8" name="Equation" r:id="rId14" imgW="13754100" imgH="9944100" progId="Equation.3">
                    <p:embed/>
                  </p:oleObj>
                </mc:Choice>
                <mc:Fallback>
                  <p:oleObj name="Equation" r:id="rId14" imgW="13754100" imgH="9944100" progId="Equation.3">
                    <p:embed/>
                    <p:pic>
                      <p:nvPicPr>
                        <p:cNvPr id="18448" name="Object 72">
                          <a:extLst>
                            <a:ext uri="{FF2B5EF4-FFF2-40B4-BE49-F238E27FC236}">
                              <a16:creationId xmlns:a16="http://schemas.microsoft.com/office/drawing/2014/main" id="{022FD379-9D19-7B49-BF32-4BA784C69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16"/>
                          <a:ext cx="53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73">
              <a:extLst>
                <a:ext uri="{FF2B5EF4-FFF2-40B4-BE49-F238E27FC236}">
                  <a16:creationId xmlns:a16="http://schemas.microsoft.com/office/drawing/2014/main" id="{7331CE65-8E99-6A45-BF7D-5CE72883CE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312"/>
            <a:ext cx="6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9" name="Equation" r:id="rId16" imgW="14338300" imgH="4686300" progId="Equation.3">
                    <p:embed/>
                  </p:oleObj>
                </mc:Choice>
                <mc:Fallback>
                  <p:oleObj name="Equation" r:id="rId16" imgW="14338300" imgH="4686300" progId="Equation.3">
                    <p:embed/>
                    <p:pic>
                      <p:nvPicPr>
                        <p:cNvPr id="18449" name="Object 73">
                          <a:extLst>
                            <a:ext uri="{FF2B5EF4-FFF2-40B4-BE49-F238E27FC236}">
                              <a16:creationId xmlns:a16="http://schemas.microsoft.com/office/drawing/2014/main" id="{7331CE65-8E99-6A45-BF7D-5CE72883CE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12"/>
                          <a:ext cx="6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98" name="Object 74">
            <a:extLst>
              <a:ext uri="{FF2B5EF4-FFF2-40B4-BE49-F238E27FC236}">
                <a16:creationId xmlns:a16="http://schemas.microsoft.com/office/drawing/2014/main" id="{2D295071-A5B0-6849-AF1E-32ED53499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410200"/>
          <a:ext cx="381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0" name="Equation" r:id="rId18" imgW="59397900" imgH="19900900" progId="Equation.3">
                  <p:embed/>
                </p:oleObj>
              </mc:Choice>
              <mc:Fallback>
                <p:oleObj name="Equation" r:id="rId18" imgW="59397900" imgH="19900900" progId="Equation.3">
                  <p:embed/>
                  <p:pic>
                    <p:nvPicPr>
                      <p:cNvPr id="52298" name="Object 74">
                        <a:extLst>
                          <a:ext uri="{FF2B5EF4-FFF2-40B4-BE49-F238E27FC236}">
                            <a16:creationId xmlns:a16="http://schemas.microsoft.com/office/drawing/2014/main" id="{2D295071-A5B0-6849-AF1E-32ED53499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3810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8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82" grpId="0" autoUpdateAnimBg="0"/>
      <p:bldP spid="52283" grpId="0" autoUpdateAnimBg="0"/>
      <p:bldP spid="5229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3AEEB4A-06DB-8345-A9CB-60CEA8F74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437063"/>
          <a:ext cx="35544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3" name="Equation" r:id="rId3" imgW="1308100" imgH="203200" progId="Equation.3">
                  <p:embed/>
                </p:oleObj>
              </mc:Choice>
              <mc:Fallback>
                <p:oleObj name="Equation" r:id="rId3" imgW="1308100" imgH="20320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93AEEB4A-06DB-8345-A9CB-60CEA8F74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37063"/>
                        <a:ext cx="35544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9" name="Group 60">
            <a:extLst>
              <a:ext uri="{FF2B5EF4-FFF2-40B4-BE49-F238E27FC236}">
                <a16:creationId xmlns:a16="http://schemas.microsoft.com/office/drawing/2014/main" id="{DB60E834-5179-8847-B074-AD69CCA26D6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8153400" cy="1222375"/>
            <a:chOff x="288" y="2928"/>
            <a:chExt cx="5136" cy="770"/>
          </a:xfrm>
        </p:grpSpPr>
        <p:sp>
          <p:nvSpPr>
            <p:cNvPr id="10" name="AutoShape 59" descr="再生纸">
              <a:extLst>
                <a:ext uri="{FF2B5EF4-FFF2-40B4-BE49-F238E27FC236}">
                  <a16:creationId xmlns:a16="http://schemas.microsoft.com/office/drawing/2014/main" id="{AF32838D-5760-6D43-A2AB-4909CBEE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5136" cy="7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10800" bIns="10800" anchor="ctr"/>
            <a:lstStyle/>
            <a:p>
              <a:pPr marL="565150" indent="-565150" eaLnBrk="1" hangingPunct="1">
                <a:lnSpc>
                  <a:spcPct val="120000"/>
                </a:lnSpc>
                <a:defRPr/>
              </a:pPr>
              <a:endParaRPr kumimoji="1" lang="zh-CN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endParaRPr>
            </a:p>
          </p:txBody>
        </p:sp>
        <p:grpSp>
          <p:nvGrpSpPr>
            <p:cNvPr id="29701" name="Group 58">
              <a:extLst>
                <a:ext uri="{FF2B5EF4-FFF2-40B4-BE49-F238E27FC236}">
                  <a16:creationId xmlns:a16="http://schemas.microsoft.com/office/drawing/2014/main" id="{CF1B9CDB-CEF2-5243-A856-1248BC9E6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072"/>
              <a:ext cx="4896" cy="523"/>
              <a:chOff x="432" y="3072"/>
              <a:chExt cx="4896" cy="523"/>
            </a:xfrm>
          </p:grpSpPr>
          <p:sp>
            <p:nvSpPr>
              <p:cNvPr id="12" name="Text Box 56">
                <a:extLst>
                  <a:ext uri="{FF2B5EF4-FFF2-40B4-BE49-F238E27FC236}">
                    <a16:creationId xmlns:a16="http://schemas.microsoft.com/office/drawing/2014/main" id="{4EAF84A4-0167-4A46-BFD3-6082FDEB0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072"/>
                <a:ext cx="489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565150" indent="-565150"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楷体_GB2312" charset="0"/>
                    <a:cs typeface="楷体_GB2312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1" lang="zh-CN" altLang="en-US" b="1"/>
                  <a:t>注：关于多元函数                                  的讨论，请参阅书上</a:t>
                </a:r>
                <a:r>
                  <a:rPr kumimoji="1" lang="en-US" altLang="zh-CN" b="1"/>
                  <a:t>P9</a:t>
                </a:r>
                <a:r>
                  <a:rPr kumimoji="1" lang="zh-CN" altLang="en-US" b="1"/>
                  <a:t>～</a:t>
                </a:r>
                <a:r>
                  <a:rPr kumimoji="1" lang="en-US" altLang="zh-CN" b="1"/>
                  <a:t>P11</a:t>
                </a:r>
                <a:r>
                  <a:rPr kumimoji="1" lang="zh-CN" altLang="en-US" b="1"/>
                  <a:t>自学。</a:t>
                </a:r>
              </a:p>
            </p:txBody>
          </p:sp>
          <p:graphicFrame>
            <p:nvGraphicFramePr>
              <p:cNvPr id="29703" name="Object 57">
                <a:extLst>
                  <a:ext uri="{FF2B5EF4-FFF2-40B4-BE49-F238E27FC236}">
                    <a16:creationId xmlns:a16="http://schemas.microsoft.com/office/drawing/2014/main" id="{54CCCEB5-0078-1E4F-9BD6-E46A4F9C79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3072"/>
              <a:ext cx="1554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04" name="Equation" r:id="rId6" imgW="29552900" imgH="5270500" progId="Equation.3">
                      <p:embed/>
                    </p:oleObj>
                  </mc:Choice>
                  <mc:Fallback>
                    <p:oleObj name="Equation" r:id="rId6" imgW="29552900" imgH="5270500" progId="Equation.3">
                      <p:embed/>
                      <p:pic>
                        <p:nvPicPr>
                          <p:cNvPr id="29703" name="Object 57">
                            <a:extLst>
                              <a:ext uri="{FF2B5EF4-FFF2-40B4-BE49-F238E27FC236}">
                                <a16:creationId xmlns:a16="http://schemas.microsoft.com/office/drawing/2014/main" id="{54CCCEB5-0078-1E4F-9BD6-E46A4F9C79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072"/>
                            <a:ext cx="1554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" name="Text Box 5">
            <a:extLst>
              <a:ext uri="{FF2B5EF4-FFF2-40B4-BE49-F238E27FC236}">
                <a16:creationId xmlns:a16="http://schemas.microsoft.com/office/drawing/2014/main" id="{4C8706E8-2662-D344-AF01-039F6A4E3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3391754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CN" sz="2400" b="1" dirty="0">
                <a:ea typeface="楷体_GB2312" pitchFamily="49" charset="-122"/>
              </a:rPr>
              <a:t>作业</a:t>
            </a:r>
            <a:r>
              <a:rPr kumimoji="0" lang="zh-CN" altLang="en-US" sz="2400" b="1" dirty="0">
                <a:ea typeface="楷体_GB2312" pitchFamily="49" charset="-122"/>
              </a:rPr>
              <a:t>：经四舍五入得到的下面两数，求它们进行加减乘除的绝对误差限和相对误差限。</a:t>
            </a:r>
          </a:p>
        </p:txBody>
      </p:sp>
    </p:spTree>
    <p:extLst>
      <p:ext uri="{BB962C8B-B14F-4D97-AF65-F5344CB8AC3E}">
        <p14:creationId xmlns:p14="http://schemas.microsoft.com/office/powerpoint/2010/main" val="6306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4D192083-2825-8942-93C3-791AFC16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§4  </a:t>
            </a:r>
            <a:r>
              <a:rPr lang="zh-CN" altLang="en-US" sz="2800" b="1">
                <a:ea typeface="楷体_GB2312" pitchFamily="49" charset="-122"/>
              </a:rPr>
              <a:t>几点注意事项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Remarks */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17F719A0-96DE-6B4C-B4B1-1ED61A29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>
                <a:ea typeface="楷体_GB2312" pitchFamily="49" charset="-122"/>
              </a:rPr>
              <a:t>避免相近二数相减 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000" b="1">
                <a:ea typeface="楷体_GB2312" pitchFamily="49" charset="-122"/>
              </a:rPr>
              <a:t>详细分析请参阅教材</a:t>
            </a:r>
            <a:r>
              <a:rPr lang="en-US" altLang="zh-CN" sz="2000" b="1">
                <a:ea typeface="楷体_GB2312" pitchFamily="49" charset="-122"/>
              </a:rPr>
              <a:t>p.10 - p.11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3BA680D2-E71A-2E4A-9C14-57ED9A8C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92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>
                <a:ea typeface="楷体_GB2312" pitchFamily="49" charset="-122"/>
              </a:rPr>
              <a:t>例：</a:t>
            </a:r>
            <a:r>
              <a:rPr kumimoji="0" lang="en-US" altLang="zh-CN" sz="2400" b="1" i="1" dirty="0">
                <a:ea typeface="楷体_GB2312" pitchFamily="49" charset="-122"/>
              </a:rPr>
              <a:t>a</a:t>
            </a:r>
            <a:r>
              <a:rPr kumimoji="0" lang="en-US" altLang="zh-CN" sz="2400" b="1" baseline="-25000" dirty="0">
                <a:ea typeface="楷体_GB2312" pitchFamily="49" charset="-122"/>
              </a:rPr>
              <a:t>1</a:t>
            </a:r>
            <a:r>
              <a:rPr kumimoji="0" lang="en-US" altLang="zh-CN" sz="2400" b="1" dirty="0">
                <a:ea typeface="楷体_GB2312" pitchFamily="49" charset="-122"/>
              </a:rPr>
              <a:t> = 0.12345</a:t>
            </a:r>
            <a:r>
              <a:rPr kumimoji="0" lang="zh-CN" altLang="en-US" sz="2400" b="1" dirty="0">
                <a:ea typeface="楷体_GB2312" pitchFamily="49" charset="-122"/>
              </a:rPr>
              <a:t>，</a:t>
            </a:r>
            <a:r>
              <a:rPr kumimoji="0" lang="en-US" altLang="zh-CN" sz="2400" b="1" i="1" dirty="0">
                <a:ea typeface="楷体_GB2312" pitchFamily="49" charset="-122"/>
              </a:rPr>
              <a:t>a</a:t>
            </a:r>
            <a:r>
              <a:rPr kumimoji="0" lang="en-US" altLang="zh-CN" sz="2400" b="1" baseline="-25000" dirty="0">
                <a:ea typeface="楷体_GB2312" pitchFamily="49" charset="-122"/>
              </a:rPr>
              <a:t>2</a:t>
            </a:r>
            <a:r>
              <a:rPr kumimoji="0" lang="en-US" altLang="zh-CN" sz="2400" b="1" dirty="0">
                <a:ea typeface="楷体_GB2312" pitchFamily="49" charset="-122"/>
              </a:rPr>
              <a:t> = 0.12346</a:t>
            </a:r>
            <a:r>
              <a:rPr kumimoji="0" lang="zh-CN" altLang="en-US" sz="2400" b="1" dirty="0">
                <a:ea typeface="楷体_GB2312" pitchFamily="49" charset="-122"/>
              </a:rPr>
              <a:t>，各有</a:t>
            </a:r>
            <a:r>
              <a:rPr kumimoji="0" lang="en-US" altLang="zh-CN" sz="2400" b="1" dirty="0">
                <a:ea typeface="楷体_GB2312" pitchFamily="49" charset="-122"/>
              </a:rPr>
              <a:t>5</a:t>
            </a:r>
            <a:r>
              <a:rPr kumimoji="0" lang="zh-CN" altLang="en-US" sz="2400" b="1" dirty="0">
                <a:ea typeface="楷体_GB2312" pitchFamily="49" charset="-122"/>
              </a:rPr>
              <a:t>位有效数字。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>
                <a:ea typeface="楷体_GB2312" pitchFamily="49" charset="-122"/>
              </a:rPr>
              <a:t>        而 </a:t>
            </a:r>
            <a:r>
              <a:rPr kumimoji="0" lang="en-US" altLang="zh-CN" sz="2400" b="1" i="1" dirty="0">
                <a:ea typeface="楷体_GB2312" pitchFamily="49" charset="-122"/>
              </a:rPr>
              <a:t>a</a:t>
            </a:r>
            <a:r>
              <a:rPr kumimoji="0" lang="en-US" altLang="zh-CN" sz="2400" b="1" baseline="-25000" dirty="0">
                <a:ea typeface="楷体_GB2312" pitchFamily="49" charset="-122"/>
              </a:rPr>
              <a:t>2</a:t>
            </a:r>
            <a:r>
              <a:rPr kumimoji="0" lang="en-US" altLang="zh-CN" sz="2400" b="1" dirty="0">
                <a:ea typeface="楷体_GB2312" pitchFamily="49" charset="-122"/>
              </a:rPr>
              <a:t> </a:t>
            </a:r>
            <a:r>
              <a:rPr kumimoji="0" lang="en-US" altLang="zh-CN" sz="2400" b="1" dirty="0">
                <a:ea typeface="楷体_GB2312" pitchFamily="49" charset="-122"/>
                <a:sym typeface="Symbol" pitchFamily="2" charset="2"/>
              </a:rPr>
              <a:t> </a:t>
            </a:r>
            <a:r>
              <a:rPr kumimoji="0" lang="en-US" altLang="zh-CN" sz="2400" b="1" i="1" dirty="0">
                <a:ea typeface="楷体_GB2312" pitchFamily="49" charset="-122"/>
                <a:sym typeface="Symbol" pitchFamily="2" charset="2"/>
              </a:rPr>
              <a:t>a</a:t>
            </a:r>
            <a:r>
              <a:rPr kumimoji="0" lang="en-US" altLang="zh-CN" sz="2400" b="1" baseline="-25000" dirty="0">
                <a:ea typeface="楷体_GB2312" pitchFamily="49" charset="-122"/>
                <a:sym typeface="Symbol" pitchFamily="2" charset="2"/>
              </a:rPr>
              <a:t>1</a:t>
            </a:r>
            <a:r>
              <a:rPr kumimoji="0" lang="en-US" altLang="zh-CN" sz="2400" b="1" dirty="0">
                <a:ea typeface="楷体_GB2312" pitchFamily="49" charset="-122"/>
                <a:sym typeface="Symbol" pitchFamily="2" charset="2"/>
              </a:rPr>
              <a:t> = 0.00001</a:t>
            </a:r>
            <a:r>
              <a:rPr kumimoji="0" lang="zh-CN" altLang="en-US" sz="2400" b="1" dirty="0">
                <a:ea typeface="楷体_GB2312" pitchFamily="49" charset="-122"/>
                <a:sym typeface="Symbol" pitchFamily="2" charset="2"/>
              </a:rPr>
              <a:t>，只剩下</a:t>
            </a:r>
            <a:r>
              <a:rPr kumimoji="0" lang="en-US" altLang="zh-CN" sz="2400" b="1" dirty="0">
                <a:ea typeface="楷体_GB2312" pitchFamily="49" charset="-122"/>
                <a:sym typeface="Symbol" pitchFamily="2" charset="2"/>
              </a:rPr>
              <a:t>1</a:t>
            </a:r>
            <a:r>
              <a:rPr kumimoji="0" lang="zh-CN" altLang="en-US" sz="2400" b="1" dirty="0">
                <a:ea typeface="楷体_GB2312" pitchFamily="49" charset="-122"/>
                <a:sym typeface="Symbol" pitchFamily="2" charset="2"/>
              </a:rPr>
              <a:t>位有效数字。</a:t>
            </a:r>
            <a:endParaRPr kumimoji="0" lang="zh-CN" altLang="en-US" sz="2400" b="1" dirty="0">
              <a:ea typeface="楷体_GB2312" pitchFamily="49" charset="-122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682969DA-2737-8743-871E-955934319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  <a:sym typeface="Wingdings" pitchFamily="2" charset="2"/>
              </a:rPr>
              <a:t></a:t>
            </a:r>
            <a:r>
              <a:rPr lang="en-US" altLang="zh-CN" sz="2400" b="1">
                <a:ea typeface="楷体_GB2312" pitchFamily="49" charset="-122"/>
                <a:sym typeface="Wingdings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几种经验性避免方法：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853606DF-2FF9-F746-9DB8-55B4E253A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200400"/>
          <a:ext cx="3473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5" name="Equation" r:id="rId6" imgW="42125900" imgH="9652000" progId="Equation.3">
                  <p:embed/>
                </p:oleObj>
              </mc:Choice>
              <mc:Fallback>
                <p:oleObj name="Equation" r:id="rId6" imgW="42125900" imgH="965200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:a16="http://schemas.microsoft.com/office/drawing/2014/main" id="{853606DF-2FF9-F746-9DB8-55B4E253A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200400"/>
                        <a:ext cx="34734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B3208840-CAFD-3546-B947-F6AB400AD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3263" y="3200400"/>
          <a:ext cx="327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6" name="Equation" r:id="rId8" imgW="40665400" imgH="9944100" progId="Equation.3">
                  <p:embed/>
                </p:oleObj>
              </mc:Choice>
              <mc:Fallback>
                <p:oleObj name="Equation" r:id="rId8" imgW="40665400" imgH="9944100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B3208840-CAFD-3546-B947-F6AB400AD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200400"/>
                        <a:ext cx="327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AD5A2720-E0DE-1C48-8DC5-91935DF9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当 </a:t>
            </a:r>
            <a:r>
              <a:rPr kumimoji="0" lang="en-US" altLang="zh-CN" sz="2400" b="1">
                <a:ea typeface="楷体_GB2312" pitchFamily="49" charset="-122"/>
              </a:rPr>
              <a:t>| </a:t>
            </a:r>
            <a:r>
              <a:rPr kumimoji="0" lang="en-US" altLang="zh-CN" sz="2400" b="1" i="1">
                <a:ea typeface="楷体_GB2312" pitchFamily="49" charset="-122"/>
              </a:rPr>
              <a:t>x </a:t>
            </a:r>
            <a:r>
              <a:rPr kumimoji="0" lang="en-US" altLang="zh-CN" sz="2400" b="1">
                <a:ea typeface="楷体_GB2312" pitchFamily="49" charset="-122"/>
              </a:rPr>
              <a:t>| &lt;&lt; 1 </a:t>
            </a:r>
            <a:r>
              <a:rPr kumimoji="0" lang="zh-CN" altLang="en-US" sz="2400" b="1">
                <a:ea typeface="楷体_GB2312" pitchFamily="49" charset="-122"/>
              </a:rPr>
              <a:t>时：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89364387-2DF1-7340-BEBE-B74E8AEDE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114800"/>
          <a:ext cx="21859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7" name="Equation" r:id="rId10" imgW="29260800" imgH="9067800" progId="Equation.3">
                  <p:embed/>
                </p:oleObj>
              </mc:Choice>
              <mc:Fallback>
                <p:oleObj name="Equation" r:id="rId10" imgW="29260800" imgH="9067800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89364387-2DF1-7340-BEBE-B74E8AEDE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21859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C0C33876-DE2A-854A-9F54-2D01FEF4E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800600"/>
          <a:ext cx="33972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8" name="Equation" r:id="rId12" imgW="43891200" imgH="9944100" progId="Equation.3">
                  <p:embed/>
                </p:oleObj>
              </mc:Choice>
              <mc:Fallback>
                <p:oleObj name="Equation" r:id="rId12" imgW="43891200" imgH="9944100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C0C33876-DE2A-854A-9F54-2D01FEF4E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33972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9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3" grpId="0" autoUpdateAnimBg="0"/>
      <p:bldP spid="53254" grpId="0" autoUpdateAnimBg="0"/>
      <p:bldP spid="532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45E86B-3ADC-7044-9402-3B11D8A2A9D0}"/>
              </a:ext>
            </a:extLst>
          </p:cNvPr>
          <p:cNvSpPr txBox="1">
            <a:spLocks/>
          </p:cNvSpPr>
          <p:nvPr/>
        </p:nvSpPr>
        <p:spPr>
          <a:xfrm>
            <a:off x="330743" y="2286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误差的来源与分类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E6FCD6DF-6E77-1B4B-86D0-E9F87DEE7EB3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37C18E-4A45-244C-A79C-E783D569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8077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从实际问题中抽象出数学模型 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b="1" dirty="0"/>
              <a:t>            </a:t>
            </a:r>
            <a:r>
              <a:rPr kumimoji="1" lang="en-US" altLang="zh-CN" b="1" dirty="0"/>
              <a:t>—— </a:t>
            </a:r>
            <a:r>
              <a:rPr kumimoji="1" lang="zh-CN" altLang="en-US" b="1" dirty="0">
                <a:solidFill>
                  <a:schemeClr val="hlink"/>
                </a:solidFill>
              </a:rPr>
              <a:t>模型误差  </a:t>
            </a:r>
            <a:r>
              <a:rPr kumimoji="1"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/* Modeling Error */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2FD6CB5D-9626-904E-ACF7-1A283926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8077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b="1"/>
              <a:t> </a:t>
            </a:r>
            <a:r>
              <a:rPr kumimoji="1" lang="zh-CN" altLang="en-US" b="1"/>
              <a:t>通过测量得到模型中参数的值 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b="1"/>
              <a:t>            </a:t>
            </a:r>
            <a:r>
              <a:rPr kumimoji="1" lang="en-US" altLang="zh-CN" b="1"/>
              <a:t>—— </a:t>
            </a:r>
            <a:r>
              <a:rPr kumimoji="1" lang="zh-CN" altLang="en-US" b="1">
                <a:solidFill>
                  <a:schemeClr val="hlink"/>
                </a:solidFill>
              </a:rPr>
              <a:t>观测误差  </a:t>
            </a:r>
            <a:r>
              <a:rPr kumimoji="1"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Measurement Error */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1C2432AF-DBBA-6840-B97F-3EE368E2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5142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b="1"/>
              <a:t> </a:t>
            </a:r>
            <a:r>
              <a:rPr kumimoji="1" lang="zh-CN" altLang="en-US" b="1"/>
              <a:t>求近似解 </a:t>
            </a:r>
            <a:r>
              <a:rPr kumimoji="1" lang="en-US" altLang="zh-CN" b="1"/>
              <a:t>—— </a:t>
            </a:r>
            <a:r>
              <a:rPr kumimoji="1" lang="zh-CN" altLang="en-US" b="1">
                <a:solidFill>
                  <a:schemeClr val="hlink"/>
                </a:solidFill>
              </a:rPr>
              <a:t>方法误差 </a:t>
            </a:r>
            <a:r>
              <a:rPr kumimoji="1" lang="en-US" altLang="zh-CN" b="1">
                <a:solidFill>
                  <a:schemeClr val="hlink"/>
                </a:solidFill>
              </a:rPr>
              <a:t>(</a:t>
            </a:r>
            <a:r>
              <a:rPr kumimoji="1" lang="zh-CN" altLang="en-US" b="1">
                <a:solidFill>
                  <a:schemeClr val="hlink"/>
                </a:solidFill>
              </a:rPr>
              <a:t>截断误差 </a:t>
            </a:r>
            <a:r>
              <a:rPr kumimoji="1"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Truncation Error */ </a:t>
            </a:r>
            <a:r>
              <a:rPr kumimoji="1" lang="en-US" altLang="zh-CN" b="1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C9686EE5-D271-F448-B4DC-82DF2562F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33863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b="1"/>
              <a:t> </a:t>
            </a:r>
            <a:r>
              <a:rPr kumimoji="1" lang="zh-CN" altLang="en-US" b="1"/>
              <a:t>机器字长有限 </a:t>
            </a:r>
            <a:r>
              <a:rPr kumimoji="1" lang="en-US" altLang="zh-CN" b="1"/>
              <a:t>—— </a:t>
            </a:r>
            <a:r>
              <a:rPr kumimoji="1" lang="zh-CN" altLang="en-US" b="1">
                <a:solidFill>
                  <a:schemeClr val="hlink"/>
                </a:solidFill>
              </a:rPr>
              <a:t>舍入误差</a:t>
            </a:r>
            <a:r>
              <a:rPr kumimoji="1" lang="zh-CN" altLang="en-US" b="1"/>
              <a:t>  </a:t>
            </a:r>
            <a:r>
              <a:rPr kumimoji="1"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Roundoff  Error */</a:t>
            </a:r>
            <a:endParaRPr kumimoji="1" lang="en-US" altLang="zh-CN" b="1">
              <a:solidFill>
                <a:schemeClr val="hlink"/>
              </a:solidFill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F7221D4C-C936-2D42-A145-6E80B533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E754CBCF-CF08-8E43-AF3C-96EB136E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18063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/>
      <p:bldP spid="14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038DB448-D442-434B-8561-DFD10AB09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§4 Remarks</a:t>
            </a:r>
          </a:p>
        </p:txBody>
      </p:sp>
      <p:sp>
        <p:nvSpPr>
          <p:cNvPr id="54275" name="Text Box 1027">
            <a:extLst>
              <a:ext uri="{FF2B5EF4-FFF2-40B4-BE49-F238E27FC236}">
                <a16:creationId xmlns:a16="http://schemas.microsoft.com/office/drawing/2014/main" id="{FAEB398C-2AC5-504B-BABA-4B9A66741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2. </a:t>
            </a:r>
            <a:r>
              <a:rPr lang="zh-CN" altLang="en-US" sz="2800" b="1">
                <a:ea typeface="楷体_GB2312" pitchFamily="49" charset="-122"/>
              </a:rPr>
              <a:t>避免小分母 </a:t>
            </a:r>
            <a:r>
              <a:rPr lang="en-US" altLang="zh-CN" sz="2800" b="1">
                <a:ea typeface="楷体_GB2312" pitchFamily="49" charset="-122"/>
              </a:rPr>
              <a:t>:  </a:t>
            </a:r>
            <a:r>
              <a:rPr lang="zh-CN" altLang="en-US" sz="2800" b="1">
                <a:ea typeface="楷体_GB2312" pitchFamily="49" charset="-122"/>
              </a:rPr>
              <a:t>分母小会造成浮点溢出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over flow */</a:t>
            </a:r>
          </a:p>
        </p:txBody>
      </p:sp>
      <p:sp>
        <p:nvSpPr>
          <p:cNvPr id="54276" name="Text Box 1028">
            <a:extLst>
              <a:ext uri="{FF2B5EF4-FFF2-40B4-BE49-F238E27FC236}">
                <a16:creationId xmlns:a16="http://schemas.microsoft.com/office/drawing/2014/main" id="{3DB8FDC3-C112-5E4C-81E4-7669868BF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避免大数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吃</a:t>
            </a:r>
            <a:r>
              <a:rPr lang="zh-CN" altLang="en-US" sz="2800" b="1">
                <a:ea typeface="楷体_GB2312" pitchFamily="49" charset="-122"/>
              </a:rPr>
              <a:t>小数</a:t>
            </a:r>
            <a:endParaRPr lang="zh-CN" altLang="en-US" sz="2000" b="1">
              <a:ea typeface="楷体_GB2312" pitchFamily="49" charset="-122"/>
            </a:endParaRPr>
          </a:p>
        </p:txBody>
      </p:sp>
      <p:grpSp>
        <p:nvGrpSpPr>
          <p:cNvPr id="54279" name="Group 1031">
            <a:extLst>
              <a:ext uri="{FF2B5EF4-FFF2-40B4-BE49-F238E27FC236}">
                <a16:creationId xmlns:a16="http://schemas.microsoft.com/office/drawing/2014/main" id="{6B001D90-8C69-0A4B-B04D-14EEA1C3163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6553200" cy="566738"/>
            <a:chOff x="240" y="1104"/>
            <a:chExt cx="4128" cy="357"/>
          </a:xfrm>
        </p:grpSpPr>
        <p:sp>
          <p:nvSpPr>
            <p:cNvPr id="20495" name="Rectangle 1029">
              <a:extLst>
                <a:ext uri="{FF2B5EF4-FFF2-40B4-BE49-F238E27FC236}">
                  <a16:creationId xmlns:a16="http://schemas.microsoft.com/office/drawing/2014/main" id="{451994F2-EB84-A240-ADE6-2101A50D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412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例：用单精度计算                                       的根。</a:t>
              </a:r>
            </a:p>
          </p:txBody>
        </p:sp>
        <p:graphicFrame>
          <p:nvGraphicFramePr>
            <p:cNvPr id="20496" name="Object 1030">
              <a:extLst>
                <a:ext uri="{FF2B5EF4-FFF2-40B4-BE49-F238E27FC236}">
                  <a16:creationId xmlns:a16="http://schemas.microsoft.com/office/drawing/2014/main" id="{E7C1551C-8650-3743-A00D-4F029F2758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200"/>
            <a:ext cx="185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9" name="Equation" r:id="rId8" imgW="35394900" imgH="5270500" progId="Equation.3">
                    <p:embed/>
                  </p:oleObj>
                </mc:Choice>
                <mc:Fallback>
                  <p:oleObj name="Equation" r:id="rId8" imgW="35394900" imgH="5270500" progId="Equation.3">
                    <p:embed/>
                    <p:pic>
                      <p:nvPicPr>
                        <p:cNvPr id="20496" name="Object 1030">
                          <a:extLst>
                            <a:ext uri="{FF2B5EF4-FFF2-40B4-BE49-F238E27FC236}">
                              <a16:creationId xmlns:a16="http://schemas.microsoft.com/office/drawing/2014/main" id="{E7C1551C-8650-3743-A00D-4F029F2758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85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0" name="Rectangle 1032">
            <a:extLst>
              <a:ext uri="{FF2B5EF4-FFF2-40B4-BE49-F238E27FC236}">
                <a16:creationId xmlns:a16="http://schemas.microsoft.com/office/drawing/2014/main" id="{D380A093-5C00-E345-84FD-3C07584B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14478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精确解为</a:t>
            </a:r>
          </a:p>
        </p:txBody>
      </p:sp>
      <p:graphicFrame>
        <p:nvGraphicFramePr>
          <p:cNvPr id="54281" name="Object 1033">
            <a:extLst>
              <a:ext uri="{FF2B5EF4-FFF2-40B4-BE49-F238E27FC236}">
                <a16:creationId xmlns:a16="http://schemas.microsoft.com/office/drawing/2014/main" id="{6DBC4021-7E72-E540-9CAC-4F9D48849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57400"/>
          <a:ext cx="1963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0" name="Equation" r:id="rId10" imgW="23990300" imgH="5270500" progId="Equation.3">
                  <p:embed/>
                </p:oleObj>
              </mc:Choice>
              <mc:Fallback>
                <p:oleObj name="Equation" r:id="rId10" imgW="23990300" imgH="5270500" progId="Equation.3">
                  <p:embed/>
                  <p:pic>
                    <p:nvPicPr>
                      <p:cNvPr id="54281" name="Object 1033">
                        <a:extLst>
                          <a:ext uri="{FF2B5EF4-FFF2-40B4-BE49-F238E27FC236}">
                            <a16:creationId xmlns:a16="http://schemas.microsoft.com/office/drawing/2014/main" id="{6DBC4021-7E72-E540-9CAC-4F9D48849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19637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49" name="Group 1101">
            <a:extLst>
              <a:ext uri="{FF2B5EF4-FFF2-40B4-BE49-F238E27FC236}">
                <a16:creationId xmlns:a16="http://schemas.microsoft.com/office/drawing/2014/main" id="{A65472D8-5E50-1F4C-BE3E-BBC9FDB802C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5610225" cy="725488"/>
            <a:chOff x="288" y="1536"/>
            <a:chExt cx="3534" cy="457"/>
          </a:xfrm>
        </p:grpSpPr>
        <p:sp>
          <p:nvSpPr>
            <p:cNvPr id="20493" name="Rectangle 1097">
              <a:extLst>
                <a:ext uri="{FF2B5EF4-FFF2-40B4-BE49-F238E27FC236}">
                  <a16:creationId xmlns:a16="http://schemas.microsoft.com/office/drawing/2014/main" id="{B7CE59EB-BA47-314B-B323-54DA1600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80"/>
              <a:ext cx="2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 </a:t>
              </a: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kumimoji="0" lang="en-US" altLang="zh-CN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kumimoji="0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利用求根公式</a:t>
              </a:r>
            </a:p>
          </p:txBody>
        </p:sp>
        <p:graphicFrame>
          <p:nvGraphicFramePr>
            <p:cNvPr id="20494" name="Object 1100">
              <a:extLst>
                <a:ext uri="{FF2B5EF4-FFF2-40B4-BE49-F238E27FC236}">
                  <a16:creationId xmlns:a16="http://schemas.microsoft.com/office/drawing/2014/main" id="{3DFFA64E-057B-3E46-B05D-089AD3469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536"/>
            <a:ext cx="137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51" name="Equation" r:id="rId12" imgW="29260800" imgH="10236200" progId="Equation.3">
                    <p:embed/>
                  </p:oleObj>
                </mc:Choice>
                <mc:Fallback>
                  <p:oleObj name="Equation" r:id="rId12" imgW="29260800" imgH="10236200" progId="Equation.3">
                    <p:embed/>
                    <p:pic>
                      <p:nvPicPr>
                        <p:cNvPr id="20494" name="Object 1100">
                          <a:extLst>
                            <a:ext uri="{FF2B5EF4-FFF2-40B4-BE49-F238E27FC236}">
                              <a16:creationId xmlns:a16="http://schemas.microsoft.com/office/drawing/2014/main" id="{3DFFA64E-057B-3E46-B05D-089AD34691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536"/>
                          <a:ext cx="1374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50" name="Text Box 1102">
            <a:extLst>
              <a:ext uri="{FF2B5EF4-FFF2-40B4-BE49-F238E27FC236}">
                <a16:creationId xmlns:a16="http://schemas.microsoft.com/office/drawing/2014/main" id="{88605D2D-FFB7-C341-B0D2-A02DB6E6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800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在计算机内，</a:t>
            </a:r>
            <a:r>
              <a:rPr lang="en-US" altLang="zh-CN" sz="2400" b="1">
                <a:ea typeface="楷体_GB2312" pitchFamily="49" charset="-122"/>
              </a:rPr>
              <a:t>10</a:t>
            </a:r>
            <a:r>
              <a:rPr lang="en-US" altLang="zh-CN" sz="2400" b="1" baseline="30000">
                <a:ea typeface="楷体_GB2312" pitchFamily="49" charset="-122"/>
              </a:rPr>
              <a:t>9</a:t>
            </a:r>
            <a:r>
              <a:rPr lang="zh-CN" altLang="en-US" sz="2400" b="1">
                <a:ea typeface="楷体_GB2312" pitchFamily="49" charset="-122"/>
              </a:rPr>
              <a:t>存为</a:t>
            </a:r>
            <a:r>
              <a:rPr lang="en-US" altLang="zh-CN" sz="2400" b="1">
                <a:ea typeface="楷体_GB2312" pitchFamily="49" charset="-122"/>
              </a:rPr>
              <a:t>0.1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10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10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存为</a:t>
            </a:r>
            <a:r>
              <a:rPr lang="en-US" altLang="zh-CN" sz="2400" b="1">
                <a:ea typeface="楷体_GB2312" pitchFamily="49" charset="-122"/>
              </a:rPr>
              <a:t>0.1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10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</a:t>
            </a:r>
            <a:r>
              <a:rPr lang="zh-CN" altLang="en-US" sz="2400" b="1">
                <a:ea typeface="楷体_GB2312" pitchFamily="49" charset="-122"/>
                <a:sym typeface="Symbol" pitchFamily="2" charset="2"/>
              </a:rPr>
              <a:t>。</a:t>
            </a:r>
            <a:r>
              <a:rPr lang="zh-CN" altLang="en-US" sz="2400" b="1">
                <a:ea typeface="楷体_GB2312" pitchFamily="49" charset="-122"/>
              </a:rPr>
              <a:t>做加法时，两加数的指数先向大指数对齐，再将浮点部分相加。即</a:t>
            </a:r>
            <a:r>
              <a:rPr lang="en-US" altLang="zh-CN" sz="2400" b="1">
                <a:ea typeface="楷体_GB2312" pitchFamily="49" charset="-122"/>
              </a:rPr>
              <a:t>1 </a:t>
            </a:r>
            <a:r>
              <a:rPr lang="zh-CN" altLang="en-US" sz="2400" b="1">
                <a:ea typeface="楷体_GB2312" pitchFamily="49" charset="-122"/>
              </a:rPr>
              <a:t>的指数部分须变为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10</a:t>
            </a:r>
            <a:r>
              <a:rPr lang="zh-CN" altLang="en-US" sz="2400" b="1">
                <a:ea typeface="楷体_GB2312" pitchFamily="49" charset="-122"/>
              </a:rPr>
              <a:t>，则：</a:t>
            </a:r>
            <a:r>
              <a:rPr lang="en-US" altLang="zh-CN" sz="2400" b="1">
                <a:ea typeface="楷体_GB2312" pitchFamily="49" charset="-122"/>
              </a:rPr>
              <a:t>1 = 0.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00000000</a:t>
            </a:r>
            <a:r>
              <a:rPr lang="en-US" altLang="zh-CN" sz="2400" b="1">
                <a:ea typeface="楷体_GB2312" pitchFamily="49" charset="-122"/>
              </a:rPr>
              <a:t>01 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 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10</a:t>
            </a:r>
            <a:r>
              <a:rPr kumimoji="0" lang="zh-CN" altLang="en-US" sz="2400" b="1">
                <a:ea typeface="楷体_GB2312" pitchFamily="49" charset="-122"/>
                <a:sym typeface="Symbol" pitchFamily="2" charset="2"/>
              </a:rPr>
              <a:t>，取单精度时就成为：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10</a:t>
            </a:r>
            <a:r>
              <a:rPr lang="en-US" altLang="zh-CN" sz="2400" b="1" baseline="30000">
                <a:ea typeface="楷体_GB2312" pitchFamily="49" charset="-122"/>
              </a:rPr>
              <a:t>9</a:t>
            </a:r>
            <a:r>
              <a:rPr lang="en-US" altLang="zh-CN" sz="2400" b="1">
                <a:ea typeface="楷体_GB2312" pitchFamily="49" charset="-122"/>
              </a:rPr>
              <a:t>+1=0.10000000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10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10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+0.00000000 10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10</a:t>
            </a:r>
            <a:r>
              <a:rPr lang="en-US" altLang="zh-CN" sz="2400" b="1">
                <a:ea typeface="楷体_GB2312" pitchFamily="49" charset="-122"/>
                <a:sym typeface="Symbol" pitchFamily="2" charset="2"/>
              </a:rPr>
              <a:t>=0.10000000 10</a:t>
            </a:r>
            <a:r>
              <a:rPr lang="en-US" altLang="zh-CN" sz="2400" b="1" baseline="30000">
                <a:ea typeface="楷体_GB2312" pitchFamily="49" charset="-122"/>
                <a:sym typeface="Symbol" pitchFamily="2" charset="2"/>
              </a:rPr>
              <a:t>10</a:t>
            </a:r>
          </a:p>
        </p:txBody>
      </p:sp>
      <p:sp>
        <p:nvSpPr>
          <p:cNvPr id="54351" name="AutoShape 1103">
            <a:extLst>
              <a:ext uri="{FF2B5EF4-FFF2-40B4-BE49-F238E27FC236}">
                <a16:creationId xmlns:a16="http://schemas.microsoft.com/office/drawing/2014/main" id="{1D5D3E5E-EF69-2F46-85D7-5BC7440C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3505200" cy="685800"/>
          </a:xfrm>
          <a:prstGeom prst="wedgeEllipseCallout">
            <a:avLst>
              <a:gd name="adj1" fmla="val 48190"/>
              <a:gd name="adj2" fmla="val -183102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大数</a:t>
            </a:r>
            <a:r>
              <a:rPr kumimoji="0" lang="zh-CN" altLang="en-US" sz="2400" b="1">
                <a:solidFill>
                  <a:srgbClr val="FF3300"/>
                </a:solidFill>
                <a:ea typeface="楷体_GB2312" pitchFamily="49" charset="-122"/>
              </a:rPr>
              <a:t>吃</a:t>
            </a:r>
            <a:r>
              <a:rPr kumimoji="0" lang="zh-CN" altLang="en-US" sz="2400" b="1">
                <a:ea typeface="楷体_GB2312" pitchFamily="49" charset="-122"/>
              </a:rPr>
              <a:t>小数</a:t>
            </a:r>
          </a:p>
        </p:txBody>
      </p:sp>
      <p:graphicFrame>
        <p:nvGraphicFramePr>
          <p:cNvPr id="54352" name="Object 1104">
            <a:extLst>
              <a:ext uri="{FF2B5EF4-FFF2-40B4-BE49-F238E27FC236}">
                <a16:creationId xmlns:a16="http://schemas.microsoft.com/office/drawing/2014/main" id="{944AAAE2-27F0-504B-A2B4-DCA8FEFE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10200"/>
          <a:ext cx="7391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2" name="Equation" r:id="rId14" imgW="81915000" imgH="10236200" progId="Equation.3">
                  <p:embed/>
                </p:oleObj>
              </mc:Choice>
              <mc:Fallback>
                <p:oleObj name="Equation" r:id="rId14" imgW="81915000" imgH="10236200" progId="Equation.3">
                  <p:embed/>
                  <p:pic>
                    <p:nvPicPr>
                      <p:cNvPr id="54352" name="Object 1104">
                        <a:extLst>
                          <a:ext uri="{FF2B5EF4-FFF2-40B4-BE49-F238E27FC236}">
                            <a16:creationId xmlns:a16="http://schemas.microsoft.com/office/drawing/2014/main" id="{944AAAE2-27F0-504B-A2B4-DCA8FEFE5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73914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3" name="AutoShape 1105">
            <a:extLst>
              <a:ext uri="{FF2B5EF4-FFF2-40B4-BE49-F238E27FC236}">
                <a16:creationId xmlns:a16="http://schemas.microsoft.com/office/drawing/2014/main" id="{D8C194A0-9A69-6D46-A194-6A579C91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562600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2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80" grpId="0" autoUpdateAnimBg="0"/>
      <p:bldP spid="54350" grpId="0" autoUpdateAnimBg="0"/>
      <p:bldP spid="54351" grpId="0" animBg="1" autoUpdateAnimBg="0"/>
      <p:bldP spid="543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6FBA389F-01CD-B740-9383-2D9BCB12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§4 Remarks</a:t>
            </a:r>
          </a:p>
        </p:txBody>
      </p:sp>
      <p:grpSp>
        <p:nvGrpSpPr>
          <p:cNvPr id="55305" name="Group 9">
            <a:extLst>
              <a:ext uri="{FF2B5EF4-FFF2-40B4-BE49-F238E27FC236}">
                <a16:creationId xmlns:a16="http://schemas.microsoft.com/office/drawing/2014/main" id="{DB4AE512-BAFF-D548-85DC-995FF2FB14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6646863" cy="1574800"/>
            <a:chOff x="288" y="144"/>
            <a:chExt cx="4187" cy="992"/>
          </a:xfrm>
        </p:grpSpPr>
        <p:sp>
          <p:nvSpPr>
            <p:cNvPr id="21519" name="Rectangle 3">
              <a:extLst>
                <a:ext uri="{FF2B5EF4-FFF2-40B4-BE49-F238E27FC236}">
                  <a16:creationId xmlns:a16="http://schemas.microsoft.com/office/drawing/2014/main" id="{4506C7E8-9A6F-1547-9122-22CDC1DF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145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?"/>
              </a:pP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kumimoji="0" lang="en-US" altLang="zh-CN" sz="2400" b="1">
                  <a:solidFill>
                    <a:schemeClr val="hlink"/>
                  </a:solidFill>
                  <a:ea typeface="楷体_GB2312" pitchFamily="49" charset="-122"/>
                </a:rPr>
                <a:t>2</a:t>
              </a: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kumimoji="0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先解出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    再利用</a:t>
              </a:r>
            </a:p>
          </p:txBody>
        </p:sp>
        <p:graphicFrame>
          <p:nvGraphicFramePr>
            <p:cNvPr id="21520" name="Object 6">
              <a:extLst>
                <a:ext uri="{FF2B5EF4-FFF2-40B4-BE49-F238E27FC236}">
                  <a16:creationId xmlns:a16="http://schemas.microsoft.com/office/drawing/2014/main" id="{C87E205D-6DC3-6B4C-A62F-226E8BAC6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44"/>
            <a:ext cx="240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5" name="Equation" r:id="rId6" imgW="50609500" imgH="10236200" progId="Equation.3">
                    <p:embed/>
                  </p:oleObj>
                </mc:Choice>
                <mc:Fallback>
                  <p:oleObj name="Equation" r:id="rId6" imgW="50609500" imgH="10236200" progId="Equation.3">
                    <p:embed/>
                    <p:pic>
                      <p:nvPicPr>
                        <p:cNvPr id="21520" name="Object 6">
                          <a:extLst>
                            <a:ext uri="{FF2B5EF4-FFF2-40B4-BE49-F238E27FC236}">
                              <a16:creationId xmlns:a16="http://schemas.microsoft.com/office/drawing/2014/main" id="{C87E205D-6DC3-6B4C-A62F-226E8BAC6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"/>
                          <a:ext cx="2400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8">
              <a:extLst>
                <a:ext uri="{FF2B5EF4-FFF2-40B4-BE49-F238E27FC236}">
                  <a16:creationId xmlns:a16="http://schemas.microsoft.com/office/drawing/2014/main" id="{A2BEA083-25E7-D74A-B5ED-2BF94C9E8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624"/>
            <a:ext cx="265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6" name="Equation" r:id="rId8" imgW="54419500" imgH="10528300" progId="Equation.3">
                    <p:embed/>
                  </p:oleObj>
                </mc:Choice>
                <mc:Fallback>
                  <p:oleObj name="Equation" r:id="rId8" imgW="54419500" imgH="10528300" progId="Equation.3">
                    <p:embed/>
                    <p:pic>
                      <p:nvPicPr>
                        <p:cNvPr id="21521" name="Object 8">
                          <a:extLst>
                            <a:ext uri="{FF2B5EF4-FFF2-40B4-BE49-F238E27FC236}">
                              <a16:creationId xmlns:a16="http://schemas.microsoft.com/office/drawing/2014/main" id="{A2BEA083-25E7-D74A-B5ED-2BF94C9E8A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4"/>
                          <a:ext cx="265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AutoShape 11" descr="再生纸">
            <a:extLst>
              <a:ext uri="{FF2B5EF4-FFF2-40B4-BE49-F238E27FC236}">
                <a16:creationId xmlns:a16="http://schemas.microsoft.com/office/drawing/2014/main" id="{F192F9F8-66FC-E14C-8597-01146449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6781800" cy="8382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tIns="10800" bIns="10800" anchor="ctr"/>
          <a:lstStyle>
            <a:lvl1pPr marL="565150" indent="-5651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注：</a:t>
            </a:r>
            <a:r>
              <a:rPr kumimoji="1" lang="zh-CN" altLang="en-US" b="1"/>
              <a:t>求和时</a:t>
            </a:r>
            <a:r>
              <a:rPr kumimoji="1" lang="zh-CN" altLang="en-US" b="1">
                <a:solidFill>
                  <a:srgbClr val="FF3300"/>
                </a:solidFill>
              </a:rPr>
              <a:t>从小到大</a:t>
            </a:r>
            <a:r>
              <a:rPr kumimoji="1" lang="zh-CN" altLang="en-US" b="1"/>
              <a:t>相加，可使和的误差减小。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7A8B99A-1DD1-C540-8DD0-30771AB8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6705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例：按从小到大、以及从大到小的顺序分别计算</a:t>
            </a:r>
          </a:p>
          <a:p>
            <a:pPr algn="ctr" eaLnBrk="1" hangingPunct="1"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1 + 2 + 3 + … + 40 + 10</a:t>
            </a:r>
            <a:r>
              <a:rPr kumimoji="0" lang="en-US" altLang="zh-CN" sz="2400" b="1" baseline="30000">
                <a:ea typeface="楷体_GB2312" pitchFamily="49" charset="-122"/>
              </a:rPr>
              <a:t>9</a:t>
            </a:r>
            <a:endParaRPr kumimoji="0" lang="en-US" altLang="zh-CN" sz="2400" b="1">
              <a:ea typeface="楷体_GB2312" pitchFamily="49" charset="-122"/>
            </a:endParaRPr>
          </a:p>
        </p:txBody>
      </p:sp>
      <p:sp>
        <p:nvSpPr>
          <p:cNvPr id="55405" name="Rectangle 109">
            <a:extLst>
              <a:ext uri="{FF2B5EF4-FFF2-40B4-BE49-F238E27FC236}">
                <a16:creationId xmlns:a16="http://schemas.microsoft.com/office/drawing/2014/main" id="{2F7186E6-692E-254C-AAFE-57DEFC1B5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8153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4. </a:t>
            </a:r>
            <a:r>
              <a:rPr lang="zh-CN" altLang="en-US" sz="2800" b="1">
                <a:ea typeface="楷体_GB2312" pitchFamily="49" charset="-122"/>
              </a:rPr>
              <a:t>先化简再计算，减少步骤，避免误差积累。</a:t>
            </a:r>
          </a:p>
        </p:txBody>
      </p:sp>
      <p:grpSp>
        <p:nvGrpSpPr>
          <p:cNvPr id="55408" name="Group 112">
            <a:extLst>
              <a:ext uri="{FF2B5EF4-FFF2-40B4-BE49-F238E27FC236}">
                <a16:creationId xmlns:a16="http://schemas.microsoft.com/office/drawing/2014/main" id="{2EB12ED6-1794-984D-B4A1-B580E7112A7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724400"/>
            <a:ext cx="8064500" cy="566738"/>
            <a:chOff x="336" y="2784"/>
            <a:chExt cx="5080" cy="357"/>
          </a:xfrm>
        </p:grpSpPr>
        <p:sp>
          <p:nvSpPr>
            <p:cNvPr id="21517" name="Rectangle 110">
              <a:extLst>
                <a:ext uri="{FF2B5EF4-FFF2-40B4-BE49-F238E27FC236}">
                  <a16:creationId xmlns:a16="http://schemas.microsoft.com/office/drawing/2014/main" id="{0BCF28F5-9242-4449-BBAB-11B83CC4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369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76250" indent="-4762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一般来说，计算机处理下列运算的速度为</a:t>
              </a:r>
            </a:p>
          </p:txBody>
        </p:sp>
        <p:graphicFrame>
          <p:nvGraphicFramePr>
            <p:cNvPr id="21518" name="Object 111">
              <a:extLst>
                <a:ext uri="{FF2B5EF4-FFF2-40B4-BE49-F238E27FC236}">
                  <a16:creationId xmlns:a16="http://schemas.microsoft.com/office/drawing/2014/main" id="{A2D2BF3E-8511-C640-BC01-B4E3D3524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80"/>
            <a:ext cx="15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47" name="Equation" r:id="rId11" imgW="32181800" imgH="4978400" progId="Equation.3">
                    <p:embed/>
                  </p:oleObj>
                </mc:Choice>
                <mc:Fallback>
                  <p:oleObj name="Equation" r:id="rId11" imgW="32181800" imgH="4978400" progId="Equation.3">
                    <p:embed/>
                    <p:pic>
                      <p:nvPicPr>
                        <p:cNvPr id="21518" name="Object 111">
                          <a:extLst>
                            <a:ext uri="{FF2B5EF4-FFF2-40B4-BE49-F238E27FC236}">
                              <a16:creationId xmlns:a16="http://schemas.microsoft.com/office/drawing/2014/main" id="{A2D2BF3E-8511-C640-BC01-B4E3D35248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80"/>
                          <a:ext cx="152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09" name="Text Box 113">
            <a:extLst>
              <a:ext uri="{FF2B5EF4-FFF2-40B4-BE49-F238E27FC236}">
                <a16:creationId xmlns:a16="http://schemas.microsoft.com/office/drawing/2014/main" id="{D9E6E73C-0E50-944D-9EE0-B5F6B4DE3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5. </a:t>
            </a:r>
            <a:r>
              <a:rPr lang="zh-CN" altLang="en-US" sz="2800" b="1">
                <a:ea typeface="楷体_GB2312" pitchFamily="49" charset="-122"/>
              </a:rPr>
              <a:t>选用稳定的算法。</a:t>
            </a:r>
          </a:p>
        </p:txBody>
      </p:sp>
      <p:sp>
        <p:nvSpPr>
          <p:cNvPr id="55410" name="AutoShape 114">
            <a:extLst>
              <a:ext uri="{FF2B5EF4-FFF2-40B4-BE49-F238E27FC236}">
                <a16:creationId xmlns:a16="http://schemas.microsoft.com/office/drawing/2014/main" id="{41518C45-043A-F44D-AD32-8E83CCE6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32766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ea typeface="楷体_GB2312" pitchFamily="49" charset="-122"/>
              </a:rPr>
              <a:t>HW: p.17  #1,2,4,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ea typeface="楷体_GB2312" pitchFamily="49" charset="-122"/>
              </a:rPr>
              <a:t>Self-study  Ch.2-1</a:t>
            </a:r>
          </a:p>
        </p:txBody>
      </p:sp>
    </p:spTree>
    <p:extLst>
      <p:ext uri="{BB962C8B-B14F-4D97-AF65-F5344CB8AC3E}">
        <p14:creationId xmlns:p14="http://schemas.microsoft.com/office/powerpoint/2010/main" val="3029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 autoUpdateAnimBg="0"/>
      <p:bldP spid="55311" grpId="0" autoUpdateAnimBg="0"/>
      <p:bldP spid="55405" grpId="0" autoUpdateAnimBg="0"/>
      <p:bldP spid="55409" grpId="0" autoUpdateAnimBg="0"/>
      <p:bldP spid="554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6A902-3F48-9C4A-BCA5-9F2032DD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289"/>
            <a:ext cx="9144000" cy="52165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08181B-7852-0441-AA4E-FB10DE17E507}"/>
              </a:ext>
            </a:extLst>
          </p:cNvPr>
          <p:cNvSpPr txBox="1">
            <a:spLocks/>
          </p:cNvSpPr>
          <p:nvPr/>
        </p:nvSpPr>
        <p:spPr>
          <a:xfrm>
            <a:off x="330743" y="2286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课后作业</a:t>
            </a:r>
            <a:endParaRPr lang="en-US" altLang="zh-CN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08402FBB-7123-F84B-BE73-41BA37D5E2A1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4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0">
            <a:extLst>
              <a:ext uri="{FF2B5EF4-FFF2-40B4-BE49-F238E27FC236}">
                <a16:creationId xmlns:a16="http://schemas.microsoft.com/office/drawing/2014/main" id="{796BAF0B-7599-6646-9CD5-E77BA1C4C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1" lang="en-US" altLang="zh-CN" sz="1800" b="1">
                <a:ea typeface="宋体" panose="02010600030101010101" pitchFamily="2" charset="-122"/>
              </a:rPr>
              <a:t>§1  Introduction: Source &amp; Classification</a:t>
            </a:r>
            <a:endParaRPr kumimoji="1" lang="en-US" altLang="zh-CN" sz="2000" b="1">
              <a:solidFill>
                <a:schemeClr val="tx2"/>
              </a:solidFill>
            </a:endParaRPr>
          </a:p>
        </p:txBody>
      </p:sp>
      <p:graphicFrame>
        <p:nvGraphicFramePr>
          <p:cNvPr id="31875" name="Object 131">
            <a:extLst>
              <a:ext uri="{FF2B5EF4-FFF2-40B4-BE49-F238E27FC236}">
                <a16:creationId xmlns:a16="http://schemas.microsoft.com/office/drawing/2014/main" id="{8B7571CB-8063-9942-B5C2-CFAC63254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381000"/>
          <a:ext cx="35956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9" name="Equation" r:id="rId9" imgW="33934400" imgH="8191500" progId="Equation.DSMT4">
                  <p:embed/>
                </p:oleObj>
              </mc:Choice>
              <mc:Fallback>
                <p:oleObj name="Equation" r:id="rId9" imgW="33934400" imgH="8191500" progId="Equation.DSMT4">
                  <p:embed/>
                  <p:pic>
                    <p:nvPicPr>
                      <p:cNvPr id="31875" name="Object 131">
                        <a:extLst>
                          <a:ext uri="{FF2B5EF4-FFF2-40B4-BE49-F238E27FC236}">
                            <a16:creationId xmlns:a16="http://schemas.microsoft.com/office/drawing/2014/main" id="{8B7571CB-8063-9942-B5C2-CFAC63254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81000"/>
                        <a:ext cx="35956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91" name="Group 147">
            <a:extLst>
              <a:ext uri="{FF2B5EF4-FFF2-40B4-BE49-F238E27FC236}">
                <a16:creationId xmlns:a16="http://schemas.microsoft.com/office/drawing/2014/main" id="{E4651C5E-FA87-ED4B-87C3-6FBB7AB6E9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19200"/>
            <a:ext cx="3200400" cy="1846263"/>
            <a:chOff x="480" y="672"/>
            <a:chExt cx="2016" cy="1163"/>
          </a:xfrm>
        </p:grpSpPr>
        <p:sp>
          <p:nvSpPr>
            <p:cNvPr id="5154" name="Rectangle 145">
              <a:extLst>
                <a:ext uri="{FF2B5EF4-FFF2-40B4-BE49-F238E27FC236}">
                  <a16:creationId xmlns:a16="http://schemas.microsoft.com/office/drawing/2014/main" id="{523E7074-42BA-8A4C-8DB0-F905B84D2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12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defRPr/>
              </a:pPr>
              <a:r>
                <a:rPr kumimoji="1" lang="zh-CN" altLang="en-US" b="1">
                  <a:latin typeface="Times New Roman" charset="0"/>
                  <a:ea typeface="楷体_GB2312" charset="0"/>
                  <a:cs typeface="楷体_GB2312" charset="0"/>
                </a:rPr>
                <a:t>大家一起猜？</a:t>
              </a:r>
              <a:endParaRPr kumimoji="1"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pic>
          <p:nvPicPr>
            <p:cNvPr id="14372" name="Picture 146" descr="AMCONFUS">
              <a:extLst>
                <a:ext uri="{FF2B5EF4-FFF2-40B4-BE49-F238E27FC236}">
                  <a16:creationId xmlns:a16="http://schemas.microsoft.com/office/drawing/2014/main" id="{620B4B70-AE2A-3D4B-9396-72321DD23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72"/>
              <a:ext cx="697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1892" name="Object 148">
            <a:extLst>
              <a:ext uri="{FF2B5EF4-FFF2-40B4-BE49-F238E27FC236}">
                <a16:creationId xmlns:a16="http://schemas.microsoft.com/office/drawing/2014/main" id="{6D98C3DB-8DE3-7A43-A782-AF6C8E527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57400"/>
          <a:ext cx="2484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0" name="Equation" r:id="rId12" imgW="24282400" imgH="8191500" progId="Equation.3">
                  <p:embed/>
                </p:oleObj>
              </mc:Choice>
              <mc:Fallback>
                <p:oleObj name="Equation" r:id="rId12" imgW="24282400" imgH="8191500" progId="Equation.3">
                  <p:embed/>
                  <p:pic>
                    <p:nvPicPr>
                      <p:cNvPr id="31892" name="Object 148">
                        <a:extLst>
                          <a:ext uri="{FF2B5EF4-FFF2-40B4-BE49-F238E27FC236}">
                            <a16:creationId xmlns:a16="http://schemas.microsoft.com/office/drawing/2014/main" id="{6D98C3DB-8DE3-7A43-A782-AF6C8E527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4844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93" name="Text Box 149">
            <a:extLst>
              <a:ext uri="{FF2B5EF4-FFF2-40B4-BE49-F238E27FC236}">
                <a16:creationId xmlns:a16="http://schemas.microsoft.com/office/drawing/2014/main" id="{C24CB788-6D0E-9D43-A089-0FF67C17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>
                <a:ea typeface="楷体_GB2312" charset="0"/>
                <a:cs typeface="楷体_GB2312" charset="0"/>
              </a:rPr>
              <a:t>1</a:t>
            </a:r>
          </a:p>
        </p:txBody>
      </p:sp>
      <p:sp>
        <p:nvSpPr>
          <p:cNvPr id="31894" name="Text Box 150">
            <a:extLst>
              <a:ext uri="{FF2B5EF4-FFF2-40B4-BE49-F238E27FC236}">
                <a16:creationId xmlns:a16="http://schemas.microsoft.com/office/drawing/2014/main" id="{D35032B9-5110-7940-A200-4F958110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209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>
                <a:ea typeface="楷体_GB2312" charset="0"/>
                <a:cs typeface="楷体_GB2312" charset="0"/>
              </a:rPr>
              <a:t>1 / </a:t>
            </a:r>
            <a:r>
              <a:rPr lang="en-US" altLang="zh-CN" sz="2800" b="1" i="1">
                <a:ea typeface="楷体_GB2312" charset="0"/>
                <a:cs typeface="楷体_GB2312" charset="0"/>
              </a:rPr>
              <a:t>e</a:t>
            </a:r>
          </a:p>
        </p:txBody>
      </p:sp>
      <p:sp>
        <p:nvSpPr>
          <p:cNvPr id="31895" name="Rectangle 151">
            <a:extLst>
              <a:ext uri="{FF2B5EF4-FFF2-40B4-BE49-F238E27FC236}">
                <a16:creationId xmlns:a16="http://schemas.microsoft.com/office/drawing/2014/main" id="{3E4A2AD6-C042-C94C-8262-643CF813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6096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charset="0"/>
              <a:ea typeface="楷体_GB2312" charset="0"/>
              <a:cs typeface="楷体_GB2312" charset="0"/>
            </a:endParaRPr>
          </a:p>
        </p:txBody>
      </p:sp>
      <p:grpSp>
        <p:nvGrpSpPr>
          <p:cNvPr id="31899" name="Group 155">
            <a:extLst>
              <a:ext uri="{FF2B5EF4-FFF2-40B4-BE49-F238E27FC236}">
                <a16:creationId xmlns:a16="http://schemas.microsoft.com/office/drawing/2014/main" id="{A52808FE-C232-5445-A345-049ED1CED58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012830"/>
            <a:ext cx="5638800" cy="573088"/>
            <a:chOff x="672" y="3095"/>
            <a:chExt cx="3552" cy="361"/>
          </a:xfrm>
        </p:grpSpPr>
        <p:sp>
          <p:nvSpPr>
            <p:cNvPr id="5152" name="Rectangle 153">
              <a:extLst>
                <a:ext uri="{FF2B5EF4-FFF2-40B4-BE49-F238E27FC236}">
                  <a16:creationId xmlns:a16="http://schemas.microsoft.com/office/drawing/2014/main" id="{88857942-33EE-0F43-8F7A-B73EB3F82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kumimoji="1" lang="zh-CN" altLang="en-US" b="1">
                  <a:latin typeface="Times New Roman" charset="0"/>
                  <a:ea typeface="楷体_GB2312" charset="0"/>
                  <a:cs typeface="楷体_GB2312" charset="0"/>
                </a:rPr>
                <a:t>解法之一</a:t>
              </a:r>
              <a:r>
                <a:rPr kumimoji="1" lang="zh-CN" altLang="en-US" sz="2800">
                  <a:latin typeface="Times New Roman" charset="0"/>
                  <a:ea typeface="宋体" charset="0"/>
                  <a:cs typeface="宋体" charset="0"/>
                </a:rPr>
                <a:t>：</a:t>
              </a:r>
              <a:r>
                <a:rPr kumimoji="1" lang="zh-CN" altLang="en-US" b="1">
                  <a:latin typeface="Times New Roman" charset="0"/>
                  <a:ea typeface="楷体_GB2312" charset="0"/>
                  <a:cs typeface="楷体_GB2312" charset="0"/>
                </a:rPr>
                <a:t>将      作</a:t>
              </a:r>
              <a:r>
                <a:rPr kumimoji="1" lang="en-US" altLang="zh-CN" b="1">
                  <a:latin typeface="Times New Roman" charset="0"/>
                  <a:ea typeface="楷体_GB2312" charset="0"/>
                  <a:cs typeface="楷体_GB2312" charset="0"/>
                </a:rPr>
                <a:t>Taylor</a:t>
              </a:r>
              <a:r>
                <a:rPr kumimoji="1" lang="zh-CN" altLang="en-US" b="1">
                  <a:latin typeface="Times New Roman" charset="0"/>
                  <a:ea typeface="楷体_GB2312" charset="0"/>
                  <a:cs typeface="楷体_GB2312" charset="0"/>
                </a:rPr>
                <a:t>展开后再积分</a:t>
              </a:r>
              <a:endParaRPr kumimoji="1" lang="zh-CN" altLang="en-US" sz="3200">
                <a:latin typeface="Times New Roman" charset="0"/>
                <a:ea typeface="宋体" charset="0"/>
                <a:cs typeface="宋体" charset="0"/>
              </a:endParaRPr>
            </a:p>
          </p:txBody>
        </p:sp>
        <p:graphicFrame>
          <p:nvGraphicFramePr>
            <p:cNvPr id="14370" name="Object 154">
              <a:extLst>
                <a:ext uri="{FF2B5EF4-FFF2-40B4-BE49-F238E27FC236}">
                  <a16:creationId xmlns:a16="http://schemas.microsoft.com/office/drawing/2014/main" id="{12FCD7C5-8582-BC41-922F-F7BF107679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105307"/>
                </p:ext>
              </p:extLst>
            </p:nvPr>
          </p:nvGraphicFramePr>
          <p:xfrm>
            <a:off x="1653" y="3095"/>
            <a:ext cx="3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1" name="Microsoft 公式 3.0" r:id="rId14" imgW="6731000" imgH="5270500" progId="Equation.3">
                    <p:embed/>
                  </p:oleObj>
                </mc:Choice>
                <mc:Fallback>
                  <p:oleObj name="Microsoft 公式 3.0" r:id="rId14" imgW="6731000" imgH="5270500" progId="Equation.3">
                    <p:embed/>
                    <p:pic>
                      <p:nvPicPr>
                        <p:cNvPr id="14370" name="Object 154">
                          <a:extLst>
                            <a:ext uri="{FF2B5EF4-FFF2-40B4-BE49-F238E27FC236}">
                              <a16:creationId xmlns:a16="http://schemas.microsoft.com/office/drawing/2014/main" id="{12FCD7C5-8582-BC41-922F-F7BF107679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095"/>
                          <a:ext cx="3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00" name="Object 156">
            <a:extLst>
              <a:ext uri="{FF2B5EF4-FFF2-40B4-BE49-F238E27FC236}">
                <a16:creationId xmlns:a16="http://schemas.microsoft.com/office/drawing/2014/main" id="{476D3708-44A3-E340-865B-C26D3913B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00200"/>
          <a:ext cx="57546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2" name="Equation" r:id="rId16" imgW="64947800" imgH="19900900" progId="Equation.DSMT4">
                  <p:embed/>
                </p:oleObj>
              </mc:Choice>
              <mc:Fallback>
                <p:oleObj name="Equation" r:id="rId16" imgW="64947800" imgH="19900900" progId="Equation.DSMT4">
                  <p:embed/>
                  <p:pic>
                    <p:nvPicPr>
                      <p:cNvPr id="31900" name="Object 156">
                        <a:extLst>
                          <a:ext uri="{FF2B5EF4-FFF2-40B4-BE49-F238E27FC236}">
                            <a16:creationId xmlns:a16="http://schemas.microsoft.com/office/drawing/2014/main" id="{476D3708-44A3-E340-865B-C26D3913B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575468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05" name="Group 161">
            <a:extLst>
              <a:ext uri="{FF2B5EF4-FFF2-40B4-BE49-F238E27FC236}">
                <a16:creationId xmlns:a16="http://schemas.microsoft.com/office/drawing/2014/main" id="{E85B90BD-463C-4946-ACFA-F62C7521753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95600"/>
            <a:ext cx="2514600" cy="609600"/>
            <a:chOff x="1872" y="2016"/>
            <a:chExt cx="1584" cy="384"/>
          </a:xfrm>
        </p:grpSpPr>
        <p:sp>
          <p:nvSpPr>
            <p:cNvPr id="5150" name="AutoShape 157">
              <a:extLst>
                <a:ext uri="{FF2B5EF4-FFF2-40B4-BE49-F238E27FC236}">
                  <a16:creationId xmlns:a16="http://schemas.microsoft.com/office/drawing/2014/main" id="{2C235924-EABD-D140-B9EE-2E77266C880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592" y="1296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5151" name="Text Box 159">
              <a:extLst>
                <a:ext uri="{FF2B5EF4-FFF2-40B4-BE49-F238E27FC236}">
                  <a16:creationId xmlns:a16="http://schemas.microsoft.com/office/drawing/2014/main" id="{AA2E60E8-6F6A-804F-BA52-D3887D794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 i="1"/>
                <a:t>S</a:t>
              </a:r>
              <a:r>
                <a:rPr kumimoji="1" lang="en-US" altLang="zh-CN" b="1" baseline="-25000"/>
                <a:t>4</a:t>
              </a:r>
              <a:endParaRPr kumimoji="1" lang="en-US" altLang="zh-CN" b="1" i="1"/>
            </a:p>
          </p:txBody>
        </p:sp>
      </p:grpSp>
      <p:grpSp>
        <p:nvGrpSpPr>
          <p:cNvPr id="31906" name="Group 162">
            <a:extLst>
              <a:ext uri="{FF2B5EF4-FFF2-40B4-BE49-F238E27FC236}">
                <a16:creationId xmlns:a16="http://schemas.microsoft.com/office/drawing/2014/main" id="{1EB5F5FB-08FB-2E4D-9E04-7D8A5D69975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95600"/>
            <a:ext cx="2667000" cy="609600"/>
            <a:chOff x="3696" y="2016"/>
            <a:chExt cx="1680" cy="384"/>
          </a:xfrm>
        </p:grpSpPr>
        <p:sp>
          <p:nvSpPr>
            <p:cNvPr id="5148" name="AutoShape 158">
              <a:extLst>
                <a:ext uri="{FF2B5EF4-FFF2-40B4-BE49-F238E27FC236}">
                  <a16:creationId xmlns:a16="http://schemas.microsoft.com/office/drawing/2014/main" id="{B3625DF6-9CAA-2B40-88B9-38CD4951D8C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32" y="168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  <p:sp>
          <p:nvSpPr>
            <p:cNvPr id="5149" name="Text Box 160">
              <a:extLst>
                <a:ext uri="{FF2B5EF4-FFF2-40B4-BE49-F238E27FC236}">
                  <a16:creationId xmlns:a16="http://schemas.microsoft.com/office/drawing/2014/main" id="{B79FCCDF-9992-7F4D-A3A7-0C0B87861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 i="1"/>
                <a:t>R</a:t>
              </a:r>
              <a:r>
                <a:rPr kumimoji="1" lang="en-US" altLang="zh-CN" b="1" baseline="-25000"/>
                <a:t>4</a:t>
              </a:r>
              <a:r>
                <a:rPr kumimoji="1" lang="en-US" altLang="zh-CN" b="1"/>
                <a:t>  </a:t>
              </a:r>
              <a:r>
                <a:rPr kumimoji="1" lang="en-US" altLang="zh-CN" sz="1800" b="1">
                  <a:solidFill>
                    <a:srgbClr val="008000"/>
                  </a:solidFill>
                  <a:latin typeface="Arial" charset="0"/>
                </a:rPr>
                <a:t>/* Remainder */</a:t>
              </a:r>
              <a:endParaRPr kumimoji="1" lang="en-US" altLang="zh-CN" sz="1800" b="1" i="1">
                <a:solidFill>
                  <a:srgbClr val="008000"/>
                </a:solidFill>
                <a:latin typeface="Arial" charset="0"/>
              </a:endParaRPr>
            </a:p>
          </p:txBody>
        </p:sp>
      </p:grpSp>
      <p:grpSp>
        <p:nvGrpSpPr>
          <p:cNvPr id="31916" name="Group 172">
            <a:extLst>
              <a:ext uri="{FF2B5EF4-FFF2-40B4-BE49-F238E27FC236}">
                <a16:creationId xmlns:a16="http://schemas.microsoft.com/office/drawing/2014/main" id="{7304D96A-80A4-3040-A533-01D61F38507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48000"/>
            <a:ext cx="7848600" cy="1866900"/>
            <a:chOff x="480" y="2016"/>
            <a:chExt cx="4944" cy="1176"/>
          </a:xfrm>
        </p:grpSpPr>
        <p:graphicFrame>
          <p:nvGraphicFramePr>
            <p:cNvPr id="14359" name="Object 163">
              <a:extLst>
                <a:ext uri="{FF2B5EF4-FFF2-40B4-BE49-F238E27FC236}">
                  <a16:creationId xmlns:a16="http://schemas.microsoft.com/office/drawing/2014/main" id="{968AC28E-D484-CA4F-923F-66F3FB461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16"/>
            <a:ext cx="116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3" name="Equation" r:id="rId18" imgW="23114000" imgH="8191500" progId="Equation.3">
                    <p:embed/>
                  </p:oleObj>
                </mc:Choice>
                <mc:Fallback>
                  <p:oleObj name="Equation" r:id="rId18" imgW="23114000" imgH="8191500" progId="Equation.3">
                    <p:embed/>
                    <p:pic>
                      <p:nvPicPr>
                        <p:cNvPr id="14359" name="Object 163">
                          <a:extLst>
                            <a:ext uri="{FF2B5EF4-FFF2-40B4-BE49-F238E27FC236}">
                              <a16:creationId xmlns:a16="http://schemas.microsoft.com/office/drawing/2014/main" id="{968AC28E-D484-CA4F-923F-66F3FB4616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16"/>
                          <a:ext cx="116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64">
              <a:extLst>
                <a:ext uri="{FF2B5EF4-FFF2-40B4-BE49-F238E27FC236}">
                  <a16:creationId xmlns:a16="http://schemas.microsoft.com/office/drawing/2014/main" id="{EAB4CB52-A1CB-A248-9452-57D5DB5B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ea typeface="楷体_GB2312" charset="0"/>
                  <a:cs typeface="楷体_GB2312" charset="0"/>
                </a:rPr>
                <a:t>取</a:t>
              </a:r>
            </a:p>
          </p:txBody>
        </p:sp>
        <p:sp>
          <p:nvSpPr>
            <p:cNvPr id="5144" name="Text Box 165">
              <a:extLst>
                <a:ext uri="{FF2B5EF4-FFF2-40B4-BE49-F238E27FC236}">
                  <a16:creationId xmlns:a16="http://schemas.microsoft.com/office/drawing/2014/main" id="{BA6908F3-4B5E-7641-80B3-7A87454C7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ea typeface="楷体_GB2312" charset="0"/>
                  <a:cs typeface="楷体_GB2312" charset="0"/>
                </a:rPr>
                <a:t>则</a:t>
              </a:r>
            </a:p>
          </p:txBody>
        </p:sp>
        <p:graphicFrame>
          <p:nvGraphicFramePr>
            <p:cNvPr id="14362" name="Object 166">
              <a:extLst>
                <a:ext uri="{FF2B5EF4-FFF2-40B4-BE49-F238E27FC236}">
                  <a16:creationId xmlns:a16="http://schemas.microsoft.com/office/drawing/2014/main" id="{56BF7AA9-4663-0248-83CE-3F3C212A5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352"/>
            <a:ext cx="18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4" name="Equation" r:id="rId20" imgW="36868100" imgH="9067800" progId="Equation.3">
                    <p:embed/>
                  </p:oleObj>
                </mc:Choice>
                <mc:Fallback>
                  <p:oleObj name="Equation" r:id="rId20" imgW="36868100" imgH="9067800" progId="Equation.3">
                    <p:embed/>
                    <p:pic>
                      <p:nvPicPr>
                        <p:cNvPr id="14362" name="Object 166">
                          <a:extLst>
                            <a:ext uri="{FF2B5EF4-FFF2-40B4-BE49-F238E27FC236}">
                              <a16:creationId xmlns:a16="http://schemas.microsoft.com/office/drawing/2014/main" id="{56BF7AA9-4663-0248-83CE-3F3C212A53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52"/>
                          <a:ext cx="186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Text Box 167">
              <a:extLst>
                <a:ext uri="{FF2B5EF4-FFF2-40B4-BE49-F238E27FC236}">
                  <a16:creationId xmlns:a16="http://schemas.microsoft.com/office/drawing/2014/main" id="{68A6529A-7BB2-9C4F-B9D2-60BE572EA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b="1"/>
                <a:t>称为</a:t>
              </a:r>
              <a:r>
                <a:rPr kumimoji="1" lang="zh-CN" altLang="en-US" b="1">
                  <a:solidFill>
                    <a:schemeClr val="hlink"/>
                  </a:solidFill>
                </a:rPr>
                <a:t>截断误差  </a:t>
              </a:r>
              <a:r>
                <a:rPr kumimoji="1" lang="en-US" altLang="zh-CN" sz="1800" b="1">
                  <a:solidFill>
                    <a:srgbClr val="008000"/>
                  </a:solidFill>
                  <a:latin typeface="Arial" charset="0"/>
                </a:rPr>
                <a:t>/* Truncation Error */</a:t>
              </a:r>
            </a:p>
          </p:txBody>
        </p:sp>
        <p:graphicFrame>
          <p:nvGraphicFramePr>
            <p:cNvPr id="14364" name="Object 168">
              <a:extLst>
                <a:ext uri="{FF2B5EF4-FFF2-40B4-BE49-F238E27FC236}">
                  <a16:creationId xmlns:a16="http://schemas.microsoft.com/office/drawing/2014/main" id="{99D55692-9752-F149-9F9A-315ECC2B2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84"/>
            <a:ext cx="198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5" name="Equation" r:id="rId22" imgW="39204900" imgH="9067800" progId="Equation.3">
                    <p:embed/>
                  </p:oleObj>
                </mc:Choice>
                <mc:Fallback>
                  <p:oleObj name="Equation" r:id="rId22" imgW="39204900" imgH="9067800" progId="Equation.3">
                    <p:embed/>
                    <p:pic>
                      <p:nvPicPr>
                        <p:cNvPr id="14364" name="Object 168">
                          <a:extLst>
                            <a:ext uri="{FF2B5EF4-FFF2-40B4-BE49-F238E27FC236}">
                              <a16:creationId xmlns:a16="http://schemas.microsoft.com/office/drawing/2014/main" id="{99D55692-9752-F149-9F9A-315ECC2B2E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198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14" name="Object 170">
            <a:extLst>
              <a:ext uri="{FF2B5EF4-FFF2-40B4-BE49-F238E27FC236}">
                <a16:creationId xmlns:a16="http://schemas.microsoft.com/office/drawing/2014/main" id="{DF6516E8-0848-2240-A04F-1F24ED26D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68405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66" name="Equation" r:id="rId24" imgW="74599800" imgH="9067800" progId="Equation.3">
                  <p:embed/>
                </p:oleObj>
              </mc:Choice>
              <mc:Fallback>
                <p:oleObj name="Equation" r:id="rId24" imgW="74599800" imgH="9067800" progId="Equation.3">
                  <p:embed/>
                  <p:pic>
                    <p:nvPicPr>
                      <p:cNvPr id="31914" name="Object 170">
                        <a:extLst>
                          <a:ext uri="{FF2B5EF4-FFF2-40B4-BE49-F238E27FC236}">
                            <a16:creationId xmlns:a16="http://schemas.microsoft.com/office/drawing/2014/main" id="{DF6516E8-0848-2240-A04F-1F24ED26D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68405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918" name="Group 174">
            <a:extLst>
              <a:ext uri="{FF2B5EF4-FFF2-40B4-BE49-F238E27FC236}">
                <a16:creationId xmlns:a16="http://schemas.microsoft.com/office/drawing/2014/main" id="{C3524240-1069-2748-8767-87C04E793AC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86400"/>
            <a:ext cx="4857750" cy="457200"/>
            <a:chOff x="432" y="3552"/>
            <a:chExt cx="3060" cy="288"/>
          </a:xfrm>
        </p:grpSpPr>
        <p:graphicFrame>
          <p:nvGraphicFramePr>
            <p:cNvPr id="14357" name="Object 171">
              <a:extLst>
                <a:ext uri="{FF2B5EF4-FFF2-40B4-BE49-F238E27FC236}">
                  <a16:creationId xmlns:a16="http://schemas.microsoft.com/office/drawing/2014/main" id="{57175472-5A91-D24E-B499-4779401079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617"/>
            <a:ext cx="6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7" name="Equation" r:id="rId26" imgW="571500" imgH="203200" progId="Equation.3">
                    <p:embed/>
                  </p:oleObj>
                </mc:Choice>
                <mc:Fallback>
                  <p:oleObj name="Equation" r:id="rId26" imgW="571500" imgH="203200" progId="Equation.3">
                    <p:embed/>
                    <p:pic>
                      <p:nvPicPr>
                        <p:cNvPr id="14357" name="Object 171">
                          <a:extLst>
                            <a:ext uri="{FF2B5EF4-FFF2-40B4-BE49-F238E27FC236}">
                              <a16:creationId xmlns:a16="http://schemas.microsoft.com/office/drawing/2014/main" id="{57175472-5A91-D24E-B499-4779401079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17"/>
                          <a:ext cx="61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Text Box 173">
              <a:extLst>
                <a:ext uri="{FF2B5EF4-FFF2-40B4-BE49-F238E27FC236}">
                  <a16:creationId xmlns:a16="http://schemas.microsoft.com/office/drawing/2014/main" id="{DA2C6567-B1BD-9E4B-9DE0-253E814F8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52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latin typeface="Arial" charset="0"/>
                </a:rPr>
                <a:t>|</a:t>
              </a:r>
              <a:r>
                <a:rPr kumimoji="1" lang="en-US" altLang="zh-CN" b="1"/>
                <a:t> </a:t>
              </a:r>
              <a:r>
                <a:rPr kumimoji="1" lang="zh-CN" altLang="en-US" b="1">
                  <a:solidFill>
                    <a:schemeClr val="hlink"/>
                  </a:solidFill>
                </a:rPr>
                <a:t>舍入误差</a:t>
              </a:r>
              <a:r>
                <a:rPr kumimoji="1" lang="zh-CN" altLang="en-US" b="1"/>
                <a:t> </a:t>
              </a:r>
              <a:r>
                <a:rPr kumimoji="1" lang="en-US" altLang="zh-CN" sz="1800" b="1">
                  <a:solidFill>
                    <a:srgbClr val="008000"/>
                  </a:solidFill>
                  <a:latin typeface="Arial" charset="0"/>
                </a:rPr>
                <a:t>/* Roundoff Error */ </a:t>
              </a:r>
              <a:r>
                <a:rPr kumimoji="1" lang="en-US" altLang="zh-CN" b="1">
                  <a:latin typeface="Arial" charset="0"/>
                </a:rPr>
                <a:t>|</a:t>
              </a:r>
              <a:endParaRPr kumimoji="1" lang="en-US" altLang="zh-CN" sz="1800" b="1">
                <a:solidFill>
                  <a:srgbClr val="008000"/>
                </a:solidFill>
                <a:latin typeface="Arial" charset="0"/>
              </a:endParaRPr>
            </a:p>
          </p:txBody>
        </p:sp>
      </p:grpSp>
      <p:sp>
        <p:nvSpPr>
          <p:cNvPr id="31921" name="Text Box 177">
            <a:extLst>
              <a:ext uri="{FF2B5EF4-FFF2-40B4-BE49-F238E27FC236}">
                <a16:creationId xmlns:a16="http://schemas.microsoft.com/office/drawing/2014/main" id="{0FA78B56-0F9D-B345-A982-C74A8F4D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= 0.747… …</a:t>
            </a:r>
          </a:p>
        </p:txBody>
      </p:sp>
      <p:sp>
        <p:nvSpPr>
          <p:cNvPr id="31922" name="AutoShape 178">
            <a:extLst>
              <a:ext uri="{FF2B5EF4-FFF2-40B4-BE49-F238E27FC236}">
                <a16:creationId xmlns:a16="http://schemas.microsoft.com/office/drawing/2014/main" id="{CB3FF541-13BF-074F-9792-06F41876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276600" cy="1371600"/>
          </a:xfrm>
          <a:prstGeom prst="wedgeEllipseCallout">
            <a:avLst>
              <a:gd name="adj1" fmla="val -60370"/>
              <a:gd name="adj2" fmla="val -70718"/>
            </a:avLst>
          </a:prstGeom>
          <a:gradFill rotWithShape="0">
            <a:gsLst>
              <a:gs pos="0">
                <a:srgbClr val="CCFFFF"/>
              </a:gs>
              <a:gs pos="100000">
                <a:srgbClr val="FAFCFC"/>
              </a:gs>
            </a:gsLst>
            <a:lin ang="2700000" scaled="1"/>
          </a:gradFill>
          <a:ln w="12700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由截去部分</a:t>
            </a:r>
          </a:p>
          <a:p>
            <a:pPr algn="ctr" eaLnBrk="1" hangingPunct="1">
              <a:defRPr/>
            </a:pPr>
            <a:r>
              <a:rPr kumimoji="1" lang="en-US" altLang="zh-CN" sz="1800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/* excluded terms */</a:t>
            </a:r>
          </a:p>
          <a:p>
            <a:pPr algn="ctr" eaLnBrk="1" hangingPunct="1"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引起</a:t>
            </a:r>
          </a:p>
        </p:txBody>
      </p:sp>
      <p:sp>
        <p:nvSpPr>
          <p:cNvPr id="31923" name="AutoShape 179">
            <a:extLst>
              <a:ext uri="{FF2B5EF4-FFF2-40B4-BE49-F238E27FC236}">
                <a16:creationId xmlns:a16="http://schemas.microsoft.com/office/drawing/2014/main" id="{C67C9F52-6C7B-6B42-A462-F469C999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3276600" cy="1371600"/>
          </a:xfrm>
          <a:prstGeom prst="wedgeEllipseCallout">
            <a:avLst>
              <a:gd name="adj1" fmla="val -45009"/>
              <a:gd name="adj2" fmla="val 100810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由留下部分</a:t>
            </a:r>
          </a:p>
          <a:p>
            <a:pPr algn="ctr">
              <a:defRPr/>
            </a:pPr>
            <a:r>
              <a:rPr kumimoji="1" lang="en-US" altLang="zh-CN" sz="1800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/* included terms */</a:t>
            </a:r>
          </a:p>
          <a:p>
            <a:pPr algn="ctr"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引起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EC94FD-D9D7-AD4D-A36D-4EA0198B430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6237288"/>
            <a:ext cx="4646612" cy="461962"/>
            <a:chOff x="611560" y="6237312"/>
            <a:chExt cx="4645447" cy="461665"/>
          </a:xfrm>
        </p:grpSpPr>
        <p:graphicFrame>
          <p:nvGraphicFramePr>
            <p:cNvPr id="14355" name="Object 175">
              <a:extLst>
                <a:ext uri="{FF2B5EF4-FFF2-40B4-BE49-F238E27FC236}">
                  <a16:creationId xmlns:a16="http://schemas.microsoft.com/office/drawing/2014/main" id="{583B0D67-F6AC-AD4A-AFDE-7EDB1E9F1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7744" y="6309320"/>
            <a:ext cx="2989263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68" name="Equation" r:id="rId28" imgW="1600200" imgH="177800" progId="Equation.3">
                    <p:embed/>
                  </p:oleObj>
                </mc:Choice>
                <mc:Fallback>
                  <p:oleObj name="Equation" r:id="rId28" imgW="1600200" imgH="177800" progId="Equation.3">
                    <p:embed/>
                    <p:pic>
                      <p:nvPicPr>
                        <p:cNvPr id="14355" name="Object 175">
                          <a:extLst>
                            <a:ext uri="{FF2B5EF4-FFF2-40B4-BE49-F238E27FC236}">
                              <a16:creationId xmlns:a16="http://schemas.microsoft.com/office/drawing/2014/main" id="{583B0D67-F6AC-AD4A-AFDE-7EDB1E9F16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6309320"/>
                          <a:ext cx="2989263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173">
              <a:extLst>
                <a:ext uri="{FF2B5EF4-FFF2-40B4-BE49-F238E27FC236}">
                  <a16:creationId xmlns:a16="http://schemas.microsoft.com/office/drawing/2014/main" id="{3C26F80B-8CC7-8C46-B8A2-A6CE03DFF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6237312"/>
              <a:ext cx="39629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楷体_GB2312" charset="0"/>
                  <a:cs typeface="楷体_GB2312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latin typeface="Arial" charset="0"/>
                </a:rPr>
                <a:t>|</a:t>
              </a:r>
              <a:r>
                <a:rPr kumimoji="1" lang="en-US" altLang="zh-CN" b="1"/>
                <a:t> </a:t>
              </a:r>
              <a:r>
                <a:rPr kumimoji="1" lang="zh-CN" altLang="en-US" b="1">
                  <a:solidFill>
                    <a:schemeClr val="hlink"/>
                  </a:solidFill>
                </a:rPr>
                <a:t>总体误差</a:t>
              </a:r>
              <a:r>
                <a:rPr kumimoji="1" lang="en-US" altLang="zh-CN" b="1">
                  <a:latin typeface="Arial" charset="0"/>
                </a:rPr>
                <a:t>|</a:t>
              </a:r>
              <a:endParaRPr kumimoji="1" lang="en-US" altLang="zh-CN" sz="1800" b="1">
                <a:solidFill>
                  <a:srgbClr val="008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31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93" grpId="0" autoUpdateAnimBg="0"/>
      <p:bldP spid="31894" grpId="0" autoUpdateAnimBg="0"/>
      <p:bldP spid="31895" grpId="0" animBg="1"/>
      <p:bldP spid="31921" grpId="0" autoUpdateAnimBg="0"/>
      <p:bldP spid="31922" grpId="0" animBg="1" autoUpdateAnimBg="0"/>
      <p:bldP spid="319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C1031D-B50A-DF41-B608-E5F1FE1C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23F59A52-FF60-D648-831B-09920319D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2.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传播与积累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Spread &amp; Accumulation */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670085C6-5360-C942-A33F-9D5DBB99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1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例：</a:t>
            </a: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蝴蝶效应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</a:rPr>
              <a:t>—— </a:t>
            </a:r>
            <a:r>
              <a:rPr lang="zh-CN" altLang="en-US" sz="2400" b="1">
                <a:ea typeface="楷体_GB2312" pitchFamily="49" charset="-122"/>
              </a:rPr>
              <a:t>纽约的一只蝴蝶翅膀一拍，风和日丽的北京就刮起台风来了？！</a:t>
            </a:r>
          </a:p>
        </p:txBody>
      </p:sp>
      <p:grpSp>
        <p:nvGrpSpPr>
          <p:cNvPr id="32821" name="Group 53">
            <a:extLst>
              <a:ext uri="{FF2B5EF4-FFF2-40B4-BE49-F238E27FC236}">
                <a16:creationId xmlns:a16="http://schemas.microsoft.com/office/drawing/2014/main" id="{840F4E99-119F-2C43-8732-2D8D364C4D0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09800"/>
            <a:ext cx="5410200" cy="2209800"/>
            <a:chOff x="1872" y="2832"/>
            <a:chExt cx="3408" cy="1392"/>
          </a:xfrm>
        </p:grpSpPr>
        <p:sp>
          <p:nvSpPr>
            <p:cNvPr id="6190" name="Line 6">
              <a:extLst>
                <a:ext uri="{FF2B5EF4-FFF2-40B4-BE49-F238E27FC236}">
                  <a16:creationId xmlns:a16="http://schemas.microsoft.com/office/drawing/2014/main" id="{B1F8061A-9F0F-3B4C-B744-153FE383D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2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91" name="Line 7">
              <a:extLst>
                <a:ext uri="{FF2B5EF4-FFF2-40B4-BE49-F238E27FC236}">
                  <a16:creationId xmlns:a16="http://schemas.microsoft.com/office/drawing/2014/main" id="{45D9848F-F68E-4148-93F0-AC60FB2FC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83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32776" name="Freeform 8">
            <a:extLst>
              <a:ext uri="{FF2B5EF4-FFF2-40B4-BE49-F238E27FC236}">
                <a16:creationId xmlns:a16="http://schemas.microsoft.com/office/drawing/2014/main" id="{3F1297E5-FC19-5643-811F-C44415FE5F3D}"/>
              </a:ext>
            </a:extLst>
          </p:cNvPr>
          <p:cNvSpPr>
            <a:spLocks/>
          </p:cNvSpPr>
          <p:nvPr/>
        </p:nvSpPr>
        <p:spPr bwMode="auto">
          <a:xfrm>
            <a:off x="1981200" y="3581400"/>
            <a:ext cx="4419600" cy="266700"/>
          </a:xfrm>
          <a:custGeom>
            <a:avLst/>
            <a:gdLst>
              <a:gd name="T0" fmla="*/ 0 w 2784"/>
              <a:gd name="T1" fmla="*/ 161290000 h 168"/>
              <a:gd name="T2" fmla="*/ 604837500 w 2784"/>
              <a:gd name="T3" fmla="*/ 161290000 h 168"/>
              <a:gd name="T4" fmla="*/ 1572577500 w 2784"/>
              <a:gd name="T5" fmla="*/ 40322500 h 168"/>
              <a:gd name="T6" fmla="*/ 2147483646 w 2784"/>
              <a:gd name="T7" fmla="*/ 40322500 h 168"/>
              <a:gd name="T8" fmla="*/ 2147483646 w 2784"/>
              <a:gd name="T9" fmla="*/ 282257500 h 168"/>
              <a:gd name="T10" fmla="*/ 2147483646 w 2784"/>
              <a:gd name="T11" fmla="*/ 403225000 h 168"/>
              <a:gd name="T12" fmla="*/ 2147483646 w 2784"/>
              <a:gd name="T13" fmla="*/ 161290000 h 168"/>
              <a:gd name="T14" fmla="*/ 2147483646 w 2784"/>
              <a:gd name="T15" fmla="*/ 40322500 h 168"/>
              <a:gd name="T16" fmla="*/ 2147483646 w 2784"/>
              <a:gd name="T17" fmla="*/ 161290000 h 168"/>
              <a:gd name="T18" fmla="*/ 2147483646 w 2784"/>
              <a:gd name="T19" fmla="*/ 161290000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84" h="168">
                <a:moveTo>
                  <a:pt x="0" y="64"/>
                </a:moveTo>
                <a:cubicBezTo>
                  <a:pt x="68" y="68"/>
                  <a:pt x="136" y="72"/>
                  <a:pt x="240" y="64"/>
                </a:cubicBezTo>
                <a:cubicBezTo>
                  <a:pt x="344" y="56"/>
                  <a:pt x="520" y="24"/>
                  <a:pt x="624" y="16"/>
                </a:cubicBezTo>
                <a:cubicBezTo>
                  <a:pt x="728" y="8"/>
                  <a:pt x="760" y="0"/>
                  <a:pt x="864" y="16"/>
                </a:cubicBezTo>
                <a:cubicBezTo>
                  <a:pt x="968" y="32"/>
                  <a:pt x="1136" y="88"/>
                  <a:pt x="1248" y="112"/>
                </a:cubicBezTo>
                <a:cubicBezTo>
                  <a:pt x="1360" y="136"/>
                  <a:pt x="1456" y="168"/>
                  <a:pt x="1536" y="160"/>
                </a:cubicBezTo>
                <a:cubicBezTo>
                  <a:pt x="1616" y="152"/>
                  <a:pt x="1656" y="88"/>
                  <a:pt x="1728" y="64"/>
                </a:cubicBezTo>
                <a:cubicBezTo>
                  <a:pt x="1800" y="40"/>
                  <a:pt x="1880" y="16"/>
                  <a:pt x="1968" y="16"/>
                </a:cubicBezTo>
                <a:cubicBezTo>
                  <a:pt x="2056" y="16"/>
                  <a:pt x="2120" y="56"/>
                  <a:pt x="2256" y="64"/>
                </a:cubicBezTo>
                <a:cubicBezTo>
                  <a:pt x="2392" y="72"/>
                  <a:pt x="2588" y="68"/>
                  <a:pt x="2784" y="64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FE98DC5A-5DA4-4B40-813D-928E70845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grpSp>
        <p:nvGrpSpPr>
          <p:cNvPr id="32808" name="Group 40">
            <a:extLst>
              <a:ext uri="{FF2B5EF4-FFF2-40B4-BE49-F238E27FC236}">
                <a16:creationId xmlns:a16="http://schemas.microsoft.com/office/drawing/2014/main" id="{83DEB700-1F72-F647-A620-3997ED8F05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6800" y="3124200"/>
            <a:ext cx="879475" cy="762000"/>
            <a:chOff x="220" y="1356"/>
            <a:chExt cx="1130" cy="1108"/>
          </a:xfrm>
        </p:grpSpPr>
        <p:sp>
          <p:nvSpPr>
            <p:cNvPr id="6161" name="Freeform 11">
              <a:extLst>
                <a:ext uri="{FF2B5EF4-FFF2-40B4-BE49-F238E27FC236}">
                  <a16:creationId xmlns:a16="http://schemas.microsoft.com/office/drawing/2014/main" id="{BC691D35-F201-BB49-BB87-974BC1DC6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709"/>
              <a:ext cx="127" cy="232"/>
            </a:xfrm>
            <a:custGeom>
              <a:avLst/>
              <a:gdLst>
                <a:gd name="T0" fmla="*/ 64 w 252"/>
                <a:gd name="T1" fmla="*/ 114 h 464"/>
                <a:gd name="T2" fmla="*/ 60 w 252"/>
                <a:gd name="T3" fmla="*/ 103 h 464"/>
                <a:gd name="T4" fmla="*/ 56 w 252"/>
                <a:gd name="T5" fmla="*/ 89 h 464"/>
                <a:gd name="T6" fmla="*/ 52 w 252"/>
                <a:gd name="T7" fmla="*/ 75 h 464"/>
                <a:gd name="T8" fmla="*/ 48 w 252"/>
                <a:gd name="T9" fmla="*/ 60 h 464"/>
                <a:gd name="T10" fmla="*/ 44 w 252"/>
                <a:gd name="T11" fmla="*/ 45 h 464"/>
                <a:gd name="T12" fmla="*/ 38 w 252"/>
                <a:gd name="T13" fmla="*/ 31 h 464"/>
                <a:gd name="T14" fmla="*/ 33 w 252"/>
                <a:gd name="T15" fmla="*/ 19 h 464"/>
                <a:gd name="T16" fmla="*/ 26 w 252"/>
                <a:gd name="T17" fmla="*/ 8 h 464"/>
                <a:gd name="T18" fmla="*/ 25 w 252"/>
                <a:gd name="T19" fmla="*/ 6 h 464"/>
                <a:gd name="T20" fmla="*/ 24 w 252"/>
                <a:gd name="T21" fmla="*/ 5 h 464"/>
                <a:gd name="T22" fmla="*/ 23 w 252"/>
                <a:gd name="T23" fmla="*/ 4 h 464"/>
                <a:gd name="T24" fmla="*/ 22 w 252"/>
                <a:gd name="T25" fmla="*/ 3 h 464"/>
                <a:gd name="T26" fmla="*/ 21 w 252"/>
                <a:gd name="T27" fmla="*/ 2 h 464"/>
                <a:gd name="T28" fmla="*/ 20 w 252"/>
                <a:gd name="T29" fmla="*/ 2 h 464"/>
                <a:gd name="T30" fmla="*/ 19 w 252"/>
                <a:gd name="T31" fmla="*/ 2 h 464"/>
                <a:gd name="T32" fmla="*/ 18 w 252"/>
                <a:gd name="T33" fmla="*/ 3 h 464"/>
                <a:gd name="T34" fmla="*/ 15 w 252"/>
                <a:gd name="T35" fmla="*/ 1 h 464"/>
                <a:gd name="T36" fmla="*/ 12 w 252"/>
                <a:gd name="T37" fmla="*/ 0 h 464"/>
                <a:gd name="T38" fmla="*/ 9 w 252"/>
                <a:gd name="T39" fmla="*/ 1 h 464"/>
                <a:gd name="T40" fmla="*/ 6 w 252"/>
                <a:gd name="T41" fmla="*/ 2 h 464"/>
                <a:gd name="T42" fmla="*/ 4 w 252"/>
                <a:gd name="T43" fmla="*/ 4 h 464"/>
                <a:gd name="T44" fmla="*/ 2 w 252"/>
                <a:gd name="T45" fmla="*/ 6 h 464"/>
                <a:gd name="T46" fmla="*/ 0 w 252"/>
                <a:gd name="T47" fmla="*/ 10 h 464"/>
                <a:gd name="T48" fmla="*/ 0 w 252"/>
                <a:gd name="T49" fmla="*/ 14 h 464"/>
                <a:gd name="T50" fmla="*/ 1 w 252"/>
                <a:gd name="T51" fmla="*/ 15 h 464"/>
                <a:gd name="T52" fmla="*/ 3 w 252"/>
                <a:gd name="T53" fmla="*/ 19 h 464"/>
                <a:gd name="T54" fmla="*/ 6 w 252"/>
                <a:gd name="T55" fmla="*/ 25 h 464"/>
                <a:gd name="T56" fmla="*/ 9 w 252"/>
                <a:gd name="T57" fmla="*/ 32 h 464"/>
                <a:gd name="T58" fmla="*/ 13 w 252"/>
                <a:gd name="T59" fmla="*/ 41 h 464"/>
                <a:gd name="T60" fmla="*/ 18 w 252"/>
                <a:gd name="T61" fmla="*/ 51 h 464"/>
                <a:gd name="T62" fmla="*/ 23 w 252"/>
                <a:gd name="T63" fmla="*/ 61 h 464"/>
                <a:gd name="T64" fmla="*/ 29 w 252"/>
                <a:gd name="T65" fmla="*/ 71 h 464"/>
                <a:gd name="T66" fmla="*/ 35 w 252"/>
                <a:gd name="T67" fmla="*/ 81 h 464"/>
                <a:gd name="T68" fmla="*/ 40 w 252"/>
                <a:gd name="T69" fmla="*/ 91 h 464"/>
                <a:gd name="T70" fmla="*/ 46 w 252"/>
                <a:gd name="T71" fmla="*/ 99 h 464"/>
                <a:gd name="T72" fmla="*/ 50 w 252"/>
                <a:gd name="T73" fmla="*/ 107 h 464"/>
                <a:gd name="T74" fmla="*/ 55 w 252"/>
                <a:gd name="T75" fmla="*/ 112 h 464"/>
                <a:gd name="T76" fmla="*/ 59 w 252"/>
                <a:gd name="T77" fmla="*/ 116 h 464"/>
                <a:gd name="T78" fmla="*/ 62 w 252"/>
                <a:gd name="T79" fmla="*/ 116 h 464"/>
                <a:gd name="T80" fmla="*/ 64 w 252"/>
                <a:gd name="T81" fmla="*/ 114 h 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2" h="464">
                  <a:moveTo>
                    <a:pt x="252" y="456"/>
                  </a:moveTo>
                  <a:lnTo>
                    <a:pt x="237" y="409"/>
                  </a:lnTo>
                  <a:lnTo>
                    <a:pt x="222" y="355"/>
                  </a:lnTo>
                  <a:lnTo>
                    <a:pt x="206" y="297"/>
                  </a:lnTo>
                  <a:lnTo>
                    <a:pt x="190" y="237"/>
                  </a:lnTo>
                  <a:lnTo>
                    <a:pt x="172" y="179"/>
                  </a:lnTo>
                  <a:lnTo>
                    <a:pt x="151" y="123"/>
                  </a:lnTo>
                  <a:lnTo>
                    <a:pt x="129" y="74"/>
                  </a:lnTo>
                  <a:lnTo>
                    <a:pt x="104" y="31"/>
                  </a:lnTo>
                  <a:lnTo>
                    <a:pt x="100" y="24"/>
                  </a:lnTo>
                  <a:lnTo>
                    <a:pt x="96" y="19"/>
                  </a:lnTo>
                  <a:lnTo>
                    <a:pt x="91" y="14"/>
                  </a:lnTo>
                  <a:lnTo>
                    <a:pt x="86" y="9"/>
                  </a:lnTo>
                  <a:lnTo>
                    <a:pt x="82" y="7"/>
                  </a:lnTo>
                  <a:lnTo>
                    <a:pt x="77" y="7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59" y="4"/>
                  </a:lnTo>
                  <a:lnTo>
                    <a:pt x="47" y="0"/>
                  </a:lnTo>
                  <a:lnTo>
                    <a:pt x="34" y="1"/>
                  </a:lnTo>
                  <a:lnTo>
                    <a:pt x="23" y="6"/>
                  </a:lnTo>
                  <a:lnTo>
                    <a:pt x="13" y="13"/>
                  </a:lnTo>
                  <a:lnTo>
                    <a:pt x="5" y="24"/>
                  </a:lnTo>
                  <a:lnTo>
                    <a:pt x="0" y="37"/>
                  </a:lnTo>
                  <a:lnTo>
                    <a:pt x="0" y="53"/>
                  </a:lnTo>
                  <a:lnTo>
                    <a:pt x="2" y="59"/>
                  </a:lnTo>
                  <a:lnTo>
                    <a:pt x="9" y="74"/>
                  </a:lnTo>
                  <a:lnTo>
                    <a:pt x="21" y="97"/>
                  </a:lnTo>
                  <a:lnTo>
                    <a:pt x="34" y="127"/>
                  </a:lnTo>
                  <a:lnTo>
                    <a:pt x="52" y="161"/>
                  </a:lnTo>
                  <a:lnTo>
                    <a:pt x="71" y="201"/>
                  </a:lnTo>
                  <a:lnTo>
                    <a:pt x="92" y="241"/>
                  </a:lnTo>
                  <a:lnTo>
                    <a:pt x="114" y="282"/>
                  </a:lnTo>
                  <a:lnTo>
                    <a:pt x="137" y="324"/>
                  </a:lnTo>
                  <a:lnTo>
                    <a:pt x="159" y="362"/>
                  </a:lnTo>
                  <a:lnTo>
                    <a:pt x="180" y="396"/>
                  </a:lnTo>
                  <a:lnTo>
                    <a:pt x="199" y="425"/>
                  </a:lnTo>
                  <a:lnTo>
                    <a:pt x="218" y="447"/>
                  </a:lnTo>
                  <a:lnTo>
                    <a:pt x="233" y="461"/>
                  </a:lnTo>
                  <a:lnTo>
                    <a:pt x="244" y="464"/>
                  </a:lnTo>
                  <a:lnTo>
                    <a:pt x="252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2" name="Freeform 12">
              <a:extLst>
                <a:ext uri="{FF2B5EF4-FFF2-40B4-BE49-F238E27FC236}">
                  <a16:creationId xmlns:a16="http://schemas.microsoft.com/office/drawing/2014/main" id="{E41EB8D3-1533-7541-874E-351F29AEB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" y="1709"/>
              <a:ext cx="651" cy="755"/>
            </a:xfrm>
            <a:custGeom>
              <a:avLst/>
              <a:gdLst>
                <a:gd name="T0" fmla="*/ 253 w 1302"/>
                <a:gd name="T1" fmla="*/ 12 h 1511"/>
                <a:gd name="T2" fmla="*/ 235 w 1302"/>
                <a:gd name="T3" fmla="*/ 7 h 1511"/>
                <a:gd name="T4" fmla="*/ 210 w 1302"/>
                <a:gd name="T5" fmla="*/ 3 h 1511"/>
                <a:gd name="T6" fmla="*/ 183 w 1302"/>
                <a:gd name="T7" fmla="*/ 1 h 1511"/>
                <a:gd name="T8" fmla="*/ 152 w 1302"/>
                <a:gd name="T9" fmla="*/ 0 h 1511"/>
                <a:gd name="T10" fmla="*/ 121 w 1302"/>
                <a:gd name="T11" fmla="*/ 0 h 1511"/>
                <a:gd name="T12" fmla="*/ 94 w 1302"/>
                <a:gd name="T13" fmla="*/ 0 h 1511"/>
                <a:gd name="T14" fmla="*/ 69 w 1302"/>
                <a:gd name="T15" fmla="*/ 1 h 1511"/>
                <a:gd name="T16" fmla="*/ 48 w 1302"/>
                <a:gd name="T17" fmla="*/ 2 h 1511"/>
                <a:gd name="T18" fmla="*/ 29 w 1302"/>
                <a:gd name="T19" fmla="*/ 6 h 1511"/>
                <a:gd name="T20" fmla="*/ 13 w 1302"/>
                <a:gd name="T21" fmla="*/ 14 h 1511"/>
                <a:gd name="T22" fmla="*/ 0 w 1302"/>
                <a:gd name="T23" fmla="*/ 29 h 1511"/>
                <a:gd name="T24" fmla="*/ 13 w 1302"/>
                <a:gd name="T25" fmla="*/ 42 h 1511"/>
                <a:gd name="T26" fmla="*/ 32 w 1302"/>
                <a:gd name="T27" fmla="*/ 57 h 1511"/>
                <a:gd name="T28" fmla="*/ 51 w 1302"/>
                <a:gd name="T29" fmla="*/ 71 h 1511"/>
                <a:gd name="T30" fmla="*/ 77 w 1302"/>
                <a:gd name="T31" fmla="*/ 89 h 1511"/>
                <a:gd name="T32" fmla="*/ 106 w 1302"/>
                <a:gd name="T33" fmla="*/ 105 h 1511"/>
                <a:gd name="T34" fmla="*/ 136 w 1302"/>
                <a:gd name="T35" fmla="*/ 118 h 1511"/>
                <a:gd name="T36" fmla="*/ 164 w 1302"/>
                <a:gd name="T37" fmla="*/ 124 h 1511"/>
                <a:gd name="T38" fmla="*/ 177 w 1302"/>
                <a:gd name="T39" fmla="*/ 126 h 1511"/>
                <a:gd name="T40" fmla="*/ 194 w 1302"/>
                <a:gd name="T41" fmla="*/ 123 h 1511"/>
                <a:gd name="T42" fmla="*/ 201 w 1302"/>
                <a:gd name="T43" fmla="*/ 125 h 1511"/>
                <a:gd name="T44" fmla="*/ 196 w 1302"/>
                <a:gd name="T45" fmla="*/ 156 h 1511"/>
                <a:gd name="T46" fmla="*/ 199 w 1302"/>
                <a:gd name="T47" fmla="*/ 165 h 1511"/>
                <a:gd name="T48" fmla="*/ 205 w 1302"/>
                <a:gd name="T49" fmla="*/ 170 h 1511"/>
                <a:gd name="T50" fmla="*/ 212 w 1302"/>
                <a:gd name="T51" fmla="*/ 174 h 1511"/>
                <a:gd name="T52" fmla="*/ 223 w 1302"/>
                <a:gd name="T53" fmla="*/ 176 h 1511"/>
                <a:gd name="T54" fmla="*/ 232 w 1302"/>
                <a:gd name="T55" fmla="*/ 182 h 1511"/>
                <a:gd name="T56" fmla="*/ 237 w 1302"/>
                <a:gd name="T57" fmla="*/ 187 h 1511"/>
                <a:gd name="T58" fmla="*/ 241 w 1302"/>
                <a:gd name="T59" fmla="*/ 193 h 1511"/>
                <a:gd name="T60" fmla="*/ 242 w 1302"/>
                <a:gd name="T61" fmla="*/ 209 h 1511"/>
                <a:gd name="T62" fmla="*/ 236 w 1302"/>
                <a:gd name="T63" fmla="*/ 313 h 1511"/>
                <a:gd name="T64" fmla="*/ 236 w 1302"/>
                <a:gd name="T65" fmla="*/ 356 h 1511"/>
                <a:gd name="T66" fmla="*/ 232 w 1302"/>
                <a:gd name="T67" fmla="*/ 372 h 1511"/>
                <a:gd name="T68" fmla="*/ 238 w 1302"/>
                <a:gd name="T69" fmla="*/ 374 h 1511"/>
                <a:gd name="T70" fmla="*/ 245 w 1302"/>
                <a:gd name="T71" fmla="*/ 343 h 1511"/>
                <a:gd name="T72" fmla="*/ 244 w 1302"/>
                <a:gd name="T73" fmla="*/ 303 h 1511"/>
                <a:gd name="T74" fmla="*/ 247 w 1302"/>
                <a:gd name="T75" fmla="*/ 273 h 1511"/>
                <a:gd name="T76" fmla="*/ 249 w 1302"/>
                <a:gd name="T77" fmla="*/ 262 h 1511"/>
                <a:gd name="T78" fmla="*/ 254 w 1302"/>
                <a:gd name="T79" fmla="*/ 256 h 1511"/>
                <a:gd name="T80" fmla="*/ 260 w 1302"/>
                <a:gd name="T81" fmla="*/ 256 h 1511"/>
                <a:gd name="T82" fmla="*/ 264 w 1302"/>
                <a:gd name="T83" fmla="*/ 258 h 1511"/>
                <a:gd name="T84" fmla="*/ 269 w 1302"/>
                <a:gd name="T85" fmla="*/ 260 h 1511"/>
                <a:gd name="T86" fmla="*/ 274 w 1302"/>
                <a:gd name="T87" fmla="*/ 258 h 1511"/>
                <a:gd name="T88" fmla="*/ 277 w 1302"/>
                <a:gd name="T89" fmla="*/ 255 h 1511"/>
                <a:gd name="T90" fmla="*/ 282 w 1302"/>
                <a:gd name="T91" fmla="*/ 255 h 1511"/>
                <a:gd name="T92" fmla="*/ 288 w 1302"/>
                <a:gd name="T93" fmla="*/ 261 h 1511"/>
                <a:gd name="T94" fmla="*/ 296 w 1302"/>
                <a:gd name="T95" fmla="*/ 267 h 1511"/>
                <a:gd name="T96" fmla="*/ 303 w 1302"/>
                <a:gd name="T97" fmla="*/ 261 h 1511"/>
                <a:gd name="T98" fmla="*/ 302 w 1302"/>
                <a:gd name="T99" fmla="*/ 245 h 1511"/>
                <a:gd name="T100" fmla="*/ 300 w 1302"/>
                <a:gd name="T101" fmla="*/ 230 h 1511"/>
                <a:gd name="T102" fmla="*/ 307 w 1302"/>
                <a:gd name="T103" fmla="*/ 216 h 1511"/>
                <a:gd name="T104" fmla="*/ 317 w 1302"/>
                <a:gd name="T105" fmla="*/ 209 h 1511"/>
                <a:gd name="T106" fmla="*/ 324 w 1302"/>
                <a:gd name="T107" fmla="*/ 193 h 1511"/>
                <a:gd name="T108" fmla="*/ 326 w 1302"/>
                <a:gd name="T109" fmla="*/ 163 h 1511"/>
                <a:gd name="T110" fmla="*/ 318 w 1302"/>
                <a:gd name="T111" fmla="*/ 128 h 1511"/>
                <a:gd name="T112" fmla="*/ 308 w 1302"/>
                <a:gd name="T113" fmla="*/ 106 h 1511"/>
                <a:gd name="T114" fmla="*/ 298 w 1302"/>
                <a:gd name="T115" fmla="*/ 88 h 1511"/>
                <a:gd name="T116" fmla="*/ 287 w 1302"/>
                <a:gd name="T117" fmla="*/ 68 h 1511"/>
                <a:gd name="T118" fmla="*/ 276 w 1302"/>
                <a:gd name="T119" fmla="*/ 48 h 1511"/>
                <a:gd name="T120" fmla="*/ 266 w 1302"/>
                <a:gd name="T121" fmla="*/ 29 h 15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02" h="1511">
                  <a:moveTo>
                    <a:pt x="1043" y="71"/>
                  </a:moveTo>
                  <a:lnTo>
                    <a:pt x="1028" y="61"/>
                  </a:lnTo>
                  <a:lnTo>
                    <a:pt x="1010" y="51"/>
                  </a:lnTo>
                  <a:lnTo>
                    <a:pt x="989" y="42"/>
                  </a:lnTo>
                  <a:lnTo>
                    <a:pt x="964" y="35"/>
                  </a:lnTo>
                  <a:lnTo>
                    <a:pt x="937" y="28"/>
                  </a:lnTo>
                  <a:lnTo>
                    <a:pt x="907" y="21"/>
                  </a:lnTo>
                  <a:lnTo>
                    <a:pt x="875" y="16"/>
                  </a:lnTo>
                  <a:lnTo>
                    <a:pt x="840" y="12"/>
                  </a:lnTo>
                  <a:lnTo>
                    <a:pt x="805" y="8"/>
                  </a:lnTo>
                  <a:lnTo>
                    <a:pt x="767" y="6"/>
                  </a:lnTo>
                  <a:lnTo>
                    <a:pt x="729" y="4"/>
                  </a:lnTo>
                  <a:lnTo>
                    <a:pt x="688" y="1"/>
                  </a:lnTo>
                  <a:lnTo>
                    <a:pt x="648" y="1"/>
                  </a:lnTo>
                  <a:lnTo>
                    <a:pt x="608" y="0"/>
                  </a:lnTo>
                  <a:lnTo>
                    <a:pt x="566" y="0"/>
                  </a:lnTo>
                  <a:lnTo>
                    <a:pt x="525" y="1"/>
                  </a:lnTo>
                  <a:lnTo>
                    <a:pt x="484" y="2"/>
                  </a:lnTo>
                  <a:lnTo>
                    <a:pt x="446" y="2"/>
                  </a:lnTo>
                  <a:lnTo>
                    <a:pt x="408" y="2"/>
                  </a:lnTo>
                  <a:lnTo>
                    <a:pt x="373" y="2"/>
                  </a:lnTo>
                  <a:lnTo>
                    <a:pt x="339" y="2"/>
                  </a:lnTo>
                  <a:lnTo>
                    <a:pt x="306" y="2"/>
                  </a:lnTo>
                  <a:lnTo>
                    <a:pt x="275" y="4"/>
                  </a:lnTo>
                  <a:lnTo>
                    <a:pt x="245" y="5"/>
                  </a:lnTo>
                  <a:lnTo>
                    <a:pt x="217" y="7"/>
                  </a:lnTo>
                  <a:lnTo>
                    <a:pt x="189" y="10"/>
                  </a:lnTo>
                  <a:lnTo>
                    <a:pt x="163" y="15"/>
                  </a:lnTo>
                  <a:lnTo>
                    <a:pt x="139" y="20"/>
                  </a:lnTo>
                  <a:lnTo>
                    <a:pt x="114" y="27"/>
                  </a:lnTo>
                  <a:lnTo>
                    <a:pt x="92" y="35"/>
                  </a:lnTo>
                  <a:lnTo>
                    <a:pt x="72" y="45"/>
                  </a:lnTo>
                  <a:lnTo>
                    <a:pt x="51" y="56"/>
                  </a:lnTo>
                  <a:lnTo>
                    <a:pt x="20" y="80"/>
                  </a:lnTo>
                  <a:lnTo>
                    <a:pt x="4" y="99"/>
                  </a:lnTo>
                  <a:lnTo>
                    <a:pt x="0" y="116"/>
                  </a:lnTo>
                  <a:lnTo>
                    <a:pt x="8" y="134"/>
                  </a:lnTo>
                  <a:lnTo>
                    <a:pt x="26" y="151"/>
                  </a:lnTo>
                  <a:lnTo>
                    <a:pt x="49" y="169"/>
                  </a:lnTo>
                  <a:lnTo>
                    <a:pt x="78" y="190"/>
                  </a:lnTo>
                  <a:lnTo>
                    <a:pt x="109" y="214"/>
                  </a:lnTo>
                  <a:lnTo>
                    <a:pt x="127" y="229"/>
                  </a:lnTo>
                  <a:lnTo>
                    <a:pt x="149" y="247"/>
                  </a:lnTo>
                  <a:lnTo>
                    <a:pt x="174" y="266"/>
                  </a:lnTo>
                  <a:lnTo>
                    <a:pt x="203" y="287"/>
                  </a:lnTo>
                  <a:lnTo>
                    <a:pt x="235" y="310"/>
                  </a:lnTo>
                  <a:lnTo>
                    <a:pt x="269" y="333"/>
                  </a:lnTo>
                  <a:lnTo>
                    <a:pt x="305" y="356"/>
                  </a:lnTo>
                  <a:lnTo>
                    <a:pt x="343" y="379"/>
                  </a:lnTo>
                  <a:lnTo>
                    <a:pt x="382" y="402"/>
                  </a:lnTo>
                  <a:lnTo>
                    <a:pt x="421" y="423"/>
                  </a:lnTo>
                  <a:lnTo>
                    <a:pt x="461" y="442"/>
                  </a:lnTo>
                  <a:lnTo>
                    <a:pt x="500" y="460"/>
                  </a:lnTo>
                  <a:lnTo>
                    <a:pt x="541" y="475"/>
                  </a:lnTo>
                  <a:lnTo>
                    <a:pt x="579" y="486"/>
                  </a:lnTo>
                  <a:lnTo>
                    <a:pt x="617" y="494"/>
                  </a:lnTo>
                  <a:lnTo>
                    <a:pt x="653" y="498"/>
                  </a:lnTo>
                  <a:lnTo>
                    <a:pt x="667" y="500"/>
                  </a:lnTo>
                  <a:lnTo>
                    <a:pt x="686" y="503"/>
                  </a:lnTo>
                  <a:lnTo>
                    <a:pt x="708" y="507"/>
                  </a:lnTo>
                  <a:lnTo>
                    <a:pt x="731" y="507"/>
                  </a:lnTo>
                  <a:lnTo>
                    <a:pt x="754" y="503"/>
                  </a:lnTo>
                  <a:lnTo>
                    <a:pt x="776" y="492"/>
                  </a:lnTo>
                  <a:lnTo>
                    <a:pt x="795" y="473"/>
                  </a:lnTo>
                  <a:lnTo>
                    <a:pt x="810" y="443"/>
                  </a:lnTo>
                  <a:lnTo>
                    <a:pt x="803" y="503"/>
                  </a:lnTo>
                  <a:lnTo>
                    <a:pt x="794" y="551"/>
                  </a:lnTo>
                  <a:lnTo>
                    <a:pt x="787" y="590"/>
                  </a:lnTo>
                  <a:lnTo>
                    <a:pt x="784" y="627"/>
                  </a:lnTo>
                  <a:lnTo>
                    <a:pt x="785" y="643"/>
                  </a:lnTo>
                  <a:lnTo>
                    <a:pt x="788" y="654"/>
                  </a:lnTo>
                  <a:lnTo>
                    <a:pt x="794" y="663"/>
                  </a:lnTo>
                  <a:lnTo>
                    <a:pt x="801" y="669"/>
                  </a:lnTo>
                  <a:lnTo>
                    <a:pt x="809" y="675"/>
                  </a:lnTo>
                  <a:lnTo>
                    <a:pt x="818" y="681"/>
                  </a:lnTo>
                  <a:lnTo>
                    <a:pt x="827" y="688"/>
                  </a:lnTo>
                  <a:lnTo>
                    <a:pt x="835" y="696"/>
                  </a:lnTo>
                  <a:lnTo>
                    <a:pt x="845" y="696"/>
                  </a:lnTo>
                  <a:lnTo>
                    <a:pt x="858" y="698"/>
                  </a:lnTo>
                  <a:lnTo>
                    <a:pt x="873" y="700"/>
                  </a:lnTo>
                  <a:lnTo>
                    <a:pt x="889" y="705"/>
                  </a:lnTo>
                  <a:lnTo>
                    <a:pt x="904" y="712"/>
                  </a:lnTo>
                  <a:lnTo>
                    <a:pt x="916" y="720"/>
                  </a:lnTo>
                  <a:lnTo>
                    <a:pt x="927" y="729"/>
                  </a:lnTo>
                  <a:lnTo>
                    <a:pt x="933" y="741"/>
                  </a:lnTo>
                  <a:lnTo>
                    <a:pt x="938" y="744"/>
                  </a:lnTo>
                  <a:lnTo>
                    <a:pt x="945" y="748"/>
                  </a:lnTo>
                  <a:lnTo>
                    <a:pt x="952" y="754"/>
                  </a:lnTo>
                  <a:lnTo>
                    <a:pt x="958" y="762"/>
                  </a:lnTo>
                  <a:lnTo>
                    <a:pt x="964" y="775"/>
                  </a:lnTo>
                  <a:lnTo>
                    <a:pt x="967" y="790"/>
                  </a:lnTo>
                  <a:lnTo>
                    <a:pt x="968" y="811"/>
                  </a:lnTo>
                  <a:lnTo>
                    <a:pt x="966" y="836"/>
                  </a:lnTo>
                  <a:lnTo>
                    <a:pt x="958" y="939"/>
                  </a:lnTo>
                  <a:lnTo>
                    <a:pt x="950" y="1096"/>
                  </a:lnTo>
                  <a:lnTo>
                    <a:pt x="944" y="1252"/>
                  </a:lnTo>
                  <a:lnTo>
                    <a:pt x="945" y="1346"/>
                  </a:lnTo>
                  <a:lnTo>
                    <a:pt x="946" y="1389"/>
                  </a:lnTo>
                  <a:lnTo>
                    <a:pt x="943" y="1426"/>
                  </a:lnTo>
                  <a:lnTo>
                    <a:pt x="937" y="1455"/>
                  </a:lnTo>
                  <a:lnTo>
                    <a:pt x="931" y="1473"/>
                  </a:lnTo>
                  <a:lnTo>
                    <a:pt x="928" y="1488"/>
                  </a:lnTo>
                  <a:lnTo>
                    <a:pt x="928" y="1504"/>
                  </a:lnTo>
                  <a:lnTo>
                    <a:pt x="935" y="1511"/>
                  </a:lnTo>
                  <a:lnTo>
                    <a:pt x="951" y="1498"/>
                  </a:lnTo>
                  <a:lnTo>
                    <a:pt x="967" y="1465"/>
                  </a:lnTo>
                  <a:lnTo>
                    <a:pt x="976" y="1420"/>
                  </a:lnTo>
                  <a:lnTo>
                    <a:pt x="980" y="1372"/>
                  </a:lnTo>
                  <a:lnTo>
                    <a:pt x="977" y="1327"/>
                  </a:lnTo>
                  <a:lnTo>
                    <a:pt x="975" y="1276"/>
                  </a:lnTo>
                  <a:lnTo>
                    <a:pt x="976" y="1215"/>
                  </a:lnTo>
                  <a:lnTo>
                    <a:pt x="980" y="1156"/>
                  </a:lnTo>
                  <a:lnTo>
                    <a:pt x="984" y="1110"/>
                  </a:lnTo>
                  <a:lnTo>
                    <a:pt x="987" y="1093"/>
                  </a:lnTo>
                  <a:lnTo>
                    <a:pt x="989" y="1077"/>
                  </a:lnTo>
                  <a:lnTo>
                    <a:pt x="992" y="1063"/>
                  </a:lnTo>
                  <a:lnTo>
                    <a:pt x="996" y="1050"/>
                  </a:lnTo>
                  <a:lnTo>
                    <a:pt x="1000" y="1040"/>
                  </a:lnTo>
                  <a:lnTo>
                    <a:pt x="1005" y="1032"/>
                  </a:lnTo>
                  <a:lnTo>
                    <a:pt x="1013" y="1026"/>
                  </a:lnTo>
                  <a:lnTo>
                    <a:pt x="1021" y="1023"/>
                  </a:lnTo>
                  <a:lnTo>
                    <a:pt x="1030" y="1022"/>
                  </a:lnTo>
                  <a:lnTo>
                    <a:pt x="1039" y="1024"/>
                  </a:lnTo>
                  <a:lnTo>
                    <a:pt x="1044" y="1026"/>
                  </a:lnTo>
                  <a:lnTo>
                    <a:pt x="1051" y="1030"/>
                  </a:lnTo>
                  <a:lnTo>
                    <a:pt x="1056" y="1033"/>
                  </a:lnTo>
                  <a:lnTo>
                    <a:pt x="1062" y="1037"/>
                  </a:lnTo>
                  <a:lnTo>
                    <a:pt x="1067" y="1039"/>
                  </a:lnTo>
                  <a:lnTo>
                    <a:pt x="1074" y="1040"/>
                  </a:lnTo>
                  <a:lnTo>
                    <a:pt x="1081" y="1039"/>
                  </a:lnTo>
                  <a:lnTo>
                    <a:pt x="1087" y="1037"/>
                  </a:lnTo>
                  <a:lnTo>
                    <a:pt x="1093" y="1033"/>
                  </a:lnTo>
                  <a:lnTo>
                    <a:pt x="1097" y="1030"/>
                  </a:lnTo>
                  <a:lnTo>
                    <a:pt x="1102" y="1026"/>
                  </a:lnTo>
                  <a:lnTo>
                    <a:pt x="1108" y="1023"/>
                  </a:lnTo>
                  <a:lnTo>
                    <a:pt x="1112" y="1020"/>
                  </a:lnTo>
                  <a:lnTo>
                    <a:pt x="1118" y="1019"/>
                  </a:lnTo>
                  <a:lnTo>
                    <a:pt x="1125" y="1022"/>
                  </a:lnTo>
                  <a:lnTo>
                    <a:pt x="1133" y="1027"/>
                  </a:lnTo>
                  <a:lnTo>
                    <a:pt x="1141" y="1037"/>
                  </a:lnTo>
                  <a:lnTo>
                    <a:pt x="1151" y="1046"/>
                  </a:lnTo>
                  <a:lnTo>
                    <a:pt x="1162" y="1055"/>
                  </a:lnTo>
                  <a:lnTo>
                    <a:pt x="1172" y="1063"/>
                  </a:lnTo>
                  <a:lnTo>
                    <a:pt x="1181" y="1068"/>
                  </a:lnTo>
                  <a:lnTo>
                    <a:pt x="1191" y="1069"/>
                  </a:lnTo>
                  <a:lnTo>
                    <a:pt x="1204" y="1061"/>
                  </a:lnTo>
                  <a:lnTo>
                    <a:pt x="1211" y="1047"/>
                  </a:lnTo>
                  <a:lnTo>
                    <a:pt x="1214" y="1027"/>
                  </a:lnTo>
                  <a:lnTo>
                    <a:pt x="1211" y="1004"/>
                  </a:lnTo>
                  <a:lnTo>
                    <a:pt x="1207" y="980"/>
                  </a:lnTo>
                  <a:lnTo>
                    <a:pt x="1203" y="957"/>
                  </a:lnTo>
                  <a:lnTo>
                    <a:pt x="1200" y="936"/>
                  </a:lnTo>
                  <a:lnTo>
                    <a:pt x="1200" y="920"/>
                  </a:lnTo>
                  <a:lnTo>
                    <a:pt x="1207" y="896"/>
                  </a:lnTo>
                  <a:lnTo>
                    <a:pt x="1216" y="880"/>
                  </a:lnTo>
                  <a:lnTo>
                    <a:pt x="1228" y="867"/>
                  </a:lnTo>
                  <a:lnTo>
                    <a:pt x="1240" y="858"/>
                  </a:lnTo>
                  <a:lnTo>
                    <a:pt x="1254" y="849"/>
                  </a:lnTo>
                  <a:lnTo>
                    <a:pt x="1267" y="837"/>
                  </a:lnTo>
                  <a:lnTo>
                    <a:pt x="1278" y="822"/>
                  </a:lnTo>
                  <a:lnTo>
                    <a:pt x="1289" y="802"/>
                  </a:lnTo>
                  <a:lnTo>
                    <a:pt x="1295" y="773"/>
                  </a:lnTo>
                  <a:lnTo>
                    <a:pt x="1301" y="737"/>
                  </a:lnTo>
                  <a:lnTo>
                    <a:pt x="1302" y="696"/>
                  </a:lnTo>
                  <a:lnTo>
                    <a:pt x="1301" y="652"/>
                  </a:lnTo>
                  <a:lnTo>
                    <a:pt x="1295" y="606"/>
                  </a:lnTo>
                  <a:lnTo>
                    <a:pt x="1286" y="560"/>
                  </a:lnTo>
                  <a:lnTo>
                    <a:pt x="1272" y="514"/>
                  </a:lnTo>
                  <a:lnTo>
                    <a:pt x="1254" y="471"/>
                  </a:lnTo>
                  <a:lnTo>
                    <a:pt x="1242" y="450"/>
                  </a:lnTo>
                  <a:lnTo>
                    <a:pt x="1231" y="427"/>
                  </a:lnTo>
                  <a:lnTo>
                    <a:pt x="1218" y="404"/>
                  </a:lnTo>
                  <a:lnTo>
                    <a:pt x="1204" y="379"/>
                  </a:lnTo>
                  <a:lnTo>
                    <a:pt x="1189" y="354"/>
                  </a:lnTo>
                  <a:lnTo>
                    <a:pt x="1176" y="328"/>
                  </a:lnTo>
                  <a:lnTo>
                    <a:pt x="1161" y="302"/>
                  </a:lnTo>
                  <a:lnTo>
                    <a:pt x="1146" y="275"/>
                  </a:lnTo>
                  <a:lnTo>
                    <a:pt x="1131" y="249"/>
                  </a:lnTo>
                  <a:lnTo>
                    <a:pt x="1116" y="221"/>
                  </a:lnTo>
                  <a:lnTo>
                    <a:pt x="1102" y="195"/>
                  </a:lnTo>
                  <a:lnTo>
                    <a:pt x="1088" y="169"/>
                  </a:lnTo>
                  <a:lnTo>
                    <a:pt x="1075" y="144"/>
                  </a:lnTo>
                  <a:lnTo>
                    <a:pt x="1064" y="119"/>
                  </a:lnTo>
                  <a:lnTo>
                    <a:pt x="1052" y="94"/>
                  </a:lnTo>
                  <a:lnTo>
                    <a:pt x="1043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3" name="Freeform 13">
              <a:extLst>
                <a:ext uri="{FF2B5EF4-FFF2-40B4-BE49-F238E27FC236}">
                  <a16:creationId xmlns:a16="http://schemas.microsoft.com/office/drawing/2014/main" id="{9B773245-AAB2-014C-BFE2-0374CEC5B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356"/>
              <a:ext cx="562" cy="826"/>
            </a:xfrm>
            <a:custGeom>
              <a:avLst/>
              <a:gdLst>
                <a:gd name="T0" fmla="*/ 5 w 1123"/>
                <a:gd name="T1" fmla="*/ 169 h 1654"/>
                <a:gd name="T2" fmla="*/ 20 w 1123"/>
                <a:gd name="T3" fmla="*/ 144 h 1654"/>
                <a:gd name="T4" fmla="*/ 43 w 1123"/>
                <a:gd name="T5" fmla="*/ 115 h 1654"/>
                <a:gd name="T6" fmla="*/ 71 w 1123"/>
                <a:gd name="T7" fmla="*/ 85 h 1654"/>
                <a:gd name="T8" fmla="*/ 98 w 1123"/>
                <a:gd name="T9" fmla="*/ 57 h 1654"/>
                <a:gd name="T10" fmla="*/ 122 w 1123"/>
                <a:gd name="T11" fmla="*/ 33 h 1654"/>
                <a:gd name="T12" fmla="*/ 143 w 1123"/>
                <a:gd name="T13" fmla="*/ 15 h 1654"/>
                <a:gd name="T14" fmla="*/ 164 w 1123"/>
                <a:gd name="T15" fmla="*/ 3 h 1654"/>
                <a:gd name="T16" fmla="*/ 190 w 1123"/>
                <a:gd name="T17" fmla="*/ 3 h 1654"/>
                <a:gd name="T18" fmla="*/ 189 w 1123"/>
                <a:gd name="T19" fmla="*/ 29 h 1654"/>
                <a:gd name="T20" fmla="*/ 182 w 1123"/>
                <a:gd name="T21" fmla="*/ 89 h 1654"/>
                <a:gd name="T22" fmla="*/ 157 w 1123"/>
                <a:gd name="T23" fmla="*/ 171 h 1654"/>
                <a:gd name="T24" fmla="*/ 138 w 1123"/>
                <a:gd name="T25" fmla="*/ 198 h 1654"/>
                <a:gd name="T26" fmla="*/ 117 w 1123"/>
                <a:gd name="T27" fmla="*/ 208 h 1654"/>
                <a:gd name="T28" fmla="*/ 126 w 1123"/>
                <a:gd name="T29" fmla="*/ 218 h 1654"/>
                <a:gd name="T30" fmla="*/ 143 w 1123"/>
                <a:gd name="T31" fmla="*/ 229 h 1654"/>
                <a:gd name="T32" fmla="*/ 152 w 1123"/>
                <a:gd name="T33" fmla="*/ 240 h 1654"/>
                <a:gd name="T34" fmla="*/ 150 w 1123"/>
                <a:gd name="T35" fmla="*/ 250 h 1654"/>
                <a:gd name="T36" fmla="*/ 145 w 1123"/>
                <a:gd name="T37" fmla="*/ 261 h 1654"/>
                <a:gd name="T38" fmla="*/ 140 w 1123"/>
                <a:gd name="T39" fmla="*/ 276 h 1654"/>
                <a:gd name="T40" fmla="*/ 141 w 1123"/>
                <a:gd name="T41" fmla="*/ 284 h 1654"/>
                <a:gd name="T42" fmla="*/ 148 w 1123"/>
                <a:gd name="T43" fmla="*/ 297 h 1654"/>
                <a:gd name="T44" fmla="*/ 166 w 1123"/>
                <a:gd name="T45" fmla="*/ 312 h 1654"/>
                <a:gd name="T46" fmla="*/ 195 w 1123"/>
                <a:gd name="T47" fmla="*/ 337 h 1654"/>
                <a:gd name="T48" fmla="*/ 226 w 1123"/>
                <a:gd name="T49" fmla="*/ 363 h 1654"/>
                <a:gd name="T50" fmla="*/ 246 w 1123"/>
                <a:gd name="T51" fmla="*/ 383 h 1654"/>
                <a:gd name="T52" fmla="*/ 260 w 1123"/>
                <a:gd name="T53" fmla="*/ 396 h 1654"/>
                <a:gd name="T54" fmla="*/ 273 w 1123"/>
                <a:gd name="T55" fmla="*/ 404 h 1654"/>
                <a:gd name="T56" fmla="*/ 279 w 1123"/>
                <a:gd name="T57" fmla="*/ 408 h 1654"/>
                <a:gd name="T58" fmla="*/ 279 w 1123"/>
                <a:gd name="T59" fmla="*/ 413 h 1654"/>
                <a:gd name="T60" fmla="*/ 262 w 1123"/>
                <a:gd name="T61" fmla="*/ 407 h 1654"/>
                <a:gd name="T62" fmla="*/ 243 w 1123"/>
                <a:gd name="T63" fmla="*/ 392 h 1654"/>
                <a:gd name="T64" fmla="*/ 226 w 1123"/>
                <a:gd name="T65" fmla="*/ 374 h 1654"/>
                <a:gd name="T66" fmla="*/ 204 w 1123"/>
                <a:gd name="T67" fmla="*/ 355 h 1654"/>
                <a:gd name="T68" fmla="*/ 190 w 1123"/>
                <a:gd name="T69" fmla="*/ 345 h 1654"/>
                <a:gd name="T70" fmla="*/ 179 w 1123"/>
                <a:gd name="T71" fmla="*/ 342 h 1654"/>
                <a:gd name="T72" fmla="*/ 173 w 1123"/>
                <a:gd name="T73" fmla="*/ 353 h 1654"/>
                <a:gd name="T74" fmla="*/ 167 w 1123"/>
                <a:gd name="T75" fmla="*/ 358 h 1654"/>
                <a:gd name="T76" fmla="*/ 161 w 1123"/>
                <a:gd name="T77" fmla="*/ 360 h 1654"/>
                <a:gd name="T78" fmla="*/ 158 w 1123"/>
                <a:gd name="T79" fmla="*/ 377 h 1654"/>
                <a:gd name="T80" fmla="*/ 145 w 1123"/>
                <a:gd name="T81" fmla="*/ 379 h 1654"/>
                <a:gd name="T82" fmla="*/ 131 w 1123"/>
                <a:gd name="T83" fmla="*/ 361 h 1654"/>
                <a:gd name="T84" fmla="*/ 113 w 1123"/>
                <a:gd name="T85" fmla="*/ 354 h 1654"/>
                <a:gd name="T86" fmla="*/ 97 w 1123"/>
                <a:gd name="T87" fmla="*/ 356 h 1654"/>
                <a:gd name="T88" fmla="*/ 81 w 1123"/>
                <a:gd name="T89" fmla="*/ 347 h 1654"/>
                <a:gd name="T90" fmla="*/ 66 w 1123"/>
                <a:gd name="T91" fmla="*/ 334 h 1654"/>
                <a:gd name="T92" fmla="*/ 51 w 1123"/>
                <a:gd name="T93" fmla="*/ 316 h 1654"/>
                <a:gd name="T94" fmla="*/ 39 w 1123"/>
                <a:gd name="T95" fmla="*/ 296 h 1654"/>
                <a:gd name="T96" fmla="*/ 26 w 1123"/>
                <a:gd name="T97" fmla="*/ 250 h 1654"/>
                <a:gd name="T98" fmla="*/ 7 w 1123"/>
                <a:gd name="T99" fmla="*/ 195 h 16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23" h="1654">
                  <a:moveTo>
                    <a:pt x="0" y="738"/>
                  </a:moveTo>
                  <a:lnTo>
                    <a:pt x="2" y="720"/>
                  </a:lnTo>
                  <a:lnTo>
                    <a:pt x="8" y="700"/>
                  </a:lnTo>
                  <a:lnTo>
                    <a:pt x="17" y="678"/>
                  </a:lnTo>
                  <a:lnTo>
                    <a:pt x="28" y="654"/>
                  </a:lnTo>
                  <a:lnTo>
                    <a:pt x="42" y="630"/>
                  </a:lnTo>
                  <a:lnTo>
                    <a:pt x="58" y="604"/>
                  </a:lnTo>
                  <a:lnTo>
                    <a:pt x="78" y="577"/>
                  </a:lnTo>
                  <a:lnTo>
                    <a:pt x="99" y="548"/>
                  </a:lnTo>
                  <a:lnTo>
                    <a:pt x="122" y="519"/>
                  </a:lnTo>
                  <a:lnTo>
                    <a:pt x="145" y="491"/>
                  </a:lnTo>
                  <a:lnTo>
                    <a:pt x="171" y="461"/>
                  </a:lnTo>
                  <a:lnTo>
                    <a:pt x="198" y="431"/>
                  </a:lnTo>
                  <a:lnTo>
                    <a:pt x="225" y="401"/>
                  </a:lnTo>
                  <a:lnTo>
                    <a:pt x="253" y="371"/>
                  </a:lnTo>
                  <a:lnTo>
                    <a:pt x="282" y="341"/>
                  </a:lnTo>
                  <a:lnTo>
                    <a:pt x="311" y="312"/>
                  </a:lnTo>
                  <a:lnTo>
                    <a:pt x="340" y="283"/>
                  </a:lnTo>
                  <a:lnTo>
                    <a:pt x="366" y="256"/>
                  </a:lnTo>
                  <a:lnTo>
                    <a:pt x="391" y="229"/>
                  </a:lnTo>
                  <a:lnTo>
                    <a:pt x="416" y="203"/>
                  </a:lnTo>
                  <a:lnTo>
                    <a:pt x="440" y="179"/>
                  </a:lnTo>
                  <a:lnTo>
                    <a:pt x="463" y="156"/>
                  </a:lnTo>
                  <a:lnTo>
                    <a:pt x="485" y="134"/>
                  </a:lnTo>
                  <a:lnTo>
                    <a:pt x="507" y="113"/>
                  </a:lnTo>
                  <a:lnTo>
                    <a:pt x="529" y="93"/>
                  </a:lnTo>
                  <a:lnTo>
                    <a:pt x="549" y="76"/>
                  </a:lnTo>
                  <a:lnTo>
                    <a:pt x="570" y="60"/>
                  </a:lnTo>
                  <a:lnTo>
                    <a:pt x="591" y="45"/>
                  </a:lnTo>
                  <a:lnTo>
                    <a:pt x="613" y="33"/>
                  </a:lnTo>
                  <a:lnTo>
                    <a:pt x="633" y="22"/>
                  </a:lnTo>
                  <a:lnTo>
                    <a:pt x="655" y="14"/>
                  </a:lnTo>
                  <a:lnTo>
                    <a:pt x="678" y="7"/>
                  </a:lnTo>
                  <a:lnTo>
                    <a:pt x="716" y="0"/>
                  </a:lnTo>
                  <a:lnTo>
                    <a:pt x="742" y="2"/>
                  </a:lnTo>
                  <a:lnTo>
                    <a:pt x="757" y="13"/>
                  </a:lnTo>
                  <a:lnTo>
                    <a:pt x="764" y="30"/>
                  </a:lnTo>
                  <a:lnTo>
                    <a:pt x="764" y="54"/>
                  </a:lnTo>
                  <a:lnTo>
                    <a:pt x="760" y="83"/>
                  </a:lnTo>
                  <a:lnTo>
                    <a:pt x="756" y="119"/>
                  </a:lnTo>
                  <a:lnTo>
                    <a:pt x="752" y="158"/>
                  </a:lnTo>
                  <a:lnTo>
                    <a:pt x="747" y="210"/>
                  </a:lnTo>
                  <a:lnTo>
                    <a:pt x="739" y="276"/>
                  </a:lnTo>
                  <a:lnTo>
                    <a:pt x="728" y="356"/>
                  </a:lnTo>
                  <a:lnTo>
                    <a:pt x="711" y="441"/>
                  </a:lnTo>
                  <a:lnTo>
                    <a:pt x="689" y="528"/>
                  </a:lnTo>
                  <a:lnTo>
                    <a:pt x="660" y="612"/>
                  </a:lnTo>
                  <a:lnTo>
                    <a:pt x="625" y="685"/>
                  </a:lnTo>
                  <a:lnTo>
                    <a:pt x="583" y="746"/>
                  </a:lnTo>
                  <a:lnTo>
                    <a:pt x="575" y="759"/>
                  </a:lnTo>
                  <a:lnTo>
                    <a:pt x="564" y="775"/>
                  </a:lnTo>
                  <a:lnTo>
                    <a:pt x="550" y="794"/>
                  </a:lnTo>
                  <a:lnTo>
                    <a:pt x="535" y="810"/>
                  </a:lnTo>
                  <a:lnTo>
                    <a:pt x="516" y="824"/>
                  </a:lnTo>
                  <a:lnTo>
                    <a:pt x="493" y="833"/>
                  </a:lnTo>
                  <a:lnTo>
                    <a:pt x="466" y="833"/>
                  </a:lnTo>
                  <a:lnTo>
                    <a:pt x="434" y="824"/>
                  </a:lnTo>
                  <a:lnTo>
                    <a:pt x="459" y="843"/>
                  </a:lnTo>
                  <a:lnTo>
                    <a:pt x="482" y="859"/>
                  </a:lnTo>
                  <a:lnTo>
                    <a:pt x="503" y="874"/>
                  </a:lnTo>
                  <a:lnTo>
                    <a:pt x="523" y="886"/>
                  </a:lnTo>
                  <a:lnTo>
                    <a:pt x="540" y="897"/>
                  </a:lnTo>
                  <a:lnTo>
                    <a:pt x="556" y="909"/>
                  </a:lnTo>
                  <a:lnTo>
                    <a:pt x="571" y="919"/>
                  </a:lnTo>
                  <a:lnTo>
                    <a:pt x="585" y="931"/>
                  </a:lnTo>
                  <a:lnTo>
                    <a:pt x="597" y="942"/>
                  </a:lnTo>
                  <a:lnTo>
                    <a:pt x="602" y="953"/>
                  </a:lnTo>
                  <a:lnTo>
                    <a:pt x="605" y="963"/>
                  </a:lnTo>
                  <a:lnTo>
                    <a:pt x="605" y="973"/>
                  </a:lnTo>
                  <a:lnTo>
                    <a:pt x="603" y="982"/>
                  </a:lnTo>
                  <a:lnTo>
                    <a:pt x="601" y="993"/>
                  </a:lnTo>
                  <a:lnTo>
                    <a:pt x="600" y="1003"/>
                  </a:lnTo>
                  <a:lnTo>
                    <a:pt x="600" y="1015"/>
                  </a:lnTo>
                  <a:lnTo>
                    <a:pt x="593" y="1023"/>
                  </a:lnTo>
                  <a:lnTo>
                    <a:pt x="585" y="1033"/>
                  </a:lnTo>
                  <a:lnTo>
                    <a:pt x="577" y="1047"/>
                  </a:lnTo>
                  <a:lnTo>
                    <a:pt x="569" y="1061"/>
                  </a:lnTo>
                  <a:lnTo>
                    <a:pt x="563" y="1077"/>
                  </a:lnTo>
                  <a:lnTo>
                    <a:pt x="560" y="1092"/>
                  </a:lnTo>
                  <a:lnTo>
                    <a:pt x="560" y="1106"/>
                  </a:lnTo>
                  <a:lnTo>
                    <a:pt x="564" y="1117"/>
                  </a:lnTo>
                  <a:lnTo>
                    <a:pt x="562" y="1123"/>
                  </a:lnTo>
                  <a:lnTo>
                    <a:pt x="561" y="1131"/>
                  </a:lnTo>
                  <a:lnTo>
                    <a:pt x="561" y="1140"/>
                  </a:lnTo>
                  <a:lnTo>
                    <a:pt x="563" y="1151"/>
                  </a:lnTo>
                  <a:lnTo>
                    <a:pt x="568" y="1162"/>
                  </a:lnTo>
                  <a:lnTo>
                    <a:pt x="577" y="1176"/>
                  </a:lnTo>
                  <a:lnTo>
                    <a:pt x="591" y="1191"/>
                  </a:lnTo>
                  <a:lnTo>
                    <a:pt x="610" y="1207"/>
                  </a:lnTo>
                  <a:lnTo>
                    <a:pt x="624" y="1217"/>
                  </a:lnTo>
                  <a:lnTo>
                    <a:pt x="643" y="1232"/>
                  </a:lnTo>
                  <a:lnTo>
                    <a:pt x="664" y="1251"/>
                  </a:lnTo>
                  <a:lnTo>
                    <a:pt x="690" y="1273"/>
                  </a:lnTo>
                  <a:lnTo>
                    <a:pt x="719" y="1297"/>
                  </a:lnTo>
                  <a:lnTo>
                    <a:pt x="749" y="1322"/>
                  </a:lnTo>
                  <a:lnTo>
                    <a:pt x="779" y="1349"/>
                  </a:lnTo>
                  <a:lnTo>
                    <a:pt x="811" y="1375"/>
                  </a:lnTo>
                  <a:lnTo>
                    <a:pt x="842" y="1403"/>
                  </a:lnTo>
                  <a:lnTo>
                    <a:pt x="872" y="1429"/>
                  </a:lnTo>
                  <a:lnTo>
                    <a:pt x="901" y="1455"/>
                  </a:lnTo>
                  <a:lnTo>
                    <a:pt x="926" y="1479"/>
                  </a:lnTo>
                  <a:lnTo>
                    <a:pt x="949" y="1501"/>
                  </a:lnTo>
                  <a:lnTo>
                    <a:pt x="969" y="1519"/>
                  </a:lnTo>
                  <a:lnTo>
                    <a:pt x="984" y="1534"/>
                  </a:lnTo>
                  <a:lnTo>
                    <a:pt x="994" y="1545"/>
                  </a:lnTo>
                  <a:lnTo>
                    <a:pt x="1009" y="1561"/>
                  </a:lnTo>
                  <a:lnTo>
                    <a:pt x="1024" y="1574"/>
                  </a:lnTo>
                  <a:lnTo>
                    <a:pt x="1039" y="1587"/>
                  </a:lnTo>
                  <a:lnTo>
                    <a:pt x="1054" y="1597"/>
                  </a:lnTo>
                  <a:lnTo>
                    <a:pt x="1067" y="1607"/>
                  </a:lnTo>
                  <a:lnTo>
                    <a:pt x="1079" y="1614"/>
                  </a:lnTo>
                  <a:lnTo>
                    <a:pt x="1089" y="1618"/>
                  </a:lnTo>
                  <a:lnTo>
                    <a:pt x="1095" y="1622"/>
                  </a:lnTo>
                  <a:lnTo>
                    <a:pt x="1102" y="1625"/>
                  </a:lnTo>
                  <a:lnTo>
                    <a:pt x="1109" y="1630"/>
                  </a:lnTo>
                  <a:lnTo>
                    <a:pt x="1116" y="1635"/>
                  </a:lnTo>
                  <a:lnTo>
                    <a:pt x="1121" y="1641"/>
                  </a:lnTo>
                  <a:lnTo>
                    <a:pt x="1123" y="1646"/>
                  </a:lnTo>
                  <a:lnTo>
                    <a:pt x="1121" y="1650"/>
                  </a:lnTo>
                  <a:lnTo>
                    <a:pt x="1114" y="1654"/>
                  </a:lnTo>
                  <a:lnTo>
                    <a:pt x="1100" y="1654"/>
                  </a:lnTo>
                  <a:lnTo>
                    <a:pt x="1083" y="1650"/>
                  </a:lnTo>
                  <a:lnTo>
                    <a:pt x="1064" y="1642"/>
                  </a:lnTo>
                  <a:lnTo>
                    <a:pt x="1046" y="1632"/>
                  </a:lnTo>
                  <a:lnTo>
                    <a:pt x="1026" y="1618"/>
                  </a:lnTo>
                  <a:lnTo>
                    <a:pt x="1007" y="1603"/>
                  </a:lnTo>
                  <a:lnTo>
                    <a:pt x="989" y="1587"/>
                  </a:lnTo>
                  <a:lnTo>
                    <a:pt x="972" y="1570"/>
                  </a:lnTo>
                  <a:lnTo>
                    <a:pt x="957" y="1554"/>
                  </a:lnTo>
                  <a:lnTo>
                    <a:pt x="941" y="1536"/>
                  </a:lnTo>
                  <a:lnTo>
                    <a:pt x="923" y="1518"/>
                  </a:lnTo>
                  <a:lnTo>
                    <a:pt x="901" y="1497"/>
                  </a:lnTo>
                  <a:lnTo>
                    <a:pt x="878" y="1477"/>
                  </a:lnTo>
                  <a:lnTo>
                    <a:pt x="855" y="1457"/>
                  </a:lnTo>
                  <a:lnTo>
                    <a:pt x="833" y="1439"/>
                  </a:lnTo>
                  <a:lnTo>
                    <a:pt x="813" y="1422"/>
                  </a:lnTo>
                  <a:lnTo>
                    <a:pt x="797" y="1410"/>
                  </a:lnTo>
                  <a:lnTo>
                    <a:pt x="783" y="1399"/>
                  </a:lnTo>
                  <a:lnTo>
                    <a:pt x="769" y="1390"/>
                  </a:lnTo>
                  <a:lnTo>
                    <a:pt x="757" y="1382"/>
                  </a:lnTo>
                  <a:lnTo>
                    <a:pt x="745" y="1376"/>
                  </a:lnTo>
                  <a:lnTo>
                    <a:pt x="735" y="1373"/>
                  </a:lnTo>
                  <a:lnTo>
                    <a:pt x="724" y="1371"/>
                  </a:lnTo>
                  <a:lnTo>
                    <a:pt x="715" y="1372"/>
                  </a:lnTo>
                  <a:lnTo>
                    <a:pt x="707" y="1376"/>
                  </a:lnTo>
                  <a:lnTo>
                    <a:pt x="697" y="1389"/>
                  </a:lnTo>
                  <a:lnTo>
                    <a:pt x="692" y="1403"/>
                  </a:lnTo>
                  <a:lnTo>
                    <a:pt x="690" y="1416"/>
                  </a:lnTo>
                  <a:lnTo>
                    <a:pt x="683" y="1426"/>
                  </a:lnTo>
                  <a:lnTo>
                    <a:pt x="678" y="1430"/>
                  </a:lnTo>
                  <a:lnTo>
                    <a:pt x="673" y="1433"/>
                  </a:lnTo>
                  <a:lnTo>
                    <a:pt x="666" y="1435"/>
                  </a:lnTo>
                  <a:lnTo>
                    <a:pt x="660" y="1436"/>
                  </a:lnTo>
                  <a:lnTo>
                    <a:pt x="653" y="1437"/>
                  </a:lnTo>
                  <a:lnTo>
                    <a:pt x="647" y="1439"/>
                  </a:lnTo>
                  <a:lnTo>
                    <a:pt x="643" y="1441"/>
                  </a:lnTo>
                  <a:lnTo>
                    <a:pt x="638" y="1444"/>
                  </a:lnTo>
                  <a:lnTo>
                    <a:pt x="635" y="1460"/>
                  </a:lnTo>
                  <a:lnTo>
                    <a:pt x="635" y="1486"/>
                  </a:lnTo>
                  <a:lnTo>
                    <a:pt x="632" y="1512"/>
                  </a:lnTo>
                  <a:lnTo>
                    <a:pt x="624" y="1531"/>
                  </a:lnTo>
                  <a:lnTo>
                    <a:pt x="609" y="1535"/>
                  </a:lnTo>
                  <a:lnTo>
                    <a:pt x="593" y="1531"/>
                  </a:lnTo>
                  <a:lnTo>
                    <a:pt x="578" y="1518"/>
                  </a:lnTo>
                  <a:lnTo>
                    <a:pt x="563" y="1501"/>
                  </a:lnTo>
                  <a:lnTo>
                    <a:pt x="549" y="1481"/>
                  </a:lnTo>
                  <a:lnTo>
                    <a:pt x="535" y="1462"/>
                  </a:lnTo>
                  <a:lnTo>
                    <a:pt x="522" y="1445"/>
                  </a:lnTo>
                  <a:lnTo>
                    <a:pt x="510" y="1434"/>
                  </a:lnTo>
                  <a:lnTo>
                    <a:pt x="488" y="1422"/>
                  </a:lnTo>
                  <a:lnTo>
                    <a:pt x="470" y="1418"/>
                  </a:lnTo>
                  <a:lnTo>
                    <a:pt x="452" y="1418"/>
                  </a:lnTo>
                  <a:lnTo>
                    <a:pt x="437" y="1420"/>
                  </a:lnTo>
                  <a:lnTo>
                    <a:pt x="421" y="1424"/>
                  </a:lnTo>
                  <a:lnTo>
                    <a:pt x="404" y="1426"/>
                  </a:lnTo>
                  <a:lnTo>
                    <a:pt x="386" y="1425"/>
                  </a:lnTo>
                  <a:lnTo>
                    <a:pt x="363" y="1417"/>
                  </a:lnTo>
                  <a:lnTo>
                    <a:pt x="350" y="1410"/>
                  </a:lnTo>
                  <a:lnTo>
                    <a:pt x="336" y="1402"/>
                  </a:lnTo>
                  <a:lnTo>
                    <a:pt x="322" y="1392"/>
                  </a:lnTo>
                  <a:lnTo>
                    <a:pt x="307" y="1381"/>
                  </a:lnTo>
                  <a:lnTo>
                    <a:pt x="292" y="1368"/>
                  </a:lnTo>
                  <a:lnTo>
                    <a:pt x="276" y="1354"/>
                  </a:lnTo>
                  <a:lnTo>
                    <a:pt x="261" y="1338"/>
                  </a:lnTo>
                  <a:lnTo>
                    <a:pt x="246" y="1322"/>
                  </a:lnTo>
                  <a:lnTo>
                    <a:pt x="231" y="1305"/>
                  </a:lnTo>
                  <a:lnTo>
                    <a:pt x="216" y="1287"/>
                  </a:lnTo>
                  <a:lnTo>
                    <a:pt x="202" y="1268"/>
                  </a:lnTo>
                  <a:lnTo>
                    <a:pt x="190" y="1247"/>
                  </a:lnTo>
                  <a:lnTo>
                    <a:pt x="177" y="1228"/>
                  </a:lnTo>
                  <a:lnTo>
                    <a:pt x="167" y="1206"/>
                  </a:lnTo>
                  <a:lnTo>
                    <a:pt x="156" y="1185"/>
                  </a:lnTo>
                  <a:lnTo>
                    <a:pt x="148" y="1163"/>
                  </a:lnTo>
                  <a:lnTo>
                    <a:pt x="133" y="1116"/>
                  </a:lnTo>
                  <a:lnTo>
                    <a:pt x="118" y="1062"/>
                  </a:lnTo>
                  <a:lnTo>
                    <a:pt x="102" y="1004"/>
                  </a:lnTo>
                  <a:lnTo>
                    <a:pt x="86" y="944"/>
                  </a:lnTo>
                  <a:lnTo>
                    <a:pt x="68" y="886"/>
                  </a:lnTo>
                  <a:lnTo>
                    <a:pt x="47" y="830"/>
                  </a:lnTo>
                  <a:lnTo>
                    <a:pt x="25" y="781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4" name="Freeform 14">
              <a:extLst>
                <a:ext uri="{FF2B5EF4-FFF2-40B4-BE49-F238E27FC236}">
                  <a16:creationId xmlns:a16="http://schemas.microsoft.com/office/drawing/2014/main" id="{E6905259-897C-CF42-8057-6D0923F62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1468"/>
              <a:ext cx="142" cy="242"/>
            </a:xfrm>
            <a:custGeom>
              <a:avLst/>
              <a:gdLst>
                <a:gd name="T0" fmla="*/ 0 w 283"/>
                <a:gd name="T1" fmla="*/ 121 h 485"/>
                <a:gd name="T2" fmla="*/ 2 w 283"/>
                <a:gd name="T3" fmla="*/ 117 h 485"/>
                <a:gd name="T4" fmla="*/ 3 w 283"/>
                <a:gd name="T5" fmla="*/ 111 h 485"/>
                <a:gd name="T6" fmla="*/ 5 w 283"/>
                <a:gd name="T7" fmla="*/ 105 h 485"/>
                <a:gd name="T8" fmla="*/ 8 w 283"/>
                <a:gd name="T9" fmla="*/ 97 h 485"/>
                <a:gd name="T10" fmla="*/ 12 w 283"/>
                <a:gd name="T11" fmla="*/ 89 h 485"/>
                <a:gd name="T12" fmla="*/ 16 w 283"/>
                <a:gd name="T13" fmla="*/ 81 h 485"/>
                <a:gd name="T14" fmla="*/ 20 w 283"/>
                <a:gd name="T15" fmla="*/ 72 h 485"/>
                <a:gd name="T16" fmla="*/ 25 w 283"/>
                <a:gd name="T17" fmla="*/ 62 h 485"/>
                <a:gd name="T18" fmla="*/ 29 w 283"/>
                <a:gd name="T19" fmla="*/ 53 h 485"/>
                <a:gd name="T20" fmla="*/ 35 w 283"/>
                <a:gd name="T21" fmla="*/ 44 h 485"/>
                <a:gd name="T22" fmla="*/ 40 w 283"/>
                <a:gd name="T23" fmla="*/ 36 h 485"/>
                <a:gd name="T24" fmla="*/ 46 w 283"/>
                <a:gd name="T25" fmla="*/ 27 h 485"/>
                <a:gd name="T26" fmla="*/ 52 w 283"/>
                <a:gd name="T27" fmla="*/ 20 h 485"/>
                <a:gd name="T28" fmla="*/ 58 w 283"/>
                <a:gd name="T29" fmla="*/ 14 h 485"/>
                <a:gd name="T30" fmla="*/ 64 w 283"/>
                <a:gd name="T31" fmla="*/ 8 h 485"/>
                <a:gd name="T32" fmla="*/ 71 w 283"/>
                <a:gd name="T33" fmla="*/ 5 h 485"/>
                <a:gd name="T34" fmla="*/ 71 w 283"/>
                <a:gd name="T35" fmla="*/ 3 h 485"/>
                <a:gd name="T36" fmla="*/ 71 w 283"/>
                <a:gd name="T37" fmla="*/ 2 h 485"/>
                <a:gd name="T38" fmla="*/ 71 w 283"/>
                <a:gd name="T39" fmla="*/ 0 h 485"/>
                <a:gd name="T40" fmla="*/ 69 w 283"/>
                <a:gd name="T41" fmla="*/ 0 h 485"/>
                <a:gd name="T42" fmla="*/ 68 w 283"/>
                <a:gd name="T43" fmla="*/ 0 h 485"/>
                <a:gd name="T44" fmla="*/ 66 w 283"/>
                <a:gd name="T45" fmla="*/ 0 h 485"/>
                <a:gd name="T46" fmla="*/ 64 w 283"/>
                <a:gd name="T47" fmla="*/ 1 h 485"/>
                <a:gd name="T48" fmla="*/ 61 w 283"/>
                <a:gd name="T49" fmla="*/ 3 h 485"/>
                <a:gd name="T50" fmla="*/ 60 w 283"/>
                <a:gd name="T51" fmla="*/ 4 h 485"/>
                <a:gd name="T52" fmla="*/ 57 w 283"/>
                <a:gd name="T53" fmla="*/ 7 h 485"/>
                <a:gd name="T54" fmla="*/ 54 w 283"/>
                <a:gd name="T55" fmla="*/ 12 h 485"/>
                <a:gd name="T56" fmla="*/ 50 w 283"/>
                <a:gd name="T57" fmla="*/ 17 h 485"/>
                <a:gd name="T58" fmla="*/ 46 w 283"/>
                <a:gd name="T59" fmla="*/ 23 h 485"/>
                <a:gd name="T60" fmla="*/ 41 w 283"/>
                <a:gd name="T61" fmla="*/ 29 h 485"/>
                <a:gd name="T62" fmla="*/ 37 w 283"/>
                <a:gd name="T63" fmla="*/ 37 h 485"/>
                <a:gd name="T64" fmla="*/ 32 w 283"/>
                <a:gd name="T65" fmla="*/ 45 h 485"/>
                <a:gd name="T66" fmla="*/ 27 w 283"/>
                <a:gd name="T67" fmla="*/ 54 h 485"/>
                <a:gd name="T68" fmla="*/ 22 w 283"/>
                <a:gd name="T69" fmla="*/ 63 h 485"/>
                <a:gd name="T70" fmla="*/ 17 w 283"/>
                <a:gd name="T71" fmla="*/ 73 h 485"/>
                <a:gd name="T72" fmla="*/ 13 w 283"/>
                <a:gd name="T73" fmla="*/ 82 h 485"/>
                <a:gd name="T74" fmla="*/ 9 w 283"/>
                <a:gd name="T75" fmla="*/ 92 h 485"/>
                <a:gd name="T76" fmla="*/ 6 w 283"/>
                <a:gd name="T77" fmla="*/ 102 h 485"/>
                <a:gd name="T78" fmla="*/ 3 w 283"/>
                <a:gd name="T79" fmla="*/ 111 h 485"/>
                <a:gd name="T80" fmla="*/ 0 w 283"/>
                <a:gd name="T81" fmla="*/ 121 h 4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3" h="485">
                  <a:moveTo>
                    <a:pt x="0" y="485"/>
                  </a:moveTo>
                  <a:lnTo>
                    <a:pt x="5" y="468"/>
                  </a:lnTo>
                  <a:lnTo>
                    <a:pt x="11" y="446"/>
                  </a:lnTo>
                  <a:lnTo>
                    <a:pt x="20" y="421"/>
                  </a:lnTo>
                  <a:lnTo>
                    <a:pt x="31" y="391"/>
                  </a:lnTo>
                  <a:lnTo>
                    <a:pt x="45" y="359"/>
                  </a:lnTo>
                  <a:lnTo>
                    <a:pt x="61" y="324"/>
                  </a:lnTo>
                  <a:lnTo>
                    <a:pt x="77" y="288"/>
                  </a:lnTo>
                  <a:lnTo>
                    <a:pt x="97" y="251"/>
                  </a:lnTo>
                  <a:lnTo>
                    <a:pt x="116" y="214"/>
                  </a:lnTo>
                  <a:lnTo>
                    <a:pt x="138" y="178"/>
                  </a:lnTo>
                  <a:lnTo>
                    <a:pt x="160" y="144"/>
                  </a:lnTo>
                  <a:lnTo>
                    <a:pt x="183" y="111"/>
                  </a:lnTo>
                  <a:lnTo>
                    <a:pt x="207" y="81"/>
                  </a:lnTo>
                  <a:lnTo>
                    <a:pt x="232" y="56"/>
                  </a:lnTo>
                  <a:lnTo>
                    <a:pt x="256" y="35"/>
                  </a:lnTo>
                  <a:lnTo>
                    <a:pt x="281" y="20"/>
                  </a:lnTo>
                  <a:lnTo>
                    <a:pt x="283" y="13"/>
                  </a:lnTo>
                  <a:lnTo>
                    <a:pt x="282" y="8"/>
                  </a:lnTo>
                  <a:lnTo>
                    <a:pt x="281" y="3"/>
                  </a:lnTo>
                  <a:lnTo>
                    <a:pt x="276" y="1"/>
                  </a:lnTo>
                  <a:lnTo>
                    <a:pt x="271" y="0"/>
                  </a:lnTo>
                  <a:lnTo>
                    <a:pt x="264" y="1"/>
                  </a:lnTo>
                  <a:lnTo>
                    <a:pt x="255" y="5"/>
                  </a:lnTo>
                  <a:lnTo>
                    <a:pt x="244" y="12"/>
                  </a:lnTo>
                  <a:lnTo>
                    <a:pt x="237" y="19"/>
                  </a:lnTo>
                  <a:lnTo>
                    <a:pt x="227" y="31"/>
                  </a:lnTo>
                  <a:lnTo>
                    <a:pt x="214" y="48"/>
                  </a:lnTo>
                  <a:lnTo>
                    <a:pt x="199" y="68"/>
                  </a:lnTo>
                  <a:lnTo>
                    <a:pt x="182" y="93"/>
                  </a:lnTo>
                  <a:lnTo>
                    <a:pt x="164" y="119"/>
                  </a:lnTo>
                  <a:lnTo>
                    <a:pt x="145" y="150"/>
                  </a:lnTo>
                  <a:lnTo>
                    <a:pt x="126" y="183"/>
                  </a:lnTo>
                  <a:lnTo>
                    <a:pt x="106" y="218"/>
                  </a:lnTo>
                  <a:lnTo>
                    <a:pt x="86" y="254"/>
                  </a:lnTo>
                  <a:lnTo>
                    <a:pt x="68" y="292"/>
                  </a:lnTo>
                  <a:lnTo>
                    <a:pt x="49" y="331"/>
                  </a:lnTo>
                  <a:lnTo>
                    <a:pt x="34" y="369"/>
                  </a:lnTo>
                  <a:lnTo>
                    <a:pt x="21" y="408"/>
                  </a:lnTo>
                  <a:lnTo>
                    <a:pt x="9" y="446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5" name="Freeform 15">
              <a:extLst>
                <a:ext uri="{FF2B5EF4-FFF2-40B4-BE49-F238E27FC236}">
                  <a16:creationId xmlns:a16="http://schemas.microsoft.com/office/drawing/2014/main" id="{9122DE6C-137A-9C44-A72F-10348DB08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" y="1463"/>
              <a:ext cx="106" cy="258"/>
            </a:xfrm>
            <a:custGeom>
              <a:avLst/>
              <a:gdLst>
                <a:gd name="T0" fmla="*/ 0 w 211"/>
                <a:gd name="T1" fmla="*/ 129 h 517"/>
                <a:gd name="T2" fmla="*/ 1 w 211"/>
                <a:gd name="T3" fmla="*/ 125 h 517"/>
                <a:gd name="T4" fmla="*/ 1 w 211"/>
                <a:gd name="T5" fmla="*/ 119 h 517"/>
                <a:gd name="T6" fmla="*/ 3 w 211"/>
                <a:gd name="T7" fmla="*/ 113 h 517"/>
                <a:gd name="T8" fmla="*/ 5 w 211"/>
                <a:gd name="T9" fmla="*/ 105 h 517"/>
                <a:gd name="T10" fmla="*/ 7 w 211"/>
                <a:gd name="T11" fmla="*/ 96 h 517"/>
                <a:gd name="T12" fmla="*/ 9 w 211"/>
                <a:gd name="T13" fmla="*/ 87 h 517"/>
                <a:gd name="T14" fmla="*/ 12 w 211"/>
                <a:gd name="T15" fmla="*/ 78 h 517"/>
                <a:gd name="T16" fmla="*/ 15 w 211"/>
                <a:gd name="T17" fmla="*/ 68 h 517"/>
                <a:gd name="T18" fmla="*/ 19 w 211"/>
                <a:gd name="T19" fmla="*/ 58 h 517"/>
                <a:gd name="T20" fmla="*/ 23 w 211"/>
                <a:gd name="T21" fmla="*/ 48 h 517"/>
                <a:gd name="T22" fmla="*/ 27 w 211"/>
                <a:gd name="T23" fmla="*/ 39 h 517"/>
                <a:gd name="T24" fmla="*/ 32 w 211"/>
                <a:gd name="T25" fmla="*/ 30 h 517"/>
                <a:gd name="T26" fmla="*/ 37 w 211"/>
                <a:gd name="T27" fmla="*/ 22 h 517"/>
                <a:gd name="T28" fmla="*/ 42 w 211"/>
                <a:gd name="T29" fmla="*/ 15 h 517"/>
                <a:gd name="T30" fmla="*/ 47 w 211"/>
                <a:gd name="T31" fmla="*/ 9 h 517"/>
                <a:gd name="T32" fmla="*/ 53 w 211"/>
                <a:gd name="T33" fmla="*/ 5 h 517"/>
                <a:gd name="T34" fmla="*/ 53 w 211"/>
                <a:gd name="T35" fmla="*/ 3 h 517"/>
                <a:gd name="T36" fmla="*/ 53 w 211"/>
                <a:gd name="T37" fmla="*/ 1 h 517"/>
                <a:gd name="T38" fmla="*/ 52 w 211"/>
                <a:gd name="T39" fmla="*/ 1 h 517"/>
                <a:gd name="T40" fmla="*/ 51 w 211"/>
                <a:gd name="T41" fmla="*/ 0 h 517"/>
                <a:gd name="T42" fmla="*/ 49 w 211"/>
                <a:gd name="T43" fmla="*/ 0 h 517"/>
                <a:gd name="T44" fmla="*/ 48 w 211"/>
                <a:gd name="T45" fmla="*/ 0 h 517"/>
                <a:gd name="T46" fmla="*/ 46 w 211"/>
                <a:gd name="T47" fmla="*/ 2 h 517"/>
                <a:gd name="T48" fmla="*/ 43 w 211"/>
                <a:gd name="T49" fmla="*/ 4 h 517"/>
                <a:gd name="T50" fmla="*/ 40 w 211"/>
                <a:gd name="T51" fmla="*/ 9 h 517"/>
                <a:gd name="T52" fmla="*/ 34 w 211"/>
                <a:gd name="T53" fmla="*/ 19 h 517"/>
                <a:gd name="T54" fmla="*/ 27 w 211"/>
                <a:gd name="T55" fmla="*/ 33 h 517"/>
                <a:gd name="T56" fmla="*/ 20 w 211"/>
                <a:gd name="T57" fmla="*/ 50 h 517"/>
                <a:gd name="T58" fmla="*/ 13 w 211"/>
                <a:gd name="T59" fmla="*/ 69 h 517"/>
                <a:gd name="T60" fmla="*/ 7 w 211"/>
                <a:gd name="T61" fmla="*/ 89 h 517"/>
                <a:gd name="T62" fmla="*/ 3 w 211"/>
                <a:gd name="T63" fmla="*/ 109 h 517"/>
                <a:gd name="T64" fmla="*/ 0 w 211"/>
                <a:gd name="T65" fmla="*/ 129 h 5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1" h="517">
                  <a:moveTo>
                    <a:pt x="0" y="517"/>
                  </a:moveTo>
                  <a:lnTo>
                    <a:pt x="1" y="501"/>
                  </a:lnTo>
                  <a:lnTo>
                    <a:pt x="4" y="478"/>
                  </a:lnTo>
                  <a:lnTo>
                    <a:pt x="10" y="452"/>
                  </a:lnTo>
                  <a:lnTo>
                    <a:pt x="17" y="421"/>
                  </a:lnTo>
                  <a:lnTo>
                    <a:pt x="25" y="387"/>
                  </a:lnTo>
                  <a:lnTo>
                    <a:pt x="35" y="350"/>
                  </a:lnTo>
                  <a:lnTo>
                    <a:pt x="47" y="312"/>
                  </a:lnTo>
                  <a:lnTo>
                    <a:pt x="60" y="273"/>
                  </a:lnTo>
                  <a:lnTo>
                    <a:pt x="75" y="234"/>
                  </a:lnTo>
                  <a:lnTo>
                    <a:pt x="91" y="195"/>
                  </a:lnTo>
                  <a:lnTo>
                    <a:pt x="107" y="158"/>
                  </a:lnTo>
                  <a:lnTo>
                    <a:pt x="125" y="122"/>
                  </a:lnTo>
                  <a:lnTo>
                    <a:pt x="145" y="91"/>
                  </a:lnTo>
                  <a:lnTo>
                    <a:pt x="166" y="62"/>
                  </a:lnTo>
                  <a:lnTo>
                    <a:pt x="188" y="38"/>
                  </a:lnTo>
                  <a:lnTo>
                    <a:pt x="209" y="20"/>
                  </a:lnTo>
                  <a:lnTo>
                    <a:pt x="211" y="13"/>
                  </a:lnTo>
                  <a:lnTo>
                    <a:pt x="209" y="7"/>
                  </a:lnTo>
                  <a:lnTo>
                    <a:pt x="206" y="4"/>
                  </a:lnTo>
                  <a:lnTo>
                    <a:pt x="201" y="0"/>
                  </a:lnTo>
                  <a:lnTo>
                    <a:pt x="196" y="0"/>
                  </a:lnTo>
                  <a:lnTo>
                    <a:pt x="189" y="3"/>
                  </a:lnTo>
                  <a:lnTo>
                    <a:pt x="181" y="8"/>
                  </a:lnTo>
                  <a:lnTo>
                    <a:pt x="171" y="16"/>
                  </a:lnTo>
                  <a:lnTo>
                    <a:pt x="158" y="37"/>
                  </a:lnTo>
                  <a:lnTo>
                    <a:pt x="134" y="79"/>
                  </a:lnTo>
                  <a:lnTo>
                    <a:pt x="108" y="134"/>
                  </a:lnTo>
                  <a:lnTo>
                    <a:pt x="79" y="202"/>
                  </a:lnTo>
                  <a:lnTo>
                    <a:pt x="50" y="278"/>
                  </a:lnTo>
                  <a:lnTo>
                    <a:pt x="26" y="358"/>
                  </a:lnTo>
                  <a:lnTo>
                    <a:pt x="9" y="439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6" name="Freeform 16">
              <a:extLst>
                <a:ext uri="{FF2B5EF4-FFF2-40B4-BE49-F238E27FC236}">
                  <a16:creationId xmlns:a16="http://schemas.microsoft.com/office/drawing/2014/main" id="{1CB40B9F-DCAD-BF45-BFE7-983DDB26B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734"/>
              <a:ext cx="177" cy="82"/>
            </a:xfrm>
            <a:custGeom>
              <a:avLst/>
              <a:gdLst>
                <a:gd name="T0" fmla="*/ 6 w 353"/>
                <a:gd name="T1" fmla="*/ 39 h 162"/>
                <a:gd name="T2" fmla="*/ 8 w 353"/>
                <a:gd name="T3" fmla="*/ 40 h 162"/>
                <a:gd name="T4" fmla="*/ 11 w 353"/>
                <a:gd name="T5" fmla="*/ 41 h 162"/>
                <a:gd name="T6" fmla="*/ 15 w 353"/>
                <a:gd name="T7" fmla="*/ 42 h 162"/>
                <a:gd name="T8" fmla="*/ 19 w 353"/>
                <a:gd name="T9" fmla="*/ 42 h 162"/>
                <a:gd name="T10" fmla="*/ 23 w 353"/>
                <a:gd name="T11" fmla="*/ 41 h 162"/>
                <a:gd name="T12" fmla="*/ 27 w 353"/>
                <a:gd name="T13" fmla="*/ 40 h 162"/>
                <a:gd name="T14" fmla="*/ 31 w 353"/>
                <a:gd name="T15" fmla="*/ 39 h 162"/>
                <a:gd name="T16" fmla="*/ 35 w 353"/>
                <a:gd name="T17" fmla="*/ 37 h 162"/>
                <a:gd name="T18" fmla="*/ 37 w 353"/>
                <a:gd name="T19" fmla="*/ 36 h 162"/>
                <a:gd name="T20" fmla="*/ 40 w 353"/>
                <a:gd name="T21" fmla="*/ 35 h 162"/>
                <a:gd name="T22" fmla="*/ 43 w 353"/>
                <a:gd name="T23" fmla="*/ 33 h 162"/>
                <a:gd name="T24" fmla="*/ 46 w 353"/>
                <a:gd name="T25" fmla="*/ 32 h 162"/>
                <a:gd name="T26" fmla="*/ 50 w 353"/>
                <a:gd name="T27" fmla="*/ 30 h 162"/>
                <a:gd name="T28" fmla="*/ 53 w 353"/>
                <a:gd name="T29" fmla="*/ 28 h 162"/>
                <a:gd name="T30" fmla="*/ 57 w 353"/>
                <a:gd name="T31" fmla="*/ 27 h 162"/>
                <a:gd name="T32" fmla="*/ 61 w 353"/>
                <a:gd name="T33" fmla="*/ 25 h 162"/>
                <a:gd name="T34" fmla="*/ 65 w 353"/>
                <a:gd name="T35" fmla="*/ 23 h 162"/>
                <a:gd name="T36" fmla="*/ 70 w 353"/>
                <a:gd name="T37" fmla="*/ 21 h 162"/>
                <a:gd name="T38" fmla="*/ 73 w 353"/>
                <a:gd name="T39" fmla="*/ 19 h 162"/>
                <a:gd name="T40" fmla="*/ 76 w 353"/>
                <a:gd name="T41" fmla="*/ 18 h 162"/>
                <a:gd name="T42" fmla="*/ 79 w 353"/>
                <a:gd name="T43" fmla="*/ 16 h 162"/>
                <a:gd name="T44" fmla="*/ 82 w 353"/>
                <a:gd name="T45" fmla="*/ 16 h 162"/>
                <a:gd name="T46" fmla="*/ 84 w 353"/>
                <a:gd name="T47" fmla="*/ 15 h 162"/>
                <a:gd name="T48" fmla="*/ 85 w 353"/>
                <a:gd name="T49" fmla="*/ 14 h 162"/>
                <a:gd name="T50" fmla="*/ 88 w 353"/>
                <a:gd name="T51" fmla="*/ 12 h 162"/>
                <a:gd name="T52" fmla="*/ 89 w 353"/>
                <a:gd name="T53" fmla="*/ 8 h 162"/>
                <a:gd name="T54" fmla="*/ 86 w 353"/>
                <a:gd name="T55" fmla="*/ 4 h 162"/>
                <a:gd name="T56" fmla="*/ 84 w 353"/>
                <a:gd name="T57" fmla="*/ 1 h 162"/>
                <a:gd name="T58" fmla="*/ 82 w 353"/>
                <a:gd name="T59" fmla="*/ 0 h 162"/>
                <a:gd name="T60" fmla="*/ 80 w 353"/>
                <a:gd name="T61" fmla="*/ 0 h 162"/>
                <a:gd name="T62" fmla="*/ 78 w 353"/>
                <a:gd name="T63" fmla="*/ 1 h 162"/>
                <a:gd name="T64" fmla="*/ 75 w 353"/>
                <a:gd name="T65" fmla="*/ 1 h 162"/>
                <a:gd name="T66" fmla="*/ 72 w 353"/>
                <a:gd name="T67" fmla="*/ 2 h 162"/>
                <a:gd name="T68" fmla="*/ 69 w 353"/>
                <a:gd name="T69" fmla="*/ 3 h 162"/>
                <a:gd name="T70" fmla="*/ 66 w 353"/>
                <a:gd name="T71" fmla="*/ 5 h 162"/>
                <a:gd name="T72" fmla="*/ 63 w 353"/>
                <a:gd name="T73" fmla="*/ 6 h 162"/>
                <a:gd name="T74" fmla="*/ 61 w 353"/>
                <a:gd name="T75" fmla="*/ 6 h 162"/>
                <a:gd name="T76" fmla="*/ 59 w 353"/>
                <a:gd name="T77" fmla="*/ 7 h 162"/>
                <a:gd name="T78" fmla="*/ 56 w 353"/>
                <a:gd name="T79" fmla="*/ 8 h 162"/>
                <a:gd name="T80" fmla="*/ 52 w 353"/>
                <a:gd name="T81" fmla="*/ 9 h 162"/>
                <a:gd name="T82" fmla="*/ 48 w 353"/>
                <a:gd name="T83" fmla="*/ 11 h 162"/>
                <a:gd name="T84" fmla="*/ 43 w 353"/>
                <a:gd name="T85" fmla="*/ 12 h 162"/>
                <a:gd name="T86" fmla="*/ 38 w 353"/>
                <a:gd name="T87" fmla="*/ 14 h 162"/>
                <a:gd name="T88" fmla="*/ 33 w 353"/>
                <a:gd name="T89" fmla="*/ 16 h 162"/>
                <a:gd name="T90" fmla="*/ 28 w 353"/>
                <a:gd name="T91" fmla="*/ 18 h 162"/>
                <a:gd name="T92" fmla="*/ 23 w 353"/>
                <a:gd name="T93" fmla="*/ 19 h 162"/>
                <a:gd name="T94" fmla="*/ 18 w 353"/>
                <a:gd name="T95" fmla="*/ 21 h 162"/>
                <a:gd name="T96" fmla="*/ 14 w 353"/>
                <a:gd name="T97" fmla="*/ 23 h 162"/>
                <a:gd name="T98" fmla="*/ 10 w 353"/>
                <a:gd name="T99" fmla="*/ 24 h 162"/>
                <a:gd name="T100" fmla="*/ 7 w 353"/>
                <a:gd name="T101" fmla="*/ 25 h 162"/>
                <a:gd name="T102" fmla="*/ 5 w 353"/>
                <a:gd name="T103" fmla="*/ 26 h 162"/>
                <a:gd name="T104" fmla="*/ 4 w 353"/>
                <a:gd name="T105" fmla="*/ 26 h 162"/>
                <a:gd name="T106" fmla="*/ 1 w 353"/>
                <a:gd name="T107" fmla="*/ 28 h 162"/>
                <a:gd name="T108" fmla="*/ 0 w 353"/>
                <a:gd name="T109" fmla="*/ 31 h 162"/>
                <a:gd name="T110" fmla="*/ 2 w 353"/>
                <a:gd name="T111" fmla="*/ 34 h 162"/>
                <a:gd name="T112" fmla="*/ 6 w 353"/>
                <a:gd name="T113" fmla="*/ 39 h 1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53" h="162">
                  <a:moveTo>
                    <a:pt x="23" y="154"/>
                  </a:moveTo>
                  <a:lnTo>
                    <a:pt x="31" y="159"/>
                  </a:lnTo>
                  <a:lnTo>
                    <a:pt x="44" y="161"/>
                  </a:lnTo>
                  <a:lnTo>
                    <a:pt x="58" y="162"/>
                  </a:lnTo>
                  <a:lnTo>
                    <a:pt x="75" y="162"/>
                  </a:lnTo>
                  <a:lnTo>
                    <a:pt x="91" y="160"/>
                  </a:lnTo>
                  <a:lnTo>
                    <a:pt x="108" y="157"/>
                  </a:lnTo>
                  <a:lnTo>
                    <a:pt x="124" y="152"/>
                  </a:lnTo>
                  <a:lnTo>
                    <a:pt x="139" y="145"/>
                  </a:lnTo>
                  <a:lnTo>
                    <a:pt x="147" y="142"/>
                  </a:lnTo>
                  <a:lnTo>
                    <a:pt x="157" y="136"/>
                  </a:lnTo>
                  <a:lnTo>
                    <a:pt x="169" y="130"/>
                  </a:lnTo>
                  <a:lnTo>
                    <a:pt x="182" y="124"/>
                  </a:lnTo>
                  <a:lnTo>
                    <a:pt x="197" y="117"/>
                  </a:lnTo>
                  <a:lnTo>
                    <a:pt x="212" y="110"/>
                  </a:lnTo>
                  <a:lnTo>
                    <a:pt x="228" y="104"/>
                  </a:lnTo>
                  <a:lnTo>
                    <a:pt x="244" y="97"/>
                  </a:lnTo>
                  <a:lnTo>
                    <a:pt x="260" y="89"/>
                  </a:lnTo>
                  <a:lnTo>
                    <a:pt x="277" y="83"/>
                  </a:lnTo>
                  <a:lnTo>
                    <a:pt x="290" y="76"/>
                  </a:lnTo>
                  <a:lnTo>
                    <a:pt x="304" y="70"/>
                  </a:lnTo>
                  <a:lnTo>
                    <a:pt x="316" y="64"/>
                  </a:lnTo>
                  <a:lnTo>
                    <a:pt x="326" y="61"/>
                  </a:lnTo>
                  <a:lnTo>
                    <a:pt x="334" y="57"/>
                  </a:lnTo>
                  <a:lnTo>
                    <a:pt x="339" y="55"/>
                  </a:lnTo>
                  <a:lnTo>
                    <a:pt x="351" y="45"/>
                  </a:lnTo>
                  <a:lnTo>
                    <a:pt x="353" y="30"/>
                  </a:lnTo>
                  <a:lnTo>
                    <a:pt x="344" y="15"/>
                  </a:lnTo>
                  <a:lnTo>
                    <a:pt x="333" y="1"/>
                  </a:lnTo>
                  <a:lnTo>
                    <a:pt x="327" y="0"/>
                  </a:lnTo>
                  <a:lnTo>
                    <a:pt x="320" y="0"/>
                  </a:lnTo>
                  <a:lnTo>
                    <a:pt x="310" y="1"/>
                  </a:lnTo>
                  <a:lnTo>
                    <a:pt x="300" y="3"/>
                  </a:lnTo>
                  <a:lnTo>
                    <a:pt x="288" y="7"/>
                  </a:lnTo>
                  <a:lnTo>
                    <a:pt x="275" y="11"/>
                  </a:lnTo>
                  <a:lnTo>
                    <a:pt x="262" y="17"/>
                  </a:lnTo>
                  <a:lnTo>
                    <a:pt x="249" y="22"/>
                  </a:lnTo>
                  <a:lnTo>
                    <a:pt x="243" y="23"/>
                  </a:lnTo>
                  <a:lnTo>
                    <a:pt x="234" y="26"/>
                  </a:lnTo>
                  <a:lnTo>
                    <a:pt x="221" y="31"/>
                  </a:lnTo>
                  <a:lnTo>
                    <a:pt x="206" y="36"/>
                  </a:lnTo>
                  <a:lnTo>
                    <a:pt x="189" y="41"/>
                  </a:lnTo>
                  <a:lnTo>
                    <a:pt x="171" y="48"/>
                  </a:lnTo>
                  <a:lnTo>
                    <a:pt x="151" y="55"/>
                  </a:lnTo>
                  <a:lnTo>
                    <a:pt x="130" y="62"/>
                  </a:lnTo>
                  <a:lnTo>
                    <a:pt x="111" y="69"/>
                  </a:lnTo>
                  <a:lnTo>
                    <a:pt x="90" y="76"/>
                  </a:lnTo>
                  <a:lnTo>
                    <a:pt x="71" y="83"/>
                  </a:lnTo>
                  <a:lnTo>
                    <a:pt x="55" y="89"/>
                  </a:lnTo>
                  <a:lnTo>
                    <a:pt x="40" y="93"/>
                  </a:lnTo>
                  <a:lnTo>
                    <a:pt x="28" y="98"/>
                  </a:lnTo>
                  <a:lnTo>
                    <a:pt x="18" y="101"/>
                  </a:lnTo>
                  <a:lnTo>
                    <a:pt x="14" y="102"/>
                  </a:lnTo>
                  <a:lnTo>
                    <a:pt x="3" y="109"/>
                  </a:lnTo>
                  <a:lnTo>
                    <a:pt x="0" y="120"/>
                  </a:lnTo>
                  <a:lnTo>
                    <a:pt x="7" y="135"/>
                  </a:lnTo>
                  <a:lnTo>
                    <a:pt x="23" y="154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7" name="Freeform 17">
              <a:extLst>
                <a:ext uri="{FF2B5EF4-FFF2-40B4-BE49-F238E27FC236}">
                  <a16:creationId xmlns:a16="http://schemas.microsoft.com/office/drawing/2014/main" id="{960ADA6D-9BDA-EC4F-A341-BA464B7B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74"/>
              <a:ext cx="54" cy="62"/>
            </a:xfrm>
            <a:custGeom>
              <a:avLst/>
              <a:gdLst>
                <a:gd name="T0" fmla="*/ 17 w 107"/>
                <a:gd name="T1" fmla="*/ 0 h 123"/>
                <a:gd name="T2" fmla="*/ 16 w 107"/>
                <a:gd name="T3" fmla="*/ 2 h 123"/>
                <a:gd name="T4" fmla="*/ 14 w 107"/>
                <a:gd name="T5" fmla="*/ 5 h 123"/>
                <a:gd name="T6" fmla="*/ 12 w 107"/>
                <a:gd name="T7" fmla="*/ 10 h 123"/>
                <a:gd name="T8" fmla="*/ 10 w 107"/>
                <a:gd name="T9" fmla="*/ 14 h 123"/>
                <a:gd name="T10" fmla="*/ 7 w 107"/>
                <a:gd name="T11" fmla="*/ 19 h 123"/>
                <a:gd name="T12" fmla="*/ 4 w 107"/>
                <a:gd name="T13" fmla="*/ 23 h 123"/>
                <a:gd name="T14" fmla="*/ 2 w 107"/>
                <a:gd name="T15" fmla="*/ 26 h 123"/>
                <a:gd name="T16" fmla="*/ 0 w 107"/>
                <a:gd name="T17" fmla="*/ 28 h 123"/>
                <a:gd name="T18" fmla="*/ 3 w 107"/>
                <a:gd name="T19" fmla="*/ 28 h 123"/>
                <a:gd name="T20" fmla="*/ 7 w 107"/>
                <a:gd name="T21" fmla="*/ 29 h 123"/>
                <a:gd name="T22" fmla="*/ 11 w 107"/>
                <a:gd name="T23" fmla="*/ 30 h 123"/>
                <a:gd name="T24" fmla="*/ 15 w 107"/>
                <a:gd name="T25" fmla="*/ 31 h 123"/>
                <a:gd name="T26" fmla="*/ 19 w 107"/>
                <a:gd name="T27" fmla="*/ 31 h 123"/>
                <a:gd name="T28" fmla="*/ 23 w 107"/>
                <a:gd name="T29" fmla="*/ 31 h 123"/>
                <a:gd name="T30" fmla="*/ 25 w 107"/>
                <a:gd name="T31" fmla="*/ 31 h 123"/>
                <a:gd name="T32" fmla="*/ 27 w 107"/>
                <a:gd name="T33" fmla="*/ 29 h 123"/>
                <a:gd name="T34" fmla="*/ 27 w 107"/>
                <a:gd name="T35" fmla="*/ 27 h 123"/>
                <a:gd name="T36" fmla="*/ 26 w 107"/>
                <a:gd name="T37" fmla="*/ 23 h 123"/>
                <a:gd name="T38" fmla="*/ 25 w 107"/>
                <a:gd name="T39" fmla="*/ 19 h 123"/>
                <a:gd name="T40" fmla="*/ 23 w 107"/>
                <a:gd name="T41" fmla="*/ 14 h 123"/>
                <a:gd name="T42" fmla="*/ 21 w 107"/>
                <a:gd name="T43" fmla="*/ 10 h 123"/>
                <a:gd name="T44" fmla="*/ 19 w 107"/>
                <a:gd name="T45" fmla="*/ 5 h 123"/>
                <a:gd name="T46" fmla="*/ 17 w 107"/>
                <a:gd name="T47" fmla="*/ 2 h 123"/>
                <a:gd name="T48" fmla="*/ 17 w 107"/>
                <a:gd name="T49" fmla="*/ 0 h 1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7" h="123">
                  <a:moveTo>
                    <a:pt x="65" y="0"/>
                  </a:moveTo>
                  <a:lnTo>
                    <a:pt x="61" y="7"/>
                  </a:lnTo>
                  <a:lnTo>
                    <a:pt x="55" y="20"/>
                  </a:lnTo>
                  <a:lnTo>
                    <a:pt x="46" y="37"/>
                  </a:lnTo>
                  <a:lnTo>
                    <a:pt x="37" y="55"/>
                  </a:lnTo>
                  <a:lnTo>
                    <a:pt x="27" y="73"/>
                  </a:lnTo>
                  <a:lnTo>
                    <a:pt x="16" y="91"/>
                  </a:lnTo>
                  <a:lnTo>
                    <a:pt x="7" y="103"/>
                  </a:lnTo>
                  <a:lnTo>
                    <a:pt x="0" y="110"/>
                  </a:lnTo>
                  <a:lnTo>
                    <a:pt x="10" y="111"/>
                  </a:lnTo>
                  <a:lnTo>
                    <a:pt x="25" y="114"/>
                  </a:lnTo>
                  <a:lnTo>
                    <a:pt x="42" y="117"/>
                  </a:lnTo>
                  <a:lnTo>
                    <a:pt x="59" y="121"/>
                  </a:lnTo>
                  <a:lnTo>
                    <a:pt x="75" y="122"/>
                  </a:lnTo>
                  <a:lnTo>
                    <a:pt x="89" y="123"/>
                  </a:lnTo>
                  <a:lnTo>
                    <a:pt x="100" y="121"/>
                  </a:lnTo>
                  <a:lnTo>
                    <a:pt x="106" y="115"/>
                  </a:lnTo>
                  <a:lnTo>
                    <a:pt x="107" y="106"/>
                  </a:lnTo>
                  <a:lnTo>
                    <a:pt x="104" y="91"/>
                  </a:lnTo>
                  <a:lnTo>
                    <a:pt x="98" y="73"/>
                  </a:lnTo>
                  <a:lnTo>
                    <a:pt x="91" y="55"/>
                  </a:lnTo>
                  <a:lnTo>
                    <a:pt x="83" y="37"/>
                  </a:lnTo>
                  <a:lnTo>
                    <a:pt x="75" y="20"/>
                  </a:lnTo>
                  <a:lnTo>
                    <a:pt x="68" y="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8" name="Freeform 18">
              <a:extLst>
                <a:ext uri="{FF2B5EF4-FFF2-40B4-BE49-F238E27FC236}">
                  <a16:creationId xmlns:a16="http://schemas.microsoft.com/office/drawing/2014/main" id="{3CCED590-2AC0-7B40-9A51-72E5C34F1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728"/>
              <a:ext cx="162" cy="49"/>
            </a:xfrm>
            <a:custGeom>
              <a:avLst/>
              <a:gdLst>
                <a:gd name="T0" fmla="*/ 0 w 323"/>
                <a:gd name="T1" fmla="*/ 0 h 99"/>
                <a:gd name="T2" fmla="*/ 2 w 323"/>
                <a:gd name="T3" fmla="*/ 1 h 99"/>
                <a:gd name="T4" fmla="*/ 5 w 323"/>
                <a:gd name="T5" fmla="*/ 4 h 99"/>
                <a:gd name="T6" fmla="*/ 8 w 323"/>
                <a:gd name="T7" fmla="*/ 8 h 99"/>
                <a:gd name="T8" fmla="*/ 12 w 323"/>
                <a:gd name="T9" fmla="*/ 11 h 99"/>
                <a:gd name="T10" fmla="*/ 14 w 323"/>
                <a:gd name="T11" fmla="*/ 15 h 99"/>
                <a:gd name="T12" fmla="*/ 17 w 323"/>
                <a:gd name="T13" fmla="*/ 19 h 99"/>
                <a:gd name="T14" fmla="*/ 19 w 323"/>
                <a:gd name="T15" fmla="*/ 22 h 99"/>
                <a:gd name="T16" fmla="*/ 20 w 323"/>
                <a:gd name="T17" fmla="*/ 24 h 99"/>
                <a:gd name="T18" fmla="*/ 23 w 323"/>
                <a:gd name="T19" fmla="*/ 24 h 99"/>
                <a:gd name="T20" fmla="*/ 27 w 323"/>
                <a:gd name="T21" fmla="*/ 24 h 99"/>
                <a:gd name="T22" fmla="*/ 31 w 323"/>
                <a:gd name="T23" fmla="*/ 24 h 99"/>
                <a:gd name="T24" fmla="*/ 35 w 323"/>
                <a:gd name="T25" fmla="*/ 24 h 99"/>
                <a:gd name="T26" fmla="*/ 39 w 323"/>
                <a:gd name="T27" fmla="*/ 24 h 99"/>
                <a:gd name="T28" fmla="*/ 43 w 323"/>
                <a:gd name="T29" fmla="*/ 24 h 99"/>
                <a:gd name="T30" fmla="*/ 46 w 323"/>
                <a:gd name="T31" fmla="*/ 24 h 99"/>
                <a:gd name="T32" fmla="*/ 48 w 323"/>
                <a:gd name="T33" fmla="*/ 24 h 99"/>
                <a:gd name="T34" fmla="*/ 52 w 323"/>
                <a:gd name="T35" fmla="*/ 24 h 99"/>
                <a:gd name="T36" fmla="*/ 57 w 323"/>
                <a:gd name="T37" fmla="*/ 23 h 99"/>
                <a:gd name="T38" fmla="*/ 62 w 323"/>
                <a:gd name="T39" fmla="*/ 22 h 99"/>
                <a:gd name="T40" fmla="*/ 67 w 323"/>
                <a:gd name="T41" fmla="*/ 20 h 99"/>
                <a:gd name="T42" fmla="*/ 73 w 323"/>
                <a:gd name="T43" fmla="*/ 19 h 99"/>
                <a:gd name="T44" fmla="*/ 77 w 323"/>
                <a:gd name="T45" fmla="*/ 17 h 99"/>
                <a:gd name="T46" fmla="*/ 80 w 323"/>
                <a:gd name="T47" fmla="*/ 16 h 99"/>
                <a:gd name="T48" fmla="*/ 81 w 323"/>
                <a:gd name="T49" fmla="*/ 15 h 99"/>
                <a:gd name="T50" fmla="*/ 81 w 323"/>
                <a:gd name="T51" fmla="*/ 14 h 99"/>
                <a:gd name="T52" fmla="*/ 80 w 323"/>
                <a:gd name="T53" fmla="*/ 13 h 99"/>
                <a:gd name="T54" fmla="*/ 78 w 323"/>
                <a:gd name="T55" fmla="*/ 12 h 99"/>
                <a:gd name="T56" fmla="*/ 76 w 323"/>
                <a:gd name="T57" fmla="*/ 11 h 99"/>
                <a:gd name="T58" fmla="*/ 74 w 323"/>
                <a:gd name="T59" fmla="*/ 9 h 99"/>
                <a:gd name="T60" fmla="*/ 70 w 323"/>
                <a:gd name="T61" fmla="*/ 8 h 99"/>
                <a:gd name="T62" fmla="*/ 66 w 323"/>
                <a:gd name="T63" fmla="*/ 7 h 99"/>
                <a:gd name="T64" fmla="*/ 62 w 323"/>
                <a:gd name="T65" fmla="*/ 6 h 99"/>
                <a:gd name="T66" fmla="*/ 57 w 323"/>
                <a:gd name="T67" fmla="*/ 5 h 99"/>
                <a:gd name="T68" fmla="*/ 50 w 323"/>
                <a:gd name="T69" fmla="*/ 3 h 99"/>
                <a:gd name="T70" fmla="*/ 44 w 323"/>
                <a:gd name="T71" fmla="*/ 2 h 99"/>
                <a:gd name="T72" fmla="*/ 37 w 323"/>
                <a:gd name="T73" fmla="*/ 1 h 99"/>
                <a:gd name="T74" fmla="*/ 29 w 323"/>
                <a:gd name="T75" fmla="*/ 1 h 99"/>
                <a:gd name="T76" fmla="*/ 20 w 323"/>
                <a:gd name="T77" fmla="*/ 0 h 99"/>
                <a:gd name="T78" fmla="*/ 10 w 323"/>
                <a:gd name="T79" fmla="*/ 0 h 99"/>
                <a:gd name="T80" fmla="*/ 0 w 323"/>
                <a:gd name="T81" fmla="*/ 0 h 9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23" h="99">
                  <a:moveTo>
                    <a:pt x="0" y="0"/>
                  </a:moveTo>
                  <a:lnTo>
                    <a:pt x="8" y="7"/>
                  </a:lnTo>
                  <a:lnTo>
                    <a:pt x="18" y="18"/>
                  </a:lnTo>
                  <a:lnTo>
                    <a:pt x="31" y="32"/>
                  </a:lnTo>
                  <a:lnTo>
                    <a:pt x="45" y="47"/>
                  </a:lnTo>
                  <a:lnTo>
                    <a:pt x="56" y="63"/>
                  </a:lnTo>
                  <a:lnTo>
                    <a:pt x="68" y="77"/>
                  </a:lnTo>
                  <a:lnTo>
                    <a:pt x="75" y="90"/>
                  </a:lnTo>
                  <a:lnTo>
                    <a:pt x="77" y="99"/>
                  </a:lnTo>
                  <a:lnTo>
                    <a:pt x="92" y="99"/>
                  </a:lnTo>
                  <a:lnTo>
                    <a:pt x="108" y="99"/>
                  </a:lnTo>
                  <a:lnTo>
                    <a:pt x="124" y="98"/>
                  </a:lnTo>
                  <a:lnTo>
                    <a:pt x="140" y="98"/>
                  </a:lnTo>
                  <a:lnTo>
                    <a:pt x="155" y="98"/>
                  </a:lnTo>
                  <a:lnTo>
                    <a:pt x="169" y="98"/>
                  </a:lnTo>
                  <a:lnTo>
                    <a:pt x="182" y="98"/>
                  </a:lnTo>
                  <a:lnTo>
                    <a:pt x="192" y="98"/>
                  </a:lnTo>
                  <a:lnTo>
                    <a:pt x="206" y="96"/>
                  </a:lnTo>
                  <a:lnTo>
                    <a:pt x="225" y="92"/>
                  </a:lnTo>
                  <a:lnTo>
                    <a:pt x="246" y="88"/>
                  </a:lnTo>
                  <a:lnTo>
                    <a:pt x="268" y="82"/>
                  </a:lnTo>
                  <a:lnTo>
                    <a:pt x="289" y="76"/>
                  </a:lnTo>
                  <a:lnTo>
                    <a:pt x="306" y="70"/>
                  </a:lnTo>
                  <a:lnTo>
                    <a:pt x="318" y="65"/>
                  </a:lnTo>
                  <a:lnTo>
                    <a:pt x="323" y="60"/>
                  </a:lnTo>
                  <a:lnTo>
                    <a:pt x="321" y="56"/>
                  </a:lnTo>
                  <a:lnTo>
                    <a:pt x="318" y="53"/>
                  </a:lnTo>
                  <a:lnTo>
                    <a:pt x="312" y="50"/>
                  </a:lnTo>
                  <a:lnTo>
                    <a:pt x="303" y="45"/>
                  </a:lnTo>
                  <a:lnTo>
                    <a:pt x="293" y="39"/>
                  </a:lnTo>
                  <a:lnTo>
                    <a:pt x="280" y="35"/>
                  </a:lnTo>
                  <a:lnTo>
                    <a:pt x="264" y="30"/>
                  </a:lnTo>
                  <a:lnTo>
                    <a:pt x="245" y="24"/>
                  </a:lnTo>
                  <a:lnTo>
                    <a:pt x="225" y="20"/>
                  </a:lnTo>
                  <a:lnTo>
                    <a:pt x="200" y="15"/>
                  </a:lnTo>
                  <a:lnTo>
                    <a:pt x="175" y="10"/>
                  </a:lnTo>
                  <a:lnTo>
                    <a:pt x="145" y="7"/>
                  </a:lnTo>
                  <a:lnTo>
                    <a:pt x="114" y="4"/>
                  </a:lnTo>
                  <a:lnTo>
                    <a:pt x="78" y="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69" name="Freeform 19">
              <a:extLst>
                <a:ext uri="{FF2B5EF4-FFF2-40B4-BE49-F238E27FC236}">
                  <a16:creationId xmlns:a16="http://schemas.microsoft.com/office/drawing/2014/main" id="{5407DBA1-3F5F-D840-9496-1F9C173FE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1912"/>
              <a:ext cx="39" cy="99"/>
            </a:xfrm>
            <a:custGeom>
              <a:avLst/>
              <a:gdLst>
                <a:gd name="T0" fmla="*/ 11 w 80"/>
                <a:gd name="T1" fmla="*/ 0 h 198"/>
                <a:gd name="T2" fmla="*/ 10 w 80"/>
                <a:gd name="T3" fmla="*/ 3 h 198"/>
                <a:gd name="T4" fmla="*/ 10 w 80"/>
                <a:gd name="T5" fmla="*/ 9 h 198"/>
                <a:gd name="T6" fmla="*/ 8 w 80"/>
                <a:gd name="T7" fmla="*/ 16 h 198"/>
                <a:gd name="T8" fmla="*/ 6 w 80"/>
                <a:gd name="T9" fmla="*/ 23 h 198"/>
                <a:gd name="T10" fmla="*/ 4 w 80"/>
                <a:gd name="T11" fmla="*/ 31 h 198"/>
                <a:gd name="T12" fmla="*/ 2 w 80"/>
                <a:gd name="T13" fmla="*/ 38 h 198"/>
                <a:gd name="T14" fmla="*/ 1 w 80"/>
                <a:gd name="T15" fmla="*/ 44 h 198"/>
                <a:gd name="T16" fmla="*/ 0 w 80"/>
                <a:gd name="T17" fmla="*/ 49 h 198"/>
                <a:gd name="T18" fmla="*/ 1 w 80"/>
                <a:gd name="T19" fmla="*/ 49 h 198"/>
                <a:gd name="T20" fmla="*/ 2 w 80"/>
                <a:gd name="T21" fmla="*/ 50 h 198"/>
                <a:gd name="T22" fmla="*/ 4 w 80"/>
                <a:gd name="T23" fmla="*/ 50 h 198"/>
                <a:gd name="T24" fmla="*/ 6 w 80"/>
                <a:gd name="T25" fmla="*/ 50 h 198"/>
                <a:gd name="T26" fmla="*/ 8 w 80"/>
                <a:gd name="T27" fmla="*/ 49 h 198"/>
                <a:gd name="T28" fmla="*/ 10 w 80"/>
                <a:gd name="T29" fmla="*/ 49 h 198"/>
                <a:gd name="T30" fmla="*/ 11 w 80"/>
                <a:gd name="T31" fmla="*/ 48 h 198"/>
                <a:gd name="T32" fmla="*/ 12 w 80"/>
                <a:gd name="T33" fmla="*/ 47 h 198"/>
                <a:gd name="T34" fmla="*/ 13 w 80"/>
                <a:gd name="T35" fmla="*/ 44 h 198"/>
                <a:gd name="T36" fmla="*/ 16 w 80"/>
                <a:gd name="T37" fmla="*/ 42 h 198"/>
                <a:gd name="T38" fmla="*/ 18 w 80"/>
                <a:gd name="T39" fmla="*/ 39 h 198"/>
                <a:gd name="T40" fmla="*/ 19 w 80"/>
                <a:gd name="T41" fmla="*/ 34 h 198"/>
                <a:gd name="T42" fmla="*/ 19 w 80"/>
                <a:gd name="T43" fmla="*/ 31 h 198"/>
                <a:gd name="T44" fmla="*/ 19 w 80"/>
                <a:gd name="T45" fmla="*/ 26 h 198"/>
                <a:gd name="T46" fmla="*/ 18 w 80"/>
                <a:gd name="T47" fmla="*/ 21 h 198"/>
                <a:gd name="T48" fmla="*/ 17 w 80"/>
                <a:gd name="T49" fmla="*/ 16 h 198"/>
                <a:gd name="T50" fmla="*/ 16 w 80"/>
                <a:gd name="T51" fmla="*/ 10 h 198"/>
                <a:gd name="T52" fmla="*/ 14 w 80"/>
                <a:gd name="T53" fmla="*/ 6 h 198"/>
                <a:gd name="T54" fmla="*/ 13 w 80"/>
                <a:gd name="T55" fmla="*/ 2 h 198"/>
                <a:gd name="T56" fmla="*/ 11 w 80"/>
                <a:gd name="T57" fmla="*/ 0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0" h="198">
                  <a:moveTo>
                    <a:pt x="45" y="0"/>
                  </a:moveTo>
                  <a:lnTo>
                    <a:pt x="44" y="12"/>
                  </a:lnTo>
                  <a:lnTo>
                    <a:pt x="41" y="33"/>
                  </a:lnTo>
                  <a:lnTo>
                    <a:pt x="35" y="61"/>
                  </a:lnTo>
                  <a:lnTo>
                    <a:pt x="27" y="91"/>
                  </a:lnTo>
                  <a:lnTo>
                    <a:pt x="19" y="122"/>
                  </a:lnTo>
                  <a:lnTo>
                    <a:pt x="11" y="152"/>
                  </a:lnTo>
                  <a:lnTo>
                    <a:pt x="5" y="176"/>
                  </a:lnTo>
                  <a:lnTo>
                    <a:pt x="0" y="193"/>
                  </a:lnTo>
                  <a:lnTo>
                    <a:pt x="4" y="195"/>
                  </a:lnTo>
                  <a:lnTo>
                    <a:pt x="11" y="197"/>
                  </a:lnTo>
                  <a:lnTo>
                    <a:pt x="18" y="198"/>
                  </a:lnTo>
                  <a:lnTo>
                    <a:pt x="27" y="197"/>
                  </a:lnTo>
                  <a:lnTo>
                    <a:pt x="35" y="195"/>
                  </a:lnTo>
                  <a:lnTo>
                    <a:pt x="42" y="193"/>
                  </a:lnTo>
                  <a:lnTo>
                    <a:pt x="48" y="190"/>
                  </a:lnTo>
                  <a:lnTo>
                    <a:pt x="50" y="185"/>
                  </a:lnTo>
                  <a:lnTo>
                    <a:pt x="56" y="176"/>
                  </a:lnTo>
                  <a:lnTo>
                    <a:pt x="65" y="165"/>
                  </a:lnTo>
                  <a:lnTo>
                    <a:pt x="75" y="153"/>
                  </a:lnTo>
                  <a:lnTo>
                    <a:pt x="80" y="136"/>
                  </a:lnTo>
                  <a:lnTo>
                    <a:pt x="80" y="122"/>
                  </a:lnTo>
                  <a:lnTo>
                    <a:pt x="78" y="104"/>
                  </a:lnTo>
                  <a:lnTo>
                    <a:pt x="75" y="83"/>
                  </a:lnTo>
                  <a:lnTo>
                    <a:pt x="72" y="61"/>
                  </a:lnTo>
                  <a:lnTo>
                    <a:pt x="66" y="40"/>
                  </a:lnTo>
                  <a:lnTo>
                    <a:pt x="60" y="21"/>
                  </a:lnTo>
                  <a:lnTo>
                    <a:pt x="53" y="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0" name="Freeform 20">
              <a:extLst>
                <a:ext uri="{FF2B5EF4-FFF2-40B4-BE49-F238E27FC236}">
                  <a16:creationId xmlns:a16="http://schemas.microsoft.com/office/drawing/2014/main" id="{5DDEF814-E493-E248-9C4D-53F1D2DA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" y="1451"/>
              <a:ext cx="163" cy="104"/>
            </a:xfrm>
            <a:custGeom>
              <a:avLst/>
              <a:gdLst>
                <a:gd name="T0" fmla="*/ 82 w 325"/>
                <a:gd name="T1" fmla="*/ 11 h 209"/>
                <a:gd name="T2" fmla="*/ 81 w 325"/>
                <a:gd name="T3" fmla="*/ 13 h 209"/>
                <a:gd name="T4" fmla="*/ 79 w 325"/>
                <a:gd name="T5" fmla="*/ 16 h 209"/>
                <a:gd name="T6" fmla="*/ 77 w 325"/>
                <a:gd name="T7" fmla="*/ 19 h 209"/>
                <a:gd name="T8" fmla="*/ 74 w 325"/>
                <a:gd name="T9" fmla="*/ 22 h 209"/>
                <a:gd name="T10" fmla="*/ 71 w 325"/>
                <a:gd name="T11" fmla="*/ 25 h 209"/>
                <a:gd name="T12" fmla="*/ 67 w 325"/>
                <a:gd name="T13" fmla="*/ 27 h 209"/>
                <a:gd name="T14" fmla="*/ 63 w 325"/>
                <a:gd name="T15" fmla="*/ 29 h 209"/>
                <a:gd name="T16" fmla="*/ 60 w 325"/>
                <a:gd name="T17" fmla="*/ 31 h 209"/>
                <a:gd name="T18" fmla="*/ 58 w 325"/>
                <a:gd name="T19" fmla="*/ 32 h 209"/>
                <a:gd name="T20" fmla="*/ 55 w 325"/>
                <a:gd name="T21" fmla="*/ 32 h 209"/>
                <a:gd name="T22" fmla="*/ 52 w 325"/>
                <a:gd name="T23" fmla="*/ 34 h 209"/>
                <a:gd name="T24" fmla="*/ 49 w 325"/>
                <a:gd name="T25" fmla="*/ 35 h 209"/>
                <a:gd name="T26" fmla="*/ 45 w 325"/>
                <a:gd name="T27" fmla="*/ 36 h 209"/>
                <a:gd name="T28" fmla="*/ 41 w 325"/>
                <a:gd name="T29" fmla="*/ 38 h 209"/>
                <a:gd name="T30" fmla="*/ 37 w 325"/>
                <a:gd name="T31" fmla="*/ 40 h 209"/>
                <a:gd name="T32" fmla="*/ 33 w 325"/>
                <a:gd name="T33" fmla="*/ 41 h 209"/>
                <a:gd name="T34" fmla="*/ 29 w 325"/>
                <a:gd name="T35" fmla="*/ 43 h 209"/>
                <a:gd name="T36" fmla="*/ 25 w 325"/>
                <a:gd name="T37" fmla="*/ 45 h 209"/>
                <a:gd name="T38" fmla="*/ 21 w 325"/>
                <a:gd name="T39" fmla="*/ 46 h 209"/>
                <a:gd name="T40" fmla="*/ 18 w 325"/>
                <a:gd name="T41" fmla="*/ 47 h 209"/>
                <a:gd name="T42" fmla="*/ 15 w 325"/>
                <a:gd name="T43" fmla="*/ 49 h 209"/>
                <a:gd name="T44" fmla="*/ 12 w 325"/>
                <a:gd name="T45" fmla="*/ 50 h 209"/>
                <a:gd name="T46" fmla="*/ 10 w 325"/>
                <a:gd name="T47" fmla="*/ 51 h 209"/>
                <a:gd name="T48" fmla="*/ 9 w 325"/>
                <a:gd name="T49" fmla="*/ 51 h 209"/>
                <a:gd name="T50" fmla="*/ 7 w 325"/>
                <a:gd name="T51" fmla="*/ 52 h 209"/>
                <a:gd name="T52" fmla="*/ 5 w 325"/>
                <a:gd name="T53" fmla="*/ 52 h 209"/>
                <a:gd name="T54" fmla="*/ 3 w 325"/>
                <a:gd name="T55" fmla="*/ 51 h 209"/>
                <a:gd name="T56" fmla="*/ 2 w 325"/>
                <a:gd name="T57" fmla="*/ 49 h 209"/>
                <a:gd name="T58" fmla="*/ 1 w 325"/>
                <a:gd name="T59" fmla="*/ 48 h 209"/>
                <a:gd name="T60" fmla="*/ 1 w 325"/>
                <a:gd name="T61" fmla="*/ 45 h 209"/>
                <a:gd name="T62" fmla="*/ 0 w 325"/>
                <a:gd name="T63" fmla="*/ 43 h 209"/>
                <a:gd name="T64" fmla="*/ 0 w 325"/>
                <a:gd name="T65" fmla="*/ 41 h 209"/>
                <a:gd name="T66" fmla="*/ 1 w 325"/>
                <a:gd name="T67" fmla="*/ 40 h 209"/>
                <a:gd name="T68" fmla="*/ 2 w 325"/>
                <a:gd name="T69" fmla="*/ 38 h 209"/>
                <a:gd name="T70" fmla="*/ 4 w 325"/>
                <a:gd name="T71" fmla="*/ 37 h 209"/>
                <a:gd name="T72" fmla="*/ 7 w 325"/>
                <a:gd name="T73" fmla="*/ 35 h 209"/>
                <a:gd name="T74" fmla="*/ 9 w 325"/>
                <a:gd name="T75" fmla="*/ 34 h 209"/>
                <a:gd name="T76" fmla="*/ 12 w 325"/>
                <a:gd name="T77" fmla="*/ 32 h 209"/>
                <a:gd name="T78" fmla="*/ 16 w 325"/>
                <a:gd name="T79" fmla="*/ 31 h 209"/>
                <a:gd name="T80" fmla="*/ 19 w 325"/>
                <a:gd name="T81" fmla="*/ 29 h 209"/>
                <a:gd name="T82" fmla="*/ 20 w 325"/>
                <a:gd name="T83" fmla="*/ 28 h 209"/>
                <a:gd name="T84" fmla="*/ 22 w 325"/>
                <a:gd name="T85" fmla="*/ 27 h 209"/>
                <a:gd name="T86" fmla="*/ 25 w 325"/>
                <a:gd name="T87" fmla="*/ 26 h 209"/>
                <a:gd name="T88" fmla="*/ 29 w 325"/>
                <a:gd name="T89" fmla="*/ 24 h 209"/>
                <a:gd name="T90" fmla="*/ 32 w 325"/>
                <a:gd name="T91" fmla="*/ 22 h 209"/>
                <a:gd name="T92" fmla="*/ 37 w 325"/>
                <a:gd name="T93" fmla="*/ 20 h 209"/>
                <a:gd name="T94" fmla="*/ 42 w 325"/>
                <a:gd name="T95" fmla="*/ 17 h 209"/>
                <a:gd name="T96" fmla="*/ 46 w 325"/>
                <a:gd name="T97" fmla="*/ 15 h 209"/>
                <a:gd name="T98" fmla="*/ 51 w 325"/>
                <a:gd name="T99" fmla="*/ 12 h 209"/>
                <a:gd name="T100" fmla="*/ 56 w 325"/>
                <a:gd name="T101" fmla="*/ 10 h 209"/>
                <a:gd name="T102" fmla="*/ 60 w 325"/>
                <a:gd name="T103" fmla="*/ 8 h 209"/>
                <a:gd name="T104" fmla="*/ 64 w 325"/>
                <a:gd name="T105" fmla="*/ 6 h 209"/>
                <a:gd name="T106" fmla="*/ 68 w 325"/>
                <a:gd name="T107" fmla="*/ 4 h 209"/>
                <a:gd name="T108" fmla="*/ 71 w 325"/>
                <a:gd name="T109" fmla="*/ 2 h 209"/>
                <a:gd name="T110" fmla="*/ 73 w 325"/>
                <a:gd name="T111" fmla="*/ 1 h 209"/>
                <a:gd name="T112" fmla="*/ 74 w 325"/>
                <a:gd name="T113" fmla="*/ 1 h 209"/>
                <a:gd name="T114" fmla="*/ 77 w 325"/>
                <a:gd name="T115" fmla="*/ 0 h 209"/>
                <a:gd name="T116" fmla="*/ 79 w 325"/>
                <a:gd name="T117" fmla="*/ 1 h 209"/>
                <a:gd name="T118" fmla="*/ 81 w 325"/>
                <a:gd name="T119" fmla="*/ 5 h 209"/>
                <a:gd name="T120" fmla="*/ 82 w 325"/>
                <a:gd name="T121" fmla="*/ 11 h 2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25" h="209">
                  <a:moveTo>
                    <a:pt x="325" y="46"/>
                  </a:moveTo>
                  <a:lnTo>
                    <a:pt x="322" y="55"/>
                  </a:lnTo>
                  <a:lnTo>
                    <a:pt x="316" y="66"/>
                  </a:lnTo>
                  <a:lnTo>
                    <a:pt x="306" y="77"/>
                  </a:lnTo>
                  <a:lnTo>
                    <a:pt x="295" y="89"/>
                  </a:lnTo>
                  <a:lnTo>
                    <a:pt x="282" y="100"/>
                  </a:lnTo>
                  <a:lnTo>
                    <a:pt x="267" y="109"/>
                  </a:lnTo>
                  <a:lnTo>
                    <a:pt x="252" y="119"/>
                  </a:lnTo>
                  <a:lnTo>
                    <a:pt x="237" y="124"/>
                  </a:lnTo>
                  <a:lnTo>
                    <a:pt x="229" y="128"/>
                  </a:lnTo>
                  <a:lnTo>
                    <a:pt x="219" y="131"/>
                  </a:lnTo>
                  <a:lnTo>
                    <a:pt x="206" y="136"/>
                  </a:lnTo>
                  <a:lnTo>
                    <a:pt x="193" y="142"/>
                  </a:lnTo>
                  <a:lnTo>
                    <a:pt x="178" y="147"/>
                  </a:lnTo>
                  <a:lnTo>
                    <a:pt x="162" y="153"/>
                  </a:lnTo>
                  <a:lnTo>
                    <a:pt x="146" y="160"/>
                  </a:lnTo>
                  <a:lnTo>
                    <a:pt x="130" y="167"/>
                  </a:lnTo>
                  <a:lnTo>
                    <a:pt x="114" y="173"/>
                  </a:lnTo>
                  <a:lnTo>
                    <a:pt x="98" y="180"/>
                  </a:lnTo>
                  <a:lnTo>
                    <a:pt x="83" y="185"/>
                  </a:lnTo>
                  <a:lnTo>
                    <a:pt x="70" y="191"/>
                  </a:lnTo>
                  <a:lnTo>
                    <a:pt x="57" y="196"/>
                  </a:lnTo>
                  <a:lnTo>
                    <a:pt x="47" y="200"/>
                  </a:lnTo>
                  <a:lnTo>
                    <a:pt x="40" y="204"/>
                  </a:lnTo>
                  <a:lnTo>
                    <a:pt x="34" y="206"/>
                  </a:lnTo>
                  <a:lnTo>
                    <a:pt x="25" y="209"/>
                  </a:lnTo>
                  <a:lnTo>
                    <a:pt x="17" y="209"/>
                  </a:lnTo>
                  <a:lnTo>
                    <a:pt x="11" y="205"/>
                  </a:lnTo>
                  <a:lnTo>
                    <a:pt x="7" y="199"/>
                  </a:lnTo>
                  <a:lnTo>
                    <a:pt x="3" y="192"/>
                  </a:lnTo>
                  <a:lnTo>
                    <a:pt x="1" y="183"/>
                  </a:lnTo>
                  <a:lnTo>
                    <a:pt x="0" y="174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8" y="154"/>
                  </a:lnTo>
                  <a:lnTo>
                    <a:pt x="15" y="149"/>
                  </a:lnTo>
                  <a:lnTo>
                    <a:pt x="25" y="143"/>
                  </a:lnTo>
                  <a:lnTo>
                    <a:pt x="36" y="136"/>
                  </a:lnTo>
                  <a:lnTo>
                    <a:pt x="48" y="130"/>
                  </a:lnTo>
                  <a:lnTo>
                    <a:pt x="61" y="124"/>
                  </a:lnTo>
                  <a:lnTo>
                    <a:pt x="74" y="119"/>
                  </a:lnTo>
                  <a:lnTo>
                    <a:pt x="78" y="115"/>
                  </a:lnTo>
                  <a:lnTo>
                    <a:pt x="86" y="111"/>
                  </a:lnTo>
                  <a:lnTo>
                    <a:pt x="98" y="105"/>
                  </a:lnTo>
                  <a:lnTo>
                    <a:pt x="113" y="98"/>
                  </a:lnTo>
                  <a:lnTo>
                    <a:pt x="128" y="89"/>
                  </a:lnTo>
                  <a:lnTo>
                    <a:pt x="146" y="81"/>
                  </a:lnTo>
                  <a:lnTo>
                    <a:pt x="165" y="70"/>
                  </a:lnTo>
                  <a:lnTo>
                    <a:pt x="184" y="61"/>
                  </a:lnTo>
                  <a:lnTo>
                    <a:pt x="203" y="51"/>
                  </a:lnTo>
                  <a:lnTo>
                    <a:pt x="221" y="42"/>
                  </a:lnTo>
                  <a:lnTo>
                    <a:pt x="240" y="32"/>
                  </a:lnTo>
                  <a:lnTo>
                    <a:pt x="256" y="24"/>
                  </a:lnTo>
                  <a:lnTo>
                    <a:pt x="269" y="16"/>
                  </a:lnTo>
                  <a:lnTo>
                    <a:pt x="281" y="10"/>
                  </a:lnTo>
                  <a:lnTo>
                    <a:pt x="289" y="6"/>
                  </a:lnTo>
                  <a:lnTo>
                    <a:pt x="294" y="4"/>
                  </a:lnTo>
                  <a:lnTo>
                    <a:pt x="305" y="0"/>
                  </a:lnTo>
                  <a:lnTo>
                    <a:pt x="316" y="6"/>
                  </a:lnTo>
                  <a:lnTo>
                    <a:pt x="321" y="21"/>
                  </a:lnTo>
                  <a:lnTo>
                    <a:pt x="325" y="46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1" name="Freeform 21">
              <a:extLst>
                <a:ext uri="{FF2B5EF4-FFF2-40B4-BE49-F238E27FC236}">
                  <a16:creationId xmlns:a16="http://schemas.microsoft.com/office/drawing/2014/main" id="{AEA7A66C-DA50-724C-94D8-2146DEFAE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" y="1696"/>
              <a:ext cx="62" cy="56"/>
            </a:xfrm>
            <a:custGeom>
              <a:avLst/>
              <a:gdLst>
                <a:gd name="T0" fmla="*/ 0 w 125"/>
                <a:gd name="T1" fmla="*/ 0 h 110"/>
                <a:gd name="T2" fmla="*/ 1 w 125"/>
                <a:gd name="T3" fmla="*/ 1 h 110"/>
                <a:gd name="T4" fmla="*/ 5 w 125"/>
                <a:gd name="T5" fmla="*/ 2 h 110"/>
                <a:gd name="T6" fmla="*/ 10 w 125"/>
                <a:gd name="T7" fmla="*/ 4 h 110"/>
                <a:gd name="T8" fmla="*/ 14 w 125"/>
                <a:gd name="T9" fmla="*/ 5 h 110"/>
                <a:gd name="T10" fmla="*/ 20 w 125"/>
                <a:gd name="T11" fmla="*/ 6 h 110"/>
                <a:gd name="T12" fmla="*/ 25 w 125"/>
                <a:gd name="T13" fmla="*/ 8 h 110"/>
                <a:gd name="T14" fmla="*/ 28 w 125"/>
                <a:gd name="T15" fmla="*/ 8 h 110"/>
                <a:gd name="T16" fmla="*/ 31 w 125"/>
                <a:gd name="T17" fmla="*/ 8 h 110"/>
                <a:gd name="T18" fmla="*/ 29 w 125"/>
                <a:gd name="T19" fmla="*/ 10 h 110"/>
                <a:gd name="T20" fmla="*/ 27 w 125"/>
                <a:gd name="T21" fmla="*/ 13 h 110"/>
                <a:gd name="T22" fmla="*/ 25 w 125"/>
                <a:gd name="T23" fmla="*/ 17 h 110"/>
                <a:gd name="T24" fmla="*/ 23 w 125"/>
                <a:gd name="T25" fmla="*/ 20 h 110"/>
                <a:gd name="T26" fmla="*/ 20 w 125"/>
                <a:gd name="T27" fmla="*/ 24 h 110"/>
                <a:gd name="T28" fmla="*/ 18 w 125"/>
                <a:gd name="T29" fmla="*/ 27 h 110"/>
                <a:gd name="T30" fmla="*/ 16 w 125"/>
                <a:gd name="T31" fmla="*/ 28 h 110"/>
                <a:gd name="T32" fmla="*/ 14 w 125"/>
                <a:gd name="T33" fmla="*/ 29 h 110"/>
                <a:gd name="T34" fmla="*/ 12 w 125"/>
                <a:gd name="T35" fmla="*/ 27 h 110"/>
                <a:gd name="T36" fmla="*/ 10 w 125"/>
                <a:gd name="T37" fmla="*/ 24 h 110"/>
                <a:gd name="T38" fmla="*/ 7 w 125"/>
                <a:gd name="T39" fmla="*/ 20 h 110"/>
                <a:gd name="T40" fmla="*/ 5 w 125"/>
                <a:gd name="T41" fmla="*/ 15 h 110"/>
                <a:gd name="T42" fmla="*/ 3 w 125"/>
                <a:gd name="T43" fmla="*/ 10 h 110"/>
                <a:gd name="T44" fmla="*/ 2 w 125"/>
                <a:gd name="T45" fmla="*/ 6 h 110"/>
                <a:gd name="T46" fmla="*/ 1 w 125"/>
                <a:gd name="T47" fmla="*/ 2 h 110"/>
                <a:gd name="T48" fmla="*/ 0 w 125"/>
                <a:gd name="T49" fmla="*/ 0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10">
                  <a:moveTo>
                    <a:pt x="0" y="0"/>
                  </a:moveTo>
                  <a:lnTo>
                    <a:pt x="7" y="2"/>
                  </a:lnTo>
                  <a:lnTo>
                    <a:pt x="21" y="7"/>
                  </a:lnTo>
                  <a:lnTo>
                    <a:pt x="40" y="13"/>
                  </a:lnTo>
                  <a:lnTo>
                    <a:pt x="59" y="18"/>
                  </a:lnTo>
                  <a:lnTo>
                    <a:pt x="80" y="24"/>
                  </a:lnTo>
                  <a:lnTo>
                    <a:pt x="100" y="29"/>
                  </a:lnTo>
                  <a:lnTo>
                    <a:pt x="115" y="31"/>
                  </a:lnTo>
                  <a:lnTo>
                    <a:pt x="125" y="31"/>
                  </a:lnTo>
                  <a:lnTo>
                    <a:pt x="118" y="39"/>
                  </a:lnTo>
                  <a:lnTo>
                    <a:pt x="111" y="52"/>
                  </a:lnTo>
                  <a:lnTo>
                    <a:pt x="102" y="66"/>
                  </a:lnTo>
                  <a:lnTo>
                    <a:pt x="93" y="79"/>
                  </a:lnTo>
                  <a:lnTo>
                    <a:pt x="82" y="92"/>
                  </a:lnTo>
                  <a:lnTo>
                    <a:pt x="73" y="104"/>
                  </a:lnTo>
                  <a:lnTo>
                    <a:pt x="64" y="109"/>
                  </a:lnTo>
                  <a:lnTo>
                    <a:pt x="56" y="110"/>
                  </a:lnTo>
                  <a:lnTo>
                    <a:pt x="48" y="105"/>
                  </a:lnTo>
                  <a:lnTo>
                    <a:pt x="40" y="92"/>
                  </a:lnTo>
                  <a:lnTo>
                    <a:pt x="30" y="76"/>
                  </a:lnTo>
                  <a:lnTo>
                    <a:pt x="22" y="57"/>
                  </a:lnTo>
                  <a:lnTo>
                    <a:pt x="15" y="39"/>
                  </a:lnTo>
                  <a:lnTo>
                    <a:pt x="9" y="22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2" name="Freeform 22">
              <a:extLst>
                <a:ext uri="{FF2B5EF4-FFF2-40B4-BE49-F238E27FC236}">
                  <a16:creationId xmlns:a16="http://schemas.microsoft.com/office/drawing/2014/main" id="{3C081A3E-49DC-AF42-88FE-C4D8B49DA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1555"/>
              <a:ext cx="99" cy="137"/>
            </a:xfrm>
            <a:custGeom>
              <a:avLst/>
              <a:gdLst>
                <a:gd name="T0" fmla="*/ 46 w 198"/>
                <a:gd name="T1" fmla="*/ 0 h 273"/>
                <a:gd name="T2" fmla="*/ 46 w 198"/>
                <a:gd name="T3" fmla="*/ 7 h 273"/>
                <a:gd name="T4" fmla="*/ 46 w 198"/>
                <a:gd name="T5" fmla="*/ 16 h 273"/>
                <a:gd name="T6" fmla="*/ 48 w 198"/>
                <a:gd name="T7" fmla="*/ 26 h 273"/>
                <a:gd name="T8" fmla="*/ 50 w 198"/>
                <a:gd name="T9" fmla="*/ 31 h 273"/>
                <a:gd name="T10" fmla="*/ 47 w 198"/>
                <a:gd name="T11" fmla="*/ 34 h 273"/>
                <a:gd name="T12" fmla="*/ 45 w 198"/>
                <a:gd name="T13" fmla="*/ 37 h 273"/>
                <a:gd name="T14" fmla="*/ 42 w 198"/>
                <a:gd name="T15" fmla="*/ 39 h 273"/>
                <a:gd name="T16" fmla="*/ 39 w 198"/>
                <a:gd name="T17" fmla="*/ 42 h 273"/>
                <a:gd name="T18" fmla="*/ 36 w 198"/>
                <a:gd name="T19" fmla="*/ 45 h 273"/>
                <a:gd name="T20" fmla="*/ 34 w 198"/>
                <a:gd name="T21" fmla="*/ 48 h 273"/>
                <a:gd name="T22" fmla="*/ 32 w 198"/>
                <a:gd name="T23" fmla="*/ 50 h 273"/>
                <a:gd name="T24" fmla="*/ 30 w 198"/>
                <a:gd name="T25" fmla="*/ 52 h 273"/>
                <a:gd name="T26" fmla="*/ 27 w 198"/>
                <a:gd name="T27" fmla="*/ 54 h 273"/>
                <a:gd name="T28" fmla="*/ 23 w 198"/>
                <a:gd name="T29" fmla="*/ 57 h 273"/>
                <a:gd name="T30" fmla="*/ 19 w 198"/>
                <a:gd name="T31" fmla="*/ 60 h 273"/>
                <a:gd name="T32" fmla="*/ 14 w 198"/>
                <a:gd name="T33" fmla="*/ 63 h 273"/>
                <a:gd name="T34" fmla="*/ 10 w 198"/>
                <a:gd name="T35" fmla="*/ 65 h 273"/>
                <a:gd name="T36" fmla="*/ 5 w 198"/>
                <a:gd name="T37" fmla="*/ 67 h 273"/>
                <a:gd name="T38" fmla="*/ 2 w 198"/>
                <a:gd name="T39" fmla="*/ 69 h 273"/>
                <a:gd name="T40" fmla="*/ 1 w 198"/>
                <a:gd name="T41" fmla="*/ 69 h 273"/>
                <a:gd name="T42" fmla="*/ 0 w 198"/>
                <a:gd name="T43" fmla="*/ 68 h 273"/>
                <a:gd name="T44" fmla="*/ 0 w 198"/>
                <a:gd name="T45" fmla="*/ 67 h 273"/>
                <a:gd name="T46" fmla="*/ 1 w 198"/>
                <a:gd name="T47" fmla="*/ 65 h 273"/>
                <a:gd name="T48" fmla="*/ 1 w 198"/>
                <a:gd name="T49" fmla="*/ 62 h 273"/>
                <a:gd name="T50" fmla="*/ 2 w 198"/>
                <a:gd name="T51" fmla="*/ 60 h 273"/>
                <a:gd name="T52" fmla="*/ 3 w 198"/>
                <a:gd name="T53" fmla="*/ 56 h 273"/>
                <a:gd name="T54" fmla="*/ 5 w 198"/>
                <a:gd name="T55" fmla="*/ 53 h 273"/>
                <a:gd name="T56" fmla="*/ 8 w 198"/>
                <a:gd name="T57" fmla="*/ 49 h 273"/>
                <a:gd name="T58" fmla="*/ 10 w 198"/>
                <a:gd name="T59" fmla="*/ 44 h 273"/>
                <a:gd name="T60" fmla="*/ 14 w 198"/>
                <a:gd name="T61" fmla="*/ 39 h 273"/>
                <a:gd name="T62" fmla="*/ 17 w 198"/>
                <a:gd name="T63" fmla="*/ 33 h 273"/>
                <a:gd name="T64" fmla="*/ 22 w 198"/>
                <a:gd name="T65" fmla="*/ 28 h 273"/>
                <a:gd name="T66" fmla="*/ 27 w 198"/>
                <a:gd name="T67" fmla="*/ 21 h 273"/>
                <a:gd name="T68" fmla="*/ 32 w 198"/>
                <a:gd name="T69" fmla="*/ 15 h 273"/>
                <a:gd name="T70" fmla="*/ 39 w 198"/>
                <a:gd name="T71" fmla="*/ 8 h 273"/>
                <a:gd name="T72" fmla="*/ 46 w 198"/>
                <a:gd name="T73" fmla="*/ 0 h 2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8" h="273">
                  <a:moveTo>
                    <a:pt x="181" y="0"/>
                  </a:moveTo>
                  <a:lnTo>
                    <a:pt x="181" y="25"/>
                  </a:lnTo>
                  <a:lnTo>
                    <a:pt x="184" y="63"/>
                  </a:lnTo>
                  <a:lnTo>
                    <a:pt x="190" y="101"/>
                  </a:lnTo>
                  <a:lnTo>
                    <a:pt x="198" y="123"/>
                  </a:lnTo>
                  <a:lnTo>
                    <a:pt x="188" y="133"/>
                  </a:lnTo>
                  <a:lnTo>
                    <a:pt x="177" y="145"/>
                  </a:lnTo>
                  <a:lnTo>
                    <a:pt x="166" y="156"/>
                  </a:lnTo>
                  <a:lnTo>
                    <a:pt x="155" y="168"/>
                  </a:lnTo>
                  <a:lnTo>
                    <a:pt x="144" y="179"/>
                  </a:lnTo>
                  <a:lnTo>
                    <a:pt x="135" y="189"/>
                  </a:lnTo>
                  <a:lnTo>
                    <a:pt x="125" y="198"/>
                  </a:lnTo>
                  <a:lnTo>
                    <a:pt x="118" y="206"/>
                  </a:lnTo>
                  <a:lnTo>
                    <a:pt x="107" y="214"/>
                  </a:lnTo>
                  <a:lnTo>
                    <a:pt x="92" y="225"/>
                  </a:lnTo>
                  <a:lnTo>
                    <a:pt x="73" y="237"/>
                  </a:lnTo>
                  <a:lnTo>
                    <a:pt x="55" y="250"/>
                  </a:lnTo>
                  <a:lnTo>
                    <a:pt x="37" y="260"/>
                  </a:lnTo>
                  <a:lnTo>
                    <a:pt x="20" y="268"/>
                  </a:lnTo>
                  <a:lnTo>
                    <a:pt x="8" y="273"/>
                  </a:lnTo>
                  <a:lnTo>
                    <a:pt x="1" y="273"/>
                  </a:lnTo>
                  <a:lnTo>
                    <a:pt x="0" y="270"/>
                  </a:lnTo>
                  <a:lnTo>
                    <a:pt x="0" y="265"/>
                  </a:lnTo>
                  <a:lnTo>
                    <a:pt x="1" y="258"/>
                  </a:lnTo>
                  <a:lnTo>
                    <a:pt x="3" y="248"/>
                  </a:lnTo>
                  <a:lnTo>
                    <a:pt x="7" y="238"/>
                  </a:lnTo>
                  <a:lnTo>
                    <a:pt x="12" y="224"/>
                  </a:lnTo>
                  <a:lnTo>
                    <a:pt x="19" y="210"/>
                  </a:lnTo>
                  <a:lnTo>
                    <a:pt x="29" y="193"/>
                  </a:lnTo>
                  <a:lnTo>
                    <a:pt x="39" y="175"/>
                  </a:lnTo>
                  <a:lnTo>
                    <a:pt x="53" y="154"/>
                  </a:lnTo>
                  <a:lnTo>
                    <a:pt x="68" y="132"/>
                  </a:lnTo>
                  <a:lnTo>
                    <a:pt x="85" y="109"/>
                  </a:lnTo>
                  <a:lnTo>
                    <a:pt x="105" y="84"/>
                  </a:lnTo>
                  <a:lnTo>
                    <a:pt x="128" y="57"/>
                  </a:lnTo>
                  <a:lnTo>
                    <a:pt x="153" y="3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3" name="Freeform 23">
              <a:extLst>
                <a:ext uri="{FF2B5EF4-FFF2-40B4-BE49-F238E27FC236}">
                  <a16:creationId xmlns:a16="http://schemas.microsoft.com/office/drawing/2014/main" id="{F441507F-4394-7441-90BB-A16BF6C4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" y="1864"/>
              <a:ext cx="86" cy="66"/>
            </a:xfrm>
            <a:custGeom>
              <a:avLst/>
              <a:gdLst>
                <a:gd name="T0" fmla="*/ 0 w 170"/>
                <a:gd name="T1" fmla="*/ 0 h 132"/>
                <a:gd name="T2" fmla="*/ 3 w 170"/>
                <a:gd name="T3" fmla="*/ 2 h 132"/>
                <a:gd name="T4" fmla="*/ 7 w 170"/>
                <a:gd name="T5" fmla="*/ 5 h 132"/>
                <a:gd name="T6" fmla="*/ 13 w 170"/>
                <a:gd name="T7" fmla="*/ 9 h 132"/>
                <a:gd name="T8" fmla="*/ 20 w 170"/>
                <a:gd name="T9" fmla="*/ 13 h 132"/>
                <a:gd name="T10" fmla="*/ 27 w 170"/>
                <a:gd name="T11" fmla="*/ 17 h 132"/>
                <a:gd name="T12" fmla="*/ 34 w 170"/>
                <a:gd name="T13" fmla="*/ 20 h 132"/>
                <a:gd name="T14" fmla="*/ 39 w 170"/>
                <a:gd name="T15" fmla="*/ 23 h 132"/>
                <a:gd name="T16" fmla="*/ 44 w 170"/>
                <a:gd name="T17" fmla="*/ 26 h 132"/>
                <a:gd name="T18" fmla="*/ 43 w 170"/>
                <a:gd name="T19" fmla="*/ 27 h 132"/>
                <a:gd name="T20" fmla="*/ 42 w 170"/>
                <a:gd name="T21" fmla="*/ 28 h 132"/>
                <a:gd name="T22" fmla="*/ 41 w 170"/>
                <a:gd name="T23" fmla="*/ 30 h 132"/>
                <a:gd name="T24" fmla="*/ 39 w 170"/>
                <a:gd name="T25" fmla="*/ 31 h 132"/>
                <a:gd name="T26" fmla="*/ 38 w 170"/>
                <a:gd name="T27" fmla="*/ 32 h 132"/>
                <a:gd name="T28" fmla="*/ 36 w 170"/>
                <a:gd name="T29" fmla="*/ 33 h 132"/>
                <a:gd name="T30" fmla="*/ 35 w 170"/>
                <a:gd name="T31" fmla="*/ 33 h 132"/>
                <a:gd name="T32" fmla="*/ 33 w 170"/>
                <a:gd name="T33" fmla="*/ 33 h 132"/>
                <a:gd name="T34" fmla="*/ 32 w 170"/>
                <a:gd name="T35" fmla="*/ 33 h 132"/>
                <a:gd name="T36" fmla="*/ 31 w 170"/>
                <a:gd name="T37" fmla="*/ 33 h 132"/>
                <a:gd name="T38" fmla="*/ 29 w 170"/>
                <a:gd name="T39" fmla="*/ 33 h 132"/>
                <a:gd name="T40" fmla="*/ 27 w 170"/>
                <a:gd name="T41" fmla="*/ 33 h 132"/>
                <a:gd name="T42" fmla="*/ 25 w 170"/>
                <a:gd name="T43" fmla="*/ 33 h 132"/>
                <a:gd name="T44" fmla="*/ 23 w 170"/>
                <a:gd name="T45" fmla="*/ 32 h 132"/>
                <a:gd name="T46" fmla="*/ 21 w 170"/>
                <a:gd name="T47" fmla="*/ 31 h 132"/>
                <a:gd name="T48" fmla="*/ 19 w 170"/>
                <a:gd name="T49" fmla="*/ 30 h 132"/>
                <a:gd name="T50" fmla="*/ 17 w 170"/>
                <a:gd name="T51" fmla="*/ 28 h 132"/>
                <a:gd name="T52" fmla="*/ 14 w 170"/>
                <a:gd name="T53" fmla="*/ 24 h 132"/>
                <a:gd name="T54" fmla="*/ 10 w 170"/>
                <a:gd name="T55" fmla="*/ 20 h 132"/>
                <a:gd name="T56" fmla="*/ 7 w 170"/>
                <a:gd name="T57" fmla="*/ 16 h 132"/>
                <a:gd name="T58" fmla="*/ 4 w 170"/>
                <a:gd name="T59" fmla="*/ 11 h 132"/>
                <a:gd name="T60" fmla="*/ 2 w 170"/>
                <a:gd name="T61" fmla="*/ 7 h 132"/>
                <a:gd name="T62" fmla="*/ 0 w 170"/>
                <a:gd name="T63" fmla="*/ 3 h 132"/>
                <a:gd name="T64" fmla="*/ 0 w 170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0" h="132">
                  <a:moveTo>
                    <a:pt x="0" y="0"/>
                  </a:moveTo>
                  <a:lnTo>
                    <a:pt x="9" y="8"/>
                  </a:lnTo>
                  <a:lnTo>
                    <a:pt x="27" y="20"/>
                  </a:lnTo>
                  <a:lnTo>
                    <a:pt x="52" y="35"/>
                  </a:lnTo>
                  <a:lnTo>
                    <a:pt x="79" y="50"/>
                  </a:lnTo>
                  <a:lnTo>
                    <a:pt x="107" y="66"/>
                  </a:lnTo>
                  <a:lnTo>
                    <a:pt x="133" y="79"/>
                  </a:lnTo>
                  <a:lnTo>
                    <a:pt x="155" y="92"/>
                  </a:lnTo>
                  <a:lnTo>
                    <a:pt x="170" y="101"/>
                  </a:lnTo>
                  <a:lnTo>
                    <a:pt x="169" y="106"/>
                  </a:lnTo>
                  <a:lnTo>
                    <a:pt x="167" y="112"/>
                  </a:lnTo>
                  <a:lnTo>
                    <a:pt x="161" y="117"/>
                  </a:lnTo>
                  <a:lnTo>
                    <a:pt x="155" y="123"/>
                  </a:lnTo>
                  <a:lnTo>
                    <a:pt x="148" y="128"/>
                  </a:lnTo>
                  <a:lnTo>
                    <a:pt x="143" y="131"/>
                  </a:lnTo>
                  <a:lnTo>
                    <a:pt x="136" y="132"/>
                  </a:lnTo>
                  <a:lnTo>
                    <a:pt x="131" y="131"/>
                  </a:lnTo>
                  <a:lnTo>
                    <a:pt x="127" y="130"/>
                  </a:lnTo>
                  <a:lnTo>
                    <a:pt x="121" y="129"/>
                  </a:lnTo>
                  <a:lnTo>
                    <a:pt x="114" y="129"/>
                  </a:lnTo>
                  <a:lnTo>
                    <a:pt x="107" y="130"/>
                  </a:lnTo>
                  <a:lnTo>
                    <a:pt x="99" y="129"/>
                  </a:lnTo>
                  <a:lnTo>
                    <a:pt x="91" y="128"/>
                  </a:lnTo>
                  <a:lnTo>
                    <a:pt x="83" y="124"/>
                  </a:lnTo>
                  <a:lnTo>
                    <a:pt x="75" y="119"/>
                  </a:lnTo>
                  <a:lnTo>
                    <a:pt x="65" y="109"/>
                  </a:lnTo>
                  <a:lnTo>
                    <a:pt x="53" y="96"/>
                  </a:lnTo>
                  <a:lnTo>
                    <a:pt x="40" y="79"/>
                  </a:lnTo>
                  <a:lnTo>
                    <a:pt x="26" y="61"/>
                  </a:lnTo>
                  <a:lnTo>
                    <a:pt x="15" y="44"/>
                  </a:lnTo>
                  <a:lnTo>
                    <a:pt x="6" y="2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4" name="Freeform 24">
              <a:extLst>
                <a:ext uri="{FF2B5EF4-FFF2-40B4-BE49-F238E27FC236}">
                  <a16:creationId xmlns:a16="http://schemas.microsoft.com/office/drawing/2014/main" id="{56CA1C2A-1486-CB4D-9DFF-FFD63E4A5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726"/>
              <a:ext cx="151" cy="38"/>
            </a:xfrm>
            <a:custGeom>
              <a:avLst/>
              <a:gdLst>
                <a:gd name="T0" fmla="*/ 76 w 302"/>
                <a:gd name="T1" fmla="*/ 0 h 75"/>
                <a:gd name="T2" fmla="*/ 75 w 302"/>
                <a:gd name="T3" fmla="*/ 0 h 75"/>
                <a:gd name="T4" fmla="*/ 74 w 302"/>
                <a:gd name="T5" fmla="*/ 0 h 75"/>
                <a:gd name="T6" fmla="*/ 71 w 302"/>
                <a:gd name="T7" fmla="*/ 0 h 75"/>
                <a:gd name="T8" fmla="*/ 68 w 302"/>
                <a:gd name="T9" fmla="*/ 0 h 75"/>
                <a:gd name="T10" fmla="*/ 64 w 302"/>
                <a:gd name="T11" fmla="*/ 0 h 75"/>
                <a:gd name="T12" fmla="*/ 59 w 302"/>
                <a:gd name="T13" fmla="*/ 1 h 75"/>
                <a:gd name="T14" fmla="*/ 54 w 302"/>
                <a:gd name="T15" fmla="*/ 1 h 75"/>
                <a:gd name="T16" fmla="*/ 49 w 302"/>
                <a:gd name="T17" fmla="*/ 1 h 75"/>
                <a:gd name="T18" fmla="*/ 44 w 302"/>
                <a:gd name="T19" fmla="*/ 1 h 75"/>
                <a:gd name="T20" fmla="*/ 39 w 302"/>
                <a:gd name="T21" fmla="*/ 1 h 75"/>
                <a:gd name="T22" fmla="*/ 33 w 302"/>
                <a:gd name="T23" fmla="*/ 1 h 75"/>
                <a:gd name="T24" fmla="*/ 29 w 302"/>
                <a:gd name="T25" fmla="*/ 2 h 75"/>
                <a:gd name="T26" fmla="*/ 24 w 302"/>
                <a:gd name="T27" fmla="*/ 2 h 75"/>
                <a:gd name="T28" fmla="*/ 21 w 302"/>
                <a:gd name="T29" fmla="*/ 2 h 75"/>
                <a:gd name="T30" fmla="*/ 17 w 302"/>
                <a:gd name="T31" fmla="*/ 3 h 75"/>
                <a:gd name="T32" fmla="*/ 15 w 302"/>
                <a:gd name="T33" fmla="*/ 3 h 75"/>
                <a:gd name="T34" fmla="*/ 11 w 302"/>
                <a:gd name="T35" fmla="*/ 5 h 75"/>
                <a:gd name="T36" fmla="*/ 8 w 302"/>
                <a:gd name="T37" fmla="*/ 7 h 75"/>
                <a:gd name="T38" fmla="*/ 5 w 302"/>
                <a:gd name="T39" fmla="*/ 8 h 75"/>
                <a:gd name="T40" fmla="*/ 3 w 302"/>
                <a:gd name="T41" fmla="*/ 10 h 75"/>
                <a:gd name="T42" fmla="*/ 2 w 302"/>
                <a:gd name="T43" fmla="*/ 12 h 75"/>
                <a:gd name="T44" fmla="*/ 1 w 302"/>
                <a:gd name="T45" fmla="*/ 14 h 75"/>
                <a:gd name="T46" fmla="*/ 0 w 302"/>
                <a:gd name="T47" fmla="*/ 16 h 75"/>
                <a:gd name="T48" fmla="*/ 1 w 302"/>
                <a:gd name="T49" fmla="*/ 18 h 75"/>
                <a:gd name="T50" fmla="*/ 2 w 302"/>
                <a:gd name="T51" fmla="*/ 19 h 75"/>
                <a:gd name="T52" fmla="*/ 3 w 302"/>
                <a:gd name="T53" fmla="*/ 19 h 75"/>
                <a:gd name="T54" fmla="*/ 6 w 302"/>
                <a:gd name="T55" fmla="*/ 18 h 75"/>
                <a:gd name="T56" fmla="*/ 10 w 302"/>
                <a:gd name="T57" fmla="*/ 18 h 75"/>
                <a:gd name="T58" fmla="*/ 15 w 302"/>
                <a:gd name="T59" fmla="*/ 16 h 75"/>
                <a:gd name="T60" fmla="*/ 20 w 302"/>
                <a:gd name="T61" fmla="*/ 15 h 75"/>
                <a:gd name="T62" fmla="*/ 25 w 302"/>
                <a:gd name="T63" fmla="*/ 13 h 75"/>
                <a:gd name="T64" fmla="*/ 31 w 302"/>
                <a:gd name="T65" fmla="*/ 11 h 75"/>
                <a:gd name="T66" fmla="*/ 38 w 302"/>
                <a:gd name="T67" fmla="*/ 9 h 75"/>
                <a:gd name="T68" fmla="*/ 44 w 302"/>
                <a:gd name="T69" fmla="*/ 7 h 75"/>
                <a:gd name="T70" fmla="*/ 50 w 302"/>
                <a:gd name="T71" fmla="*/ 5 h 75"/>
                <a:gd name="T72" fmla="*/ 56 w 302"/>
                <a:gd name="T73" fmla="*/ 4 h 75"/>
                <a:gd name="T74" fmla="*/ 62 w 302"/>
                <a:gd name="T75" fmla="*/ 2 h 75"/>
                <a:gd name="T76" fmla="*/ 67 w 302"/>
                <a:gd name="T77" fmla="*/ 1 h 75"/>
                <a:gd name="T78" fmla="*/ 72 w 302"/>
                <a:gd name="T79" fmla="*/ 1 h 75"/>
                <a:gd name="T80" fmla="*/ 76 w 302"/>
                <a:gd name="T81" fmla="*/ 0 h 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02" h="75">
                  <a:moveTo>
                    <a:pt x="302" y="0"/>
                  </a:moveTo>
                  <a:lnTo>
                    <a:pt x="300" y="0"/>
                  </a:lnTo>
                  <a:lnTo>
                    <a:pt x="293" y="0"/>
                  </a:lnTo>
                  <a:lnTo>
                    <a:pt x="283" y="0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36" y="1"/>
                  </a:lnTo>
                  <a:lnTo>
                    <a:pt x="216" y="1"/>
                  </a:lnTo>
                  <a:lnTo>
                    <a:pt x="195" y="1"/>
                  </a:lnTo>
                  <a:lnTo>
                    <a:pt x="173" y="2"/>
                  </a:lnTo>
                  <a:lnTo>
                    <a:pt x="153" y="3"/>
                  </a:lnTo>
                  <a:lnTo>
                    <a:pt x="132" y="4"/>
                  </a:lnTo>
                  <a:lnTo>
                    <a:pt x="113" y="6"/>
                  </a:lnTo>
                  <a:lnTo>
                    <a:pt x="96" y="7"/>
                  </a:lnTo>
                  <a:lnTo>
                    <a:pt x="81" y="8"/>
                  </a:lnTo>
                  <a:lnTo>
                    <a:pt x="68" y="10"/>
                  </a:lnTo>
                  <a:lnTo>
                    <a:pt x="60" y="12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0" y="31"/>
                  </a:lnTo>
                  <a:lnTo>
                    <a:pt x="12" y="37"/>
                  </a:lnTo>
                  <a:lnTo>
                    <a:pt x="6" y="45"/>
                  </a:lnTo>
                  <a:lnTo>
                    <a:pt x="2" y="53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12" y="75"/>
                  </a:lnTo>
                  <a:lnTo>
                    <a:pt x="23" y="72"/>
                  </a:lnTo>
                  <a:lnTo>
                    <a:pt x="38" y="69"/>
                  </a:lnTo>
                  <a:lnTo>
                    <a:pt x="57" y="63"/>
                  </a:lnTo>
                  <a:lnTo>
                    <a:pt x="78" y="57"/>
                  </a:lnTo>
                  <a:lnTo>
                    <a:pt x="100" y="50"/>
                  </a:lnTo>
                  <a:lnTo>
                    <a:pt x="124" y="42"/>
                  </a:lnTo>
                  <a:lnTo>
                    <a:pt x="149" y="34"/>
                  </a:lnTo>
                  <a:lnTo>
                    <a:pt x="173" y="27"/>
                  </a:lnTo>
                  <a:lnTo>
                    <a:pt x="199" y="19"/>
                  </a:lnTo>
                  <a:lnTo>
                    <a:pt x="223" y="14"/>
                  </a:lnTo>
                  <a:lnTo>
                    <a:pt x="246" y="8"/>
                  </a:lnTo>
                  <a:lnTo>
                    <a:pt x="267" y="3"/>
                  </a:lnTo>
                  <a:lnTo>
                    <a:pt x="286" y="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5" name="Freeform 25">
              <a:extLst>
                <a:ext uri="{FF2B5EF4-FFF2-40B4-BE49-F238E27FC236}">
                  <a16:creationId xmlns:a16="http://schemas.microsoft.com/office/drawing/2014/main" id="{845B6B37-26F4-FC49-8C0C-B50251A9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" y="1792"/>
              <a:ext cx="142" cy="102"/>
            </a:xfrm>
            <a:custGeom>
              <a:avLst/>
              <a:gdLst>
                <a:gd name="T0" fmla="*/ 70 w 283"/>
                <a:gd name="T1" fmla="*/ 2 h 204"/>
                <a:gd name="T2" fmla="*/ 69 w 283"/>
                <a:gd name="T3" fmla="*/ 1 h 204"/>
                <a:gd name="T4" fmla="*/ 68 w 283"/>
                <a:gd name="T5" fmla="*/ 1 h 204"/>
                <a:gd name="T6" fmla="*/ 67 w 283"/>
                <a:gd name="T7" fmla="*/ 0 h 204"/>
                <a:gd name="T8" fmla="*/ 65 w 283"/>
                <a:gd name="T9" fmla="*/ 0 h 204"/>
                <a:gd name="T10" fmla="*/ 63 w 283"/>
                <a:gd name="T11" fmla="*/ 1 h 204"/>
                <a:gd name="T12" fmla="*/ 61 w 283"/>
                <a:gd name="T13" fmla="*/ 1 h 204"/>
                <a:gd name="T14" fmla="*/ 59 w 283"/>
                <a:gd name="T15" fmla="*/ 2 h 204"/>
                <a:gd name="T16" fmla="*/ 56 w 283"/>
                <a:gd name="T17" fmla="*/ 3 h 204"/>
                <a:gd name="T18" fmla="*/ 55 w 283"/>
                <a:gd name="T19" fmla="*/ 4 h 204"/>
                <a:gd name="T20" fmla="*/ 52 w 283"/>
                <a:gd name="T21" fmla="*/ 5 h 204"/>
                <a:gd name="T22" fmla="*/ 49 w 283"/>
                <a:gd name="T23" fmla="*/ 6 h 204"/>
                <a:gd name="T24" fmla="*/ 46 w 283"/>
                <a:gd name="T25" fmla="*/ 8 h 204"/>
                <a:gd name="T26" fmla="*/ 42 w 283"/>
                <a:gd name="T27" fmla="*/ 11 h 204"/>
                <a:gd name="T28" fmla="*/ 38 w 283"/>
                <a:gd name="T29" fmla="*/ 13 h 204"/>
                <a:gd name="T30" fmla="*/ 34 w 283"/>
                <a:gd name="T31" fmla="*/ 16 h 204"/>
                <a:gd name="T32" fmla="*/ 29 w 283"/>
                <a:gd name="T33" fmla="*/ 18 h 204"/>
                <a:gd name="T34" fmla="*/ 25 w 283"/>
                <a:gd name="T35" fmla="*/ 21 h 204"/>
                <a:gd name="T36" fmla="*/ 21 w 283"/>
                <a:gd name="T37" fmla="*/ 23 h 204"/>
                <a:gd name="T38" fmla="*/ 17 w 283"/>
                <a:gd name="T39" fmla="*/ 25 h 204"/>
                <a:gd name="T40" fmla="*/ 14 w 283"/>
                <a:gd name="T41" fmla="*/ 28 h 204"/>
                <a:gd name="T42" fmla="*/ 10 w 283"/>
                <a:gd name="T43" fmla="*/ 30 h 204"/>
                <a:gd name="T44" fmla="*/ 8 w 283"/>
                <a:gd name="T45" fmla="*/ 31 h 204"/>
                <a:gd name="T46" fmla="*/ 6 w 283"/>
                <a:gd name="T47" fmla="*/ 32 h 204"/>
                <a:gd name="T48" fmla="*/ 4 w 283"/>
                <a:gd name="T49" fmla="*/ 33 h 204"/>
                <a:gd name="T50" fmla="*/ 2 w 283"/>
                <a:gd name="T51" fmla="*/ 36 h 204"/>
                <a:gd name="T52" fmla="*/ 0 w 283"/>
                <a:gd name="T53" fmla="*/ 38 h 204"/>
                <a:gd name="T54" fmla="*/ 1 w 283"/>
                <a:gd name="T55" fmla="*/ 41 h 204"/>
                <a:gd name="T56" fmla="*/ 2 w 283"/>
                <a:gd name="T57" fmla="*/ 42 h 204"/>
                <a:gd name="T58" fmla="*/ 3 w 283"/>
                <a:gd name="T59" fmla="*/ 43 h 204"/>
                <a:gd name="T60" fmla="*/ 4 w 283"/>
                <a:gd name="T61" fmla="*/ 44 h 204"/>
                <a:gd name="T62" fmla="*/ 5 w 283"/>
                <a:gd name="T63" fmla="*/ 44 h 204"/>
                <a:gd name="T64" fmla="*/ 6 w 283"/>
                <a:gd name="T65" fmla="*/ 44 h 204"/>
                <a:gd name="T66" fmla="*/ 8 w 283"/>
                <a:gd name="T67" fmla="*/ 45 h 204"/>
                <a:gd name="T68" fmla="*/ 9 w 283"/>
                <a:gd name="T69" fmla="*/ 46 h 204"/>
                <a:gd name="T70" fmla="*/ 11 w 283"/>
                <a:gd name="T71" fmla="*/ 46 h 204"/>
                <a:gd name="T72" fmla="*/ 12 w 283"/>
                <a:gd name="T73" fmla="*/ 47 h 204"/>
                <a:gd name="T74" fmla="*/ 14 w 283"/>
                <a:gd name="T75" fmla="*/ 48 h 204"/>
                <a:gd name="T76" fmla="*/ 16 w 283"/>
                <a:gd name="T77" fmla="*/ 49 h 204"/>
                <a:gd name="T78" fmla="*/ 18 w 283"/>
                <a:gd name="T79" fmla="*/ 50 h 204"/>
                <a:gd name="T80" fmla="*/ 20 w 283"/>
                <a:gd name="T81" fmla="*/ 51 h 204"/>
                <a:gd name="T82" fmla="*/ 23 w 283"/>
                <a:gd name="T83" fmla="*/ 51 h 204"/>
                <a:gd name="T84" fmla="*/ 25 w 283"/>
                <a:gd name="T85" fmla="*/ 51 h 204"/>
                <a:gd name="T86" fmla="*/ 28 w 283"/>
                <a:gd name="T87" fmla="*/ 50 h 204"/>
                <a:gd name="T88" fmla="*/ 30 w 283"/>
                <a:gd name="T89" fmla="*/ 47 h 204"/>
                <a:gd name="T90" fmla="*/ 34 w 283"/>
                <a:gd name="T91" fmla="*/ 43 h 204"/>
                <a:gd name="T92" fmla="*/ 39 w 283"/>
                <a:gd name="T93" fmla="*/ 39 h 204"/>
                <a:gd name="T94" fmla="*/ 44 w 283"/>
                <a:gd name="T95" fmla="*/ 34 h 204"/>
                <a:gd name="T96" fmla="*/ 50 w 283"/>
                <a:gd name="T97" fmla="*/ 29 h 204"/>
                <a:gd name="T98" fmla="*/ 55 w 283"/>
                <a:gd name="T99" fmla="*/ 24 h 204"/>
                <a:gd name="T100" fmla="*/ 60 w 283"/>
                <a:gd name="T101" fmla="*/ 20 h 204"/>
                <a:gd name="T102" fmla="*/ 64 w 283"/>
                <a:gd name="T103" fmla="*/ 17 h 204"/>
                <a:gd name="T104" fmla="*/ 66 w 283"/>
                <a:gd name="T105" fmla="*/ 15 h 204"/>
                <a:gd name="T106" fmla="*/ 69 w 283"/>
                <a:gd name="T107" fmla="*/ 13 h 204"/>
                <a:gd name="T108" fmla="*/ 71 w 283"/>
                <a:gd name="T109" fmla="*/ 9 h 204"/>
                <a:gd name="T110" fmla="*/ 71 w 283"/>
                <a:gd name="T111" fmla="*/ 6 h 204"/>
                <a:gd name="T112" fmla="*/ 70 w 283"/>
                <a:gd name="T113" fmla="*/ 2 h 2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83" h="204">
                  <a:moveTo>
                    <a:pt x="279" y="8"/>
                  </a:moveTo>
                  <a:lnTo>
                    <a:pt x="275" y="4"/>
                  </a:lnTo>
                  <a:lnTo>
                    <a:pt x="271" y="1"/>
                  </a:lnTo>
                  <a:lnTo>
                    <a:pt x="265" y="0"/>
                  </a:lnTo>
                  <a:lnTo>
                    <a:pt x="259" y="0"/>
                  </a:lnTo>
                  <a:lnTo>
                    <a:pt x="252" y="1"/>
                  </a:lnTo>
                  <a:lnTo>
                    <a:pt x="244" y="4"/>
                  </a:lnTo>
                  <a:lnTo>
                    <a:pt x="234" y="7"/>
                  </a:lnTo>
                  <a:lnTo>
                    <a:pt x="224" y="10"/>
                  </a:lnTo>
                  <a:lnTo>
                    <a:pt x="217" y="14"/>
                  </a:lnTo>
                  <a:lnTo>
                    <a:pt x="206" y="18"/>
                  </a:lnTo>
                  <a:lnTo>
                    <a:pt x="195" y="24"/>
                  </a:lnTo>
                  <a:lnTo>
                    <a:pt x="181" y="32"/>
                  </a:lnTo>
                  <a:lnTo>
                    <a:pt x="166" y="42"/>
                  </a:lnTo>
                  <a:lnTo>
                    <a:pt x="150" y="51"/>
                  </a:lnTo>
                  <a:lnTo>
                    <a:pt x="134" y="61"/>
                  </a:lnTo>
                  <a:lnTo>
                    <a:pt x="116" y="70"/>
                  </a:lnTo>
                  <a:lnTo>
                    <a:pt x="99" y="81"/>
                  </a:lnTo>
                  <a:lnTo>
                    <a:pt x="83" y="91"/>
                  </a:lnTo>
                  <a:lnTo>
                    <a:pt x="68" y="100"/>
                  </a:lnTo>
                  <a:lnTo>
                    <a:pt x="53" y="109"/>
                  </a:lnTo>
                  <a:lnTo>
                    <a:pt x="40" y="118"/>
                  </a:lnTo>
                  <a:lnTo>
                    <a:pt x="30" y="123"/>
                  </a:lnTo>
                  <a:lnTo>
                    <a:pt x="22" y="128"/>
                  </a:lnTo>
                  <a:lnTo>
                    <a:pt x="16" y="131"/>
                  </a:lnTo>
                  <a:lnTo>
                    <a:pt x="5" y="141"/>
                  </a:lnTo>
                  <a:lnTo>
                    <a:pt x="0" y="151"/>
                  </a:lnTo>
                  <a:lnTo>
                    <a:pt x="1" y="161"/>
                  </a:lnTo>
                  <a:lnTo>
                    <a:pt x="7" y="168"/>
                  </a:lnTo>
                  <a:lnTo>
                    <a:pt x="10" y="171"/>
                  </a:lnTo>
                  <a:lnTo>
                    <a:pt x="15" y="173"/>
                  </a:lnTo>
                  <a:lnTo>
                    <a:pt x="20" y="174"/>
                  </a:lnTo>
                  <a:lnTo>
                    <a:pt x="24" y="176"/>
                  </a:lnTo>
                  <a:lnTo>
                    <a:pt x="29" y="179"/>
                  </a:lnTo>
                  <a:lnTo>
                    <a:pt x="35" y="182"/>
                  </a:lnTo>
                  <a:lnTo>
                    <a:pt x="41" y="184"/>
                  </a:lnTo>
                  <a:lnTo>
                    <a:pt x="47" y="188"/>
                  </a:lnTo>
                  <a:lnTo>
                    <a:pt x="54" y="191"/>
                  </a:lnTo>
                  <a:lnTo>
                    <a:pt x="62" y="196"/>
                  </a:lnTo>
                  <a:lnTo>
                    <a:pt x="70" y="199"/>
                  </a:lnTo>
                  <a:lnTo>
                    <a:pt x="79" y="203"/>
                  </a:lnTo>
                  <a:lnTo>
                    <a:pt x="89" y="204"/>
                  </a:lnTo>
                  <a:lnTo>
                    <a:pt x="99" y="202"/>
                  </a:lnTo>
                  <a:lnTo>
                    <a:pt x="109" y="197"/>
                  </a:lnTo>
                  <a:lnTo>
                    <a:pt x="120" y="187"/>
                  </a:lnTo>
                  <a:lnTo>
                    <a:pt x="134" y="172"/>
                  </a:lnTo>
                  <a:lnTo>
                    <a:pt x="153" y="154"/>
                  </a:lnTo>
                  <a:lnTo>
                    <a:pt x="175" y="134"/>
                  </a:lnTo>
                  <a:lnTo>
                    <a:pt x="198" y="114"/>
                  </a:lnTo>
                  <a:lnTo>
                    <a:pt x="220" y="94"/>
                  </a:lnTo>
                  <a:lnTo>
                    <a:pt x="240" y="77"/>
                  </a:lnTo>
                  <a:lnTo>
                    <a:pt x="255" y="66"/>
                  </a:lnTo>
                  <a:lnTo>
                    <a:pt x="264" y="59"/>
                  </a:lnTo>
                  <a:lnTo>
                    <a:pt x="273" y="50"/>
                  </a:lnTo>
                  <a:lnTo>
                    <a:pt x="281" y="35"/>
                  </a:lnTo>
                  <a:lnTo>
                    <a:pt x="283" y="21"/>
                  </a:lnTo>
                  <a:lnTo>
                    <a:pt x="279" y="8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6" name="Freeform 26">
              <a:extLst>
                <a:ext uri="{FF2B5EF4-FFF2-40B4-BE49-F238E27FC236}">
                  <a16:creationId xmlns:a16="http://schemas.microsoft.com/office/drawing/2014/main" id="{7FFBCDE9-BB04-984D-8604-3BB9F3FE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1838"/>
              <a:ext cx="70" cy="152"/>
            </a:xfrm>
            <a:custGeom>
              <a:avLst/>
              <a:gdLst>
                <a:gd name="T0" fmla="*/ 11 w 140"/>
                <a:gd name="T1" fmla="*/ 62 h 304"/>
                <a:gd name="T2" fmla="*/ 11 w 140"/>
                <a:gd name="T3" fmla="*/ 65 h 304"/>
                <a:gd name="T4" fmla="*/ 11 w 140"/>
                <a:gd name="T5" fmla="*/ 67 h 304"/>
                <a:gd name="T6" fmla="*/ 13 w 140"/>
                <a:gd name="T7" fmla="*/ 69 h 304"/>
                <a:gd name="T8" fmla="*/ 15 w 140"/>
                <a:gd name="T9" fmla="*/ 71 h 304"/>
                <a:gd name="T10" fmla="*/ 17 w 140"/>
                <a:gd name="T11" fmla="*/ 73 h 304"/>
                <a:gd name="T12" fmla="*/ 19 w 140"/>
                <a:gd name="T13" fmla="*/ 75 h 304"/>
                <a:gd name="T14" fmla="*/ 21 w 140"/>
                <a:gd name="T15" fmla="*/ 76 h 304"/>
                <a:gd name="T16" fmla="*/ 22 w 140"/>
                <a:gd name="T17" fmla="*/ 76 h 304"/>
                <a:gd name="T18" fmla="*/ 24 w 140"/>
                <a:gd name="T19" fmla="*/ 69 h 304"/>
                <a:gd name="T20" fmla="*/ 25 w 140"/>
                <a:gd name="T21" fmla="*/ 61 h 304"/>
                <a:gd name="T22" fmla="*/ 27 w 140"/>
                <a:gd name="T23" fmla="*/ 53 h 304"/>
                <a:gd name="T24" fmla="*/ 29 w 140"/>
                <a:gd name="T25" fmla="*/ 46 h 304"/>
                <a:gd name="T26" fmla="*/ 31 w 140"/>
                <a:gd name="T27" fmla="*/ 39 h 304"/>
                <a:gd name="T28" fmla="*/ 32 w 140"/>
                <a:gd name="T29" fmla="*/ 33 h 304"/>
                <a:gd name="T30" fmla="*/ 33 w 140"/>
                <a:gd name="T31" fmla="*/ 29 h 304"/>
                <a:gd name="T32" fmla="*/ 34 w 140"/>
                <a:gd name="T33" fmla="*/ 25 h 304"/>
                <a:gd name="T34" fmla="*/ 35 w 140"/>
                <a:gd name="T35" fmla="*/ 20 h 304"/>
                <a:gd name="T36" fmla="*/ 35 w 140"/>
                <a:gd name="T37" fmla="*/ 14 h 304"/>
                <a:gd name="T38" fmla="*/ 35 w 140"/>
                <a:gd name="T39" fmla="*/ 8 h 304"/>
                <a:gd name="T40" fmla="*/ 34 w 140"/>
                <a:gd name="T41" fmla="*/ 4 h 304"/>
                <a:gd name="T42" fmla="*/ 33 w 140"/>
                <a:gd name="T43" fmla="*/ 2 h 304"/>
                <a:gd name="T44" fmla="*/ 32 w 140"/>
                <a:gd name="T45" fmla="*/ 1 h 304"/>
                <a:gd name="T46" fmla="*/ 31 w 140"/>
                <a:gd name="T47" fmla="*/ 0 h 304"/>
                <a:gd name="T48" fmla="*/ 30 w 140"/>
                <a:gd name="T49" fmla="*/ 0 h 304"/>
                <a:gd name="T50" fmla="*/ 29 w 140"/>
                <a:gd name="T51" fmla="*/ 1 h 304"/>
                <a:gd name="T52" fmla="*/ 28 w 140"/>
                <a:gd name="T53" fmla="*/ 2 h 304"/>
                <a:gd name="T54" fmla="*/ 26 w 140"/>
                <a:gd name="T55" fmla="*/ 4 h 304"/>
                <a:gd name="T56" fmla="*/ 24 w 140"/>
                <a:gd name="T57" fmla="*/ 7 h 304"/>
                <a:gd name="T58" fmla="*/ 22 w 140"/>
                <a:gd name="T59" fmla="*/ 10 h 304"/>
                <a:gd name="T60" fmla="*/ 20 w 140"/>
                <a:gd name="T61" fmla="*/ 15 h 304"/>
                <a:gd name="T62" fmla="*/ 17 w 140"/>
                <a:gd name="T63" fmla="*/ 21 h 304"/>
                <a:gd name="T64" fmla="*/ 13 w 140"/>
                <a:gd name="T65" fmla="*/ 26 h 304"/>
                <a:gd name="T66" fmla="*/ 10 w 140"/>
                <a:gd name="T67" fmla="*/ 32 h 304"/>
                <a:gd name="T68" fmla="*/ 7 w 140"/>
                <a:gd name="T69" fmla="*/ 37 h 304"/>
                <a:gd name="T70" fmla="*/ 5 w 140"/>
                <a:gd name="T71" fmla="*/ 41 h 304"/>
                <a:gd name="T72" fmla="*/ 3 w 140"/>
                <a:gd name="T73" fmla="*/ 44 h 304"/>
                <a:gd name="T74" fmla="*/ 1 w 140"/>
                <a:gd name="T75" fmla="*/ 48 h 304"/>
                <a:gd name="T76" fmla="*/ 0 w 140"/>
                <a:gd name="T77" fmla="*/ 52 h 304"/>
                <a:gd name="T78" fmla="*/ 1 w 140"/>
                <a:gd name="T79" fmla="*/ 56 h 304"/>
                <a:gd name="T80" fmla="*/ 2 w 140"/>
                <a:gd name="T81" fmla="*/ 59 h 304"/>
                <a:gd name="T82" fmla="*/ 4 w 140"/>
                <a:gd name="T83" fmla="*/ 61 h 304"/>
                <a:gd name="T84" fmla="*/ 6 w 140"/>
                <a:gd name="T85" fmla="*/ 62 h 304"/>
                <a:gd name="T86" fmla="*/ 9 w 140"/>
                <a:gd name="T87" fmla="*/ 63 h 304"/>
                <a:gd name="T88" fmla="*/ 11 w 140"/>
                <a:gd name="T89" fmla="*/ 62 h 3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0" h="304">
                  <a:moveTo>
                    <a:pt x="43" y="247"/>
                  </a:moveTo>
                  <a:lnTo>
                    <a:pt x="42" y="257"/>
                  </a:lnTo>
                  <a:lnTo>
                    <a:pt x="44" y="267"/>
                  </a:lnTo>
                  <a:lnTo>
                    <a:pt x="50" y="275"/>
                  </a:lnTo>
                  <a:lnTo>
                    <a:pt x="58" y="283"/>
                  </a:lnTo>
                  <a:lnTo>
                    <a:pt x="66" y="291"/>
                  </a:lnTo>
                  <a:lnTo>
                    <a:pt x="75" y="297"/>
                  </a:lnTo>
                  <a:lnTo>
                    <a:pt x="82" y="301"/>
                  </a:lnTo>
                  <a:lnTo>
                    <a:pt x="88" y="304"/>
                  </a:lnTo>
                  <a:lnTo>
                    <a:pt x="94" y="273"/>
                  </a:lnTo>
                  <a:lnTo>
                    <a:pt x="100" y="241"/>
                  </a:lnTo>
                  <a:lnTo>
                    <a:pt x="107" y="211"/>
                  </a:lnTo>
                  <a:lnTo>
                    <a:pt x="114" y="181"/>
                  </a:lnTo>
                  <a:lnTo>
                    <a:pt x="121" y="156"/>
                  </a:lnTo>
                  <a:lnTo>
                    <a:pt x="127" y="132"/>
                  </a:lnTo>
                  <a:lnTo>
                    <a:pt x="132" y="114"/>
                  </a:lnTo>
                  <a:lnTo>
                    <a:pt x="134" y="100"/>
                  </a:lnTo>
                  <a:lnTo>
                    <a:pt x="137" y="77"/>
                  </a:lnTo>
                  <a:lnTo>
                    <a:pt x="140" y="53"/>
                  </a:lnTo>
                  <a:lnTo>
                    <a:pt x="140" y="30"/>
                  </a:lnTo>
                  <a:lnTo>
                    <a:pt x="134" y="13"/>
                  </a:lnTo>
                  <a:lnTo>
                    <a:pt x="129" y="7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9" y="7"/>
                  </a:lnTo>
                  <a:lnTo>
                    <a:pt x="103" y="15"/>
                  </a:lnTo>
                  <a:lnTo>
                    <a:pt x="96" y="25"/>
                  </a:lnTo>
                  <a:lnTo>
                    <a:pt x="88" y="40"/>
                  </a:lnTo>
                  <a:lnTo>
                    <a:pt x="77" y="59"/>
                  </a:lnTo>
                  <a:lnTo>
                    <a:pt x="65" y="81"/>
                  </a:lnTo>
                  <a:lnTo>
                    <a:pt x="52" y="104"/>
                  </a:lnTo>
                  <a:lnTo>
                    <a:pt x="38" y="126"/>
                  </a:lnTo>
                  <a:lnTo>
                    <a:pt x="27" y="145"/>
                  </a:lnTo>
                  <a:lnTo>
                    <a:pt x="18" y="161"/>
                  </a:lnTo>
                  <a:lnTo>
                    <a:pt x="11" y="173"/>
                  </a:lnTo>
                  <a:lnTo>
                    <a:pt x="3" y="190"/>
                  </a:lnTo>
                  <a:lnTo>
                    <a:pt x="0" y="206"/>
                  </a:lnTo>
                  <a:lnTo>
                    <a:pt x="3" y="221"/>
                  </a:lnTo>
                  <a:lnTo>
                    <a:pt x="8" y="233"/>
                  </a:lnTo>
                  <a:lnTo>
                    <a:pt x="15" y="242"/>
                  </a:lnTo>
                  <a:lnTo>
                    <a:pt x="24" y="248"/>
                  </a:lnTo>
                  <a:lnTo>
                    <a:pt x="34" y="249"/>
                  </a:lnTo>
                  <a:lnTo>
                    <a:pt x="43" y="24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7" name="Freeform 27">
              <a:extLst>
                <a:ext uri="{FF2B5EF4-FFF2-40B4-BE49-F238E27FC236}">
                  <a16:creationId xmlns:a16="http://schemas.microsoft.com/office/drawing/2014/main" id="{BD96B4DA-863C-8A43-B1F0-E967AF42D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1852"/>
              <a:ext cx="73" cy="183"/>
            </a:xfrm>
            <a:custGeom>
              <a:avLst/>
              <a:gdLst>
                <a:gd name="T0" fmla="*/ 0 w 145"/>
                <a:gd name="T1" fmla="*/ 0 h 366"/>
                <a:gd name="T2" fmla="*/ 1 w 145"/>
                <a:gd name="T3" fmla="*/ 8 h 366"/>
                <a:gd name="T4" fmla="*/ 5 w 145"/>
                <a:gd name="T5" fmla="*/ 16 h 366"/>
                <a:gd name="T6" fmla="*/ 10 w 145"/>
                <a:gd name="T7" fmla="*/ 27 h 366"/>
                <a:gd name="T8" fmla="*/ 16 w 145"/>
                <a:gd name="T9" fmla="*/ 39 h 366"/>
                <a:gd name="T10" fmla="*/ 23 w 145"/>
                <a:gd name="T11" fmla="*/ 51 h 366"/>
                <a:gd name="T12" fmla="*/ 29 w 145"/>
                <a:gd name="T13" fmla="*/ 65 h 366"/>
                <a:gd name="T14" fmla="*/ 33 w 145"/>
                <a:gd name="T15" fmla="*/ 78 h 366"/>
                <a:gd name="T16" fmla="*/ 35 w 145"/>
                <a:gd name="T17" fmla="*/ 92 h 366"/>
                <a:gd name="T18" fmla="*/ 36 w 145"/>
                <a:gd name="T19" fmla="*/ 86 h 366"/>
                <a:gd name="T20" fmla="*/ 37 w 145"/>
                <a:gd name="T21" fmla="*/ 80 h 366"/>
                <a:gd name="T22" fmla="*/ 36 w 145"/>
                <a:gd name="T23" fmla="*/ 73 h 366"/>
                <a:gd name="T24" fmla="*/ 35 w 145"/>
                <a:gd name="T25" fmla="*/ 66 h 366"/>
                <a:gd name="T26" fmla="*/ 32 w 145"/>
                <a:gd name="T27" fmla="*/ 59 h 366"/>
                <a:gd name="T28" fmla="*/ 29 w 145"/>
                <a:gd name="T29" fmla="*/ 52 h 366"/>
                <a:gd name="T30" fmla="*/ 26 w 145"/>
                <a:gd name="T31" fmla="*/ 45 h 366"/>
                <a:gd name="T32" fmla="*/ 23 w 145"/>
                <a:gd name="T33" fmla="*/ 38 h 366"/>
                <a:gd name="T34" fmla="*/ 19 w 145"/>
                <a:gd name="T35" fmla="*/ 31 h 366"/>
                <a:gd name="T36" fmla="*/ 15 w 145"/>
                <a:gd name="T37" fmla="*/ 25 h 366"/>
                <a:gd name="T38" fmla="*/ 11 w 145"/>
                <a:gd name="T39" fmla="*/ 19 h 366"/>
                <a:gd name="T40" fmla="*/ 8 w 145"/>
                <a:gd name="T41" fmla="*/ 14 h 366"/>
                <a:gd name="T42" fmla="*/ 5 w 145"/>
                <a:gd name="T43" fmla="*/ 9 h 366"/>
                <a:gd name="T44" fmla="*/ 3 w 145"/>
                <a:gd name="T45" fmla="*/ 5 h 366"/>
                <a:gd name="T46" fmla="*/ 1 w 145"/>
                <a:gd name="T47" fmla="*/ 2 h 366"/>
                <a:gd name="T48" fmla="*/ 0 w 145"/>
                <a:gd name="T49" fmla="*/ 0 h 3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5" h="366">
                  <a:moveTo>
                    <a:pt x="0" y="0"/>
                  </a:moveTo>
                  <a:lnTo>
                    <a:pt x="3" y="29"/>
                  </a:lnTo>
                  <a:lnTo>
                    <a:pt x="17" y="64"/>
                  </a:lnTo>
                  <a:lnTo>
                    <a:pt x="39" y="107"/>
                  </a:lnTo>
                  <a:lnTo>
                    <a:pt x="64" y="153"/>
                  </a:lnTo>
                  <a:lnTo>
                    <a:pt x="91" y="204"/>
                  </a:lnTo>
                  <a:lnTo>
                    <a:pt x="114" y="257"/>
                  </a:lnTo>
                  <a:lnTo>
                    <a:pt x="130" y="312"/>
                  </a:lnTo>
                  <a:lnTo>
                    <a:pt x="137" y="366"/>
                  </a:lnTo>
                  <a:lnTo>
                    <a:pt x="144" y="343"/>
                  </a:lnTo>
                  <a:lnTo>
                    <a:pt x="145" y="318"/>
                  </a:lnTo>
                  <a:lnTo>
                    <a:pt x="143" y="291"/>
                  </a:lnTo>
                  <a:lnTo>
                    <a:pt x="137" y="264"/>
                  </a:lnTo>
                  <a:lnTo>
                    <a:pt x="128" y="236"/>
                  </a:lnTo>
                  <a:lnTo>
                    <a:pt x="116" y="207"/>
                  </a:lnTo>
                  <a:lnTo>
                    <a:pt x="104" y="178"/>
                  </a:lnTo>
                  <a:lnTo>
                    <a:pt x="89" y="151"/>
                  </a:lnTo>
                  <a:lnTo>
                    <a:pt x="74" y="124"/>
                  </a:lnTo>
                  <a:lnTo>
                    <a:pt x="59" y="98"/>
                  </a:lnTo>
                  <a:lnTo>
                    <a:pt x="44" y="75"/>
                  </a:lnTo>
                  <a:lnTo>
                    <a:pt x="30" y="53"/>
                  </a:lnTo>
                  <a:lnTo>
                    <a:pt x="18" y="34"/>
                  </a:lnTo>
                  <a:lnTo>
                    <a:pt x="9" y="19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8" name="Freeform 28">
              <a:extLst>
                <a:ext uri="{FF2B5EF4-FFF2-40B4-BE49-F238E27FC236}">
                  <a16:creationId xmlns:a16="http://schemas.microsoft.com/office/drawing/2014/main" id="{A15AF5E6-F2A0-7F42-AD41-9A4F7A289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" y="1400"/>
              <a:ext cx="130" cy="92"/>
            </a:xfrm>
            <a:custGeom>
              <a:avLst/>
              <a:gdLst>
                <a:gd name="T0" fmla="*/ 0 w 260"/>
                <a:gd name="T1" fmla="*/ 46 h 183"/>
                <a:gd name="T2" fmla="*/ 2 w 260"/>
                <a:gd name="T3" fmla="*/ 45 h 183"/>
                <a:gd name="T4" fmla="*/ 6 w 260"/>
                <a:gd name="T5" fmla="*/ 40 h 183"/>
                <a:gd name="T6" fmla="*/ 12 w 260"/>
                <a:gd name="T7" fmla="*/ 34 h 183"/>
                <a:gd name="T8" fmla="*/ 19 w 260"/>
                <a:gd name="T9" fmla="*/ 27 h 183"/>
                <a:gd name="T10" fmla="*/ 27 w 260"/>
                <a:gd name="T11" fmla="*/ 20 h 183"/>
                <a:gd name="T12" fmla="*/ 34 w 260"/>
                <a:gd name="T13" fmla="*/ 13 h 183"/>
                <a:gd name="T14" fmla="*/ 40 w 260"/>
                <a:gd name="T15" fmla="*/ 8 h 183"/>
                <a:gd name="T16" fmla="*/ 45 w 260"/>
                <a:gd name="T17" fmla="*/ 5 h 183"/>
                <a:gd name="T18" fmla="*/ 48 w 260"/>
                <a:gd name="T19" fmla="*/ 3 h 183"/>
                <a:gd name="T20" fmla="*/ 52 w 260"/>
                <a:gd name="T21" fmla="*/ 2 h 183"/>
                <a:gd name="T22" fmla="*/ 55 w 260"/>
                <a:gd name="T23" fmla="*/ 1 h 183"/>
                <a:gd name="T24" fmla="*/ 57 w 260"/>
                <a:gd name="T25" fmla="*/ 0 h 183"/>
                <a:gd name="T26" fmla="*/ 60 w 260"/>
                <a:gd name="T27" fmla="*/ 0 h 183"/>
                <a:gd name="T28" fmla="*/ 62 w 260"/>
                <a:gd name="T29" fmla="*/ 1 h 183"/>
                <a:gd name="T30" fmla="*/ 64 w 260"/>
                <a:gd name="T31" fmla="*/ 2 h 183"/>
                <a:gd name="T32" fmla="*/ 65 w 260"/>
                <a:gd name="T33" fmla="*/ 4 h 183"/>
                <a:gd name="T34" fmla="*/ 65 w 260"/>
                <a:gd name="T35" fmla="*/ 5 h 183"/>
                <a:gd name="T36" fmla="*/ 64 w 260"/>
                <a:gd name="T37" fmla="*/ 7 h 183"/>
                <a:gd name="T38" fmla="*/ 62 w 260"/>
                <a:gd name="T39" fmla="*/ 8 h 183"/>
                <a:gd name="T40" fmla="*/ 59 w 260"/>
                <a:gd name="T41" fmla="*/ 10 h 183"/>
                <a:gd name="T42" fmla="*/ 54 w 260"/>
                <a:gd name="T43" fmla="*/ 13 h 183"/>
                <a:gd name="T44" fmla="*/ 50 w 260"/>
                <a:gd name="T45" fmla="*/ 16 h 183"/>
                <a:gd name="T46" fmla="*/ 44 w 260"/>
                <a:gd name="T47" fmla="*/ 18 h 183"/>
                <a:gd name="T48" fmla="*/ 39 w 260"/>
                <a:gd name="T49" fmla="*/ 21 h 183"/>
                <a:gd name="T50" fmla="*/ 33 w 260"/>
                <a:gd name="T51" fmla="*/ 25 h 183"/>
                <a:gd name="T52" fmla="*/ 28 w 260"/>
                <a:gd name="T53" fmla="*/ 28 h 183"/>
                <a:gd name="T54" fmla="*/ 22 w 260"/>
                <a:gd name="T55" fmla="*/ 31 h 183"/>
                <a:gd name="T56" fmla="*/ 17 w 260"/>
                <a:gd name="T57" fmla="*/ 34 h 183"/>
                <a:gd name="T58" fmla="*/ 12 w 260"/>
                <a:gd name="T59" fmla="*/ 37 h 183"/>
                <a:gd name="T60" fmla="*/ 7 w 260"/>
                <a:gd name="T61" fmla="*/ 40 h 183"/>
                <a:gd name="T62" fmla="*/ 3 w 260"/>
                <a:gd name="T63" fmla="*/ 43 h 183"/>
                <a:gd name="T64" fmla="*/ 0 w 260"/>
                <a:gd name="T65" fmla="*/ 46 h 1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0" h="183">
                  <a:moveTo>
                    <a:pt x="0" y="183"/>
                  </a:moveTo>
                  <a:lnTo>
                    <a:pt x="7" y="177"/>
                  </a:lnTo>
                  <a:lnTo>
                    <a:pt x="23" y="160"/>
                  </a:lnTo>
                  <a:lnTo>
                    <a:pt x="47" y="136"/>
                  </a:lnTo>
                  <a:lnTo>
                    <a:pt x="76" y="107"/>
                  </a:lnTo>
                  <a:lnTo>
                    <a:pt x="106" y="77"/>
                  </a:lnTo>
                  <a:lnTo>
                    <a:pt x="135" y="51"/>
                  </a:lnTo>
                  <a:lnTo>
                    <a:pt x="160" y="30"/>
                  </a:lnTo>
                  <a:lnTo>
                    <a:pt x="177" y="17"/>
                  </a:lnTo>
                  <a:lnTo>
                    <a:pt x="192" y="10"/>
                  </a:lnTo>
                  <a:lnTo>
                    <a:pt x="206" y="6"/>
                  </a:lnTo>
                  <a:lnTo>
                    <a:pt x="218" y="1"/>
                  </a:lnTo>
                  <a:lnTo>
                    <a:pt x="228" y="0"/>
                  </a:lnTo>
                  <a:lnTo>
                    <a:pt x="237" y="0"/>
                  </a:lnTo>
                  <a:lnTo>
                    <a:pt x="245" y="2"/>
                  </a:lnTo>
                  <a:lnTo>
                    <a:pt x="253" y="8"/>
                  </a:lnTo>
                  <a:lnTo>
                    <a:pt x="260" y="16"/>
                  </a:lnTo>
                  <a:lnTo>
                    <a:pt x="260" y="19"/>
                  </a:lnTo>
                  <a:lnTo>
                    <a:pt x="255" y="25"/>
                  </a:lnTo>
                  <a:lnTo>
                    <a:pt x="245" y="32"/>
                  </a:lnTo>
                  <a:lnTo>
                    <a:pt x="233" y="40"/>
                  </a:lnTo>
                  <a:lnTo>
                    <a:pt x="215" y="51"/>
                  </a:lnTo>
                  <a:lnTo>
                    <a:pt x="197" y="61"/>
                  </a:lnTo>
                  <a:lnTo>
                    <a:pt x="176" y="72"/>
                  </a:lnTo>
                  <a:lnTo>
                    <a:pt x="154" y="84"/>
                  </a:lnTo>
                  <a:lnTo>
                    <a:pt x="132" y="97"/>
                  </a:lnTo>
                  <a:lnTo>
                    <a:pt x="109" y="109"/>
                  </a:lnTo>
                  <a:lnTo>
                    <a:pt x="86" y="122"/>
                  </a:lnTo>
                  <a:lnTo>
                    <a:pt x="66" y="135"/>
                  </a:lnTo>
                  <a:lnTo>
                    <a:pt x="45" y="148"/>
                  </a:lnTo>
                  <a:lnTo>
                    <a:pt x="28" y="160"/>
                  </a:lnTo>
                  <a:lnTo>
                    <a:pt x="11" y="171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79" name="Freeform 29">
              <a:extLst>
                <a:ext uri="{FF2B5EF4-FFF2-40B4-BE49-F238E27FC236}">
                  <a16:creationId xmlns:a16="http://schemas.microsoft.com/office/drawing/2014/main" id="{59F20B03-5B0A-EB49-A789-72AD33499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559"/>
              <a:ext cx="152" cy="67"/>
            </a:xfrm>
            <a:custGeom>
              <a:avLst/>
              <a:gdLst>
                <a:gd name="T0" fmla="*/ 0 w 304"/>
                <a:gd name="T1" fmla="*/ 26 h 132"/>
                <a:gd name="T2" fmla="*/ 1 w 304"/>
                <a:gd name="T3" fmla="*/ 24 h 132"/>
                <a:gd name="T4" fmla="*/ 4 w 304"/>
                <a:gd name="T5" fmla="*/ 21 h 132"/>
                <a:gd name="T6" fmla="*/ 8 w 304"/>
                <a:gd name="T7" fmla="*/ 19 h 132"/>
                <a:gd name="T8" fmla="*/ 12 w 304"/>
                <a:gd name="T9" fmla="*/ 17 h 132"/>
                <a:gd name="T10" fmla="*/ 18 w 304"/>
                <a:gd name="T11" fmla="*/ 15 h 132"/>
                <a:gd name="T12" fmla="*/ 26 w 304"/>
                <a:gd name="T13" fmla="*/ 12 h 132"/>
                <a:gd name="T14" fmla="*/ 35 w 304"/>
                <a:gd name="T15" fmla="*/ 10 h 132"/>
                <a:gd name="T16" fmla="*/ 45 w 304"/>
                <a:gd name="T17" fmla="*/ 8 h 132"/>
                <a:gd name="T18" fmla="*/ 54 w 304"/>
                <a:gd name="T19" fmla="*/ 5 h 132"/>
                <a:gd name="T20" fmla="*/ 61 w 304"/>
                <a:gd name="T21" fmla="*/ 3 h 132"/>
                <a:gd name="T22" fmla="*/ 67 w 304"/>
                <a:gd name="T23" fmla="*/ 1 h 132"/>
                <a:gd name="T24" fmla="*/ 70 w 304"/>
                <a:gd name="T25" fmla="*/ 0 h 132"/>
                <a:gd name="T26" fmla="*/ 74 w 304"/>
                <a:gd name="T27" fmla="*/ 1 h 132"/>
                <a:gd name="T28" fmla="*/ 76 w 304"/>
                <a:gd name="T29" fmla="*/ 2 h 132"/>
                <a:gd name="T30" fmla="*/ 76 w 304"/>
                <a:gd name="T31" fmla="*/ 4 h 132"/>
                <a:gd name="T32" fmla="*/ 76 w 304"/>
                <a:gd name="T33" fmla="*/ 8 h 132"/>
                <a:gd name="T34" fmla="*/ 74 w 304"/>
                <a:gd name="T35" fmla="*/ 13 h 132"/>
                <a:gd name="T36" fmla="*/ 72 w 304"/>
                <a:gd name="T37" fmla="*/ 18 h 132"/>
                <a:gd name="T38" fmla="*/ 71 w 304"/>
                <a:gd name="T39" fmla="*/ 23 h 132"/>
                <a:gd name="T40" fmla="*/ 69 w 304"/>
                <a:gd name="T41" fmla="*/ 27 h 132"/>
                <a:gd name="T42" fmla="*/ 64 w 304"/>
                <a:gd name="T43" fmla="*/ 29 h 132"/>
                <a:gd name="T44" fmla="*/ 58 w 304"/>
                <a:gd name="T45" fmla="*/ 30 h 132"/>
                <a:gd name="T46" fmla="*/ 52 w 304"/>
                <a:gd name="T47" fmla="*/ 30 h 132"/>
                <a:gd name="T48" fmla="*/ 45 w 304"/>
                <a:gd name="T49" fmla="*/ 30 h 132"/>
                <a:gd name="T50" fmla="*/ 37 w 304"/>
                <a:gd name="T51" fmla="*/ 31 h 132"/>
                <a:gd name="T52" fmla="*/ 30 w 304"/>
                <a:gd name="T53" fmla="*/ 31 h 132"/>
                <a:gd name="T54" fmla="*/ 23 w 304"/>
                <a:gd name="T55" fmla="*/ 32 h 132"/>
                <a:gd name="T56" fmla="*/ 17 w 304"/>
                <a:gd name="T57" fmla="*/ 33 h 132"/>
                <a:gd name="T58" fmla="*/ 13 w 304"/>
                <a:gd name="T59" fmla="*/ 34 h 132"/>
                <a:gd name="T60" fmla="*/ 11 w 304"/>
                <a:gd name="T61" fmla="*/ 34 h 132"/>
                <a:gd name="T62" fmla="*/ 7 w 304"/>
                <a:gd name="T63" fmla="*/ 34 h 132"/>
                <a:gd name="T64" fmla="*/ 3 w 304"/>
                <a:gd name="T65" fmla="*/ 31 h 132"/>
                <a:gd name="T66" fmla="*/ 1 w 304"/>
                <a:gd name="T67" fmla="*/ 29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4" h="132">
                  <a:moveTo>
                    <a:pt x="1" y="107"/>
                  </a:moveTo>
                  <a:lnTo>
                    <a:pt x="0" y="101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8" y="87"/>
                  </a:lnTo>
                  <a:lnTo>
                    <a:pt x="14" y="83"/>
                  </a:lnTo>
                  <a:lnTo>
                    <a:pt x="22" y="79"/>
                  </a:lnTo>
                  <a:lnTo>
                    <a:pt x="31" y="75"/>
                  </a:lnTo>
                  <a:lnTo>
                    <a:pt x="41" y="69"/>
                  </a:lnTo>
                  <a:lnTo>
                    <a:pt x="48" y="65"/>
                  </a:lnTo>
                  <a:lnTo>
                    <a:pt x="59" y="62"/>
                  </a:lnTo>
                  <a:lnTo>
                    <a:pt x="71" y="58"/>
                  </a:lnTo>
                  <a:lnTo>
                    <a:pt x="86" y="54"/>
                  </a:lnTo>
                  <a:lnTo>
                    <a:pt x="102" y="48"/>
                  </a:lnTo>
                  <a:lnTo>
                    <a:pt x="121" y="44"/>
                  </a:lnTo>
                  <a:lnTo>
                    <a:pt x="139" y="39"/>
                  </a:lnTo>
                  <a:lnTo>
                    <a:pt x="159" y="33"/>
                  </a:lnTo>
                  <a:lnTo>
                    <a:pt x="177" y="29"/>
                  </a:lnTo>
                  <a:lnTo>
                    <a:pt x="196" y="23"/>
                  </a:lnTo>
                  <a:lnTo>
                    <a:pt x="213" y="18"/>
                  </a:lnTo>
                  <a:lnTo>
                    <a:pt x="229" y="15"/>
                  </a:lnTo>
                  <a:lnTo>
                    <a:pt x="244" y="10"/>
                  </a:lnTo>
                  <a:lnTo>
                    <a:pt x="256" y="7"/>
                  </a:lnTo>
                  <a:lnTo>
                    <a:pt x="265" y="4"/>
                  </a:lnTo>
                  <a:lnTo>
                    <a:pt x="271" y="2"/>
                  </a:lnTo>
                  <a:lnTo>
                    <a:pt x="279" y="0"/>
                  </a:lnTo>
                  <a:lnTo>
                    <a:pt x="286" y="0"/>
                  </a:lnTo>
                  <a:lnTo>
                    <a:pt x="293" y="1"/>
                  </a:lnTo>
                  <a:lnTo>
                    <a:pt x="297" y="4"/>
                  </a:lnTo>
                  <a:lnTo>
                    <a:pt x="301" y="8"/>
                  </a:lnTo>
                  <a:lnTo>
                    <a:pt x="304" y="12"/>
                  </a:lnTo>
                  <a:lnTo>
                    <a:pt x="304" y="16"/>
                  </a:lnTo>
                  <a:lnTo>
                    <a:pt x="304" y="20"/>
                  </a:lnTo>
                  <a:lnTo>
                    <a:pt x="302" y="30"/>
                  </a:lnTo>
                  <a:lnTo>
                    <a:pt x="298" y="39"/>
                  </a:lnTo>
                  <a:lnTo>
                    <a:pt x="295" y="50"/>
                  </a:lnTo>
                  <a:lnTo>
                    <a:pt x="290" y="63"/>
                  </a:lnTo>
                  <a:lnTo>
                    <a:pt x="288" y="71"/>
                  </a:lnTo>
                  <a:lnTo>
                    <a:pt x="286" y="79"/>
                  </a:lnTo>
                  <a:lnTo>
                    <a:pt x="283" y="88"/>
                  </a:lnTo>
                  <a:lnTo>
                    <a:pt x="279" y="96"/>
                  </a:lnTo>
                  <a:lnTo>
                    <a:pt x="273" y="105"/>
                  </a:lnTo>
                  <a:lnTo>
                    <a:pt x="265" y="110"/>
                  </a:lnTo>
                  <a:lnTo>
                    <a:pt x="254" y="115"/>
                  </a:lnTo>
                  <a:lnTo>
                    <a:pt x="240" y="116"/>
                  </a:lnTo>
                  <a:lnTo>
                    <a:pt x="230" y="116"/>
                  </a:lnTo>
                  <a:lnTo>
                    <a:pt x="220" y="116"/>
                  </a:lnTo>
                  <a:lnTo>
                    <a:pt x="207" y="116"/>
                  </a:lnTo>
                  <a:lnTo>
                    <a:pt x="193" y="117"/>
                  </a:lnTo>
                  <a:lnTo>
                    <a:pt x="178" y="118"/>
                  </a:lnTo>
                  <a:lnTo>
                    <a:pt x="163" y="118"/>
                  </a:lnTo>
                  <a:lnTo>
                    <a:pt x="148" y="120"/>
                  </a:lnTo>
                  <a:lnTo>
                    <a:pt x="133" y="122"/>
                  </a:lnTo>
                  <a:lnTo>
                    <a:pt x="117" y="123"/>
                  </a:lnTo>
                  <a:lnTo>
                    <a:pt x="104" y="124"/>
                  </a:lnTo>
                  <a:lnTo>
                    <a:pt x="90" y="125"/>
                  </a:lnTo>
                  <a:lnTo>
                    <a:pt x="77" y="126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52" y="130"/>
                  </a:lnTo>
                  <a:lnTo>
                    <a:pt x="47" y="131"/>
                  </a:lnTo>
                  <a:lnTo>
                    <a:pt x="41" y="132"/>
                  </a:lnTo>
                  <a:lnTo>
                    <a:pt x="34" y="131"/>
                  </a:lnTo>
                  <a:lnTo>
                    <a:pt x="26" y="130"/>
                  </a:lnTo>
                  <a:lnTo>
                    <a:pt x="19" y="126"/>
                  </a:lnTo>
                  <a:lnTo>
                    <a:pt x="11" y="123"/>
                  </a:lnTo>
                  <a:lnTo>
                    <a:pt x="7" y="118"/>
                  </a:lnTo>
                  <a:lnTo>
                    <a:pt x="2" y="113"/>
                  </a:lnTo>
                  <a:lnTo>
                    <a:pt x="1" y="10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0" name="Freeform 30">
              <a:extLst>
                <a:ext uri="{FF2B5EF4-FFF2-40B4-BE49-F238E27FC236}">
                  <a16:creationId xmlns:a16="http://schemas.microsoft.com/office/drawing/2014/main" id="{8649713B-D74F-A746-A485-DACE0A279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1782"/>
              <a:ext cx="125" cy="96"/>
            </a:xfrm>
            <a:custGeom>
              <a:avLst/>
              <a:gdLst>
                <a:gd name="T0" fmla="*/ 58 w 251"/>
                <a:gd name="T1" fmla="*/ 30 h 192"/>
                <a:gd name="T2" fmla="*/ 61 w 251"/>
                <a:gd name="T3" fmla="*/ 34 h 192"/>
                <a:gd name="T4" fmla="*/ 62 w 251"/>
                <a:gd name="T5" fmla="*/ 39 h 192"/>
                <a:gd name="T6" fmla="*/ 61 w 251"/>
                <a:gd name="T7" fmla="*/ 45 h 192"/>
                <a:gd name="T8" fmla="*/ 61 w 251"/>
                <a:gd name="T9" fmla="*/ 48 h 192"/>
                <a:gd name="T10" fmla="*/ 54 w 251"/>
                <a:gd name="T11" fmla="*/ 44 h 192"/>
                <a:gd name="T12" fmla="*/ 47 w 251"/>
                <a:gd name="T13" fmla="*/ 40 h 192"/>
                <a:gd name="T14" fmla="*/ 40 w 251"/>
                <a:gd name="T15" fmla="*/ 36 h 192"/>
                <a:gd name="T16" fmla="*/ 34 w 251"/>
                <a:gd name="T17" fmla="*/ 32 h 192"/>
                <a:gd name="T18" fmla="*/ 28 w 251"/>
                <a:gd name="T19" fmla="*/ 28 h 192"/>
                <a:gd name="T20" fmla="*/ 23 w 251"/>
                <a:gd name="T21" fmla="*/ 26 h 192"/>
                <a:gd name="T22" fmla="*/ 19 w 251"/>
                <a:gd name="T23" fmla="*/ 23 h 192"/>
                <a:gd name="T24" fmla="*/ 16 w 251"/>
                <a:gd name="T25" fmla="*/ 21 h 192"/>
                <a:gd name="T26" fmla="*/ 14 w 251"/>
                <a:gd name="T27" fmla="*/ 20 h 192"/>
                <a:gd name="T28" fmla="*/ 11 w 251"/>
                <a:gd name="T29" fmla="*/ 18 h 192"/>
                <a:gd name="T30" fmla="*/ 8 w 251"/>
                <a:gd name="T31" fmla="*/ 16 h 192"/>
                <a:gd name="T32" fmla="*/ 6 w 251"/>
                <a:gd name="T33" fmla="*/ 14 h 192"/>
                <a:gd name="T34" fmla="*/ 4 w 251"/>
                <a:gd name="T35" fmla="*/ 12 h 192"/>
                <a:gd name="T36" fmla="*/ 2 w 251"/>
                <a:gd name="T37" fmla="*/ 10 h 192"/>
                <a:gd name="T38" fmla="*/ 1 w 251"/>
                <a:gd name="T39" fmla="*/ 8 h 192"/>
                <a:gd name="T40" fmla="*/ 0 w 251"/>
                <a:gd name="T41" fmla="*/ 6 h 192"/>
                <a:gd name="T42" fmla="*/ 0 w 251"/>
                <a:gd name="T43" fmla="*/ 5 h 192"/>
                <a:gd name="T44" fmla="*/ 0 w 251"/>
                <a:gd name="T45" fmla="*/ 3 h 192"/>
                <a:gd name="T46" fmla="*/ 0 w 251"/>
                <a:gd name="T47" fmla="*/ 2 h 192"/>
                <a:gd name="T48" fmla="*/ 1 w 251"/>
                <a:gd name="T49" fmla="*/ 1 h 192"/>
                <a:gd name="T50" fmla="*/ 2 w 251"/>
                <a:gd name="T51" fmla="*/ 0 h 192"/>
                <a:gd name="T52" fmla="*/ 4 w 251"/>
                <a:gd name="T53" fmla="*/ 0 h 192"/>
                <a:gd name="T54" fmla="*/ 6 w 251"/>
                <a:gd name="T55" fmla="*/ 1 h 192"/>
                <a:gd name="T56" fmla="*/ 9 w 251"/>
                <a:gd name="T57" fmla="*/ 2 h 192"/>
                <a:gd name="T58" fmla="*/ 13 w 251"/>
                <a:gd name="T59" fmla="*/ 3 h 192"/>
                <a:gd name="T60" fmla="*/ 18 w 251"/>
                <a:gd name="T61" fmla="*/ 4 h 192"/>
                <a:gd name="T62" fmla="*/ 24 w 251"/>
                <a:gd name="T63" fmla="*/ 5 h 192"/>
                <a:gd name="T64" fmla="*/ 31 w 251"/>
                <a:gd name="T65" fmla="*/ 7 h 192"/>
                <a:gd name="T66" fmla="*/ 37 w 251"/>
                <a:gd name="T67" fmla="*/ 9 h 192"/>
                <a:gd name="T68" fmla="*/ 42 w 251"/>
                <a:gd name="T69" fmla="*/ 10 h 192"/>
                <a:gd name="T70" fmla="*/ 47 w 251"/>
                <a:gd name="T71" fmla="*/ 11 h 192"/>
                <a:gd name="T72" fmla="*/ 50 w 251"/>
                <a:gd name="T73" fmla="*/ 12 h 192"/>
                <a:gd name="T74" fmla="*/ 55 w 251"/>
                <a:gd name="T75" fmla="*/ 13 h 192"/>
                <a:gd name="T76" fmla="*/ 58 w 251"/>
                <a:gd name="T77" fmla="*/ 16 h 192"/>
                <a:gd name="T78" fmla="*/ 60 w 251"/>
                <a:gd name="T79" fmla="*/ 19 h 192"/>
                <a:gd name="T80" fmla="*/ 61 w 251"/>
                <a:gd name="T81" fmla="*/ 22 h 192"/>
                <a:gd name="T82" fmla="*/ 62 w 251"/>
                <a:gd name="T83" fmla="*/ 24 h 192"/>
                <a:gd name="T84" fmla="*/ 61 w 251"/>
                <a:gd name="T85" fmla="*/ 27 h 192"/>
                <a:gd name="T86" fmla="*/ 60 w 251"/>
                <a:gd name="T87" fmla="*/ 29 h 192"/>
                <a:gd name="T88" fmla="*/ 58 w 251"/>
                <a:gd name="T89" fmla="*/ 30 h 1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51" h="192">
                  <a:moveTo>
                    <a:pt x="233" y="119"/>
                  </a:moveTo>
                  <a:lnTo>
                    <a:pt x="247" y="134"/>
                  </a:lnTo>
                  <a:lnTo>
                    <a:pt x="251" y="156"/>
                  </a:lnTo>
                  <a:lnTo>
                    <a:pt x="247" y="177"/>
                  </a:lnTo>
                  <a:lnTo>
                    <a:pt x="244" y="192"/>
                  </a:lnTo>
                  <a:lnTo>
                    <a:pt x="217" y="174"/>
                  </a:lnTo>
                  <a:lnTo>
                    <a:pt x="190" y="157"/>
                  </a:lnTo>
                  <a:lnTo>
                    <a:pt x="163" y="141"/>
                  </a:lnTo>
                  <a:lnTo>
                    <a:pt x="138" y="126"/>
                  </a:lnTo>
                  <a:lnTo>
                    <a:pt x="114" y="112"/>
                  </a:lnTo>
                  <a:lnTo>
                    <a:pt x="93" y="101"/>
                  </a:lnTo>
                  <a:lnTo>
                    <a:pt x="77" y="90"/>
                  </a:lnTo>
                  <a:lnTo>
                    <a:pt x="65" y="83"/>
                  </a:lnTo>
                  <a:lnTo>
                    <a:pt x="56" y="78"/>
                  </a:lnTo>
                  <a:lnTo>
                    <a:pt x="46" y="71"/>
                  </a:lnTo>
                  <a:lnTo>
                    <a:pt x="35" y="63"/>
                  </a:lnTo>
                  <a:lnTo>
                    <a:pt x="26" y="56"/>
                  </a:lnTo>
                  <a:lnTo>
                    <a:pt x="18" y="48"/>
                  </a:lnTo>
                  <a:lnTo>
                    <a:pt x="10" y="40"/>
                  </a:lnTo>
                  <a:lnTo>
                    <a:pt x="5" y="32"/>
                  </a:lnTo>
                  <a:lnTo>
                    <a:pt x="2" y="24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5" y="2"/>
                  </a:lnTo>
                  <a:lnTo>
                    <a:pt x="36" y="5"/>
                  </a:lnTo>
                  <a:lnTo>
                    <a:pt x="53" y="10"/>
                  </a:lnTo>
                  <a:lnTo>
                    <a:pt x="73" y="14"/>
                  </a:lnTo>
                  <a:lnTo>
                    <a:pt x="97" y="20"/>
                  </a:lnTo>
                  <a:lnTo>
                    <a:pt x="124" y="27"/>
                  </a:lnTo>
                  <a:lnTo>
                    <a:pt x="149" y="33"/>
                  </a:lnTo>
                  <a:lnTo>
                    <a:pt x="171" y="38"/>
                  </a:lnTo>
                  <a:lnTo>
                    <a:pt x="190" y="42"/>
                  </a:lnTo>
                  <a:lnTo>
                    <a:pt x="202" y="45"/>
                  </a:lnTo>
                  <a:lnTo>
                    <a:pt x="221" y="52"/>
                  </a:lnTo>
                  <a:lnTo>
                    <a:pt x="233" y="62"/>
                  </a:lnTo>
                  <a:lnTo>
                    <a:pt x="243" y="73"/>
                  </a:lnTo>
                  <a:lnTo>
                    <a:pt x="247" y="85"/>
                  </a:lnTo>
                  <a:lnTo>
                    <a:pt x="248" y="96"/>
                  </a:lnTo>
                  <a:lnTo>
                    <a:pt x="246" y="106"/>
                  </a:lnTo>
                  <a:lnTo>
                    <a:pt x="241" y="114"/>
                  </a:lnTo>
                  <a:lnTo>
                    <a:pt x="233" y="119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1" name="Freeform 31">
              <a:extLst>
                <a:ext uri="{FF2B5EF4-FFF2-40B4-BE49-F238E27FC236}">
                  <a16:creationId xmlns:a16="http://schemas.microsoft.com/office/drawing/2014/main" id="{F9E712A9-03E2-A847-93D3-6B83A244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1827"/>
              <a:ext cx="85" cy="176"/>
            </a:xfrm>
            <a:custGeom>
              <a:avLst/>
              <a:gdLst>
                <a:gd name="T0" fmla="*/ 0 w 171"/>
                <a:gd name="T1" fmla="*/ 0 h 353"/>
                <a:gd name="T2" fmla="*/ 4 w 171"/>
                <a:gd name="T3" fmla="*/ 5 h 353"/>
                <a:gd name="T4" fmla="*/ 8 w 171"/>
                <a:gd name="T5" fmla="*/ 14 h 353"/>
                <a:gd name="T6" fmla="*/ 12 w 171"/>
                <a:gd name="T7" fmla="*/ 25 h 353"/>
                <a:gd name="T8" fmla="*/ 16 w 171"/>
                <a:gd name="T9" fmla="*/ 38 h 353"/>
                <a:gd name="T10" fmla="*/ 21 w 171"/>
                <a:gd name="T11" fmla="*/ 51 h 353"/>
                <a:gd name="T12" fmla="*/ 27 w 171"/>
                <a:gd name="T13" fmla="*/ 65 h 353"/>
                <a:gd name="T14" fmla="*/ 34 w 171"/>
                <a:gd name="T15" fmla="*/ 77 h 353"/>
                <a:gd name="T16" fmla="*/ 42 w 171"/>
                <a:gd name="T17" fmla="*/ 88 h 353"/>
                <a:gd name="T18" fmla="*/ 32 w 171"/>
                <a:gd name="T19" fmla="*/ 81 h 353"/>
                <a:gd name="T20" fmla="*/ 24 w 171"/>
                <a:gd name="T21" fmla="*/ 70 h 353"/>
                <a:gd name="T22" fmla="*/ 17 w 171"/>
                <a:gd name="T23" fmla="*/ 56 h 353"/>
                <a:gd name="T24" fmla="*/ 12 w 171"/>
                <a:gd name="T25" fmla="*/ 42 h 353"/>
                <a:gd name="T26" fmla="*/ 7 w 171"/>
                <a:gd name="T27" fmla="*/ 27 h 353"/>
                <a:gd name="T28" fmla="*/ 4 w 171"/>
                <a:gd name="T29" fmla="*/ 14 h 353"/>
                <a:gd name="T30" fmla="*/ 1 w 171"/>
                <a:gd name="T31" fmla="*/ 5 h 353"/>
                <a:gd name="T32" fmla="*/ 0 w 171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1" h="353">
                  <a:moveTo>
                    <a:pt x="0" y="0"/>
                  </a:moveTo>
                  <a:lnTo>
                    <a:pt x="19" y="23"/>
                  </a:lnTo>
                  <a:lnTo>
                    <a:pt x="35" y="58"/>
                  </a:lnTo>
                  <a:lnTo>
                    <a:pt x="51" y="103"/>
                  </a:lnTo>
                  <a:lnTo>
                    <a:pt x="67" y="153"/>
                  </a:lnTo>
                  <a:lnTo>
                    <a:pt x="86" y="207"/>
                  </a:lnTo>
                  <a:lnTo>
                    <a:pt x="109" y="260"/>
                  </a:lnTo>
                  <a:lnTo>
                    <a:pt x="136" y="310"/>
                  </a:lnTo>
                  <a:lnTo>
                    <a:pt x="171" y="353"/>
                  </a:lnTo>
                  <a:lnTo>
                    <a:pt x="131" y="325"/>
                  </a:lnTo>
                  <a:lnTo>
                    <a:pt x="97" y="281"/>
                  </a:lnTo>
                  <a:lnTo>
                    <a:pt x="70" y="227"/>
                  </a:lnTo>
                  <a:lnTo>
                    <a:pt x="48" y="168"/>
                  </a:lnTo>
                  <a:lnTo>
                    <a:pt x="30" y="111"/>
                  </a:lnTo>
                  <a:lnTo>
                    <a:pt x="18" y="5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2" name="Freeform 32">
              <a:extLst>
                <a:ext uri="{FF2B5EF4-FFF2-40B4-BE49-F238E27FC236}">
                  <a16:creationId xmlns:a16="http://schemas.microsoft.com/office/drawing/2014/main" id="{26A27D7E-55D7-714C-8D8B-42DBCEE3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7"/>
              <a:ext cx="68" cy="91"/>
            </a:xfrm>
            <a:custGeom>
              <a:avLst/>
              <a:gdLst>
                <a:gd name="T0" fmla="*/ 34 w 136"/>
                <a:gd name="T1" fmla="*/ 0 h 182"/>
                <a:gd name="T2" fmla="*/ 32 w 136"/>
                <a:gd name="T3" fmla="*/ 2 h 182"/>
                <a:gd name="T4" fmla="*/ 30 w 136"/>
                <a:gd name="T5" fmla="*/ 5 h 182"/>
                <a:gd name="T6" fmla="*/ 27 w 136"/>
                <a:gd name="T7" fmla="*/ 8 h 182"/>
                <a:gd name="T8" fmla="*/ 24 w 136"/>
                <a:gd name="T9" fmla="*/ 11 h 182"/>
                <a:gd name="T10" fmla="*/ 21 w 136"/>
                <a:gd name="T11" fmla="*/ 14 h 182"/>
                <a:gd name="T12" fmla="*/ 19 w 136"/>
                <a:gd name="T13" fmla="*/ 17 h 182"/>
                <a:gd name="T14" fmla="*/ 17 w 136"/>
                <a:gd name="T15" fmla="*/ 19 h 182"/>
                <a:gd name="T16" fmla="*/ 17 w 136"/>
                <a:gd name="T17" fmla="*/ 21 h 182"/>
                <a:gd name="T18" fmla="*/ 15 w 136"/>
                <a:gd name="T19" fmla="*/ 22 h 182"/>
                <a:gd name="T20" fmla="*/ 13 w 136"/>
                <a:gd name="T21" fmla="*/ 24 h 182"/>
                <a:gd name="T22" fmla="*/ 11 w 136"/>
                <a:gd name="T23" fmla="*/ 26 h 182"/>
                <a:gd name="T24" fmla="*/ 9 w 136"/>
                <a:gd name="T25" fmla="*/ 28 h 182"/>
                <a:gd name="T26" fmla="*/ 7 w 136"/>
                <a:gd name="T27" fmla="*/ 31 h 182"/>
                <a:gd name="T28" fmla="*/ 5 w 136"/>
                <a:gd name="T29" fmla="*/ 33 h 182"/>
                <a:gd name="T30" fmla="*/ 4 w 136"/>
                <a:gd name="T31" fmla="*/ 35 h 182"/>
                <a:gd name="T32" fmla="*/ 3 w 136"/>
                <a:gd name="T33" fmla="*/ 36 h 182"/>
                <a:gd name="T34" fmla="*/ 1 w 136"/>
                <a:gd name="T35" fmla="*/ 38 h 182"/>
                <a:gd name="T36" fmla="*/ 0 w 136"/>
                <a:gd name="T37" fmla="*/ 40 h 182"/>
                <a:gd name="T38" fmla="*/ 0 w 136"/>
                <a:gd name="T39" fmla="*/ 42 h 182"/>
                <a:gd name="T40" fmla="*/ 1 w 136"/>
                <a:gd name="T41" fmla="*/ 44 h 182"/>
                <a:gd name="T42" fmla="*/ 2 w 136"/>
                <a:gd name="T43" fmla="*/ 45 h 182"/>
                <a:gd name="T44" fmla="*/ 4 w 136"/>
                <a:gd name="T45" fmla="*/ 46 h 182"/>
                <a:gd name="T46" fmla="*/ 6 w 136"/>
                <a:gd name="T47" fmla="*/ 45 h 182"/>
                <a:gd name="T48" fmla="*/ 8 w 136"/>
                <a:gd name="T49" fmla="*/ 42 h 182"/>
                <a:gd name="T50" fmla="*/ 9 w 136"/>
                <a:gd name="T51" fmla="*/ 39 h 182"/>
                <a:gd name="T52" fmla="*/ 11 w 136"/>
                <a:gd name="T53" fmla="*/ 37 h 182"/>
                <a:gd name="T54" fmla="*/ 13 w 136"/>
                <a:gd name="T55" fmla="*/ 34 h 182"/>
                <a:gd name="T56" fmla="*/ 14 w 136"/>
                <a:gd name="T57" fmla="*/ 32 h 182"/>
                <a:gd name="T58" fmla="*/ 15 w 136"/>
                <a:gd name="T59" fmla="*/ 30 h 182"/>
                <a:gd name="T60" fmla="*/ 16 w 136"/>
                <a:gd name="T61" fmla="*/ 28 h 182"/>
                <a:gd name="T62" fmla="*/ 17 w 136"/>
                <a:gd name="T63" fmla="*/ 27 h 182"/>
                <a:gd name="T64" fmla="*/ 18 w 136"/>
                <a:gd name="T65" fmla="*/ 25 h 182"/>
                <a:gd name="T66" fmla="*/ 19 w 136"/>
                <a:gd name="T67" fmla="*/ 23 h 182"/>
                <a:gd name="T68" fmla="*/ 21 w 136"/>
                <a:gd name="T69" fmla="*/ 20 h 182"/>
                <a:gd name="T70" fmla="*/ 23 w 136"/>
                <a:gd name="T71" fmla="*/ 17 h 182"/>
                <a:gd name="T72" fmla="*/ 26 w 136"/>
                <a:gd name="T73" fmla="*/ 13 h 182"/>
                <a:gd name="T74" fmla="*/ 28 w 136"/>
                <a:gd name="T75" fmla="*/ 9 h 182"/>
                <a:gd name="T76" fmla="*/ 31 w 136"/>
                <a:gd name="T77" fmla="*/ 6 h 182"/>
                <a:gd name="T78" fmla="*/ 33 w 136"/>
                <a:gd name="T79" fmla="*/ 3 h 182"/>
                <a:gd name="T80" fmla="*/ 34 w 136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128" y="8"/>
                  </a:lnTo>
                  <a:lnTo>
                    <a:pt x="118" y="19"/>
                  </a:lnTo>
                  <a:lnTo>
                    <a:pt x="106" y="30"/>
                  </a:lnTo>
                  <a:lnTo>
                    <a:pt x="95" y="42"/>
                  </a:lnTo>
                  <a:lnTo>
                    <a:pt x="83" y="54"/>
                  </a:lnTo>
                  <a:lnTo>
                    <a:pt x="75" y="66"/>
                  </a:lnTo>
                  <a:lnTo>
                    <a:pt x="68" y="74"/>
                  </a:lnTo>
                  <a:lnTo>
                    <a:pt x="65" y="81"/>
                  </a:lnTo>
                  <a:lnTo>
                    <a:pt x="58" y="86"/>
                  </a:lnTo>
                  <a:lnTo>
                    <a:pt x="51" y="94"/>
                  </a:lnTo>
                  <a:lnTo>
                    <a:pt x="43" y="103"/>
                  </a:lnTo>
                  <a:lnTo>
                    <a:pt x="35" y="112"/>
                  </a:lnTo>
                  <a:lnTo>
                    <a:pt x="27" y="122"/>
                  </a:lnTo>
                  <a:lnTo>
                    <a:pt x="20" y="132"/>
                  </a:lnTo>
                  <a:lnTo>
                    <a:pt x="14" y="139"/>
                  </a:lnTo>
                  <a:lnTo>
                    <a:pt x="9" y="143"/>
                  </a:lnTo>
                  <a:lnTo>
                    <a:pt x="4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4" y="175"/>
                  </a:lnTo>
                  <a:lnTo>
                    <a:pt x="8" y="180"/>
                  </a:lnTo>
                  <a:lnTo>
                    <a:pt x="14" y="182"/>
                  </a:lnTo>
                  <a:lnTo>
                    <a:pt x="21" y="179"/>
                  </a:lnTo>
                  <a:lnTo>
                    <a:pt x="29" y="168"/>
                  </a:lnTo>
                  <a:lnTo>
                    <a:pt x="36" y="156"/>
                  </a:lnTo>
                  <a:lnTo>
                    <a:pt x="43" y="145"/>
                  </a:lnTo>
                  <a:lnTo>
                    <a:pt x="49" y="135"/>
                  </a:lnTo>
                  <a:lnTo>
                    <a:pt x="53" y="127"/>
                  </a:lnTo>
                  <a:lnTo>
                    <a:pt x="58" y="119"/>
                  </a:lnTo>
                  <a:lnTo>
                    <a:pt x="61" y="112"/>
                  </a:lnTo>
                  <a:lnTo>
                    <a:pt x="66" y="105"/>
                  </a:lnTo>
                  <a:lnTo>
                    <a:pt x="69" y="99"/>
                  </a:lnTo>
                  <a:lnTo>
                    <a:pt x="75" y="91"/>
                  </a:lnTo>
                  <a:lnTo>
                    <a:pt x="82" y="80"/>
                  </a:lnTo>
                  <a:lnTo>
                    <a:pt x="91" y="67"/>
                  </a:lnTo>
                  <a:lnTo>
                    <a:pt x="102" y="51"/>
                  </a:lnTo>
                  <a:lnTo>
                    <a:pt x="112" y="36"/>
                  </a:lnTo>
                  <a:lnTo>
                    <a:pt x="122" y="22"/>
                  </a:lnTo>
                  <a:lnTo>
                    <a:pt x="130" y="1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3" name="Freeform 33">
              <a:extLst>
                <a:ext uri="{FF2B5EF4-FFF2-40B4-BE49-F238E27FC236}">
                  <a16:creationId xmlns:a16="http://schemas.microsoft.com/office/drawing/2014/main" id="{003CCF3F-ACE0-2D45-BABD-573C309F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" y="1968"/>
              <a:ext cx="28" cy="54"/>
            </a:xfrm>
            <a:custGeom>
              <a:avLst/>
              <a:gdLst>
                <a:gd name="T0" fmla="*/ 12 w 55"/>
                <a:gd name="T1" fmla="*/ 1 h 109"/>
                <a:gd name="T2" fmla="*/ 10 w 55"/>
                <a:gd name="T3" fmla="*/ 0 h 109"/>
                <a:gd name="T4" fmla="*/ 8 w 55"/>
                <a:gd name="T5" fmla="*/ 0 h 109"/>
                <a:gd name="T6" fmla="*/ 7 w 55"/>
                <a:gd name="T7" fmla="*/ 0 h 109"/>
                <a:gd name="T8" fmla="*/ 6 w 55"/>
                <a:gd name="T9" fmla="*/ 1 h 109"/>
                <a:gd name="T10" fmla="*/ 5 w 55"/>
                <a:gd name="T11" fmla="*/ 3 h 109"/>
                <a:gd name="T12" fmla="*/ 4 w 55"/>
                <a:gd name="T13" fmla="*/ 5 h 109"/>
                <a:gd name="T14" fmla="*/ 3 w 55"/>
                <a:gd name="T15" fmla="*/ 7 h 109"/>
                <a:gd name="T16" fmla="*/ 2 w 55"/>
                <a:gd name="T17" fmla="*/ 9 h 109"/>
                <a:gd name="T18" fmla="*/ 1 w 55"/>
                <a:gd name="T19" fmla="*/ 14 h 109"/>
                <a:gd name="T20" fmla="*/ 0 w 55"/>
                <a:gd name="T21" fmla="*/ 19 h 109"/>
                <a:gd name="T22" fmla="*/ 1 w 55"/>
                <a:gd name="T23" fmla="*/ 24 h 109"/>
                <a:gd name="T24" fmla="*/ 2 w 55"/>
                <a:gd name="T25" fmla="*/ 26 h 109"/>
                <a:gd name="T26" fmla="*/ 4 w 55"/>
                <a:gd name="T27" fmla="*/ 27 h 109"/>
                <a:gd name="T28" fmla="*/ 6 w 55"/>
                <a:gd name="T29" fmla="*/ 27 h 109"/>
                <a:gd name="T30" fmla="*/ 8 w 55"/>
                <a:gd name="T31" fmla="*/ 26 h 109"/>
                <a:gd name="T32" fmla="*/ 9 w 55"/>
                <a:gd name="T33" fmla="*/ 25 h 109"/>
                <a:gd name="T34" fmla="*/ 10 w 55"/>
                <a:gd name="T35" fmla="*/ 24 h 109"/>
                <a:gd name="T36" fmla="*/ 11 w 55"/>
                <a:gd name="T37" fmla="*/ 22 h 109"/>
                <a:gd name="T38" fmla="*/ 12 w 55"/>
                <a:gd name="T39" fmla="*/ 20 h 109"/>
                <a:gd name="T40" fmla="*/ 12 w 55"/>
                <a:gd name="T41" fmla="*/ 17 h 109"/>
                <a:gd name="T42" fmla="*/ 13 w 55"/>
                <a:gd name="T43" fmla="*/ 12 h 109"/>
                <a:gd name="T44" fmla="*/ 14 w 55"/>
                <a:gd name="T45" fmla="*/ 8 h 109"/>
                <a:gd name="T46" fmla="*/ 14 w 55"/>
                <a:gd name="T47" fmla="*/ 4 h 109"/>
                <a:gd name="T48" fmla="*/ 12 w 55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5" h="109">
                  <a:moveTo>
                    <a:pt x="45" y="6"/>
                  </a:moveTo>
                  <a:lnTo>
                    <a:pt x="37" y="1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21" y="7"/>
                  </a:lnTo>
                  <a:lnTo>
                    <a:pt x="17" y="14"/>
                  </a:lnTo>
                  <a:lnTo>
                    <a:pt x="15" y="21"/>
                  </a:lnTo>
                  <a:lnTo>
                    <a:pt x="12" y="30"/>
                  </a:lnTo>
                  <a:lnTo>
                    <a:pt x="8" y="38"/>
                  </a:lnTo>
                  <a:lnTo>
                    <a:pt x="2" y="58"/>
                  </a:lnTo>
                  <a:lnTo>
                    <a:pt x="0" y="79"/>
                  </a:lnTo>
                  <a:lnTo>
                    <a:pt x="1" y="96"/>
                  </a:lnTo>
                  <a:lnTo>
                    <a:pt x="7" y="105"/>
                  </a:lnTo>
                  <a:lnTo>
                    <a:pt x="16" y="109"/>
                  </a:lnTo>
                  <a:lnTo>
                    <a:pt x="23" y="109"/>
                  </a:lnTo>
                  <a:lnTo>
                    <a:pt x="29" y="107"/>
                  </a:lnTo>
                  <a:lnTo>
                    <a:pt x="35" y="103"/>
                  </a:lnTo>
                  <a:lnTo>
                    <a:pt x="38" y="97"/>
                  </a:lnTo>
                  <a:lnTo>
                    <a:pt x="41" y="90"/>
                  </a:lnTo>
                  <a:lnTo>
                    <a:pt x="45" y="81"/>
                  </a:lnTo>
                  <a:lnTo>
                    <a:pt x="47" y="71"/>
                  </a:lnTo>
                  <a:lnTo>
                    <a:pt x="52" y="51"/>
                  </a:lnTo>
                  <a:lnTo>
                    <a:pt x="55" y="33"/>
                  </a:lnTo>
                  <a:lnTo>
                    <a:pt x="54" y="18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4" name="Freeform 34">
              <a:extLst>
                <a:ext uri="{FF2B5EF4-FFF2-40B4-BE49-F238E27FC236}">
                  <a16:creationId xmlns:a16="http://schemas.microsoft.com/office/drawing/2014/main" id="{B5AF345F-2FBD-CA45-8F61-8474D6FEE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1988"/>
              <a:ext cx="39" cy="47"/>
            </a:xfrm>
            <a:custGeom>
              <a:avLst/>
              <a:gdLst>
                <a:gd name="T0" fmla="*/ 3 w 77"/>
                <a:gd name="T1" fmla="*/ 7 h 94"/>
                <a:gd name="T2" fmla="*/ 2 w 77"/>
                <a:gd name="T3" fmla="*/ 9 h 94"/>
                <a:gd name="T4" fmla="*/ 2 w 77"/>
                <a:gd name="T5" fmla="*/ 11 h 94"/>
                <a:gd name="T6" fmla="*/ 1 w 77"/>
                <a:gd name="T7" fmla="*/ 13 h 94"/>
                <a:gd name="T8" fmla="*/ 0 w 77"/>
                <a:gd name="T9" fmla="*/ 16 h 94"/>
                <a:gd name="T10" fmla="*/ 0 w 77"/>
                <a:gd name="T11" fmla="*/ 18 h 94"/>
                <a:gd name="T12" fmla="*/ 1 w 77"/>
                <a:gd name="T13" fmla="*/ 20 h 94"/>
                <a:gd name="T14" fmla="*/ 3 w 77"/>
                <a:gd name="T15" fmla="*/ 21 h 94"/>
                <a:gd name="T16" fmla="*/ 6 w 77"/>
                <a:gd name="T17" fmla="*/ 23 h 94"/>
                <a:gd name="T18" fmla="*/ 10 w 77"/>
                <a:gd name="T19" fmla="*/ 24 h 94"/>
                <a:gd name="T20" fmla="*/ 13 w 77"/>
                <a:gd name="T21" fmla="*/ 24 h 94"/>
                <a:gd name="T22" fmla="*/ 15 w 77"/>
                <a:gd name="T23" fmla="*/ 24 h 94"/>
                <a:gd name="T24" fmla="*/ 17 w 77"/>
                <a:gd name="T25" fmla="*/ 23 h 94"/>
                <a:gd name="T26" fmla="*/ 18 w 77"/>
                <a:gd name="T27" fmla="*/ 22 h 94"/>
                <a:gd name="T28" fmla="*/ 19 w 77"/>
                <a:gd name="T29" fmla="*/ 21 h 94"/>
                <a:gd name="T30" fmla="*/ 19 w 77"/>
                <a:gd name="T31" fmla="*/ 20 h 94"/>
                <a:gd name="T32" fmla="*/ 20 w 77"/>
                <a:gd name="T33" fmla="*/ 19 h 94"/>
                <a:gd name="T34" fmla="*/ 19 w 77"/>
                <a:gd name="T35" fmla="*/ 15 h 94"/>
                <a:gd name="T36" fmla="*/ 19 w 77"/>
                <a:gd name="T37" fmla="*/ 11 h 94"/>
                <a:gd name="T38" fmla="*/ 16 w 77"/>
                <a:gd name="T39" fmla="*/ 7 h 94"/>
                <a:gd name="T40" fmla="*/ 13 w 77"/>
                <a:gd name="T41" fmla="*/ 3 h 94"/>
                <a:gd name="T42" fmla="*/ 11 w 77"/>
                <a:gd name="T43" fmla="*/ 2 h 94"/>
                <a:gd name="T44" fmla="*/ 10 w 77"/>
                <a:gd name="T45" fmla="*/ 1 h 94"/>
                <a:gd name="T46" fmla="*/ 8 w 77"/>
                <a:gd name="T47" fmla="*/ 1 h 94"/>
                <a:gd name="T48" fmla="*/ 7 w 77"/>
                <a:gd name="T49" fmla="*/ 0 h 94"/>
                <a:gd name="T50" fmla="*/ 5 w 77"/>
                <a:gd name="T51" fmla="*/ 1 h 94"/>
                <a:gd name="T52" fmla="*/ 4 w 77"/>
                <a:gd name="T53" fmla="*/ 2 h 94"/>
                <a:gd name="T54" fmla="*/ 4 w 77"/>
                <a:gd name="T55" fmla="*/ 4 h 94"/>
                <a:gd name="T56" fmla="*/ 3 w 77"/>
                <a:gd name="T57" fmla="*/ 7 h 9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7" h="94">
                  <a:moveTo>
                    <a:pt x="9" y="27"/>
                  </a:moveTo>
                  <a:lnTo>
                    <a:pt x="7" y="34"/>
                  </a:lnTo>
                  <a:lnTo>
                    <a:pt x="5" y="42"/>
                  </a:lnTo>
                  <a:lnTo>
                    <a:pt x="1" y="51"/>
                  </a:lnTo>
                  <a:lnTo>
                    <a:pt x="0" y="61"/>
                  </a:lnTo>
                  <a:lnTo>
                    <a:pt x="0" y="69"/>
                  </a:lnTo>
                  <a:lnTo>
                    <a:pt x="3" y="77"/>
                  </a:lnTo>
                  <a:lnTo>
                    <a:pt x="12" y="84"/>
                  </a:lnTo>
                  <a:lnTo>
                    <a:pt x="24" y="89"/>
                  </a:lnTo>
                  <a:lnTo>
                    <a:pt x="38" y="93"/>
                  </a:lnTo>
                  <a:lnTo>
                    <a:pt x="50" y="94"/>
                  </a:lnTo>
                  <a:lnTo>
                    <a:pt x="59" y="94"/>
                  </a:lnTo>
                  <a:lnTo>
                    <a:pt x="66" y="92"/>
                  </a:lnTo>
                  <a:lnTo>
                    <a:pt x="70" y="88"/>
                  </a:lnTo>
                  <a:lnTo>
                    <a:pt x="74" y="84"/>
                  </a:lnTo>
                  <a:lnTo>
                    <a:pt x="76" y="79"/>
                  </a:lnTo>
                  <a:lnTo>
                    <a:pt x="77" y="73"/>
                  </a:lnTo>
                  <a:lnTo>
                    <a:pt x="76" y="58"/>
                  </a:lnTo>
                  <a:lnTo>
                    <a:pt x="73" y="41"/>
                  </a:lnTo>
                  <a:lnTo>
                    <a:pt x="63" y="25"/>
                  </a:lnTo>
                  <a:lnTo>
                    <a:pt x="51" y="12"/>
                  </a:lnTo>
                  <a:lnTo>
                    <a:pt x="44" y="8"/>
                  </a:lnTo>
                  <a:lnTo>
                    <a:pt x="37" y="4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5"/>
                  </a:lnTo>
                  <a:lnTo>
                    <a:pt x="13" y="15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5" name="Freeform 35">
              <a:extLst>
                <a:ext uri="{FF2B5EF4-FFF2-40B4-BE49-F238E27FC236}">
                  <a16:creationId xmlns:a16="http://schemas.microsoft.com/office/drawing/2014/main" id="{0C9B1978-19BE-014A-9E5E-223EFAA22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" y="2024"/>
              <a:ext cx="27" cy="19"/>
            </a:xfrm>
            <a:custGeom>
              <a:avLst/>
              <a:gdLst>
                <a:gd name="T0" fmla="*/ 3 w 53"/>
                <a:gd name="T1" fmla="*/ 0 h 38"/>
                <a:gd name="T2" fmla="*/ 3 w 53"/>
                <a:gd name="T3" fmla="*/ 2 h 38"/>
                <a:gd name="T4" fmla="*/ 2 w 53"/>
                <a:gd name="T5" fmla="*/ 4 h 38"/>
                <a:gd name="T6" fmla="*/ 1 w 53"/>
                <a:gd name="T7" fmla="*/ 6 h 38"/>
                <a:gd name="T8" fmla="*/ 0 w 53"/>
                <a:gd name="T9" fmla="*/ 8 h 38"/>
                <a:gd name="T10" fmla="*/ 2 w 53"/>
                <a:gd name="T11" fmla="*/ 8 h 38"/>
                <a:gd name="T12" fmla="*/ 4 w 53"/>
                <a:gd name="T13" fmla="*/ 9 h 38"/>
                <a:gd name="T14" fmla="*/ 6 w 53"/>
                <a:gd name="T15" fmla="*/ 9 h 38"/>
                <a:gd name="T16" fmla="*/ 8 w 53"/>
                <a:gd name="T17" fmla="*/ 10 h 38"/>
                <a:gd name="T18" fmla="*/ 10 w 53"/>
                <a:gd name="T19" fmla="*/ 10 h 38"/>
                <a:gd name="T20" fmla="*/ 12 w 53"/>
                <a:gd name="T21" fmla="*/ 10 h 38"/>
                <a:gd name="T22" fmla="*/ 13 w 53"/>
                <a:gd name="T23" fmla="*/ 10 h 38"/>
                <a:gd name="T24" fmla="*/ 14 w 53"/>
                <a:gd name="T25" fmla="*/ 9 h 38"/>
                <a:gd name="T26" fmla="*/ 14 w 53"/>
                <a:gd name="T27" fmla="*/ 8 h 38"/>
                <a:gd name="T28" fmla="*/ 13 w 53"/>
                <a:gd name="T29" fmla="*/ 7 h 38"/>
                <a:gd name="T30" fmla="*/ 12 w 53"/>
                <a:gd name="T31" fmla="*/ 6 h 38"/>
                <a:gd name="T32" fmla="*/ 10 w 53"/>
                <a:gd name="T33" fmla="*/ 4 h 38"/>
                <a:gd name="T34" fmla="*/ 8 w 53"/>
                <a:gd name="T35" fmla="*/ 4 h 38"/>
                <a:gd name="T36" fmla="*/ 6 w 53"/>
                <a:gd name="T37" fmla="*/ 2 h 38"/>
                <a:gd name="T38" fmla="*/ 4 w 53"/>
                <a:gd name="T39" fmla="*/ 2 h 38"/>
                <a:gd name="T40" fmla="*/ 3 w 53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3" h="38">
                  <a:moveTo>
                    <a:pt x="10" y="0"/>
                  </a:moveTo>
                  <a:lnTo>
                    <a:pt x="10" y="7"/>
                  </a:lnTo>
                  <a:lnTo>
                    <a:pt x="8" y="15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7" y="31"/>
                  </a:lnTo>
                  <a:lnTo>
                    <a:pt x="15" y="33"/>
                  </a:lnTo>
                  <a:lnTo>
                    <a:pt x="23" y="35"/>
                  </a:lnTo>
                  <a:lnTo>
                    <a:pt x="32" y="37"/>
                  </a:lnTo>
                  <a:lnTo>
                    <a:pt x="39" y="38"/>
                  </a:lnTo>
                  <a:lnTo>
                    <a:pt x="46" y="38"/>
                  </a:lnTo>
                  <a:lnTo>
                    <a:pt x="50" y="37"/>
                  </a:lnTo>
                  <a:lnTo>
                    <a:pt x="53" y="33"/>
                  </a:lnTo>
                  <a:lnTo>
                    <a:pt x="53" y="29"/>
                  </a:lnTo>
                  <a:lnTo>
                    <a:pt x="49" y="25"/>
                  </a:lnTo>
                  <a:lnTo>
                    <a:pt x="45" y="21"/>
                  </a:lnTo>
                  <a:lnTo>
                    <a:pt x="38" y="16"/>
                  </a:lnTo>
                  <a:lnTo>
                    <a:pt x="31" y="13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6" name="Freeform 36">
              <a:extLst>
                <a:ext uri="{FF2B5EF4-FFF2-40B4-BE49-F238E27FC236}">
                  <a16:creationId xmlns:a16="http://schemas.microsoft.com/office/drawing/2014/main" id="{E678E334-E4E2-9645-94C0-056512A16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1744"/>
              <a:ext cx="109" cy="21"/>
            </a:xfrm>
            <a:custGeom>
              <a:avLst/>
              <a:gdLst>
                <a:gd name="T0" fmla="*/ 0 w 219"/>
                <a:gd name="T1" fmla="*/ 1 h 42"/>
                <a:gd name="T2" fmla="*/ 3 w 219"/>
                <a:gd name="T3" fmla="*/ 0 h 42"/>
                <a:gd name="T4" fmla="*/ 6 w 219"/>
                <a:gd name="T5" fmla="*/ 0 h 42"/>
                <a:gd name="T6" fmla="*/ 10 w 219"/>
                <a:gd name="T7" fmla="*/ 0 h 42"/>
                <a:gd name="T8" fmla="*/ 14 w 219"/>
                <a:gd name="T9" fmla="*/ 0 h 42"/>
                <a:gd name="T10" fmla="*/ 18 w 219"/>
                <a:gd name="T11" fmla="*/ 1 h 42"/>
                <a:gd name="T12" fmla="*/ 22 w 219"/>
                <a:gd name="T13" fmla="*/ 1 h 42"/>
                <a:gd name="T14" fmla="*/ 25 w 219"/>
                <a:gd name="T15" fmla="*/ 1 h 42"/>
                <a:gd name="T16" fmla="*/ 26 w 219"/>
                <a:gd name="T17" fmla="*/ 2 h 42"/>
                <a:gd name="T18" fmla="*/ 28 w 219"/>
                <a:gd name="T19" fmla="*/ 1 h 42"/>
                <a:gd name="T20" fmla="*/ 31 w 219"/>
                <a:gd name="T21" fmla="*/ 1 h 42"/>
                <a:gd name="T22" fmla="*/ 34 w 219"/>
                <a:gd name="T23" fmla="*/ 2 h 42"/>
                <a:gd name="T24" fmla="*/ 37 w 219"/>
                <a:gd name="T25" fmla="*/ 2 h 42"/>
                <a:gd name="T26" fmla="*/ 41 w 219"/>
                <a:gd name="T27" fmla="*/ 2 h 42"/>
                <a:gd name="T28" fmla="*/ 43 w 219"/>
                <a:gd name="T29" fmla="*/ 3 h 42"/>
                <a:gd name="T30" fmla="*/ 46 w 219"/>
                <a:gd name="T31" fmla="*/ 3 h 42"/>
                <a:gd name="T32" fmla="*/ 47 w 219"/>
                <a:gd name="T33" fmla="*/ 3 h 42"/>
                <a:gd name="T34" fmla="*/ 49 w 219"/>
                <a:gd name="T35" fmla="*/ 3 h 42"/>
                <a:gd name="T36" fmla="*/ 51 w 219"/>
                <a:gd name="T37" fmla="*/ 4 h 42"/>
                <a:gd name="T38" fmla="*/ 53 w 219"/>
                <a:gd name="T39" fmla="*/ 5 h 42"/>
                <a:gd name="T40" fmla="*/ 54 w 219"/>
                <a:gd name="T41" fmla="*/ 7 h 42"/>
                <a:gd name="T42" fmla="*/ 54 w 219"/>
                <a:gd name="T43" fmla="*/ 9 h 42"/>
                <a:gd name="T44" fmla="*/ 54 w 219"/>
                <a:gd name="T45" fmla="*/ 10 h 42"/>
                <a:gd name="T46" fmla="*/ 51 w 219"/>
                <a:gd name="T47" fmla="*/ 11 h 42"/>
                <a:gd name="T48" fmla="*/ 48 w 219"/>
                <a:gd name="T49" fmla="*/ 11 h 42"/>
                <a:gd name="T50" fmla="*/ 45 w 219"/>
                <a:gd name="T51" fmla="*/ 10 h 42"/>
                <a:gd name="T52" fmla="*/ 42 w 219"/>
                <a:gd name="T53" fmla="*/ 9 h 42"/>
                <a:gd name="T54" fmla="*/ 39 w 219"/>
                <a:gd name="T55" fmla="*/ 8 h 42"/>
                <a:gd name="T56" fmla="*/ 37 w 219"/>
                <a:gd name="T57" fmla="*/ 7 h 42"/>
                <a:gd name="T58" fmla="*/ 34 w 219"/>
                <a:gd name="T59" fmla="*/ 7 h 42"/>
                <a:gd name="T60" fmla="*/ 32 w 219"/>
                <a:gd name="T61" fmla="*/ 7 h 42"/>
                <a:gd name="T62" fmla="*/ 31 w 219"/>
                <a:gd name="T63" fmla="*/ 6 h 42"/>
                <a:gd name="T64" fmla="*/ 29 w 219"/>
                <a:gd name="T65" fmla="*/ 6 h 42"/>
                <a:gd name="T66" fmla="*/ 27 w 219"/>
                <a:gd name="T67" fmla="*/ 6 h 42"/>
                <a:gd name="T68" fmla="*/ 23 w 219"/>
                <a:gd name="T69" fmla="*/ 5 h 42"/>
                <a:gd name="T70" fmla="*/ 19 w 219"/>
                <a:gd name="T71" fmla="*/ 4 h 42"/>
                <a:gd name="T72" fmla="*/ 15 w 219"/>
                <a:gd name="T73" fmla="*/ 3 h 42"/>
                <a:gd name="T74" fmla="*/ 10 w 219"/>
                <a:gd name="T75" fmla="*/ 3 h 42"/>
                <a:gd name="T76" fmla="*/ 6 w 219"/>
                <a:gd name="T77" fmla="*/ 2 h 42"/>
                <a:gd name="T78" fmla="*/ 2 w 219"/>
                <a:gd name="T79" fmla="*/ 1 h 42"/>
                <a:gd name="T80" fmla="*/ 0 w 219"/>
                <a:gd name="T81" fmla="*/ 1 h 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9" h="42">
                  <a:moveTo>
                    <a:pt x="0" y="2"/>
                  </a:moveTo>
                  <a:lnTo>
                    <a:pt x="12" y="0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89" y="3"/>
                  </a:lnTo>
                  <a:lnTo>
                    <a:pt x="100" y="4"/>
                  </a:lnTo>
                  <a:lnTo>
                    <a:pt x="107" y="6"/>
                  </a:lnTo>
                  <a:lnTo>
                    <a:pt x="115" y="4"/>
                  </a:lnTo>
                  <a:lnTo>
                    <a:pt x="126" y="4"/>
                  </a:lnTo>
                  <a:lnTo>
                    <a:pt x="138" y="5"/>
                  </a:lnTo>
                  <a:lnTo>
                    <a:pt x="151" y="5"/>
                  </a:lnTo>
                  <a:lnTo>
                    <a:pt x="164" y="7"/>
                  </a:lnTo>
                  <a:lnTo>
                    <a:pt x="175" y="9"/>
                  </a:lnTo>
                  <a:lnTo>
                    <a:pt x="184" y="9"/>
                  </a:lnTo>
                  <a:lnTo>
                    <a:pt x="190" y="9"/>
                  </a:lnTo>
                  <a:lnTo>
                    <a:pt x="199" y="9"/>
                  </a:lnTo>
                  <a:lnTo>
                    <a:pt x="207" y="13"/>
                  </a:lnTo>
                  <a:lnTo>
                    <a:pt x="214" y="19"/>
                  </a:lnTo>
                  <a:lnTo>
                    <a:pt x="218" y="26"/>
                  </a:lnTo>
                  <a:lnTo>
                    <a:pt x="219" y="34"/>
                  </a:lnTo>
                  <a:lnTo>
                    <a:pt x="216" y="38"/>
                  </a:lnTo>
                  <a:lnTo>
                    <a:pt x="207" y="42"/>
                  </a:lnTo>
                  <a:lnTo>
                    <a:pt x="195" y="41"/>
                  </a:lnTo>
                  <a:lnTo>
                    <a:pt x="181" y="37"/>
                  </a:lnTo>
                  <a:lnTo>
                    <a:pt x="168" y="34"/>
                  </a:lnTo>
                  <a:lnTo>
                    <a:pt x="158" y="32"/>
                  </a:lnTo>
                  <a:lnTo>
                    <a:pt x="148" y="28"/>
                  </a:lnTo>
                  <a:lnTo>
                    <a:pt x="139" y="27"/>
                  </a:lnTo>
                  <a:lnTo>
                    <a:pt x="131" y="25"/>
                  </a:lnTo>
                  <a:lnTo>
                    <a:pt x="125" y="23"/>
                  </a:lnTo>
                  <a:lnTo>
                    <a:pt x="118" y="22"/>
                  </a:lnTo>
                  <a:lnTo>
                    <a:pt x="108" y="21"/>
                  </a:lnTo>
                  <a:lnTo>
                    <a:pt x="95" y="18"/>
                  </a:lnTo>
                  <a:lnTo>
                    <a:pt x="78" y="15"/>
                  </a:lnTo>
                  <a:lnTo>
                    <a:pt x="60" y="12"/>
                  </a:lnTo>
                  <a:lnTo>
                    <a:pt x="42" y="10"/>
                  </a:lnTo>
                  <a:lnTo>
                    <a:pt x="25" y="6"/>
                  </a:lnTo>
                  <a:lnTo>
                    <a:pt x="1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7" name="Freeform 37">
              <a:extLst>
                <a:ext uri="{FF2B5EF4-FFF2-40B4-BE49-F238E27FC236}">
                  <a16:creationId xmlns:a16="http://schemas.microsoft.com/office/drawing/2014/main" id="{752BBDE6-2C77-8947-A96A-FDF157DAC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805"/>
              <a:ext cx="49" cy="38"/>
            </a:xfrm>
            <a:custGeom>
              <a:avLst/>
              <a:gdLst>
                <a:gd name="T0" fmla="*/ 0 w 98"/>
                <a:gd name="T1" fmla="*/ 5 h 76"/>
                <a:gd name="T2" fmla="*/ 1 w 98"/>
                <a:gd name="T3" fmla="*/ 2 h 76"/>
                <a:gd name="T4" fmla="*/ 2 w 98"/>
                <a:gd name="T5" fmla="*/ 1 h 76"/>
                <a:gd name="T6" fmla="*/ 3 w 98"/>
                <a:gd name="T7" fmla="*/ 0 h 76"/>
                <a:gd name="T8" fmla="*/ 5 w 98"/>
                <a:gd name="T9" fmla="*/ 0 h 76"/>
                <a:gd name="T10" fmla="*/ 6 w 98"/>
                <a:gd name="T11" fmla="*/ 1 h 76"/>
                <a:gd name="T12" fmla="*/ 8 w 98"/>
                <a:gd name="T13" fmla="*/ 2 h 76"/>
                <a:gd name="T14" fmla="*/ 11 w 98"/>
                <a:gd name="T15" fmla="*/ 3 h 76"/>
                <a:gd name="T16" fmla="*/ 13 w 98"/>
                <a:gd name="T17" fmla="*/ 4 h 76"/>
                <a:gd name="T18" fmla="*/ 15 w 98"/>
                <a:gd name="T19" fmla="*/ 5 h 76"/>
                <a:gd name="T20" fmla="*/ 17 w 98"/>
                <a:gd name="T21" fmla="*/ 6 h 76"/>
                <a:gd name="T22" fmla="*/ 19 w 98"/>
                <a:gd name="T23" fmla="*/ 7 h 76"/>
                <a:gd name="T24" fmla="*/ 21 w 98"/>
                <a:gd name="T25" fmla="*/ 9 h 76"/>
                <a:gd name="T26" fmla="*/ 23 w 98"/>
                <a:gd name="T27" fmla="*/ 11 h 76"/>
                <a:gd name="T28" fmla="*/ 24 w 98"/>
                <a:gd name="T29" fmla="*/ 13 h 76"/>
                <a:gd name="T30" fmla="*/ 25 w 98"/>
                <a:gd name="T31" fmla="*/ 14 h 76"/>
                <a:gd name="T32" fmla="*/ 25 w 98"/>
                <a:gd name="T33" fmla="*/ 15 h 76"/>
                <a:gd name="T34" fmla="*/ 24 w 98"/>
                <a:gd name="T35" fmla="*/ 17 h 76"/>
                <a:gd name="T36" fmla="*/ 23 w 98"/>
                <a:gd name="T37" fmla="*/ 19 h 76"/>
                <a:gd name="T38" fmla="*/ 21 w 98"/>
                <a:gd name="T39" fmla="*/ 19 h 76"/>
                <a:gd name="T40" fmla="*/ 20 w 98"/>
                <a:gd name="T41" fmla="*/ 19 h 76"/>
                <a:gd name="T42" fmla="*/ 18 w 98"/>
                <a:gd name="T43" fmla="*/ 19 h 76"/>
                <a:gd name="T44" fmla="*/ 16 w 98"/>
                <a:gd name="T45" fmla="*/ 18 h 76"/>
                <a:gd name="T46" fmla="*/ 14 w 98"/>
                <a:gd name="T47" fmla="*/ 17 h 76"/>
                <a:gd name="T48" fmla="*/ 12 w 98"/>
                <a:gd name="T49" fmla="*/ 16 h 76"/>
                <a:gd name="T50" fmla="*/ 9 w 98"/>
                <a:gd name="T51" fmla="*/ 15 h 76"/>
                <a:gd name="T52" fmla="*/ 7 w 98"/>
                <a:gd name="T53" fmla="*/ 13 h 76"/>
                <a:gd name="T54" fmla="*/ 5 w 98"/>
                <a:gd name="T55" fmla="*/ 12 h 76"/>
                <a:gd name="T56" fmla="*/ 3 w 98"/>
                <a:gd name="T57" fmla="*/ 11 h 76"/>
                <a:gd name="T58" fmla="*/ 2 w 98"/>
                <a:gd name="T59" fmla="*/ 10 h 76"/>
                <a:gd name="T60" fmla="*/ 1 w 98"/>
                <a:gd name="T61" fmla="*/ 8 h 76"/>
                <a:gd name="T62" fmla="*/ 0 w 98"/>
                <a:gd name="T63" fmla="*/ 7 h 76"/>
                <a:gd name="T64" fmla="*/ 0 w 98"/>
                <a:gd name="T65" fmla="*/ 5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8" h="76">
                  <a:moveTo>
                    <a:pt x="0" y="17"/>
                  </a:moveTo>
                  <a:lnTo>
                    <a:pt x="3" y="7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3"/>
                  </a:lnTo>
                  <a:lnTo>
                    <a:pt x="32" y="6"/>
                  </a:lnTo>
                  <a:lnTo>
                    <a:pt x="41" y="10"/>
                  </a:lnTo>
                  <a:lnTo>
                    <a:pt x="49" y="13"/>
                  </a:lnTo>
                  <a:lnTo>
                    <a:pt x="58" y="17"/>
                  </a:lnTo>
                  <a:lnTo>
                    <a:pt x="67" y="22"/>
                  </a:lnTo>
                  <a:lnTo>
                    <a:pt x="76" y="28"/>
                  </a:lnTo>
                  <a:lnTo>
                    <a:pt x="84" y="35"/>
                  </a:lnTo>
                  <a:lnTo>
                    <a:pt x="90" y="42"/>
                  </a:lnTo>
                  <a:lnTo>
                    <a:pt x="96" y="49"/>
                  </a:lnTo>
                  <a:lnTo>
                    <a:pt x="98" y="55"/>
                  </a:lnTo>
                  <a:lnTo>
                    <a:pt x="98" y="59"/>
                  </a:lnTo>
                  <a:lnTo>
                    <a:pt x="95" y="67"/>
                  </a:lnTo>
                  <a:lnTo>
                    <a:pt x="90" y="73"/>
                  </a:lnTo>
                  <a:lnTo>
                    <a:pt x="84" y="75"/>
                  </a:lnTo>
                  <a:lnTo>
                    <a:pt x="79" y="76"/>
                  </a:lnTo>
                  <a:lnTo>
                    <a:pt x="71" y="75"/>
                  </a:lnTo>
                  <a:lnTo>
                    <a:pt x="62" y="72"/>
                  </a:lnTo>
                  <a:lnTo>
                    <a:pt x="54" y="68"/>
                  </a:lnTo>
                  <a:lnTo>
                    <a:pt x="45" y="63"/>
                  </a:lnTo>
                  <a:lnTo>
                    <a:pt x="36" y="58"/>
                  </a:lnTo>
                  <a:lnTo>
                    <a:pt x="27" y="52"/>
                  </a:lnTo>
                  <a:lnTo>
                    <a:pt x="19" y="48"/>
                  </a:lnTo>
                  <a:lnTo>
                    <a:pt x="12" y="43"/>
                  </a:lnTo>
                  <a:lnTo>
                    <a:pt x="6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8" name="Freeform 38">
              <a:extLst>
                <a:ext uri="{FF2B5EF4-FFF2-40B4-BE49-F238E27FC236}">
                  <a16:creationId xmlns:a16="http://schemas.microsoft.com/office/drawing/2014/main" id="{1E7E1500-5A06-0343-B6C7-95208B72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" y="1836"/>
              <a:ext cx="40" cy="48"/>
            </a:xfrm>
            <a:custGeom>
              <a:avLst/>
              <a:gdLst>
                <a:gd name="T0" fmla="*/ 10 w 81"/>
                <a:gd name="T1" fmla="*/ 3 h 96"/>
                <a:gd name="T2" fmla="*/ 11 w 81"/>
                <a:gd name="T3" fmla="*/ 3 h 96"/>
                <a:gd name="T4" fmla="*/ 13 w 81"/>
                <a:gd name="T5" fmla="*/ 4 h 96"/>
                <a:gd name="T6" fmla="*/ 16 w 81"/>
                <a:gd name="T7" fmla="*/ 5 h 96"/>
                <a:gd name="T8" fmla="*/ 17 w 81"/>
                <a:gd name="T9" fmla="*/ 7 h 96"/>
                <a:gd name="T10" fmla="*/ 19 w 81"/>
                <a:gd name="T11" fmla="*/ 8 h 96"/>
                <a:gd name="T12" fmla="*/ 20 w 81"/>
                <a:gd name="T13" fmla="*/ 10 h 96"/>
                <a:gd name="T14" fmla="*/ 20 w 81"/>
                <a:gd name="T15" fmla="*/ 13 h 96"/>
                <a:gd name="T16" fmla="*/ 18 w 81"/>
                <a:gd name="T17" fmla="*/ 16 h 96"/>
                <a:gd name="T18" fmla="*/ 16 w 81"/>
                <a:gd name="T19" fmla="*/ 19 h 96"/>
                <a:gd name="T20" fmla="*/ 15 w 81"/>
                <a:gd name="T21" fmla="*/ 22 h 96"/>
                <a:gd name="T22" fmla="*/ 13 w 81"/>
                <a:gd name="T23" fmla="*/ 23 h 96"/>
                <a:gd name="T24" fmla="*/ 12 w 81"/>
                <a:gd name="T25" fmla="*/ 24 h 96"/>
                <a:gd name="T26" fmla="*/ 10 w 81"/>
                <a:gd name="T27" fmla="*/ 24 h 96"/>
                <a:gd name="T28" fmla="*/ 9 w 81"/>
                <a:gd name="T29" fmla="*/ 24 h 96"/>
                <a:gd name="T30" fmla="*/ 7 w 81"/>
                <a:gd name="T31" fmla="*/ 24 h 96"/>
                <a:gd name="T32" fmla="*/ 6 w 81"/>
                <a:gd name="T33" fmla="*/ 23 h 96"/>
                <a:gd name="T34" fmla="*/ 3 w 81"/>
                <a:gd name="T35" fmla="*/ 20 h 96"/>
                <a:gd name="T36" fmla="*/ 1 w 81"/>
                <a:gd name="T37" fmla="*/ 17 h 96"/>
                <a:gd name="T38" fmla="*/ 0 w 81"/>
                <a:gd name="T39" fmla="*/ 12 h 96"/>
                <a:gd name="T40" fmla="*/ 0 w 81"/>
                <a:gd name="T41" fmla="*/ 8 h 96"/>
                <a:gd name="T42" fmla="*/ 0 w 81"/>
                <a:gd name="T43" fmla="*/ 6 h 96"/>
                <a:gd name="T44" fmla="*/ 1 w 81"/>
                <a:gd name="T45" fmla="*/ 4 h 96"/>
                <a:gd name="T46" fmla="*/ 1 w 81"/>
                <a:gd name="T47" fmla="*/ 2 h 96"/>
                <a:gd name="T48" fmla="*/ 2 w 81"/>
                <a:gd name="T49" fmla="*/ 1 h 96"/>
                <a:gd name="T50" fmla="*/ 3 w 81"/>
                <a:gd name="T51" fmla="*/ 0 h 96"/>
                <a:gd name="T52" fmla="*/ 5 w 81"/>
                <a:gd name="T53" fmla="*/ 0 h 96"/>
                <a:gd name="T54" fmla="*/ 7 w 81"/>
                <a:gd name="T55" fmla="*/ 1 h 96"/>
                <a:gd name="T56" fmla="*/ 10 w 81"/>
                <a:gd name="T57" fmla="*/ 3 h 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1" h="96">
                  <a:moveTo>
                    <a:pt x="41" y="9"/>
                  </a:moveTo>
                  <a:lnTo>
                    <a:pt x="46" y="12"/>
                  </a:lnTo>
                  <a:lnTo>
                    <a:pt x="54" y="16"/>
                  </a:lnTo>
                  <a:lnTo>
                    <a:pt x="64" y="20"/>
                  </a:lnTo>
                  <a:lnTo>
                    <a:pt x="71" y="25"/>
                  </a:lnTo>
                  <a:lnTo>
                    <a:pt x="78" y="32"/>
                  </a:lnTo>
                  <a:lnTo>
                    <a:pt x="81" y="40"/>
                  </a:lnTo>
                  <a:lnTo>
                    <a:pt x="80" y="50"/>
                  </a:lnTo>
                  <a:lnTo>
                    <a:pt x="75" y="63"/>
                  </a:lnTo>
                  <a:lnTo>
                    <a:pt x="67" y="76"/>
                  </a:lnTo>
                  <a:lnTo>
                    <a:pt x="60" y="85"/>
                  </a:lnTo>
                  <a:lnTo>
                    <a:pt x="54" y="91"/>
                  </a:lnTo>
                  <a:lnTo>
                    <a:pt x="48" y="95"/>
                  </a:lnTo>
                  <a:lnTo>
                    <a:pt x="42" y="96"/>
                  </a:lnTo>
                  <a:lnTo>
                    <a:pt x="36" y="96"/>
                  </a:lnTo>
                  <a:lnTo>
                    <a:pt x="31" y="94"/>
                  </a:lnTo>
                  <a:lnTo>
                    <a:pt x="26" y="91"/>
                  </a:lnTo>
                  <a:lnTo>
                    <a:pt x="15" y="80"/>
                  </a:lnTo>
                  <a:lnTo>
                    <a:pt x="6" y="65"/>
                  </a:lnTo>
                  <a:lnTo>
                    <a:pt x="0" y="47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4" y="13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9" y="2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6189" name="Freeform 39">
              <a:extLst>
                <a:ext uri="{FF2B5EF4-FFF2-40B4-BE49-F238E27FC236}">
                  <a16:creationId xmlns:a16="http://schemas.microsoft.com/office/drawing/2014/main" id="{5046E140-E32E-D841-8EFA-938FCC2AE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886"/>
              <a:ext cx="18" cy="26"/>
            </a:xfrm>
            <a:custGeom>
              <a:avLst/>
              <a:gdLst>
                <a:gd name="T0" fmla="*/ 2 w 37"/>
                <a:gd name="T1" fmla="*/ 0 h 53"/>
                <a:gd name="T2" fmla="*/ 3 w 37"/>
                <a:gd name="T3" fmla="*/ 1 h 53"/>
                <a:gd name="T4" fmla="*/ 5 w 37"/>
                <a:gd name="T5" fmla="*/ 2 h 53"/>
                <a:gd name="T6" fmla="*/ 7 w 37"/>
                <a:gd name="T7" fmla="*/ 2 h 53"/>
                <a:gd name="T8" fmla="*/ 9 w 37"/>
                <a:gd name="T9" fmla="*/ 3 h 53"/>
                <a:gd name="T10" fmla="*/ 7 w 37"/>
                <a:gd name="T11" fmla="*/ 6 h 53"/>
                <a:gd name="T12" fmla="*/ 5 w 37"/>
                <a:gd name="T13" fmla="*/ 10 h 53"/>
                <a:gd name="T14" fmla="*/ 3 w 37"/>
                <a:gd name="T15" fmla="*/ 12 h 53"/>
                <a:gd name="T16" fmla="*/ 1 w 37"/>
                <a:gd name="T17" fmla="*/ 13 h 53"/>
                <a:gd name="T18" fmla="*/ 0 w 37"/>
                <a:gd name="T19" fmla="*/ 11 h 53"/>
                <a:gd name="T20" fmla="*/ 0 w 37"/>
                <a:gd name="T21" fmla="*/ 7 h 53"/>
                <a:gd name="T22" fmla="*/ 1 w 37"/>
                <a:gd name="T23" fmla="*/ 3 h 53"/>
                <a:gd name="T24" fmla="*/ 2 w 37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" h="53">
                  <a:moveTo>
                    <a:pt x="8" y="0"/>
                  </a:moveTo>
                  <a:lnTo>
                    <a:pt x="14" y="4"/>
                  </a:lnTo>
                  <a:lnTo>
                    <a:pt x="21" y="8"/>
                  </a:lnTo>
                  <a:lnTo>
                    <a:pt x="29" y="11"/>
                  </a:lnTo>
                  <a:lnTo>
                    <a:pt x="37" y="12"/>
                  </a:lnTo>
                  <a:lnTo>
                    <a:pt x="29" y="26"/>
                  </a:lnTo>
                  <a:lnTo>
                    <a:pt x="21" y="40"/>
                  </a:lnTo>
                  <a:lnTo>
                    <a:pt x="12" y="50"/>
                  </a:lnTo>
                  <a:lnTo>
                    <a:pt x="4" y="53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6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32815" name="Text Box 47">
            <a:extLst>
              <a:ext uri="{FF2B5EF4-FFF2-40B4-BE49-F238E27FC236}">
                <a16:creationId xmlns:a16="http://schemas.microsoft.com/office/drawing/2014/main" id="{F9429245-B438-C448-8B11-44B3162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NY</a:t>
            </a: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3ECF86A2-F0AE-694F-831E-1BE2D836A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BJ</a:t>
            </a:r>
          </a:p>
        </p:txBody>
      </p:sp>
      <p:sp>
        <p:nvSpPr>
          <p:cNvPr id="32817" name="Freeform 49">
            <a:extLst>
              <a:ext uri="{FF2B5EF4-FFF2-40B4-BE49-F238E27FC236}">
                <a16:creationId xmlns:a16="http://schemas.microsoft.com/office/drawing/2014/main" id="{B9F1DC2D-3903-3944-8A13-8226F879B938}"/>
              </a:ext>
            </a:extLst>
          </p:cNvPr>
          <p:cNvSpPr>
            <a:spLocks/>
          </p:cNvSpPr>
          <p:nvPr/>
        </p:nvSpPr>
        <p:spPr bwMode="auto">
          <a:xfrm>
            <a:off x="1981200" y="2514600"/>
            <a:ext cx="4419600" cy="1778000"/>
          </a:xfrm>
          <a:custGeom>
            <a:avLst/>
            <a:gdLst>
              <a:gd name="T0" fmla="*/ 0 w 2784"/>
              <a:gd name="T1" fmla="*/ 1814512500 h 1120"/>
              <a:gd name="T2" fmla="*/ 604837500 w 2784"/>
              <a:gd name="T3" fmla="*/ 1814512500 h 1120"/>
              <a:gd name="T4" fmla="*/ 1209675000 w 2784"/>
              <a:gd name="T5" fmla="*/ 1693545000 h 1120"/>
              <a:gd name="T6" fmla="*/ 1814512500 w 2784"/>
              <a:gd name="T7" fmla="*/ 1572577500 h 1120"/>
              <a:gd name="T8" fmla="*/ 2147483646 w 2784"/>
              <a:gd name="T9" fmla="*/ 1451610000 h 1120"/>
              <a:gd name="T10" fmla="*/ 2147483646 w 2784"/>
              <a:gd name="T11" fmla="*/ 1572577500 h 1120"/>
              <a:gd name="T12" fmla="*/ 2147483646 w 2784"/>
              <a:gd name="T13" fmla="*/ 2147483646 h 1120"/>
              <a:gd name="T14" fmla="*/ 2147483646 w 2784"/>
              <a:gd name="T15" fmla="*/ 2147483646 h 1120"/>
              <a:gd name="T16" fmla="*/ 2147483646 w 2784"/>
              <a:gd name="T17" fmla="*/ 2147483646 h 1120"/>
              <a:gd name="T18" fmla="*/ 2147483646 w 2784"/>
              <a:gd name="T19" fmla="*/ 1572577500 h 1120"/>
              <a:gd name="T20" fmla="*/ 2147483646 w 2784"/>
              <a:gd name="T21" fmla="*/ 2056447500 h 1120"/>
              <a:gd name="T22" fmla="*/ 2147483646 w 2784"/>
              <a:gd name="T23" fmla="*/ 2147483646 h 1120"/>
              <a:gd name="T24" fmla="*/ 2147483646 w 2784"/>
              <a:gd name="T25" fmla="*/ 725805000 h 1120"/>
              <a:gd name="T26" fmla="*/ 2147483646 w 2784"/>
              <a:gd name="T27" fmla="*/ 0 h 11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84" h="1120">
                <a:moveTo>
                  <a:pt x="0" y="720"/>
                </a:moveTo>
                <a:cubicBezTo>
                  <a:pt x="80" y="724"/>
                  <a:pt x="160" y="728"/>
                  <a:pt x="240" y="720"/>
                </a:cubicBezTo>
                <a:cubicBezTo>
                  <a:pt x="320" y="712"/>
                  <a:pt x="400" y="688"/>
                  <a:pt x="480" y="672"/>
                </a:cubicBezTo>
                <a:cubicBezTo>
                  <a:pt x="560" y="656"/>
                  <a:pt x="648" y="640"/>
                  <a:pt x="720" y="624"/>
                </a:cubicBezTo>
                <a:cubicBezTo>
                  <a:pt x="792" y="608"/>
                  <a:pt x="840" y="576"/>
                  <a:pt x="912" y="576"/>
                </a:cubicBezTo>
                <a:cubicBezTo>
                  <a:pt x="984" y="576"/>
                  <a:pt x="1056" y="576"/>
                  <a:pt x="1152" y="624"/>
                </a:cubicBezTo>
                <a:cubicBezTo>
                  <a:pt x="1248" y="672"/>
                  <a:pt x="1376" y="784"/>
                  <a:pt x="1488" y="864"/>
                </a:cubicBezTo>
                <a:cubicBezTo>
                  <a:pt x="1600" y="944"/>
                  <a:pt x="1736" y="1088"/>
                  <a:pt x="1824" y="1104"/>
                </a:cubicBezTo>
                <a:cubicBezTo>
                  <a:pt x="1912" y="1120"/>
                  <a:pt x="1960" y="1040"/>
                  <a:pt x="2016" y="960"/>
                </a:cubicBezTo>
                <a:cubicBezTo>
                  <a:pt x="2072" y="880"/>
                  <a:pt x="2104" y="648"/>
                  <a:pt x="2160" y="624"/>
                </a:cubicBezTo>
                <a:cubicBezTo>
                  <a:pt x="2216" y="600"/>
                  <a:pt x="2296" y="776"/>
                  <a:pt x="2352" y="816"/>
                </a:cubicBezTo>
                <a:cubicBezTo>
                  <a:pt x="2408" y="856"/>
                  <a:pt x="2448" y="952"/>
                  <a:pt x="2496" y="864"/>
                </a:cubicBezTo>
                <a:cubicBezTo>
                  <a:pt x="2544" y="776"/>
                  <a:pt x="2592" y="432"/>
                  <a:pt x="2640" y="288"/>
                </a:cubicBezTo>
                <a:cubicBezTo>
                  <a:pt x="2688" y="144"/>
                  <a:pt x="2736" y="72"/>
                  <a:pt x="2784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32818" name="AutoShape 50">
            <a:extLst>
              <a:ext uri="{FF2B5EF4-FFF2-40B4-BE49-F238E27FC236}">
                <a16:creationId xmlns:a16="http://schemas.microsoft.com/office/drawing/2014/main" id="{EA26DAD0-FB12-624E-B46A-C66837DB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05200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32819" name="AutoShape 51">
            <a:extLst>
              <a:ext uri="{FF2B5EF4-FFF2-40B4-BE49-F238E27FC236}">
                <a16:creationId xmlns:a16="http://schemas.microsoft.com/office/drawing/2014/main" id="{93C95338-B379-AE44-93E4-86CDFFAB5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32820" name="AutoShape 52">
            <a:extLst>
              <a:ext uri="{FF2B5EF4-FFF2-40B4-BE49-F238E27FC236}">
                <a16:creationId xmlns:a16="http://schemas.microsoft.com/office/drawing/2014/main" id="{76171049-B3C2-1A48-8D66-75461979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822" name="AutoShape 54">
            <a:extLst>
              <a:ext uri="{FF2B5EF4-FFF2-40B4-BE49-F238E27FC236}">
                <a16:creationId xmlns:a16="http://schemas.microsoft.com/office/drawing/2014/main" id="{774CD0ED-9EC0-FA4A-B377-A86BACEC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823" name="Text Box 55">
            <a:extLst>
              <a:ext uri="{FF2B5EF4-FFF2-40B4-BE49-F238E27FC236}">
                <a16:creationId xmlns:a16="http://schemas.microsoft.com/office/drawing/2014/main" id="{F959BCBC-0B1E-564E-8665-7A715DBB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以上是一个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病态问题</a:t>
            </a: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ill-posed problem*/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>
                <a:ea typeface="楷体_GB2312" pitchFamily="49" charset="-122"/>
              </a:rPr>
              <a:t>关于本身是病态的问题，我们还是留给数学家去头痛吧！</a:t>
            </a: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7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3" grpId="0" autoUpdateAnimBg="0"/>
      <p:bldP spid="32815" grpId="0" autoUpdateAnimBg="0"/>
      <p:bldP spid="32816" grpId="0" autoUpdateAnimBg="0"/>
      <p:bldP spid="32818" grpId="0" animBg="1"/>
      <p:bldP spid="32819" grpId="0" animBg="1"/>
      <p:bldP spid="32820" grpId="0" animBg="1"/>
      <p:bldP spid="32822" grpId="0" animBg="1"/>
      <p:bldP spid="328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080CE7-AA24-7F44-9E50-D2DE1C2D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33888" name="Group 96">
            <a:extLst>
              <a:ext uri="{FF2B5EF4-FFF2-40B4-BE49-F238E27FC236}">
                <a16:creationId xmlns:a16="http://schemas.microsoft.com/office/drawing/2014/main" id="{218CD540-9C0B-5A4B-9D96-997BD62AA65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5937250" cy="733425"/>
            <a:chOff x="288" y="192"/>
            <a:chExt cx="3740" cy="462"/>
          </a:xfrm>
        </p:grpSpPr>
        <p:graphicFrame>
          <p:nvGraphicFramePr>
            <p:cNvPr id="7194" name="Object 3">
              <a:extLst>
                <a:ext uri="{FF2B5EF4-FFF2-40B4-BE49-F238E27FC236}">
                  <a16:creationId xmlns:a16="http://schemas.microsoft.com/office/drawing/2014/main" id="{E2941791-D666-4348-9A20-8A4C3663E7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192"/>
            <a:ext cx="287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7" name="Equation" r:id="rId8" imgW="50317400" imgH="9067800" progId="Equation.3">
                    <p:embed/>
                  </p:oleObj>
                </mc:Choice>
                <mc:Fallback>
                  <p:oleObj name="Equation" r:id="rId8" imgW="50317400" imgH="9067800" progId="Equation.3">
                    <p:embed/>
                    <p:pic>
                      <p:nvPicPr>
                        <p:cNvPr id="7194" name="Object 3">
                          <a:extLst>
                            <a:ext uri="{FF2B5EF4-FFF2-40B4-BE49-F238E27FC236}">
                              <a16:creationId xmlns:a16="http://schemas.microsoft.com/office/drawing/2014/main" id="{E2941791-D666-4348-9A20-8A4C3663E7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2"/>
                          <a:ext cx="287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4">
              <a:extLst>
                <a:ext uri="{FF2B5EF4-FFF2-40B4-BE49-F238E27FC236}">
                  <a16:creationId xmlns:a16="http://schemas.microsoft.com/office/drawing/2014/main" id="{664C60E6-718F-F248-9E4B-0211839B4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例：计算</a:t>
              </a:r>
            </a:p>
          </p:txBody>
        </p:sp>
      </p:grpSp>
      <p:grpSp>
        <p:nvGrpSpPr>
          <p:cNvPr id="33800" name="Group 8">
            <a:extLst>
              <a:ext uri="{FF2B5EF4-FFF2-40B4-BE49-F238E27FC236}">
                <a16:creationId xmlns:a16="http://schemas.microsoft.com/office/drawing/2014/main" id="{838EBDD4-85C9-3949-9FE4-E38F1A42C3C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3733800" cy="519113"/>
            <a:chOff x="336" y="672"/>
            <a:chExt cx="2352" cy="327"/>
          </a:xfrm>
        </p:grpSpPr>
        <p:graphicFrame>
          <p:nvGraphicFramePr>
            <p:cNvPr id="7192" name="Object 6">
              <a:extLst>
                <a:ext uri="{FF2B5EF4-FFF2-40B4-BE49-F238E27FC236}">
                  <a16:creationId xmlns:a16="http://schemas.microsoft.com/office/drawing/2014/main" id="{E46DF773-363C-1F4E-91BE-B9BC4529E0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20"/>
            <a:ext cx="1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8" name="Equation" r:id="rId10" imgW="20485100" imgH="5270500" progId="Equation.3">
                    <p:embed/>
                  </p:oleObj>
                </mc:Choice>
                <mc:Fallback>
                  <p:oleObj name="Equation" r:id="rId10" imgW="20485100" imgH="5270500" progId="Equation.3">
                    <p:embed/>
                    <p:pic>
                      <p:nvPicPr>
                        <p:cNvPr id="7192" name="Object 6">
                          <a:extLst>
                            <a:ext uri="{FF2B5EF4-FFF2-40B4-BE49-F238E27FC236}">
                              <a16:creationId xmlns:a16="http://schemas.microsoft.com/office/drawing/2014/main" id="{E46DF773-363C-1F4E-91BE-B9BC4529E0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1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Text Box 7">
              <a:extLst>
                <a:ext uri="{FF2B5EF4-FFF2-40B4-BE49-F238E27FC236}">
                  <a16:creationId xmlns:a16="http://schemas.microsoft.com/office/drawing/2014/main" id="{D136B000-5844-8F40-9E4B-D5F4DFEA6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ea typeface="楷体_GB2312" pitchFamily="49" charset="-122"/>
                  <a:sym typeface="Wingdings" pitchFamily="2" charset="2"/>
                </a:rPr>
                <a:t></a:t>
              </a:r>
              <a:r>
                <a:rPr lang="en-US" altLang="zh-CN" sz="2400" b="1">
                  <a:solidFill>
                    <a:schemeClr val="hlink"/>
                  </a:solidFill>
                  <a:ea typeface="楷体_GB2312" pitchFamily="49" charset="-122"/>
                  <a:sym typeface="Wingdings" pitchFamily="2" charset="2"/>
                </a:rPr>
                <a:t>  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  <a:sym typeface="Wingdings" pitchFamily="2" charset="2"/>
                </a:rPr>
                <a:t>公式一：</a:t>
              </a:r>
              <a:endParaRPr lang="zh-CN" altLang="en-US" sz="2400" b="1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sp>
        <p:nvSpPr>
          <p:cNvPr id="33801" name="AutoShape 9">
            <a:extLst>
              <a:ext uri="{FF2B5EF4-FFF2-40B4-BE49-F238E27FC236}">
                <a16:creationId xmlns:a16="http://schemas.microsoft.com/office/drawing/2014/main" id="{BFEC4BC1-453E-EC4A-A764-61DE91E9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76400"/>
            <a:ext cx="4235450" cy="685800"/>
          </a:xfrm>
          <a:prstGeom prst="wedgeEllipseCallout">
            <a:avLst>
              <a:gd name="adj1" fmla="val -80708"/>
              <a:gd name="adj2" fmla="val -79167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注意此公式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精确</a:t>
            </a:r>
            <a:r>
              <a:rPr lang="zh-CN" altLang="en-US" sz="2400" b="1">
                <a:ea typeface="楷体_GB2312" pitchFamily="49" charset="-122"/>
              </a:rPr>
              <a:t>成立</a:t>
            </a:r>
          </a:p>
        </p:txBody>
      </p:sp>
      <p:grpSp>
        <p:nvGrpSpPr>
          <p:cNvPr id="33887" name="Group 95">
            <a:extLst>
              <a:ext uri="{FF2B5EF4-FFF2-40B4-BE49-F238E27FC236}">
                <a16:creationId xmlns:a16="http://schemas.microsoft.com/office/drawing/2014/main" id="{55B4CFFF-E620-A448-95AA-7892EC06262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524000"/>
            <a:ext cx="4733925" cy="1174750"/>
            <a:chOff x="672" y="960"/>
            <a:chExt cx="2982" cy="740"/>
          </a:xfrm>
        </p:grpSpPr>
        <p:grpSp>
          <p:nvGrpSpPr>
            <p:cNvPr id="7183" name="Group 94">
              <a:extLst>
                <a:ext uri="{FF2B5EF4-FFF2-40B4-BE49-F238E27FC236}">
                  <a16:creationId xmlns:a16="http://schemas.microsoft.com/office/drawing/2014/main" id="{2827246C-B388-1747-B8CD-BC3558E0E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2982" cy="438"/>
              <a:chOff x="672" y="960"/>
              <a:chExt cx="2982" cy="438"/>
            </a:xfrm>
          </p:grpSpPr>
          <p:graphicFrame>
            <p:nvGraphicFramePr>
              <p:cNvPr id="7186" name="Object 10">
                <a:extLst>
                  <a:ext uri="{FF2B5EF4-FFF2-40B4-BE49-F238E27FC236}">
                    <a16:creationId xmlns:a16="http://schemas.microsoft.com/office/drawing/2014/main" id="{FEB2A79C-7F66-5847-B754-50CD9925A4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960"/>
              <a:ext cx="244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39" name="Equation" r:id="rId12" imgW="51206400" imgH="9067800" progId="Equation.3">
                      <p:embed/>
                    </p:oleObj>
                  </mc:Choice>
                  <mc:Fallback>
                    <p:oleObj name="Equation" r:id="rId12" imgW="51206400" imgH="9067800" progId="Equation.3">
                      <p:embed/>
                      <p:pic>
                        <p:nvPicPr>
                          <p:cNvPr id="7186" name="Object 10">
                            <a:extLst>
                              <a:ext uri="{FF2B5EF4-FFF2-40B4-BE49-F238E27FC236}">
                                <a16:creationId xmlns:a16="http://schemas.microsoft.com/office/drawing/2014/main" id="{FEB2A79C-7F66-5847-B754-50CD9925A48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60"/>
                            <a:ext cx="2448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87" name="Group 14">
                <a:extLst>
                  <a:ext uri="{FF2B5EF4-FFF2-40B4-BE49-F238E27FC236}">
                    <a16:creationId xmlns:a16="http://schemas.microsoft.com/office/drawing/2014/main" id="{FE0D07D5-AF6A-D64E-B5EC-B236D7D63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960"/>
                <a:ext cx="384" cy="240"/>
                <a:chOff x="1392" y="2640"/>
                <a:chExt cx="384" cy="240"/>
              </a:xfrm>
            </p:grpSpPr>
            <p:sp>
              <p:nvSpPr>
                <p:cNvPr id="7189" name="Text Box 11">
                  <a:extLst>
                    <a:ext uri="{FF2B5EF4-FFF2-40B4-BE49-F238E27FC236}">
                      <a16:creationId xmlns:a16="http://schemas.microsoft.com/office/drawing/2014/main" id="{7CCF93BB-5C70-E04E-B2D6-1DFDF8BC8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2640"/>
                  <a:ext cx="38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600" b="1">
                      <a:ea typeface="楷体_GB2312" pitchFamily="49" charset="-122"/>
                    </a:rPr>
                    <a:t>记为</a:t>
                  </a:r>
                </a:p>
              </p:txBody>
            </p:sp>
            <p:sp>
              <p:nvSpPr>
                <p:cNvPr id="7190" name="Line 12">
                  <a:extLst>
                    <a:ext uri="{FF2B5EF4-FFF2-40B4-BE49-F238E27FC236}">
                      <a16:creationId xmlns:a16="http://schemas.microsoft.com/office/drawing/2014/main" id="{C6CC2B20-08E8-E042-96CF-738D8858E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7191" name="Line 13">
                  <a:extLst>
                    <a:ext uri="{FF2B5EF4-FFF2-40B4-BE49-F238E27FC236}">
                      <a16:creationId xmlns:a16="http://schemas.microsoft.com/office/drawing/2014/main" id="{E923EE98-6A0A-F041-9F9A-1DDC8A9BDB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aphicFrame>
            <p:nvGraphicFramePr>
              <p:cNvPr id="7188" name="Object 15">
                <a:extLst>
                  <a:ext uri="{FF2B5EF4-FFF2-40B4-BE49-F238E27FC236}">
                    <a16:creationId xmlns:a16="http://schemas.microsoft.com/office/drawing/2014/main" id="{FAE84C4F-297A-8649-A695-3BBC0C4A0E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1056"/>
              <a:ext cx="19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740" name="Equation" r:id="rId14" imgW="4102100" imgH="5562600" progId="Equation.3">
                      <p:embed/>
                    </p:oleObj>
                  </mc:Choice>
                  <mc:Fallback>
                    <p:oleObj name="Equation" r:id="rId14" imgW="4102100" imgH="5562600" progId="Equation.3">
                      <p:embed/>
                      <p:pic>
                        <p:nvPicPr>
                          <p:cNvPr id="7188" name="Object 15">
                            <a:extLst>
                              <a:ext uri="{FF2B5EF4-FFF2-40B4-BE49-F238E27FC236}">
                                <a16:creationId xmlns:a16="http://schemas.microsoft.com/office/drawing/2014/main" id="{FAE84C4F-297A-8649-A695-3BBC0C4A0E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56"/>
                            <a:ext cx="19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4" name="Object 17">
              <a:extLst>
                <a:ext uri="{FF2B5EF4-FFF2-40B4-BE49-F238E27FC236}">
                  <a16:creationId xmlns:a16="http://schemas.microsoft.com/office/drawing/2014/main" id="{69F9C0E3-EE9E-AE4E-814F-19AF49737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392"/>
            <a:ext cx="187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41" name="Equation" r:id="rId16" imgW="39497000" imgH="6438900" progId="Equation.3">
                    <p:embed/>
                  </p:oleObj>
                </mc:Choice>
                <mc:Fallback>
                  <p:oleObj name="Equation" r:id="rId16" imgW="39497000" imgH="6438900" progId="Equation.3">
                    <p:embed/>
                    <p:pic>
                      <p:nvPicPr>
                        <p:cNvPr id="7184" name="Object 17">
                          <a:extLst>
                            <a:ext uri="{FF2B5EF4-FFF2-40B4-BE49-F238E27FC236}">
                              <a16:creationId xmlns:a16="http://schemas.microsoft.com/office/drawing/2014/main" id="{69F9C0E3-EE9E-AE4E-814F-19AF497373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92"/>
                          <a:ext cx="187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63">
              <a:extLst>
                <a:ext uri="{FF2B5EF4-FFF2-40B4-BE49-F238E27FC236}">
                  <a16:creationId xmlns:a16="http://schemas.microsoft.com/office/drawing/2014/main" id="{0AC98063-529D-2142-ACB7-64BA1FBE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9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则初始误差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  <p:graphicFrame>
        <p:nvGraphicFramePr>
          <p:cNvPr id="33858" name="Object 66">
            <a:extLst>
              <a:ext uri="{FF2B5EF4-FFF2-40B4-BE49-F238E27FC236}">
                <a16:creationId xmlns:a16="http://schemas.microsoft.com/office/drawing/2014/main" id="{4EFD422E-9BF6-654C-A71A-3E0260D43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43200"/>
          <a:ext cx="7243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2" name="Equation" r:id="rId18" imgW="88061800" imgH="9652000" progId="Equation.3">
                  <p:embed/>
                </p:oleObj>
              </mc:Choice>
              <mc:Fallback>
                <p:oleObj name="Equation" r:id="rId18" imgW="88061800" imgH="9652000" progId="Equation.3">
                  <p:embed/>
                  <p:pic>
                    <p:nvPicPr>
                      <p:cNvPr id="33858" name="Object 66">
                        <a:extLst>
                          <a:ext uri="{FF2B5EF4-FFF2-40B4-BE49-F238E27FC236}">
                            <a16:creationId xmlns:a16="http://schemas.microsoft.com/office/drawing/2014/main" id="{4EFD422E-9BF6-654C-A71A-3E0260D43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2437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8" name="Object 86">
            <a:extLst>
              <a:ext uri="{FF2B5EF4-FFF2-40B4-BE49-F238E27FC236}">
                <a16:creationId xmlns:a16="http://schemas.microsoft.com/office/drawing/2014/main" id="{BC84E16B-3128-DF45-83A2-B8B4FE49B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32766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43" name="Equation" r:id="rId20" imgW="48856900" imgH="45643800" progId="Equation.3">
                  <p:embed/>
                </p:oleObj>
              </mc:Choice>
              <mc:Fallback>
                <p:oleObj name="Equation" r:id="rId20" imgW="48856900" imgH="45643800" progId="Equation.3">
                  <p:embed/>
                  <p:pic>
                    <p:nvPicPr>
                      <p:cNvPr id="33878" name="Object 86">
                        <a:extLst>
                          <a:ext uri="{FF2B5EF4-FFF2-40B4-BE49-F238E27FC236}">
                            <a16:creationId xmlns:a16="http://schemas.microsoft.com/office/drawing/2014/main" id="{BC84E16B-3128-DF45-83A2-B8B4FE49B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32766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9" name="Text Box 87">
            <a:extLst>
              <a:ext uri="{FF2B5EF4-FFF2-40B4-BE49-F238E27FC236}">
                <a16:creationId xmlns:a16="http://schemas.microsoft.com/office/drawing/2014/main" id="{4C484C98-6200-2941-AC34-92D1B868C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3300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7173B23C-CFFD-8C4F-922C-FC315DD9B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??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348F40FD-75AF-4649-9410-CF563E6B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? !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2EF24415-D68B-8F40-ADE9-D56F9087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09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! !</a:t>
            </a:r>
          </a:p>
        </p:txBody>
      </p:sp>
      <p:pic>
        <p:nvPicPr>
          <p:cNvPr id="33883" name="Picture 91" descr="WHATNOW">
            <a:extLst>
              <a:ext uri="{FF2B5EF4-FFF2-40B4-BE49-F238E27FC236}">
                <a16:creationId xmlns:a16="http://schemas.microsoft.com/office/drawing/2014/main" id="{D40A2F23-5995-6342-A815-2851722F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181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85" name="AutoShape 93">
            <a:extLst>
              <a:ext uri="{FF2B5EF4-FFF2-40B4-BE49-F238E27FC236}">
                <a16:creationId xmlns:a16="http://schemas.microsoft.com/office/drawing/2014/main" id="{DAE5EA5D-E96F-D14A-A52A-9319BA9F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7413"/>
            <a:ext cx="2057400" cy="1690687"/>
          </a:xfrm>
          <a:prstGeom prst="cloudCallout">
            <a:avLst>
              <a:gd name="adj1" fmla="val -89042"/>
              <a:gd name="adj2" fmla="val 19296"/>
            </a:avLst>
          </a:prstGeom>
          <a:gradFill rotWithShape="0">
            <a:gsLst>
              <a:gs pos="0">
                <a:srgbClr val="C1C1C1"/>
              </a:gs>
              <a:gs pos="50000">
                <a:srgbClr val="FFFFFF"/>
              </a:gs>
              <a:gs pos="100000">
                <a:srgbClr val="C1C1C1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What happened?!</a:t>
            </a:r>
          </a:p>
        </p:txBody>
      </p:sp>
    </p:spTree>
    <p:extLst>
      <p:ext uri="{BB962C8B-B14F-4D97-AF65-F5344CB8AC3E}">
        <p14:creationId xmlns:p14="http://schemas.microsoft.com/office/powerpoint/2010/main" val="24874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79" grpId="0" autoUpdateAnimBg="0"/>
      <p:bldP spid="33880" grpId="0" autoUpdateAnimBg="0"/>
      <p:bldP spid="33881" grpId="0" autoUpdateAnimBg="0"/>
      <p:bldP spid="33882" grpId="0" autoUpdateAnimBg="0"/>
      <p:bldP spid="3388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249D3D49-B57F-BF47-A1AF-85A52DF4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959BA04E-0451-7F4A-8B71-23BB28E4D67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2874963" cy="457200"/>
            <a:chOff x="144" y="240"/>
            <a:chExt cx="1811" cy="288"/>
          </a:xfrm>
        </p:grpSpPr>
        <p:sp>
          <p:nvSpPr>
            <p:cNvPr id="8215" name="Rectangle 7">
              <a:extLst>
                <a:ext uri="{FF2B5EF4-FFF2-40B4-BE49-F238E27FC236}">
                  <a16:creationId xmlns:a16="http://schemas.microsoft.com/office/drawing/2014/main" id="{62001B85-A2F3-EE4E-B649-B4B37463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0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考察第</a:t>
              </a:r>
              <a:r>
                <a:rPr lang="en-US" altLang="zh-CN" sz="2400" b="1" i="1">
                  <a:ea typeface="楷体_GB2312" pitchFamily="49" charset="-122"/>
                </a:rPr>
                <a:t>n</a:t>
              </a:r>
              <a:r>
                <a:rPr lang="zh-CN" altLang="zh-CN" sz="2400" b="1">
                  <a:ea typeface="楷体_GB2312" pitchFamily="49" charset="-122"/>
                </a:rPr>
                <a:t>步的误差</a:t>
              </a:r>
              <a:endParaRPr lang="zh-CN" altLang="en-US" sz="2400"/>
            </a:p>
          </p:txBody>
        </p:sp>
        <p:graphicFrame>
          <p:nvGraphicFramePr>
            <p:cNvPr id="8216" name="Object 8">
              <a:extLst>
                <a:ext uri="{FF2B5EF4-FFF2-40B4-BE49-F238E27FC236}">
                  <a16:creationId xmlns:a16="http://schemas.microsoft.com/office/drawing/2014/main" id="{49D90BB0-6436-854C-9B16-B8C8FD546A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0"/>
            <a:ext cx="27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85" name="Equation" r:id="rId7" imgW="6146800" imgH="5854700" progId="Equation.3">
                    <p:embed/>
                  </p:oleObj>
                </mc:Choice>
                <mc:Fallback>
                  <p:oleObj name="Equation" r:id="rId7" imgW="6146800" imgH="5854700" progId="Equation.3">
                    <p:embed/>
                    <p:pic>
                      <p:nvPicPr>
                        <p:cNvPr id="8216" name="Object 8">
                          <a:extLst>
                            <a:ext uri="{FF2B5EF4-FFF2-40B4-BE49-F238E27FC236}">
                              <a16:creationId xmlns:a16="http://schemas.microsoft.com/office/drawing/2014/main" id="{49D90BB0-6436-854C-9B16-B8C8FD546A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"/>
                          <a:ext cx="27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20163ACE-2E71-1A42-8F19-302582A46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838200"/>
          <a:ext cx="4900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6" name="Equation" r:id="rId9" imgW="61150500" imgH="5562600" progId="Equation.3">
                  <p:embed/>
                </p:oleObj>
              </mc:Choice>
              <mc:Fallback>
                <p:oleObj name="Equation" r:id="rId9" imgW="61150500" imgH="5562600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20163ACE-2E71-1A42-8F19-302582A46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8200"/>
                        <a:ext cx="4900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05D12D0A-2DAF-B646-84F1-F865BC68D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838200"/>
          <a:ext cx="2667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87" name="Equation" r:id="rId11" imgW="34810700" imgH="5562600" progId="Equation.3">
                  <p:embed/>
                </p:oleObj>
              </mc:Choice>
              <mc:Fallback>
                <p:oleObj name="Equation" r:id="rId11" imgW="34810700" imgH="5562600" progId="Equation.3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05D12D0A-2DAF-B646-84F1-F865BC68D6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667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3" name="Group 37">
            <a:extLst>
              <a:ext uri="{FF2B5EF4-FFF2-40B4-BE49-F238E27FC236}">
                <a16:creationId xmlns:a16="http://schemas.microsoft.com/office/drawing/2014/main" id="{30EC5B32-C2DD-3D40-B751-50B335C24D6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7467600" cy="746125"/>
            <a:chOff x="336" y="1200"/>
            <a:chExt cx="4704" cy="470"/>
          </a:xfrm>
        </p:grpSpPr>
        <p:sp>
          <p:nvSpPr>
            <p:cNvPr id="8213" name="Rectangle 16">
              <a:extLst>
                <a:ext uri="{FF2B5EF4-FFF2-40B4-BE49-F238E27FC236}">
                  <a16:creationId xmlns:a16="http://schemas.microsoft.com/office/drawing/2014/main" id="{AEC03589-F394-D54A-97F8-774CCB653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15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我们有责任改变。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8214" name="Rectangle 17">
              <a:extLst>
                <a:ext uri="{FF2B5EF4-FFF2-40B4-BE49-F238E27FC236}">
                  <a16:creationId xmlns:a16="http://schemas.microsoft.com/office/drawing/2014/main" id="{39AAF462-A925-7440-B8AB-50793BE4B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47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造成这种情况的是</a:t>
              </a:r>
              <a:r>
                <a:rPr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不稳定的算法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unstable algorithm */</a:t>
              </a:r>
            </a:p>
          </p:txBody>
        </p:sp>
      </p:grpSp>
      <p:grpSp>
        <p:nvGrpSpPr>
          <p:cNvPr id="34852" name="Group 36">
            <a:extLst>
              <a:ext uri="{FF2B5EF4-FFF2-40B4-BE49-F238E27FC236}">
                <a16:creationId xmlns:a16="http://schemas.microsoft.com/office/drawing/2014/main" id="{BD0421CD-D556-6541-8D6D-81AC59A2685F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1412875"/>
            <a:ext cx="8791575" cy="431800"/>
            <a:chOff x="336" y="912"/>
            <a:chExt cx="5232" cy="272"/>
          </a:xfrm>
        </p:grpSpPr>
        <p:sp>
          <p:nvSpPr>
            <p:cNvPr id="8210" name="Rectangle 19">
              <a:extLst>
                <a:ext uri="{FF2B5EF4-FFF2-40B4-BE49-F238E27FC236}">
                  <a16:creationId xmlns:a16="http://schemas.microsoft.com/office/drawing/2014/main" id="{0B076BA5-8945-8241-AC25-506E62B4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12"/>
              <a:ext cx="24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迅速积累，误差呈递增走势。</a:t>
              </a:r>
            </a:p>
          </p:txBody>
        </p:sp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1E627ABC-B466-F64D-897C-35017693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14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可见初始的小扰动</a:t>
              </a: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8212" name="Object 13">
              <a:extLst>
                <a:ext uri="{FF2B5EF4-FFF2-40B4-BE49-F238E27FC236}">
                  <a16:creationId xmlns:a16="http://schemas.microsoft.com/office/drawing/2014/main" id="{5BD8CB6E-FAB9-594F-90FB-718AA79CB2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912"/>
            <a:ext cx="12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88" name="Equation" r:id="rId13" imgW="23698200" imgH="5562600" progId="Equation.3">
                    <p:embed/>
                  </p:oleObj>
                </mc:Choice>
                <mc:Fallback>
                  <p:oleObj name="Equation" r:id="rId13" imgW="23698200" imgH="5562600" progId="Equation.3">
                    <p:embed/>
                    <p:pic>
                      <p:nvPicPr>
                        <p:cNvPr id="8212" name="Object 13">
                          <a:extLst>
                            <a:ext uri="{FF2B5EF4-FFF2-40B4-BE49-F238E27FC236}">
                              <a16:creationId xmlns:a16="http://schemas.microsoft.com/office/drawing/2014/main" id="{5BD8CB6E-FAB9-594F-90FB-718AA79CB2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912"/>
                          <a:ext cx="12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8" name="Group 42">
            <a:extLst>
              <a:ext uri="{FF2B5EF4-FFF2-40B4-BE49-F238E27FC236}">
                <a16:creationId xmlns:a16="http://schemas.microsoft.com/office/drawing/2014/main" id="{0714E889-F202-5C4E-8CB3-6B3529EE09F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667000"/>
            <a:ext cx="6672263" cy="701675"/>
            <a:chOff x="336" y="1728"/>
            <a:chExt cx="4203" cy="442"/>
          </a:xfrm>
        </p:grpSpPr>
        <p:graphicFrame>
          <p:nvGraphicFramePr>
            <p:cNvPr id="8208" name="Object 39">
              <a:extLst>
                <a:ext uri="{FF2B5EF4-FFF2-40B4-BE49-F238E27FC236}">
                  <a16:creationId xmlns:a16="http://schemas.microsoft.com/office/drawing/2014/main" id="{5CB1245C-AA0C-114F-BA20-4EE3912AB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728"/>
            <a:ext cx="305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89" name="Equation" r:id="rId15" imgW="53251100" imgH="9067800" progId="Equation.3">
                    <p:embed/>
                  </p:oleObj>
                </mc:Choice>
                <mc:Fallback>
                  <p:oleObj name="Equation" r:id="rId15" imgW="53251100" imgH="9067800" progId="Equation.3">
                    <p:embed/>
                    <p:pic>
                      <p:nvPicPr>
                        <p:cNvPr id="8208" name="Object 39">
                          <a:extLst>
                            <a:ext uri="{FF2B5EF4-FFF2-40B4-BE49-F238E27FC236}">
                              <a16:creationId xmlns:a16="http://schemas.microsoft.com/office/drawing/2014/main" id="{5CB1245C-AA0C-114F-BA20-4EE3912AB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728"/>
                          <a:ext cx="3051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40">
              <a:extLst>
                <a:ext uri="{FF2B5EF4-FFF2-40B4-BE49-F238E27FC236}">
                  <a16:creationId xmlns:a16="http://schemas.microsoft.com/office/drawing/2014/main" id="{7F3E295E-5237-3346-8679-CF69071F7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76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ea typeface="楷体_GB2312" pitchFamily="49" charset="-122"/>
                  <a:sym typeface="Wingdings" pitchFamily="2" charset="2"/>
                </a:rPr>
                <a:t></a:t>
              </a:r>
              <a:r>
                <a:rPr lang="en-US" altLang="zh-CN" sz="2400" b="1">
                  <a:solidFill>
                    <a:schemeClr val="hlink"/>
                  </a:solidFill>
                  <a:ea typeface="楷体_GB2312" pitchFamily="49" charset="-122"/>
                  <a:sym typeface="Wingdings" pitchFamily="2" charset="2"/>
                </a:rPr>
                <a:t>  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  <a:sym typeface="Wingdings" pitchFamily="2" charset="2"/>
                </a:rPr>
                <a:t>公式二：</a:t>
              </a:r>
              <a:endParaRPr lang="zh-CN" altLang="en-US" sz="2400" b="1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sp>
        <p:nvSpPr>
          <p:cNvPr id="34857" name="AutoShape 41">
            <a:extLst>
              <a:ext uri="{FF2B5EF4-FFF2-40B4-BE49-F238E27FC236}">
                <a16:creationId xmlns:a16="http://schemas.microsoft.com/office/drawing/2014/main" id="{58C9BFD6-7F6F-4247-A6F5-5455EBD7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4419600" cy="1066800"/>
          </a:xfrm>
          <a:prstGeom prst="wedgeEllipseCallout">
            <a:avLst>
              <a:gd name="adj1" fmla="val 39907"/>
              <a:gd name="adj2" fmla="val -109671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注意此公式与公式一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在理论上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等价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</p:txBody>
      </p:sp>
      <p:sp>
        <p:nvSpPr>
          <p:cNvPr id="34885" name="Rectangle 69">
            <a:extLst>
              <a:ext uri="{FF2B5EF4-FFF2-40B4-BE49-F238E27FC236}">
                <a16:creationId xmlns:a16="http://schemas.microsoft.com/office/drawing/2014/main" id="{1EEE7F46-25C9-D54A-9541-3AAEA82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52800"/>
            <a:ext cx="723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方法：先估计一个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再反推要求的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( 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&lt;&lt; 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4896" name="Object 80">
            <a:extLst>
              <a:ext uri="{FF2B5EF4-FFF2-40B4-BE49-F238E27FC236}">
                <a16:creationId xmlns:a16="http://schemas.microsoft.com/office/drawing/2014/main" id="{53951DFB-EF2B-9E4F-9A2B-3A107EE57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10000"/>
          <a:ext cx="3124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90" name="Equation" r:id="rId17" imgW="36868100" imgH="9652000" progId="Equation.3">
                  <p:embed/>
                </p:oleObj>
              </mc:Choice>
              <mc:Fallback>
                <p:oleObj name="Equation" r:id="rId17" imgW="36868100" imgH="9652000" progId="Equation.3">
                  <p:embed/>
                  <p:pic>
                    <p:nvPicPr>
                      <p:cNvPr id="34896" name="Object 80">
                        <a:extLst>
                          <a:ext uri="{FF2B5EF4-FFF2-40B4-BE49-F238E27FC236}">
                            <a16:creationId xmlns:a16="http://schemas.microsoft.com/office/drawing/2014/main" id="{53951DFB-EF2B-9E4F-9A2B-3A107EE57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124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99" name="Group 83">
            <a:extLst>
              <a:ext uri="{FF2B5EF4-FFF2-40B4-BE49-F238E27FC236}">
                <a16:creationId xmlns:a16="http://schemas.microsoft.com/office/drawing/2014/main" id="{747C91E3-41E1-3240-90C4-FECDD21A2C1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48200"/>
            <a:ext cx="4953000" cy="838200"/>
            <a:chOff x="1728" y="3264"/>
            <a:chExt cx="3072" cy="466"/>
          </a:xfrm>
        </p:grpSpPr>
        <p:graphicFrame>
          <p:nvGraphicFramePr>
            <p:cNvPr id="8206" name="Object 81">
              <a:extLst>
                <a:ext uri="{FF2B5EF4-FFF2-40B4-BE49-F238E27FC236}">
                  <a16:creationId xmlns:a16="http://schemas.microsoft.com/office/drawing/2014/main" id="{11498195-5F99-8945-A5A7-6116142CA1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264"/>
            <a:ext cx="254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91" name="Equation" r:id="rId19" imgW="45935900" imgH="10528300" progId="Equation.3">
                    <p:embed/>
                  </p:oleObj>
                </mc:Choice>
                <mc:Fallback>
                  <p:oleObj name="Equation" r:id="rId19" imgW="45935900" imgH="10528300" progId="Equation.3">
                    <p:embed/>
                    <p:pic>
                      <p:nvPicPr>
                        <p:cNvPr id="8206" name="Object 81">
                          <a:extLst>
                            <a:ext uri="{FF2B5EF4-FFF2-40B4-BE49-F238E27FC236}">
                              <a16:creationId xmlns:a16="http://schemas.microsoft.com/office/drawing/2014/main" id="{11498195-5F99-8945-A5A7-6116142CA1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64"/>
                          <a:ext cx="254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82">
              <a:extLst>
                <a:ext uri="{FF2B5EF4-FFF2-40B4-BE49-F238E27FC236}">
                  <a16:creationId xmlns:a16="http://schemas.microsoft.com/office/drawing/2014/main" id="{00C65145-C1FB-FC4E-8238-CC5D28CBE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60"/>
              <a:ext cx="52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可取</a:t>
              </a:r>
            </a:p>
          </p:txBody>
        </p:sp>
      </p:grpSp>
      <p:graphicFrame>
        <p:nvGraphicFramePr>
          <p:cNvPr id="34900" name="Object 84">
            <a:extLst>
              <a:ext uri="{FF2B5EF4-FFF2-40B4-BE49-F238E27FC236}">
                <a16:creationId xmlns:a16="http://schemas.microsoft.com/office/drawing/2014/main" id="{CB08785B-337D-F84D-A1E5-D6188E605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715000"/>
          <a:ext cx="4724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92" name="Equation" r:id="rId21" imgW="52374800" imgH="6438900" progId="Equation.3">
                  <p:embed/>
                </p:oleObj>
              </mc:Choice>
              <mc:Fallback>
                <p:oleObj name="Equation" r:id="rId21" imgW="52374800" imgH="6438900" progId="Equation.3">
                  <p:embed/>
                  <p:pic>
                    <p:nvPicPr>
                      <p:cNvPr id="34900" name="Object 84">
                        <a:extLst>
                          <a:ext uri="{FF2B5EF4-FFF2-40B4-BE49-F238E27FC236}">
                            <a16:creationId xmlns:a16="http://schemas.microsoft.com/office/drawing/2014/main" id="{CB08785B-337D-F84D-A1E5-D6188E605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4724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84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7" grpId="0" animBg="1" autoUpdateAnimBg="0"/>
      <p:bldP spid="348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3ED29B1-6594-9641-B899-115A106A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1" lang="en-US" altLang="zh-CN" sz="1800" b="1">
                <a:ea typeface="宋体" panose="02010600030101010101" pitchFamily="2" charset="-122"/>
              </a:rPr>
              <a:t>§1  Introduction: Spread &amp; Accumulation</a:t>
            </a:r>
            <a:endParaRPr kumimoji="1" lang="en-US" altLang="zh-CN" sz="2000" b="1">
              <a:solidFill>
                <a:schemeClr val="tx2"/>
              </a:solidFill>
            </a:endParaRPr>
          </a:p>
        </p:txBody>
      </p:sp>
      <p:grpSp>
        <p:nvGrpSpPr>
          <p:cNvPr id="35845" name="Group 5">
            <a:extLst>
              <a:ext uri="{FF2B5EF4-FFF2-40B4-BE49-F238E27FC236}">
                <a16:creationId xmlns:a16="http://schemas.microsoft.com/office/drawing/2014/main" id="{E94665C0-71FF-1D44-BF11-3C5B68DFB96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4419600" cy="6248400"/>
            <a:chOff x="384" y="240"/>
            <a:chExt cx="2784" cy="3936"/>
          </a:xfrm>
        </p:grpSpPr>
        <p:graphicFrame>
          <p:nvGraphicFramePr>
            <p:cNvPr id="18478" name="Object 3">
              <a:extLst>
                <a:ext uri="{FF2B5EF4-FFF2-40B4-BE49-F238E27FC236}">
                  <a16:creationId xmlns:a16="http://schemas.microsoft.com/office/drawing/2014/main" id="{B2D22CBD-E799-A941-9352-CF4C1AA60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40"/>
            <a:ext cx="2448" cy="3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2" name="Equation" r:id="rId5" imgW="50901600" imgH="81915000" progId="Equation.3">
                    <p:embed/>
                  </p:oleObj>
                </mc:Choice>
                <mc:Fallback>
                  <p:oleObj name="Equation" r:id="rId5" imgW="50901600" imgH="81915000" progId="Equation.3">
                    <p:embed/>
                    <p:pic>
                      <p:nvPicPr>
                        <p:cNvPr id="18478" name="Object 3">
                          <a:extLst>
                            <a:ext uri="{FF2B5EF4-FFF2-40B4-BE49-F238E27FC236}">
                              <a16:creationId xmlns:a16="http://schemas.microsoft.com/office/drawing/2014/main" id="{B2D22CBD-E799-A941-9352-CF4C1AA60F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"/>
                          <a:ext cx="2448" cy="3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Text Box 4">
              <a:extLst>
                <a:ext uri="{FF2B5EF4-FFF2-40B4-BE49-F238E27FC236}">
                  <a16:creationId xmlns:a16="http://schemas.microsoft.com/office/drawing/2014/main" id="{DA45157A-42BE-D446-B6B4-3AC0A7EBF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ea typeface="楷体_GB2312" charset="0"/>
                  <a:cs typeface="楷体_GB2312" charset="0"/>
                </a:rPr>
                <a:t>取</a:t>
              </a:r>
            </a:p>
          </p:txBody>
        </p:sp>
      </p:grpSp>
      <p:grpSp>
        <p:nvGrpSpPr>
          <p:cNvPr id="35901" name="Group 61">
            <a:extLst>
              <a:ext uri="{FF2B5EF4-FFF2-40B4-BE49-F238E27FC236}">
                <a16:creationId xmlns:a16="http://schemas.microsoft.com/office/drawing/2014/main" id="{010B2C03-EF03-094A-9AEA-01347BBE35D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85800"/>
            <a:ext cx="3810000" cy="5724525"/>
            <a:chOff x="3216" y="432"/>
            <a:chExt cx="2400" cy="3606"/>
          </a:xfrm>
        </p:grpSpPr>
        <p:grpSp>
          <p:nvGrpSpPr>
            <p:cNvPr id="18436" name="Group 59">
              <a:extLst>
                <a:ext uri="{FF2B5EF4-FFF2-40B4-BE49-F238E27FC236}">
                  <a16:creationId xmlns:a16="http://schemas.microsoft.com/office/drawing/2014/main" id="{62DB18B2-0117-5343-BD20-73887D77F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296"/>
              <a:ext cx="1405" cy="2742"/>
              <a:chOff x="3123" y="758"/>
              <a:chExt cx="1405" cy="2742"/>
            </a:xfrm>
          </p:grpSpPr>
          <p:grpSp>
            <p:nvGrpSpPr>
              <p:cNvPr id="18438" name="Group 30">
                <a:extLst>
                  <a:ext uri="{FF2B5EF4-FFF2-40B4-BE49-F238E27FC236}">
                    <a16:creationId xmlns:a16="http://schemas.microsoft.com/office/drawing/2014/main" id="{E44E1A71-0CF7-4048-A0A8-916F410229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920"/>
                <a:ext cx="857" cy="1580"/>
                <a:chOff x="3588" y="1911"/>
                <a:chExt cx="857" cy="1580"/>
              </a:xfrm>
            </p:grpSpPr>
            <p:grpSp>
              <p:nvGrpSpPr>
                <p:cNvPr id="18474" name="Group 28">
                  <a:extLst>
                    <a:ext uri="{FF2B5EF4-FFF2-40B4-BE49-F238E27FC236}">
                      <a16:creationId xmlns:a16="http://schemas.microsoft.com/office/drawing/2014/main" id="{F5E27EED-6F96-B747-B0F1-4D09A332F6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7" y="2931"/>
                  <a:ext cx="750" cy="560"/>
                  <a:chOff x="3647" y="2931"/>
                  <a:chExt cx="750" cy="560"/>
                </a:xfrm>
              </p:grpSpPr>
              <p:sp>
                <p:nvSpPr>
                  <p:cNvPr id="18476" name="Freeform 26">
                    <a:extLst>
                      <a:ext uri="{FF2B5EF4-FFF2-40B4-BE49-F238E27FC236}">
                        <a16:creationId xmlns:a16="http://schemas.microsoft.com/office/drawing/2014/main" id="{05F6A10C-3D5A-3544-89C3-8E6D128BA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6" y="2931"/>
                    <a:ext cx="401" cy="203"/>
                  </a:xfrm>
                  <a:custGeom>
                    <a:avLst/>
                    <a:gdLst>
                      <a:gd name="T0" fmla="*/ 19 w 401"/>
                      <a:gd name="T1" fmla="*/ 47 h 203"/>
                      <a:gd name="T2" fmla="*/ 10 w 401"/>
                      <a:gd name="T3" fmla="*/ 105 h 203"/>
                      <a:gd name="T4" fmla="*/ 0 w 401"/>
                      <a:gd name="T5" fmla="*/ 144 h 203"/>
                      <a:gd name="T6" fmla="*/ 6 w 401"/>
                      <a:gd name="T7" fmla="*/ 173 h 203"/>
                      <a:gd name="T8" fmla="*/ 19 w 401"/>
                      <a:gd name="T9" fmla="*/ 186 h 203"/>
                      <a:gd name="T10" fmla="*/ 65 w 401"/>
                      <a:gd name="T11" fmla="*/ 191 h 203"/>
                      <a:gd name="T12" fmla="*/ 124 w 401"/>
                      <a:gd name="T13" fmla="*/ 186 h 203"/>
                      <a:gd name="T14" fmla="*/ 140 w 401"/>
                      <a:gd name="T15" fmla="*/ 159 h 203"/>
                      <a:gd name="T16" fmla="*/ 222 w 401"/>
                      <a:gd name="T17" fmla="*/ 194 h 203"/>
                      <a:gd name="T18" fmla="*/ 279 w 401"/>
                      <a:gd name="T19" fmla="*/ 203 h 203"/>
                      <a:gd name="T20" fmla="*/ 317 w 401"/>
                      <a:gd name="T21" fmla="*/ 203 h 203"/>
                      <a:gd name="T22" fmla="*/ 366 w 401"/>
                      <a:gd name="T23" fmla="*/ 199 h 203"/>
                      <a:gd name="T24" fmla="*/ 388 w 401"/>
                      <a:gd name="T25" fmla="*/ 191 h 203"/>
                      <a:gd name="T26" fmla="*/ 401 w 401"/>
                      <a:gd name="T27" fmla="*/ 170 h 203"/>
                      <a:gd name="T28" fmla="*/ 395 w 401"/>
                      <a:gd name="T29" fmla="*/ 131 h 203"/>
                      <a:gd name="T30" fmla="*/ 373 w 401"/>
                      <a:gd name="T31" fmla="*/ 112 h 203"/>
                      <a:gd name="T32" fmla="*/ 317 w 401"/>
                      <a:gd name="T33" fmla="*/ 111 h 203"/>
                      <a:gd name="T34" fmla="*/ 256 w 401"/>
                      <a:gd name="T35" fmla="*/ 90 h 203"/>
                      <a:gd name="T36" fmla="*/ 205 w 401"/>
                      <a:gd name="T37" fmla="*/ 72 h 203"/>
                      <a:gd name="T38" fmla="*/ 205 w 401"/>
                      <a:gd name="T39" fmla="*/ 0 h 203"/>
                      <a:gd name="T40" fmla="*/ 19 w 401"/>
                      <a:gd name="T41" fmla="*/ 47 h 20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401" h="203">
                        <a:moveTo>
                          <a:pt x="19" y="47"/>
                        </a:moveTo>
                        <a:lnTo>
                          <a:pt x="10" y="105"/>
                        </a:lnTo>
                        <a:lnTo>
                          <a:pt x="0" y="144"/>
                        </a:lnTo>
                        <a:lnTo>
                          <a:pt x="6" y="173"/>
                        </a:lnTo>
                        <a:lnTo>
                          <a:pt x="19" y="186"/>
                        </a:lnTo>
                        <a:lnTo>
                          <a:pt x="65" y="191"/>
                        </a:lnTo>
                        <a:lnTo>
                          <a:pt x="124" y="186"/>
                        </a:lnTo>
                        <a:lnTo>
                          <a:pt x="140" y="159"/>
                        </a:lnTo>
                        <a:lnTo>
                          <a:pt x="222" y="194"/>
                        </a:lnTo>
                        <a:lnTo>
                          <a:pt x="279" y="203"/>
                        </a:lnTo>
                        <a:lnTo>
                          <a:pt x="317" y="203"/>
                        </a:lnTo>
                        <a:lnTo>
                          <a:pt x="366" y="199"/>
                        </a:lnTo>
                        <a:lnTo>
                          <a:pt x="388" y="191"/>
                        </a:lnTo>
                        <a:lnTo>
                          <a:pt x="401" y="170"/>
                        </a:lnTo>
                        <a:lnTo>
                          <a:pt x="395" y="131"/>
                        </a:lnTo>
                        <a:lnTo>
                          <a:pt x="373" y="112"/>
                        </a:lnTo>
                        <a:lnTo>
                          <a:pt x="317" y="111"/>
                        </a:lnTo>
                        <a:lnTo>
                          <a:pt x="256" y="90"/>
                        </a:lnTo>
                        <a:lnTo>
                          <a:pt x="205" y="72"/>
                        </a:lnTo>
                        <a:lnTo>
                          <a:pt x="205" y="0"/>
                        </a:lnTo>
                        <a:lnTo>
                          <a:pt x="19" y="47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77" name="Freeform 27">
                    <a:extLst>
                      <a:ext uri="{FF2B5EF4-FFF2-40B4-BE49-F238E27FC236}">
                        <a16:creationId xmlns:a16="http://schemas.microsoft.com/office/drawing/2014/main" id="{51C7874A-8A4C-764B-8375-9BA7EC6356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7" y="3296"/>
                    <a:ext cx="268" cy="195"/>
                  </a:xfrm>
                  <a:custGeom>
                    <a:avLst/>
                    <a:gdLst>
                      <a:gd name="T0" fmla="*/ 26 w 268"/>
                      <a:gd name="T1" fmla="*/ 3 h 195"/>
                      <a:gd name="T2" fmla="*/ 0 w 268"/>
                      <a:gd name="T3" fmla="*/ 68 h 195"/>
                      <a:gd name="T4" fmla="*/ 4 w 268"/>
                      <a:gd name="T5" fmla="*/ 103 h 195"/>
                      <a:gd name="T6" fmla="*/ 33 w 268"/>
                      <a:gd name="T7" fmla="*/ 106 h 195"/>
                      <a:gd name="T8" fmla="*/ 54 w 268"/>
                      <a:gd name="T9" fmla="*/ 148 h 195"/>
                      <a:gd name="T10" fmla="*/ 96 w 268"/>
                      <a:gd name="T11" fmla="*/ 170 h 195"/>
                      <a:gd name="T12" fmla="*/ 159 w 268"/>
                      <a:gd name="T13" fmla="*/ 188 h 195"/>
                      <a:gd name="T14" fmla="*/ 188 w 268"/>
                      <a:gd name="T15" fmla="*/ 195 h 195"/>
                      <a:gd name="T16" fmla="*/ 223 w 268"/>
                      <a:gd name="T17" fmla="*/ 193 h 195"/>
                      <a:gd name="T18" fmla="*/ 257 w 268"/>
                      <a:gd name="T19" fmla="*/ 177 h 195"/>
                      <a:gd name="T20" fmla="*/ 268 w 268"/>
                      <a:gd name="T21" fmla="*/ 141 h 195"/>
                      <a:gd name="T22" fmla="*/ 259 w 268"/>
                      <a:gd name="T23" fmla="*/ 103 h 195"/>
                      <a:gd name="T24" fmla="*/ 233 w 268"/>
                      <a:gd name="T25" fmla="*/ 79 h 195"/>
                      <a:gd name="T26" fmla="*/ 193 w 268"/>
                      <a:gd name="T27" fmla="*/ 64 h 195"/>
                      <a:gd name="T28" fmla="*/ 186 w 268"/>
                      <a:gd name="T29" fmla="*/ 29 h 195"/>
                      <a:gd name="T30" fmla="*/ 178 w 268"/>
                      <a:gd name="T31" fmla="*/ 0 h 195"/>
                      <a:gd name="T32" fmla="*/ 26 w 268"/>
                      <a:gd name="T33" fmla="*/ 3 h 19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68" h="195">
                        <a:moveTo>
                          <a:pt x="26" y="3"/>
                        </a:moveTo>
                        <a:lnTo>
                          <a:pt x="0" y="68"/>
                        </a:lnTo>
                        <a:lnTo>
                          <a:pt x="4" y="103"/>
                        </a:lnTo>
                        <a:lnTo>
                          <a:pt x="33" y="106"/>
                        </a:lnTo>
                        <a:lnTo>
                          <a:pt x="54" y="148"/>
                        </a:lnTo>
                        <a:lnTo>
                          <a:pt x="96" y="170"/>
                        </a:lnTo>
                        <a:lnTo>
                          <a:pt x="159" y="188"/>
                        </a:lnTo>
                        <a:lnTo>
                          <a:pt x="188" y="195"/>
                        </a:lnTo>
                        <a:lnTo>
                          <a:pt x="223" y="193"/>
                        </a:lnTo>
                        <a:lnTo>
                          <a:pt x="257" y="177"/>
                        </a:lnTo>
                        <a:lnTo>
                          <a:pt x="268" y="141"/>
                        </a:lnTo>
                        <a:lnTo>
                          <a:pt x="259" y="103"/>
                        </a:lnTo>
                        <a:lnTo>
                          <a:pt x="233" y="79"/>
                        </a:lnTo>
                        <a:lnTo>
                          <a:pt x="193" y="64"/>
                        </a:lnTo>
                        <a:lnTo>
                          <a:pt x="186" y="29"/>
                        </a:lnTo>
                        <a:lnTo>
                          <a:pt x="178" y="0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sp>
              <p:nvSpPr>
                <p:cNvPr id="18475" name="Freeform 29">
                  <a:extLst>
                    <a:ext uri="{FF2B5EF4-FFF2-40B4-BE49-F238E27FC236}">
                      <a16:creationId xmlns:a16="http://schemas.microsoft.com/office/drawing/2014/main" id="{1423D0E7-6E60-B248-8400-AEE4EB4C5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8" y="1911"/>
                  <a:ext cx="857" cy="1412"/>
                </a:xfrm>
                <a:custGeom>
                  <a:avLst/>
                  <a:gdLst>
                    <a:gd name="T0" fmla="*/ 8 w 857"/>
                    <a:gd name="T1" fmla="*/ 120 h 1412"/>
                    <a:gd name="T2" fmla="*/ 136 w 857"/>
                    <a:gd name="T3" fmla="*/ 114 h 1412"/>
                    <a:gd name="T4" fmla="*/ 194 w 857"/>
                    <a:gd name="T5" fmla="*/ 101 h 1412"/>
                    <a:gd name="T6" fmla="*/ 313 w 857"/>
                    <a:gd name="T7" fmla="*/ 60 h 1412"/>
                    <a:gd name="T8" fmla="*/ 383 w 857"/>
                    <a:gd name="T9" fmla="*/ 0 h 1412"/>
                    <a:gd name="T10" fmla="*/ 530 w 857"/>
                    <a:gd name="T11" fmla="*/ 127 h 1412"/>
                    <a:gd name="T12" fmla="*/ 659 w 857"/>
                    <a:gd name="T13" fmla="*/ 226 h 1412"/>
                    <a:gd name="T14" fmla="*/ 729 w 857"/>
                    <a:gd name="T15" fmla="*/ 290 h 1412"/>
                    <a:gd name="T16" fmla="*/ 786 w 857"/>
                    <a:gd name="T17" fmla="*/ 361 h 1412"/>
                    <a:gd name="T18" fmla="*/ 829 w 857"/>
                    <a:gd name="T19" fmla="*/ 411 h 1412"/>
                    <a:gd name="T20" fmla="*/ 843 w 857"/>
                    <a:gd name="T21" fmla="*/ 439 h 1412"/>
                    <a:gd name="T22" fmla="*/ 857 w 857"/>
                    <a:gd name="T23" fmla="*/ 482 h 1412"/>
                    <a:gd name="T24" fmla="*/ 857 w 857"/>
                    <a:gd name="T25" fmla="*/ 546 h 1412"/>
                    <a:gd name="T26" fmla="*/ 804 w 857"/>
                    <a:gd name="T27" fmla="*/ 630 h 1412"/>
                    <a:gd name="T28" fmla="*/ 743 w 857"/>
                    <a:gd name="T29" fmla="*/ 790 h 1412"/>
                    <a:gd name="T30" fmla="*/ 696 w 857"/>
                    <a:gd name="T31" fmla="*/ 923 h 1412"/>
                    <a:gd name="T32" fmla="*/ 677 w 857"/>
                    <a:gd name="T33" fmla="*/ 990 h 1412"/>
                    <a:gd name="T34" fmla="*/ 652 w 857"/>
                    <a:gd name="T35" fmla="*/ 1100 h 1412"/>
                    <a:gd name="T36" fmla="*/ 588 w 857"/>
                    <a:gd name="T37" fmla="*/ 1093 h 1412"/>
                    <a:gd name="T38" fmla="*/ 510 w 857"/>
                    <a:gd name="T39" fmla="*/ 1100 h 1412"/>
                    <a:gd name="T40" fmla="*/ 432 w 857"/>
                    <a:gd name="T41" fmla="*/ 1100 h 1412"/>
                    <a:gd name="T42" fmla="*/ 453 w 857"/>
                    <a:gd name="T43" fmla="*/ 993 h 1412"/>
                    <a:gd name="T44" fmla="*/ 511 w 857"/>
                    <a:gd name="T45" fmla="*/ 821 h 1412"/>
                    <a:gd name="T46" fmla="*/ 574 w 857"/>
                    <a:gd name="T47" fmla="*/ 642 h 1412"/>
                    <a:gd name="T48" fmla="*/ 602 w 857"/>
                    <a:gd name="T49" fmla="*/ 564 h 1412"/>
                    <a:gd name="T50" fmla="*/ 546 w 857"/>
                    <a:gd name="T51" fmla="*/ 516 h 1412"/>
                    <a:gd name="T52" fmla="*/ 482 w 857"/>
                    <a:gd name="T53" fmla="*/ 482 h 1412"/>
                    <a:gd name="T54" fmla="*/ 418 w 857"/>
                    <a:gd name="T55" fmla="*/ 425 h 1412"/>
                    <a:gd name="T56" fmla="*/ 368 w 857"/>
                    <a:gd name="T57" fmla="*/ 375 h 1412"/>
                    <a:gd name="T58" fmla="*/ 355 w 857"/>
                    <a:gd name="T59" fmla="*/ 461 h 1412"/>
                    <a:gd name="T60" fmla="*/ 312 w 857"/>
                    <a:gd name="T61" fmla="*/ 646 h 1412"/>
                    <a:gd name="T62" fmla="*/ 305 w 857"/>
                    <a:gd name="T63" fmla="*/ 723 h 1412"/>
                    <a:gd name="T64" fmla="*/ 305 w 857"/>
                    <a:gd name="T65" fmla="*/ 794 h 1412"/>
                    <a:gd name="T66" fmla="*/ 275 w 857"/>
                    <a:gd name="T67" fmla="*/ 914 h 1412"/>
                    <a:gd name="T68" fmla="*/ 256 w 857"/>
                    <a:gd name="T69" fmla="*/ 1183 h 1412"/>
                    <a:gd name="T70" fmla="*/ 255 w 857"/>
                    <a:gd name="T71" fmla="*/ 1398 h 1412"/>
                    <a:gd name="T72" fmla="*/ 142 w 857"/>
                    <a:gd name="T73" fmla="*/ 1398 h 1412"/>
                    <a:gd name="T74" fmla="*/ 99 w 857"/>
                    <a:gd name="T75" fmla="*/ 1412 h 1412"/>
                    <a:gd name="T76" fmla="*/ 56 w 857"/>
                    <a:gd name="T77" fmla="*/ 1390 h 1412"/>
                    <a:gd name="T78" fmla="*/ 59 w 857"/>
                    <a:gd name="T79" fmla="*/ 1264 h 1412"/>
                    <a:gd name="T80" fmla="*/ 48 w 857"/>
                    <a:gd name="T81" fmla="*/ 1129 h 1412"/>
                    <a:gd name="T82" fmla="*/ 66 w 857"/>
                    <a:gd name="T83" fmla="*/ 928 h 1412"/>
                    <a:gd name="T84" fmla="*/ 78 w 857"/>
                    <a:gd name="T85" fmla="*/ 786 h 1412"/>
                    <a:gd name="T86" fmla="*/ 66 w 857"/>
                    <a:gd name="T87" fmla="*/ 578 h 1412"/>
                    <a:gd name="T88" fmla="*/ 29 w 857"/>
                    <a:gd name="T89" fmla="*/ 354 h 1412"/>
                    <a:gd name="T90" fmla="*/ 0 w 857"/>
                    <a:gd name="T91" fmla="*/ 219 h 1412"/>
                    <a:gd name="T92" fmla="*/ 8 w 857"/>
                    <a:gd name="T93" fmla="*/ 120 h 14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857" h="1412">
                      <a:moveTo>
                        <a:pt x="8" y="120"/>
                      </a:moveTo>
                      <a:lnTo>
                        <a:pt x="136" y="114"/>
                      </a:lnTo>
                      <a:lnTo>
                        <a:pt x="194" y="101"/>
                      </a:lnTo>
                      <a:lnTo>
                        <a:pt x="313" y="60"/>
                      </a:lnTo>
                      <a:lnTo>
                        <a:pt x="383" y="0"/>
                      </a:lnTo>
                      <a:lnTo>
                        <a:pt x="530" y="127"/>
                      </a:lnTo>
                      <a:lnTo>
                        <a:pt x="659" y="226"/>
                      </a:lnTo>
                      <a:lnTo>
                        <a:pt x="729" y="290"/>
                      </a:lnTo>
                      <a:lnTo>
                        <a:pt x="786" y="361"/>
                      </a:lnTo>
                      <a:lnTo>
                        <a:pt x="829" y="411"/>
                      </a:lnTo>
                      <a:lnTo>
                        <a:pt x="843" y="439"/>
                      </a:lnTo>
                      <a:lnTo>
                        <a:pt x="857" y="482"/>
                      </a:lnTo>
                      <a:lnTo>
                        <a:pt x="857" y="546"/>
                      </a:lnTo>
                      <a:lnTo>
                        <a:pt x="804" y="630"/>
                      </a:lnTo>
                      <a:lnTo>
                        <a:pt x="743" y="790"/>
                      </a:lnTo>
                      <a:lnTo>
                        <a:pt x="696" y="923"/>
                      </a:lnTo>
                      <a:lnTo>
                        <a:pt x="677" y="990"/>
                      </a:lnTo>
                      <a:lnTo>
                        <a:pt x="652" y="1100"/>
                      </a:lnTo>
                      <a:lnTo>
                        <a:pt x="588" y="1093"/>
                      </a:lnTo>
                      <a:lnTo>
                        <a:pt x="510" y="1100"/>
                      </a:lnTo>
                      <a:lnTo>
                        <a:pt x="432" y="1100"/>
                      </a:lnTo>
                      <a:lnTo>
                        <a:pt x="453" y="993"/>
                      </a:lnTo>
                      <a:lnTo>
                        <a:pt x="511" y="821"/>
                      </a:lnTo>
                      <a:lnTo>
                        <a:pt x="574" y="642"/>
                      </a:lnTo>
                      <a:lnTo>
                        <a:pt x="602" y="564"/>
                      </a:lnTo>
                      <a:lnTo>
                        <a:pt x="546" y="516"/>
                      </a:lnTo>
                      <a:lnTo>
                        <a:pt x="482" y="482"/>
                      </a:lnTo>
                      <a:lnTo>
                        <a:pt x="418" y="425"/>
                      </a:lnTo>
                      <a:lnTo>
                        <a:pt x="368" y="375"/>
                      </a:lnTo>
                      <a:lnTo>
                        <a:pt x="355" y="461"/>
                      </a:lnTo>
                      <a:lnTo>
                        <a:pt x="312" y="646"/>
                      </a:lnTo>
                      <a:lnTo>
                        <a:pt x="305" y="723"/>
                      </a:lnTo>
                      <a:lnTo>
                        <a:pt x="305" y="794"/>
                      </a:lnTo>
                      <a:lnTo>
                        <a:pt x="275" y="914"/>
                      </a:lnTo>
                      <a:lnTo>
                        <a:pt x="256" y="1183"/>
                      </a:lnTo>
                      <a:lnTo>
                        <a:pt x="255" y="1398"/>
                      </a:lnTo>
                      <a:lnTo>
                        <a:pt x="142" y="1398"/>
                      </a:lnTo>
                      <a:lnTo>
                        <a:pt x="99" y="1412"/>
                      </a:lnTo>
                      <a:lnTo>
                        <a:pt x="56" y="1390"/>
                      </a:lnTo>
                      <a:lnTo>
                        <a:pt x="59" y="1264"/>
                      </a:lnTo>
                      <a:lnTo>
                        <a:pt x="48" y="1129"/>
                      </a:lnTo>
                      <a:lnTo>
                        <a:pt x="66" y="928"/>
                      </a:lnTo>
                      <a:lnTo>
                        <a:pt x="78" y="786"/>
                      </a:lnTo>
                      <a:lnTo>
                        <a:pt x="66" y="578"/>
                      </a:lnTo>
                      <a:lnTo>
                        <a:pt x="29" y="354"/>
                      </a:lnTo>
                      <a:lnTo>
                        <a:pt x="0" y="219"/>
                      </a:lnTo>
                      <a:lnTo>
                        <a:pt x="8" y="1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8439" name="Group 9">
                <a:extLst>
                  <a:ext uri="{FF2B5EF4-FFF2-40B4-BE49-F238E27FC236}">
                    <a16:creationId xmlns:a16="http://schemas.microsoft.com/office/drawing/2014/main" id="{77ED6C95-500E-AA40-B645-05C3A949A0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4326" y="1105"/>
                <a:ext cx="179" cy="317"/>
                <a:chOff x="4216" y="974"/>
                <a:chExt cx="163" cy="277"/>
              </a:xfrm>
            </p:grpSpPr>
            <p:sp>
              <p:nvSpPr>
                <p:cNvPr id="18472" name="Freeform 7">
                  <a:extLst>
                    <a:ext uri="{FF2B5EF4-FFF2-40B4-BE49-F238E27FC236}">
                      <a16:creationId xmlns:a16="http://schemas.microsoft.com/office/drawing/2014/main" id="{B20EDF58-77FA-1345-ADB1-B994C759A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" y="974"/>
                  <a:ext cx="137" cy="274"/>
                </a:xfrm>
                <a:custGeom>
                  <a:avLst/>
                  <a:gdLst>
                    <a:gd name="T0" fmla="*/ 62 w 137"/>
                    <a:gd name="T1" fmla="*/ 274 h 274"/>
                    <a:gd name="T2" fmla="*/ 53 w 137"/>
                    <a:gd name="T3" fmla="*/ 219 h 274"/>
                    <a:gd name="T4" fmla="*/ 31 w 137"/>
                    <a:gd name="T5" fmla="*/ 184 h 274"/>
                    <a:gd name="T6" fmla="*/ 19 w 137"/>
                    <a:gd name="T7" fmla="*/ 142 h 274"/>
                    <a:gd name="T8" fmla="*/ 25 w 137"/>
                    <a:gd name="T9" fmla="*/ 106 h 274"/>
                    <a:gd name="T10" fmla="*/ 29 w 137"/>
                    <a:gd name="T11" fmla="*/ 84 h 274"/>
                    <a:gd name="T12" fmla="*/ 19 w 137"/>
                    <a:gd name="T13" fmla="*/ 50 h 274"/>
                    <a:gd name="T14" fmla="*/ 0 w 137"/>
                    <a:gd name="T15" fmla="*/ 23 h 274"/>
                    <a:gd name="T16" fmla="*/ 11 w 137"/>
                    <a:gd name="T17" fmla="*/ 4 h 274"/>
                    <a:gd name="T18" fmla="*/ 31 w 137"/>
                    <a:gd name="T19" fmla="*/ 0 h 274"/>
                    <a:gd name="T20" fmla="*/ 52 w 137"/>
                    <a:gd name="T21" fmla="*/ 4 h 274"/>
                    <a:gd name="T22" fmla="*/ 63 w 137"/>
                    <a:gd name="T23" fmla="*/ 19 h 274"/>
                    <a:gd name="T24" fmla="*/ 73 w 137"/>
                    <a:gd name="T25" fmla="*/ 31 h 274"/>
                    <a:gd name="T26" fmla="*/ 110 w 137"/>
                    <a:gd name="T27" fmla="*/ 82 h 274"/>
                    <a:gd name="T28" fmla="*/ 137 w 137"/>
                    <a:gd name="T29" fmla="*/ 131 h 274"/>
                    <a:gd name="T30" fmla="*/ 127 w 137"/>
                    <a:gd name="T31" fmla="*/ 195 h 274"/>
                    <a:gd name="T32" fmla="*/ 112 w 137"/>
                    <a:gd name="T33" fmla="*/ 274 h 274"/>
                    <a:gd name="T34" fmla="*/ 62 w 137"/>
                    <a:gd name="T35" fmla="*/ 274 h 2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37" h="274">
                      <a:moveTo>
                        <a:pt x="62" y="274"/>
                      </a:moveTo>
                      <a:lnTo>
                        <a:pt x="53" y="219"/>
                      </a:lnTo>
                      <a:lnTo>
                        <a:pt x="31" y="184"/>
                      </a:lnTo>
                      <a:lnTo>
                        <a:pt x="19" y="142"/>
                      </a:lnTo>
                      <a:lnTo>
                        <a:pt x="25" y="106"/>
                      </a:lnTo>
                      <a:lnTo>
                        <a:pt x="29" y="84"/>
                      </a:lnTo>
                      <a:lnTo>
                        <a:pt x="19" y="50"/>
                      </a:lnTo>
                      <a:lnTo>
                        <a:pt x="0" y="23"/>
                      </a:lnTo>
                      <a:lnTo>
                        <a:pt x="11" y="4"/>
                      </a:lnTo>
                      <a:lnTo>
                        <a:pt x="31" y="0"/>
                      </a:lnTo>
                      <a:lnTo>
                        <a:pt x="52" y="4"/>
                      </a:lnTo>
                      <a:lnTo>
                        <a:pt x="63" y="19"/>
                      </a:lnTo>
                      <a:lnTo>
                        <a:pt x="73" y="31"/>
                      </a:lnTo>
                      <a:lnTo>
                        <a:pt x="110" y="82"/>
                      </a:lnTo>
                      <a:lnTo>
                        <a:pt x="137" y="131"/>
                      </a:lnTo>
                      <a:lnTo>
                        <a:pt x="127" y="195"/>
                      </a:lnTo>
                      <a:lnTo>
                        <a:pt x="112" y="274"/>
                      </a:lnTo>
                      <a:lnTo>
                        <a:pt x="62" y="27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8473" name="Freeform 8">
                  <a:extLst>
                    <a:ext uri="{FF2B5EF4-FFF2-40B4-BE49-F238E27FC236}">
                      <a16:creationId xmlns:a16="http://schemas.microsoft.com/office/drawing/2014/main" id="{C52732F0-256E-F944-B59D-09358AB7B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0" y="1191"/>
                  <a:ext cx="139" cy="60"/>
                </a:xfrm>
                <a:custGeom>
                  <a:avLst/>
                  <a:gdLst>
                    <a:gd name="T0" fmla="*/ 0 w 139"/>
                    <a:gd name="T1" fmla="*/ 0 h 60"/>
                    <a:gd name="T2" fmla="*/ 7 w 139"/>
                    <a:gd name="T3" fmla="*/ 60 h 60"/>
                    <a:gd name="T4" fmla="*/ 139 w 139"/>
                    <a:gd name="T5" fmla="*/ 60 h 60"/>
                    <a:gd name="T6" fmla="*/ 132 w 139"/>
                    <a:gd name="T7" fmla="*/ 0 h 60"/>
                    <a:gd name="T8" fmla="*/ 82 w 139"/>
                    <a:gd name="T9" fmla="*/ 8 h 60"/>
                    <a:gd name="T10" fmla="*/ 0 w 139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39" h="60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139" y="60"/>
                      </a:lnTo>
                      <a:lnTo>
                        <a:pt x="132" y="0"/>
                      </a:lnTo>
                      <a:lnTo>
                        <a:pt x="8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8440" name="Freeform 10">
                <a:extLst>
                  <a:ext uri="{FF2B5EF4-FFF2-40B4-BE49-F238E27FC236}">
                    <a16:creationId xmlns:a16="http://schemas.microsoft.com/office/drawing/2014/main" id="{F9512EBF-0D79-2643-9E53-B6A765592E3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416" y="1171"/>
                <a:ext cx="648" cy="858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18441" name="Group 13">
                <a:extLst>
                  <a:ext uri="{FF2B5EF4-FFF2-40B4-BE49-F238E27FC236}">
                    <a16:creationId xmlns:a16="http://schemas.microsoft.com/office/drawing/2014/main" id="{7174FABC-E8AB-614C-9504-503049A64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668" y="1230"/>
                <a:ext cx="710" cy="940"/>
                <a:chOff x="3688" y="1156"/>
                <a:chExt cx="710" cy="940"/>
              </a:xfrm>
            </p:grpSpPr>
            <p:sp>
              <p:nvSpPr>
                <p:cNvPr id="18470" name="Freeform 11">
                  <a:extLst>
                    <a:ext uri="{FF2B5EF4-FFF2-40B4-BE49-F238E27FC236}">
                      <a16:creationId xmlns:a16="http://schemas.microsoft.com/office/drawing/2014/main" id="{142E1EE4-7301-7C4E-A172-6D852B955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15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8471" name="Freeform 12">
                  <a:extLst>
                    <a:ext uri="{FF2B5EF4-FFF2-40B4-BE49-F238E27FC236}">
                      <a16:creationId xmlns:a16="http://schemas.microsoft.com/office/drawing/2014/main" id="{F602E8EC-6286-0545-A157-4ECD3EA0B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" y="120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8442" name="Freeform 14">
                <a:extLst>
                  <a:ext uri="{FF2B5EF4-FFF2-40B4-BE49-F238E27FC236}">
                    <a16:creationId xmlns:a16="http://schemas.microsoft.com/office/drawing/2014/main" id="{20C89BC3-8478-214C-9FB0-1FACE2A16C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16" y="1166"/>
                <a:ext cx="213" cy="176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8443" name="Freeform 18">
                <a:extLst>
                  <a:ext uri="{FF2B5EF4-FFF2-40B4-BE49-F238E27FC236}">
                    <a16:creationId xmlns:a16="http://schemas.microsoft.com/office/drawing/2014/main" id="{25F4FF4F-AE33-BB4E-9524-11C85CD875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4379" y="1173"/>
                <a:ext cx="149" cy="210"/>
              </a:xfrm>
              <a:custGeom>
                <a:avLst/>
                <a:gdLst>
                  <a:gd name="T0" fmla="*/ 66 w 149"/>
                  <a:gd name="T1" fmla="*/ 3 h 210"/>
                  <a:gd name="T2" fmla="*/ 38 w 149"/>
                  <a:gd name="T3" fmla="*/ 17 h 210"/>
                  <a:gd name="T4" fmla="*/ 11 w 149"/>
                  <a:gd name="T5" fmla="*/ 41 h 210"/>
                  <a:gd name="T6" fmla="*/ 0 w 149"/>
                  <a:gd name="T7" fmla="*/ 57 h 210"/>
                  <a:gd name="T8" fmla="*/ 5 w 149"/>
                  <a:gd name="T9" fmla="*/ 71 h 210"/>
                  <a:gd name="T10" fmla="*/ 19 w 149"/>
                  <a:gd name="T11" fmla="*/ 79 h 210"/>
                  <a:gd name="T12" fmla="*/ 43 w 149"/>
                  <a:gd name="T13" fmla="*/ 74 h 210"/>
                  <a:gd name="T14" fmla="*/ 14 w 149"/>
                  <a:gd name="T15" fmla="*/ 82 h 210"/>
                  <a:gd name="T16" fmla="*/ 11 w 149"/>
                  <a:gd name="T17" fmla="*/ 97 h 210"/>
                  <a:gd name="T18" fmla="*/ 14 w 149"/>
                  <a:gd name="T19" fmla="*/ 111 h 210"/>
                  <a:gd name="T20" fmla="*/ 21 w 149"/>
                  <a:gd name="T21" fmla="*/ 126 h 210"/>
                  <a:gd name="T22" fmla="*/ 50 w 149"/>
                  <a:gd name="T23" fmla="*/ 120 h 210"/>
                  <a:gd name="T24" fmla="*/ 19 w 149"/>
                  <a:gd name="T25" fmla="*/ 130 h 210"/>
                  <a:gd name="T26" fmla="*/ 19 w 149"/>
                  <a:gd name="T27" fmla="*/ 142 h 210"/>
                  <a:gd name="T28" fmla="*/ 23 w 149"/>
                  <a:gd name="T29" fmla="*/ 160 h 210"/>
                  <a:gd name="T30" fmla="*/ 34 w 149"/>
                  <a:gd name="T31" fmla="*/ 168 h 210"/>
                  <a:gd name="T32" fmla="*/ 50 w 149"/>
                  <a:gd name="T33" fmla="*/ 166 h 210"/>
                  <a:gd name="T34" fmla="*/ 32 w 149"/>
                  <a:gd name="T35" fmla="*/ 173 h 210"/>
                  <a:gd name="T36" fmla="*/ 29 w 149"/>
                  <a:gd name="T37" fmla="*/ 184 h 210"/>
                  <a:gd name="T38" fmla="*/ 31 w 149"/>
                  <a:gd name="T39" fmla="*/ 198 h 210"/>
                  <a:gd name="T40" fmla="*/ 51 w 149"/>
                  <a:gd name="T41" fmla="*/ 210 h 210"/>
                  <a:gd name="T42" fmla="*/ 79 w 149"/>
                  <a:gd name="T43" fmla="*/ 205 h 210"/>
                  <a:gd name="T44" fmla="*/ 107 w 149"/>
                  <a:gd name="T45" fmla="*/ 196 h 210"/>
                  <a:gd name="T46" fmla="*/ 126 w 149"/>
                  <a:gd name="T47" fmla="*/ 184 h 210"/>
                  <a:gd name="T48" fmla="*/ 143 w 149"/>
                  <a:gd name="T49" fmla="*/ 163 h 210"/>
                  <a:gd name="T50" fmla="*/ 141 w 149"/>
                  <a:gd name="T51" fmla="*/ 134 h 210"/>
                  <a:gd name="T52" fmla="*/ 149 w 149"/>
                  <a:gd name="T53" fmla="*/ 107 h 210"/>
                  <a:gd name="T54" fmla="*/ 132 w 149"/>
                  <a:gd name="T55" fmla="*/ 84 h 210"/>
                  <a:gd name="T56" fmla="*/ 134 w 149"/>
                  <a:gd name="T57" fmla="*/ 57 h 210"/>
                  <a:gd name="T58" fmla="*/ 122 w 149"/>
                  <a:gd name="T59" fmla="*/ 41 h 210"/>
                  <a:gd name="T60" fmla="*/ 125 w 149"/>
                  <a:gd name="T61" fmla="*/ 15 h 210"/>
                  <a:gd name="T62" fmla="*/ 106 w 149"/>
                  <a:gd name="T63" fmla="*/ 0 h 210"/>
                  <a:gd name="T64" fmla="*/ 66 w 149"/>
                  <a:gd name="T65" fmla="*/ 3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49" h="210">
                    <a:moveTo>
                      <a:pt x="66" y="3"/>
                    </a:moveTo>
                    <a:lnTo>
                      <a:pt x="38" y="17"/>
                    </a:lnTo>
                    <a:lnTo>
                      <a:pt x="11" y="41"/>
                    </a:lnTo>
                    <a:lnTo>
                      <a:pt x="0" y="57"/>
                    </a:lnTo>
                    <a:lnTo>
                      <a:pt x="5" y="71"/>
                    </a:lnTo>
                    <a:lnTo>
                      <a:pt x="19" y="79"/>
                    </a:lnTo>
                    <a:lnTo>
                      <a:pt x="43" y="74"/>
                    </a:lnTo>
                    <a:lnTo>
                      <a:pt x="14" y="82"/>
                    </a:lnTo>
                    <a:lnTo>
                      <a:pt x="11" y="97"/>
                    </a:lnTo>
                    <a:lnTo>
                      <a:pt x="14" y="111"/>
                    </a:lnTo>
                    <a:lnTo>
                      <a:pt x="21" y="126"/>
                    </a:lnTo>
                    <a:lnTo>
                      <a:pt x="50" y="120"/>
                    </a:lnTo>
                    <a:lnTo>
                      <a:pt x="19" y="130"/>
                    </a:lnTo>
                    <a:lnTo>
                      <a:pt x="19" y="142"/>
                    </a:lnTo>
                    <a:lnTo>
                      <a:pt x="23" y="160"/>
                    </a:lnTo>
                    <a:lnTo>
                      <a:pt x="34" y="168"/>
                    </a:lnTo>
                    <a:lnTo>
                      <a:pt x="50" y="166"/>
                    </a:lnTo>
                    <a:lnTo>
                      <a:pt x="32" y="173"/>
                    </a:lnTo>
                    <a:lnTo>
                      <a:pt x="29" y="184"/>
                    </a:lnTo>
                    <a:lnTo>
                      <a:pt x="31" y="198"/>
                    </a:lnTo>
                    <a:lnTo>
                      <a:pt x="51" y="210"/>
                    </a:lnTo>
                    <a:lnTo>
                      <a:pt x="79" y="205"/>
                    </a:lnTo>
                    <a:lnTo>
                      <a:pt x="107" y="196"/>
                    </a:lnTo>
                    <a:lnTo>
                      <a:pt x="126" y="184"/>
                    </a:lnTo>
                    <a:lnTo>
                      <a:pt x="143" y="163"/>
                    </a:lnTo>
                    <a:lnTo>
                      <a:pt x="141" y="134"/>
                    </a:lnTo>
                    <a:lnTo>
                      <a:pt x="149" y="107"/>
                    </a:lnTo>
                    <a:lnTo>
                      <a:pt x="132" y="84"/>
                    </a:lnTo>
                    <a:lnTo>
                      <a:pt x="134" y="57"/>
                    </a:lnTo>
                    <a:lnTo>
                      <a:pt x="122" y="41"/>
                    </a:lnTo>
                    <a:lnTo>
                      <a:pt x="125" y="15"/>
                    </a:lnTo>
                    <a:lnTo>
                      <a:pt x="106" y="0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18444" name="Group 38">
                <a:extLst>
                  <a:ext uri="{FF2B5EF4-FFF2-40B4-BE49-F238E27FC236}">
                    <a16:creationId xmlns:a16="http://schemas.microsoft.com/office/drawing/2014/main" id="{57C9D653-4960-9045-88AE-02D7062863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123" y="1178"/>
                <a:ext cx="630" cy="1101"/>
                <a:chOff x="3179" y="1278"/>
                <a:chExt cx="630" cy="1101"/>
              </a:xfrm>
            </p:grpSpPr>
            <p:grpSp>
              <p:nvGrpSpPr>
                <p:cNvPr id="18463" name="Group 33">
                  <a:extLst>
                    <a:ext uri="{FF2B5EF4-FFF2-40B4-BE49-F238E27FC236}">
                      <a16:creationId xmlns:a16="http://schemas.microsoft.com/office/drawing/2014/main" id="{8F0FE989-930C-CD4E-A4D3-C00A9E04AC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8" y="1278"/>
                  <a:ext cx="461" cy="1101"/>
                  <a:chOff x="3348" y="1278"/>
                  <a:chExt cx="461" cy="1101"/>
                </a:xfrm>
              </p:grpSpPr>
              <p:sp>
                <p:nvSpPr>
                  <p:cNvPr id="18468" name="Freeform 31">
                    <a:extLst>
                      <a:ext uri="{FF2B5EF4-FFF2-40B4-BE49-F238E27FC236}">
                        <a16:creationId xmlns:a16="http://schemas.microsoft.com/office/drawing/2014/main" id="{8ADBC1F6-7FD8-AA43-8761-B28C1582EF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8" y="127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69" name="Freeform 32">
                    <a:extLst>
                      <a:ext uri="{FF2B5EF4-FFF2-40B4-BE49-F238E27FC236}">
                        <a16:creationId xmlns:a16="http://schemas.microsoft.com/office/drawing/2014/main" id="{70287F86-373C-AF42-AAB3-BECEBED70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5" y="132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18464" name="Group 37">
                  <a:extLst>
                    <a:ext uri="{FF2B5EF4-FFF2-40B4-BE49-F238E27FC236}">
                      <a16:creationId xmlns:a16="http://schemas.microsoft.com/office/drawing/2014/main" id="{5ABD2EF0-40D9-DD42-8B83-B69C0A3DEA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9" y="1394"/>
                  <a:ext cx="549" cy="922"/>
                  <a:chOff x="3179" y="1394"/>
                  <a:chExt cx="549" cy="922"/>
                </a:xfrm>
              </p:grpSpPr>
              <p:sp>
                <p:nvSpPr>
                  <p:cNvPr id="18465" name="Freeform 34">
                    <a:extLst>
                      <a:ext uri="{FF2B5EF4-FFF2-40B4-BE49-F238E27FC236}">
                        <a16:creationId xmlns:a16="http://schemas.microsoft.com/office/drawing/2014/main" id="{68779F58-028A-5E4F-B9A9-8FEE3DCB1B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4" y="210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66" name="Freeform 35">
                    <a:extLst>
                      <a:ext uri="{FF2B5EF4-FFF2-40B4-BE49-F238E27FC236}">
                        <a16:creationId xmlns:a16="http://schemas.microsoft.com/office/drawing/2014/main" id="{5CE1F11E-A6DE-6144-850C-3AA80D8082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6" y="209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67" name="Freeform 36">
                    <a:extLst>
                      <a:ext uri="{FF2B5EF4-FFF2-40B4-BE49-F238E27FC236}">
                        <a16:creationId xmlns:a16="http://schemas.microsoft.com/office/drawing/2014/main" id="{CD0140D3-5775-8B4D-8CB9-BB423E0AFC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9" y="139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</p:grpSp>
          <p:grpSp>
            <p:nvGrpSpPr>
              <p:cNvPr id="18445" name="Group 55">
                <a:extLst>
                  <a:ext uri="{FF2B5EF4-FFF2-40B4-BE49-F238E27FC236}">
                    <a16:creationId xmlns:a16="http://schemas.microsoft.com/office/drawing/2014/main" id="{175B5501-3A96-6349-BDC7-CC35F69E5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503" y="758"/>
                <a:ext cx="355" cy="463"/>
                <a:chOff x="3327" y="819"/>
                <a:chExt cx="355" cy="463"/>
              </a:xfrm>
            </p:grpSpPr>
            <p:grpSp>
              <p:nvGrpSpPr>
                <p:cNvPr id="18447" name="Group 41">
                  <a:extLst>
                    <a:ext uri="{FF2B5EF4-FFF2-40B4-BE49-F238E27FC236}">
                      <a16:creationId xmlns:a16="http://schemas.microsoft.com/office/drawing/2014/main" id="{A0F9C7C1-08BB-9D4C-9BB8-823F496095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2" y="955"/>
                  <a:ext cx="305" cy="220"/>
                  <a:chOff x="3362" y="955"/>
                  <a:chExt cx="305" cy="220"/>
                </a:xfrm>
              </p:grpSpPr>
              <p:sp>
                <p:nvSpPr>
                  <p:cNvPr id="18461" name="Freeform 39">
                    <a:extLst>
                      <a:ext uri="{FF2B5EF4-FFF2-40B4-BE49-F238E27FC236}">
                        <a16:creationId xmlns:a16="http://schemas.microsoft.com/office/drawing/2014/main" id="{9E1B9744-A1B7-E643-9D56-4896438A98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4" y="95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62" name="Freeform 40">
                    <a:extLst>
                      <a:ext uri="{FF2B5EF4-FFF2-40B4-BE49-F238E27FC236}">
                        <a16:creationId xmlns:a16="http://schemas.microsoft.com/office/drawing/2014/main" id="{20824543-6760-7248-9772-AE7220D551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2" y="109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sp>
              <p:nvSpPr>
                <p:cNvPr id="18448" name="Freeform 42">
                  <a:extLst>
                    <a:ext uri="{FF2B5EF4-FFF2-40B4-BE49-F238E27FC236}">
                      <a16:creationId xmlns:a16="http://schemas.microsoft.com/office/drawing/2014/main" id="{33D5C06F-F5A4-6E41-84ED-7C3B8D1EF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2" y="86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18449" name="Group 46">
                  <a:extLst>
                    <a:ext uri="{FF2B5EF4-FFF2-40B4-BE49-F238E27FC236}">
                      <a16:creationId xmlns:a16="http://schemas.microsoft.com/office/drawing/2014/main" id="{99354382-2E2F-4240-88A5-F5815C0C5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7" y="959"/>
                  <a:ext cx="257" cy="143"/>
                  <a:chOff x="3377" y="959"/>
                  <a:chExt cx="257" cy="143"/>
                </a:xfrm>
              </p:grpSpPr>
              <p:sp>
                <p:nvSpPr>
                  <p:cNvPr id="18458" name="Freeform 43">
                    <a:extLst>
                      <a:ext uri="{FF2B5EF4-FFF2-40B4-BE49-F238E27FC236}">
                        <a16:creationId xmlns:a16="http://schemas.microsoft.com/office/drawing/2014/main" id="{5544E9D9-8C5F-DC4F-AC81-5E27CE3B8F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2" y="102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59" name="Freeform 44">
                    <a:extLst>
                      <a:ext uri="{FF2B5EF4-FFF2-40B4-BE49-F238E27FC236}">
                        <a16:creationId xmlns:a16="http://schemas.microsoft.com/office/drawing/2014/main" id="{2012AD65-3EF1-2D4F-8BBC-F4CEF785B4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107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60" name="Freeform 45">
                    <a:extLst>
                      <a:ext uri="{FF2B5EF4-FFF2-40B4-BE49-F238E27FC236}">
                        <a16:creationId xmlns:a16="http://schemas.microsoft.com/office/drawing/2014/main" id="{919365FC-6677-7946-9C69-D39119740C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1" y="95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18450" name="Group 51">
                  <a:extLst>
                    <a:ext uri="{FF2B5EF4-FFF2-40B4-BE49-F238E27FC236}">
                      <a16:creationId xmlns:a16="http://schemas.microsoft.com/office/drawing/2014/main" id="{6DE728CF-559B-0644-B48A-B2ED5452D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969"/>
                  <a:ext cx="218" cy="158"/>
                  <a:chOff x="3407" y="969"/>
                  <a:chExt cx="218" cy="158"/>
                </a:xfrm>
              </p:grpSpPr>
              <p:sp>
                <p:nvSpPr>
                  <p:cNvPr id="18454" name="Freeform 47">
                    <a:extLst>
                      <a:ext uri="{FF2B5EF4-FFF2-40B4-BE49-F238E27FC236}">
                        <a16:creationId xmlns:a16="http://schemas.microsoft.com/office/drawing/2014/main" id="{CF5D15DA-34AF-524C-BB71-61E3256CFF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102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55" name="Oval 48">
                    <a:extLst>
                      <a:ext uri="{FF2B5EF4-FFF2-40B4-BE49-F238E27FC236}">
                        <a16:creationId xmlns:a16="http://schemas.microsoft.com/office/drawing/2014/main" id="{DA1ACCFB-11AD-D84B-B802-86B7894A18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07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8456" name="Freeform 49">
                    <a:extLst>
                      <a:ext uri="{FF2B5EF4-FFF2-40B4-BE49-F238E27FC236}">
                        <a16:creationId xmlns:a16="http://schemas.microsoft.com/office/drawing/2014/main" id="{F57AD5B0-7EFF-FE40-9E72-33E4EA3D14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" y="96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8457" name="Oval 50">
                    <a:extLst>
                      <a:ext uri="{FF2B5EF4-FFF2-40B4-BE49-F238E27FC236}">
                        <a16:creationId xmlns:a16="http://schemas.microsoft.com/office/drawing/2014/main" id="{903E861C-E37F-F347-B107-2E192B0F32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4" y="101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8451" name="Freeform 52">
                  <a:extLst>
                    <a:ext uri="{FF2B5EF4-FFF2-40B4-BE49-F238E27FC236}">
                      <a16:creationId xmlns:a16="http://schemas.microsoft.com/office/drawing/2014/main" id="{035CFC22-1533-694E-B727-A5A4A3A41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" y="113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8452" name="Freeform 53">
                  <a:extLst>
                    <a:ext uri="{FF2B5EF4-FFF2-40B4-BE49-F238E27FC236}">
                      <a16:creationId xmlns:a16="http://schemas.microsoft.com/office/drawing/2014/main" id="{26CB79F1-9690-6A4D-A4CC-2E0AF3F981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9" y="110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8453" name="Freeform 54">
                  <a:extLst>
                    <a:ext uri="{FF2B5EF4-FFF2-40B4-BE49-F238E27FC236}">
                      <a16:creationId xmlns:a16="http://schemas.microsoft.com/office/drawing/2014/main" id="{5ED06C0D-6F5A-F144-A875-5112E9467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" y="81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8446" name="Freeform 56">
                <a:extLst>
                  <a:ext uri="{FF2B5EF4-FFF2-40B4-BE49-F238E27FC236}">
                    <a16:creationId xmlns:a16="http://schemas.microsoft.com/office/drawing/2014/main" id="{2245E0E1-BF0B-144B-82AE-1E95767D5E4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00" y="1267"/>
                <a:ext cx="304" cy="764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9222" name="AutoShape 60">
              <a:extLst>
                <a:ext uri="{FF2B5EF4-FFF2-40B4-BE49-F238E27FC236}">
                  <a16:creationId xmlns:a16="http://schemas.microsoft.com/office/drawing/2014/main" id="{600079AA-D43E-8E41-8561-EC136458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32"/>
              <a:ext cx="2400" cy="480"/>
            </a:xfrm>
            <a:prstGeom prst="cloudCallout">
              <a:avLst>
                <a:gd name="adj1" fmla="val -9667"/>
                <a:gd name="adj2" fmla="val 1358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CC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18000" rIns="18000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kumimoji="1" lang="en-US" altLang="zh-CN" b="1">
                  <a:latin typeface="Times New Roman" charset="0"/>
                  <a:ea typeface="楷体_GB2312" charset="0"/>
                  <a:cs typeface="楷体_GB2312" charset="0"/>
                </a:rPr>
                <a:t>        We just got lucky?</a:t>
              </a:r>
              <a:endParaRPr kumimoji="1" lang="en-US" altLang="zh-CN">
                <a:latin typeface="Times New Roman" charset="0"/>
                <a:ea typeface="楷体_GB2312" charset="0"/>
                <a:cs typeface="楷体_GB23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3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1C9C81-B44A-2E4E-8FF1-6981A17C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1" lang="en-US" altLang="zh-CN" sz="1800" b="1">
                <a:ea typeface="宋体" panose="02010600030101010101" pitchFamily="2" charset="-122"/>
              </a:rPr>
              <a:t>§1  Introduction: Spread &amp; Accumulation</a:t>
            </a:r>
            <a:endParaRPr kumimoji="1" lang="en-US" altLang="zh-CN" sz="2000" b="1">
              <a:solidFill>
                <a:schemeClr val="tx2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2F4CCB-8890-EE45-9F4C-BA677F43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3622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考察反推一步的误差：</a:t>
            </a:r>
            <a:endParaRPr kumimoji="1" lang="zh-CN" altLang="en-US" b="1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3D3B4421-ACE4-E248-8C02-051368E04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914400"/>
          <a:ext cx="4506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quation" r:id="rId7" imgW="64363600" imgH="9944100" progId="Equation.3">
                  <p:embed/>
                </p:oleObj>
              </mc:Choice>
              <mc:Fallback>
                <p:oleObj name="Equation" r:id="rId7" imgW="64363600" imgH="994410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3D3B4421-ACE4-E248-8C02-051368E04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4506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>
            <a:extLst>
              <a:ext uri="{FF2B5EF4-FFF2-40B4-BE49-F238E27FC236}">
                <a16:creationId xmlns:a16="http://schemas.microsoft.com/office/drawing/2014/main" id="{6A87D867-469E-0145-8E7A-B28693A1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以此类推，对 </a:t>
            </a:r>
            <a:r>
              <a:rPr kumimoji="1" lang="en-US" altLang="zh-CN" b="1" i="1">
                <a:latin typeface="Times New Roman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b="1">
                <a:latin typeface="Times New Roman" charset="0"/>
                <a:ea typeface="楷体_GB2312" charset="0"/>
                <a:cs typeface="楷体_GB2312" charset="0"/>
              </a:rPr>
              <a:t> &lt; </a:t>
            </a:r>
            <a:r>
              <a:rPr kumimoji="1" lang="en-US" altLang="zh-CN" b="1" i="1">
                <a:latin typeface="Times New Roman" charset="0"/>
                <a:ea typeface="楷体_GB2312" charset="0"/>
                <a:cs typeface="楷体_GB2312" charset="0"/>
              </a:rPr>
              <a:t>N</a:t>
            </a:r>
            <a:r>
              <a:rPr kumimoji="1" lang="en-US" altLang="zh-CN" b="1"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有：</a:t>
            </a:r>
            <a:endParaRPr kumimoji="1" lang="zh-CN" altLang="en-US" b="1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2EA89A95-EBCC-A545-A358-5713216D4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438400"/>
          <a:ext cx="36306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9" imgW="48564800" imgH="9652000" progId="Equation.3">
                  <p:embed/>
                </p:oleObj>
              </mc:Choice>
              <mc:Fallback>
                <p:oleObj name="Equation" r:id="rId9" imgW="48564800" imgH="9652000" progId="Equation.3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2EA89A95-EBCC-A545-A358-5713216D4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36306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>
            <a:extLst>
              <a:ext uri="{FF2B5EF4-FFF2-40B4-BE49-F238E27FC236}">
                <a16:creationId xmlns:a16="http://schemas.microsoft.com/office/drawing/2014/main" id="{AF8B8313-BE38-5E42-8B5E-85A83148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误差逐步递减</a:t>
            </a:r>
            <a:r>
              <a:rPr kumimoji="1" lang="en-US" altLang="zh-CN" b="1">
                <a:latin typeface="Times New Roman" charset="0"/>
                <a:ea typeface="楷体_GB2312" charset="0"/>
                <a:cs typeface="楷体_GB2312" charset="0"/>
              </a:rPr>
              <a:t>, </a:t>
            </a:r>
            <a:r>
              <a:rPr kumimoji="1" lang="zh-CN" altLang="en-US" b="1">
                <a:latin typeface="Times New Roman" charset="0"/>
                <a:ea typeface="楷体_GB2312" charset="0"/>
                <a:cs typeface="楷体_GB2312" charset="0"/>
              </a:rPr>
              <a:t>这样的算法称为</a:t>
            </a:r>
            <a:r>
              <a:rPr kumimoji="1" lang="zh-CN" altLang="en-US" b="1">
                <a:solidFill>
                  <a:schemeClr val="hlink"/>
                </a:solidFill>
                <a:latin typeface="Times New Roman" charset="0"/>
                <a:ea typeface="楷体_GB2312" charset="0"/>
                <a:cs typeface="楷体_GB2312" charset="0"/>
              </a:rPr>
              <a:t>稳定的算法 </a:t>
            </a:r>
            <a:r>
              <a:rPr kumimoji="1" lang="en-US" altLang="zh-CN" sz="2000" b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/* stable algorithm */</a:t>
            </a:r>
            <a:endParaRPr kumimoji="1" lang="en-US" altLang="zh-CN" b="1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7CD6BE6F-8715-B24A-AF14-E3294E33CE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4038600"/>
            <a:ext cx="8153400" cy="2286000"/>
          </a:xfrm>
          <a:prstGeom prst="horizontalScroll">
            <a:avLst>
              <a:gd name="adj" fmla="val 8903"/>
            </a:avLst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tIns="226800" anchor="ctr"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charset="0"/>
                <a:ea typeface="楷体_GB2312" charset="0"/>
                <a:cs typeface="楷体_GB2312" charset="0"/>
              </a:rPr>
              <a:t>            </a:t>
            </a:r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在我们今后的讨论中，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charset="0"/>
                <a:ea typeface="楷体_GB2312" charset="0"/>
                <a:cs typeface="楷体_GB2312" charset="0"/>
              </a:rPr>
              <a:t>误差</a:t>
            </a:r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将不可回避，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    算法的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charset="0"/>
                <a:ea typeface="楷体_GB2312" charset="0"/>
                <a:cs typeface="楷体_GB2312" charset="0"/>
              </a:rPr>
              <a:t>稳定性</a:t>
            </a:r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会是一个非常重要的话题。</a:t>
            </a:r>
          </a:p>
          <a:p>
            <a:pPr eaLnBrk="1" hangingPunct="1">
              <a:defRPr/>
            </a:pPr>
            <a:endParaRPr kumimoji="1" lang="en-US" altLang="zh-CN" sz="2800">
              <a:latin typeface="Times New Roman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9" grpId="0" autoUpdateAnimBg="0"/>
      <p:bldP spid="36871" grpId="0" autoUpdateAnimBg="0"/>
      <p:bldP spid="3687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1651CCCE-A1D7-8C45-9C71-35BBD8AD6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§2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ea typeface="楷体_GB2312" pitchFamily="49" charset="-122"/>
              </a:rPr>
              <a:t>误差与有效数字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Error and Significant Digits */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D6A5A61-D6EE-494C-860F-78E7AB6A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itchFamily="2" charset="2"/>
              </a:rPr>
              <a:t> </a:t>
            </a:r>
            <a:r>
              <a:rPr lang="zh-CN" altLang="en-US" sz="2400" b="1">
                <a:ea typeface="楷体_GB2312" pitchFamily="49" charset="-122"/>
              </a:rPr>
              <a:t>绝对误差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absolute error */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39958" name="Group 22">
            <a:extLst>
              <a:ext uri="{FF2B5EF4-FFF2-40B4-BE49-F238E27FC236}">
                <a16:creationId xmlns:a16="http://schemas.microsoft.com/office/drawing/2014/main" id="{3689D314-2906-6941-964D-EDBEB50E97E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6142038" cy="441325"/>
            <a:chOff x="480" y="960"/>
            <a:chExt cx="3869" cy="278"/>
          </a:xfrm>
        </p:grpSpPr>
        <p:graphicFrame>
          <p:nvGraphicFramePr>
            <p:cNvPr id="11474" name="Object 4">
              <a:extLst>
                <a:ext uri="{FF2B5EF4-FFF2-40B4-BE49-F238E27FC236}">
                  <a16:creationId xmlns:a16="http://schemas.microsoft.com/office/drawing/2014/main" id="{C7EDC385-8431-4044-A5BF-A4C9B0D4C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960"/>
            <a:ext cx="8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55" name="Equation" r:id="rId7" imgW="16675100" imgH="4686300" progId="Equation.3">
                    <p:embed/>
                  </p:oleObj>
                </mc:Choice>
                <mc:Fallback>
                  <p:oleObj name="Equation" r:id="rId7" imgW="16675100" imgH="4686300" progId="Equation.3">
                    <p:embed/>
                    <p:pic>
                      <p:nvPicPr>
                        <p:cNvPr id="11474" name="Object 4">
                          <a:extLst>
                            <a:ext uri="{FF2B5EF4-FFF2-40B4-BE49-F238E27FC236}">
                              <a16:creationId xmlns:a16="http://schemas.microsoft.com/office/drawing/2014/main" id="{C7EDC385-8431-4044-A5BF-A4C9B0D4C8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8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5" name="Rectangle 8">
              <a:extLst>
                <a:ext uri="{FF2B5EF4-FFF2-40B4-BE49-F238E27FC236}">
                  <a16:creationId xmlns:a16="http://schemas.microsoft.com/office/drawing/2014/main" id="{3DB1EAA4-78D9-FB48-B2C3-3B7D8A74C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8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其中</a:t>
              </a: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为精确值，</a:t>
              </a: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baseline="30000">
                  <a:solidFill>
                    <a:srgbClr val="000000"/>
                  </a:solidFill>
                  <a:ea typeface="楷体_GB2312" pitchFamily="49" charset="-122"/>
                </a:rPr>
                <a:t>*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的近似值。</a:t>
              </a:r>
            </a:p>
          </p:txBody>
        </p:sp>
      </p:grpSp>
      <p:grpSp>
        <p:nvGrpSpPr>
          <p:cNvPr id="39959" name="Group 23">
            <a:extLst>
              <a:ext uri="{FF2B5EF4-FFF2-40B4-BE49-F238E27FC236}">
                <a16:creationId xmlns:a16="http://schemas.microsoft.com/office/drawing/2014/main" id="{A33E04F6-A1A8-554F-8F4B-9071577CC7A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1593850" cy="1631950"/>
            <a:chOff x="2051" y="1696"/>
            <a:chExt cx="1004" cy="1028"/>
          </a:xfrm>
        </p:grpSpPr>
        <p:sp>
          <p:nvSpPr>
            <p:cNvPr id="11427" name="Freeform 24">
              <a:extLst>
                <a:ext uri="{FF2B5EF4-FFF2-40B4-BE49-F238E27FC236}">
                  <a16:creationId xmlns:a16="http://schemas.microsoft.com/office/drawing/2014/main" id="{04E84B9B-E4E4-4248-B31D-C65E39669A45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9 w 648"/>
                <a:gd name="T1" fmla="*/ 68 h 858"/>
                <a:gd name="T2" fmla="*/ 46 w 648"/>
                <a:gd name="T3" fmla="*/ 47 h 858"/>
                <a:gd name="T4" fmla="*/ 151 w 648"/>
                <a:gd name="T5" fmla="*/ 18 h 858"/>
                <a:gd name="T6" fmla="*/ 217 w 648"/>
                <a:gd name="T7" fmla="*/ 3 h 858"/>
                <a:gd name="T8" fmla="*/ 241 w 648"/>
                <a:gd name="T9" fmla="*/ 0 h 858"/>
                <a:gd name="T10" fmla="*/ 273 w 648"/>
                <a:gd name="T11" fmla="*/ 45 h 858"/>
                <a:gd name="T12" fmla="*/ 290 w 648"/>
                <a:gd name="T13" fmla="*/ 95 h 858"/>
                <a:gd name="T14" fmla="*/ 300 w 648"/>
                <a:gd name="T15" fmla="*/ 142 h 858"/>
                <a:gd name="T16" fmla="*/ 300 w 648"/>
                <a:gd name="T17" fmla="*/ 228 h 858"/>
                <a:gd name="T18" fmla="*/ 337 w 648"/>
                <a:gd name="T19" fmla="*/ 312 h 858"/>
                <a:gd name="T20" fmla="*/ 332 w 648"/>
                <a:gd name="T21" fmla="*/ 351 h 858"/>
                <a:gd name="T22" fmla="*/ 283 w 648"/>
                <a:gd name="T23" fmla="*/ 374 h 858"/>
                <a:gd name="T24" fmla="*/ 155 w 648"/>
                <a:gd name="T25" fmla="*/ 395 h 858"/>
                <a:gd name="T26" fmla="*/ 109 w 648"/>
                <a:gd name="T27" fmla="*/ 371 h 858"/>
                <a:gd name="T28" fmla="*/ 79 w 648"/>
                <a:gd name="T29" fmla="*/ 304 h 858"/>
                <a:gd name="T30" fmla="*/ 56 w 648"/>
                <a:gd name="T31" fmla="*/ 229 h 858"/>
                <a:gd name="T32" fmla="*/ 13 w 648"/>
                <a:gd name="T33" fmla="*/ 191 h 858"/>
                <a:gd name="T34" fmla="*/ 3 w 648"/>
                <a:gd name="T35" fmla="*/ 151 h 858"/>
                <a:gd name="T36" fmla="*/ 0 w 648"/>
                <a:gd name="T37" fmla="*/ 101 h 858"/>
                <a:gd name="T38" fmla="*/ 19 w 648"/>
                <a:gd name="T39" fmla="*/ 68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1428" name="Group 25">
              <a:extLst>
                <a:ext uri="{FF2B5EF4-FFF2-40B4-BE49-F238E27FC236}">
                  <a16:creationId xmlns:a16="http://schemas.microsoft.com/office/drawing/2014/main" id="{1007110D-A6A4-2A44-9387-B3B2508F025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1472" name="Freeform 26">
                <a:extLst>
                  <a:ext uri="{FF2B5EF4-FFF2-40B4-BE49-F238E27FC236}">
                    <a16:creationId xmlns:a16="http://schemas.microsoft.com/office/drawing/2014/main" id="{EECA4B7A-33EB-2D4B-99BD-E8A447CB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73" name="Freeform 27">
                <a:extLst>
                  <a:ext uri="{FF2B5EF4-FFF2-40B4-BE49-F238E27FC236}">
                    <a16:creationId xmlns:a16="http://schemas.microsoft.com/office/drawing/2014/main" id="{EF3BF853-8370-804F-ACB0-C89CEBCBE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1429" name="Freeform 28">
              <a:extLst>
                <a:ext uri="{FF2B5EF4-FFF2-40B4-BE49-F238E27FC236}">
                  <a16:creationId xmlns:a16="http://schemas.microsoft.com/office/drawing/2014/main" id="{060772EC-B02D-6B46-8B55-C63753CA7FD5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0 w 213"/>
                <a:gd name="T1" fmla="*/ 26 h 176"/>
                <a:gd name="T2" fmla="*/ 0 w 213"/>
                <a:gd name="T3" fmla="*/ 39 h 176"/>
                <a:gd name="T4" fmla="*/ 48 w 213"/>
                <a:gd name="T5" fmla="*/ 80 h 176"/>
                <a:gd name="T6" fmla="*/ 64 w 213"/>
                <a:gd name="T7" fmla="*/ 32 h 176"/>
                <a:gd name="T8" fmla="*/ 111 w 213"/>
                <a:gd name="T9" fmla="*/ 55 h 176"/>
                <a:gd name="T10" fmla="*/ 109 w 213"/>
                <a:gd name="T11" fmla="*/ 14 h 176"/>
                <a:gd name="T12" fmla="*/ 80 w 213"/>
                <a:gd name="T13" fmla="*/ 0 h 176"/>
                <a:gd name="T14" fmla="*/ 10 w 213"/>
                <a:gd name="T15" fmla="*/ 26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1430" name="Group 29">
              <a:extLst>
                <a:ext uri="{FF2B5EF4-FFF2-40B4-BE49-F238E27FC236}">
                  <a16:creationId xmlns:a16="http://schemas.microsoft.com/office/drawing/2014/main" id="{558EF965-7579-C44D-92AD-7DE344DE0E2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1465" name="Group 30">
                <a:extLst>
                  <a:ext uri="{FF2B5EF4-FFF2-40B4-BE49-F238E27FC236}">
                    <a16:creationId xmlns:a16="http://schemas.microsoft.com/office/drawing/2014/main" id="{5E76DD6B-B003-9849-B5A0-B5D703FB20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1470" name="Freeform 31">
                  <a:extLst>
                    <a:ext uri="{FF2B5EF4-FFF2-40B4-BE49-F238E27FC236}">
                      <a16:creationId xmlns:a16="http://schemas.microsoft.com/office/drawing/2014/main" id="{E775D7CC-BC8C-EA47-A8A2-27532AD8C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71" name="Freeform 32">
                  <a:extLst>
                    <a:ext uri="{FF2B5EF4-FFF2-40B4-BE49-F238E27FC236}">
                      <a16:creationId xmlns:a16="http://schemas.microsoft.com/office/drawing/2014/main" id="{749FC32B-ACEE-E648-B85C-BD78454DB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1466" name="Group 33">
                <a:extLst>
                  <a:ext uri="{FF2B5EF4-FFF2-40B4-BE49-F238E27FC236}">
                    <a16:creationId xmlns:a16="http://schemas.microsoft.com/office/drawing/2014/main" id="{0B8AA520-D580-1E42-ADE5-3740C611CD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1467" name="Freeform 34">
                  <a:extLst>
                    <a:ext uri="{FF2B5EF4-FFF2-40B4-BE49-F238E27FC236}">
                      <a16:creationId xmlns:a16="http://schemas.microsoft.com/office/drawing/2014/main" id="{B51627CC-7C27-B245-9727-E0EF758B5C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68" name="Freeform 35">
                  <a:extLst>
                    <a:ext uri="{FF2B5EF4-FFF2-40B4-BE49-F238E27FC236}">
                      <a16:creationId xmlns:a16="http://schemas.microsoft.com/office/drawing/2014/main" id="{DF93E561-8C3C-D141-B0FB-625DE672DF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69" name="Freeform 36">
                  <a:extLst>
                    <a:ext uri="{FF2B5EF4-FFF2-40B4-BE49-F238E27FC236}">
                      <a16:creationId xmlns:a16="http://schemas.microsoft.com/office/drawing/2014/main" id="{C8A60750-9C7B-A24F-96B3-440CC786B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1431" name="Group 37">
              <a:extLst>
                <a:ext uri="{FF2B5EF4-FFF2-40B4-BE49-F238E27FC236}">
                  <a16:creationId xmlns:a16="http://schemas.microsoft.com/office/drawing/2014/main" id="{008B4EB7-BB13-3040-A31C-498134C043CF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1449" name="Group 38">
                <a:extLst>
                  <a:ext uri="{FF2B5EF4-FFF2-40B4-BE49-F238E27FC236}">
                    <a16:creationId xmlns:a16="http://schemas.microsoft.com/office/drawing/2014/main" id="{AA529F20-14F1-E84D-90AE-5A252ECD6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1463" name="Freeform 39">
                  <a:extLst>
                    <a:ext uri="{FF2B5EF4-FFF2-40B4-BE49-F238E27FC236}">
                      <a16:creationId xmlns:a16="http://schemas.microsoft.com/office/drawing/2014/main" id="{AD7D6BA9-C9BB-C249-80BF-A5ECF88AB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64" name="Freeform 40">
                  <a:extLst>
                    <a:ext uri="{FF2B5EF4-FFF2-40B4-BE49-F238E27FC236}">
                      <a16:creationId xmlns:a16="http://schemas.microsoft.com/office/drawing/2014/main" id="{C6E0950A-BBBA-8F4D-8108-19BE71B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1450" name="Freeform 41">
                <a:extLst>
                  <a:ext uri="{FF2B5EF4-FFF2-40B4-BE49-F238E27FC236}">
                    <a16:creationId xmlns:a16="http://schemas.microsoft.com/office/drawing/2014/main" id="{7C3E8ADB-6E2C-7D46-B736-525BAADB8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grpSp>
            <p:nvGrpSpPr>
              <p:cNvPr id="11451" name="Group 42">
                <a:extLst>
                  <a:ext uri="{FF2B5EF4-FFF2-40B4-BE49-F238E27FC236}">
                    <a16:creationId xmlns:a16="http://schemas.microsoft.com/office/drawing/2014/main" id="{8B8F10C9-915D-184A-AF15-56D79F560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1460" name="Freeform 43">
                  <a:extLst>
                    <a:ext uri="{FF2B5EF4-FFF2-40B4-BE49-F238E27FC236}">
                      <a16:creationId xmlns:a16="http://schemas.microsoft.com/office/drawing/2014/main" id="{54C756B6-472D-BB4E-B146-9ABD90777F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61" name="Freeform 44">
                  <a:extLst>
                    <a:ext uri="{FF2B5EF4-FFF2-40B4-BE49-F238E27FC236}">
                      <a16:creationId xmlns:a16="http://schemas.microsoft.com/office/drawing/2014/main" id="{8CEAB19A-A8AF-A84E-B8B0-11DBCF659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62" name="Freeform 45">
                  <a:extLst>
                    <a:ext uri="{FF2B5EF4-FFF2-40B4-BE49-F238E27FC236}">
                      <a16:creationId xmlns:a16="http://schemas.microsoft.com/office/drawing/2014/main" id="{2D3EE9C8-F914-8D45-BC6C-9B3900D8C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1452" name="Group 46">
                <a:extLst>
                  <a:ext uri="{FF2B5EF4-FFF2-40B4-BE49-F238E27FC236}">
                    <a16:creationId xmlns:a16="http://schemas.microsoft.com/office/drawing/2014/main" id="{4A2FE555-7DB5-8F4C-B0F1-88C8AD500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1456" name="Freeform 47">
                  <a:extLst>
                    <a:ext uri="{FF2B5EF4-FFF2-40B4-BE49-F238E27FC236}">
                      <a16:creationId xmlns:a16="http://schemas.microsoft.com/office/drawing/2014/main" id="{F1467D67-AFB1-4942-8E67-8D0408989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57" name="Oval 48">
                  <a:extLst>
                    <a:ext uri="{FF2B5EF4-FFF2-40B4-BE49-F238E27FC236}">
                      <a16:creationId xmlns:a16="http://schemas.microsoft.com/office/drawing/2014/main" id="{1F430784-9873-7E4E-9217-01E393FA2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1458" name="Freeform 49">
                  <a:extLst>
                    <a:ext uri="{FF2B5EF4-FFF2-40B4-BE49-F238E27FC236}">
                      <a16:creationId xmlns:a16="http://schemas.microsoft.com/office/drawing/2014/main" id="{909A6732-189F-DF49-8C13-41BF73780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59" name="Oval 50">
                  <a:extLst>
                    <a:ext uri="{FF2B5EF4-FFF2-40B4-BE49-F238E27FC236}">
                      <a16:creationId xmlns:a16="http://schemas.microsoft.com/office/drawing/2014/main" id="{45605CB4-0ECC-5548-94D0-274FC8F92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1453" name="Freeform 51">
                <a:extLst>
                  <a:ext uri="{FF2B5EF4-FFF2-40B4-BE49-F238E27FC236}">
                    <a16:creationId xmlns:a16="http://schemas.microsoft.com/office/drawing/2014/main" id="{B1D9EF09-FC72-B24A-ABFA-51506A1A8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54" name="Freeform 52">
                <a:extLst>
                  <a:ext uri="{FF2B5EF4-FFF2-40B4-BE49-F238E27FC236}">
                    <a16:creationId xmlns:a16="http://schemas.microsoft.com/office/drawing/2014/main" id="{AB0FF466-FCA1-7447-9EE7-5B155137F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55" name="Freeform 53">
                <a:extLst>
                  <a:ext uri="{FF2B5EF4-FFF2-40B4-BE49-F238E27FC236}">
                    <a16:creationId xmlns:a16="http://schemas.microsoft.com/office/drawing/2014/main" id="{1488D2A9-1DAF-0648-84A1-56872592A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1432" name="Freeform 54">
              <a:extLst>
                <a:ext uri="{FF2B5EF4-FFF2-40B4-BE49-F238E27FC236}">
                  <a16:creationId xmlns:a16="http://schemas.microsoft.com/office/drawing/2014/main" id="{79A8F81B-26A0-2A42-ACF0-FB2A9221F2C3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8 w 304"/>
                <a:gd name="T1" fmla="*/ 3 h 764"/>
                <a:gd name="T2" fmla="*/ 17 w 304"/>
                <a:gd name="T3" fmla="*/ 0 h 764"/>
                <a:gd name="T4" fmla="*/ 39 w 304"/>
                <a:gd name="T5" fmla="*/ 12 h 764"/>
                <a:gd name="T6" fmla="*/ 39 w 304"/>
                <a:gd name="T7" fmla="*/ 33 h 764"/>
                <a:gd name="T8" fmla="*/ 57 w 304"/>
                <a:gd name="T9" fmla="*/ 52 h 764"/>
                <a:gd name="T10" fmla="*/ 75 w 304"/>
                <a:gd name="T11" fmla="*/ 73 h 764"/>
                <a:gd name="T12" fmla="*/ 94 w 304"/>
                <a:gd name="T13" fmla="*/ 101 h 764"/>
                <a:gd name="T14" fmla="*/ 108 w 304"/>
                <a:gd name="T15" fmla="*/ 127 h 764"/>
                <a:gd name="T16" fmla="*/ 123 w 304"/>
                <a:gd name="T17" fmla="*/ 164 h 764"/>
                <a:gd name="T18" fmla="*/ 135 w 304"/>
                <a:gd name="T19" fmla="*/ 197 h 764"/>
                <a:gd name="T20" fmla="*/ 151 w 304"/>
                <a:gd name="T21" fmla="*/ 262 h 764"/>
                <a:gd name="T22" fmla="*/ 158 w 304"/>
                <a:gd name="T23" fmla="*/ 302 h 764"/>
                <a:gd name="T24" fmla="*/ 138 w 304"/>
                <a:gd name="T25" fmla="*/ 351 h 764"/>
                <a:gd name="T26" fmla="*/ 98 w 304"/>
                <a:gd name="T27" fmla="*/ 312 h 764"/>
                <a:gd name="T28" fmla="*/ 87 w 304"/>
                <a:gd name="T29" fmla="*/ 246 h 764"/>
                <a:gd name="T30" fmla="*/ 79 w 304"/>
                <a:gd name="T31" fmla="*/ 206 h 764"/>
                <a:gd name="T32" fmla="*/ 67 w 304"/>
                <a:gd name="T33" fmla="*/ 168 h 764"/>
                <a:gd name="T34" fmla="*/ 53 w 304"/>
                <a:gd name="T35" fmla="*/ 140 h 764"/>
                <a:gd name="T36" fmla="*/ 36 w 304"/>
                <a:gd name="T37" fmla="*/ 100 h 764"/>
                <a:gd name="T38" fmla="*/ 25 w 304"/>
                <a:gd name="T39" fmla="*/ 72 h 764"/>
                <a:gd name="T40" fmla="*/ 16 w 304"/>
                <a:gd name="T41" fmla="*/ 39 h 764"/>
                <a:gd name="T42" fmla="*/ 0 w 304"/>
                <a:gd name="T43" fmla="*/ 31 h 764"/>
                <a:gd name="T44" fmla="*/ 8 w 304"/>
                <a:gd name="T45" fmla="*/ 3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1433" name="Group 55">
              <a:extLst>
                <a:ext uri="{FF2B5EF4-FFF2-40B4-BE49-F238E27FC236}">
                  <a16:creationId xmlns:a16="http://schemas.microsoft.com/office/drawing/2014/main" id="{A4D07DE7-00DA-DF4A-8410-325989AD7EA8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1434" name="Freeform 56">
                <a:extLst>
                  <a:ext uri="{FF2B5EF4-FFF2-40B4-BE49-F238E27FC236}">
                    <a16:creationId xmlns:a16="http://schemas.microsoft.com/office/drawing/2014/main" id="{679EEA5A-964A-0C4E-A016-5D585F848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19 w 1229"/>
                  <a:gd name="T1" fmla="*/ 30 h 1468"/>
                  <a:gd name="T2" fmla="*/ 20 w 1229"/>
                  <a:gd name="T3" fmla="*/ 26 h 1468"/>
                  <a:gd name="T4" fmla="*/ 21 w 1229"/>
                  <a:gd name="T5" fmla="*/ 24 h 1468"/>
                  <a:gd name="T6" fmla="*/ 23 w 1229"/>
                  <a:gd name="T7" fmla="*/ 22 h 1468"/>
                  <a:gd name="T8" fmla="*/ 24 w 1229"/>
                  <a:gd name="T9" fmla="*/ 19 h 1468"/>
                  <a:gd name="T10" fmla="*/ 25 w 1229"/>
                  <a:gd name="T11" fmla="*/ 17 h 1468"/>
                  <a:gd name="T12" fmla="*/ 25 w 1229"/>
                  <a:gd name="T13" fmla="*/ 15 h 1468"/>
                  <a:gd name="T14" fmla="*/ 24 w 1229"/>
                  <a:gd name="T15" fmla="*/ 12 h 1468"/>
                  <a:gd name="T16" fmla="*/ 23 w 1229"/>
                  <a:gd name="T17" fmla="*/ 10 h 1468"/>
                  <a:gd name="T18" fmla="*/ 24 w 1229"/>
                  <a:gd name="T19" fmla="*/ 8 h 1468"/>
                  <a:gd name="T20" fmla="*/ 23 w 1229"/>
                  <a:gd name="T21" fmla="*/ 7 h 1468"/>
                  <a:gd name="T22" fmla="*/ 23 w 1229"/>
                  <a:gd name="T23" fmla="*/ 6 h 1468"/>
                  <a:gd name="T24" fmla="*/ 22 w 1229"/>
                  <a:gd name="T25" fmla="*/ 5 h 1468"/>
                  <a:gd name="T26" fmla="*/ 22 w 1229"/>
                  <a:gd name="T27" fmla="*/ 4 h 1468"/>
                  <a:gd name="T28" fmla="*/ 21 w 1229"/>
                  <a:gd name="T29" fmla="*/ 4 h 1468"/>
                  <a:gd name="T30" fmla="*/ 20 w 1229"/>
                  <a:gd name="T31" fmla="*/ 3 h 1468"/>
                  <a:gd name="T32" fmla="*/ 20 w 1229"/>
                  <a:gd name="T33" fmla="*/ 4 h 1468"/>
                  <a:gd name="T34" fmla="*/ 19 w 1229"/>
                  <a:gd name="T35" fmla="*/ 6 h 1468"/>
                  <a:gd name="T36" fmla="*/ 18 w 1229"/>
                  <a:gd name="T37" fmla="*/ 8 h 1468"/>
                  <a:gd name="T38" fmla="*/ 19 w 1229"/>
                  <a:gd name="T39" fmla="*/ 4 h 1468"/>
                  <a:gd name="T40" fmla="*/ 20 w 1229"/>
                  <a:gd name="T41" fmla="*/ 3 h 1468"/>
                  <a:gd name="T42" fmla="*/ 19 w 1229"/>
                  <a:gd name="T43" fmla="*/ 2 h 1468"/>
                  <a:gd name="T44" fmla="*/ 19 w 1229"/>
                  <a:gd name="T45" fmla="*/ 2 h 1468"/>
                  <a:gd name="T46" fmla="*/ 18 w 1229"/>
                  <a:gd name="T47" fmla="*/ 1 h 1468"/>
                  <a:gd name="T48" fmla="*/ 16 w 1229"/>
                  <a:gd name="T49" fmla="*/ 1 h 1468"/>
                  <a:gd name="T50" fmla="*/ 16 w 1229"/>
                  <a:gd name="T51" fmla="*/ 1 h 1468"/>
                  <a:gd name="T52" fmla="*/ 15 w 1229"/>
                  <a:gd name="T53" fmla="*/ 0 h 1468"/>
                  <a:gd name="T54" fmla="*/ 12 w 1229"/>
                  <a:gd name="T55" fmla="*/ 1 h 1468"/>
                  <a:gd name="T56" fmla="*/ 7 w 1229"/>
                  <a:gd name="T57" fmla="*/ 3 h 1468"/>
                  <a:gd name="T58" fmla="*/ 7 w 1229"/>
                  <a:gd name="T59" fmla="*/ 4 h 1468"/>
                  <a:gd name="T60" fmla="*/ 6 w 1229"/>
                  <a:gd name="T61" fmla="*/ 5 h 1468"/>
                  <a:gd name="T62" fmla="*/ 4 w 1229"/>
                  <a:gd name="T63" fmla="*/ 6 h 1468"/>
                  <a:gd name="T64" fmla="*/ 3 w 1229"/>
                  <a:gd name="T65" fmla="*/ 7 h 1468"/>
                  <a:gd name="T66" fmla="*/ 2 w 1229"/>
                  <a:gd name="T67" fmla="*/ 8 h 1468"/>
                  <a:gd name="T68" fmla="*/ 1 w 1229"/>
                  <a:gd name="T69" fmla="*/ 10 h 1468"/>
                  <a:gd name="T70" fmla="*/ 0 w 1229"/>
                  <a:gd name="T71" fmla="*/ 12 h 1468"/>
                  <a:gd name="T72" fmla="*/ 0 w 1229"/>
                  <a:gd name="T73" fmla="*/ 13 h 1468"/>
                  <a:gd name="T74" fmla="*/ 0 w 1229"/>
                  <a:gd name="T75" fmla="*/ 15 h 1468"/>
                  <a:gd name="T76" fmla="*/ 1 w 1229"/>
                  <a:gd name="T77" fmla="*/ 18 h 1468"/>
                  <a:gd name="T78" fmla="*/ 2 w 1229"/>
                  <a:gd name="T79" fmla="*/ 20 h 1468"/>
                  <a:gd name="T80" fmla="*/ 3 w 1229"/>
                  <a:gd name="T81" fmla="*/ 23 h 1468"/>
                  <a:gd name="T82" fmla="*/ 4 w 1229"/>
                  <a:gd name="T83" fmla="*/ 25 h 1468"/>
                  <a:gd name="T84" fmla="*/ 5 w 1229"/>
                  <a:gd name="T85" fmla="*/ 25 h 1468"/>
                  <a:gd name="T86" fmla="*/ 6 w 1229"/>
                  <a:gd name="T87" fmla="*/ 26 h 1468"/>
                  <a:gd name="T88" fmla="*/ 6 w 1229"/>
                  <a:gd name="T89" fmla="*/ 30 h 1468"/>
                  <a:gd name="T90" fmla="*/ 19 w 1229"/>
                  <a:gd name="T91" fmla="*/ 3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35" name="Freeform 57">
                <a:extLst>
                  <a:ext uri="{FF2B5EF4-FFF2-40B4-BE49-F238E27FC236}">
                    <a16:creationId xmlns:a16="http://schemas.microsoft.com/office/drawing/2014/main" id="{BE28F082-75DE-7B4B-B04D-A4BD43CB7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5 w 538"/>
                  <a:gd name="T3" fmla="*/ 3 h 275"/>
                  <a:gd name="T4" fmla="*/ 9 w 538"/>
                  <a:gd name="T5" fmla="*/ 5 h 275"/>
                  <a:gd name="T6" fmla="*/ 11 w 538"/>
                  <a:gd name="T7" fmla="*/ 6 h 27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36" name="Freeform 58">
                <a:extLst>
                  <a:ext uri="{FF2B5EF4-FFF2-40B4-BE49-F238E27FC236}">
                    <a16:creationId xmlns:a16="http://schemas.microsoft.com/office/drawing/2014/main" id="{F999FDBE-6A8F-9A48-A53E-BB14ACD4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7 w 601"/>
                  <a:gd name="T3" fmla="*/ 4 h 643"/>
                  <a:gd name="T4" fmla="*/ 8 w 601"/>
                  <a:gd name="T5" fmla="*/ 5 h 643"/>
                  <a:gd name="T6" fmla="*/ 10 w 601"/>
                  <a:gd name="T7" fmla="*/ 7 h 643"/>
                  <a:gd name="T8" fmla="*/ 11 w 601"/>
                  <a:gd name="T9" fmla="*/ 9 h 643"/>
                  <a:gd name="T10" fmla="*/ 12 w 601"/>
                  <a:gd name="T11" fmla="*/ 11 h 643"/>
                  <a:gd name="T12" fmla="*/ 12 w 601"/>
                  <a:gd name="T13" fmla="*/ 13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37" name="Freeform 59">
                <a:extLst>
                  <a:ext uri="{FF2B5EF4-FFF2-40B4-BE49-F238E27FC236}">
                    <a16:creationId xmlns:a16="http://schemas.microsoft.com/office/drawing/2014/main" id="{9D7E7039-4A4A-6D42-BA10-63DBBF715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8 w 395"/>
                  <a:gd name="T1" fmla="*/ 3 h 623"/>
                  <a:gd name="T2" fmla="*/ 8 w 395"/>
                  <a:gd name="T3" fmla="*/ 2 h 623"/>
                  <a:gd name="T4" fmla="*/ 8 w 395"/>
                  <a:gd name="T5" fmla="*/ 1 h 623"/>
                  <a:gd name="T6" fmla="*/ 7 w 395"/>
                  <a:gd name="T7" fmla="*/ 0 h 623"/>
                  <a:gd name="T8" fmla="*/ 6 w 395"/>
                  <a:gd name="T9" fmla="*/ 0 h 623"/>
                  <a:gd name="T10" fmla="*/ 5 w 395"/>
                  <a:gd name="T11" fmla="*/ 0 h 623"/>
                  <a:gd name="T12" fmla="*/ 4 w 395"/>
                  <a:gd name="T13" fmla="*/ 0 h 623"/>
                  <a:gd name="T14" fmla="*/ 4 w 395"/>
                  <a:gd name="T15" fmla="*/ 1 h 623"/>
                  <a:gd name="T16" fmla="*/ 3 w 395"/>
                  <a:gd name="T17" fmla="*/ 3 h 623"/>
                  <a:gd name="T18" fmla="*/ 2 w 395"/>
                  <a:gd name="T19" fmla="*/ 6 h 623"/>
                  <a:gd name="T20" fmla="*/ 1 w 395"/>
                  <a:gd name="T21" fmla="*/ 8 h 623"/>
                  <a:gd name="T22" fmla="*/ 0 w 395"/>
                  <a:gd name="T23" fmla="*/ 10 h 623"/>
                  <a:gd name="T24" fmla="*/ 0 w 395"/>
                  <a:gd name="T25" fmla="*/ 12 h 623"/>
                  <a:gd name="T26" fmla="*/ 1 w 395"/>
                  <a:gd name="T27" fmla="*/ 12 h 623"/>
                  <a:gd name="T28" fmla="*/ 1 w 395"/>
                  <a:gd name="T29" fmla="*/ 13 h 623"/>
                  <a:gd name="T30" fmla="*/ 2 w 395"/>
                  <a:gd name="T31" fmla="*/ 13 h 623"/>
                  <a:gd name="T32" fmla="*/ 3 w 395"/>
                  <a:gd name="T33" fmla="*/ 12 h 623"/>
                  <a:gd name="T34" fmla="*/ 4 w 395"/>
                  <a:gd name="T35" fmla="*/ 11 h 623"/>
                  <a:gd name="T36" fmla="*/ 4 w 395"/>
                  <a:gd name="T37" fmla="*/ 9 h 623"/>
                  <a:gd name="T38" fmla="*/ 5 w 395"/>
                  <a:gd name="T39" fmla="*/ 8 h 623"/>
                  <a:gd name="T40" fmla="*/ 5 w 395"/>
                  <a:gd name="T41" fmla="*/ 7 h 623"/>
                  <a:gd name="T42" fmla="*/ 6 w 395"/>
                  <a:gd name="T43" fmla="*/ 5 h 623"/>
                  <a:gd name="T44" fmla="*/ 8 w 395"/>
                  <a:gd name="T45" fmla="*/ 4 h 623"/>
                  <a:gd name="T46" fmla="*/ 8 w 395"/>
                  <a:gd name="T47" fmla="*/ 3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38" name="Freeform 60">
                <a:extLst>
                  <a:ext uri="{FF2B5EF4-FFF2-40B4-BE49-F238E27FC236}">
                    <a16:creationId xmlns:a16="http://schemas.microsoft.com/office/drawing/2014/main" id="{666729E5-6AD7-1B44-AEAB-C715BFCDE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1 w 114"/>
                  <a:gd name="T3" fmla="*/ 0 h 148"/>
                  <a:gd name="T4" fmla="*/ 2 w 114"/>
                  <a:gd name="T5" fmla="*/ 0 h 148"/>
                  <a:gd name="T6" fmla="*/ 2 w 114"/>
                  <a:gd name="T7" fmla="*/ 0 h 148"/>
                  <a:gd name="T8" fmla="*/ 2 w 114"/>
                  <a:gd name="T9" fmla="*/ 2 h 148"/>
                  <a:gd name="T10" fmla="*/ 2 w 114"/>
                  <a:gd name="T11" fmla="*/ 2 h 148"/>
                  <a:gd name="T12" fmla="*/ 2 w 114"/>
                  <a:gd name="T13" fmla="*/ 3 h 148"/>
                  <a:gd name="T14" fmla="*/ 1 w 114"/>
                  <a:gd name="T15" fmla="*/ 3 h 148"/>
                  <a:gd name="T16" fmla="*/ 1 w 114"/>
                  <a:gd name="T17" fmla="*/ 3 h 148"/>
                  <a:gd name="T18" fmla="*/ 0 w 114"/>
                  <a:gd name="T19" fmla="*/ 3 h 148"/>
                  <a:gd name="T20" fmla="*/ 0 w 114"/>
                  <a:gd name="T21" fmla="*/ 2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39" name="Freeform 61">
                <a:extLst>
                  <a:ext uri="{FF2B5EF4-FFF2-40B4-BE49-F238E27FC236}">
                    <a16:creationId xmlns:a16="http://schemas.microsoft.com/office/drawing/2014/main" id="{5E5CB83C-E46E-1042-B0B7-8FC40DBDC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6 w 290"/>
                  <a:gd name="T1" fmla="*/ 20 h 1090"/>
                  <a:gd name="T2" fmla="*/ 6 w 290"/>
                  <a:gd name="T3" fmla="*/ 19 h 1090"/>
                  <a:gd name="T4" fmla="*/ 6 w 290"/>
                  <a:gd name="T5" fmla="*/ 16 h 1090"/>
                  <a:gd name="T6" fmla="*/ 6 w 290"/>
                  <a:gd name="T7" fmla="*/ 14 h 1090"/>
                  <a:gd name="T8" fmla="*/ 6 w 290"/>
                  <a:gd name="T9" fmla="*/ 13 h 1090"/>
                  <a:gd name="T10" fmla="*/ 6 w 290"/>
                  <a:gd name="T11" fmla="*/ 12 h 1090"/>
                  <a:gd name="T12" fmla="*/ 6 w 290"/>
                  <a:gd name="T13" fmla="*/ 10 h 1090"/>
                  <a:gd name="T14" fmla="*/ 6 w 290"/>
                  <a:gd name="T15" fmla="*/ 8 h 1090"/>
                  <a:gd name="T16" fmla="*/ 6 w 290"/>
                  <a:gd name="T17" fmla="*/ 7 h 1090"/>
                  <a:gd name="T18" fmla="*/ 6 w 290"/>
                  <a:gd name="T19" fmla="*/ 6 h 1090"/>
                  <a:gd name="T20" fmla="*/ 6 w 290"/>
                  <a:gd name="T21" fmla="*/ 3 h 1090"/>
                  <a:gd name="T22" fmla="*/ 5 w 290"/>
                  <a:gd name="T23" fmla="*/ 2 h 1090"/>
                  <a:gd name="T24" fmla="*/ 5 w 290"/>
                  <a:gd name="T25" fmla="*/ 0 h 1090"/>
                  <a:gd name="T26" fmla="*/ 4 w 290"/>
                  <a:gd name="T27" fmla="*/ 0 h 1090"/>
                  <a:gd name="T28" fmla="*/ 4 w 290"/>
                  <a:gd name="T29" fmla="*/ 0 h 1090"/>
                  <a:gd name="T30" fmla="*/ 3 w 290"/>
                  <a:gd name="T31" fmla="*/ 0 h 1090"/>
                  <a:gd name="T32" fmla="*/ 3 w 290"/>
                  <a:gd name="T33" fmla="*/ 0 h 1090"/>
                  <a:gd name="T34" fmla="*/ 2 w 290"/>
                  <a:gd name="T35" fmla="*/ 1 h 1090"/>
                  <a:gd name="T36" fmla="*/ 2 w 290"/>
                  <a:gd name="T37" fmla="*/ 3 h 1090"/>
                  <a:gd name="T38" fmla="*/ 2 w 290"/>
                  <a:gd name="T39" fmla="*/ 5 h 1090"/>
                  <a:gd name="T40" fmla="*/ 2 w 290"/>
                  <a:gd name="T41" fmla="*/ 7 h 1090"/>
                  <a:gd name="T42" fmla="*/ 1 w 290"/>
                  <a:gd name="T43" fmla="*/ 8 h 1090"/>
                  <a:gd name="T44" fmla="*/ 1 w 290"/>
                  <a:gd name="T45" fmla="*/ 10 h 1090"/>
                  <a:gd name="T46" fmla="*/ 1 w 290"/>
                  <a:gd name="T47" fmla="*/ 12 h 1090"/>
                  <a:gd name="T48" fmla="*/ 1 w 290"/>
                  <a:gd name="T49" fmla="*/ 13 h 1090"/>
                  <a:gd name="T50" fmla="*/ 1 w 290"/>
                  <a:gd name="T51" fmla="*/ 16 h 1090"/>
                  <a:gd name="T52" fmla="*/ 0 w 290"/>
                  <a:gd name="T53" fmla="*/ 18 h 1090"/>
                  <a:gd name="T54" fmla="*/ 0 w 290"/>
                  <a:gd name="T55" fmla="*/ 20 h 1090"/>
                  <a:gd name="T56" fmla="*/ 0 w 290"/>
                  <a:gd name="T57" fmla="*/ 22 h 1090"/>
                  <a:gd name="T58" fmla="*/ 6 w 290"/>
                  <a:gd name="T59" fmla="*/ 22 h 1090"/>
                  <a:gd name="T60" fmla="*/ 6 w 290"/>
                  <a:gd name="T61" fmla="*/ 2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0" name="Freeform 62">
                <a:extLst>
                  <a:ext uri="{FF2B5EF4-FFF2-40B4-BE49-F238E27FC236}">
                    <a16:creationId xmlns:a16="http://schemas.microsoft.com/office/drawing/2014/main" id="{4416D131-2608-A044-B87C-38EC4B9D8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4 w 221"/>
                  <a:gd name="T1" fmla="*/ 0 h 28"/>
                  <a:gd name="T2" fmla="*/ 3 w 221"/>
                  <a:gd name="T3" fmla="*/ 0 h 28"/>
                  <a:gd name="T4" fmla="*/ 2 w 221"/>
                  <a:gd name="T5" fmla="*/ 1 h 28"/>
                  <a:gd name="T6" fmla="*/ 1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1" name="Freeform 63">
                <a:extLst>
                  <a:ext uri="{FF2B5EF4-FFF2-40B4-BE49-F238E27FC236}">
                    <a16:creationId xmlns:a16="http://schemas.microsoft.com/office/drawing/2014/main" id="{4A4834E9-F391-BC4C-9A5A-2ED821BDE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1 w 181"/>
                  <a:gd name="T3" fmla="*/ 0 h 14"/>
                  <a:gd name="T4" fmla="*/ 3 w 181"/>
                  <a:gd name="T5" fmla="*/ 0 h 14"/>
                  <a:gd name="T6" fmla="*/ 4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2" name="Freeform 64">
                <a:extLst>
                  <a:ext uri="{FF2B5EF4-FFF2-40B4-BE49-F238E27FC236}">
                    <a16:creationId xmlns:a16="http://schemas.microsoft.com/office/drawing/2014/main" id="{DB826548-6715-C341-880F-5B295472F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8 w 370"/>
                  <a:gd name="T1" fmla="*/ 2 h 501"/>
                  <a:gd name="T2" fmla="*/ 7 w 370"/>
                  <a:gd name="T3" fmla="*/ 3 h 501"/>
                  <a:gd name="T4" fmla="*/ 7 w 370"/>
                  <a:gd name="T5" fmla="*/ 4 h 501"/>
                  <a:gd name="T6" fmla="*/ 6 w 370"/>
                  <a:gd name="T7" fmla="*/ 5 h 501"/>
                  <a:gd name="T8" fmla="*/ 5 w 370"/>
                  <a:gd name="T9" fmla="*/ 6 h 501"/>
                  <a:gd name="T10" fmla="*/ 4 w 370"/>
                  <a:gd name="T11" fmla="*/ 6 h 501"/>
                  <a:gd name="T12" fmla="*/ 4 w 370"/>
                  <a:gd name="T13" fmla="*/ 7 h 501"/>
                  <a:gd name="T14" fmla="*/ 3 w 370"/>
                  <a:gd name="T15" fmla="*/ 8 h 501"/>
                  <a:gd name="T16" fmla="*/ 3 w 370"/>
                  <a:gd name="T17" fmla="*/ 10 h 501"/>
                  <a:gd name="T18" fmla="*/ 2 w 370"/>
                  <a:gd name="T19" fmla="*/ 10 h 501"/>
                  <a:gd name="T20" fmla="*/ 1 w 370"/>
                  <a:gd name="T21" fmla="*/ 10 h 501"/>
                  <a:gd name="T22" fmla="*/ 0 w 370"/>
                  <a:gd name="T23" fmla="*/ 10 h 501"/>
                  <a:gd name="T24" fmla="*/ 0 w 370"/>
                  <a:gd name="T25" fmla="*/ 9 h 501"/>
                  <a:gd name="T26" fmla="*/ 0 w 370"/>
                  <a:gd name="T27" fmla="*/ 8 h 501"/>
                  <a:gd name="T28" fmla="*/ 0 w 370"/>
                  <a:gd name="T29" fmla="*/ 7 h 501"/>
                  <a:gd name="T30" fmla="*/ 1 w 370"/>
                  <a:gd name="T31" fmla="*/ 5 h 501"/>
                  <a:gd name="T32" fmla="*/ 2 w 370"/>
                  <a:gd name="T33" fmla="*/ 4 h 501"/>
                  <a:gd name="T34" fmla="*/ 3 w 370"/>
                  <a:gd name="T35" fmla="*/ 1 h 501"/>
                  <a:gd name="T36" fmla="*/ 4 w 370"/>
                  <a:gd name="T37" fmla="*/ 0 h 501"/>
                  <a:gd name="T38" fmla="*/ 6 w 370"/>
                  <a:gd name="T39" fmla="*/ 0 h 501"/>
                  <a:gd name="T40" fmla="*/ 6 w 370"/>
                  <a:gd name="T41" fmla="*/ 0 h 501"/>
                  <a:gd name="T42" fmla="*/ 7 w 370"/>
                  <a:gd name="T43" fmla="*/ 1 h 501"/>
                  <a:gd name="T44" fmla="*/ 7 w 370"/>
                  <a:gd name="T45" fmla="*/ 1 h 501"/>
                  <a:gd name="T46" fmla="*/ 8 w 370"/>
                  <a:gd name="T47" fmla="*/ 2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3" name="Freeform 65">
                <a:extLst>
                  <a:ext uri="{FF2B5EF4-FFF2-40B4-BE49-F238E27FC236}">
                    <a16:creationId xmlns:a16="http://schemas.microsoft.com/office/drawing/2014/main" id="{86169533-C1F3-724E-978A-E41EB7876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1 w 98"/>
                  <a:gd name="T3" fmla="*/ 0 h 114"/>
                  <a:gd name="T4" fmla="*/ 2 w 98"/>
                  <a:gd name="T5" fmla="*/ 0 h 114"/>
                  <a:gd name="T6" fmla="*/ 2 w 98"/>
                  <a:gd name="T7" fmla="*/ 1 h 114"/>
                  <a:gd name="T8" fmla="*/ 2 w 98"/>
                  <a:gd name="T9" fmla="*/ 2 h 114"/>
                  <a:gd name="T10" fmla="*/ 1 w 98"/>
                  <a:gd name="T11" fmla="*/ 3 h 114"/>
                  <a:gd name="T12" fmla="*/ 0 w 98"/>
                  <a:gd name="T13" fmla="*/ 2 h 114"/>
                  <a:gd name="T14" fmla="*/ 0 w 98"/>
                  <a:gd name="T15" fmla="*/ 2 h 114"/>
                  <a:gd name="T16" fmla="*/ 0 w 98"/>
                  <a:gd name="T17" fmla="*/ 1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4" name="Freeform 66">
                <a:extLst>
                  <a:ext uri="{FF2B5EF4-FFF2-40B4-BE49-F238E27FC236}">
                    <a16:creationId xmlns:a16="http://schemas.microsoft.com/office/drawing/2014/main" id="{CB84AC40-6004-9040-8DB8-39C333A0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6 w 317"/>
                  <a:gd name="T1" fmla="*/ 2 h 626"/>
                  <a:gd name="T2" fmla="*/ 6 w 317"/>
                  <a:gd name="T3" fmla="*/ 1 h 626"/>
                  <a:gd name="T4" fmla="*/ 6 w 317"/>
                  <a:gd name="T5" fmla="*/ 0 h 626"/>
                  <a:gd name="T6" fmla="*/ 5 w 317"/>
                  <a:gd name="T7" fmla="*/ 0 h 626"/>
                  <a:gd name="T8" fmla="*/ 4 w 317"/>
                  <a:gd name="T9" fmla="*/ 0 h 626"/>
                  <a:gd name="T10" fmla="*/ 3 w 317"/>
                  <a:gd name="T11" fmla="*/ 0 h 626"/>
                  <a:gd name="T12" fmla="*/ 2 w 317"/>
                  <a:gd name="T13" fmla="*/ 1 h 626"/>
                  <a:gd name="T14" fmla="*/ 1 w 317"/>
                  <a:gd name="T15" fmla="*/ 2 h 626"/>
                  <a:gd name="T16" fmla="*/ 1 w 317"/>
                  <a:gd name="T17" fmla="*/ 6 h 626"/>
                  <a:gd name="T18" fmla="*/ 0 w 317"/>
                  <a:gd name="T19" fmla="*/ 8 h 626"/>
                  <a:gd name="T20" fmla="*/ 0 w 317"/>
                  <a:gd name="T21" fmla="*/ 11 h 626"/>
                  <a:gd name="T22" fmla="*/ 0 w 317"/>
                  <a:gd name="T23" fmla="*/ 12 h 626"/>
                  <a:gd name="T24" fmla="*/ 1 w 317"/>
                  <a:gd name="T25" fmla="*/ 13 h 626"/>
                  <a:gd name="T26" fmla="*/ 2 w 317"/>
                  <a:gd name="T27" fmla="*/ 13 h 626"/>
                  <a:gd name="T28" fmla="*/ 3 w 317"/>
                  <a:gd name="T29" fmla="*/ 12 h 626"/>
                  <a:gd name="T30" fmla="*/ 4 w 317"/>
                  <a:gd name="T31" fmla="*/ 11 h 626"/>
                  <a:gd name="T32" fmla="*/ 4 w 317"/>
                  <a:gd name="T33" fmla="*/ 9 h 626"/>
                  <a:gd name="T34" fmla="*/ 4 w 317"/>
                  <a:gd name="T35" fmla="*/ 7 h 626"/>
                  <a:gd name="T36" fmla="*/ 5 w 317"/>
                  <a:gd name="T37" fmla="*/ 5 h 626"/>
                  <a:gd name="T38" fmla="*/ 6 w 317"/>
                  <a:gd name="T39" fmla="*/ 3 h 626"/>
                  <a:gd name="T40" fmla="*/ 6 w 317"/>
                  <a:gd name="T41" fmla="*/ 2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5" name="Freeform 67">
                <a:extLst>
                  <a:ext uri="{FF2B5EF4-FFF2-40B4-BE49-F238E27FC236}">
                    <a16:creationId xmlns:a16="http://schemas.microsoft.com/office/drawing/2014/main" id="{2208DFD3-1C3E-F94B-83D7-22AD209C7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3 w 132"/>
                  <a:gd name="T1" fmla="*/ 0 h 152"/>
                  <a:gd name="T2" fmla="*/ 3 w 132"/>
                  <a:gd name="T3" fmla="*/ 2 h 152"/>
                  <a:gd name="T4" fmla="*/ 2 w 132"/>
                  <a:gd name="T5" fmla="*/ 3 h 152"/>
                  <a:gd name="T6" fmla="*/ 2 w 132"/>
                  <a:gd name="T7" fmla="*/ 3 h 152"/>
                  <a:gd name="T8" fmla="*/ 1 w 132"/>
                  <a:gd name="T9" fmla="*/ 3 h 152"/>
                  <a:gd name="T10" fmla="*/ 0 w 132"/>
                  <a:gd name="T11" fmla="*/ 2 h 152"/>
                  <a:gd name="T12" fmla="*/ 0 w 132"/>
                  <a:gd name="T13" fmla="*/ 2 h 152"/>
                  <a:gd name="T14" fmla="*/ 0 w 132"/>
                  <a:gd name="T15" fmla="*/ 1 h 152"/>
                  <a:gd name="T16" fmla="*/ 0 w 132"/>
                  <a:gd name="T17" fmla="*/ 0 h 152"/>
                  <a:gd name="T18" fmla="*/ 2 w 132"/>
                  <a:gd name="T19" fmla="*/ 0 h 152"/>
                  <a:gd name="T20" fmla="*/ 3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6" name="Freeform 68">
                <a:extLst>
                  <a:ext uri="{FF2B5EF4-FFF2-40B4-BE49-F238E27FC236}">
                    <a16:creationId xmlns:a16="http://schemas.microsoft.com/office/drawing/2014/main" id="{1C3069B8-B962-5443-9AD5-771725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5 w 578"/>
                  <a:gd name="T1" fmla="*/ 2 h 941"/>
                  <a:gd name="T2" fmla="*/ 7 w 578"/>
                  <a:gd name="T3" fmla="*/ 2 h 941"/>
                  <a:gd name="T4" fmla="*/ 8 w 578"/>
                  <a:gd name="T5" fmla="*/ 1 h 941"/>
                  <a:gd name="T6" fmla="*/ 9 w 578"/>
                  <a:gd name="T7" fmla="*/ 0 h 941"/>
                  <a:gd name="T8" fmla="*/ 11 w 578"/>
                  <a:gd name="T9" fmla="*/ 0 h 941"/>
                  <a:gd name="T10" fmla="*/ 11 w 578"/>
                  <a:gd name="T11" fmla="*/ 0 h 941"/>
                  <a:gd name="T12" fmla="*/ 12 w 578"/>
                  <a:gd name="T13" fmla="*/ 1 h 941"/>
                  <a:gd name="T14" fmla="*/ 12 w 578"/>
                  <a:gd name="T15" fmla="*/ 1 h 941"/>
                  <a:gd name="T16" fmla="*/ 12 w 578"/>
                  <a:gd name="T17" fmla="*/ 2 h 941"/>
                  <a:gd name="T18" fmla="*/ 11 w 578"/>
                  <a:gd name="T19" fmla="*/ 3 h 941"/>
                  <a:gd name="T20" fmla="*/ 11 w 578"/>
                  <a:gd name="T21" fmla="*/ 4 h 941"/>
                  <a:gd name="T22" fmla="*/ 9 w 578"/>
                  <a:gd name="T23" fmla="*/ 6 h 941"/>
                  <a:gd name="T24" fmla="*/ 8 w 578"/>
                  <a:gd name="T25" fmla="*/ 6 h 941"/>
                  <a:gd name="T26" fmla="*/ 7 w 578"/>
                  <a:gd name="T27" fmla="*/ 7 h 941"/>
                  <a:gd name="T28" fmla="*/ 8 w 578"/>
                  <a:gd name="T29" fmla="*/ 8 h 941"/>
                  <a:gd name="T30" fmla="*/ 8 w 578"/>
                  <a:gd name="T31" fmla="*/ 10 h 941"/>
                  <a:gd name="T32" fmla="*/ 8 w 578"/>
                  <a:gd name="T33" fmla="*/ 12 h 941"/>
                  <a:gd name="T34" fmla="*/ 7 w 578"/>
                  <a:gd name="T35" fmla="*/ 13 h 941"/>
                  <a:gd name="T36" fmla="*/ 7 w 578"/>
                  <a:gd name="T37" fmla="*/ 14 h 941"/>
                  <a:gd name="T38" fmla="*/ 6 w 578"/>
                  <a:gd name="T39" fmla="*/ 16 h 941"/>
                  <a:gd name="T40" fmla="*/ 6 w 578"/>
                  <a:gd name="T41" fmla="*/ 17 h 941"/>
                  <a:gd name="T42" fmla="*/ 5 w 578"/>
                  <a:gd name="T43" fmla="*/ 18 h 941"/>
                  <a:gd name="T44" fmla="*/ 4 w 578"/>
                  <a:gd name="T45" fmla="*/ 19 h 941"/>
                  <a:gd name="T46" fmla="*/ 3 w 578"/>
                  <a:gd name="T47" fmla="*/ 19 h 941"/>
                  <a:gd name="T48" fmla="*/ 2 w 578"/>
                  <a:gd name="T49" fmla="*/ 19 h 941"/>
                  <a:gd name="T50" fmla="*/ 1 w 578"/>
                  <a:gd name="T51" fmla="*/ 18 h 941"/>
                  <a:gd name="T52" fmla="*/ 1 w 578"/>
                  <a:gd name="T53" fmla="*/ 16 h 941"/>
                  <a:gd name="T54" fmla="*/ 0 w 578"/>
                  <a:gd name="T55" fmla="*/ 14 h 941"/>
                  <a:gd name="T56" fmla="*/ 0 w 578"/>
                  <a:gd name="T57" fmla="*/ 13 h 941"/>
                  <a:gd name="T58" fmla="*/ 1 w 578"/>
                  <a:gd name="T59" fmla="*/ 11 h 941"/>
                  <a:gd name="T60" fmla="*/ 1 w 578"/>
                  <a:gd name="T61" fmla="*/ 8 h 941"/>
                  <a:gd name="T62" fmla="*/ 2 w 578"/>
                  <a:gd name="T63" fmla="*/ 5 h 941"/>
                  <a:gd name="T64" fmla="*/ 3 w 578"/>
                  <a:gd name="T65" fmla="*/ 3 h 941"/>
                  <a:gd name="T66" fmla="*/ 4 w 578"/>
                  <a:gd name="T67" fmla="*/ 3 h 941"/>
                  <a:gd name="T68" fmla="*/ 5 w 578"/>
                  <a:gd name="T69" fmla="*/ 2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7" name="Freeform 69">
                <a:extLst>
                  <a:ext uri="{FF2B5EF4-FFF2-40B4-BE49-F238E27FC236}">
                    <a16:creationId xmlns:a16="http://schemas.microsoft.com/office/drawing/2014/main" id="{7209184A-542B-FF40-9C36-7892EB0A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2 h 149"/>
                  <a:gd name="T2" fmla="*/ 1 w 210"/>
                  <a:gd name="T3" fmla="*/ 3 h 149"/>
                  <a:gd name="T4" fmla="*/ 1 w 210"/>
                  <a:gd name="T5" fmla="*/ 3 h 149"/>
                  <a:gd name="T6" fmla="*/ 2 w 210"/>
                  <a:gd name="T7" fmla="*/ 3 h 149"/>
                  <a:gd name="T8" fmla="*/ 4 w 210"/>
                  <a:gd name="T9" fmla="*/ 2 h 149"/>
                  <a:gd name="T10" fmla="*/ 4 w 210"/>
                  <a:gd name="T11" fmla="*/ 2 h 149"/>
                  <a:gd name="T12" fmla="*/ 4 w 210"/>
                  <a:gd name="T13" fmla="*/ 1 h 149"/>
                  <a:gd name="T14" fmla="*/ 4 w 210"/>
                  <a:gd name="T15" fmla="*/ 0 h 149"/>
                  <a:gd name="T16" fmla="*/ 3 w 210"/>
                  <a:gd name="T17" fmla="*/ 0 h 149"/>
                  <a:gd name="T18" fmla="*/ 2 w 210"/>
                  <a:gd name="T19" fmla="*/ 0 h 149"/>
                  <a:gd name="T20" fmla="*/ 1 w 210"/>
                  <a:gd name="T21" fmla="*/ 1 h 149"/>
                  <a:gd name="T22" fmla="*/ 0 w 210"/>
                  <a:gd name="T23" fmla="*/ 2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48" name="Freeform 70">
                <a:extLst>
                  <a:ext uri="{FF2B5EF4-FFF2-40B4-BE49-F238E27FC236}">
                    <a16:creationId xmlns:a16="http://schemas.microsoft.com/office/drawing/2014/main" id="{57259416-D036-154B-AB9B-878229865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1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</p:grpSp>
      <p:sp>
        <p:nvSpPr>
          <p:cNvPr id="40007" name="AutoShape 71">
            <a:extLst>
              <a:ext uri="{FF2B5EF4-FFF2-40B4-BE49-F238E27FC236}">
                <a16:creationId xmlns:a16="http://schemas.microsoft.com/office/drawing/2014/main" id="{803A6ECB-0A24-8E42-8DC4-5BEA62CA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19400"/>
            <a:ext cx="3962400" cy="914400"/>
          </a:xfrm>
          <a:prstGeom prst="cloudCallout">
            <a:avLst>
              <a:gd name="adj1" fmla="val -48838"/>
              <a:gd name="adj2" fmla="val 136458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Hey isn’t it simple?</a:t>
            </a:r>
          </a:p>
        </p:txBody>
      </p:sp>
      <p:grpSp>
        <p:nvGrpSpPr>
          <p:cNvPr id="40008" name="Group 72">
            <a:extLst>
              <a:ext uri="{FF2B5EF4-FFF2-40B4-BE49-F238E27FC236}">
                <a16:creationId xmlns:a16="http://schemas.microsoft.com/office/drawing/2014/main" id="{7D5DA509-F721-814E-9E74-01A43279AB7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724400"/>
            <a:ext cx="2384425" cy="1543050"/>
            <a:chOff x="1303" y="1686"/>
            <a:chExt cx="2573" cy="1669"/>
          </a:xfrm>
        </p:grpSpPr>
        <p:grpSp>
          <p:nvGrpSpPr>
            <p:cNvPr id="11358" name="Group 73">
              <a:extLst>
                <a:ext uri="{FF2B5EF4-FFF2-40B4-BE49-F238E27FC236}">
                  <a16:creationId xmlns:a16="http://schemas.microsoft.com/office/drawing/2014/main" id="{4640AAE6-1CFA-464F-81A3-DA01FA5EC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1424" name="Freeform 74">
                <a:extLst>
                  <a:ext uri="{FF2B5EF4-FFF2-40B4-BE49-F238E27FC236}">
                    <a16:creationId xmlns:a16="http://schemas.microsoft.com/office/drawing/2014/main" id="{C57511F5-8564-5D41-8551-8B820626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393 w 5145"/>
                  <a:gd name="T1" fmla="*/ 0 h 963"/>
                  <a:gd name="T2" fmla="*/ 1287 w 5145"/>
                  <a:gd name="T3" fmla="*/ 0 h 963"/>
                  <a:gd name="T4" fmla="*/ 1046 w 5145"/>
                  <a:gd name="T5" fmla="*/ 240 h 963"/>
                  <a:gd name="T6" fmla="*/ 0 w 5145"/>
                  <a:gd name="T7" fmla="*/ 240 h 963"/>
                  <a:gd name="T8" fmla="*/ 393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25" name="Rectangle 75">
                <a:extLst>
                  <a:ext uri="{FF2B5EF4-FFF2-40B4-BE49-F238E27FC236}">
                    <a16:creationId xmlns:a16="http://schemas.microsoft.com/office/drawing/2014/main" id="{160D10E4-D1B0-0443-8D39-A534B51A3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426" name="Freeform 76">
                <a:extLst>
                  <a:ext uri="{FF2B5EF4-FFF2-40B4-BE49-F238E27FC236}">
                    <a16:creationId xmlns:a16="http://schemas.microsoft.com/office/drawing/2014/main" id="{D4DC9A9F-0BC7-DF45-BD89-28141C11C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241 w 963"/>
                  <a:gd name="T1" fmla="*/ 0 h 1192"/>
                  <a:gd name="T2" fmla="*/ 0 w 963"/>
                  <a:gd name="T3" fmla="*/ 240 h 1192"/>
                  <a:gd name="T4" fmla="*/ 0 w 963"/>
                  <a:gd name="T5" fmla="*/ 297 h 1192"/>
                  <a:gd name="T6" fmla="*/ 241 w 963"/>
                  <a:gd name="T7" fmla="*/ 55 h 1192"/>
                  <a:gd name="T8" fmla="*/ 24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11359" name="Freeform 77">
              <a:extLst>
                <a:ext uri="{FF2B5EF4-FFF2-40B4-BE49-F238E27FC236}">
                  <a16:creationId xmlns:a16="http://schemas.microsoft.com/office/drawing/2014/main" id="{521E5F35-C70A-0D4D-B32D-F880DE10C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8 h 95"/>
                <a:gd name="T2" fmla="*/ 3 w 39"/>
                <a:gd name="T3" fmla="*/ 4 h 95"/>
                <a:gd name="T4" fmla="*/ 10 w 39"/>
                <a:gd name="T5" fmla="*/ 0 h 95"/>
                <a:gd name="T6" fmla="*/ 10 w 39"/>
                <a:gd name="T7" fmla="*/ 24 h 95"/>
                <a:gd name="T8" fmla="*/ 8 w 39"/>
                <a:gd name="T9" fmla="*/ 21 h 95"/>
                <a:gd name="T10" fmla="*/ 6 w 39"/>
                <a:gd name="T11" fmla="*/ 18 h 95"/>
                <a:gd name="T12" fmla="*/ 2 w 39"/>
                <a:gd name="T13" fmla="*/ 13 h 95"/>
                <a:gd name="T14" fmla="*/ 0 w 39"/>
                <a:gd name="T15" fmla="*/ 8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1360" name="Group 78">
              <a:extLst>
                <a:ext uri="{FF2B5EF4-FFF2-40B4-BE49-F238E27FC236}">
                  <a16:creationId xmlns:a16="http://schemas.microsoft.com/office/drawing/2014/main" id="{76E2B405-E3F1-0F4C-B45F-5E8D3723C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1422" name="Oval 79">
                <a:extLst>
                  <a:ext uri="{FF2B5EF4-FFF2-40B4-BE49-F238E27FC236}">
                    <a16:creationId xmlns:a16="http://schemas.microsoft.com/office/drawing/2014/main" id="{2A8AEB26-1584-8043-A04B-FC2802D57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423" name="Oval 80">
                <a:extLst>
                  <a:ext uri="{FF2B5EF4-FFF2-40B4-BE49-F238E27FC236}">
                    <a16:creationId xmlns:a16="http://schemas.microsoft.com/office/drawing/2014/main" id="{DF572017-3873-3843-B367-2A2B913B1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</p:grpSp>
        <p:grpSp>
          <p:nvGrpSpPr>
            <p:cNvPr id="11361" name="Group 81">
              <a:extLst>
                <a:ext uri="{FF2B5EF4-FFF2-40B4-BE49-F238E27FC236}">
                  <a16:creationId xmlns:a16="http://schemas.microsoft.com/office/drawing/2014/main" id="{5B399152-E012-764C-B341-6B7AEC7FF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1420" name="Oval 82">
                <a:extLst>
                  <a:ext uri="{FF2B5EF4-FFF2-40B4-BE49-F238E27FC236}">
                    <a16:creationId xmlns:a16="http://schemas.microsoft.com/office/drawing/2014/main" id="{224581B8-50FD-4540-A67C-843DEF155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1421" name="Oval 83">
                <a:extLst>
                  <a:ext uri="{FF2B5EF4-FFF2-40B4-BE49-F238E27FC236}">
                    <a16:creationId xmlns:a16="http://schemas.microsoft.com/office/drawing/2014/main" id="{23410946-A7FD-0448-824C-D05B07FC7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</p:grpSp>
        <p:grpSp>
          <p:nvGrpSpPr>
            <p:cNvPr id="11362" name="Group 84">
              <a:extLst>
                <a:ext uri="{FF2B5EF4-FFF2-40B4-BE49-F238E27FC236}">
                  <a16:creationId xmlns:a16="http://schemas.microsoft.com/office/drawing/2014/main" id="{4BB98D0E-F446-3F4F-9EED-4E1BD5260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1400" name="Group 85">
                <a:extLst>
                  <a:ext uri="{FF2B5EF4-FFF2-40B4-BE49-F238E27FC236}">
                    <a16:creationId xmlns:a16="http://schemas.microsoft.com/office/drawing/2014/main" id="{E1185B6E-B960-EC4E-9C08-A9F5BF2174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1403" name="Freeform 86">
                  <a:extLst>
                    <a:ext uri="{FF2B5EF4-FFF2-40B4-BE49-F238E27FC236}">
                      <a16:creationId xmlns:a16="http://schemas.microsoft.com/office/drawing/2014/main" id="{6F4D5155-19BB-6046-8718-3BC9E4C5E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5 w 128"/>
                    <a:gd name="T1" fmla="*/ 4 h 311"/>
                    <a:gd name="T2" fmla="*/ 24 w 128"/>
                    <a:gd name="T3" fmla="*/ 0 h 311"/>
                    <a:gd name="T4" fmla="*/ 28 w 128"/>
                    <a:gd name="T5" fmla="*/ 4 h 311"/>
                    <a:gd name="T6" fmla="*/ 31 w 128"/>
                    <a:gd name="T7" fmla="*/ 15 h 311"/>
                    <a:gd name="T8" fmla="*/ 32 w 128"/>
                    <a:gd name="T9" fmla="*/ 31 h 311"/>
                    <a:gd name="T10" fmla="*/ 31 w 128"/>
                    <a:gd name="T11" fmla="*/ 48 h 311"/>
                    <a:gd name="T12" fmla="*/ 26 w 128"/>
                    <a:gd name="T13" fmla="*/ 64 h 311"/>
                    <a:gd name="T14" fmla="*/ 19 w 128"/>
                    <a:gd name="T15" fmla="*/ 76 h 311"/>
                    <a:gd name="T16" fmla="*/ 9 w 128"/>
                    <a:gd name="T17" fmla="*/ 77 h 311"/>
                    <a:gd name="T18" fmla="*/ 0 w 128"/>
                    <a:gd name="T19" fmla="*/ 54 h 311"/>
                    <a:gd name="T20" fmla="*/ 15 w 128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04" name="Freeform 87">
                  <a:extLst>
                    <a:ext uri="{FF2B5EF4-FFF2-40B4-BE49-F238E27FC236}">
                      <a16:creationId xmlns:a16="http://schemas.microsoft.com/office/drawing/2014/main" id="{4F281967-79D0-CF43-9CDA-DCC9ABCA33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8 w 126"/>
                    <a:gd name="T1" fmla="*/ 4 h 311"/>
                    <a:gd name="T2" fmla="*/ 9 w 126"/>
                    <a:gd name="T3" fmla="*/ 0 h 311"/>
                    <a:gd name="T4" fmla="*/ 5 w 126"/>
                    <a:gd name="T5" fmla="*/ 4 h 311"/>
                    <a:gd name="T6" fmla="*/ 2 w 126"/>
                    <a:gd name="T7" fmla="*/ 15 h 311"/>
                    <a:gd name="T8" fmla="*/ 0 w 126"/>
                    <a:gd name="T9" fmla="*/ 31 h 311"/>
                    <a:gd name="T10" fmla="*/ 2 w 126"/>
                    <a:gd name="T11" fmla="*/ 48 h 311"/>
                    <a:gd name="T12" fmla="*/ 6 w 126"/>
                    <a:gd name="T13" fmla="*/ 64 h 311"/>
                    <a:gd name="T14" fmla="*/ 13 w 126"/>
                    <a:gd name="T15" fmla="*/ 76 h 311"/>
                    <a:gd name="T16" fmla="*/ 23 w 126"/>
                    <a:gd name="T17" fmla="*/ 77 h 311"/>
                    <a:gd name="T18" fmla="*/ 32 w 126"/>
                    <a:gd name="T19" fmla="*/ 54 h 311"/>
                    <a:gd name="T20" fmla="*/ 18 w 126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11405" name="Group 88">
                  <a:extLst>
                    <a:ext uri="{FF2B5EF4-FFF2-40B4-BE49-F238E27FC236}">
                      <a16:creationId xmlns:a16="http://schemas.microsoft.com/office/drawing/2014/main" id="{813FE2CC-3376-8A44-9775-749A7B953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1416" name="Freeform 89">
                    <a:extLst>
                      <a:ext uri="{FF2B5EF4-FFF2-40B4-BE49-F238E27FC236}">
                        <a16:creationId xmlns:a16="http://schemas.microsoft.com/office/drawing/2014/main" id="{3627228A-46CD-7D45-8174-9ADC63CA6A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39 w 2472"/>
                      <a:gd name="T1" fmla="*/ 328 h 1310"/>
                      <a:gd name="T2" fmla="*/ 139 w 2472"/>
                      <a:gd name="T3" fmla="*/ 316 h 1310"/>
                      <a:gd name="T4" fmla="*/ 139 w 2472"/>
                      <a:gd name="T5" fmla="*/ 295 h 1310"/>
                      <a:gd name="T6" fmla="*/ 142 w 2472"/>
                      <a:gd name="T7" fmla="*/ 274 h 1310"/>
                      <a:gd name="T8" fmla="*/ 128 w 2472"/>
                      <a:gd name="T9" fmla="*/ 282 h 1310"/>
                      <a:gd name="T10" fmla="*/ 116 w 2472"/>
                      <a:gd name="T11" fmla="*/ 290 h 1310"/>
                      <a:gd name="T12" fmla="*/ 90 w 2472"/>
                      <a:gd name="T13" fmla="*/ 299 h 1310"/>
                      <a:gd name="T14" fmla="*/ 67 w 2472"/>
                      <a:gd name="T15" fmla="*/ 302 h 1310"/>
                      <a:gd name="T16" fmla="*/ 52 w 2472"/>
                      <a:gd name="T17" fmla="*/ 301 h 1310"/>
                      <a:gd name="T18" fmla="*/ 41 w 2472"/>
                      <a:gd name="T19" fmla="*/ 296 h 1310"/>
                      <a:gd name="T20" fmla="*/ 30 w 2472"/>
                      <a:gd name="T21" fmla="*/ 281 h 1310"/>
                      <a:gd name="T22" fmla="*/ 17 w 2472"/>
                      <a:gd name="T23" fmla="*/ 258 h 1310"/>
                      <a:gd name="T24" fmla="*/ 10 w 2472"/>
                      <a:gd name="T25" fmla="*/ 239 h 1310"/>
                      <a:gd name="T26" fmla="*/ 6 w 2472"/>
                      <a:gd name="T27" fmla="*/ 223 h 1310"/>
                      <a:gd name="T28" fmla="*/ 3 w 2472"/>
                      <a:gd name="T29" fmla="*/ 207 h 1310"/>
                      <a:gd name="T30" fmla="*/ 2 w 2472"/>
                      <a:gd name="T31" fmla="*/ 194 h 1310"/>
                      <a:gd name="T32" fmla="*/ 0 w 2472"/>
                      <a:gd name="T33" fmla="*/ 177 h 1310"/>
                      <a:gd name="T34" fmla="*/ 0 w 2472"/>
                      <a:gd name="T35" fmla="*/ 156 h 1310"/>
                      <a:gd name="T36" fmla="*/ 1 w 2472"/>
                      <a:gd name="T37" fmla="*/ 137 h 1310"/>
                      <a:gd name="T38" fmla="*/ 4 w 2472"/>
                      <a:gd name="T39" fmla="*/ 119 h 1310"/>
                      <a:gd name="T40" fmla="*/ 7 w 2472"/>
                      <a:gd name="T41" fmla="*/ 101 h 1310"/>
                      <a:gd name="T42" fmla="*/ 10 w 2472"/>
                      <a:gd name="T43" fmla="*/ 84 h 1310"/>
                      <a:gd name="T44" fmla="*/ 15 w 2472"/>
                      <a:gd name="T45" fmla="*/ 68 h 1310"/>
                      <a:gd name="T46" fmla="*/ 21 w 2472"/>
                      <a:gd name="T47" fmla="*/ 46 h 1310"/>
                      <a:gd name="T48" fmla="*/ 28 w 2472"/>
                      <a:gd name="T49" fmla="*/ 34 h 1310"/>
                      <a:gd name="T50" fmla="*/ 36 w 2472"/>
                      <a:gd name="T51" fmla="*/ 20 h 1310"/>
                      <a:gd name="T52" fmla="*/ 41 w 2472"/>
                      <a:gd name="T53" fmla="*/ 29 h 1310"/>
                      <a:gd name="T54" fmla="*/ 48 w 2472"/>
                      <a:gd name="T55" fmla="*/ 38 h 1310"/>
                      <a:gd name="T56" fmla="*/ 59 w 2472"/>
                      <a:gd name="T57" fmla="*/ 51 h 1310"/>
                      <a:gd name="T58" fmla="*/ 68 w 2472"/>
                      <a:gd name="T59" fmla="*/ 57 h 1310"/>
                      <a:gd name="T60" fmla="*/ 79 w 2472"/>
                      <a:gd name="T61" fmla="*/ 60 h 1310"/>
                      <a:gd name="T62" fmla="*/ 99 w 2472"/>
                      <a:gd name="T63" fmla="*/ 55 h 1310"/>
                      <a:gd name="T64" fmla="*/ 120 w 2472"/>
                      <a:gd name="T65" fmla="*/ 44 h 1310"/>
                      <a:gd name="T66" fmla="*/ 121 w 2472"/>
                      <a:gd name="T67" fmla="*/ 69 h 1310"/>
                      <a:gd name="T68" fmla="*/ 130 w 2472"/>
                      <a:gd name="T69" fmla="*/ 127 h 1310"/>
                      <a:gd name="T70" fmla="*/ 127 w 2472"/>
                      <a:gd name="T71" fmla="*/ 156 h 1310"/>
                      <a:gd name="T72" fmla="*/ 147 w 2472"/>
                      <a:gd name="T73" fmla="*/ 115 h 1310"/>
                      <a:gd name="T74" fmla="*/ 165 w 2472"/>
                      <a:gd name="T75" fmla="*/ 87 h 1310"/>
                      <a:gd name="T76" fmla="*/ 182 w 2472"/>
                      <a:gd name="T77" fmla="*/ 67 h 1310"/>
                      <a:gd name="T78" fmla="*/ 205 w 2472"/>
                      <a:gd name="T79" fmla="*/ 44 h 1310"/>
                      <a:gd name="T80" fmla="*/ 225 w 2472"/>
                      <a:gd name="T81" fmla="*/ 26 h 1310"/>
                      <a:gd name="T82" fmla="*/ 265 w 2472"/>
                      <a:gd name="T83" fmla="*/ 9 h 1310"/>
                      <a:gd name="T84" fmla="*/ 311 w 2472"/>
                      <a:gd name="T85" fmla="*/ 0 h 1310"/>
                      <a:gd name="T86" fmla="*/ 366 w 2472"/>
                      <a:gd name="T87" fmla="*/ 0 h 1310"/>
                      <a:gd name="T88" fmla="*/ 458 w 2472"/>
                      <a:gd name="T89" fmla="*/ 15 h 1310"/>
                      <a:gd name="T90" fmla="*/ 518 w 2472"/>
                      <a:gd name="T91" fmla="*/ 41 h 1310"/>
                      <a:gd name="T92" fmla="*/ 555 w 2472"/>
                      <a:gd name="T93" fmla="*/ 72 h 1310"/>
                      <a:gd name="T94" fmla="*/ 581 w 2472"/>
                      <a:gd name="T95" fmla="*/ 110 h 1310"/>
                      <a:gd name="T96" fmla="*/ 604 w 2472"/>
                      <a:gd name="T97" fmla="*/ 147 h 1310"/>
                      <a:gd name="T98" fmla="*/ 616 w 2472"/>
                      <a:gd name="T99" fmla="*/ 185 h 1310"/>
                      <a:gd name="T100" fmla="*/ 618 w 2472"/>
                      <a:gd name="T101" fmla="*/ 265 h 1310"/>
                      <a:gd name="T102" fmla="*/ 616 w 2472"/>
                      <a:gd name="T103" fmla="*/ 328 h 1310"/>
                      <a:gd name="T104" fmla="*/ 139 w 2472"/>
                      <a:gd name="T105" fmla="*/ 328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grpSp>
                <p:nvGrpSpPr>
                  <p:cNvPr id="11417" name="Group 90">
                    <a:extLst>
                      <a:ext uri="{FF2B5EF4-FFF2-40B4-BE49-F238E27FC236}">
                        <a16:creationId xmlns:a16="http://schemas.microsoft.com/office/drawing/2014/main" id="{F7A070A3-0ED2-2A41-AE14-9E6DE2E51C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1418" name="Freeform 91">
                      <a:extLst>
                        <a:ext uri="{FF2B5EF4-FFF2-40B4-BE49-F238E27FC236}">
                          <a16:creationId xmlns:a16="http://schemas.microsoft.com/office/drawing/2014/main" id="{AC691653-9BFE-3043-8D2D-F33D9695CD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6 w 896"/>
                        <a:gd name="T1" fmla="*/ 41 h 808"/>
                        <a:gd name="T2" fmla="*/ 0 w 896"/>
                        <a:gd name="T3" fmla="*/ 75 h 808"/>
                        <a:gd name="T4" fmla="*/ 9 w 896"/>
                        <a:gd name="T5" fmla="*/ 113 h 808"/>
                        <a:gd name="T6" fmla="*/ 12 w 896"/>
                        <a:gd name="T7" fmla="*/ 136 h 808"/>
                        <a:gd name="T8" fmla="*/ 13 w 896"/>
                        <a:gd name="T9" fmla="*/ 145 h 808"/>
                        <a:gd name="T10" fmla="*/ 18 w 896"/>
                        <a:gd name="T11" fmla="*/ 158 h 808"/>
                        <a:gd name="T12" fmla="*/ 23 w 896"/>
                        <a:gd name="T13" fmla="*/ 170 h 808"/>
                        <a:gd name="T14" fmla="*/ 34 w 896"/>
                        <a:gd name="T15" fmla="*/ 183 h 808"/>
                        <a:gd name="T16" fmla="*/ 41 w 896"/>
                        <a:gd name="T17" fmla="*/ 193 h 808"/>
                        <a:gd name="T18" fmla="*/ 52 w 896"/>
                        <a:gd name="T19" fmla="*/ 202 h 808"/>
                        <a:gd name="T20" fmla="*/ 98 w 896"/>
                        <a:gd name="T21" fmla="*/ 147 h 808"/>
                        <a:gd name="T22" fmla="*/ 149 w 896"/>
                        <a:gd name="T23" fmla="*/ 202 h 808"/>
                        <a:gd name="T24" fmla="*/ 161 w 896"/>
                        <a:gd name="T25" fmla="*/ 192 h 808"/>
                        <a:gd name="T26" fmla="*/ 171 w 896"/>
                        <a:gd name="T27" fmla="*/ 179 h 808"/>
                        <a:gd name="T28" fmla="*/ 179 w 896"/>
                        <a:gd name="T29" fmla="*/ 164 h 808"/>
                        <a:gd name="T30" fmla="*/ 190 w 896"/>
                        <a:gd name="T31" fmla="*/ 147 h 808"/>
                        <a:gd name="T32" fmla="*/ 207 w 896"/>
                        <a:gd name="T33" fmla="*/ 113 h 808"/>
                        <a:gd name="T34" fmla="*/ 219 w 896"/>
                        <a:gd name="T35" fmla="*/ 61 h 808"/>
                        <a:gd name="T36" fmla="*/ 225 w 896"/>
                        <a:gd name="T37" fmla="*/ 35 h 808"/>
                        <a:gd name="T38" fmla="*/ 187 w 896"/>
                        <a:gd name="T39" fmla="*/ 12 h 808"/>
                        <a:gd name="T40" fmla="*/ 147 w 896"/>
                        <a:gd name="T41" fmla="*/ 0 h 808"/>
                        <a:gd name="T42" fmla="*/ 83 w 896"/>
                        <a:gd name="T43" fmla="*/ 4 h 808"/>
                        <a:gd name="T44" fmla="*/ 38 w 896"/>
                        <a:gd name="T45" fmla="*/ 15 h 808"/>
                        <a:gd name="T46" fmla="*/ 6 w 896"/>
                        <a:gd name="T47" fmla="*/ 4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  <p:sp>
                  <p:nvSpPr>
                    <p:cNvPr id="11419" name="Freeform 92">
                      <a:extLst>
                        <a:ext uri="{FF2B5EF4-FFF2-40B4-BE49-F238E27FC236}">
                          <a16:creationId xmlns:a16="http://schemas.microsoft.com/office/drawing/2014/main" id="{204F7F03-D475-7B41-B31E-63FC9D5C7B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63 w 553"/>
                        <a:gd name="T1" fmla="*/ 0 h 1424"/>
                        <a:gd name="T2" fmla="*/ 30 w 553"/>
                        <a:gd name="T3" fmla="*/ 40 h 1424"/>
                        <a:gd name="T4" fmla="*/ 43 w 553"/>
                        <a:gd name="T5" fmla="*/ 72 h 1424"/>
                        <a:gd name="T6" fmla="*/ 20 w 553"/>
                        <a:gd name="T7" fmla="*/ 115 h 1424"/>
                        <a:gd name="T8" fmla="*/ 6 w 553"/>
                        <a:gd name="T9" fmla="*/ 175 h 1424"/>
                        <a:gd name="T10" fmla="*/ 0 w 553"/>
                        <a:gd name="T11" fmla="*/ 216 h 1424"/>
                        <a:gd name="T12" fmla="*/ 6 w 553"/>
                        <a:gd name="T13" fmla="*/ 253 h 1424"/>
                        <a:gd name="T14" fmla="*/ 17 w 553"/>
                        <a:gd name="T15" fmla="*/ 299 h 1424"/>
                        <a:gd name="T16" fmla="*/ 72 w 553"/>
                        <a:gd name="T17" fmla="*/ 357 h 1424"/>
                        <a:gd name="T18" fmla="*/ 126 w 553"/>
                        <a:gd name="T19" fmla="*/ 288 h 1424"/>
                        <a:gd name="T20" fmla="*/ 138 w 553"/>
                        <a:gd name="T21" fmla="*/ 224 h 1424"/>
                        <a:gd name="T22" fmla="*/ 129 w 553"/>
                        <a:gd name="T23" fmla="*/ 164 h 1424"/>
                        <a:gd name="T24" fmla="*/ 115 w 553"/>
                        <a:gd name="T25" fmla="*/ 112 h 1424"/>
                        <a:gd name="T26" fmla="*/ 92 w 553"/>
                        <a:gd name="T27" fmla="*/ 69 h 1424"/>
                        <a:gd name="T28" fmla="*/ 109 w 553"/>
                        <a:gd name="T29" fmla="*/ 49 h 1424"/>
                        <a:gd name="T30" fmla="*/ 63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N"/>
                    </a:p>
                  </p:txBody>
                </p:sp>
              </p:grpSp>
            </p:grpSp>
            <p:sp>
              <p:nvSpPr>
                <p:cNvPr id="11406" name="Freeform 93">
                  <a:extLst>
                    <a:ext uri="{FF2B5EF4-FFF2-40B4-BE49-F238E27FC236}">
                      <a16:creationId xmlns:a16="http://schemas.microsoft.com/office/drawing/2014/main" id="{C3D70257-5803-B845-8080-9102FAF35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83 w 693"/>
                    <a:gd name="T1" fmla="*/ 9 h 873"/>
                    <a:gd name="T2" fmla="*/ 88 w 693"/>
                    <a:gd name="T3" fmla="*/ 2 h 873"/>
                    <a:gd name="T4" fmla="*/ 97 w 693"/>
                    <a:gd name="T5" fmla="*/ 0 h 873"/>
                    <a:gd name="T6" fmla="*/ 103 w 693"/>
                    <a:gd name="T7" fmla="*/ 0 h 873"/>
                    <a:gd name="T8" fmla="*/ 106 w 693"/>
                    <a:gd name="T9" fmla="*/ 4 h 873"/>
                    <a:gd name="T10" fmla="*/ 109 w 693"/>
                    <a:gd name="T11" fmla="*/ 12 h 873"/>
                    <a:gd name="T12" fmla="*/ 110 w 693"/>
                    <a:gd name="T13" fmla="*/ 28 h 873"/>
                    <a:gd name="T14" fmla="*/ 109 w 693"/>
                    <a:gd name="T15" fmla="*/ 43 h 873"/>
                    <a:gd name="T16" fmla="*/ 108 w 693"/>
                    <a:gd name="T17" fmla="*/ 53 h 873"/>
                    <a:gd name="T18" fmla="*/ 111 w 693"/>
                    <a:gd name="T19" fmla="*/ 75 h 873"/>
                    <a:gd name="T20" fmla="*/ 115 w 693"/>
                    <a:gd name="T21" fmla="*/ 91 h 873"/>
                    <a:gd name="T22" fmla="*/ 117 w 693"/>
                    <a:gd name="T23" fmla="*/ 97 h 873"/>
                    <a:gd name="T24" fmla="*/ 123 w 693"/>
                    <a:gd name="T25" fmla="*/ 107 h 873"/>
                    <a:gd name="T26" fmla="*/ 133 w 693"/>
                    <a:gd name="T27" fmla="*/ 140 h 873"/>
                    <a:gd name="T28" fmla="*/ 141 w 693"/>
                    <a:gd name="T29" fmla="*/ 149 h 873"/>
                    <a:gd name="T30" fmla="*/ 155 w 693"/>
                    <a:gd name="T31" fmla="*/ 163 h 873"/>
                    <a:gd name="T32" fmla="*/ 174 w 693"/>
                    <a:gd name="T33" fmla="*/ 181 h 873"/>
                    <a:gd name="T34" fmla="*/ 106 w 693"/>
                    <a:gd name="T35" fmla="*/ 218 h 873"/>
                    <a:gd name="T36" fmla="*/ 65 w 693"/>
                    <a:gd name="T37" fmla="*/ 172 h 873"/>
                    <a:gd name="T38" fmla="*/ 49 w 693"/>
                    <a:gd name="T39" fmla="*/ 179 h 873"/>
                    <a:gd name="T40" fmla="*/ 24 w 693"/>
                    <a:gd name="T41" fmla="*/ 184 h 873"/>
                    <a:gd name="T42" fmla="*/ 8 w 693"/>
                    <a:gd name="T43" fmla="*/ 181 h 873"/>
                    <a:gd name="T44" fmla="*/ 0 w 693"/>
                    <a:gd name="T45" fmla="*/ 174 h 873"/>
                    <a:gd name="T46" fmla="*/ 0 w 693"/>
                    <a:gd name="T47" fmla="*/ 167 h 873"/>
                    <a:gd name="T48" fmla="*/ 5 w 693"/>
                    <a:gd name="T49" fmla="*/ 158 h 873"/>
                    <a:gd name="T50" fmla="*/ 20 w 693"/>
                    <a:gd name="T51" fmla="*/ 153 h 873"/>
                    <a:gd name="T52" fmla="*/ 40 w 693"/>
                    <a:gd name="T53" fmla="*/ 148 h 873"/>
                    <a:gd name="T54" fmla="*/ 54 w 693"/>
                    <a:gd name="T55" fmla="*/ 143 h 873"/>
                    <a:gd name="T56" fmla="*/ 61 w 693"/>
                    <a:gd name="T57" fmla="*/ 136 h 873"/>
                    <a:gd name="T58" fmla="*/ 70 w 693"/>
                    <a:gd name="T59" fmla="*/ 127 h 873"/>
                    <a:gd name="T60" fmla="*/ 76 w 693"/>
                    <a:gd name="T61" fmla="*/ 121 h 873"/>
                    <a:gd name="T62" fmla="*/ 82 w 693"/>
                    <a:gd name="T63" fmla="*/ 112 h 873"/>
                    <a:gd name="T64" fmla="*/ 82 w 693"/>
                    <a:gd name="T65" fmla="*/ 94 h 873"/>
                    <a:gd name="T66" fmla="*/ 80 w 693"/>
                    <a:gd name="T67" fmla="*/ 75 h 873"/>
                    <a:gd name="T68" fmla="*/ 76 w 693"/>
                    <a:gd name="T69" fmla="*/ 54 h 873"/>
                    <a:gd name="T70" fmla="*/ 79 w 693"/>
                    <a:gd name="T71" fmla="*/ 25 h 873"/>
                    <a:gd name="T72" fmla="*/ 83 w 693"/>
                    <a:gd name="T73" fmla="*/ 9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407" name="Freeform 94">
                  <a:extLst>
                    <a:ext uri="{FF2B5EF4-FFF2-40B4-BE49-F238E27FC236}">
                      <a16:creationId xmlns:a16="http://schemas.microsoft.com/office/drawing/2014/main" id="{10B1E31D-B67D-5F4F-9BD2-6A69842F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64 w 874"/>
                    <a:gd name="T1" fmla="*/ 5 h 1244"/>
                    <a:gd name="T2" fmla="*/ 48 w 874"/>
                    <a:gd name="T3" fmla="*/ 16 h 1244"/>
                    <a:gd name="T4" fmla="*/ 38 w 874"/>
                    <a:gd name="T5" fmla="*/ 25 h 1244"/>
                    <a:gd name="T6" fmla="*/ 30 w 874"/>
                    <a:gd name="T7" fmla="*/ 37 h 1244"/>
                    <a:gd name="T8" fmla="*/ 20 w 874"/>
                    <a:gd name="T9" fmla="*/ 50 h 1244"/>
                    <a:gd name="T10" fmla="*/ 16 w 874"/>
                    <a:gd name="T11" fmla="*/ 69 h 1244"/>
                    <a:gd name="T12" fmla="*/ 12 w 874"/>
                    <a:gd name="T13" fmla="*/ 83 h 1244"/>
                    <a:gd name="T14" fmla="*/ 12 w 874"/>
                    <a:gd name="T15" fmla="*/ 101 h 1244"/>
                    <a:gd name="T16" fmla="*/ 16 w 874"/>
                    <a:gd name="T17" fmla="*/ 125 h 1244"/>
                    <a:gd name="T18" fmla="*/ 17 w 874"/>
                    <a:gd name="T19" fmla="*/ 147 h 1244"/>
                    <a:gd name="T20" fmla="*/ 11 w 874"/>
                    <a:gd name="T21" fmla="*/ 170 h 1244"/>
                    <a:gd name="T22" fmla="*/ 5 w 874"/>
                    <a:gd name="T23" fmla="*/ 192 h 1244"/>
                    <a:gd name="T24" fmla="*/ 0 w 874"/>
                    <a:gd name="T25" fmla="*/ 213 h 1244"/>
                    <a:gd name="T26" fmla="*/ 0 w 874"/>
                    <a:gd name="T27" fmla="*/ 230 h 1244"/>
                    <a:gd name="T28" fmla="*/ 2 w 874"/>
                    <a:gd name="T29" fmla="*/ 246 h 1244"/>
                    <a:gd name="T30" fmla="*/ 5 w 874"/>
                    <a:gd name="T31" fmla="*/ 258 h 1244"/>
                    <a:gd name="T32" fmla="*/ 11 w 874"/>
                    <a:gd name="T33" fmla="*/ 272 h 1244"/>
                    <a:gd name="T34" fmla="*/ 19 w 874"/>
                    <a:gd name="T35" fmla="*/ 281 h 1244"/>
                    <a:gd name="T36" fmla="*/ 29 w 874"/>
                    <a:gd name="T37" fmla="*/ 289 h 1244"/>
                    <a:gd name="T38" fmla="*/ 49 w 874"/>
                    <a:gd name="T39" fmla="*/ 301 h 1244"/>
                    <a:gd name="T40" fmla="*/ 72 w 874"/>
                    <a:gd name="T41" fmla="*/ 307 h 1244"/>
                    <a:gd name="T42" fmla="*/ 95 w 874"/>
                    <a:gd name="T43" fmla="*/ 310 h 1244"/>
                    <a:gd name="T44" fmla="*/ 117 w 874"/>
                    <a:gd name="T45" fmla="*/ 307 h 1244"/>
                    <a:gd name="T46" fmla="*/ 136 w 874"/>
                    <a:gd name="T47" fmla="*/ 304 h 1244"/>
                    <a:gd name="T48" fmla="*/ 156 w 874"/>
                    <a:gd name="T49" fmla="*/ 295 h 1244"/>
                    <a:gd name="T50" fmla="*/ 173 w 874"/>
                    <a:gd name="T51" fmla="*/ 287 h 1244"/>
                    <a:gd name="T52" fmla="*/ 187 w 874"/>
                    <a:gd name="T53" fmla="*/ 275 h 1244"/>
                    <a:gd name="T54" fmla="*/ 205 w 874"/>
                    <a:gd name="T55" fmla="*/ 255 h 1244"/>
                    <a:gd name="T56" fmla="*/ 212 w 874"/>
                    <a:gd name="T57" fmla="*/ 244 h 1244"/>
                    <a:gd name="T58" fmla="*/ 216 w 874"/>
                    <a:gd name="T59" fmla="*/ 230 h 1244"/>
                    <a:gd name="T60" fmla="*/ 219 w 874"/>
                    <a:gd name="T61" fmla="*/ 215 h 1244"/>
                    <a:gd name="T62" fmla="*/ 220 w 874"/>
                    <a:gd name="T63" fmla="*/ 202 h 1244"/>
                    <a:gd name="T64" fmla="*/ 217 w 874"/>
                    <a:gd name="T65" fmla="*/ 186 h 1244"/>
                    <a:gd name="T66" fmla="*/ 214 w 874"/>
                    <a:gd name="T67" fmla="*/ 170 h 1244"/>
                    <a:gd name="T68" fmla="*/ 210 w 874"/>
                    <a:gd name="T69" fmla="*/ 140 h 1244"/>
                    <a:gd name="T70" fmla="*/ 212 w 874"/>
                    <a:gd name="T71" fmla="*/ 125 h 1244"/>
                    <a:gd name="T72" fmla="*/ 217 w 874"/>
                    <a:gd name="T73" fmla="*/ 109 h 1244"/>
                    <a:gd name="T74" fmla="*/ 219 w 874"/>
                    <a:gd name="T75" fmla="*/ 79 h 1244"/>
                    <a:gd name="T76" fmla="*/ 217 w 874"/>
                    <a:gd name="T77" fmla="*/ 53 h 1244"/>
                    <a:gd name="T78" fmla="*/ 212 w 874"/>
                    <a:gd name="T79" fmla="*/ 35 h 1244"/>
                    <a:gd name="T80" fmla="*/ 202 w 874"/>
                    <a:gd name="T81" fmla="*/ 23 h 1244"/>
                    <a:gd name="T82" fmla="*/ 177 w 874"/>
                    <a:gd name="T83" fmla="*/ 10 h 1244"/>
                    <a:gd name="T84" fmla="*/ 147 w 874"/>
                    <a:gd name="T85" fmla="*/ 2 h 1244"/>
                    <a:gd name="T86" fmla="*/ 99 w 874"/>
                    <a:gd name="T87" fmla="*/ 0 h 1244"/>
                    <a:gd name="T88" fmla="*/ 64 w 874"/>
                    <a:gd name="T89" fmla="*/ 5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grpSp>
              <p:nvGrpSpPr>
                <p:cNvPr id="11408" name="Group 95">
                  <a:extLst>
                    <a:ext uri="{FF2B5EF4-FFF2-40B4-BE49-F238E27FC236}">
                      <a16:creationId xmlns:a16="http://schemas.microsoft.com/office/drawing/2014/main" id="{490BB7BF-310E-B542-BFCB-264B76BE18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1413" name="Freeform 96">
                    <a:extLst>
                      <a:ext uri="{FF2B5EF4-FFF2-40B4-BE49-F238E27FC236}">
                        <a16:creationId xmlns:a16="http://schemas.microsoft.com/office/drawing/2014/main" id="{418BF79C-9E7C-2540-B1F0-2231AB1923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1 h 19"/>
                      <a:gd name="T2" fmla="*/ 10 w 431"/>
                      <a:gd name="T3" fmla="*/ 0 h 19"/>
                      <a:gd name="T4" fmla="*/ 25 w 431"/>
                      <a:gd name="T5" fmla="*/ 0 h 19"/>
                      <a:gd name="T6" fmla="*/ 38 w 431"/>
                      <a:gd name="T7" fmla="*/ 0 h 19"/>
                      <a:gd name="T8" fmla="*/ 55 w 431"/>
                      <a:gd name="T9" fmla="*/ 2 h 19"/>
                      <a:gd name="T10" fmla="*/ 73 w 431"/>
                      <a:gd name="T11" fmla="*/ 2 h 19"/>
                      <a:gd name="T12" fmla="*/ 92 w 431"/>
                      <a:gd name="T13" fmla="*/ 2 h 19"/>
                      <a:gd name="T14" fmla="*/ 108 w 431"/>
                      <a:gd name="T15" fmla="*/ 4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1414" name="Freeform 97">
                    <a:extLst>
                      <a:ext uri="{FF2B5EF4-FFF2-40B4-BE49-F238E27FC236}">
                        <a16:creationId xmlns:a16="http://schemas.microsoft.com/office/drawing/2014/main" id="{E53F3819-C546-9D49-B8C2-1AA7B0CBA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2 h 5"/>
                      <a:gd name="T2" fmla="*/ 17 w 92"/>
                      <a:gd name="T3" fmla="*/ 0 h 5"/>
                      <a:gd name="T4" fmla="*/ 23 w 92"/>
                      <a:gd name="T5" fmla="*/ 2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1415" name="Freeform 98">
                    <a:extLst>
                      <a:ext uri="{FF2B5EF4-FFF2-40B4-BE49-F238E27FC236}">
                        <a16:creationId xmlns:a16="http://schemas.microsoft.com/office/drawing/2014/main" id="{88E73F4E-B48A-E54B-BAD6-B304EC4B45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35 w 202"/>
                      <a:gd name="T1" fmla="*/ 0 h 309"/>
                      <a:gd name="T2" fmla="*/ 33 w 202"/>
                      <a:gd name="T3" fmla="*/ 14 h 309"/>
                      <a:gd name="T4" fmla="*/ 36 w 202"/>
                      <a:gd name="T5" fmla="*/ 26 h 309"/>
                      <a:gd name="T6" fmla="*/ 39 w 202"/>
                      <a:gd name="T7" fmla="*/ 35 h 309"/>
                      <a:gd name="T8" fmla="*/ 45 w 202"/>
                      <a:gd name="T9" fmla="*/ 48 h 309"/>
                      <a:gd name="T10" fmla="*/ 48 w 202"/>
                      <a:gd name="T11" fmla="*/ 56 h 309"/>
                      <a:gd name="T12" fmla="*/ 51 w 202"/>
                      <a:gd name="T13" fmla="*/ 66 h 309"/>
                      <a:gd name="T14" fmla="*/ 48 w 202"/>
                      <a:gd name="T15" fmla="*/ 74 h 309"/>
                      <a:gd name="T16" fmla="*/ 44 w 202"/>
                      <a:gd name="T17" fmla="*/ 76 h 309"/>
                      <a:gd name="T18" fmla="*/ 36 w 202"/>
                      <a:gd name="T19" fmla="*/ 78 h 309"/>
                      <a:gd name="T20" fmla="*/ 28 w 202"/>
                      <a:gd name="T21" fmla="*/ 74 h 309"/>
                      <a:gd name="T22" fmla="*/ 16 w 202"/>
                      <a:gd name="T23" fmla="*/ 72 h 309"/>
                      <a:gd name="T24" fmla="*/ 0 w 202"/>
                      <a:gd name="T25" fmla="*/ 75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grpSp>
              <p:nvGrpSpPr>
                <p:cNvPr id="11409" name="Group 99">
                  <a:extLst>
                    <a:ext uri="{FF2B5EF4-FFF2-40B4-BE49-F238E27FC236}">
                      <a16:creationId xmlns:a16="http://schemas.microsoft.com/office/drawing/2014/main" id="{69D2092F-69B7-DC4A-AE4E-5737000C02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1411" name="Freeform 100">
                    <a:extLst>
                      <a:ext uri="{FF2B5EF4-FFF2-40B4-BE49-F238E27FC236}">
                        <a16:creationId xmlns:a16="http://schemas.microsoft.com/office/drawing/2014/main" id="{ADD2C218-1997-4346-88B6-3832DA930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12 h 49"/>
                      <a:gd name="T2" fmla="*/ 9 w 232"/>
                      <a:gd name="T3" fmla="*/ 7 h 49"/>
                      <a:gd name="T4" fmla="*/ 16 w 232"/>
                      <a:gd name="T5" fmla="*/ 3 h 49"/>
                      <a:gd name="T6" fmla="*/ 25 w 232"/>
                      <a:gd name="T7" fmla="*/ 1 h 49"/>
                      <a:gd name="T8" fmla="*/ 32 w 232"/>
                      <a:gd name="T9" fmla="*/ 0 h 49"/>
                      <a:gd name="T10" fmla="*/ 37 w 232"/>
                      <a:gd name="T11" fmla="*/ 0 h 49"/>
                      <a:gd name="T12" fmla="*/ 47 w 232"/>
                      <a:gd name="T13" fmla="*/ 2 h 49"/>
                      <a:gd name="T14" fmla="*/ 58 w 232"/>
                      <a:gd name="T15" fmla="*/ 6 h 49"/>
                      <a:gd name="T16" fmla="*/ 58 w 232"/>
                      <a:gd name="T17" fmla="*/ 9 h 49"/>
                      <a:gd name="T18" fmla="*/ 53 w 232"/>
                      <a:gd name="T19" fmla="*/ 10 h 49"/>
                      <a:gd name="T20" fmla="*/ 47 w 232"/>
                      <a:gd name="T21" fmla="*/ 8 h 49"/>
                      <a:gd name="T22" fmla="*/ 37 w 232"/>
                      <a:gd name="T23" fmla="*/ 7 h 49"/>
                      <a:gd name="T24" fmla="*/ 30 w 232"/>
                      <a:gd name="T25" fmla="*/ 7 h 49"/>
                      <a:gd name="T26" fmla="*/ 24 w 232"/>
                      <a:gd name="T27" fmla="*/ 8 h 49"/>
                      <a:gd name="T28" fmla="*/ 16 w 232"/>
                      <a:gd name="T29" fmla="*/ 10 h 49"/>
                      <a:gd name="T30" fmla="*/ 9 w 232"/>
                      <a:gd name="T31" fmla="*/ 11 h 49"/>
                      <a:gd name="T32" fmla="*/ 0 w 232"/>
                      <a:gd name="T33" fmla="*/ 12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  <p:sp>
                <p:nvSpPr>
                  <p:cNvPr id="11412" name="Freeform 101">
                    <a:extLst>
                      <a:ext uri="{FF2B5EF4-FFF2-40B4-BE49-F238E27FC236}">
                        <a16:creationId xmlns:a16="http://schemas.microsoft.com/office/drawing/2014/main" id="{51E80242-F5D3-E247-909D-FF2630ACBB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57 w 226"/>
                      <a:gd name="T1" fmla="*/ 12 h 48"/>
                      <a:gd name="T2" fmla="*/ 49 w 226"/>
                      <a:gd name="T3" fmla="*/ 7 h 48"/>
                      <a:gd name="T4" fmla="*/ 41 w 226"/>
                      <a:gd name="T5" fmla="*/ 4 h 48"/>
                      <a:gd name="T6" fmla="*/ 33 w 226"/>
                      <a:gd name="T7" fmla="*/ 2 h 48"/>
                      <a:gd name="T8" fmla="*/ 26 w 226"/>
                      <a:gd name="T9" fmla="*/ 1 h 48"/>
                      <a:gd name="T10" fmla="*/ 21 w 226"/>
                      <a:gd name="T11" fmla="*/ 0 h 48"/>
                      <a:gd name="T12" fmla="*/ 12 w 226"/>
                      <a:gd name="T13" fmla="*/ 3 h 48"/>
                      <a:gd name="T14" fmla="*/ 0 w 226"/>
                      <a:gd name="T15" fmla="*/ 6 h 48"/>
                      <a:gd name="T16" fmla="*/ 1 w 226"/>
                      <a:gd name="T17" fmla="*/ 10 h 48"/>
                      <a:gd name="T18" fmla="*/ 6 w 226"/>
                      <a:gd name="T19" fmla="*/ 10 h 48"/>
                      <a:gd name="T20" fmla="*/ 12 w 226"/>
                      <a:gd name="T21" fmla="*/ 8 h 48"/>
                      <a:gd name="T22" fmla="*/ 22 w 226"/>
                      <a:gd name="T23" fmla="*/ 8 h 48"/>
                      <a:gd name="T24" fmla="*/ 28 w 226"/>
                      <a:gd name="T25" fmla="*/ 7 h 48"/>
                      <a:gd name="T26" fmla="*/ 34 w 226"/>
                      <a:gd name="T27" fmla="*/ 8 h 48"/>
                      <a:gd name="T28" fmla="*/ 41 w 226"/>
                      <a:gd name="T29" fmla="*/ 10 h 48"/>
                      <a:gd name="T30" fmla="*/ 48 w 226"/>
                      <a:gd name="T31" fmla="*/ 12 h 48"/>
                      <a:gd name="T32" fmla="*/ 57 w 226"/>
                      <a:gd name="T33" fmla="*/ 12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N"/>
                  </a:p>
                </p:txBody>
              </p:sp>
            </p:grpSp>
            <p:sp>
              <p:nvSpPr>
                <p:cNvPr id="11410" name="Freeform 102">
                  <a:extLst>
                    <a:ext uri="{FF2B5EF4-FFF2-40B4-BE49-F238E27FC236}">
                      <a16:creationId xmlns:a16="http://schemas.microsoft.com/office/drawing/2014/main" id="{685ED454-BC34-6440-93D2-656745127E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5 w 903"/>
                    <a:gd name="T1" fmla="*/ 146 h 586"/>
                    <a:gd name="T2" fmla="*/ 16 w 903"/>
                    <a:gd name="T3" fmla="*/ 148 h 586"/>
                    <a:gd name="T4" fmla="*/ 14 w 903"/>
                    <a:gd name="T5" fmla="*/ 126 h 586"/>
                    <a:gd name="T6" fmla="*/ 27 w 903"/>
                    <a:gd name="T7" fmla="*/ 108 h 586"/>
                    <a:gd name="T8" fmla="*/ 28 w 903"/>
                    <a:gd name="T9" fmla="*/ 85 h 586"/>
                    <a:gd name="T10" fmla="*/ 44 w 903"/>
                    <a:gd name="T11" fmla="*/ 72 h 586"/>
                    <a:gd name="T12" fmla="*/ 44 w 903"/>
                    <a:gd name="T13" fmla="*/ 53 h 586"/>
                    <a:gd name="T14" fmla="*/ 58 w 903"/>
                    <a:gd name="T15" fmla="*/ 52 h 586"/>
                    <a:gd name="T16" fmla="*/ 71 w 903"/>
                    <a:gd name="T17" fmla="*/ 42 h 586"/>
                    <a:gd name="T18" fmla="*/ 93 w 903"/>
                    <a:gd name="T19" fmla="*/ 55 h 586"/>
                    <a:gd name="T20" fmla="*/ 97 w 903"/>
                    <a:gd name="T21" fmla="*/ 48 h 586"/>
                    <a:gd name="T22" fmla="*/ 119 w 903"/>
                    <a:gd name="T23" fmla="*/ 55 h 586"/>
                    <a:gd name="T24" fmla="*/ 113 w 903"/>
                    <a:gd name="T25" fmla="*/ 42 h 586"/>
                    <a:gd name="T26" fmla="*/ 140 w 903"/>
                    <a:gd name="T27" fmla="*/ 58 h 586"/>
                    <a:gd name="T28" fmla="*/ 143 w 903"/>
                    <a:gd name="T29" fmla="*/ 48 h 586"/>
                    <a:gd name="T30" fmla="*/ 168 w 903"/>
                    <a:gd name="T31" fmla="*/ 63 h 586"/>
                    <a:gd name="T32" fmla="*/ 181 w 903"/>
                    <a:gd name="T33" fmla="*/ 60 h 586"/>
                    <a:gd name="T34" fmla="*/ 188 w 903"/>
                    <a:gd name="T35" fmla="*/ 76 h 586"/>
                    <a:gd name="T36" fmla="*/ 196 w 903"/>
                    <a:gd name="T37" fmla="*/ 75 h 586"/>
                    <a:gd name="T38" fmla="*/ 203 w 903"/>
                    <a:gd name="T39" fmla="*/ 86 h 586"/>
                    <a:gd name="T40" fmla="*/ 197 w 903"/>
                    <a:gd name="T41" fmla="*/ 106 h 586"/>
                    <a:gd name="T42" fmla="*/ 199 w 903"/>
                    <a:gd name="T43" fmla="*/ 123 h 586"/>
                    <a:gd name="T44" fmla="*/ 205 w 903"/>
                    <a:gd name="T45" fmla="*/ 144 h 586"/>
                    <a:gd name="T46" fmla="*/ 211 w 903"/>
                    <a:gd name="T47" fmla="*/ 144 h 586"/>
                    <a:gd name="T48" fmla="*/ 218 w 903"/>
                    <a:gd name="T49" fmla="*/ 130 h 586"/>
                    <a:gd name="T50" fmla="*/ 222 w 903"/>
                    <a:gd name="T51" fmla="*/ 116 h 586"/>
                    <a:gd name="T52" fmla="*/ 225 w 903"/>
                    <a:gd name="T53" fmla="*/ 96 h 586"/>
                    <a:gd name="T54" fmla="*/ 222 w 903"/>
                    <a:gd name="T55" fmla="*/ 66 h 586"/>
                    <a:gd name="T56" fmla="*/ 211 w 903"/>
                    <a:gd name="T57" fmla="*/ 46 h 586"/>
                    <a:gd name="T58" fmla="*/ 202 w 903"/>
                    <a:gd name="T59" fmla="*/ 33 h 586"/>
                    <a:gd name="T60" fmla="*/ 188 w 903"/>
                    <a:gd name="T61" fmla="*/ 20 h 586"/>
                    <a:gd name="T62" fmla="*/ 166 w 903"/>
                    <a:gd name="T63" fmla="*/ 10 h 586"/>
                    <a:gd name="T64" fmla="*/ 145 w 903"/>
                    <a:gd name="T65" fmla="*/ 4 h 586"/>
                    <a:gd name="T66" fmla="*/ 113 w 903"/>
                    <a:gd name="T67" fmla="*/ 0 h 586"/>
                    <a:gd name="T68" fmla="*/ 84 w 903"/>
                    <a:gd name="T69" fmla="*/ 4 h 586"/>
                    <a:gd name="T70" fmla="*/ 64 w 903"/>
                    <a:gd name="T71" fmla="*/ 6 h 586"/>
                    <a:gd name="T72" fmla="*/ 49 w 903"/>
                    <a:gd name="T73" fmla="*/ 11 h 586"/>
                    <a:gd name="T74" fmla="*/ 30 w 903"/>
                    <a:gd name="T75" fmla="*/ 23 h 586"/>
                    <a:gd name="T76" fmla="*/ 14 w 903"/>
                    <a:gd name="T77" fmla="*/ 43 h 586"/>
                    <a:gd name="T78" fmla="*/ 7 w 903"/>
                    <a:gd name="T79" fmla="*/ 56 h 586"/>
                    <a:gd name="T80" fmla="*/ 0 w 903"/>
                    <a:gd name="T81" fmla="*/ 82 h 586"/>
                    <a:gd name="T82" fmla="*/ 0 w 903"/>
                    <a:gd name="T83" fmla="*/ 111 h 586"/>
                    <a:gd name="T84" fmla="*/ 0 w 903"/>
                    <a:gd name="T85" fmla="*/ 130 h 586"/>
                    <a:gd name="T86" fmla="*/ 5 w 903"/>
                    <a:gd name="T87" fmla="*/ 146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11401" name="Freeform 103">
                <a:extLst>
                  <a:ext uri="{FF2B5EF4-FFF2-40B4-BE49-F238E27FC236}">
                    <a16:creationId xmlns:a16="http://schemas.microsoft.com/office/drawing/2014/main" id="{8F9965D2-089F-E345-876F-EFB5E8C92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17 w 954"/>
                  <a:gd name="T1" fmla="*/ 35 h 1017"/>
                  <a:gd name="T2" fmla="*/ 54 w 954"/>
                  <a:gd name="T3" fmla="*/ 27 h 1017"/>
                  <a:gd name="T4" fmla="*/ 73 w 954"/>
                  <a:gd name="T5" fmla="*/ 14 h 1017"/>
                  <a:gd name="T6" fmla="*/ 86 w 954"/>
                  <a:gd name="T7" fmla="*/ 0 h 1017"/>
                  <a:gd name="T8" fmla="*/ 118 w 954"/>
                  <a:gd name="T9" fmla="*/ 30 h 1017"/>
                  <a:gd name="T10" fmla="*/ 156 w 954"/>
                  <a:gd name="T11" fmla="*/ 65 h 1017"/>
                  <a:gd name="T12" fmla="*/ 188 w 954"/>
                  <a:gd name="T13" fmla="*/ 96 h 1017"/>
                  <a:gd name="T14" fmla="*/ 199 w 954"/>
                  <a:gd name="T15" fmla="*/ 111 h 1017"/>
                  <a:gd name="T16" fmla="*/ 207 w 954"/>
                  <a:gd name="T17" fmla="*/ 121 h 1017"/>
                  <a:gd name="T18" fmla="*/ 217 w 954"/>
                  <a:gd name="T19" fmla="*/ 134 h 1017"/>
                  <a:gd name="T20" fmla="*/ 226 w 954"/>
                  <a:gd name="T21" fmla="*/ 150 h 1017"/>
                  <a:gd name="T22" fmla="*/ 231 w 954"/>
                  <a:gd name="T23" fmla="*/ 162 h 1017"/>
                  <a:gd name="T24" fmla="*/ 236 w 954"/>
                  <a:gd name="T25" fmla="*/ 176 h 1017"/>
                  <a:gd name="T26" fmla="*/ 239 w 954"/>
                  <a:gd name="T27" fmla="*/ 201 h 1017"/>
                  <a:gd name="T28" fmla="*/ 236 w 954"/>
                  <a:gd name="T29" fmla="*/ 215 h 1017"/>
                  <a:gd name="T30" fmla="*/ 231 w 954"/>
                  <a:gd name="T31" fmla="*/ 228 h 1017"/>
                  <a:gd name="T32" fmla="*/ 215 w 954"/>
                  <a:gd name="T33" fmla="*/ 239 h 1017"/>
                  <a:gd name="T34" fmla="*/ 201 w 954"/>
                  <a:gd name="T35" fmla="*/ 246 h 1017"/>
                  <a:gd name="T36" fmla="*/ 182 w 954"/>
                  <a:gd name="T37" fmla="*/ 251 h 1017"/>
                  <a:gd name="T38" fmla="*/ 166 w 954"/>
                  <a:gd name="T39" fmla="*/ 255 h 1017"/>
                  <a:gd name="T40" fmla="*/ 151 w 954"/>
                  <a:gd name="T41" fmla="*/ 253 h 1017"/>
                  <a:gd name="T42" fmla="*/ 140 w 954"/>
                  <a:gd name="T43" fmla="*/ 252 h 1017"/>
                  <a:gd name="T44" fmla="*/ 127 w 954"/>
                  <a:gd name="T45" fmla="*/ 249 h 1017"/>
                  <a:gd name="T46" fmla="*/ 116 w 954"/>
                  <a:gd name="T47" fmla="*/ 244 h 1017"/>
                  <a:gd name="T48" fmla="*/ 103 w 954"/>
                  <a:gd name="T49" fmla="*/ 236 h 1017"/>
                  <a:gd name="T50" fmla="*/ 94 w 954"/>
                  <a:gd name="T51" fmla="*/ 228 h 1017"/>
                  <a:gd name="T52" fmla="*/ 84 w 954"/>
                  <a:gd name="T53" fmla="*/ 213 h 1017"/>
                  <a:gd name="T54" fmla="*/ 78 w 954"/>
                  <a:gd name="T55" fmla="*/ 204 h 1017"/>
                  <a:gd name="T56" fmla="*/ 63 w 954"/>
                  <a:gd name="T57" fmla="*/ 172 h 1017"/>
                  <a:gd name="T58" fmla="*/ 46 w 954"/>
                  <a:gd name="T59" fmla="*/ 131 h 1017"/>
                  <a:gd name="T60" fmla="*/ 33 w 954"/>
                  <a:gd name="T61" fmla="*/ 99 h 1017"/>
                  <a:gd name="T62" fmla="*/ 11 w 954"/>
                  <a:gd name="T63" fmla="*/ 62 h 1017"/>
                  <a:gd name="T64" fmla="*/ 0 w 954"/>
                  <a:gd name="T65" fmla="*/ 40 h 1017"/>
                  <a:gd name="T66" fmla="*/ 17 w 954"/>
                  <a:gd name="T67" fmla="*/ 35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402" name="Freeform 104">
                <a:extLst>
                  <a:ext uri="{FF2B5EF4-FFF2-40B4-BE49-F238E27FC236}">
                    <a16:creationId xmlns:a16="http://schemas.microsoft.com/office/drawing/2014/main" id="{7F4A38E2-B136-0840-B3E1-1ECD5AB1F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43 h 486"/>
                  <a:gd name="T2" fmla="*/ 11 w 581"/>
                  <a:gd name="T3" fmla="*/ 43 h 486"/>
                  <a:gd name="T4" fmla="*/ 24 w 581"/>
                  <a:gd name="T5" fmla="*/ 40 h 486"/>
                  <a:gd name="T6" fmla="*/ 39 w 581"/>
                  <a:gd name="T7" fmla="*/ 38 h 486"/>
                  <a:gd name="T8" fmla="*/ 48 w 581"/>
                  <a:gd name="T9" fmla="*/ 35 h 486"/>
                  <a:gd name="T10" fmla="*/ 67 w 581"/>
                  <a:gd name="T11" fmla="*/ 26 h 486"/>
                  <a:gd name="T12" fmla="*/ 84 w 581"/>
                  <a:gd name="T13" fmla="*/ 12 h 486"/>
                  <a:gd name="T14" fmla="*/ 93 w 581"/>
                  <a:gd name="T15" fmla="*/ 0 h 486"/>
                  <a:gd name="T16" fmla="*/ 146 w 581"/>
                  <a:gd name="T17" fmla="*/ 54 h 486"/>
                  <a:gd name="T18" fmla="*/ 145 w 581"/>
                  <a:gd name="T19" fmla="*/ 62 h 486"/>
                  <a:gd name="T20" fmla="*/ 141 w 581"/>
                  <a:gd name="T21" fmla="*/ 72 h 486"/>
                  <a:gd name="T22" fmla="*/ 132 w 581"/>
                  <a:gd name="T23" fmla="*/ 81 h 486"/>
                  <a:gd name="T24" fmla="*/ 124 w 581"/>
                  <a:gd name="T25" fmla="*/ 90 h 486"/>
                  <a:gd name="T26" fmla="*/ 114 w 581"/>
                  <a:gd name="T27" fmla="*/ 96 h 486"/>
                  <a:gd name="T28" fmla="*/ 100 w 581"/>
                  <a:gd name="T29" fmla="*/ 103 h 486"/>
                  <a:gd name="T30" fmla="*/ 84 w 581"/>
                  <a:gd name="T31" fmla="*/ 109 h 486"/>
                  <a:gd name="T32" fmla="*/ 64 w 581"/>
                  <a:gd name="T33" fmla="*/ 115 h 486"/>
                  <a:gd name="T34" fmla="*/ 47 w 581"/>
                  <a:gd name="T35" fmla="*/ 119 h 486"/>
                  <a:gd name="T36" fmla="*/ 36 w 581"/>
                  <a:gd name="T37" fmla="*/ 122 h 486"/>
                  <a:gd name="T38" fmla="*/ 0 w 581"/>
                  <a:gd name="T39" fmla="*/ 43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11363" name="Group 105">
              <a:extLst>
                <a:ext uri="{FF2B5EF4-FFF2-40B4-BE49-F238E27FC236}">
                  <a16:creationId xmlns:a16="http://schemas.microsoft.com/office/drawing/2014/main" id="{5F83B437-F569-7B47-BC4D-8A98524BC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1388" name="Group 106">
                <a:extLst>
                  <a:ext uri="{FF2B5EF4-FFF2-40B4-BE49-F238E27FC236}">
                    <a16:creationId xmlns:a16="http://schemas.microsoft.com/office/drawing/2014/main" id="{BAE37051-0831-2642-93F0-BAB50C0A27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1395" name="Freeform 107">
                  <a:extLst>
                    <a:ext uri="{FF2B5EF4-FFF2-40B4-BE49-F238E27FC236}">
                      <a16:creationId xmlns:a16="http://schemas.microsoft.com/office/drawing/2014/main" id="{7B01BC52-6E84-654E-A66B-65438F7B5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8 w 309"/>
                    <a:gd name="T1" fmla="*/ 4 h 246"/>
                    <a:gd name="T2" fmla="*/ 22 w 309"/>
                    <a:gd name="T3" fmla="*/ 0 h 246"/>
                    <a:gd name="T4" fmla="*/ 38 w 309"/>
                    <a:gd name="T5" fmla="*/ 0 h 246"/>
                    <a:gd name="T6" fmla="*/ 61 w 309"/>
                    <a:gd name="T7" fmla="*/ 2 h 246"/>
                    <a:gd name="T8" fmla="*/ 69 w 309"/>
                    <a:gd name="T9" fmla="*/ 4 h 246"/>
                    <a:gd name="T10" fmla="*/ 78 w 309"/>
                    <a:gd name="T11" fmla="*/ 8 h 246"/>
                    <a:gd name="T12" fmla="*/ 78 w 309"/>
                    <a:gd name="T13" fmla="*/ 17 h 246"/>
                    <a:gd name="T14" fmla="*/ 78 w 309"/>
                    <a:gd name="T15" fmla="*/ 27 h 246"/>
                    <a:gd name="T16" fmla="*/ 75 w 309"/>
                    <a:gd name="T17" fmla="*/ 36 h 246"/>
                    <a:gd name="T18" fmla="*/ 72 w 309"/>
                    <a:gd name="T19" fmla="*/ 42 h 246"/>
                    <a:gd name="T20" fmla="*/ 70 w 309"/>
                    <a:gd name="T21" fmla="*/ 48 h 246"/>
                    <a:gd name="T22" fmla="*/ 67 w 309"/>
                    <a:gd name="T23" fmla="*/ 53 h 246"/>
                    <a:gd name="T24" fmla="*/ 62 w 309"/>
                    <a:gd name="T25" fmla="*/ 57 h 246"/>
                    <a:gd name="T26" fmla="*/ 55 w 309"/>
                    <a:gd name="T27" fmla="*/ 59 h 246"/>
                    <a:gd name="T28" fmla="*/ 45 w 309"/>
                    <a:gd name="T29" fmla="*/ 61 h 246"/>
                    <a:gd name="T30" fmla="*/ 35 w 309"/>
                    <a:gd name="T31" fmla="*/ 63 h 246"/>
                    <a:gd name="T32" fmla="*/ 26 w 309"/>
                    <a:gd name="T33" fmla="*/ 61 h 246"/>
                    <a:gd name="T34" fmla="*/ 19 w 309"/>
                    <a:gd name="T35" fmla="*/ 60 h 246"/>
                    <a:gd name="T36" fmla="*/ 12 w 309"/>
                    <a:gd name="T37" fmla="*/ 57 h 246"/>
                    <a:gd name="T38" fmla="*/ 6 w 309"/>
                    <a:gd name="T39" fmla="*/ 52 h 246"/>
                    <a:gd name="T40" fmla="*/ 3 w 309"/>
                    <a:gd name="T41" fmla="*/ 47 h 246"/>
                    <a:gd name="T42" fmla="*/ 0 w 309"/>
                    <a:gd name="T43" fmla="*/ 34 h 246"/>
                    <a:gd name="T44" fmla="*/ 0 w 309"/>
                    <a:gd name="T45" fmla="*/ 22 h 246"/>
                    <a:gd name="T46" fmla="*/ 0 w 309"/>
                    <a:gd name="T47" fmla="*/ 11 h 246"/>
                    <a:gd name="T48" fmla="*/ 8 w 309"/>
                    <a:gd name="T49" fmla="*/ 4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396" name="Freeform 108">
                  <a:extLst>
                    <a:ext uri="{FF2B5EF4-FFF2-40B4-BE49-F238E27FC236}">
                      <a16:creationId xmlns:a16="http://schemas.microsoft.com/office/drawing/2014/main" id="{75423CF3-771C-6A40-AEF5-6F24FE7D2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68 w 308"/>
                    <a:gd name="T1" fmla="*/ 3 h 245"/>
                    <a:gd name="T2" fmla="*/ 53 w 308"/>
                    <a:gd name="T3" fmla="*/ 0 h 245"/>
                    <a:gd name="T4" fmla="*/ 40 w 308"/>
                    <a:gd name="T5" fmla="*/ 0 h 245"/>
                    <a:gd name="T6" fmla="*/ 27 w 308"/>
                    <a:gd name="T7" fmla="*/ 0 h 245"/>
                    <a:gd name="T8" fmla="*/ 16 w 308"/>
                    <a:gd name="T9" fmla="*/ 0 h 245"/>
                    <a:gd name="T10" fmla="*/ 7 w 308"/>
                    <a:gd name="T11" fmla="*/ 3 h 245"/>
                    <a:gd name="T12" fmla="*/ 0 w 308"/>
                    <a:gd name="T13" fmla="*/ 6 h 245"/>
                    <a:gd name="T14" fmla="*/ 0 w 308"/>
                    <a:gd name="T15" fmla="*/ 26 h 245"/>
                    <a:gd name="T16" fmla="*/ 2 w 308"/>
                    <a:gd name="T17" fmla="*/ 38 h 245"/>
                    <a:gd name="T18" fmla="*/ 6 w 308"/>
                    <a:gd name="T19" fmla="*/ 46 h 245"/>
                    <a:gd name="T20" fmla="*/ 10 w 308"/>
                    <a:gd name="T21" fmla="*/ 51 h 245"/>
                    <a:gd name="T22" fmla="*/ 15 w 308"/>
                    <a:gd name="T23" fmla="*/ 55 h 245"/>
                    <a:gd name="T24" fmla="*/ 20 w 308"/>
                    <a:gd name="T25" fmla="*/ 58 h 245"/>
                    <a:gd name="T26" fmla="*/ 26 w 308"/>
                    <a:gd name="T27" fmla="*/ 59 h 245"/>
                    <a:gd name="T28" fmla="*/ 32 w 308"/>
                    <a:gd name="T29" fmla="*/ 60 h 245"/>
                    <a:gd name="T30" fmla="*/ 40 w 308"/>
                    <a:gd name="T31" fmla="*/ 61 h 245"/>
                    <a:gd name="T32" fmla="*/ 52 w 308"/>
                    <a:gd name="T33" fmla="*/ 60 h 245"/>
                    <a:gd name="T34" fmla="*/ 59 w 308"/>
                    <a:gd name="T35" fmla="*/ 58 h 245"/>
                    <a:gd name="T36" fmla="*/ 66 w 308"/>
                    <a:gd name="T37" fmla="*/ 56 h 245"/>
                    <a:gd name="T38" fmla="*/ 71 w 308"/>
                    <a:gd name="T39" fmla="*/ 50 h 245"/>
                    <a:gd name="T40" fmla="*/ 75 w 308"/>
                    <a:gd name="T41" fmla="*/ 42 h 245"/>
                    <a:gd name="T42" fmla="*/ 77 w 308"/>
                    <a:gd name="T43" fmla="*/ 33 h 245"/>
                    <a:gd name="T44" fmla="*/ 77 w 308"/>
                    <a:gd name="T45" fmla="*/ 21 h 245"/>
                    <a:gd name="T46" fmla="*/ 77 w 308"/>
                    <a:gd name="T47" fmla="*/ 10 h 245"/>
                    <a:gd name="T48" fmla="*/ 68 w 308"/>
                    <a:gd name="T49" fmla="*/ 3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397" name="Freeform 109">
                  <a:extLst>
                    <a:ext uri="{FF2B5EF4-FFF2-40B4-BE49-F238E27FC236}">
                      <a16:creationId xmlns:a16="http://schemas.microsoft.com/office/drawing/2014/main" id="{512A6373-6981-3348-9C18-B3615A775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2 h 33"/>
                    <a:gd name="T2" fmla="*/ 1 w 45"/>
                    <a:gd name="T3" fmla="*/ 0 h 33"/>
                    <a:gd name="T4" fmla="*/ 4 w 45"/>
                    <a:gd name="T5" fmla="*/ 0 h 33"/>
                    <a:gd name="T6" fmla="*/ 7 w 45"/>
                    <a:gd name="T7" fmla="*/ 0 h 33"/>
                    <a:gd name="T8" fmla="*/ 10 w 45"/>
                    <a:gd name="T9" fmla="*/ 1 h 33"/>
                    <a:gd name="T10" fmla="*/ 11 w 45"/>
                    <a:gd name="T11" fmla="*/ 7 h 33"/>
                    <a:gd name="T12" fmla="*/ 8 w 45"/>
                    <a:gd name="T13" fmla="*/ 7 h 33"/>
                    <a:gd name="T14" fmla="*/ 6 w 45"/>
                    <a:gd name="T15" fmla="*/ 6 h 33"/>
                    <a:gd name="T16" fmla="*/ 3 w 45"/>
                    <a:gd name="T17" fmla="*/ 7 h 33"/>
                    <a:gd name="T18" fmla="*/ 0 w 45"/>
                    <a:gd name="T19" fmla="*/ 8 h 33"/>
                    <a:gd name="T20" fmla="*/ 0 w 45"/>
                    <a:gd name="T21" fmla="*/ 2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398" name="Freeform 110">
                  <a:extLst>
                    <a:ext uri="{FF2B5EF4-FFF2-40B4-BE49-F238E27FC236}">
                      <a16:creationId xmlns:a16="http://schemas.microsoft.com/office/drawing/2014/main" id="{88C9E34B-30EB-5342-BEA8-5FB206E5B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33 w 128"/>
                    <a:gd name="T1" fmla="*/ 5 h 52"/>
                    <a:gd name="T2" fmla="*/ 33 w 128"/>
                    <a:gd name="T3" fmla="*/ 13 h 52"/>
                    <a:gd name="T4" fmla="*/ 4 w 128"/>
                    <a:gd name="T5" fmla="*/ 5 h 52"/>
                    <a:gd name="T6" fmla="*/ 0 w 128"/>
                    <a:gd name="T7" fmla="*/ 0 h 52"/>
                    <a:gd name="T8" fmla="*/ 33 w 128"/>
                    <a:gd name="T9" fmla="*/ 5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399" name="Freeform 111">
                  <a:extLst>
                    <a:ext uri="{FF2B5EF4-FFF2-40B4-BE49-F238E27FC236}">
                      <a16:creationId xmlns:a16="http://schemas.microsoft.com/office/drawing/2014/main" id="{71153AFE-F555-1C42-B6C2-D3E76E2F4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8 h 54"/>
                    <a:gd name="T2" fmla="*/ 0 w 74"/>
                    <a:gd name="T3" fmla="*/ 14 h 54"/>
                    <a:gd name="T4" fmla="*/ 18 w 74"/>
                    <a:gd name="T5" fmla="*/ 6 h 54"/>
                    <a:gd name="T6" fmla="*/ 20 w 74"/>
                    <a:gd name="T7" fmla="*/ 0 h 54"/>
                    <a:gd name="T8" fmla="*/ 0 w 74"/>
                    <a:gd name="T9" fmla="*/ 8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1389" name="Group 112">
                <a:extLst>
                  <a:ext uri="{FF2B5EF4-FFF2-40B4-BE49-F238E27FC236}">
                    <a16:creationId xmlns:a16="http://schemas.microsoft.com/office/drawing/2014/main" id="{90E5688F-7951-2F40-9D56-9D5EADD76F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1393" name="Oval 113">
                  <a:extLst>
                    <a:ext uri="{FF2B5EF4-FFF2-40B4-BE49-F238E27FC236}">
                      <a16:creationId xmlns:a16="http://schemas.microsoft.com/office/drawing/2014/main" id="{E860AAD0-0D78-9C4C-A59C-61C21D2E4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1394" name="Oval 114">
                  <a:extLst>
                    <a:ext uri="{FF2B5EF4-FFF2-40B4-BE49-F238E27FC236}">
                      <a16:creationId xmlns:a16="http://schemas.microsoft.com/office/drawing/2014/main" id="{4E12CC3F-BFC6-E040-A638-8DCEA02E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1390" name="Group 115">
                <a:extLst>
                  <a:ext uri="{FF2B5EF4-FFF2-40B4-BE49-F238E27FC236}">
                    <a16:creationId xmlns:a16="http://schemas.microsoft.com/office/drawing/2014/main" id="{995CC932-6D1D-404A-9A01-AE6FAD1A9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1391" name="Oval 116">
                  <a:extLst>
                    <a:ext uri="{FF2B5EF4-FFF2-40B4-BE49-F238E27FC236}">
                      <a16:creationId xmlns:a16="http://schemas.microsoft.com/office/drawing/2014/main" id="{2195B0A5-2C4B-F348-8BA7-9D66B93C1B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1392" name="Oval 117">
                  <a:extLst>
                    <a:ext uri="{FF2B5EF4-FFF2-40B4-BE49-F238E27FC236}">
                      <a16:creationId xmlns:a16="http://schemas.microsoft.com/office/drawing/2014/main" id="{542AF90E-39D0-A94D-B5AD-57A3DCA56C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364" name="Freeform 118">
              <a:extLst>
                <a:ext uri="{FF2B5EF4-FFF2-40B4-BE49-F238E27FC236}">
                  <a16:creationId xmlns:a16="http://schemas.microsoft.com/office/drawing/2014/main" id="{9A926E5D-E277-ED43-85AD-BBBA0A10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15 w 487"/>
                <a:gd name="T1" fmla="*/ 0 h 424"/>
                <a:gd name="T2" fmla="*/ 18 w 487"/>
                <a:gd name="T3" fmla="*/ 7 h 424"/>
                <a:gd name="T4" fmla="*/ 19 w 487"/>
                <a:gd name="T5" fmla="*/ 10 h 424"/>
                <a:gd name="T6" fmla="*/ 22 w 487"/>
                <a:gd name="T7" fmla="*/ 17 h 424"/>
                <a:gd name="T8" fmla="*/ 24 w 487"/>
                <a:gd name="T9" fmla="*/ 22 h 424"/>
                <a:gd name="T10" fmla="*/ 27 w 487"/>
                <a:gd name="T11" fmla="*/ 25 h 424"/>
                <a:gd name="T12" fmla="*/ 31 w 487"/>
                <a:gd name="T13" fmla="*/ 29 h 424"/>
                <a:gd name="T14" fmla="*/ 38 w 487"/>
                <a:gd name="T15" fmla="*/ 34 h 424"/>
                <a:gd name="T16" fmla="*/ 45 w 487"/>
                <a:gd name="T17" fmla="*/ 34 h 424"/>
                <a:gd name="T18" fmla="*/ 51 w 487"/>
                <a:gd name="T19" fmla="*/ 33 h 424"/>
                <a:gd name="T20" fmla="*/ 58 w 487"/>
                <a:gd name="T21" fmla="*/ 29 h 424"/>
                <a:gd name="T22" fmla="*/ 68 w 487"/>
                <a:gd name="T23" fmla="*/ 24 h 424"/>
                <a:gd name="T24" fmla="*/ 69 w 487"/>
                <a:gd name="T25" fmla="*/ 28 h 424"/>
                <a:gd name="T26" fmla="*/ 74 w 487"/>
                <a:gd name="T27" fmla="*/ 62 h 424"/>
                <a:gd name="T28" fmla="*/ 76 w 487"/>
                <a:gd name="T29" fmla="*/ 80 h 424"/>
                <a:gd name="T30" fmla="*/ 65 w 487"/>
                <a:gd name="T31" fmla="*/ 85 h 424"/>
                <a:gd name="T32" fmla="*/ 51 w 487"/>
                <a:gd name="T33" fmla="*/ 86 h 424"/>
                <a:gd name="T34" fmla="*/ 43 w 487"/>
                <a:gd name="T35" fmla="*/ 87 h 424"/>
                <a:gd name="T36" fmla="*/ 29 w 487"/>
                <a:gd name="T37" fmla="*/ 82 h 424"/>
                <a:gd name="T38" fmla="*/ 19 w 487"/>
                <a:gd name="T39" fmla="*/ 75 h 424"/>
                <a:gd name="T40" fmla="*/ 11 w 487"/>
                <a:gd name="T41" fmla="*/ 66 h 424"/>
                <a:gd name="T42" fmla="*/ 4 w 487"/>
                <a:gd name="T43" fmla="*/ 57 h 424"/>
                <a:gd name="T44" fmla="*/ 0 w 487"/>
                <a:gd name="T45" fmla="*/ 46 h 424"/>
                <a:gd name="T46" fmla="*/ 2 w 487"/>
                <a:gd name="T47" fmla="*/ 36 h 424"/>
                <a:gd name="T48" fmla="*/ 6 w 487"/>
                <a:gd name="T49" fmla="*/ 22 h 424"/>
                <a:gd name="T50" fmla="*/ 9 w 487"/>
                <a:gd name="T51" fmla="*/ 14 h 424"/>
                <a:gd name="T52" fmla="*/ 15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N"/>
            </a:p>
          </p:txBody>
        </p:sp>
        <p:grpSp>
          <p:nvGrpSpPr>
            <p:cNvPr id="11365" name="Group 119">
              <a:extLst>
                <a:ext uri="{FF2B5EF4-FFF2-40B4-BE49-F238E27FC236}">
                  <a16:creationId xmlns:a16="http://schemas.microsoft.com/office/drawing/2014/main" id="{5925C7FC-B26C-FE44-BE5C-CEC1791B1C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1366" name="Freeform 120">
                <a:extLst>
                  <a:ext uri="{FF2B5EF4-FFF2-40B4-BE49-F238E27FC236}">
                    <a16:creationId xmlns:a16="http://schemas.microsoft.com/office/drawing/2014/main" id="{9D9B9B6F-7441-2540-A2B9-F32DABC79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81 w 3311"/>
                  <a:gd name="T1" fmla="*/ 11 h 2423"/>
                  <a:gd name="T2" fmla="*/ 139 w 3311"/>
                  <a:gd name="T3" fmla="*/ 0 h 2423"/>
                  <a:gd name="T4" fmla="*/ 186 w 3311"/>
                  <a:gd name="T5" fmla="*/ 9 h 2423"/>
                  <a:gd name="T6" fmla="*/ 235 w 3311"/>
                  <a:gd name="T7" fmla="*/ 30 h 2423"/>
                  <a:gd name="T8" fmla="*/ 279 w 3311"/>
                  <a:gd name="T9" fmla="*/ 49 h 2423"/>
                  <a:gd name="T10" fmla="*/ 319 w 3311"/>
                  <a:gd name="T11" fmla="*/ 65 h 2423"/>
                  <a:gd name="T12" fmla="*/ 330 w 3311"/>
                  <a:gd name="T13" fmla="*/ 74 h 2423"/>
                  <a:gd name="T14" fmla="*/ 330 w 3311"/>
                  <a:gd name="T15" fmla="*/ 92 h 2423"/>
                  <a:gd name="T16" fmla="*/ 319 w 3311"/>
                  <a:gd name="T17" fmla="*/ 101 h 2423"/>
                  <a:gd name="T18" fmla="*/ 301 w 3311"/>
                  <a:gd name="T19" fmla="*/ 104 h 2423"/>
                  <a:gd name="T20" fmla="*/ 286 w 3311"/>
                  <a:gd name="T21" fmla="*/ 103 h 2423"/>
                  <a:gd name="T22" fmla="*/ 269 w 3311"/>
                  <a:gd name="T23" fmla="*/ 100 h 2423"/>
                  <a:gd name="T24" fmla="*/ 275 w 3311"/>
                  <a:gd name="T25" fmla="*/ 109 h 2423"/>
                  <a:gd name="T26" fmla="*/ 281 w 3311"/>
                  <a:gd name="T27" fmla="*/ 116 h 2423"/>
                  <a:gd name="T28" fmla="*/ 306 w 3311"/>
                  <a:gd name="T29" fmla="*/ 133 h 2423"/>
                  <a:gd name="T30" fmla="*/ 319 w 3311"/>
                  <a:gd name="T31" fmla="*/ 146 h 2423"/>
                  <a:gd name="T32" fmla="*/ 332 w 3311"/>
                  <a:gd name="T33" fmla="*/ 158 h 2423"/>
                  <a:gd name="T34" fmla="*/ 351 w 3311"/>
                  <a:gd name="T35" fmla="*/ 175 h 2423"/>
                  <a:gd name="T36" fmla="*/ 361 w 3311"/>
                  <a:gd name="T37" fmla="*/ 186 h 2423"/>
                  <a:gd name="T38" fmla="*/ 367 w 3311"/>
                  <a:gd name="T39" fmla="*/ 197 h 2423"/>
                  <a:gd name="T40" fmla="*/ 368 w 3311"/>
                  <a:gd name="T41" fmla="*/ 209 h 2423"/>
                  <a:gd name="T42" fmla="*/ 360 w 3311"/>
                  <a:gd name="T43" fmla="*/ 219 h 2423"/>
                  <a:gd name="T44" fmla="*/ 359 w 3311"/>
                  <a:gd name="T45" fmla="*/ 228 h 2423"/>
                  <a:gd name="T46" fmla="*/ 360 w 3311"/>
                  <a:gd name="T47" fmla="*/ 237 h 2423"/>
                  <a:gd name="T48" fmla="*/ 358 w 3311"/>
                  <a:gd name="T49" fmla="*/ 245 h 2423"/>
                  <a:gd name="T50" fmla="*/ 354 w 3311"/>
                  <a:gd name="T51" fmla="*/ 249 h 2423"/>
                  <a:gd name="T52" fmla="*/ 346 w 3311"/>
                  <a:gd name="T53" fmla="*/ 253 h 2423"/>
                  <a:gd name="T54" fmla="*/ 334 w 3311"/>
                  <a:gd name="T55" fmla="*/ 252 h 2423"/>
                  <a:gd name="T56" fmla="*/ 327 w 3311"/>
                  <a:gd name="T57" fmla="*/ 255 h 2423"/>
                  <a:gd name="T58" fmla="*/ 325 w 3311"/>
                  <a:gd name="T59" fmla="*/ 263 h 2423"/>
                  <a:gd name="T60" fmla="*/ 321 w 3311"/>
                  <a:gd name="T61" fmla="*/ 268 h 2423"/>
                  <a:gd name="T62" fmla="*/ 316 w 3311"/>
                  <a:gd name="T63" fmla="*/ 269 h 2423"/>
                  <a:gd name="T64" fmla="*/ 308 w 3311"/>
                  <a:gd name="T65" fmla="*/ 269 h 2423"/>
                  <a:gd name="T66" fmla="*/ 292 w 3311"/>
                  <a:gd name="T67" fmla="*/ 264 h 2423"/>
                  <a:gd name="T68" fmla="*/ 260 w 3311"/>
                  <a:gd name="T69" fmla="*/ 247 h 2423"/>
                  <a:gd name="T70" fmla="*/ 242 w 3311"/>
                  <a:gd name="T71" fmla="*/ 242 h 2423"/>
                  <a:gd name="T72" fmla="*/ 224 w 3311"/>
                  <a:gd name="T73" fmla="*/ 239 h 2423"/>
                  <a:gd name="T74" fmla="*/ 182 w 3311"/>
                  <a:gd name="T75" fmla="*/ 223 h 2423"/>
                  <a:gd name="T76" fmla="*/ 152 w 3311"/>
                  <a:gd name="T77" fmla="*/ 206 h 2423"/>
                  <a:gd name="T78" fmla="*/ 129 w 3311"/>
                  <a:gd name="T79" fmla="*/ 196 h 2423"/>
                  <a:gd name="T80" fmla="*/ 111 w 3311"/>
                  <a:gd name="T81" fmla="*/ 188 h 2423"/>
                  <a:gd name="T82" fmla="*/ 91 w 3311"/>
                  <a:gd name="T83" fmla="*/ 174 h 2423"/>
                  <a:gd name="T84" fmla="*/ 30 w 3311"/>
                  <a:gd name="T85" fmla="*/ 118 h 2423"/>
                  <a:gd name="T86" fmla="*/ 23 w 3311"/>
                  <a:gd name="T87" fmla="*/ 23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67" name="Freeform 121">
                <a:extLst>
                  <a:ext uri="{FF2B5EF4-FFF2-40B4-BE49-F238E27FC236}">
                    <a16:creationId xmlns:a16="http://schemas.microsoft.com/office/drawing/2014/main" id="{1C1BCCFA-654D-CD49-9A31-7B4FF0509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107 w 1008"/>
                  <a:gd name="T1" fmla="*/ 75 h 673"/>
                  <a:gd name="T2" fmla="*/ 111 w 1008"/>
                  <a:gd name="T3" fmla="*/ 69 h 673"/>
                  <a:gd name="T4" fmla="*/ 112 w 1008"/>
                  <a:gd name="T5" fmla="*/ 63 h 673"/>
                  <a:gd name="T6" fmla="*/ 112 w 1008"/>
                  <a:gd name="T7" fmla="*/ 59 h 673"/>
                  <a:gd name="T8" fmla="*/ 108 w 1008"/>
                  <a:gd name="T9" fmla="*/ 52 h 673"/>
                  <a:gd name="T10" fmla="*/ 102 w 1008"/>
                  <a:gd name="T11" fmla="*/ 47 h 673"/>
                  <a:gd name="T12" fmla="*/ 94 w 1008"/>
                  <a:gd name="T13" fmla="*/ 41 h 673"/>
                  <a:gd name="T14" fmla="*/ 85 w 1008"/>
                  <a:gd name="T15" fmla="*/ 37 h 673"/>
                  <a:gd name="T16" fmla="*/ 75 w 1008"/>
                  <a:gd name="T17" fmla="*/ 34 h 673"/>
                  <a:gd name="T18" fmla="*/ 67 w 1008"/>
                  <a:gd name="T19" fmla="*/ 32 h 673"/>
                  <a:gd name="T20" fmla="*/ 62 w 1008"/>
                  <a:gd name="T21" fmla="*/ 28 h 673"/>
                  <a:gd name="T22" fmla="*/ 57 w 1008"/>
                  <a:gd name="T23" fmla="*/ 23 h 673"/>
                  <a:gd name="T24" fmla="*/ 50 w 1008"/>
                  <a:gd name="T25" fmla="*/ 18 h 673"/>
                  <a:gd name="T26" fmla="*/ 45 w 1008"/>
                  <a:gd name="T27" fmla="*/ 14 h 673"/>
                  <a:gd name="T28" fmla="*/ 37 w 1008"/>
                  <a:gd name="T29" fmla="*/ 10 h 673"/>
                  <a:gd name="T30" fmla="*/ 32 w 1008"/>
                  <a:gd name="T31" fmla="*/ 8 h 673"/>
                  <a:gd name="T32" fmla="*/ 24 w 1008"/>
                  <a:gd name="T33" fmla="*/ 4 h 673"/>
                  <a:gd name="T34" fmla="*/ 16 w 1008"/>
                  <a:gd name="T35" fmla="*/ 1 h 673"/>
                  <a:gd name="T36" fmla="*/ 6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68" name="Freeform 122">
                <a:extLst>
                  <a:ext uri="{FF2B5EF4-FFF2-40B4-BE49-F238E27FC236}">
                    <a16:creationId xmlns:a16="http://schemas.microsoft.com/office/drawing/2014/main" id="{2B2D0B53-618A-F24F-9FAD-C34E70A5A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20 w 1077"/>
                  <a:gd name="T1" fmla="*/ 93 h 838"/>
                  <a:gd name="T2" fmla="*/ 119 w 1077"/>
                  <a:gd name="T3" fmla="*/ 89 h 838"/>
                  <a:gd name="T4" fmla="*/ 117 w 1077"/>
                  <a:gd name="T5" fmla="*/ 85 h 838"/>
                  <a:gd name="T6" fmla="*/ 115 w 1077"/>
                  <a:gd name="T7" fmla="*/ 81 h 838"/>
                  <a:gd name="T8" fmla="*/ 113 w 1077"/>
                  <a:gd name="T9" fmla="*/ 78 h 838"/>
                  <a:gd name="T10" fmla="*/ 110 w 1077"/>
                  <a:gd name="T11" fmla="*/ 75 h 838"/>
                  <a:gd name="T12" fmla="*/ 101 w 1077"/>
                  <a:gd name="T13" fmla="*/ 68 h 838"/>
                  <a:gd name="T14" fmla="*/ 90 w 1077"/>
                  <a:gd name="T15" fmla="*/ 61 h 838"/>
                  <a:gd name="T16" fmla="*/ 82 w 1077"/>
                  <a:gd name="T17" fmla="*/ 57 h 838"/>
                  <a:gd name="T18" fmla="*/ 71 w 1077"/>
                  <a:gd name="T19" fmla="*/ 54 h 838"/>
                  <a:gd name="T20" fmla="*/ 61 w 1077"/>
                  <a:gd name="T21" fmla="*/ 46 h 838"/>
                  <a:gd name="T22" fmla="*/ 52 w 1077"/>
                  <a:gd name="T23" fmla="*/ 38 h 838"/>
                  <a:gd name="T24" fmla="*/ 43 w 1077"/>
                  <a:gd name="T25" fmla="*/ 31 h 838"/>
                  <a:gd name="T26" fmla="*/ 32 w 1077"/>
                  <a:gd name="T27" fmla="*/ 24 h 838"/>
                  <a:gd name="T28" fmla="*/ 22 w 1077"/>
                  <a:gd name="T29" fmla="*/ 18 h 838"/>
                  <a:gd name="T30" fmla="*/ 13 w 1077"/>
                  <a:gd name="T31" fmla="*/ 8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69" name="Freeform 123">
                <a:extLst>
                  <a:ext uri="{FF2B5EF4-FFF2-40B4-BE49-F238E27FC236}">
                    <a16:creationId xmlns:a16="http://schemas.microsoft.com/office/drawing/2014/main" id="{5DD59E3A-9F35-2148-90D2-049373261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19 w 1069"/>
                  <a:gd name="T1" fmla="*/ 92 h 828"/>
                  <a:gd name="T2" fmla="*/ 114 w 1069"/>
                  <a:gd name="T3" fmla="*/ 86 h 828"/>
                  <a:gd name="T4" fmla="*/ 110 w 1069"/>
                  <a:gd name="T5" fmla="*/ 81 h 828"/>
                  <a:gd name="T6" fmla="*/ 105 w 1069"/>
                  <a:gd name="T7" fmla="*/ 77 h 828"/>
                  <a:gd name="T8" fmla="*/ 88 w 1069"/>
                  <a:gd name="T9" fmla="*/ 66 h 828"/>
                  <a:gd name="T10" fmla="*/ 77 w 1069"/>
                  <a:gd name="T11" fmla="*/ 60 h 828"/>
                  <a:gd name="T12" fmla="*/ 69 w 1069"/>
                  <a:gd name="T13" fmla="*/ 51 h 828"/>
                  <a:gd name="T14" fmla="*/ 60 w 1069"/>
                  <a:gd name="T15" fmla="*/ 44 h 828"/>
                  <a:gd name="T16" fmla="*/ 51 w 1069"/>
                  <a:gd name="T17" fmla="*/ 37 h 828"/>
                  <a:gd name="T18" fmla="*/ 41 w 1069"/>
                  <a:gd name="T19" fmla="*/ 31 h 828"/>
                  <a:gd name="T20" fmla="*/ 36 w 1069"/>
                  <a:gd name="T21" fmla="*/ 27 h 828"/>
                  <a:gd name="T22" fmla="*/ 25 w 1069"/>
                  <a:gd name="T23" fmla="*/ 21 h 828"/>
                  <a:gd name="T24" fmla="*/ 14 w 1069"/>
                  <a:gd name="T25" fmla="*/ 9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0" name="Freeform 124">
                <a:extLst>
                  <a:ext uri="{FF2B5EF4-FFF2-40B4-BE49-F238E27FC236}">
                    <a16:creationId xmlns:a16="http://schemas.microsoft.com/office/drawing/2014/main" id="{10DA874A-3D38-B74C-AC5B-08E325BE9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 w 36"/>
                  <a:gd name="T1" fmla="*/ 35 h 313"/>
                  <a:gd name="T2" fmla="*/ 0 w 36"/>
                  <a:gd name="T3" fmla="*/ 24 h 313"/>
                  <a:gd name="T4" fmla="*/ 0 w 36"/>
                  <a:gd name="T5" fmla="*/ 17 h 313"/>
                  <a:gd name="T6" fmla="*/ 2 w 36"/>
                  <a:gd name="T7" fmla="*/ 7 h 313"/>
                  <a:gd name="T8" fmla="*/ 4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1" name="Freeform 125">
                <a:extLst>
                  <a:ext uri="{FF2B5EF4-FFF2-40B4-BE49-F238E27FC236}">
                    <a16:creationId xmlns:a16="http://schemas.microsoft.com/office/drawing/2014/main" id="{020D24DA-1FEE-9343-B215-239B39B9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20 w 177"/>
                  <a:gd name="T1" fmla="*/ 0 h 175"/>
                  <a:gd name="T2" fmla="*/ 15 w 177"/>
                  <a:gd name="T3" fmla="*/ 1 h 175"/>
                  <a:gd name="T4" fmla="*/ 9 w 177"/>
                  <a:gd name="T5" fmla="*/ 4 h 175"/>
                  <a:gd name="T6" fmla="*/ 5 w 177"/>
                  <a:gd name="T7" fmla="*/ 8 h 175"/>
                  <a:gd name="T8" fmla="*/ 2 w 177"/>
                  <a:gd name="T9" fmla="*/ 12 h 175"/>
                  <a:gd name="T10" fmla="*/ 0 w 177"/>
                  <a:gd name="T11" fmla="*/ 2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2" name="Freeform 126">
                <a:extLst>
                  <a:ext uri="{FF2B5EF4-FFF2-40B4-BE49-F238E27FC236}">
                    <a16:creationId xmlns:a16="http://schemas.microsoft.com/office/drawing/2014/main" id="{8C42FCBF-9CA0-AD49-99BD-2FD477D3E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31 w 281"/>
                  <a:gd name="T1" fmla="*/ 0 h 123"/>
                  <a:gd name="T2" fmla="*/ 26 w 281"/>
                  <a:gd name="T3" fmla="*/ 0 h 123"/>
                  <a:gd name="T4" fmla="*/ 18 w 281"/>
                  <a:gd name="T5" fmla="*/ 1 h 123"/>
                  <a:gd name="T6" fmla="*/ 10 w 281"/>
                  <a:gd name="T7" fmla="*/ 4 h 123"/>
                  <a:gd name="T8" fmla="*/ 6 w 281"/>
                  <a:gd name="T9" fmla="*/ 7 h 123"/>
                  <a:gd name="T10" fmla="*/ 0 w 281"/>
                  <a:gd name="T11" fmla="*/ 14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3" name="Freeform 127">
                <a:extLst>
                  <a:ext uri="{FF2B5EF4-FFF2-40B4-BE49-F238E27FC236}">
                    <a16:creationId xmlns:a16="http://schemas.microsoft.com/office/drawing/2014/main" id="{2DFF1883-9C66-8E4A-A4CF-29FBF3CE8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5 w 319"/>
                  <a:gd name="T1" fmla="*/ 1 h 68"/>
                  <a:gd name="T2" fmla="*/ 27 w 319"/>
                  <a:gd name="T3" fmla="*/ 0 h 68"/>
                  <a:gd name="T4" fmla="*/ 19 w 319"/>
                  <a:gd name="T5" fmla="*/ 0 h 68"/>
                  <a:gd name="T6" fmla="*/ 12 w 319"/>
                  <a:gd name="T7" fmla="*/ 2 h 68"/>
                  <a:gd name="T8" fmla="*/ 5 w 319"/>
                  <a:gd name="T9" fmla="*/ 4 h 68"/>
                  <a:gd name="T10" fmla="*/ 0 w 319"/>
                  <a:gd name="T11" fmla="*/ 7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4" name="Freeform 128">
                <a:extLst>
                  <a:ext uri="{FF2B5EF4-FFF2-40B4-BE49-F238E27FC236}">
                    <a16:creationId xmlns:a16="http://schemas.microsoft.com/office/drawing/2014/main" id="{ED3E238A-6B10-4844-B644-55DB9C0FF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7 w 150"/>
                  <a:gd name="T1" fmla="*/ 0 h 103"/>
                  <a:gd name="T2" fmla="*/ 11 w 150"/>
                  <a:gd name="T3" fmla="*/ 1 h 103"/>
                  <a:gd name="T4" fmla="*/ 5 w 150"/>
                  <a:gd name="T5" fmla="*/ 5 h 103"/>
                  <a:gd name="T6" fmla="*/ 0 w 150"/>
                  <a:gd name="T7" fmla="*/ 12 h 1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5" name="Freeform 129">
                <a:extLst>
                  <a:ext uri="{FF2B5EF4-FFF2-40B4-BE49-F238E27FC236}">
                    <a16:creationId xmlns:a16="http://schemas.microsoft.com/office/drawing/2014/main" id="{C3C8F30C-3066-6146-8195-654EEB416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7 w 242"/>
                  <a:gd name="T1" fmla="*/ 0 h 124"/>
                  <a:gd name="T2" fmla="*/ 18 w 242"/>
                  <a:gd name="T3" fmla="*/ 0 h 124"/>
                  <a:gd name="T4" fmla="*/ 13 w 242"/>
                  <a:gd name="T5" fmla="*/ 2 h 124"/>
                  <a:gd name="T6" fmla="*/ 7 w 242"/>
                  <a:gd name="T7" fmla="*/ 6 h 124"/>
                  <a:gd name="T8" fmla="*/ 0 w 242"/>
                  <a:gd name="T9" fmla="*/ 14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6" name="Freeform 130">
                <a:extLst>
                  <a:ext uri="{FF2B5EF4-FFF2-40B4-BE49-F238E27FC236}">
                    <a16:creationId xmlns:a16="http://schemas.microsoft.com/office/drawing/2014/main" id="{151B55A4-7126-BB4A-BA3F-6ADA98581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3 w 205"/>
                  <a:gd name="T1" fmla="*/ 0 h 95"/>
                  <a:gd name="T2" fmla="*/ 17 w 205"/>
                  <a:gd name="T3" fmla="*/ 0 h 95"/>
                  <a:gd name="T4" fmla="*/ 11 w 205"/>
                  <a:gd name="T5" fmla="*/ 2 h 95"/>
                  <a:gd name="T6" fmla="*/ 5 w 205"/>
                  <a:gd name="T7" fmla="*/ 5 h 95"/>
                  <a:gd name="T8" fmla="*/ 0 w 205"/>
                  <a:gd name="T9" fmla="*/ 1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7" name="Freeform 131">
                <a:extLst>
                  <a:ext uri="{FF2B5EF4-FFF2-40B4-BE49-F238E27FC236}">
                    <a16:creationId xmlns:a16="http://schemas.microsoft.com/office/drawing/2014/main" id="{962B9FCE-AC38-CB4C-AB34-6A7253C43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22 w 199"/>
                  <a:gd name="T1" fmla="*/ 0 h 101"/>
                  <a:gd name="T2" fmla="*/ 14 w 199"/>
                  <a:gd name="T3" fmla="*/ 2 h 101"/>
                  <a:gd name="T4" fmla="*/ 9 w 199"/>
                  <a:gd name="T5" fmla="*/ 3 h 101"/>
                  <a:gd name="T6" fmla="*/ 4 w 199"/>
                  <a:gd name="T7" fmla="*/ 7 h 101"/>
                  <a:gd name="T8" fmla="*/ 0 w 199"/>
                  <a:gd name="T9" fmla="*/ 1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8" name="Freeform 132">
                <a:extLst>
                  <a:ext uri="{FF2B5EF4-FFF2-40B4-BE49-F238E27FC236}">
                    <a16:creationId xmlns:a16="http://schemas.microsoft.com/office/drawing/2014/main" id="{264A7B56-46FC-A442-8E19-1E9F575A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9 h 253"/>
                  <a:gd name="T2" fmla="*/ 7 w 296"/>
                  <a:gd name="T3" fmla="*/ 23 h 253"/>
                  <a:gd name="T4" fmla="*/ 16 w 296"/>
                  <a:gd name="T5" fmla="*/ 16 h 253"/>
                  <a:gd name="T6" fmla="*/ 25 w 296"/>
                  <a:gd name="T7" fmla="*/ 8 h 253"/>
                  <a:gd name="T8" fmla="*/ 32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79" name="Freeform 133">
                <a:extLst>
                  <a:ext uri="{FF2B5EF4-FFF2-40B4-BE49-F238E27FC236}">
                    <a16:creationId xmlns:a16="http://schemas.microsoft.com/office/drawing/2014/main" id="{77A57124-9BC4-9245-9E7D-4B07F9DD3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6 w 237"/>
                  <a:gd name="T1" fmla="*/ 0 h 96"/>
                  <a:gd name="T2" fmla="*/ 17 w 237"/>
                  <a:gd name="T3" fmla="*/ 1 h 96"/>
                  <a:gd name="T4" fmla="*/ 10 w 237"/>
                  <a:gd name="T5" fmla="*/ 3 h 96"/>
                  <a:gd name="T6" fmla="*/ 5 w 237"/>
                  <a:gd name="T7" fmla="*/ 6 h 96"/>
                  <a:gd name="T8" fmla="*/ 0 w 237"/>
                  <a:gd name="T9" fmla="*/ 11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0" name="Freeform 134">
                <a:extLst>
                  <a:ext uri="{FF2B5EF4-FFF2-40B4-BE49-F238E27FC236}">
                    <a16:creationId xmlns:a16="http://schemas.microsoft.com/office/drawing/2014/main" id="{ADD6BC17-F8A2-AB4E-85B1-E3CC35A82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22 w 198"/>
                  <a:gd name="T1" fmla="*/ 2 h 79"/>
                  <a:gd name="T2" fmla="*/ 16 w 198"/>
                  <a:gd name="T3" fmla="*/ 0 h 79"/>
                  <a:gd name="T4" fmla="*/ 11 w 198"/>
                  <a:gd name="T5" fmla="*/ 0 h 79"/>
                  <a:gd name="T6" fmla="*/ 5 w 198"/>
                  <a:gd name="T7" fmla="*/ 3 h 79"/>
                  <a:gd name="T8" fmla="*/ 2 w 198"/>
                  <a:gd name="T9" fmla="*/ 5 h 79"/>
                  <a:gd name="T10" fmla="*/ 0 w 198"/>
                  <a:gd name="T11" fmla="*/ 9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1" name="Freeform 135">
                <a:extLst>
                  <a:ext uri="{FF2B5EF4-FFF2-40B4-BE49-F238E27FC236}">
                    <a16:creationId xmlns:a16="http://schemas.microsoft.com/office/drawing/2014/main" id="{940DE329-6EE0-CE44-9955-F784D40C1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20 w 184"/>
                  <a:gd name="T1" fmla="*/ 0 h 72"/>
                  <a:gd name="T2" fmla="*/ 17 w 184"/>
                  <a:gd name="T3" fmla="*/ 0 h 72"/>
                  <a:gd name="T4" fmla="*/ 11 w 184"/>
                  <a:gd name="T5" fmla="*/ 1 h 72"/>
                  <a:gd name="T6" fmla="*/ 7 w 184"/>
                  <a:gd name="T7" fmla="*/ 2 h 72"/>
                  <a:gd name="T8" fmla="*/ 4 w 184"/>
                  <a:gd name="T9" fmla="*/ 4 h 72"/>
                  <a:gd name="T10" fmla="*/ 2 w 184"/>
                  <a:gd name="T11" fmla="*/ 6 h 72"/>
                  <a:gd name="T12" fmla="*/ 0 w 184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2" name="Freeform 136">
                <a:extLst>
                  <a:ext uri="{FF2B5EF4-FFF2-40B4-BE49-F238E27FC236}">
                    <a16:creationId xmlns:a16="http://schemas.microsoft.com/office/drawing/2014/main" id="{3B02E903-CEE9-BA44-B2C7-FFAA1CC42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9 h 78"/>
                  <a:gd name="T2" fmla="*/ 1 w 38"/>
                  <a:gd name="T3" fmla="*/ 4 h 78"/>
                  <a:gd name="T4" fmla="*/ 3 w 38"/>
                  <a:gd name="T5" fmla="*/ 1 h 78"/>
                  <a:gd name="T6" fmla="*/ 4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3" name="Freeform 137">
                <a:extLst>
                  <a:ext uri="{FF2B5EF4-FFF2-40B4-BE49-F238E27FC236}">
                    <a16:creationId xmlns:a16="http://schemas.microsoft.com/office/drawing/2014/main" id="{75661D08-EF4F-194A-A9D7-CABABA6A7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8 w 1027"/>
                  <a:gd name="T3" fmla="*/ 16 h 266"/>
                  <a:gd name="T4" fmla="*/ 30 w 1027"/>
                  <a:gd name="T5" fmla="*/ 23 h 266"/>
                  <a:gd name="T6" fmla="*/ 42 w 1027"/>
                  <a:gd name="T7" fmla="*/ 28 h 266"/>
                  <a:gd name="T8" fmla="*/ 81 w 1027"/>
                  <a:gd name="T9" fmla="*/ 30 h 266"/>
                  <a:gd name="T10" fmla="*/ 96 w 1027"/>
                  <a:gd name="T11" fmla="*/ 26 h 266"/>
                  <a:gd name="T12" fmla="*/ 105 w 1027"/>
                  <a:gd name="T13" fmla="*/ 23 h 266"/>
                  <a:gd name="T14" fmla="*/ 114 w 1027"/>
                  <a:gd name="T15" fmla="*/ 23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4" name="Freeform 138">
                <a:extLst>
                  <a:ext uri="{FF2B5EF4-FFF2-40B4-BE49-F238E27FC236}">
                    <a16:creationId xmlns:a16="http://schemas.microsoft.com/office/drawing/2014/main" id="{EC1ED45C-686B-8D4D-B98B-8CB2F5755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9 w 174"/>
                  <a:gd name="T3" fmla="*/ 12 h 396"/>
                  <a:gd name="T4" fmla="*/ 14 w 174"/>
                  <a:gd name="T5" fmla="*/ 25 h 396"/>
                  <a:gd name="T6" fmla="*/ 16 w 174"/>
                  <a:gd name="T7" fmla="*/ 32 h 396"/>
                  <a:gd name="T8" fmla="*/ 19 w 174"/>
                  <a:gd name="T9" fmla="*/ 44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5" name="Freeform 139">
                <a:extLst>
                  <a:ext uri="{FF2B5EF4-FFF2-40B4-BE49-F238E27FC236}">
                    <a16:creationId xmlns:a16="http://schemas.microsoft.com/office/drawing/2014/main" id="{2038B351-70E6-0C4C-84E6-6C7861BC8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110 w 992"/>
                  <a:gd name="T1" fmla="*/ 0 h 425"/>
                  <a:gd name="T2" fmla="*/ 89 w 992"/>
                  <a:gd name="T3" fmla="*/ 12 h 425"/>
                  <a:gd name="T4" fmla="*/ 75 w 992"/>
                  <a:gd name="T5" fmla="*/ 16 h 425"/>
                  <a:gd name="T6" fmla="*/ 56 w 992"/>
                  <a:gd name="T7" fmla="*/ 23 h 425"/>
                  <a:gd name="T8" fmla="*/ 37 w 992"/>
                  <a:gd name="T9" fmla="*/ 28 h 425"/>
                  <a:gd name="T10" fmla="*/ 19 w 992"/>
                  <a:gd name="T11" fmla="*/ 35 h 425"/>
                  <a:gd name="T12" fmla="*/ 2 w 992"/>
                  <a:gd name="T13" fmla="*/ 44 h 425"/>
                  <a:gd name="T14" fmla="*/ 0 w 992"/>
                  <a:gd name="T15" fmla="*/ 47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6" name="Freeform 140">
                <a:extLst>
                  <a:ext uri="{FF2B5EF4-FFF2-40B4-BE49-F238E27FC236}">
                    <a16:creationId xmlns:a16="http://schemas.microsoft.com/office/drawing/2014/main" id="{8477F9D9-4FC9-7841-83EC-04DB7B447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2 w 27"/>
                  <a:gd name="T1" fmla="*/ 13 h 116"/>
                  <a:gd name="T2" fmla="*/ 3 w 27"/>
                  <a:gd name="T3" fmla="*/ 10 h 116"/>
                  <a:gd name="T4" fmla="*/ 0 w 27"/>
                  <a:gd name="T5" fmla="*/ 3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11387" name="Freeform 141">
                <a:extLst>
                  <a:ext uri="{FF2B5EF4-FFF2-40B4-BE49-F238E27FC236}">
                    <a16:creationId xmlns:a16="http://schemas.microsoft.com/office/drawing/2014/main" id="{423C688B-7FD6-6340-B02A-494D8E332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6 w 204"/>
                  <a:gd name="T3" fmla="*/ 5 h 149"/>
                  <a:gd name="T4" fmla="*/ 12 w 204"/>
                  <a:gd name="T5" fmla="*/ 9 h 149"/>
                  <a:gd name="T6" fmla="*/ 23 w 204"/>
                  <a:gd name="T7" fmla="*/ 16 h 1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N"/>
              </a:p>
            </p:txBody>
          </p:sp>
        </p:grpSp>
      </p:grpSp>
      <p:grpSp>
        <p:nvGrpSpPr>
          <p:cNvPr id="40080" name="Group 144">
            <a:extLst>
              <a:ext uri="{FF2B5EF4-FFF2-40B4-BE49-F238E27FC236}">
                <a16:creationId xmlns:a16="http://schemas.microsoft.com/office/drawing/2014/main" id="{164FD1CB-F58C-574A-B335-5378AAA72AC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4419600" cy="1905000"/>
            <a:chOff x="1248" y="1536"/>
            <a:chExt cx="2784" cy="1200"/>
          </a:xfrm>
        </p:grpSpPr>
        <p:sp>
          <p:nvSpPr>
            <p:cNvPr id="11356" name="AutoShape 145">
              <a:extLst>
                <a:ext uri="{FF2B5EF4-FFF2-40B4-BE49-F238E27FC236}">
                  <a16:creationId xmlns:a16="http://schemas.microsoft.com/office/drawing/2014/main" id="{7E3016CD-4A54-764F-B67E-E3C86845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36"/>
              <a:ext cx="2784" cy="1200"/>
            </a:xfrm>
            <a:prstGeom prst="cloudCallout">
              <a:avLst>
                <a:gd name="adj1" fmla="val 52264"/>
                <a:gd name="adj2" fmla="val 7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Oh yeah?  Then tell me the absolute error of </a:t>
              </a:r>
            </a:p>
          </p:txBody>
        </p:sp>
        <p:graphicFrame>
          <p:nvGraphicFramePr>
            <p:cNvPr id="11357" name="Object 146">
              <a:extLst>
                <a:ext uri="{FF2B5EF4-FFF2-40B4-BE49-F238E27FC236}">
                  <a16:creationId xmlns:a16="http://schemas.microsoft.com/office/drawing/2014/main" id="{0FE103DA-C864-CC46-AA9F-FCC358B95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2208"/>
            <a:ext cx="1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56" name="Equation" r:id="rId9" imgW="25158700" imgH="8191500" progId="Equation.3">
                    <p:embed/>
                  </p:oleObj>
                </mc:Choice>
                <mc:Fallback>
                  <p:oleObj name="Equation" r:id="rId9" imgW="25158700" imgH="8191500" progId="Equation.3">
                    <p:embed/>
                    <p:pic>
                      <p:nvPicPr>
                        <p:cNvPr id="11357" name="Object 146">
                          <a:extLst>
                            <a:ext uri="{FF2B5EF4-FFF2-40B4-BE49-F238E27FC236}">
                              <a16:creationId xmlns:a16="http://schemas.microsoft.com/office/drawing/2014/main" id="{0FE103DA-C864-CC46-AA9F-FCC358B956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208"/>
                          <a:ext cx="1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83" name="AutoShape 147">
            <a:extLst>
              <a:ext uri="{FF2B5EF4-FFF2-40B4-BE49-F238E27FC236}">
                <a16:creationId xmlns:a16="http://schemas.microsoft.com/office/drawing/2014/main" id="{60D52BD1-72E6-8942-8F30-509506CB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4200"/>
            <a:ext cx="2362200" cy="914400"/>
          </a:xfrm>
          <a:prstGeom prst="cloudCallout">
            <a:avLst>
              <a:gd name="adj1" fmla="val -69222"/>
              <a:gd name="adj2" fmla="val 102259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Oops!</a:t>
            </a:r>
          </a:p>
        </p:txBody>
      </p:sp>
      <p:sp>
        <p:nvSpPr>
          <p:cNvPr id="40084" name="Rectangle 148">
            <a:extLst>
              <a:ext uri="{FF2B5EF4-FFF2-40B4-BE49-F238E27FC236}">
                <a16:creationId xmlns:a16="http://schemas.microsoft.com/office/drawing/2014/main" id="{C941E675-909A-6642-97DB-EAEE9C60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18288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40085" name="Rectangle 149">
            <a:extLst>
              <a:ext uri="{FF2B5EF4-FFF2-40B4-BE49-F238E27FC236}">
                <a16:creationId xmlns:a16="http://schemas.microsoft.com/office/drawing/2014/main" id="{59E4A35C-932D-094C-8811-0C2E34C3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2667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grpSp>
        <p:nvGrpSpPr>
          <p:cNvPr id="40086" name="Group 150">
            <a:extLst>
              <a:ext uri="{FF2B5EF4-FFF2-40B4-BE49-F238E27FC236}">
                <a16:creationId xmlns:a16="http://schemas.microsoft.com/office/drawing/2014/main" id="{52DBAE03-6E7A-5442-8DE1-FD1D6662701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7400"/>
            <a:ext cx="7391400" cy="962025"/>
            <a:chOff x="336" y="1296"/>
            <a:chExt cx="4656" cy="606"/>
          </a:xfrm>
        </p:grpSpPr>
        <p:graphicFrame>
          <p:nvGraphicFramePr>
            <p:cNvPr id="11348" name="Object 151">
              <a:extLst>
                <a:ext uri="{FF2B5EF4-FFF2-40B4-BE49-F238E27FC236}">
                  <a16:creationId xmlns:a16="http://schemas.microsoft.com/office/drawing/2014/main" id="{F9576B8B-3AC6-6B49-A7A8-A1F085A0DF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296"/>
            <a:ext cx="33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57" name="Equation" r:id="rId11" imgW="6438900" imgH="5270500" progId="Equation.3">
                    <p:embed/>
                  </p:oleObj>
                </mc:Choice>
                <mc:Fallback>
                  <p:oleObj name="Equation" r:id="rId11" imgW="6438900" imgH="5270500" progId="Equation.3">
                    <p:embed/>
                    <p:pic>
                      <p:nvPicPr>
                        <p:cNvPr id="11348" name="Object 151">
                          <a:extLst>
                            <a:ext uri="{FF2B5EF4-FFF2-40B4-BE49-F238E27FC236}">
                              <a16:creationId xmlns:a16="http://schemas.microsoft.com/office/drawing/2014/main" id="{F9576B8B-3AC6-6B49-A7A8-A1F085A0DF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96"/>
                          <a:ext cx="33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9" name="Object 152">
              <a:extLst>
                <a:ext uri="{FF2B5EF4-FFF2-40B4-BE49-F238E27FC236}">
                  <a16:creationId xmlns:a16="http://schemas.microsoft.com/office/drawing/2014/main" id="{38142728-54B7-E145-956B-0FC2CC4E8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296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58" name="Equation" r:id="rId13" imgW="3797300" imgH="4686300" progId="Equation.3">
                    <p:embed/>
                  </p:oleObj>
                </mc:Choice>
                <mc:Fallback>
                  <p:oleObj name="Equation" r:id="rId13" imgW="3797300" imgH="4686300" progId="Equation.3">
                    <p:embed/>
                    <p:pic>
                      <p:nvPicPr>
                        <p:cNvPr id="11349" name="Object 152">
                          <a:extLst>
                            <a:ext uri="{FF2B5EF4-FFF2-40B4-BE49-F238E27FC236}">
                              <a16:creationId xmlns:a16="http://schemas.microsoft.com/office/drawing/2014/main" id="{38142728-54B7-E145-956B-0FC2CC4E80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96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0" name="Object 153">
              <a:extLst>
                <a:ext uri="{FF2B5EF4-FFF2-40B4-BE49-F238E27FC236}">
                  <a16:creationId xmlns:a16="http://schemas.microsoft.com/office/drawing/2014/main" id="{F547E6D1-39A4-5C4C-A1B7-F688BFF6C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488"/>
            <a:ext cx="192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59" name="Equation" r:id="rId15" imgW="35991800" imgH="8191500" progId="Equation.3">
                    <p:embed/>
                  </p:oleObj>
                </mc:Choice>
                <mc:Fallback>
                  <p:oleObj name="Equation" r:id="rId15" imgW="35991800" imgH="8191500" progId="Equation.3">
                    <p:embed/>
                    <p:pic>
                      <p:nvPicPr>
                        <p:cNvPr id="11350" name="Object 153">
                          <a:extLst>
                            <a:ext uri="{FF2B5EF4-FFF2-40B4-BE49-F238E27FC236}">
                              <a16:creationId xmlns:a16="http://schemas.microsoft.com/office/drawing/2014/main" id="{F547E6D1-39A4-5C4C-A1B7-F688BFF6C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1920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51" name="Object 154">
              <a:extLst>
                <a:ext uri="{FF2B5EF4-FFF2-40B4-BE49-F238E27FC236}">
                  <a16:creationId xmlns:a16="http://schemas.microsoft.com/office/drawing/2014/main" id="{C4836F42-60ED-D842-B4D9-3757BACF4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36"/>
            <a:ext cx="91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60" name="Equation" r:id="rId17" imgW="16090900" imgH="5270500" progId="Equation.3">
                    <p:embed/>
                  </p:oleObj>
                </mc:Choice>
                <mc:Fallback>
                  <p:oleObj name="Equation" r:id="rId17" imgW="16090900" imgH="5270500" progId="Equation.3">
                    <p:embed/>
                    <p:pic>
                      <p:nvPicPr>
                        <p:cNvPr id="11351" name="Object 154">
                          <a:extLst>
                            <a:ext uri="{FF2B5EF4-FFF2-40B4-BE49-F238E27FC236}">
                              <a16:creationId xmlns:a16="http://schemas.microsoft.com/office/drawing/2014/main" id="{C4836F42-60ED-D842-B4D9-3757BACF45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91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52" name="Rectangle 155">
              <a:extLst>
                <a:ext uri="{FF2B5EF4-FFF2-40B4-BE49-F238E27FC236}">
                  <a16:creationId xmlns:a16="http://schemas.microsoft.com/office/drawing/2014/main" id="{7C6C3218-0C8D-8949-B89E-31C1B4C70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7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，例如：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1353" name="Rectangle 156">
              <a:extLst>
                <a:ext uri="{FF2B5EF4-FFF2-40B4-BE49-F238E27FC236}">
                  <a16:creationId xmlns:a16="http://schemas.microsoft.com/office/drawing/2014/main" id="{E1812A7C-E29B-F346-922B-CF58489F8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84"/>
              <a:ext cx="11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工程上常记为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1354" name="Rectangle 157">
              <a:extLst>
                <a:ext uri="{FF2B5EF4-FFF2-40B4-BE49-F238E27FC236}">
                  <a16:creationId xmlns:a16="http://schemas.microsoft.com/office/drawing/2014/main" id="{F512E8F9-8473-A549-BEF5-D07943FB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96"/>
              <a:ext cx="27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，称为</a:t>
              </a:r>
              <a:r>
                <a:rPr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绝对误差限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accuracy */</a:t>
              </a:r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，</a:t>
              </a:r>
              <a:endPara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355" name="Rectangle 158">
              <a:extLst>
                <a:ext uri="{FF2B5EF4-FFF2-40B4-BE49-F238E27FC236}">
                  <a16:creationId xmlns:a16="http://schemas.microsoft.com/office/drawing/2014/main" id="{7D40A248-8198-A241-9EAC-1D2CC8F1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96"/>
              <a:ext cx="9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的上限记为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40096" name="AutoShape 160" descr="再生纸">
            <a:extLst>
              <a:ext uri="{FF2B5EF4-FFF2-40B4-BE49-F238E27FC236}">
                <a16:creationId xmlns:a16="http://schemas.microsoft.com/office/drawing/2014/main" id="{C52C3B1A-189B-0E42-9FD7-7814F68D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7924800" cy="990600"/>
          </a:xfrm>
          <a:prstGeom prst="roundRect">
            <a:avLst>
              <a:gd name="adj" fmla="val 16667"/>
            </a:avLst>
          </a:prstGeom>
          <a:blipFill dpi="0" rotWithShape="0">
            <a:blip r:embed="rId19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注：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e*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理论上讲是唯一确定的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可能取正</a:t>
            </a:r>
            <a:r>
              <a:rPr kumimoji="1" lang="zh-CN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也可能取负。</a:t>
            </a:r>
          </a:p>
          <a:p>
            <a:pPr eaLnBrk="1" hangingPunct="1"/>
            <a:r>
              <a:rPr kumimoji="1" lang="zh-CN" alt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2" charset="2"/>
              </a:rPr>
              <a:t>        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2" charset="2"/>
              </a:rPr>
              <a:t>e* 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2" charset="2"/>
              </a:rPr>
              <a:t>&gt; 0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不唯一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当然 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2" charset="2"/>
              </a:rPr>
              <a:t>e*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越小越具有参考价值。</a:t>
            </a:r>
          </a:p>
        </p:txBody>
      </p:sp>
      <p:grpSp>
        <p:nvGrpSpPr>
          <p:cNvPr id="40099" name="Group 163">
            <a:extLst>
              <a:ext uri="{FF2B5EF4-FFF2-40B4-BE49-F238E27FC236}">
                <a16:creationId xmlns:a16="http://schemas.microsoft.com/office/drawing/2014/main" id="{4F4BF813-C95A-7748-A28B-B74BF4C5AEA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495800"/>
            <a:ext cx="1757363" cy="2092325"/>
            <a:chOff x="4224" y="2688"/>
            <a:chExt cx="1107" cy="1318"/>
          </a:xfrm>
        </p:grpSpPr>
        <p:sp>
          <p:nvSpPr>
            <p:cNvPr id="11283" name="Freeform 164">
              <a:extLst>
                <a:ext uri="{FF2B5EF4-FFF2-40B4-BE49-F238E27FC236}">
                  <a16:creationId xmlns:a16="http://schemas.microsoft.com/office/drawing/2014/main" id="{FF2610DB-8F0A-7C41-8BDC-D2E0F5F951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4" y="2927"/>
              <a:ext cx="632" cy="391"/>
            </a:xfrm>
            <a:custGeom>
              <a:avLst/>
              <a:gdLst>
                <a:gd name="T0" fmla="*/ 15 w 2387"/>
                <a:gd name="T1" fmla="*/ 110 h 1296"/>
                <a:gd name="T2" fmla="*/ 27 w 2387"/>
                <a:gd name="T3" fmla="*/ 110 h 1296"/>
                <a:gd name="T4" fmla="*/ 36 w 2387"/>
                <a:gd name="T5" fmla="*/ 109 h 1296"/>
                <a:gd name="T6" fmla="*/ 38 w 2387"/>
                <a:gd name="T7" fmla="*/ 78 h 1296"/>
                <a:gd name="T8" fmla="*/ 32 w 2387"/>
                <a:gd name="T9" fmla="*/ 74 h 1296"/>
                <a:gd name="T10" fmla="*/ 33 w 2387"/>
                <a:gd name="T11" fmla="*/ 68 h 1296"/>
                <a:gd name="T12" fmla="*/ 55 w 2387"/>
                <a:gd name="T13" fmla="*/ 67 h 1296"/>
                <a:gd name="T14" fmla="*/ 73 w 2387"/>
                <a:gd name="T15" fmla="*/ 58 h 1296"/>
                <a:gd name="T16" fmla="*/ 70 w 2387"/>
                <a:gd name="T17" fmla="*/ 106 h 1296"/>
                <a:gd name="T18" fmla="*/ 136 w 2387"/>
                <a:gd name="T19" fmla="*/ 111 h 1296"/>
                <a:gd name="T20" fmla="*/ 151 w 2387"/>
                <a:gd name="T21" fmla="*/ 118 h 1296"/>
                <a:gd name="T22" fmla="*/ 167 w 2387"/>
                <a:gd name="T23" fmla="*/ 107 h 1296"/>
                <a:gd name="T24" fmla="*/ 163 w 2387"/>
                <a:gd name="T25" fmla="*/ 77 h 1296"/>
                <a:gd name="T26" fmla="*/ 156 w 2387"/>
                <a:gd name="T27" fmla="*/ 75 h 1296"/>
                <a:gd name="T28" fmla="*/ 144 w 2387"/>
                <a:gd name="T29" fmla="*/ 18 h 1296"/>
                <a:gd name="T30" fmla="*/ 128 w 2387"/>
                <a:gd name="T31" fmla="*/ 7 h 1296"/>
                <a:gd name="T32" fmla="*/ 96 w 2387"/>
                <a:gd name="T33" fmla="*/ 0 h 1296"/>
                <a:gd name="T34" fmla="*/ 77 w 2387"/>
                <a:gd name="T35" fmla="*/ 2 h 1296"/>
                <a:gd name="T36" fmla="*/ 48 w 2387"/>
                <a:gd name="T37" fmla="*/ 13 h 1296"/>
                <a:gd name="T38" fmla="*/ 14 w 2387"/>
                <a:gd name="T39" fmla="*/ 30 h 1296"/>
                <a:gd name="T40" fmla="*/ 7 w 2387"/>
                <a:gd name="T41" fmla="*/ 39 h 1296"/>
                <a:gd name="T42" fmla="*/ 5 w 2387"/>
                <a:gd name="T43" fmla="*/ 72 h 1296"/>
                <a:gd name="T44" fmla="*/ 0 w 2387"/>
                <a:gd name="T45" fmla="*/ 78 h 1296"/>
                <a:gd name="T46" fmla="*/ 7 w 2387"/>
                <a:gd name="T47" fmla="*/ 103 h 1296"/>
                <a:gd name="T48" fmla="*/ 15 w 2387"/>
                <a:gd name="T49" fmla="*/ 110 h 1296"/>
                <a:gd name="T50" fmla="*/ 15 w 2387"/>
                <a:gd name="T51" fmla="*/ 110 h 12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87" h="1296">
                  <a:moveTo>
                    <a:pt x="211" y="1209"/>
                  </a:moveTo>
                  <a:lnTo>
                    <a:pt x="380" y="1209"/>
                  </a:lnTo>
                  <a:lnTo>
                    <a:pt x="509" y="1201"/>
                  </a:lnTo>
                  <a:lnTo>
                    <a:pt x="545" y="861"/>
                  </a:lnTo>
                  <a:lnTo>
                    <a:pt x="452" y="815"/>
                  </a:lnTo>
                  <a:lnTo>
                    <a:pt x="464" y="749"/>
                  </a:lnTo>
                  <a:lnTo>
                    <a:pt x="785" y="735"/>
                  </a:lnTo>
                  <a:lnTo>
                    <a:pt x="1036" y="640"/>
                  </a:lnTo>
                  <a:lnTo>
                    <a:pt x="1005" y="1169"/>
                  </a:lnTo>
                  <a:lnTo>
                    <a:pt x="1946" y="1216"/>
                  </a:lnTo>
                  <a:lnTo>
                    <a:pt x="2161" y="1296"/>
                  </a:lnTo>
                  <a:lnTo>
                    <a:pt x="2387" y="1180"/>
                  </a:lnTo>
                  <a:lnTo>
                    <a:pt x="2323" y="847"/>
                  </a:lnTo>
                  <a:lnTo>
                    <a:pt x="2222" y="821"/>
                  </a:lnTo>
                  <a:lnTo>
                    <a:pt x="2058" y="199"/>
                  </a:lnTo>
                  <a:lnTo>
                    <a:pt x="1832" y="74"/>
                  </a:lnTo>
                  <a:lnTo>
                    <a:pt x="1363" y="0"/>
                  </a:lnTo>
                  <a:lnTo>
                    <a:pt x="1104" y="19"/>
                  </a:lnTo>
                  <a:lnTo>
                    <a:pt x="690" y="140"/>
                  </a:lnTo>
                  <a:lnTo>
                    <a:pt x="201" y="334"/>
                  </a:lnTo>
                  <a:lnTo>
                    <a:pt x="106" y="427"/>
                  </a:lnTo>
                  <a:lnTo>
                    <a:pt x="66" y="790"/>
                  </a:lnTo>
                  <a:lnTo>
                    <a:pt x="0" y="861"/>
                  </a:lnTo>
                  <a:lnTo>
                    <a:pt x="97" y="1136"/>
                  </a:lnTo>
                  <a:lnTo>
                    <a:pt x="211" y="1209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84" name="Freeform 165">
              <a:extLst>
                <a:ext uri="{FF2B5EF4-FFF2-40B4-BE49-F238E27FC236}">
                  <a16:creationId xmlns:a16="http://schemas.microsoft.com/office/drawing/2014/main" id="{EEC30B78-584A-1D46-8A8F-978B686AD1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3" y="2926"/>
              <a:ext cx="432" cy="254"/>
            </a:xfrm>
            <a:custGeom>
              <a:avLst/>
              <a:gdLst>
                <a:gd name="T0" fmla="*/ 8 w 1636"/>
                <a:gd name="T1" fmla="*/ 34 h 842"/>
                <a:gd name="T2" fmla="*/ 5 w 1636"/>
                <a:gd name="T3" fmla="*/ 43 h 842"/>
                <a:gd name="T4" fmla="*/ 6 w 1636"/>
                <a:gd name="T5" fmla="*/ 48 h 842"/>
                <a:gd name="T6" fmla="*/ 8 w 1636"/>
                <a:gd name="T7" fmla="*/ 49 h 842"/>
                <a:gd name="T8" fmla="*/ 10 w 1636"/>
                <a:gd name="T9" fmla="*/ 44 h 842"/>
                <a:gd name="T10" fmla="*/ 12 w 1636"/>
                <a:gd name="T11" fmla="*/ 46 h 842"/>
                <a:gd name="T12" fmla="*/ 19 w 1636"/>
                <a:gd name="T13" fmla="*/ 52 h 842"/>
                <a:gd name="T14" fmla="*/ 32 w 1636"/>
                <a:gd name="T15" fmla="*/ 56 h 842"/>
                <a:gd name="T16" fmla="*/ 47 w 1636"/>
                <a:gd name="T17" fmla="*/ 55 h 842"/>
                <a:gd name="T18" fmla="*/ 58 w 1636"/>
                <a:gd name="T19" fmla="*/ 46 h 842"/>
                <a:gd name="T20" fmla="*/ 64 w 1636"/>
                <a:gd name="T21" fmla="*/ 33 h 842"/>
                <a:gd name="T22" fmla="*/ 65 w 1636"/>
                <a:gd name="T23" fmla="*/ 18 h 842"/>
                <a:gd name="T24" fmla="*/ 62 w 1636"/>
                <a:gd name="T25" fmla="*/ 12 h 842"/>
                <a:gd name="T26" fmla="*/ 68 w 1636"/>
                <a:gd name="T27" fmla="*/ 14 h 842"/>
                <a:gd name="T28" fmla="*/ 69 w 1636"/>
                <a:gd name="T29" fmla="*/ 8 h 842"/>
                <a:gd name="T30" fmla="*/ 70 w 1636"/>
                <a:gd name="T31" fmla="*/ 5 h 842"/>
                <a:gd name="T32" fmla="*/ 74 w 1636"/>
                <a:gd name="T33" fmla="*/ 3 h 842"/>
                <a:gd name="T34" fmla="*/ 87 w 1636"/>
                <a:gd name="T35" fmla="*/ 0 h 842"/>
                <a:gd name="T36" fmla="*/ 89 w 1636"/>
                <a:gd name="T37" fmla="*/ 15 h 842"/>
                <a:gd name="T38" fmla="*/ 95 w 1636"/>
                <a:gd name="T39" fmla="*/ 24 h 842"/>
                <a:gd name="T40" fmla="*/ 106 w 1636"/>
                <a:gd name="T41" fmla="*/ 26 h 842"/>
                <a:gd name="T42" fmla="*/ 107 w 1636"/>
                <a:gd name="T43" fmla="*/ 31 h 842"/>
                <a:gd name="T44" fmla="*/ 114 w 1636"/>
                <a:gd name="T45" fmla="*/ 51 h 842"/>
                <a:gd name="T46" fmla="*/ 101 w 1636"/>
                <a:gd name="T47" fmla="*/ 35 h 842"/>
                <a:gd name="T48" fmla="*/ 92 w 1636"/>
                <a:gd name="T49" fmla="*/ 40 h 842"/>
                <a:gd name="T50" fmla="*/ 86 w 1636"/>
                <a:gd name="T51" fmla="*/ 50 h 842"/>
                <a:gd name="T52" fmla="*/ 61 w 1636"/>
                <a:gd name="T53" fmla="*/ 70 h 842"/>
                <a:gd name="T54" fmla="*/ 23 w 1636"/>
                <a:gd name="T55" fmla="*/ 64 h 842"/>
                <a:gd name="T56" fmla="*/ 14 w 1636"/>
                <a:gd name="T57" fmla="*/ 75 h 842"/>
                <a:gd name="T58" fmla="*/ 0 w 1636"/>
                <a:gd name="T59" fmla="*/ 77 h 842"/>
                <a:gd name="T60" fmla="*/ 0 w 1636"/>
                <a:gd name="T61" fmla="*/ 43 h 842"/>
                <a:gd name="T62" fmla="*/ 8 w 1636"/>
                <a:gd name="T63" fmla="*/ 34 h 842"/>
                <a:gd name="T64" fmla="*/ 8 w 1636"/>
                <a:gd name="T65" fmla="*/ 34 h 8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36" h="842">
                  <a:moveTo>
                    <a:pt x="123" y="371"/>
                  </a:moveTo>
                  <a:lnTo>
                    <a:pt x="76" y="477"/>
                  </a:lnTo>
                  <a:lnTo>
                    <a:pt x="83" y="526"/>
                  </a:lnTo>
                  <a:lnTo>
                    <a:pt x="110" y="534"/>
                  </a:lnTo>
                  <a:lnTo>
                    <a:pt x="144" y="481"/>
                  </a:lnTo>
                  <a:lnTo>
                    <a:pt x="169" y="511"/>
                  </a:lnTo>
                  <a:lnTo>
                    <a:pt x="268" y="572"/>
                  </a:lnTo>
                  <a:lnTo>
                    <a:pt x="462" y="621"/>
                  </a:lnTo>
                  <a:lnTo>
                    <a:pt x="678" y="608"/>
                  </a:lnTo>
                  <a:lnTo>
                    <a:pt x="832" y="504"/>
                  </a:lnTo>
                  <a:lnTo>
                    <a:pt x="914" y="367"/>
                  </a:lnTo>
                  <a:lnTo>
                    <a:pt x="927" y="198"/>
                  </a:lnTo>
                  <a:lnTo>
                    <a:pt x="882" y="131"/>
                  </a:lnTo>
                  <a:lnTo>
                    <a:pt x="973" y="158"/>
                  </a:lnTo>
                  <a:lnTo>
                    <a:pt x="986" y="93"/>
                  </a:lnTo>
                  <a:lnTo>
                    <a:pt x="998" y="59"/>
                  </a:lnTo>
                  <a:lnTo>
                    <a:pt x="1060" y="30"/>
                  </a:lnTo>
                  <a:lnTo>
                    <a:pt x="1252" y="0"/>
                  </a:lnTo>
                  <a:lnTo>
                    <a:pt x="1279" y="161"/>
                  </a:lnTo>
                  <a:lnTo>
                    <a:pt x="1363" y="260"/>
                  </a:lnTo>
                  <a:lnTo>
                    <a:pt x="1513" y="281"/>
                  </a:lnTo>
                  <a:lnTo>
                    <a:pt x="1536" y="344"/>
                  </a:lnTo>
                  <a:lnTo>
                    <a:pt x="1636" y="559"/>
                  </a:lnTo>
                  <a:lnTo>
                    <a:pt x="1444" y="384"/>
                  </a:lnTo>
                  <a:lnTo>
                    <a:pt x="1321" y="443"/>
                  </a:lnTo>
                  <a:lnTo>
                    <a:pt x="1228" y="553"/>
                  </a:lnTo>
                  <a:lnTo>
                    <a:pt x="876" y="768"/>
                  </a:lnTo>
                  <a:lnTo>
                    <a:pt x="331" y="699"/>
                  </a:lnTo>
                  <a:lnTo>
                    <a:pt x="205" y="829"/>
                  </a:lnTo>
                  <a:lnTo>
                    <a:pt x="0" y="842"/>
                  </a:lnTo>
                  <a:lnTo>
                    <a:pt x="4" y="475"/>
                  </a:lnTo>
                  <a:lnTo>
                    <a:pt x="123" y="371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85" name="Freeform 166">
              <a:extLst>
                <a:ext uri="{FF2B5EF4-FFF2-40B4-BE49-F238E27FC236}">
                  <a16:creationId xmlns:a16="http://schemas.microsoft.com/office/drawing/2014/main" id="{0AEA6D5A-A6CA-0A4F-8507-47DA271020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93" y="2966"/>
              <a:ext cx="681" cy="919"/>
            </a:xfrm>
            <a:custGeom>
              <a:avLst/>
              <a:gdLst>
                <a:gd name="T0" fmla="*/ 0 w 2575"/>
                <a:gd name="T1" fmla="*/ 251 h 3043"/>
                <a:gd name="T2" fmla="*/ 13 w 2575"/>
                <a:gd name="T3" fmla="*/ 191 h 3043"/>
                <a:gd name="T4" fmla="*/ 36 w 2575"/>
                <a:gd name="T5" fmla="*/ 162 h 3043"/>
                <a:gd name="T6" fmla="*/ 38 w 2575"/>
                <a:gd name="T7" fmla="*/ 127 h 3043"/>
                <a:gd name="T8" fmla="*/ 58 w 2575"/>
                <a:gd name="T9" fmla="*/ 106 h 3043"/>
                <a:gd name="T10" fmla="*/ 68 w 2575"/>
                <a:gd name="T11" fmla="*/ 45 h 3043"/>
                <a:gd name="T12" fmla="*/ 69 w 2575"/>
                <a:gd name="T13" fmla="*/ 27 h 3043"/>
                <a:gd name="T14" fmla="*/ 68 w 2575"/>
                <a:gd name="T15" fmla="*/ 0 h 3043"/>
                <a:gd name="T16" fmla="*/ 74 w 2575"/>
                <a:gd name="T17" fmla="*/ 0 h 3043"/>
                <a:gd name="T18" fmla="*/ 79 w 2575"/>
                <a:gd name="T19" fmla="*/ 18 h 3043"/>
                <a:gd name="T20" fmla="*/ 84 w 2575"/>
                <a:gd name="T21" fmla="*/ 53 h 3043"/>
                <a:gd name="T22" fmla="*/ 82 w 2575"/>
                <a:gd name="T23" fmla="*/ 86 h 3043"/>
                <a:gd name="T24" fmla="*/ 108 w 2575"/>
                <a:gd name="T25" fmla="*/ 86 h 3043"/>
                <a:gd name="T26" fmla="*/ 116 w 2575"/>
                <a:gd name="T27" fmla="*/ 38 h 3043"/>
                <a:gd name="T28" fmla="*/ 116 w 2575"/>
                <a:gd name="T29" fmla="*/ 3 h 3043"/>
                <a:gd name="T30" fmla="*/ 120 w 2575"/>
                <a:gd name="T31" fmla="*/ 7 h 3043"/>
                <a:gd name="T32" fmla="*/ 126 w 2575"/>
                <a:gd name="T33" fmla="*/ 39 h 3043"/>
                <a:gd name="T34" fmla="*/ 122 w 2575"/>
                <a:gd name="T35" fmla="*/ 91 h 3043"/>
                <a:gd name="T36" fmla="*/ 115 w 2575"/>
                <a:gd name="T37" fmla="*/ 130 h 3043"/>
                <a:gd name="T38" fmla="*/ 135 w 2575"/>
                <a:gd name="T39" fmla="*/ 142 h 3043"/>
                <a:gd name="T40" fmla="*/ 156 w 2575"/>
                <a:gd name="T41" fmla="*/ 169 h 3043"/>
                <a:gd name="T42" fmla="*/ 171 w 2575"/>
                <a:gd name="T43" fmla="*/ 206 h 3043"/>
                <a:gd name="T44" fmla="*/ 177 w 2575"/>
                <a:gd name="T45" fmla="*/ 242 h 3043"/>
                <a:gd name="T46" fmla="*/ 180 w 2575"/>
                <a:gd name="T47" fmla="*/ 275 h 3043"/>
                <a:gd name="T48" fmla="*/ 151 w 2575"/>
                <a:gd name="T49" fmla="*/ 278 h 3043"/>
                <a:gd name="T50" fmla="*/ 137 w 2575"/>
                <a:gd name="T51" fmla="*/ 211 h 3043"/>
                <a:gd name="T52" fmla="*/ 125 w 2575"/>
                <a:gd name="T53" fmla="*/ 194 h 3043"/>
                <a:gd name="T54" fmla="*/ 94 w 2575"/>
                <a:gd name="T55" fmla="*/ 177 h 3043"/>
                <a:gd name="T56" fmla="*/ 81 w 2575"/>
                <a:gd name="T57" fmla="*/ 178 h 3043"/>
                <a:gd name="T58" fmla="*/ 64 w 2575"/>
                <a:gd name="T59" fmla="*/ 194 h 3043"/>
                <a:gd name="T60" fmla="*/ 47 w 2575"/>
                <a:gd name="T61" fmla="*/ 219 h 3043"/>
                <a:gd name="T62" fmla="*/ 36 w 2575"/>
                <a:gd name="T63" fmla="*/ 240 h 3043"/>
                <a:gd name="T64" fmla="*/ 32 w 2575"/>
                <a:gd name="T65" fmla="*/ 272 h 3043"/>
                <a:gd name="T66" fmla="*/ 10 w 2575"/>
                <a:gd name="T67" fmla="*/ 274 h 3043"/>
                <a:gd name="T68" fmla="*/ 0 w 2575"/>
                <a:gd name="T69" fmla="*/ 251 h 3043"/>
                <a:gd name="T70" fmla="*/ 0 w 2575"/>
                <a:gd name="T71" fmla="*/ 251 h 30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75" h="3043">
                  <a:moveTo>
                    <a:pt x="0" y="2747"/>
                  </a:moveTo>
                  <a:lnTo>
                    <a:pt x="182" y="2095"/>
                  </a:lnTo>
                  <a:lnTo>
                    <a:pt x="517" y="1783"/>
                  </a:lnTo>
                  <a:lnTo>
                    <a:pt x="549" y="1388"/>
                  </a:lnTo>
                  <a:lnTo>
                    <a:pt x="832" y="1163"/>
                  </a:lnTo>
                  <a:lnTo>
                    <a:pt x="977" y="496"/>
                  </a:lnTo>
                  <a:lnTo>
                    <a:pt x="986" y="302"/>
                  </a:lnTo>
                  <a:lnTo>
                    <a:pt x="980" y="2"/>
                  </a:lnTo>
                  <a:lnTo>
                    <a:pt x="1055" y="0"/>
                  </a:lnTo>
                  <a:lnTo>
                    <a:pt x="1136" y="194"/>
                  </a:lnTo>
                  <a:lnTo>
                    <a:pt x="1199" y="583"/>
                  </a:lnTo>
                  <a:lnTo>
                    <a:pt x="1170" y="943"/>
                  </a:lnTo>
                  <a:lnTo>
                    <a:pt x="1551" y="948"/>
                  </a:lnTo>
                  <a:lnTo>
                    <a:pt x="1661" y="420"/>
                  </a:lnTo>
                  <a:lnTo>
                    <a:pt x="1661" y="38"/>
                  </a:lnTo>
                  <a:lnTo>
                    <a:pt x="1708" y="78"/>
                  </a:lnTo>
                  <a:lnTo>
                    <a:pt x="1802" y="429"/>
                  </a:lnTo>
                  <a:lnTo>
                    <a:pt x="1748" y="994"/>
                  </a:lnTo>
                  <a:lnTo>
                    <a:pt x="1636" y="1424"/>
                  </a:lnTo>
                  <a:lnTo>
                    <a:pt x="1935" y="1553"/>
                  </a:lnTo>
                  <a:lnTo>
                    <a:pt x="2233" y="1849"/>
                  </a:lnTo>
                  <a:lnTo>
                    <a:pt x="2440" y="2260"/>
                  </a:lnTo>
                  <a:lnTo>
                    <a:pt x="2528" y="2648"/>
                  </a:lnTo>
                  <a:lnTo>
                    <a:pt x="2575" y="3013"/>
                  </a:lnTo>
                  <a:lnTo>
                    <a:pt x="2163" y="3043"/>
                  </a:lnTo>
                  <a:lnTo>
                    <a:pt x="1955" y="2311"/>
                  </a:lnTo>
                  <a:lnTo>
                    <a:pt x="1781" y="2121"/>
                  </a:lnTo>
                  <a:lnTo>
                    <a:pt x="1347" y="1937"/>
                  </a:lnTo>
                  <a:lnTo>
                    <a:pt x="1165" y="1952"/>
                  </a:lnTo>
                  <a:lnTo>
                    <a:pt x="914" y="2121"/>
                  </a:lnTo>
                  <a:lnTo>
                    <a:pt x="669" y="2403"/>
                  </a:lnTo>
                  <a:lnTo>
                    <a:pt x="517" y="2631"/>
                  </a:lnTo>
                  <a:lnTo>
                    <a:pt x="452" y="2977"/>
                  </a:lnTo>
                  <a:lnTo>
                    <a:pt x="140" y="3001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857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86" name="Freeform 167">
              <a:extLst>
                <a:ext uri="{FF2B5EF4-FFF2-40B4-BE49-F238E27FC236}">
                  <a16:creationId xmlns:a16="http://schemas.microsoft.com/office/drawing/2014/main" id="{4E4AD8F3-9F99-3E49-99A1-5544B4D068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26" y="3371"/>
              <a:ext cx="399" cy="180"/>
            </a:xfrm>
            <a:custGeom>
              <a:avLst/>
              <a:gdLst>
                <a:gd name="T0" fmla="*/ 0 w 1508"/>
                <a:gd name="T1" fmla="*/ 11 h 595"/>
                <a:gd name="T2" fmla="*/ 4 w 1508"/>
                <a:gd name="T3" fmla="*/ 0 h 595"/>
                <a:gd name="T4" fmla="*/ 23 w 1508"/>
                <a:gd name="T5" fmla="*/ 1 h 595"/>
                <a:gd name="T6" fmla="*/ 27 w 1508"/>
                <a:gd name="T7" fmla="*/ 13 h 595"/>
                <a:gd name="T8" fmla="*/ 36 w 1508"/>
                <a:gd name="T9" fmla="*/ 15 h 595"/>
                <a:gd name="T10" fmla="*/ 78 w 1508"/>
                <a:gd name="T11" fmla="*/ 17 h 595"/>
                <a:gd name="T12" fmla="*/ 87 w 1508"/>
                <a:gd name="T13" fmla="*/ 11 h 595"/>
                <a:gd name="T14" fmla="*/ 102 w 1508"/>
                <a:gd name="T15" fmla="*/ 14 h 595"/>
                <a:gd name="T16" fmla="*/ 104 w 1508"/>
                <a:gd name="T17" fmla="*/ 30 h 595"/>
                <a:gd name="T18" fmla="*/ 88 w 1508"/>
                <a:gd name="T19" fmla="*/ 28 h 595"/>
                <a:gd name="T20" fmla="*/ 89 w 1508"/>
                <a:gd name="T21" fmla="*/ 39 h 595"/>
                <a:gd name="T22" fmla="*/ 106 w 1508"/>
                <a:gd name="T23" fmla="*/ 44 h 595"/>
                <a:gd name="T24" fmla="*/ 105 w 1508"/>
                <a:gd name="T25" fmla="*/ 49 h 595"/>
                <a:gd name="T26" fmla="*/ 98 w 1508"/>
                <a:gd name="T27" fmla="*/ 54 h 595"/>
                <a:gd name="T28" fmla="*/ 82 w 1508"/>
                <a:gd name="T29" fmla="*/ 54 h 595"/>
                <a:gd name="T30" fmla="*/ 76 w 1508"/>
                <a:gd name="T31" fmla="*/ 40 h 595"/>
                <a:gd name="T32" fmla="*/ 29 w 1508"/>
                <a:gd name="T33" fmla="*/ 31 h 595"/>
                <a:gd name="T34" fmla="*/ 21 w 1508"/>
                <a:gd name="T35" fmla="*/ 43 h 595"/>
                <a:gd name="T36" fmla="*/ 8 w 1508"/>
                <a:gd name="T37" fmla="*/ 44 h 595"/>
                <a:gd name="T38" fmla="*/ 1 w 1508"/>
                <a:gd name="T39" fmla="*/ 27 h 595"/>
                <a:gd name="T40" fmla="*/ 15 w 1508"/>
                <a:gd name="T41" fmla="*/ 26 h 595"/>
                <a:gd name="T42" fmla="*/ 15 w 1508"/>
                <a:gd name="T43" fmla="*/ 14 h 595"/>
                <a:gd name="T44" fmla="*/ 0 w 1508"/>
                <a:gd name="T45" fmla="*/ 11 h 595"/>
                <a:gd name="T46" fmla="*/ 0 w 1508"/>
                <a:gd name="T47" fmla="*/ 11 h 5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508" h="595">
                  <a:moveTo>
                    <a:pt x="0" y="123"/>
                  </a:moveTo>
                  <a:lnTo>
                    <a:pt x="63" y="0"/>
                  </a:lnTo>
                  <a:lnTo>
                    <a:pt x="333" y="6"/>
                  </a:lnTo>
                  <a:lnTo>
                    <a:pt x="381" y="144"/>
                  </a:lnTo>
                  <a:lnTo>
                    <a:pt x="515" y="169"/>
                  </a:lnTo>
                  <a:lnTo>
                    <a:pt x="1108" y="190"/>
                  </a:lnTo>
                  <a:lnTo>
                    <a:pt x="1234" y="123"/>
                  </a:lnTo>
                  <a:lnTo>
                    <a:pt x="1460" y="148"/>
                  </a:lnTo>
                  <a:lnTo>
                    <a:pt x="1489" y="323"/>
                  </a:lnTo>
                  <a:lnTo>
                    <a:pt x="1257" y="312"/>
                  </a:lnTo>
                  <a:lnTo>
                    <a:pt x="1272" y="429"/>
                  </a:lnTo>
                  <a:lnTo>
                    <a:pt x="1508" y="481"/>
                  </a:lnTo>
                  <a:lnTo>
                    <a:pt x="1494" y="532"/>
                  </a:lnTo>
                  <a:lnTo>
                    <a:pt x="1407" y="595"/>
                  </a:lnTo>
                  <a:lnTo>
                    <a:pt x="1171" y="589"/>
                  </a:lnTo>
                  <a:lnTo>
                    <a:pt x="1086" y="441"/>
                  </a:lnTo>
                  <a:lnTo>
                    <a:pt x="415" y="344"/>
                  </a:lnTo>
                  <a:lnTo>
                    <a:pt x="308" y="466"/>
                  </a:lnTo>
                  <a:lnTo>
                    <a:pt x="111" y="477"/>
                  </a:lnTo>
                  <a:lnTo>
                    <a:pt x="10" y="293"/>
                  </a:lnTo>
                  <a:lnTo>
                    <a:pt x="217" y="287"/>
                  </a:lnTo>
                  <a:lnTo>
                    <a:pt x="213" y="14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87" name="Freeform 168">
              <a:extLst>
                <a:ext uri="{FF2B5EF4-FFF2-40B4-BE49-F238E27FC236}">
                  <a16:creationId xmlns:a16="http://schemas.microsoft.com/office/drawing/2014/main" id="{DE09D9C7-38BF-0342-BA95-E279A9B836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" y="3292"/>
              <a:ext cx="109" cy="226"/>
            </a:xfrm>
            <a:custGeom>
              <a:avLst/>
              <a:gdLst>
                <a:gd name="T0" fmla="*/ 6 w 411"/>
                <a:gd name="T1" fmla="*/ 1 h 747"/>
                <a:gd name="T2" fmla="*/ 22 w 411"/>
                <a:gd name="T3" fmla="*/ 0 h 747"/>
                <a:gd name="T4" fmla="*/ 21 w 411"/>
                <a:gd name="T5" fmla="*/ 24 h 747"/>
                <a:gd name="T6" fmla="*/ 28 w 411"/>
                <a:gd name="T7" fmla="*/ 32 h 747"/>
                <a:gd name="T8" fmla="*/ 26 w 411"/>
                <a:gd name="T9" fmla="*/ 39 h 747"/>
                <a:gd name="T10" fmla="*/ 24 w 411"/>
                <a:gd name="T11" fmla="*/ 49 h 747"/>
                <a:gd name="T12" fmla="*/ 29 w 411"/>
                <a:gd name="T13" fmla="*/ 67 h 747"/>
                <a:gd name="T14" fmla="*/ 18 w 411"/>
                <a:gd name="T15" fmla="*/ 68 h 747"/>
                <a:gd name="T16" fmla="*/ 17 w 411"/>
                <a:gd name="T17" fmla="*/ 56 h 747"/>
                <a:gd name="T18" fmla="*/ 11 w 411"/>
                <a:gd name="T19" fmla="*/ 62 h 747"/>
                <a:gd name="T20" fmla="*/ 0 w 411"/>
                <a:gd name="T21" fmla="*/ 57 h 747"/>
                <a:gd name="T22" fmla="*/ 0 w 411"/>
                <a:gd name="T23" fmla="*/ 39 h 747"/>
                <a:gd name="T24" fmla="*/ 7 w 411"/>
                <a:gd name="T25" fmla="*/ 27 h 747"/>
                <a:gd name="T26" fmla="*/ 6 w 411"/>
                <a:gd name="T27" fmla="*/ 1 h 747"/>
                <a:gd name="T28" fmla="*/ 6 w 411"/>
                <a:gd name="T29" fmla="*/ 1 h 7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1" h="747">
                  <a:moveTo>
                    <a:pt x="92" y="11"/>
                  </a:moveTo>
                  <a:lnTo>
                    <a:pt x="314" y="0"/>
                  </a:lnTo>
                  <a:lnTo>
                    <a:pt x="299" y="262"/>
                  </a:lnTo>
                  <a:lnTo>
                    <a:pt x="401" y="355"/>
                  </a:lnTo>
                  <a:lnTo>
                    <a:pt x="367" y="425"/>
                  </a:lnTo>
                  <a:lnTo>
                    <a:pt x="348" y="534"/>
                  </a:lnTo>
                  <a:lnTo>
                    <a:pt x="411" y="728"/>
                  </a:lnTo>
                  <a:lnTo>
                    <a:pt x="253" y="747"/>
                  </a:lnTo>
                  <a:lnTo>
                    <a:pt x="236" y="615"/>
                  </a:lnTo>
                  <a:lnTo>
                    <a:pt x="160" y="680"/>
                  </a:lnTo>
                  <a:lnTo>
                    <a:pt x="0" y="625"/>
                  </a:lnTo>
                  <a:lnTo>
                    <a:pt x="0" y="431"/>
                  </a:lnTo>
                  <a:lnTo>
                    <a:pt x="97" y="298"/>
                  </a:lnTo>
                  <a:lnTo>
                    <a:pt x="92" y="11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88" name="Freeform 169">
              <a:extLst>
                <a:ext uri="{FF2B5EF4-FFF2-40B4-BE49-F238E27FC236}">
                  <a16:creationId xmlns:a16="http://schemas.microsoft.com/office/drawing/2014/main" id="{82B6C994-D96C-4741-9C29-DBF0835C19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08" y="3283"/>
              <a:ext cx="326" cy="121"/>
            </a:xfrm>
            <a:custGeom>
              <a:avLst/>
              <a:gdLst>
                <a:gd name="T0" fmla="*/ 0 w 1234"/>
                <a:gd name="T1" fmla="*/ 11 h 399"/>
                <a:gd name="T2" fmla="*/ 16 w 1234"/>
                <a:gd name="T3" fmla="*/ 0 h 399"/>
                <a:gd name="T4" fmla="*/ 40 w 1234"/>
                <a:gd name="T5" fmla="*/ 9 h 399"/>
                <a:gd name="T6" fmla="*/ 51 w 1234"/>
                <a:gd name="T7" fmla="*/ 5 h 399"/>
                <a:gd name="T8" fmla="*/ 52 w 1234"/>
                <a:gd name="T9" fmla="*/ 16 h 399"/>
                <a:gd name="T10" fmla="*/ 63 w 1234"/>
                <a:gd name="T11" fmla="*/ 17 h 399"/>
                <a:gd name="T12" fmla="*/ 66 w 1234"/>
                <a:gd name="T13" fmla="*/ 7 h 399"/>
                <a:gd name="T14" fmla="*/ 77 w 1234"/>
                <a:gd name="T15" fmla="*/ 7 h 399"/>
                <a:gd name="T16" fmla="*/ 69 w 1234"/>
                <a:gd name="T17" fmla="*/ 18 h 399"/>
                <a:gd name="T18" fmla="*/ 83 w 1234"/>
                <a:gd name="T19" fmla="*/ 22 h 399"/>
                <a:gd name="T20" fmla="*/ 86 w 1234"/>
                <a:gd name="T21" fmla="*/ 32 h 399"/>
                <a:gd name="T22" fmla="*/ 79 w 1234"/>
                <a:gd name="T23" fmla="*/ 36 h 399"/>
                <a:gd name="T24" fmla="*/ 53 w 1234"/>
                <a:gd name="T25" fmla="*/ 37 h 399"/>
                <a:gd name="T26" fmla="*/ 36 w 1234"/>
                <a:gd name="T27" fmla="*/ 25 h 399"/>
                <a:gd name="T28" fmla="*/ 7 w 1234"/>
                <a:gd name="T29" fmla="*/ 27 h 399"/>
                <a:gd name="T30" fmla="*/ 0 w 1234"/>
                <a:gd name="T31" fmla="*/ 11 h 399"/>
                <a:gd name="T32" fmla="*/ 0 w 1234"/>
                <a:gd name="T33" fmla="*/ 11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34" h="399">
                  <a:moveTo>
                    <a:pt x="0" y="116"/>
                  </a:moveTo>
                  <a:lnTo>
                    <a:pt x="226" y="0"/>
                  </a:lnTo>
                  <a:lnTo>
                    <a:pt x="574" y="101"/>
                  </a:lnTo>
                  <a:lnTo>
                    <a:pt x="732" y="49"/>
                  </a:lnTo>
                  <a:lnTo>
                    <a:pt x="737" y="173"/>
                  </a:lnTo>
                  <a:lnTo>
                    <a:pt x="910" y="188"/>
                  </a:lnTo>
                  <a:lnTo>
                    <a:pt x="939" y="76"/>
                  </a:lnTo>
                  <a:lnTo>
                    <a:pt x="1108" y="76"/>
                  </a:lnTo>
                  <a:lnTo>
                    <a:pt x="992" y="194"/>
                  </a:lnTo>
                  <a:lnTo>
                    <a:pt x="1190" y="240"/>
                  </a:lnTo>
                  <a:lnTo>
                    <a:pt x="1234" y="342"/>
                  </a:lnTo>
                  <a:lnTo>
                    <a:pt x="1127" y="388"/>
                  </a:lnTo>
                  <a:lnTo>
                    <a:pt x="766" y="399"/>
                  </a:lnTo>
                  <a:lnTo>
                    <a:pt x="511" y="266"/>
                  </a:lnTo>
                  <a:lnTo>
                    <a:pt x="101" y="29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89" name="Freeform 170">
              <a:extLst>
                <a:ext uri="{FF2B5EF4-FFF2-40B4-BE49-F238E27FC236}">
                  <a16:creationId xmlns:a16="http://schemas.microsoft.com/office/drawing/2014/main" id="{2D6EF1CC-E522-B549-B4BA-954DC4D15D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1" y="3296"/>
              <a:ext cx="101" cy="211"/>
            </a:xfrm>
            <a:custGeom>
              <a:avLst/>
              <a:gdLst>
                <a:gd name="T0" fmla="*/ 7 w 382"/>
                <a:gd name="T1" fmla="*/ 0 h 701"/>
                <a:gd name="T2" fmla="*/ 24 w 382"/>
                <a:gd name="T3" fmla="*/ 1 h 701"/>
                <a:gd name="T4" fmla="*/ 22 w 382"/>
                <a:gd name="T5" fmla="*/ 23 h 701"/>
                <a:gd name="T6" fmla="*/ 17 w 382"/>
                <a:gd name="T7" fmla="*/ 18 h 701"/>
                <a:gd name="T8" fmla="*/ 12 w 382"/>
                <a:gd name="T9" fmla="*/ 22 h 701"/>
                <a:gd name="T10" fmla="*/ 14 w 382"/>
                <a:gd name="T11" fmla="*/ 31 h 701"/>
                <a:gd name="T12" fmla="*/ 11 w 382"/>
                <a:gd name="T13" fmla="*/ 35 h 701"/>
                <a:gd name="T14" fmla="*/ 7 w 382"/>
                <a:gd name="T15" fmla="*/ 39 h 701"/>
                <a:gd name="T16" fmla="*/ 8 w 382"/>
                <a:gd name="T17" fmla="*/ 42 h 701"/>
                <a:gd name="T18" fmla="*/ 11 w 382"/>
                <a:gd name="T19" fmla="*/ 44 h 701"/>
                <a:gd name="T20" fmla="*/ 15 w 382"/>
                <a:gd name="T21" fmla="*/ 43 h 701"/>
                <a:gd name="T22" fmla="*/ 17 w 382"/>
                <a:gd name="T23" fmla="*/ 40 h 701"/>
                <a:gd name="T24" fmla="*/ 19 w 382"/>
                <a:gd name="T25" fmla="*/ 40 h 701"/>
                <a:gd name="T26" fmla="*/ 20 w 382"/>
                <a:gd name="T27" fmla="*/ 55 h 701"/>
                <a:gd name="T28" fmla="*/ 23 w 382"/>
                <a:gd name="T29" fmla="*/ 51 h 701"/>
                <a:gd name="T30" fmla="*/ 25 w 382"/>
                <a:gd name="T31" fmla="*/ 47 h 701"/>
                <a:gd name="T32" fmla="*/ 27 w 382"/>
                <a:gd name="T33" fmla="*/ 62 h 701"/>
                <a:gd name="T34" fmla="*/ 21 w 382"/>
                <a:gd name="T35" fmla="*/ 64 h 701"/>
                <a:gd name="T36" fmla="*/ 17 w 382"/>
                <a:gd name="T37" fmla="*/ 58 h 701"/>
                <a:gd name="T38" fmla="*/ 11 w 382"/>
                <a:gd name="T39" fmla="*/ 63 h 701"/>
                <a:gd name="T40" fmla="*/ 4 w 382"/>
                <a:gd name="T41" fmla="*/ 57 h 701"/>
                <a:gd name="T42" fmla="*/ 0 w 382"/>
                <a:gd name="T43" fmla="*/ 36 h 701"/>
                <a:gd name="T44" fmla="*/ 8 w 382"/>
                <a:gd name="T45" fmla="*/ 26 h 701"/>
                <a:gd name="T46" fmla="*/ 7 w 382"/>
                <a:gd name="T47" fmla="*/ 0 h 701"/>
                <a:gd name="T48" fmla="*/ 7 w 382"/>
                <a:gd name="T49" fmla="*/ 0 h 7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2" h="701">
                  <a:moveTo>
                    <a:pt x="107" y="0"/>
                  </a:moveTo>
                  <a:lnTo>
                    <a:pt x="348" y="9"/>
                  </a:lnTo>
                  <a:lnTo>
                    <a:pt x="314" y="251"/>
                  </a:lnTo>
                  <a:lnTo>
                    <a:pt x="245" y="203"/>
                  </a:lnTo>
                  <a:lnTo>
                    <a:pt x="169" y="241"/>
                  </a:lnTo>
                  <a:lnTo>
                    <a:pt x="200" y="344"/>
                  </a:lnTo>
                  <a:lnTo>
                    <a:pt x="152" y="388"/>
                  </a:lnTo>
                  <a:lnTo>
                    <a:pt x="103" y="426"/>
                  </a:lnTo>
                  <a:lnTo>
                    <a:pt x="112" y="458"/>
                  </a:lnTo>
                  <a:lnTo>
                    <a:pt x="150" y="481"/>
                  </a:lnTo>
                  <a:lnTo>
                    <a:pt x="209" y="477"/>
                  </a:lnTo>
                  <a:lnTo>
                    <a:pt x="240" y="437"/>
                  </a:lnTo>
                  <a:lnTo>
                    <a:pt x="266" y="441"/>
                  </a:lnTo>
                  <a:lnTo>
                    <a:pt x="291" y="604"/>
                  </a:lnTo>
                  <a:lnTo>
                    <a:pt x="325" y="559"/>
                  </a:lnTo>
                  <a:lnTo>
                    <a:pt x="363" y="523"/>
                  </a:lnTo>
                  <a:lnTo>
                    <a:pt x="382" y="686"/>
                  </a:lnTo>
                  <a:lnTo>
                    <a:pt x="295" y="701"/>
                  </a:lnTo>
                  <a:lnTo>
                    <a:pt x="238" y="639"/>
                  </a:lnTo>
                  <a:lnTo>
                    <a:pt x="160" y="692"/>
                  </a:lnTo>
                  <a:lnTo>
                    <a:pt x="53" y="629"/>
                  </a:lnTo>
                  <a:lnTo>
                    <a:pt x="0" y="392"/>
                  </a:lnTo>
                  <a:lnTo>
                    <a:pt x="112" y="28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0" name="Freeform 171">
              <a:extLst>
                <a:ext uri="{FF2B5EF4-FFF2-40B4-BE49-F238E27FC236}">
                  <a16:creationId xmlns:a16="http://schemas.microsoft.com/office/drawing/2014/main" id="{B8F111D6-5FB8-7F40-A054-B9B4CF2C3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1" y="3285"/>
              <a:ext cx="303" cy="120"/>
            </a:xfrm>
            <a:custGeom>
              <a:avLst/>
              <a:gdLst>
                <a:gd name="T0" fmla="*/ 22 w 1146"/>
                <a:gd name="T1" fmla="*/ 0 h 399"/>
                <a:gd name="T2" fmla="*/ 17 w 1146"/>
                <a:gd name="T3" fmla="*/ 5 h 399"/>
                <a:gd name="T4" fmla="*/ 17 w 1146"/>
                <a:gd name="T5" fmla="*/ 13 h 399"/>
                <a:gd name="T6" fmla="*/ 21 w 1146"/>
                <a:gd name="T7" fmla="*/ 16 h 399"/>
                <a:gd name="T8" fmla="*/ 27 w 1146"/>
                <a:gd name="T9" fmla="*/ 19 h 399"/>
                <a:gd name="T10" fmla="*/ 43 w 1146"/>
                <a:gd name="T11" fmla="*/ 17 h 399"/>
                <a:gd name="T12" fmla="*/ 45 w 1146"/>
                <a:gd name="T13" fmla="*/ 23 h 399"/>
                <a:gd name="T14" fmla="*/ 49 w 1146"/>
                <a:gd name="T15" fmla="*/ 22 h 399"/>
                <a:gd name="T16" fmla="*/ 53 w 1146"/>
                <a:gd name="T17" fmla="*/ 18 h 399"/>
                <a:gd name="T18" fmla="*/ 63 w 1146"/>
                <a:gd name="T19" fmla="*/ 13 h 399"/>
                <a:gd name="T20" fmla="*/ 77 w 1146"/>
                <a:gd name="T21" fmla="*/ 20 h 399"/>
                <a:gd name="T22" fmla="*/ 78 w 1146"/>
                <a:gd name="T23" fmla="*/ 26 h 399"/>
                <a:gd name="T24" fmla="*/ 68 w 1146"/>
                <a:gd name="T25" fmla="*/ 25 h 399"/>
                <a:gd name="T26" fmla="*/ 71 w 1146"/>
                <a:gd name="T27" fmla="*/ 29 h 399"/>
                <a:gd name="T28" fmla="*/ 78 w 1146"/>
                <a:gd name="T29" fmla="*/ 32 h 399"/>
                <a:gd name="T30" fmla="*/ 80 w 1146"/>
                <a:gd name="T31" fmla="*/ 36 h 399"/>
                <a:gd name="T32" fmla="*/ 52 w 1146"/>
                <a:gd name="T33" fmla="*/ 34 h 399"/>
                <a:gd name="T34" fmla="*/ 38 w 1146"/>
                <a:gd name="T35" fmla="*/ 24 h 399"/>
                <a:gd name="T36" fmla="*/ 11 w 1146"/>
                <a:gd name="T37" fmla="*/ 28 h 399"/>
                <a:gd name="T38" fmla="*/ 0 w 1146"/>
                <a:gd name="T39" fmla="*/ 12 h 399"/>
                <a:gd name="T40" fmla="*/ 7 w 1146"/>
                <a:gd name="T41" fmla="*/ 5 h 399"/>
                <a:gd name="T42" fmla="*/ 16 w 1146"/>
                <a:gd name="T43" fmla="*/ 0 h 399"/>
                <a:gd name="T44" fmla="*/ 22 w 1146"/>
                <a:gd name="T45" fmla="*/ 0 h 399"/>
                <a:gd name="T46" fmla="*/ 22 w 1146"/>
                <a:gd name="T47" fmla="*/ 0 h 3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46" h="399">
                  <a:moveTo>
                    <a:pt x="317" y="0"/>
                  </a:moveTo>
                  <a:lnTo>
                    <a:pt x="241" y="57"/>
                  </a:lnTo>
                  <a:lnTo>
                    <a:pt x="251" y="139"/>
                  </a:lnTo>
                  <a:lnTo>
                    <a:pt x="300" y="180"/>
                  </a:lnTo>
                  <a:lnTo>
                    <a:pt x="395" y="205"/>
                  </a:lnTo>
                  <a:lnTo>
                    <a:pt x="608" y="190"/>
                  </a:lnTo>
                  <a:lnTo>
                    <a:pt x="644" y="251"/>
                  </a:lnTo>
                  <a:lnTo>
                    <a:pt x="707" y="241"/>
                  </a:lnTo>
                  <a:lnTo>
                    <a:pt x="762" y="196"/>
                  </a:lnTo>
                  <a:lnTo>
                    <a:pt x="905" y="139"/>
                  </a:lnTo>
                  <a:lnTo>
                    <a:pt x="1106" y="220"/>
                  </a:lnTo>
                  <a:lnTo>
                    <a:pt x="1112" y="281"/>
                  </a:lnTo>
                  <a:lnTo>
                    <a:pt x="977" y="274"/>
                  </a:lnTo>
                  <a:lnTo>
                    <a:pt x="1013" y="321"/>
                  </a:lnTo>
                  <a:lnTo>
                    <a:pt x="1118" y="348"/>
                  </a:lnTo>
                  <a:lnTo>
                    <a:pt x="1146" y="399"/>
                  </a:lnTo>
                  <a:lnTo>
                    <a:pt x="736" y="374"/>
                  </a:lnTo>
                  <a:lnTo>
                    <a:pt x="549" y="262"/>
                  </a:lnTo>
                  <a:lnTo>
                    <a:pt x="163" y="308"/>
                  </a:lnTo>
                  <a:lnTo>
                    <a:pt x="0" y="133"/>
                  </a:lnTo>
                  <a:lnTo>
                    <a:pt x="103" y="59"/>
                  </a:lnTo>
                  <a:lnTo>
                    <a:pt x="230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1" name="Freeform 172">
              <a:extLst>
                <a:ext uri="{FF2B5EF4-FFF2-40B4-BE49-F238E27FC236}">
                  <a16:creationId xmlns:a16="http://schemas.microsoft.com/office/drawing/2014/main" id="{4F681EF1-8207-5E4A-B01F-D041B89533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90" y="2742"/>
              <a:ext cx="186" cy="269"/>
            </a:xfrm>
            <a:custGeom>
              <a:avLst/>
              <a:gdLst>
                <a:gd name="T0" fmla="*/ 10 w 705"/>
                <a:gd name="T1" fmla="*/ 17 h 891"/>
                <a:gd name="T2" fmla="*/ 34 w 705"/>
                <a:gd name="T3" fmla="*/ 9 h 891"/>
                <a:gd name="T4" fmla="*/ 39 w 705"/>
                <a:gd name="T5" fmla="*/ 0 h 891"/>
                <a:gd name="T6" fmla="*/ 44 w 705"/>
                <a:gd name="T7" fmla="*/ 10 h 891"/>
                <a:gd name="T8" fmla="*/ 48 w 705"/>
                <a:gd name="T9" fmla="*/ 25 h 891"/>
                <a:gd name="T10" fmla="*/ 49 w 705"/>
                <a:gd name="T11" fmla="*/ 45 h 891"/>
                <a:gd name="T12" fmla="*/ 44 w 705"/>
                <a:gd name="T13" fmla="*/ 58 h 891"/>
                <a:gd name="T14" fmla="*/ 35 w 705"/>
                <a:gd name="T15" fmla="*/ 65 h 891"/>
                <a:gd name="T16" fmla="*/ 25 w 705"/>
                <a:gd name="T17" fmla="*/ 79 h 891"/>
                <a:gd name="T18" fmla="*/ 21 w 705"/>
                <a:gd name="T19" fmla="*/ 81 h 891"/>
                <a:gd name="T20" fmla="*/ 12 w 705"/>
                <a:gd name="T21" fmla="*/ 75 h 891"/>
                <a:gd name="T22" fmla="*/ 8 w 705"/>
                <a:gd name="T23" fmla="*/ 56 h 891"/>
                <a:gd name="T24" fmla="*/ 0 w 705"/>
                <a:gd name="T25" fmla="*/ 36 h 891"/>
                <a:gd name="T26" fmla="*/ 10 w 705"/>
                <a:gd name="T27" fmla="*/ 17 h 891"/>
                <a:gd name="T28" fmla="*/ 10 w 705"/>
                <a:gd name="T29" fmla="*/ 17 h 8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05" h="891">
                  <a:moveTo>
                    <a:pt x="140" y="190"/>
                  </a:moveTo>
                  <a:lnTo>
                    <a:pt x="488" y="102"/>
                  </a:lnTo>
                  <a:lnTo>
                    <a:pt x="555" y="0"/>
                  </a:lnTo>
                  <a:lnTo>
                    <a:pt x="637" y="112"/>
                  </a:lnTo>
                  <a:lnTo>
                    <a:pt x="694" y="273"/>
                  </a:lnTo>
                  <a:lnTo>
                    <a:pt x="705" y="494"/>
                  </a:lnTo>
                  <a:lnTo>
                    <a:pt x="631" y="636"/>
                  </a:lnTo>
                  <a:lnTo>
                    <a:pt x="507" y="714"/>
                  </a:lnTo>
                  <a:lnTo>
                    <a:pt x="363" y="870"/>
                  </a:lnTo>
                  <a:lnTo>
                    <a:pt x="308" y="891"/>
                  </a:lnTo>
                  <a:lnTo>
                    <a:pt x="169" y="827"/>
                  </a:lnTo>
                  <a:lnTo>
                    <a:pt x="116" y="614"/>
                  </a:lnTo>
                  <a:lnTo>
                    <a:pt x="0" y="393"/>
                  </a:lnTo>
                  <a:lnTo>
                    <a:pt x="140" y="190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2" name="Freeform 173">
              <a:extLst>
                <a:ext uri="{FF2B5EF4-FFF2-40B4-BE49-F238E27FC236}">
                  <a16:creationId xmlns:a16="http://schemas.microsoft.com/office/drawing/2014/main" id="{FBAE67D3-AF2D-774A-8EF6-8430D609F0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" y="2745"/>
              <a:ext cx="167" cy="268"/>
            </a:xfrm>
            <a:custGeom>
              <a:avLst/>
              <a:gdLst>
                <a:gd name="T0" fmla="*/ 44 w 633"/>
                <a:gd name="T1" fmla="*/ 13 h 888"/>
                <a:gd name="T2" fmla="*/ 38 w 633"/>
                <a:gd name="T3" fmla="*/ 10 h 888"/>
                <a:gd name="T4" fmla="*/ 27 w 633"/>
                <a:gd name="T5" fmla="*/ 14 h 888"/>
                <a:gd name="T6" fmla="*/ 21 w 633"/>
                <a:gd name="T7" fmla="*/ 20 h 888"/>
                <a:gd name="T8" fmla="*/ 27 w 633"/>
                <a:gd name="T9" fmla="*/ 18 h 888"/>
                <a:gd name="T10" fmla="*/ 32 w 633"/>
                <a:gd name="T11" fmla="*/ 18 h 888"/>
                <a:gd name="T12" fmla="*/ 31 w 633"/>
                <a:gd name="T13" fmla="*/ 29 h 888"/>
                <a:gd name="T14" fmla="*/ 33 w 633"/>
                <a:gd name="T15" fmla="*/ 35 h 888"/>
                <a:gd name="T16" fmla="*/ 30 w 633"/>
                <a:gd name="T17" fmla="*/ 36 h 888"/>
                <a:gd name="T18" fmla="*/ 27 w 633"/>
                <a:gd name="T19" fmla="*/ 40 h 888"/>
                <a:gd name="T20" fmla="*/ 37 w 633"/>
                <a:gd name="T21" fmla="*/ 40 h 888"/>
                <a:gd name="T22" fmla="*/ 36 w 633"/>
                <a:gd name="T23" fmla="*/ 44 h 888"/>
                <a:gd name="T24" fmla="*/ 33 w 633"/>
                <a:gd name="T25" fmla="*/ 48 h 888"/>
                <a:gd name="T26" fmla="*/ 31 w 633"/>
                <a:gd name="T27" fmla="*/ 49 h 888"/>
                <a:gd name="T28" fmla="*/ 30 w 633"/>
                <a:gd name="T29" fmla="*/ 46 h 888"/>
                <a:gd name="T30" fmla="*/ 26 w 633"/>
                <a:gd name="T31" fmla="*/ 46 h 888"/>
                <a:gd name="T32" fmla="*/ 22 w 633"/>
                <a:gd name="T33" fmla="*/ 36 h 888"/>
                <a:gd name="T34" fmla="*/ 21 w 633"/>
                <a:gd name="T35" fmla="*/ 30 h 888"/>
                <a:gd name="T36" fmla="*/ 17 w 633"/>
                <a:gd name="T37" fmla="*/ 28 h 888"/>
                <a:gd name="T38" fmla="*/ 18 w 633"/>
                <a:gd name="T39" fmla="*/ 37 h 888"/>
                <a:gd name="T40" fmla="*/ 14 w 633"/>
                <a:gd name="T41" fmla="*/ 49 h 888"/>
                <a:gd name="T42" fmla="*/ 18 w 633"/>
                <a:gd name="T43" fmla="*/ 53 h 888"/>
                <a:gd name="T44" fmla="*/ 20 w 633"/>
                <a:gd name="T45" fmla="*/ 56 h 888"/>
                <a:gd name="T46" fmla="*/ 27 w 633"/>
                <a:gd name="T47" fmla="*/ 59 h 888"/>
                <a:gd name="T48" fmla="*/ 26 w 633"/>
                <a:gd name="T49" fmla="*/ 62 h 888"/>
                <a:gd name="T50" fmla="*/ 20 w 633"/>
                <a:gd name="T51" fmla="*/ 65 h 888"/>
                <a:gd name="T52" fmla="*/ 18 w 633"/>
                <a:gd name="T53" fmla="*/ 69 h 888"/>
                <a:gd name="T54" fmla="*/ 21 w 633"/>
                <a:gd name="T55" fmla="*/ 74 h 888"/>
                <a:gd name="T56" fmla="*/ 23 w 633"/>
                <a:gd name="T57" fmla="*/ 78 h 888"/>
                <a:gd name="T58" fmla="*/ 16 w 633"/>
                <a:gd name="T59" fmla="*/ 81 h 888"/>
                <a:gd name="T60" fmla="*/ 9 w 633"/>
                <a:gd name="T61" fmla="*/ 70 h 888"/>
                <a:gd name="T62" fmla="*/ 7 w 633"/>
                <a:gd name="T63" fmla="*/ 58 h 888"/>
                <a:gd name="T64" fmla="*/ 1 w 633"/>
                <a:gd name="T65" fmla="*/ 45 h 888"/>
                <a:gd name="T66" fmla="*/ 0 w 633"/>
                <a:gd name="T67" fmla="*/ 30 h 888"/>
                <a:gd name="T68" fmla="*/ 3 w 633"/>
                <a:gd name="T69" fmla="*/ 23 h 888"/>
                <a:gd name="T70" fmla="*/ 6 w 633"/>
                <a:gd name="T71" fmla="*/ 17 h 888"/>
                <a:gd name="T72" fmla="*/ 27 w 633"/>
                <a:gd name="T73" fmla="*/ 10 h 888"/>
                <a:gd name="T74" fmla="*/ 34 w 633"/>
                <a:gd name="T75" fmla="*/ 8 h 888"/>
                <a:gd name="T76" fmla="*/ 37 w 633"/>
                <a:gd name="T77" fmla="*/ 0 h 888"/>
                <a:gd name="T78" fmla="*/ 43 w 633"/>
                <a:gd name="T79" fmla="*/ 6 h 888"/>
                <a:gd name="T80" fmla="*/ 44 w 633"/>
                <a:gd name="T81" fmla="*/ 13 h 888"/>
                <a:gd name="T82" fmla="*/ 44 w 633"/>
                <a:gd name="T83" fmla="*/ 13 h 8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33" h="888">
                  <a:moveTo>
                    <a:pt x="633" y="139"/>
                  </a:moveTo>
                  <a:lnTo>
                    <a:pt x="551" y="114"/>
                  </a:lnTo>
                  <a:lnTo>
                    <a:pt x="382" y="148"/>
                  </a:lnTo>
                  <a:lnTo>
                    <a:pt x="298" y="215"/>
                  </a:lnTo>
                  <a:lnTo>
                    <a:pt x="387" y="203"/>
                  </a:lnTo>
                  <a:lnTo>
                    <a:pt x="465" y="200"/>
                  </a:lnTo>
                  <a:lnTo>
                    <a:pt x="452" y="316"/>
                  </a:lnTo>
                  <a:lnTo>
                    <a:pt x="475" y="384"/>
                  </a:lnTo>
                  <a:lnTo>
                    <a:pt x="423" y="390"/>
                  </a:lnTo>
                  <a:lnTo>
                    <a:pt x="393" y="445"/>
                  </a:lnTo>
                  <a:lnTo>
                    <a:pt x="534" y="435"/>
                  </a:lnTo>
                  <a:lnTo>
                    <a:pt x="522" y="479"/>
                  </a:lnTo>
                  <a:lnTo>
                    <a:pt x="475" y="530"/>
                  </a:lnTo>
                  <a:lnTo>
                    <a:pt x="448" y="534"/>
                  </a:lnTo>
                  <a:lnTo>
                    <a:pt x="437" y="508"/>
                  </a:lnTo>
                  <a:lnTo>
                    <a:pt x="378" y="500"/>
                  </a:lnTo>
                  <a:lnTo>
                    <a:pt x="315" y="390"/>
                  </a:lnTo>
                  <a:lnTo>
                    <a:pt x="296" y="331"/>
                  </a:lnTo>
                  <a:lnTo>
                    <a:pt x="241" y="308"/>
                  </a:lnTo>
                  <a:lnTo>
                    <a:pt x="258" y="401"/>
                  </a:lnTo>
                  <a:lnTo>
                    <a:pt x="201" y="536"/>
                  </a:lnTo>
                  <a:lnTo>
                    <a:pt x="264" y="576"/>
                  </a:lnTo>
                  <a:lnTo>
                    <a:pt x="279" y="618"/>
                  </a:lnTo>
                  <a:lnTo>
                    <a:pt x="385" y="650"/>
                  </a:lnTo>
                  <a:lnTo>
                    <a:pt x="380" y="682"/>
                  </a:lnTo>
                  <a:lnTo>
                    <a:pt x="279" y="719"/>
                  </a:lnTo>
                  <a:lnTo>
                    <a:pt x="266" y="757"/>
                  </a:lnTo>
                  <a:lnTo>
                    <a:pt x="304" y="816"/>
                  </a:lnTo>
                  <a:lnTo>
                    <a:pt x="328" y="850"/>
                  </a:lnTo>
                  <a:lnTo>
                    <a:pt x="226" y="888"/>
                  </a:lnTo>
                  <a:lnTo>
                    <a:pt x="127" y="770"/>
                  </a:lnTo>
                  <a:lnTo>
                    <a:pt x="98" y="641"/>
                  </a:lnTo>
                  <a:lnTo>
                    <a:pt x="7" y="489"/>
                  </a:lnTo>
                  <a:lnTo>
                    <a:pt x="0" y="327"/>
                  </a:lnTo>
                  <a:lnTo>
                    <a:pt x="38" y="253"/>
                  </a:lnTo>
                  <a:lnTo>
                    <a:pt x="78" y="186"/>
                  </a:lnTo>
                  <a:lnTo>
                    <a:pt x="393" y="110"/>
                  </a:lnTo>
                  <a:lnTo>
                    <a:pt x="486" y="82"/>
                  </a:lnTo>
                  <a:lnTo>
                    <a:pt x="528" y="0"/>
                  </a:lnTo>
                  <a:lnTo>
                    <a:pt x="617" y="63"/>
                  </a:lnTo>
                  <a:lnTo>
                    <a:pt x="633" y="139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3" name="Freeform 174">
              <a:extLst>
                <a:ext uri="{FF2B5EF4-FFF2-40B4-BE49-F238E27FC236}">
                  <a16:creationId xmlns:a16="http://schemas.microsoft.com/office/drawing/2014/main" id="{0A5811A2-A13E-844E-9AEF-2246238BAA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70" y="2960"/>
              <a:ext cx="159" cy="464"/>
            </a:xfrm>
            <a:custGeom>
              <a:avLst/>
              <a:gdLst>
                <a:gd name="T0" fmla="*/ 29 w 602"/>
                <a:gd name="T1" fmla="*/ 0 h 1534"/>
                <a:gd name="T2" fmla="*/ 31 w 602"/>
                <a:gd name="T3" fmla="*/ 10 h 1534"/>
                <a:gd name="T4" fmla="*/ 30 w 602"/>
                <a:gd name="T5" fmla="*/ 60 h 1534"/>
                <a:gd name="T6" fmla="*/ 22 w 602"/>
                <a:gd name="T7" fmla="*/ 107 h 1534"/>
                <a:gd name="T8" fmla="*/ 1 w 602"/>
                <a:gd name="T9" fmla="*/ 125 h 1534"/>
                <a:gd name="T10" fmla="*/ 0 w 602"/>
                <a:gd name="T11" fmla="*/ 140 h 1534"/>
                <a:gd name="T12" fmla="*/ 9 w 602"/>
                <a:gd name="T13" fmla="*/ 134 h 1534"/>
                <a:gd name="T14" fmla="*/ 26 w 602"/>
                <a:gd name="T15" fmla="*/ 139 h 1534"/>
                <a:gd name="T16" fmla="*/ 26 w 602"/>
                <a:gd name="T17" fmla="*/ 131 h 1534"/>
                <a:gd name="T18" fmla="*/ 41 w 602"/>
                <a:gd name="T19" fmla="*/ 130 h 1534"/>
                <a:gd name="T20" fmla="*/ 39 w 602"/>
                <a:gd name="T21" fmla="*/ 127 h 1534"/>
                <a:gd name="T22" fmla="*/ 34 w 602"/>
                <a:gd name="T23" fmla="*/ 123 h 1534"/>
                <a:gd name="T24" fmla="*/ 31 w 602"/>
                <a:gd name="T25" fmla="*/ 112 h 1534"/>
                <a:gd name="T26" fmla="*/ 34 w 602"/>
                <a:gd name="T27" fmla="*/ 80 h 1534"/>
                <a:gd name="T28" fmla="*/ 35 w 602"/>
                <a:gd name="T29" fmla="*/ 50 h 1534"/>
                <a:gd name="T30" fmla="*/ 36 w 602"/>
                <a:gd name="T31" fmla="*/ 37 h 1534"/>
                <a:gd name="T32" fmla="*/ 42 w 602"/>
                <a:gd name="T33" fmla="*/ 34 h 1534"/>
                <a:gd name="T34" fmla="*/ 40 w 602"/>
                <a:gd name="T35" fmla="*/ 17 h 1534"/>
                <a:gd name="T36" fmla="*/ 39 w 602"/>
                <a:gd name="T37" fmla="*/ 10 h 1534"/>
                <a:gd name="T38" fmla="*/ 36 w 602"/>
                <a:gd name="T39" fmla="*/ 0 h 1534"/>
                <a:gd name="T40" fmla="*/ 29 w 602"/>
                <a:gd name="T41" fmla="*/ 0 h 1534"/>
                <a:gd name="T42" fmla="*/ 29 w 602"/>
                <a:gd name="T43" fmla="*/ 0 h 15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02" h="1534">
                  <a:moveTo>
                    <a:pt x="422" y="4"/>
                  </a:moveTo>
                  <a:lnTo>
                    <a:pt x="443" y="108"/>
                  </a:lnTo>
                  <a:lnTo>
                    <a:pt x="424" y="654"/>
                  </a:lnTo>
                  <a:lnTo>
                    <a:pt x="314" y="1169"/>
                  </a:lnTo>
                  <a:lnTo>
                    <a:pt x="9" y="1363"/>
                  </a:lnTo>
                  <a:lnTo>
                    <a:pt x="0" y="1534"/>
                  </a:lnTo>
                  <a:lnTo>
                    <a:pt x="125" y="1460"/>
                  </a:lnTo>
                  <a:lnTo>
                    <a:pt x="371" y="1521"/>
                  </a:lnTo>
                  <a:lnTo>
                    <a:pt x="367" y="1433"/>
                  </a:lnTo>
                  <a:lnTo>
                    <a:pt x="587" y="1420"/>
                  </a:lnTo>
                  <a:lnTo>
                    <a:pt x="564" y="1386"/>
                  </a:lnTo>
                  <a:lnTo>
                    <a:pt x="487" y="1340"/>
                  </a:lnTo>
                  <a:lnTo>
                    <a:pt x="452" y="1222"/>
                  </a:lnTo>
                  <a:lnTo>
                    <a:pt x="479" y="878"/>
                  </a:lnTo>
                  <a:lnTo>
                    <a:pt x="507" y="547"/>
                  </a:lnTo>
                  <a:lnTo>
                    <a:pt x="515" y="407"/>
                  </a:lnTo>
                  <a:lnTo>
                    <a:pt x="602" y="367"/>
                  </a:lnTo>
                  <a:lnTo>
                    <a:pt x="574" y="190"/>
                  </a:lnTo>
                  <a:lnTo>
                    <a:pt x="559" y="106"/>
                  </a:lnTo>
                  <a:lnTo>
                    <a:pt x="511" y="0"/>
                  </a:lnTo>
                  <a:lnTo>
                    <a:pt x="422" y="4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4" name="Freeform 175">
              <a:extLst>
                <a:ext uri="{FF2B5EF4-FFF2-40B4-BE49-F238E27FC236}">
                  <a16:creationId xmlns:a16="http://schemas.microsoft.com/office/drawing/2014/main" id="{824E69B8-0D7A-0445-9C30-45D689ABFE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3375"/>
              <a:ext cx="63" cy="38"/>
            </a:xfrm>
            <a:custGeom>
              <a:avLst/>
              <a:gdLst>
                <a:gd name="T0" fmla="*/ 6 w 236"/>
                <a:gd name="T1" fmla="*/ 0 h 126"/>
                <a:gd name="T2" fmla="*/ 6 w 236"/>
                <a:gd name="T3" fmla="*/ 6 h 126"/>
                <a:gd name="T4" fmla="*/ 17 w 236"/>
                <a:gd name="T5" fmla="*/ 11 h 126"/>
                <a:gd name="T6" fmla="*/ 0 w 236"/>
                <a:gd name="T7" fmla="*/ 10 h 126"/>
                <a:gd name="T8" fmla="*/ 6 w 236"/>
                <a:gd name="T9" fmla="*/ 0 h 126"/>
                <a:gd name="T10" fmla="*/ 6 w 236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6" h="126">
                  <a:moveTo>
                    <a:pt x="78" y="0"/>
                  </a:moveTo>
                  <a:lnTo>
                    <a:pt x="80" y="65"/>
                  </a:lnTo>
                  <a:lnTo>
                    <a:pt x="236" y="126"/>
                  </a:lnTo>
                  <a:lnTo>
                    <a:pt x="0" y="1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5" name="Freeform 176">
              <a:extLst>
                <a:ext uri="{FF2B5EF4-FFF2-40B4-BE49-F238E27FC236}">
                  <a16:creationId xmlns:a16="http://schemas.microsoft.com/office/drawing/2014/main" id="{E43982C0-20F3-CF42-A94F-B20F0A6257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85" y="3373"/>
              <a:ext cx="136" cy="142"/>
            </a:xfrm>
            <a:custGeom>
              <a:avLst/>
              <a:gdLst>
                <a:gd name="T0" fmla="*/ 11 w 513"/>
                <a:gd name="T1" fmla="*/ 1 h 471"/>
                <a:gd name="T2" fmla="*/ 19 w 513"/>
                <a:gd name="T3" fmla="*/ 5 h 471"/>
                <a:gd name="T4" fmla="*/ 21 w 513"/>
                <a:gd name="T5" fmla="*/ 17 h 471"/>
                <a:gd name="T6" fmla="*/ 27 w 513"/>
                <a:gd name="T7" fmla="*/ 19 h 471"/>
                <a:gd name="T8" fmla="*/ 19 w 513"/>
                <a:gd name="T9" fmla="*/ 36 h 471"/>
                <a:gd name="T10" fmla="*/ 9 w 513"/>
                <a:gd name="T11" fmla="*/ 37 h 471"/>
                <a:gd name="T12" fmla="*/ 0 w 513"/>
                <a:gd name="T13" fmla="*/ 28 h 471"/>
                <a:gd name="T14" fmla="*/ 7 w 513"/>
                <a:gd name="T15" fmla="*/ 43 h 471"/>
                <a:gd name="T16" fmla="*/ 20 w 513"/>
                <a:gd name="T17" fmla="*/ 42 h 471"/>
                <a:gd name="T18" fmla="*/ 27 w 513"/>
                <a:gd name="T19" fmla="*/ 32 h 471"/>
                <a:gd name="T20" fmla="*/ 36 w 513"/>
                <a:gd name="T21" fmla="*/ 32 h 471"/>
                <a:gd name="T22" fmla="*/ 35 w 513"/>
                <a:gd name="T23" fmla="*/ 15 h 471"/>
                <a:gd name="T24" fmla="*/ 27 w 513"/>
                <a:gd name="T25" fmla="*/ 12 h 471"/>
                <a:gd name="T26" fmla="*/ 22 w 513"/>
                <a:gd name="T27" fmla="*/ 0 h 471"/>
                <a:gd name="T28" fmla="*/ 11 w 513"/>
                <a:gd name="T29" fmla="*/ 1 h 471"/>
                <a:gd name="T30" fmla="*/ 11 w 513"/>
                <a:gd name="T31" fmla="*/ 1 h 4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13" h="471">
                  <a:moveTo>
                    <a:pt x="157" y="7"/>
                  </a:moveTo>
                  <a:lnTo>
                    <a:pt x="269" y="49"/>
                  </a:lnTo>
                  <a:lnTo>
                    <a:pt x="307" y="184"/>
                  </a:lnTo>
                  <a:lnTo>
                    <a:pt x="389" y="211"/>
                  </a:lnTo>
                  <a:lnTo>
                    <a:pt x="273" y="397"/>
                  </a:lnTo>
                  <a:lnTo>
                    <a:pt x="125" y="412"/>
                  </a:lnTo>
                  <a:lnTo>
                    <a:pt x="0" y="308"/>
                  </a:lnTo>
                  <a:lnTo>
                    <a:pt x="95" y="471"/>
                  </a:lnTo>
                  <a:lnTo>
                    <a:pt x="292" y="460"/>
                  </a:lnTo>
                  <a:lnTo>
                    <a:pt x="385" y="351"/>
                  </a:lnTo>
                  <a:lnTo>
                    <a:pt x="513" y="351"/>
                  </a:lnTo>
                  <a:lnTo>
                    <a:pt x="499" y="163"/>
                  </a:lnTo>
                  <a:lnTo>
                    <a:pt x="380" y="129"/>
                  </a:lnTo>
                  <a:lnTo>
                    <a:pt x="317" y="0"/>
                  </a:lnTo>
                  <a:lnTo>
                    <a:pt x="157" y="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6" name="Freeform 177">
              <a:extLst>
                <a:ext uri="{FF2B5EF4-FFF2-40B4-BE49-F238E27FC236}">
                  <a16:creationId xmlns:a16="http://schemas.microsoft.com/office/drawing/2014/main" id="{2CA2B2DC-3258-8F42-AF99-35F1AF5883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38" y="3405"/>
              <a:ext cx="162" cy="146"/>
            </a:xfrm>
            <a:custGeom>
              <a:avLst/>
              <a:gdLst>
                <a:gd name="T0" fmla="*/ 43 w 608"/>
                <a:gd name="T1" fmla="*/ 7 h 485"/>
                <a:gd name="T2" fmla="*/ 28 w 608"/>
                <a:gd name="T3" fmla="*/ 3 h 485"/>
                <a:gd name="T4" fmla="*/ 19 w 608"/>
                <a:gd name="T5" fmla="*/ 14 h 485"/>
                <a:gd name="T6" fmla="*/ 11 w 608"/>
                <a:gd name="T7" fmla="*/ 12 h 485"/>
                <a:gd name="T8" fmla="*/ 6 w 608"/>
                <a:gd name="T9" fmla="*/ 18 h 485"/>
                <a:gd name="T10" fmla="*/ 14 w 608"/>
                <a:gd name="T11" fmla="*/ 23 h 485"/>
                <a:gd name="T12" fmla="*/ 19 w 608"/>
                <a:gd name="T13" fmla="*/ 19 h 485"/>
                <a:gd name="T14" fmla="*/ 24 w 608"/>
                <a:gd name="T15" fmla="*/ 38 h 485"/>
                <a:gd name="T16" fmla="*/ 39 w 608"/>
                <a:gd name="T17" fmla="*/ 44 h 485"/>
                <a:gd name="T18" fmla="*/ 23 w 608"/>
                <a:gd name="T19" fmla="*/ 43 h 485"/>
                <a:gd name="T20" fmla="*/ 16 w 608"/>
                <a:gd name="T21" fmla="*/ 28 h 485"/>
                <a:gd name="T22" fmla="*/ 4 w 608"/>
                <a:gd name="T23" fmla="*/ 27 h 485"/>
                <a:gd name="T24" fmla="*/ 0 w 608"/>
                <a:gd name="T25" fmla="*/ 17 h 485"/>
                <a:gd name="T26" fmla="*/ 3 w 608"/>
                <a:gd name="T27" fmla="*/ 3 h 485"/>
                <a:gd name="T28" fmla="*/ 19 w 608"/>
                <a:gd name="T29" fmla="*/ 7 h 485"/>
                <a:gd name="T30" fmla="*/ 29 w 608"/>
                <a:gd name="T31" fmla="*/ 0 h 485"/>
                <a:gd name="T32" fmla="*/ 43 w 608"/>
                <a:gd name="T33" fmla="*/ 7 h 485"/>
                <a:gd name="T34" fmla="*/ 43 w 608"/>
                <a:gd name="T35" fmla="*/ 7 h 4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08" h="485">
                  <a:moveTo>
                    <a:pt x="608" y="72"/>
                  </a:moveTo>
                  <a:lnTo>
                    <a:pt x="395" y="34"/>
                  </a:lnTo>
                  <a:lnTo>
                    <a:pt x="275" y="150"/>
                  </a:lnTo>
                  <a:lnTo>
                    <a:pt x="156" y="135"/>
                  </a:lnTo>
                  <a:lnTo>
                    <a:pt x="85" y="202"/>
                  </a:lnTo>
                  <a:lnTo>
                    <a:pt x="194" y="249"/>
                  </a:lnTo>
                  <a:lnTo>
                    <a:pt x="264" y="213"/>
                  </a:lnTo>
                  <a:lnTo>
                    <a:pt x="334" y="420"/>
                  </a:lnTo>
                  <a:lnTo>
                    <a:pt x="555" y="485"/>
                  </a:lnTo>
                  <a:lnTo>
                    <a:pt x="319" y="479"/>
                  </a:lnTo>
                  <a:lnTo>
                    <a:pt x="230" y="308"/>
                  </a:lnTo>
                  <a:lnTo>
                    <a:pt x="55" y="297"/>
                  </a:lnTo>
                  <a:lnTo>
                    <a:pt x="0" y="183"/>
                  </a:lnTo>
                  <a:lnTo>
                    <a:pt x="42" y="34"/>
                  </a:lnTo>
                  <a:lnTo>
                    <a:pt x="270" y="72"/>
                  </a:lnTo>
                  <a:lnTo>
                    <a:pt x="401" y="0"/>
                  </a:lnTo>
                  <a:lnTo>
                    <a:pt x="608" y="72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7" name="Freeform 178">
              <a:extLst>
                <a:ext uri="{FF2B5EF4-FFF2-40B4-BE49-F238E27FC236}">
                  <a16:creationId xmlns:a16="http://schemas.microsoft.com/office/drawing/2014/main" id="{E6B2DDB6-FBF5-4D46-88B9-48EE99078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1" y="3048"/>
              <a:ext cx="240" cy="292"/>
            </a:xfrm>
            <a:custGeom>
              <a:avLst/>
              <a:gdLst>
                <a:gd name="T0" fmla="*/ 4 w 904"/>
                <a:gd name="T1" fmla="*/ 20 h 967"/>
                <a:gd name="T2" fmla="*/ 15 w 904"/>
                <a:gd name="T3" fmla="*/ 9 h 967"/>
                <a:gd name="T4" fmla="*/ 21 w 904"/>
                <a:gd name="T5" fmla="*/ 21 h 967"/>
                <a:gd name="T6" fmla="*/ 27 w 904"/>
                <a:gd name="T7" fmla="*/ 16 h 967"/>
                <a:gd name="T8" fmla="*/ 31 w 904"/>
                <a:gd name="T9" fmla="*/ 0 h 967"/>
                <a:gd name="T10" fmla="*/ 43 w 904"/>
                <a:gd name="T11" fmla="*/ 4 h 967"/>
                <a:gd name="T12" fmla="*/ 42 w 904"/>
                <a:gd name="T13" fmla="*/ 20 h 967"/>
                <a:gd name="T14" fmla="*/ 47 w 904"/>
                <a:gd name="T15" fmla="*/ 26 h 967"/>
                <a:gd name="T16" fmla="*/ 59 w 904"/>
                <a:gd name="T17" fmla="*/ 22 h 967"/>
                <a:gd name="T18" fmla="*/ 64 w 904"/>
                <a:gd name="T19" fmla="*/ 38 h 967"/>
                <a:gd name="T20" fmla="*/ 55 w 904"/>
                <a:gd name="T21" fmla="*/ 43 h 967"/>
                <a:gd name="T22" fmla="*/ 52 w 904"/>
                <a:gd name="T23" fmla="*/ 62 h 967"/>
                <a:gd name="T24" fmla="*/ 58 w 904"/>
                <a:gd name="T25" fmla="*/ 69 h 967"/>
                <a:gd name="T26" fmla="*/ 50 w 904"/>
                <a:gd name="T27" fmla="*/ 85 h 967"/>
                <a:gd name="T28" fmla="*/ 42 w 904"/>
                <a:gd name="T29" fmla="*/ 75 h 967"/>
                <a:gd name="T30" fmla="*/ 33 w 904"/>
                <a:gd name="T31" fmla="*/ 78 h 967"/>
                <a:gd name="T32" fmla="*/ 31 w 904"/>
                <a:gd name="T33" fmla="*/ 88 h 967"/>
                <a:gd name="T34" fmla="*/ 19 w 904"/>
                <a:gd name="T35" fmla="*/ 87 h 967"/>
                <a:gd name="T36" fmla="*/ 19 w 904"/>
                <a:gd name="T37" fmla="*/ 75 h 967"/>
                <a:gd name="T38" fmla="*/ 12 w 904"/>
                <a:gd name="T39" fmla="*/ 66 h 967"/>
                <a:gd name="T40" fmla="*/ 4 w 904"/>
                <a:gd name="T41" fmla="*/ 69 h 967"/>
                <a:gd name="T42" fmla="*/ 0 w 904"/>
                <a:gd name="T43" fmla="*/ 50 h 967"/>
                <a:gd name="T44" fmla="*/ 7 w 904"/>
                <a:gd name="T45" fmla="*/ 44 h 967"/>
                <a:gd name="T46" fmla="*/ 9 w 904"/>
                <a:gd name="T47" fmla="*/ 32 h 967"/>
                <a:gd name="T48" fmla="*/ 4 w 904"/>
                <a:gd name="T49" fmla="*/ 20 h 967"/>
                <a:gd name="T50" fmla="*/ 4 w 904"/>
                <a:gd name="T51" fmla="*/ 20 h 9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4" h="967">
                  <a:moveTo>
                    <a:pt x="53" y="220"/>
                  </a:moveTo>
                  <a:lnTo>
                    <a:pt x="207" y="102"/>
                  </a:lnTo>
                  <a:lnTo>
                    <a:pt x="298" y="235"/>
                  </a:lnTo>
                  <a:lnTo>
                    <a:pt x="389" y="178"/>
                  </a:lnTo>
                  <a:lnTo>
                    <a:pt x="437" y="0"/>
                  </a:lnTo>
                  <a:lnTo>
                    <a:pt x="615" y="40"/>
                  </a:lnTo>
                  <a:lnTo>
                    <a:pt x="591" y="220"/>
                  </a:lnTo>
                  <a:lnTo>
                    <a:pt x="672" y="287"/>
                  </a:lnTo>
                  <a:lnTo>
                    <a:pt x="842" y="245"/>
                  </a:lnTo>
                  <a:lnTo>
                    <a:pt x="904" y="414"/>
                  </a:lnTo>
                  <a:lnTo>
                    <a:pt x="779" y="471"/>
                  </a:lnTo>
                  <a:lnTo>
                    <a:pt x="741" y="680"/>
                  </a:lnTo>
                  <a:lnTo>
                    <a:pt x="823" y="762"/>
                  </a:lnTo>
                  <a:lnTo>
                    <a:pt x="703" y="937"/>
                  </a:lnTo>
                  <a:lnTo>
                    <a:pt x="596" y="825"/>
                  </a:lnTo>
                  <a:lnTo>
                    <a:pt x="471" y="855"/>
                  </a:lnTo>
                  <a:lnTo>
                    <a:pt x="442" y="967"/>
                  </a:lnTo>
                  <a:lnTo>
                    <a:pt x="269" y="952"/>
                  </a:lnTo>
                  <a:lnTo>
                    <a:pt x="264" y="828"/>
                  </a:lnTo>
                  <a:lnTo>
                    <a:pt x="169" y="722"/>
                  </a:lnTo>
                  <a:lnTo>
                    <a:pt x="53" y="752"/>
                  </a:lnTo>
                  <a:lnTo>
                    <a:pt x="0" y="543"/>
                  </a:lnTo>
                  <a:lnTo>
                    <a:pt x="106" y="486"/>
                  </a:lnTo>
                  <a:lnTo>
                    <a:pt x="125" y="348"/>
                  </a:lnTo>
                  <a:lnTo>
                    <a:pt x="53" y="22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8" name="Freeform 179">
              <a:extLst>
                <a:ext uri="{FF2B5EF4-FFF2-40B4-BE49-F238E27FC236}">
                  <a16:creationId xmlns:a16="http://schemas.microsoft.com/office/drawing/2014/main" id="{85FE9019-A698-C640-A021-5BDF6DA9FA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9" y="3151"/>
              <a:ext cx="105" cy="140"/>
            </a:xfrm>
            <a:custGeom>
              <a:avLst/>
              <a:gdLst>
                <a:gd name="T0" fmla="*/ 13 w 398"/>
                <a:gd name="T1" fmla="*/ 0 h 464"/>
                <a:gd name="T2" fmla="*/ 10 w 398"/>
                <a:gd name="T3" fmla="*/ 12 h 464"/>
                <a:gd name="T4" fmla="*/ 13 w 398"/>
                <a:gd name="T5" fmla="*/ 22 h 464"/>
                <a:gd name="T6" fmla="*/ 21 w 398"/>
                <a:gd name="T7" fmla="*/ 22 h 464"/>
                <a:gd name="T8" fmla="*/ 28 w 398"/>
                <a:gd name="T9" fmla="*/ 16 h 464"/>
                <a:gd name="T10" fmla="*/ 26 w 398"/>
                <a:gd name="T11" fmla="*/ 35 h 464"/>
                <a:gd name="T12" fmla="*/ 17 w 398"/>
                <a:gd name="T13" fmla="*/ 42 h 464"/>
                <a:gd name="T14" fmla="*/ 4 w 398"/>
                <a:gd name="T15" fmla="*/ 35 h 464"/>
                <a:gd name="T16" fmla="*/ 0 w 398"/>
                <a:gd name="T17" fmla="*/ 23 h 464"/>
                <a:gd name="T18" fmla="*/ 7 w 398"/>
                <a:gd name="T19" fmla="*/ 8 h 464"/>
                <a:gd name="T20" fmla="*/ 13 w 398"/>
                <a:gd name="T21" fmla="*/ 0 h 464"/>
                <a:gd name="T22" fmla="*/ 13 w 398"/>
                <a:gd name="T23" fmla="*/ 0 h 4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8" h="464">
                  <a:moveTo>
                    <a:pt x="189" y="0"/>
                  </a:moveTo>
                  <a:lnTo>
                    <a:pt x="147" y="133"/>
                  </a:lnTo>
                  <a:lnTo>
                    <a:pt x="191" y="241"/>
                  </a:lnTo>
                  <a:lnTo>
                    <a:pt x="299" y="241"/>
                  </a:lnTo>
                  <a:lnTo>
                    <a:pt x="398" y="173"/>
                  </a:lnTo>
                  <a:lnTo>
                    <a:pt x="373" y="388"/>
                  </a:lnTo>
                  <a:lnTo>
                    <a:pt x="242" y="464"/>
                  </a:lnTo>
                  <a:lnTo>
                    <a:pt x="54" y="384"/>
                  </a:lnTo>
                  <a:lnTo>
                    <a:pt x="0" y="255"/>
                  </a:lnTo>
                  <a:lnTo>
                    <a:pt x="94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99" name="Freeform 180">
              <a:extLst>
                <a:ext uri="{FF2B5EF4-FFF2-40B4-BE49-F238E27FC236}">
                  <a16:creationId xmlns:a16="http://schemas.microsoft.com/office/drawing/2014/main" id="{D3F3D606-1B2B-934A-AD68-3631ACFE79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0" y="3107"/>
              <a:ext cx="44" cy="94"/>
            </a:xfrm>
            <a:custGeom>
              <a:avLst/>
              <a:gdLst>
                <a:gd name="T0" fmla="*/ 3 w 168"/>
                <a:gd name="T1" fmla="*/ 0 h 313"/>
                <a:gd name="T2" fmla="*/ 12 w 168"/>
                <a:gd name="T3" fmla="*/ 11 h 313"/>
                <a:gd name="T4" fmla="*/ 8 w 168"/>
                <a:gd name="T5" fmla="*/ 18 h 313"/>
                <a:gd name="T6" fmla="*/ 7 w 168"/>
                <a:gd name="T7" fmla="*/ 28 h 313"/>
                <a:gd name="T8" fmla="*/ 3 w 168"/>
                <a:gd name="T9" fmla="*/ 26 h 313"/>
                <a:gd name="T10" fmla="*/ 4 w 168"/>
                <a:gd name="T11" fmla="*/ 14 h 313"/>
                <a:gd name="T12" fmla="*/ 0 w 168"/>
                <a:gd name="T13" fmla="*/ 4 h 313"/>
                <a:gd name="T14" fmla="*/ 3 w 168"/>
                <a:gd name="T15" fmla="*/ 0 h 313"/>
                <a:gd name="T16" fmla="*/ 3 w 168"/>
                <a:gd name="T17" fmla="*/ 0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8" h="313">
                  <a:moveTo>
                    <a:pt x="42" y="0"/>
                  </a:moveTo>
                  <a:lnTo>
                    <a:pt x="168" y="116"/>
                  </a:lnTo>
                  <a:lnTo>
                    <a:pt x="114" y="195"/>
                  </a:lnTo>
                  <a:lnTo>
                    <a:pt x="95" y="313"/>
                  </a:lnTo>
                  <a:lnTo>
                    <a:pt x="46" y="292"/>
                  </a:lnTo>
                  <a:lnTo>
                    <a:pt x="65" y="154"/>
                  </a:lnTo>
                  <a:lnTo>
                    <a:pt x="0" y="4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0" name="Freeform 181">
              <a:extLst>
                <a:ext uri="{FF2B5EF4-FFF2-40B4-BE49-F238E27FC236}">
                  <a16:creationId xmlns:a16="http://schemas.microsoft.com/office/drawing/2014/main" id="{5C908CBE-69A0-E244-89DA-8DD534663E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3" y="3218"/>
              <a:ext cx="211" cy="129"/>
            </a:xfrm>
            <a:custGeom>
              <a:avLst/>
              <a:gdLst>
                <a:gd name="T0" fmla="*/ 0 w 799"/>
                <a:gd name="T1" fmla="*/ 2 h 428"/>
                <a:gd name="T2" fmla="*/ 3 w 799"/>
                <a:gd name="T3" fmla="*/ 11 h 428"/>
                <a:gd name="T4" fmla="*/ 11 w 799"/>
                <a:gd name="T5" fmla="*/ 7 h 428"/>
                <a:gd name="T6" fmla="*/ 15 w 799"/>
                <a:gd name="T7" fmla="*/ 0 h 428"/>
                <a:gd name="T8" fmla="*/ 27 w 799"/>
                <a:gd name="T9" fmla="*/ 19 h 428"/>
                <a:gd name="T10" fmla="*/ 39 w 799"/>
                <a:gd name="T11" fmla="*/ 15 h 428"/>
                <a:gd name="T12" fmla="*/ 43 w 799"/>
                <a:gd name="T13" fmla="*/ 13 h 428"/>
                <a:gd name="T14" fmla="*/ 42 w 799"/>
                <a:gd name="T15" fmla="*/ 20 h 428"/>
                <a:gd name="T16" fmla="*/ 46 w 799"/>
                <a:gd name="T17" fmla="*/ 26 h 428"/>
                <a:gd name="T18" fmla="*/ 56 w 799"/>
                <a:gd name="T19" fmla="*/ 18 h 428"/>
                <a:gd name="T20" fmla="*/ 47 w 799"/>
                <a:gd name="T21" fmla="*/ 34 h 428"/>
                <a:gd name="T22" fmla="*/ 40 w 799"/>
                <a:gd name="T23" fmla="*/ 26 h 428"/>
                <a:gd name="T24" fmla="*/ 33 w 799"/>
                <a:gd name="T25" fmla="*/ 26 h 428"/>
                <a:gd name="T26" fmla="*/ 29 w 799"/>
                <a:gd name="T27" fmla="*/ 39 h 428"/>
                <a:gd name="T28" fmla="*/ 16 w 799"/>
                <a:gd name="T29" fmla="*/ 38 h 428"/>
                <a:gd name="T30" fmla="*/ 17 w 799"/>
                <a:gd name="T31" fmla="*/ 24 h 428"/>
                <a:gd name="T32" fmla="*/ 10 w 799"/>
                <a:gd name="T33" fmla="*/ 15 h 428"/>
                <a:gd name="T34" fmla="*/ 2 w 799"/>
                <a:gd name="T35" fmla="*/ 19 h 428"/>
                <a:gd name="T36" fmla="*/ 0 w 799"/>
                <a:gd name="T37" fmla="*/ 2 h 428"/>
                <a:gd name="T38" fmla="*/ 0 w 799"/>
                <a:gd name="T39" fmla="*/ 2 h 4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99" h="428">
                  <a:moveTo>
                    <a:pt x="0" y="27"/>
                  </a:moveTo>
                  <a:lnTo>
                    <a:pt x="46" y="118"/>
                  </a:lnTo>
                  <a:lnTo>
                    <a:pt x="152" y="77"/>
                  </a:lnTo>
                  <a:lnTo>
                    <a:pt x="219" y="0"/>
                  </a:lnTo>
                  <a:lnTo>
                    <a:pt x="392" y="208"/>
                  </a:lnTo>
                  <a:lnTo>
                    <a:pt x="561" y="168"/>
                  </a:lnTo>
                  <a:lnTo>
                    <a:pt x="622" y="145"/>
                  </a:lnTo>
                  <a:lnTo>
                    <a:pt x="603" y="225"/>
                  </a:lnTo>
                  <a:lnTo>
                    <a:pt x="667" y="287"/>
                  </a:lnTo>
                  <a:lnTo>
                    <a:pt x="799" y="202"/>
                  </a:lnTo>
                  <a:lnTo>
                    <a:pt x="679" y="377"/>
                  </a:lnTo>
                  <a:lnTo>
                    <a:pt x="567" y="284"/>
                  </a:lnTo>
                  <a:lnTo>
                    <a:pt x="468" y="287"/>
                  </a:lnTo>
                  <a:lnTo>
                    <a:pt x="417" y="428"/>
                  </a:lnTo>
                  <a:lnTo>
                    <a:pt x="232" y="419"/>
                  </a:lnTo>
                  <a:lnTo>
                    <a:pt x="240" y="268"/>
                  </a:lnTo>
                  <a:lnTo>
                    <a:pt x="145" y="162"/>
                  </a:lnTo>
                  <a:lnTo>
                    <a:pt x="29" y="21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1" name="Freeform 182">
              <a:extLst>
                <a:ext uri="{FF2B5EF4-FFF2-40B4-BE49-F238E27FC236}">
                  <a16:creationId xmlns:a16="http://schemas.microsoft.com/office/drawing/2014/main" id="{02EF23EC-6845-F144-BF8E-F35CB625B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7" y="3213"/>
              <a:ext cx="141" cy="108"/>
            </a:xfrm>
            <a:custGeom>
              <a:avLst/>
              <a:gdLst>
                <a:gd name="T0" fmla="*/ 3 w 530"/>
                <a:gd name="T1" fmla="*/ 6 h 358"/>
                <a:gd name="T2" fmla="*/ 7 w 530"/>
                <a:gd name="T3" fmla="*/ 3 h 358"/>
                <a:gd name="T4" fmla="*/ 15 w 530"/>
                <a:gd name="T5" fmla="*/ 0 h 358"/>
                <a:gd name="T6" fmla="*/ 24 w 530"/>
                <a:gd name="T7" fmla="*/ 2 h 358"/>
                <a:gd name="T8" fmla="*/ 27 w 530"/>
                <a:gd name="T9" fmla="*/ 14 h 358"/>
                <a:gd name="T10" fmla="*/ 34 w 530"/>
                <a:gd name="T11" fmla="*/ 18 h 358"/>
                <a:gd name="T12" fmla="*/ 38 w 530"/>
                <a:gd name="T13" fmla="*/ 20 h 358"/>
                <a:gd name="T14" fmla="*/ 23 w 530"/>
                <a:gd name="T15" fmla="*/ 33 h 358"/>
                <a:gd name="T16" fmla="*/ 0 w 530"/>
                <a:gd name="T17" fmla="*/ 26 h 358"/>
                <a:gd name="T18" fmla="*/ 3 w 530"/>
                <a:gd name="T19" fmla="*/ 6 h 358"/>
                <a:gd name="T20" fmla="*/ 3 w 530"/>
                <a:gd name="T21" fmla="*/ 6 h 3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0" h="358">
                  <a:moveTo>
                    <a:pt x="43" y="65"/>
                  </a:moveTo>
                  <a:lnTo>
                    <a:pt x="100" y="38"/>
                  </a:lnTo>
                  <a:lnTo>
                    <a:pt x="212" y="0"/>
                  </a:lnTo>
                  <a:lnTo>
                    <a:pt x="347" y="27"/>
                  </a:lnTo>
                  <a:lnTo>
                    <a:pt x="389" y="158"/>
                  </a:lnTo>
                  <a:lnTo>
                    <a:pt x="475" y="202"/>
                  </a:lnTo>
                  <a:lnTo>
                    <a:pt x="530" y="217"/>
                  </a:lnTo>
                  <a:lnTo>
                    <a:pt x="330" y="358"/>
                  </a:lnTo>
                  <a:lnTo>
                    <a:pt x="0" y="283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2" name="Freeform 183">
              <a:extLst>
                <a:ext uri="{FF2B5EF4-FFF2-40B4-BE49-F238E27FC236}">
                  <a16:creationId xmlns:a16="http://schemas.microsoft.com/office/drawing/2014/main" id="{2E0441AC-5086-D943-9430-99E0965A3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5" y="2693"/>
              <a:ext cx="176" cy="118"/>
            </a:xfrm>
            <a:custGeom>
              <a:avLst/>
              <a:gdLst>
                <a:gd name="T0" fmla="*/ 0 w 665"/>
                <a:gd name="T1" fmla="*/ 17 h 390"/>
                <a:gd name="T2" fmla="*/ 11 w 665"/>
                <a:gd name="T3" fmla="*/ 6 h 390"/>
                <a:gd name="T4" fmla="*/ 23 w 665"/>
                <a:gd name="T5" fmla="*/ 0 h 390"/>
                <a:gd name="T6" fmla="*/ 34 w 665"/>
                <a:gd name="T7" fmla="*/ 2 h 390"/>
                <a:gd name="T8" fmla="*/ 35 w 665"/>
                <a:gd name="T9" fmla="*/ 11 h 390"/>
                <a:gd name="T10" fmla="*/ 47 w 665"/>
                <a:gd name="T11" fmla="*/ 7 h 390"/>
                <a:gd name="T12" fmla="*/ 38 w 665"/>
                <a:gd name="T13" fmla="*/ 24 h 390"/>
                <a:gd name="T14" fmla="*/ 12 w 665"/>
                <a:gd name="T15" fmla="*/ 36 h 390"/>
                <a:gd name="T16" fmla="*/ 0 w 665"/>
                <a:gd name="T17" fmla="*/ 17 h 390"/>
                <a:gd name="T18" fmla="*/ 0 w 665"/>
                <a:gd name="T19" fmla="*/ 17 h 3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5" h="390">
                  <a:moveTo>
                    <a:pt x="0" y="188"/>
                  </a:moveTo>
                  <a:lnTo>
                    <a:pt x="154" y="65"/>
                  </a:lnTo>
                  <a:lnTo>
                    <a:pt x="329" y="0"/>
                  </a:lnTo>
                  <a:lnTo>
                    <a:pt x="481" y="17"/>
                  </a:lnTo>
                  <a:lnTo>
                    <a:pt x="498" y="118"/>
                  </a:lnTo>
                  <a:lnTo>
                    <a:pt x="665" y="78"/>
                  </a:lnTo>
                  <a:lnTo>
                    <a:pt x="545" y="264"/>
                  </a:lnTo>
                  <a:lnTo>
                    <a:pt x="178" y="39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3" name="Freeform 184">
              <a:extLst>
                <a:ext uri="{FF2B5EF4-FFF2-40B4-BE49-F238E27FC236}">
                  <a16:creationId xmlns:a16="http://schemas.microsoft.com/office/drawing/2014/main" id="{4C57C90C-265A-2A4B-972D-1435E3FF47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58" y="3794"/>
              <a:ext cx="208" cy="212"/>
            </a:xfrm>
            <a:custGeom>
              <a:avLst/>
              <a:gdLst>
                <a:gd name="T0" fmla="*/ 0 w 783"/>
                <a:gd name="T1" fmla="*/ 1 h 701"/>
                <a:gd name="T2" fmla="*/ 20 w 783"/>
                <a:gd name="T3" fmla="*/ 0 h 701"/>
                <a:gd name="T4" fmla="*/ 31 w 783"/>
                <a:gd name="T5" fmla="*/ 4 h 701"/>
                <a:gd name="T6" fmla="*/ 27 w 783"/>
                <a:gd name="T7" fmla="*/ 21 h 701"/>
                <a:gd name="T8" fmla="*/ 29 w 783"/>
                <a:gd name="T9" fmla="*/ 37 h 701"/>
                <a:gd name="T10" fmla="*/ 40 w 783"/>
                <a:gd name="T11" fmla="*/ 37 h 701"/>
                <a:gd name="T12" fmla="*/ 50 w 783"/>
                <a:gd name="T13" fmla="*/ 43 h 701"/>
                <a:gd name="T14" fmla="*/ 55 w 783"/>
                <a:gd name="T15" fmla="*/ 60 h 701"/>
                <a:gd name="T16" fmla="*/ 42 w 783"/>
                <a:gd name="T17" fmla="*/ 60 h 701"/>
                <a:gd name="T18" fmla="*/ 3 w 783"/>
                <a:gd name="T19" fmla="*/ 64 h 701"/>
                <a:gd name="T20" fmla="*/ 3 w 783"/>
                <a:gd name="T21" fmla="*/ 50 h 701"/>
                <a:gd name="T22" fmla="*/ 13 w 783"/>
                <a:gd name="T23" fmla="*/ 32 h 701"/>
                <a:gd name="T24" fmla="*/ 0 w 783"/>
                <a:gd name="T25" fmla="*/ 1 h 701"/>
                <a:gd name="T26" fmla="*/ 0 w 783"/>
                <a:gd name="T27" fmla="*/ 1 h 7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3" h="701">
                  <a:moveTo>
                    <a:pt x="0" y="7"/>
                  </a:moveTo>
                  <a:lnTo>
                    <a:pt x="277" y="0"/>
                  </a:lnTo>
                  <a:lnTo>
                    <a:pt x="441" y="45"/>
                  </a:lnTo>
                  <a:lnTo>
                    <a:pt x="388" y="235"/>
                  </a:lnTo>
                  <a:lnTo>
                    <a:pt x="409" y="408"/>
                  </a:lnTo>
                  <a:lnTo>
                    <a:pt x="566" y="404"/>
                  </a:lnTo>
                  <a:lnTo>
                    <a:pt x="716" y="465"/>
                  </a:lnTo>
                  <a:lnTo>
                    <a:pt x="783" y="650"/>
                  </a:lnTo>
                  <a:lnTo>
                    <a:pt x="591" y="661"/>
                  </a:lnTo>
                  <a:lnTo>
                    <a:pt x="44" y="701"/>
                  </a:lnTo>
                  <a:lnTo>
                    <a:pt x="49" y="545"/>
                  </a:lnTo>
                  <a:lnTo>
                    <a:pt x="186" y="34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4" name="Freeform 185">
              <a:extLst>
                <a:ext uri="{FF2B5EF4-FFF2-40B4-BE49-F238E27FC236}">
                  <a16:creationId xmlns:a16="http://schemas.microsoft.com/office/drawing/2014/main" id="{FB6DF394-06AD-6E44-B1A2-B4DF8B8839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5" y="3791"/>
              <a:ext cx="214" cy="184"/>
            </a:xfrm>
            <a:custGeom>
              <a:avLst/>
              <a:gdLst>
                <a:gd name="T0" fmla="*/ 0 w 808"/>
                <a:gd name="T1" fmla="*/ 0 h 611"/>
                <a:gd name="T2" fmla="*/ 33 w 808"/>
                <a:gd name="T3" fmla="*/ 2 h 611"/>
                <a:gd name="T4" fmla="*/ 28 w 808"/>
                <a:gd name="T5" fmla="*/ 29 h 611"/>
                <a:gd name="T6" fmla="*/ 42 w 808"/>
                <a:gd name="T7" fmla="*/ 33 h 611"/>
                <a:gd name="T8" fmla="*/ 54 w 808"/>
                <a:gd name="T9" fmla="*/ 38 h 611"/>
                <a:gd name="T10" fmla="*/ 57 w 808"/>
                <a:gd name="T11" fmla="*/ 50 h 611"/>
                <a:gd name="T12" fmla="*/ 42 w 808"/>
                <a:gd name="T13" fmla="*/ 53 h 611"/>
                <a:gd name="T14" fmla="*/ 16 w 808"/>
                <a:gd name="T15" fmla="*/ 55 h 611"/>
                <a:gd name="T16" fmla="*/ 5 w 808"/>
                <a:gd name="T17" fmla="*/ 55 h 611"/>
                <a:gd name="T18" fmla="*/ 4 w 808"/>
                <a:gd name="T19" fmla="*/ 47 h 611"/>
                <a:gd name="T20" fmla="*/ 12 w 808"/>
                <a:gd name="T21" fmla="*/ 33 h 611"/>
                <a:gd name="T22" fmla="*/ 0 w 808"/>
                <a:gd name="T23" fmla="*/ 0 h 611"/>
                <a:gd name="T24" fmla="*/ 0 w 808"/>
                <a:gd name="T25" fmla="*/ 0 h 6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8" h="611">
                  <a:moveTo>
                    <a:pt x="0" y="0"/>
                  </a:moveTo>
                  <a:lnTo>
                    <a:pt x="472" y="21"/>
                  </a:lnTo>
                  <a:lnTo>
                    <a:pt x="399" y="318"/>
                  </a:lnTo>
                  <a:lnTo>
                    <a:pt x="601" y="360"/>
                  </a:lnTo>
                  <a:lnTo>
                    <a:pt x="764" y="417"/>
                  </a:lnTo>
                  <a:lnTo>
                    <a:pt x="808" y="554"/>
                  </a:lnTo>
                  <a:lnTo>
                    <a:pt x="597" y="584"/>
                  </a:lnTo>
                  <a:lnTo>
                    <a:pt x="221" y="611"/>
                  </a:lnTo>
                  <a:lnTo>
                    <a:pt x="67" y="601"/>
                  </a:lnTo>
                  <a:lnTo>
                    <a:pt x="61" y="521"/>
                  </a:lnTo>
                  <a:lnTo>
                    <a:pt x="173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5" name="Freeform 186">
              <a:extLst>
                <a:ext uri="{FF2B5EF4-FFF2-40B4-BE49-F238E27FC236}">
                  <a16:creationId xmlns:a16="http://schemas.microsoft.com/office/drawing/2014/main" id="{CEC48DAA-3990-F644-8C26-DCB87FF17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83" y="3366"/>
              <a:ext cx="148" cy="98"/>
            </a:xfrm>
            <a:custGeom>
              <a:avLst/>
              <a:gdLst>
                <a:gd name="T0" fmla="*/ 8 w 558"/>
                <a:gd name="T1" fmla="*/ 0 h 327"/>
                <a:gd name="T2" fmla="*/ 25 w 558"/>
                <a:gd name="T3" fmla="*/ 1 h 327"/>
                <a:gd name="T4" fmla="*/ 32 w 558"/>
                <a:gd name="T5" fmla="*/ 13 h 327"/>
                <a:gd name="T6" fmla="*/ 39 w 558"/>
                <a:gd name="T7" fmla="*/ 15 h 327"/>
                <a:gd name="T8" fmla="*/ 39 w 558"/>
                <a:gd name="T9" fmla="*/ 19 h 327"/>
                <a:gd name="T10" fmla="*/ 28 w 558"/>
                <a:gd name="T11" fmla="*/ 17 h 327"/>
                <a:gd name="T12" fmla="*/ 23 w 558"/>
                <a:gd name="T13" fmla="*/ 4 h 327"/>
                <a:gd name="T14" fmla="*/ 7 w 558"/>
                <a:gd name="T15" fmla="*/ 4 h 327"/>
                <a:gd name="T16" fmla="*/ 4 w 558"/>
                <a:gd name="T17" fmla="*/ 11 h 327"/>
                <a:gd name="T18" fmla="*/ 19 w 558"/>
                <a:gd name="T19" fmla="*/ 14 h 327"/>
                <a:gd name="T20" fmla="*/ 19 w 558"/>
                <a:gd name="T21" fmla="*/ 29 h 327"/>
                <a:gd name="T22" fmla="*/ 16 w 558"/>
                <a:gd name="T23" fmla="*/ 29 h 327"/>
                <a:gd name="T24" fmla="*/ 16 w 558"/>
                <a:gd name="T25" fmla="*/ 17 h 327"/>
                <a:gd name="T26" fmla="*/ 0 w 558"/>
                <a:gd name="T27" fmla="*/ 14 h 327"/>
                <a:gd name="T28" fmla="*/ 5 w 558"/>
                <a:gd name="T29" fmla="*/ 2 h 327"/>
                <a:gd name="T30" fmla="*/ 8 w 558"/>
                <a:gd name="T31" fmla="*/ 0 h 327"/>
                <a:gd name="T32" fmla="*/ 8 w 558"/>
                <a:gd name="T33" fmla="*/ 0 h 3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58" h="327">
                  <a:moveTo>
                    <a:pt x="115" y="0"/>
                  </a:moveTo>
                  <a:lnTo>
                    <a:pt x="363" y="7"/>
                  </a:lnTo>
                  <a:lnTo>
                    <a:pt x="458" y="148"/>
                  </a:lnTo>
                  <a:lnTo>
                    <a:pt x="558" y="163"/>
                  </a:lnTo>
                  <a:lnTo>
                    <a:pt x="555" y="209"/>
                  </a:lnTo>
                  <a:lnTo>
                    <a:pt x="393" y="188"/>
                  </a:lnTo>
                  <a:lnTo>
                    <a:pt x="328" y="46"/>
                  </a:lnTo>
                  <a:lnTo>
                    <a:pt x="96" y="46"/>
                  </a:lnTo>
                  <a:lnTo>
                    <a:pt x="51" y="123"/>
                  </a:lnTo>
                  <a:lnTo>
                    <a:pt x="264" y="156"/>
                  </a:lnTo>
                  <a:lnTo>
                    <a:pt x="271" y="319"/>
                  </a:lnTo>
                  <a:lnTo>
                    <a:pt x="222" y="327"/>
                  </a:lnTo>
                  <a:lnTo>
                    <a:pt x="228" y="192"/>
                  </a:lnTo>
                  <a:lnTo>
                    <a:pt x="0" y="156"/>
                  </a:lnTo>
                  <a:lnTo>
                    <a:pt x="72" y="2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6" name="Freeform 187">
              <a:extLst>
                <a:ext uri="{FF2B5EF4-FFF2-40B4-BE49-F238E27FC236}">
                  <a16:creationId xmlns:a16="http://schemas.microsoft.com/office/drawing/2014/main" id="{EF4714F5-2523-2243-A6B1-A6C53FC2EF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79" y="3448"/>
              <a:ext cx="152" cy="73"/>
            </a:xfrm>
            <a:custGeom>
              <a:avLst/>
              <a:gdLst>
                <a:gd name="T0" fmla="*/ 0 w 575"/>
                <a:gd name="T1" fmla="*/ 3 h 239"/>
                <a:gd name="T2" fmla="*/ 4 w 575"/>
                <a:gd name="T3" fmla="*/ 0 h 239"/>
                <a:gd name="T4" fmla="*/ 19 w 575"/>
                <a:gd name="T5" fmla="*/ 1 h 239"/>
                <a:gd name="T6" fmla="*/ 19 w 575"/>
                <a:gd name="T7" fmla="*/ 4 h 239"/>
                <a:gd name="T8" fmla="*/ 3 w 575"/>
                <a:gd name="T9" fmla="*/ 6 h 239"/>
                <a:gd name="T10" fmla="*/ 9 w 575"/>
                <a:gd name="T11" fmla="*/ 18 h 239"/>
                <a:gd name="T12" fmla="*/ 22 w 575"/>
                <a:gd name="T13" fmla="*/ 19 h 239"/>
                <a:gd name="T14" fmla="*/ 29 w 575"/>
                <a:gd name="T15" fmla="*/ 6 h 239"/>
                <a:gd name="T16" fmla="*/ 38 w 575"/>
                <a:gd name="T17" fmla="*/ 8 h 239"/>
                <a:gd name="T18" fmla="*/ 40 w 575"/>
                <a:gd name="T19" fmla="*/ 12 h 239"/>
                <a:gd name="T20" fmla="*/ 30 w 575"/>
                <a:gd name="T21" fmla="*/ 11 h 239"/>
                <a:gd name="T22" fmla="*/ 24 w 575"/>
                <a:gd name="T23" fmla="*/ 22 h 239"/>
                <a:gd name="T24" fmla="*/ 9 w 575"/>
                <a:gd name="T25" fmla="*/ 22 h 239"/>
                <a:gd name="T26" fmla="*/ 0 w 575"/>
                <a:gd name="T27" fmla="*/ 3 h 239"/>
                <a:gd name="T28" fmla="*/ 0 w 575"/>
                <a:gd name="T29" fmla="*/ 3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5" h="239">
                  <a:moveTo>
                    <a:pt x="0" y="34"/>
                  </a:moveTo>
                  <a:lnTo>
                    <a:pt x="66" y="0"/>
                  </a:lnTo>
                  <a:lnTo>
                    <a:pt x="264" y="5"/>
                  </a:lnTo>
                  <a:lnTo>
                    <a:pt x="271" y="45"/>
                  </a:lnTo>
                  <a:lnTo>
                    <a:pt x="51" y="66"/>
                  </a:lnTo>
                  <a:lnTo>
                    <a:pt x="131" y="193"/>
                  </a:lnTo>
                  <a:lnTo>
                    <a:pt x="319" y="201"/>
                  </a:lnTo>
                  <a:lnTo>
                    <a:pt x="420" y="70"/>
                  </a:lnTo>
                  <a:lnTo>
                    <a:pt x="536" y="81"/>
                  </a:lnTo>
                  <a:lnTo>
                    <a:pt x="575" y="123"/>
                  </a:lnTo>
                  <a:lnTo>
                    <a:pt x="435" y="119"/>
                  </a:lnTo>
                  <a:lnTo>
                    <a:pt x="342" y="239"/>
                  </a:lnTo>
                  <a:lnTo>
                    <a:pt x="127" y="235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7" name="Freeform 188">
              <a:extLst>
                <a:ext uri="{FF2B5EF4-FFF2-40B4-BE49-F238E27FC236}">
                  <a16:creationId xmlns:a16="http://schemas.microsoft.com/office/drawing/2014/main" id="{0F31E1FF-57AF-4249-BCD1-A9E8451E7D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2" y="3398"/>
              <a:ext cx="182" cy="127"/>
            </a:xfrm>
            <a:custGeom>
              <a:avLst/>
              <a:gdLst>
                <a:gd name="T0" fmla="*/ 2 w 690"/>
                <a:gd name="T1" fmla="*/ 6 h 422"/>
                <a:gd name="T2" fmla="*/ 17 w 690"/>
                <a:gd name="T3" fmla="*/ 7 h 422"/>
                <a:gd name="T4" fmla="*/ 25 w 690"/>
                <a:gd name="T5" fmla="*/ 0 h 422"/>
                <a:gd name="T6" fmla="*/ 41 w 690"/>
                <a:gd name="T7" fmla="*/ 3 h 422"/>
                <a:gd name="T8" fmla="*/ 44 w 690"/>
                <a:gd name="T9" fmla="*/ 8 h 422"/>
                <a:gd name="T10" fmla="*/ 48 w 690"/>
                <a:gd name="T11" fmla="*/ 22 h 422"/>
                <a:gd name="T12" fmla="*/ 42 w 690"/>
                <a:gd name="T13" fmla="*/ 24 h 422"/>
                <a:gd name="T14" fmla="*/ 30 w 690"/>
                <a:gd name="T15" fmla="*/ 22 h 422"/>
                <a:gd name="T16" fmla="*/ 31 w 690"/>
                <a:gd name="T17" fmla="*/ 30 h 422"/>
                <a:gd name="T18" fmla="*/ 46 w 690"/>
                <a:gd name="T19" fmla="*/ 35 h 422"/>
                <a:gd name="T20" fmla="*/ 37 w 690"/>
                <a:gd name="T21" fmla="*/ 38 h 422"/>
                <a:gd name="T22" fmla="*/ 25 w 690"/>
                <a:gd name="T23" fmla="*/ 33 h 422"/>
                <a:gd name="T24" fmla="*/ 25 w 690"/>
                <a:gd name="T25" fmla="*/ 19 h 422"/>
                <a:gd name="T26" fmla="*/ 41 w 690"/>
                <a:gd name="T27" fmla="*/ 19 h 422"/>
                <a:gd name="T28" fmla="*/ 40 w 690"/>
                <a:gd name="T29" fmla="*/ 9 h 422"/>
                <a:gd name="T30" fmla="*/ 25 w 690"/>
                <a:gd name="T31" fmla="*/ 4 h 422"/>
                <a:gd name="T32" fmla="*/ 17 w 690"/>
                <a:gd name="T33" fmla="*/ 12 h 422"/>
                <a:gd name="T34" fmla="*/ 0 w 690"/>
                <a:gd name="T35" fmla="*/ 9 h 422"/>
                <a:gd name="T36" fmla="*/ 2 w 690"/>
                <a:gd name="T37" fmla="*/ 6 h 422"/>
                <a:gd name="T38" fmla="*/ 2 w 690"/>
                <a:gd name="T39" fmla="*/ 6 h 4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90" h="422">
                  <a:moveTo>
                    <a:pt x="25" y="65"/>
                  </a:moveTo>
                  <a:lnTo>
                    <a:pt x="251" y="74"/>
                  </a:lnTo>
                  <a:lnTo>
                    <a:pt x="365" y="0"/>
                  </a:lnTo>
                  <a:lnTo>
                    <a:pt x="583" y="36"/>
                  </a:lnTo>
                  <a:lnTo>
                    <a:pt x="637" y="86"/>
                  </a:lnTo>
                  <a:lnTo>
                    <a:pt x="690" y="246"/>
                  </a:lnTo>
                  <a:lnTo>
                    <a:pt x="610" y="266"/>
                  </a:lnTo>
                  <a:lnTo>
                    <a:pt x="433" y="238"/>
                  </a:lnTo>
                  <a:lnTo>
                    <a:pt x="439" y="333"/>
                  </a:lnTo>
                  <a:lnTo>
                    <a:pt x="669" y="386"/>
                  </a:lnTo>
                  <a:lnTo>
                    <a:pt x="536" y="422"/>
                  </a:lnTo>
                  <a:lnTo>
                    <a:pt x="365" y="369"/>
                  </a:lnTo>
                  <a:lnTo>
                    <a:pt x="361" y="209"/>
                  </a:lnTo>
                  <a:lnTo>
                    <a:pt x="585" y="213"/>
                  </a:lnTo>
                  <a:lnTo>
                    <a:pt x="572" y="103"/>
                  </a:lnTo>
                  <a:lnTo>
                    <a:pt x="365" y="46"/>
                  </a:lnTo>
                  <a:lnTo>
                    <a:pt x="243" y="128"/>
                  </a:lnTo>
                  <a:lnTo>
                    <a:pt x="0" y="99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8" name="Freeform 189">
              <a:extLst>
                <a:ext uri="{FF2B5EF4-FFF2-40B4-BE49-F238E27FC236}">
                  <a16:creationId xmlns:a16="http://schemas.microsoft.com/office/drawing/2014/main" id="{B19BB188-863E-B640-A81B-F791AFE5BA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8" y="3472"/>
              <a:ext cx="169" cy="86"/>
            </a:xfrm>
            <a:custGeom>
              <a:avLst/>
              <a:gdLst>
                <a:gd name="T0" fmla="*/ 0 w 641"/>
                <a:gd name="T1" fmla="*/ 3 h 286"/>
                <a:gd name="T2" fmla="*/ 12 w 641"/>
                <a:gd name="T3" fmla="*/ 5 h 286"/>
                <a:gd name="T4" fmla="*/ 14 w 641"/>
                <a:gd name="T5" fmla="*/ 0 h 286"/>
                <a:gd name="T6" fmla="*/ 19 w 641"/>
                <a:gd name="T7" fmla="*/ 21 h 286"/>
                <a:gd name="T8" fmla="*/ 33 w 641"/>
                <a:gd name="T9" fmla="*/ 23 h 286"/>
                <a:gd name="T10" fmla="*/ 38 w 641"/>
                <a:gd name="T11" fmla="*/ 19 h 286"/>
                <a:gd name="T12" fmla="*/ 41 w 641"/>
                <a:gd name="T13" fmla="*/ 12 h 286"/>
                <a:gd name="T14" fmla="*/ 45 w 641"/>
                <a:gd name="T15" fmla="*/ 13 h 286"/>
                <a:gd name="T16" fmla="*/ 42 w 641"/>
                <a:gd name="T17" fmla="*/ 20 h 286"/>
                <a:gd name="T18" fmla="*/ 36 w 641"/>
                <a:gd name="T19" fmla="*/ 26 h 286"/>
                <a:gd name="T20" fmla="*/ 18 w 641"/>
                <a:gd name="T21" fmla="*/ 24 h 286"/>
                <a:gd name="T22" fmla="*/ 12 w 641"/>
                <a:gd name="T23" fmla="*/ 10 h 286"/>
                <a:gd name="T24" fmla="*/ 1 w 641"/>
                <a:gd name="T25" fmla="*/ 8 h 286"/>
                <a:gd name="T26" fmla="*/ 0 w 641"/>
                <a:gd name="T27" fmla="*/ 3 h 286"/>
                <a:gd name="T28" fmla="*/ 0 w 641"/>
                <a:gd name="T29" fmla="*/ 3 h 2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41" h="286">
                  <a:moveTo>
                    <a:pt x="0" y="37"/>
                  </a:moveTo>
                  <a:lnTo>
                    <a:pt x="171" y="54"/>
                  </a:lnTo>
                  <a:lnTo>
                    <a:pt x="200" y="0"/>
                  </a:lnTo>
                  <a:lnTo>
                    <a:pt x="278" y="232"/>
                  </a:lnTo>
                  <a:lnTo>
                    <a:pt x="477" y="259"/>
                  </a:lnTo>
                  <a:lnTo>
                    <a:pt x="552" y="210"/>
                  </a:lnTo>
                  <a:lnTo>
                    <a:pt x="593" y="133"/>
                  </a:lnTo>
                  <a:lnTo>
                    <a:pt x="641" y="139"/>
                  </a:lnTo>
                  <a:lnTo>
                    <a:pt x="612" y="225"/>
                  </a:lnTo>
                  <a:lnTo>
                    <a:pt x="512" y="286"/>
                  </a:lnTo>
                  <a:lnTo>
                    <a:pt x="261" y="268"/>
                  </a:lnTo>
                  <a:lnTo>
                    <a:pt x="173" y="107"/>
                  </a:lnTo>
                  <a:lnTo>
                    <a:pt x="12" y="9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9" name="Freeform 190">
              <a:extLst>
                <a:ext uri="{FF2B5EF4-FFF2-40B4-BE49-F238E27FC236}">
                  <a16:creationId xmlns:a16="http://schemas.microsoft.com/office/drawing/2014/main" id="{D8D9A8CC-7A01-764B-9BFD-FBB5C5B8B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03" y="3282"/>
              <a:ext cx="365" cy="133"/>
            </a:xfrm>
            <a:custGeom>
              <a:avLst/>
              <a:gdLst>
                <a:gd name="T0" fmla="*/ 25 w 1378"/>
                <a:gd name="T1" fmla="*/ 0 h 441"/>
                <a:gd name="T2" fmla="*/ 22 w 1378"/>
                <a:gd name="T3" fmla="*/ 3 h 441"/>
                <a:gd name="T4" fmla="*/ 17 w 1378"/>
                <a:gd name="T5" fmla="*/ 9 h 441"/>
                <a:gd name="T6" fmla="*/ 16 w 1378"/>
                <a:gd name="T7" fmla="*/ 14 h 441"/>
                <a:gd name="T8" fmla="*/ 18 w 1378"/>
                <a:gd name="T9" fmla="*/ 18 h 441"/>
                <a:gd name="T10" fmla="*/ 28 w 1378"/>
                <a:gd name="T11" fmla="*/ 22 h 441"/>
                <a:gd name="T12" fmla="*/ 38 w 1378"/>
                <a:gd name="T13" fmla="*/ 24 h 441"/>
                <a:gd name="T14" fmla="*/ 42 w 1378"/>
                <a:gd name="T15" fmla="*/ 23 h 441"/>
                <a:gd name="T16" fmla="*/ 42 w 1378"/>
                <a:gd name="T17" fmla="*/ 19 h 441"/>
                <a:gd name="T18" fmla="*/ 46 w 1378"/>
                <a:gd name="T19" fmla="*/ 16 h 441"/>
                <a:gd name="T20" fmla="*/ 52 w 1378"/>
                <a:gd name="T21" fmla="*/ 15 h 441"/>
                <a:gd name="T22" fmla="*/ 49 w 1378"/>
                <a:gd name="T23" fmla="*/ 18 h 441"/>
                <a:gd name="T24" fmla="*/ 49 w 1378"/>
                <a:gd name="T25" fmla="*/ 24 h 441"/>
                <a:gd name="T26" fmla="*/ 52 w 1378"/>
                <a:gd name="T27" fmla="*/ 28 h 441"/>
                <a:gd name="T28" fmla="*/ 57 w 1378"/>
                <a:gd name="T29" fmla="*/ 30 h 441"/>
                <a:gd name="T30" fmla="*/ 62 w 1378"/>
                <a:gd name="T31" fmla="*/ 27 h 441"/>
                <a:gd name="T32" fmla="*/ 67 w 1378"/>
                <a:gd name="T33" fmla="*/ 24 h 441"/>
                <a:gd name="T34" fmla="*/ 73 w 1378"/>
                <a:gd name="T35" fmla="*/ 24 h 441"/>
                <a:gd name="T36" fmla="*/ 68 w 1378"/>
                <a:gd name="T37" fmla="*/ 31 h 441"/>
                <a:gd name="T38" fmla="*/ 74 w 1378"/>
                <a:gd name="T39" fmla="*/ 32 h 441"/>
                <a:gd name="T40" fmla="*/ 84 w 1378"/>
                <a:gd name="T41" fmla="*/ 35 h 441"/>
                <a:gd name="T42" fmla="*/ 89 w 1378"/>
                <a:gd name="T43" fmla="*/ 34 h 441"/>
                <a:gd name="T44" fmla="*/ 91 w 1378"/>
                <a:gd name="T45" fmla="*/ 31 h 441"/>
                <a:gd name="T46" fmla="*/ 78 w 1378"/>
                <a:gd name="T47" fmla="*/ 26 h 441"/>
                <a:gd name="T48" fmla="*/ 82 w 1378"/>
                <a:gd name="T49" fmla="*/ 25 h 441"/>
                <a:gd name="T50" fmla="*/ 94 w 1378"/>
                <a:gd name="T51" fmla="*/ 29 h 441"/>
                <a:gd name="T52" fmla="*/ 92 w 1378"/>
                <a:gd name="T53" fmla="*/ 24 h 441"/>
                <a:gd name="T54" fmla="*/ 74 w 1378"/>
                <a:gd name="T55" fmla="*/ 18 h 441"/>
                <a:gd name="T56" fmla="*/ 80 w 1378"/>
                <a:gd name="T57" fmla="*/ 17 h 441"/>
                <a:gd name="T58" fmla="*/ 94 w 1378"/>
                <a:gd name="T59" fmla="*/ 23 h 441"/>
                <a:gd name="T60" fmla="*/ 95 w 1378"/>
                <a:gd name="T61" fmla="*/ 27 h 441"/>
                <a:gd name="T62" fmla="*/ 97 w 1378"/>
                <a:gd name="T63" fmla="*/ 30 h 441"/>
                <a:gd name="T64" fmla="*/ 95 w 1378"/>
                <a:gd name="T65" fmla="*/ 35 h 441"/>
                <a:gd name="T66" fmla="*/ 92 w 1378"/>
                <a:gd name="T67" fmla="*/ 34 h 441"/>
                <a:gd name="T68" fmla="*/ 91 w 1378"/>
                <a:gd name="T69" fmla="*/ 38 h 441"/>
                <a:gd name="T70" fmla="*/ 83 w 1378"/>
                <a:gd name="T71" fmla="*/ 38 h 441"/>
                <a:gd name="T72" fmla="*/ 78 w 1378"/>
                <a:gd name="T73" fmla="*/ 40 h 441"/>
                <a:gd name="T74" fmla="*/ 69 w 1378"/>
                <a:gd name="T75" fmla="*/ 39 h 441"/>
                <a:gd name="T76" fmla="*/ 55 w 1378"/>
                <a:gd name="T77" fmla="*/ 37 h 441"/>
                <a:gd name="T78" fmla="*/ 50 w 1378"/>
                <a:gd name="T79" fmla="*/ 32 h 441"/>
                <a:gd name="T80" fmla="*/ 46 w 1378"/>
                <a:gd name="T81" fmla="*/ 28 h 441"/>
                <a:gd name="T82" fmla="*/ 38 w 1378"/>
                <a:gd name="T83" fmla="*/ 30 h 441"/>
                <a:gd name="T84" fmla="*/ 28 w 1378"/>
                <a:gd name="T85" fmla="*/ 32 h 441"/>
                <a:gd name="T86" fmla="*/ 13 w 1378"/>
                <a:gd name="T87" fmla="*/ 30 h 441"/>
                <a:gd name="T88" fmla="*/ 4 w 1378"/>
                <a:gd name="T89" fmla="*/ 27 h 441"/>
                <a:gd name="T90" fmla="*/ 0 w 1378"/>
                <a:gd name="T91" fmla="*/ 17 h 441"/>
                <a:gd name="T92" fmla="*/ 11 w 1378"/>
                <a:gd name="T93" fmla="*/ 4 h 441"/>
                <a:gd name="T94" fmla="*/ 25 w 1378"/>
                <a:gd name="T95" fmla="*/ 0 h 441"/>
                <a:gd name="T96" fmla="*/ 25 w 1378"/>
                <a:gd name="T97" fmla="*/ 0 h 4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378" h="441">
                  <a:moveTo>
                    <a:pt x="353" y="0"/>
                  </a:moveTo>
                  <a:lnTo>
                    <a:pt x="311" y="35"/>
                  </a:lnTo>
                  <a:lnTo>
                    <a:pt x="249" y="101"/>
                  </a:lnTo>
                  <a:lnTo>
                    <a:pt x="233" y="156"/>
                  </a:lnTo>
                  <a:lnTo>
                    <a:pt x="260" y="196"/>
                  </a:lnTo>
                  <a:lnTo>
                    <a:pt x="393" y="242"/>
                  </a:lnTo>
                  <a:lnTo>
                    <a:pt x="536" y="259"/>
                  </a:lnTo>
                  <a:lnTo>
                    <a:pt x="604" y="255"/>
                  </a:lnTo>
                  <a:lnTo>
                    <a:pt x="600" y="213"/>
                  </a:lnTo>
                  <a:lnTo>
                    <a:pt x="654" y="177"/>
                  </a:lnTo>
                  <a:lnTo>
                    <a:pt x="749" y="166"/>
                  </a:lnTo>
                  <a:lnTo>
                    <a:pt x="697" y="200"/>
                  </a:lnTo>
                  <a:lnTo>
                    <a:pt x="693" y="268"/>
                  </a:lnTo>
                  <a:lnTo>
                    <a:pt x="749" y="308"/>
                  </a:lnTo>
                  <a:lnTo>
                    <a:pt x="813" y="327"/>
                  </a:lnTo>
                  <a:lnTo>
                    <a:pt x="878" y="297"/>
                  </a:lnTo>
                  <a:lnTo>
                    <a:pt x="954" y="261"/>
                  </a:lnTo>
                  <a:lnTo>
                    <a:pt x="1039" y="270"/>
                  </a:lnTo>
                  <a:lnTo>
                    <a:pt x="961" y="339"/>
                  </a:lnTo>
                  <a:lnTo>
                    <a:pt x="1051" y="348"/>
                  </a:lnTo>
                  <a:lnTo>
                    <a:pt x="1201" y="386"/>
                  </a:lnTo>
                  <a:lnTo>
                    <a:pt x="1266" y="379"/>
                  </a:lnTo>
                  <a:lnTo>
                    <a:pt x="1290" y="343"/>
                  </a:lnTo>
                  <a:lnTo>
                    <a:pt x="1106" y="287"/>
                  </a:lnTo>
                  <a:lnTo>
                    <a:pt x="1174" y="278"/>
                  </a:lnTo>
                  <a:lnTo>
                    <a:pt x="1334" y="314"/>
                  </a:lnTo>
                  <a:lnTo>
                    <a:pt x="1305" y="268"/>
                  </a:lnTo>
                  <a:lnTo>
                    <a:pt x="1049" y="196"/>
                  </a:lnTo>
                  <a:lnTo>
                    <a:pt x="1138" y="192"/>
                  </a:lnTo>
                  <a:lnTo>
                    <a:pt x="1340" y="251"/>
                  </a:lnTo>
                  <a:lnTo>
                    <a:pt x="1355" y="297"/>
                  </a:lnTo>
                  <a:lnTo>
                    <a:pt x="1378" y="327"/>
                  </a:lnTo>
                  <a:lnTo>
                    <a:pt x="1359" y="382"/>
                  </a:lnTo>
                  <a:lnTo>
                    <a:pt x="1313" y="379"/>
                  </a:lnTo>
                  <a:lnTo>
                    <a:pt x="1290" y="419"/>
                  </a:lnTo>
                  <a:lnTo>
                    <a:pt x="1186" y="419"/>
                  </a:lnTo>
                  <a:lnTo>
                    <a:pt x="1117" y="441"/>
                  </a:lnTo>
                  <a:lnTo>
                    <a:pt x="990" y="432"/>
                  </a:lnTo>
                  <a:lnTo>
                    <a:pt x="785" y="405"/>
                  </a:lnTo>
                  <a:lnTo>
                    <a:pt x="712" y="348"/>
                  </a:lnTo>
                  <a:lnTo>
                    <a:pt x="650" y="304"/>
                  </a:lnTo>
                  <a:lnTo>
                    <a:pt x="545" y="333"/>
                  </a:lnTo>
                  <a:lnTo>
                    <a:pt x="405" y="350"/>
                  </a:lnTo>
                  <a:lnTo>
                    <a:pt x="180" y="333"/>
                  </a:lnTo>
                  <a:lnTo>
                    <a:pt x="53" y="297"/>
                  </a:lnTo>
                  <a:lnTo>
                    <a:pt x="0" y="187"/>
                  </a:lnTo>
                  <a:lnTo>
                    <a:pt x="152" y="4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0" name="Freeform 191">
              <a:extLst>
                <a:ext uri="{FF2B5EF4-FFF2-40B4-BE49-F238E27FC236}">
                  <a16:creationId xmlns:a16="http://schemas.microsoft.com/office/drawing/2014/main" id="{9B2D9CC8-E1D3-3248-AD1A-2ACCD1F87E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36" y="3274"/>
              <a:ext cx="158" cy="52"/>
            </a:xfrm>
            <a:custGeom>
              <a:avLst/>
              <a:gdLst>
                <a:gd name="T0" fmla="*/ 7 w 599"/>
                <a:gd name="T1" fmla="*/ 0 h 175"/>
                <a:gd name="T2" fmla="*/ 30 w 599"/>
                <a:gd name="T3" fmla="*/ 10 h 175"/>
                <a:gd name="T4" fmla="*/ 38 w 599"/>
                <a:gd name="T5" fmla="*/ 7 h 175"/>
                <a:gd name="T6" fmla="*/ 42 w 599"/>
                <a:gd name="T7" fmla="*/ 11 h 175"/>
                <a:gd name="T8" fmla="*/ 34 w 599"/>
                <a:gd name="T9" fmla="*/ 12 h 175"/>
                <a:gd name="T10" fmla="*/ 28 w 599"/>
                <a:gd name="T11" fmla="*/ 15 h 175"/>
                <a:gd name="T12" fmla="*/ 26 w 599"/>
                <a:gd name="T13" fmla="*/ 12 h 175"/>
                <a:gd name="T14" fmla="*/ 13 w 599"/>
                <a:gd name="T15" fmla="*/ 6 h 175"/>
                <a:gd name="T16" fmla="*/ 0 w 599"/>
                <a:gd name="T17" fmla="*/ 6 h 175"/>
                <a:gd name="T18" fmla="*/ 7 w 599"/>
                <a:gd name="T19" fmla="*/ 0 h 175"/>
                <a:gd name="T20" fmla="*/ 7 w 599"/>
                <a:gd name="T21" fmla="*/ 0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9" h="175">
                  <a:moveTo>
                    <a:pt x="97" y="0"/>
                  </a:moveTo>
                  <a:lnTo>
                    <a:pt x="433" y="114"/>
                  </a:lnTo>
                  <a:lnTo>
                    <a:pt x="549" y="83"/>
                  </a:lnTo>
                  <a:lnTo>
                    <a:pt x="599" y="121"/>
                  </a:lnTo>
                  <a:lnTo>
                    <a:pt x="489" y="135"/>
                  </a:lnTo>
                  <a:lnTo>
                    <a:pt x="399" y="175"/>
                  </a:lnTo>
                  <a:lnTo>
                    <a:pt x="380" y="133"/>
                  </a:lnTo>
                  <a:lnTo>
                    <a:pt x="194" y="72"/>
                  </a:lnTo>
                  <a:lnTo>
                    <a:pt x="0" y="7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1" name="Freeform 192">
              <a:extLst>
                <a:ext uri="{FF2B5EF4-FFF2-40B4-BE49-F238E27FC236}">
                  <a16:creationId xmlns:a16="http://schemas.microsoft.com/office/drawing/2014/main" id="{39453C8E-8247-2148-8445-A83FD8A3E1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5" y="3311"/>
              <a:ext cx="47" cy="36"/>
            </a:xfrm>
            <a:custGeom>
              <a:avLst/>
              <a:gdLst>
                <a:gd name="T0" fmla="*/ 0 w 181"/>
                <a:gd name="T1" fmla="*/ 6 h 124"/>
                <a:gd name="T2" fmla="*/ 4 w 181"/>
                <a:gd name="T3" fmla="*/ 6 h 124"/>
                <a:gd name="T4" fmla="*/ 10 w 181"/>
                <a:gd name="T5" fmla="*/ 0 h 124"/>
                <a:gd name="T6" fmla="*/ 12 w 181"/>
                <a:gd name="T7" fmla="*/ 2 h 124"/>
                <a:gd name="T8" fmla="*/ 7 w 181"/>
                <a:gd name="T9" fmla="*/ 10 h 124"/>
                <a:gd name="T10" fmla="*/ 1 w 181"/>
                <a:gd name="T11" fmla="*/ 8 h 124"/>
                <a:gd name="T12" fmla="*/ 0 w 181"/>
                <a:gd name="T13" fmla="*/ 6 h 124"/>
                <a:gd name="T14" fmla="*/ 0 w 181"/>
                <a:gd name="T15" fmla="*/ 6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1" h="124">
                  <a:moveTo>
                    <a:pt x="0" y="75"/>
                  </a:moveTo>
                  <a:lnTo>
                    <a:pt x="61" y="69"/>
                  </a:lnTo>
                  <a:lnTo>
                    <a:pt x="152" y="0"/>
                  </a:lnTo>
                  <a:lnTo>
                    <a:pt x="181" y="29"/>
                  </a:lnTo>
                  <a:lnTo>
                    <a:pt x="105" y="124"/>
                  </a:lnTo>
                  <a:lnTo>
                    <a:pt x="8" y="10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2" name="Freeform 193">
              <a:extLst>
                <a:ext uri="{FF2B5EF4-FFF2-40B4-BE49-F238E27FC236}">
                  <a16:creationId xmlns:a16="http://schemas.microsoft.com/office/drawing/2014/main" id="{767710AE-2A06-924A-9B9B-502C4D83A4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7" y="3073"/>
              <a:ext cx="236" cy="281"/>
            </a:xfrm>
            <a:custGeom>
              <a:avLst/>
              <a:gdLst>
                <a:gd name="T0" fmla="*/ 15 w 889"/>
                <a:gd name="T1" fmla="*/ 53 h 932"/>
                <a:gd name="T2" fmla="*/ 19 w 889"/>
                <a:gd name="T3" fmla="*/ 61 h 932"/>
                <a:gd name="T4" fmla="*/ 25 w 889"/>
                <a:gd name="T5" fmla="*/ 65 h 932"/>
                <a:gd name="T6" fmla="*/ 23 w 889"/>
                <a:gd name="T7" fmla="*/ 77 h 932"/>
                <a:gd name="T8" fmla="*/ 33 w 889"/>
                <a:gd name="T9" fmla="*/ 80 h 932"/>
                <a:gd name="T10" fmla="*/ 35 w 889"/>
                <a:gd name="T11" fmla="*/ 68 h 932"/>
                <a:gd name="T12" fmla="*/ 45 w 889"/>
                <a:gd name="T13" fmla="*/ 66 h 932"/>
                <a:gd name="T14" fmla="*/ 52 w 889"/>
                <a:gd name="T15" fmla="*/ 75 h 932"/>
                <a:gd name="T16" fmla="*/ 61 w 889"/>
                <a:gd name="T17" fmla="*/ 61 h 932"/>
                <a:gd name="T18" fmla="*/ 63 w 889"/>
                <a:gd name="T19" fmla="*/ 63 h 932"/>
                <a:gd name="T20" fmla="*/ 53 w 889"/>
                <a:gd name="T21" fmla="*/ 80 h 932"/>
                <a:gd name="T22" fmla="*/ 44 w 889"/>
                <a:gd name="T23" fmla="*/ 71 h 932"/>
                <a:gd name="T24" fmla="*/ 38 w 889"/>
                <a:gd name="T25" fmla="*/ 73 h 932"/>
                <a:gd name="T26" fmla="*/ 36 w 889"/>
                <a:gd name="T27" fmla="*/ 85 h 932"/>
                <a:gd name="T28" fmla="*/ 19 w 889"/>
                <a:gd name="T29" fmla="*/ 82 h 932"/>
                <a:gd name="T30" fmla="*/ 20 w 889"/>
                <a:gd name="T31" fmla="*/ 72 h 932"/>
                <a:gd name="T32" fmla="*/ 14 w 889"/>
                <a:gd name="T33" fmla="*/ 63 h 932"/>
                <a:gd name="T34" fmla="*/ 6 w 889"/>
                <a:gd name="T35" fmla="*/ 66 h 932"/>
                <a:gd name="T36" fmla="*/ 0 w 889"/>
                <a:gd name="T37" fmla="*/ 48 h 932"/>
                <a:gd name="T38" fmla="*/ 2 w 889"/>
                <a:gd name="T39" fmla="*/ 41 h 932"/>
                <a:gd name="T40" fmla="*/ 9 w 889"/>
                <a:gd name="T41" fmla="*/ 37 h 932"/>
                <a:gd name="T42" fmla="*/ 9 w 889"/>
                <a:gd name="T43" fmla="*/ 25 h 932"/>
                <a:gd name="T44" fmla="*/ 4 w 889"/>
                <a:gd name="T45" fmla="*/ 19 h 932"/>
                <a:gd name="T46" fmla="*/ 7 w 889"/>
                <a:gd name="T47" fmla="*/ 8 h 932"/>
                <a:gd name="T48" fmla="*/ 20 w 889"/>
                <a:gd name="T49" fmla="*/ 0 h 932"/>
                <a:gd name="T50" fmla="*/ 9 w 889"/>
                <a:gd name="T51" fmla="*/ 14 h 932"/>
                <a:gd name="T52" fmla="*/ 16 w 889"/>
                <a:gd name="T53" fmla="*/ 23 h 932"/>
                <a:gd name="T54" fmla="*/ 14 w 889"/>
                <a:gd name="T55" fmla="*/ 28 h 932"/>
                <a:gd name="T56" fmla="*/ 13 w 889"/>
                <a:gd name="T57" fmla="*/ 39 h 932"/>
                <a:gd name="T58" fmla="*/ 5 w 889"/>
                <a:gd name="T59" fmla="*/ 45 h 932"/>
                <a:gd name="T60" fmla="*/ 8 w 889"/>
                <a:gd name="T61" fmla="*/ 59 h 932"/>
                <a:gd name="T62" fmla="*/ 15 w 889"/>
                <a:gd name="T63" fmla="*/ 53 h 932"/>
                <a:gd name="T64" fmla="*/ 15 w 889"/>
                <a:gd name="T65" fmla="*/ 53 h 9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89" h="932">
                  <a:moveTo>
                    <a:pt x="217" y="588"/>
                  </a:moveTo>
                  <a:lnTo>
                    <a:pt x="272" y="671"/>
                  </a:lnTo>
                  <a:lnTo>
                    <a:pt x="354" y="721"/>
                  </a:lnTo>
                  <a:lnTo>
                    <a:pt x="327" y="852"/>
                  </a:lnTo>
                  <a:lnTo>
                    <a:pt x="471" y="875"/>
                  </a:lnTo>
                  <a:lnTo>
                    <a:pt x="502" y="753"/>
                  </a:lnTo>
                  <a:lnTo>
                    <a:pt x="641" y="725"/>
                  </a:lnTo>
                  <a:lnTo>
                    <a:pt x="743" y="824"/>
                  </a:lnTo>
                  <a:lnTo>
                    <a:pt x="861" y="666"/>
                  </a:lnTo>
                  <a:lnTo>
                    <a:pt x="889" y="690"/>
                  </a:lnTo>
                  <a:lnTo>
                    <a:pt x="753" y="882"/>
                  </a:lnTo>
                  <a:lnTo>
                    <a:pt x="616" y="780"/>
                  </a:lnTo>
                  <a:lnTo>
                    <a:pt x="544" y="803"/>
                  </a:lnTo>
                  <a:lnTo>
                    <a:pt x="507" y="932"/>
                  </a:lnTo>
                  <a:lnTo>
                    <a:pt x="268" y="901"/>
                  </a:lnTo>
                  <a:lnTo>
                    <a:pt x="281" y="793"/>
                  </a:lnTo>
                  <a:lnTo>
                    <a:pt x="192" y="698"/>
                  </a:lnTo>
                  <a:lnTo>
                    <a:pt x="82" y="730"/>
                  </a:lnTo>
                  <a:lnTo>
                    <a:pt x="0" y="525"/>
                  </a:lnTo>
                  <a:lnTo>
                    <a:pt x="30" y="447"/>
                  </a:lnTo>
                  <a:lnTo>
                    <a:pt x="124" y="411"/>
                  </a:lnTo>
                  <a:lnTo>
                    <a:pt x="127" y="280"/>
                  </a:lnTo>
                  <a:lnTo>
                    <a:pt x="61" y="208"/>
                  </a:lnTo>
                  <a:lnTo>
                    <a:pt x="99" y="84"/>
                  </a:lnTo>
                  <a:lnTo>
                    <a:pt x="285" y="0"/>
                  </a:lnTo>
                  <a:lnTo>
                    <a:pt x="131" y="151"/>
                  </a:lnTo>
                  <a:lnTo>
                    <a:pt x="224" y="248"/>
                  </a:lnTo>
                  <a:lnTo>
                    <a:pt x="196" y="310"/>
                  </a:lnTo>
                  <a:lnTo>
                    <a:pt x="186" y="424"/>
                  </a:lnTo>
                  <a:lnTo>
                    <a:pt x="68" y="497"/>
                  </a:lnTo>
                  <a:lnTo>
                    <a:pt x="110" y="647"/>
                  </a:lnTo>
                  <a:lnTo>
                    <a:pt x="217" y="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3" name="Freeform 194">
              <a:extLst>
                <a:ext uri="{FF2B5EF4-FFF2-40B4-BE49-F238E27FC236}">
                  <a16:creationId xmlns:a16="http://schemas.microsoft.com/office/drawing/2014/main" id="{AAFB81C1-B66F-634E-A6CC-8F23DC6896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50" y="3151"/>
              <a:ext cx="94" cy="125"/>
            </a:xfrm>
            <a:custGeom>
              <a:avLst/>
              <a:gdLst>
                <a:gd name="T0" fmla="*/ 11 w 358"/>
                <a:gd name="T1" fmla="*/ 0 h 414"/>
                <a:gd name="T2" fmla="*/ 6 w 358"/>
                <a:gd name="T3" fmla="*/ 10 h 414"/>
                <a:gd name="T4" fmla="*/ 7 w 358"/>
                <a:gd name="T5" fmla="*/ 23 h 414"/>
                <a:gd name="T6" fmla="*/ 12 w 358"/>
                <a:gd name="T7" fmla="*/ 28 h 414"/>
                <a:gd name="T8" fmla="*/ 20 w 358"/>
                <a:gd name="T9" fmla="*/ 25 h 414"/>
                <a:gd name="T10" fmla="*/ 25 w 358"/>
                <a:gd name="T11" fmla="*/ 17 h 414"/>
                <a:gd name="T12" fmla="*/ 24 w 358"/>
                <a:gd name="T13" fmla="*/ 28 h 414"/>
                <a:gd name="T14" fmla="*/ 22 w 358"/>
                <a:gd name="T15" fmla="*/ 33 h 414"/>
                <a:gd name="T16" fmla="*/ 18 w 358"/>
                <a:gd name="T17" fmla="*/ 36 h 414"/>
                <a:gd name="T18" fmla="*/ 11 w 358"/>
                <a:gd name="T19" fmla="*/ 38 h 414"/>
                <a:gd name="T20" fmla="*/ 2 w 358"/>
                <a:gd name="T21" fmla="*/ 31 h 414"/>
                <a:gd name="T22" fmla="*/ 0 w 358"/>
                <a:gd name="T23" fmla="*/ 21 h 414"/>
                <a:gd name="T24" fmla="*/ 2 w 358"/>
                <a:gd name="T25" fmla="*/ 9 h 414"/>
                <a:gd name="T26" fmla="*/ 7 w 358"/>
                <a:gd name="T27" fmla="*/ 3 h 414"/>
                <a:gd name="T28" fmla="*/ 11 w 358"/>
                <a:gd name="T29" fmla="*/ 0 h 414"/>
                <a:gd name="T30" fmla="*/ 11 w 358"/>
                <a:gd name="T31" fmla="*/ 0 h 4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8" h="414">
                  <a:moveTo>
                    <a:pt x="158" y="0"/>
                  </a:moveTo>
                  <a:lnTo>
                    <a:pt x="80" y="114"/>
                  </a:lnTo>
                  <a:lnTo>
                    <a:pt x="99" y="251"/>
                  </a:lnTo>
                  <a:lnTo>
                    <a:pt x="179" y="306"/>
                  </a:lnTo>
                  <a:lnTo>
                    <a:pt x="293" y="278"/>
                  </a:lnTo>
                  <a:lnTo>
                    <a:pt x="358" y="183"/>
                  </a:lnTo>
                  <a:lnTo>
                    <a:pt x="348" y="304"/>
                  </a:lnTo>
                  <a:lnTo>
                    <a:pt x="316" y="359"/>
                  </a:lnTo>
                  <a:lnTo>
                    <a:pt x="268" y="392"/>
                  </a:lnTo>
                  <a:lnTo>
                    <a:pt x="153" y="414"/>
                  </a:lnTo>
                  <a:lnTo>
                    <a:pt x="35" y="346"/>
                  </a:lnTo>
                  <a:lnTo>
                    <a:pt x="0" y="228"/>
                  </a:lnTo>
                  <a:lnTo>
                    <a:pt x="31" y="101"/>
                  </a:lnTo>
                  <a:lnTo>
                    <a:pt x="94" y="3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4" name="Freeform 195">
              <a:extLst>
                <a:ext uri="{FF2B5EF4-FFF2-40B4-BE49-F238E27FC236}">
                  <a16:creationId xmlns:a16="http://schemas.microsoft.com/office/drawing/2014/main" id="{8F6E9900-1B0E-644F-AFC8-7BE48443AD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9" y="3040"/>
              <a:ext cx="200" cy="241"/>
            </a:xfrm>
            <a:custGeom>
              <a:avLst/>
              <a:gdLst>
                <a:gd name="T0" fmla="*/ 3 w 757"/>
                <a:gd name="T1" fmla="*/ 10 h 798"/>
                <a:gd name="T2" fmla="*/ 8 w 757"/>
                <a:gd name="T3" fmla="*/ 21 h 798"/>
                <a:gd name="T4" fmla="*/ 12 w 757"/>
                <a:gd name="T5" fmla="*/ 19 h 798"/>
                <a:gd name="T6" fmla="*/ 12 w 757"/>
                <a:gd name="T7" fmla="*/ 4 h 798"/>
                <a:gd name="T8" fmla="*/ 18 w 757"/>
                <a:gd name="T9" fmla="*/ 0 h 798"/>
                <a:gd name="T10" fmla="*/ 32 w 757"/>
                <a:gd name="T11" fmla="*/ 7 h 798"/>
                <a:gd name="T12" fmla="*/ 29 w 757"/>
                <a:gd name="T13" fmla="*/ 22 h 798"/>
                <a:gd name="T14" fmla="*/ 34 w 757"/>
                <a:gd name="T15" fmla="*/ 25 h 798"/>
                <a:gd name="T16" fmla="*/ 46 w 757"/>
                <a:gd name="T17" fmla="*/ 21 h 798"/>
                <a:gd name="T18" fmla="*/ 53 w 757"/>
                <a:gd name="T19" fmla="*/ 42 h 798"/>
                <a:gd name="T20" fmla="*/ 42 w 757"/>
                <a:gd name="T21" fmla="*/ 47 h 798"/>
                <a:gd name="T22" fmla="*/ 40 w 757"/>
                <a:gd name="T23" fmla="*/ 63 h 798"/>
                <a:gd name="T24" fmla="*/ 45 w 757"/>
                <a:gd name="T25" fmla="*/ 73 h 798"/>
                <a:gd name="T26" fmla="*/ 36 w 757"/>
                <a:gd name="T27" fmla="*/ 66 h 798"/>
                <a:gd name="T28" fmla="*/ 38 w 757"/>
                <a:gd name="T29" fmla="*/ 49 h 798"/>
                <a:gd name="T30" fmla="*/ 37 w 757"/>
                <a:gd name="T31" fmla="*/ 40 h 798"/>
                <a:gd name="T32" fmla="*/ 40 w 757"/>
                <a:gd name="T33" fmla="*/ 43 h 798"/>
                <a:gd name="T34" fmla="*/ 49 w 757"/>
                <a:gd name="T35" fmla="*/ 40 h 798"/>
                <a:gd name="T36" fmla="*/ 43 w 757"/>
                <a:gd name="T37" fmla="*/ 26 h 798"/>
                <a:gd name="T38" fmla="*/ 33 w 757"/>
                <a:gd name="T39" fmla="*/ 31 h 798"/>
                <a:gd name="T40" fmla="*/ 25 w 757"/>
                <a:gd name="T41" fmla="*/ 25 h 798"/>
                <a:gd name="T42" fmla="*/ 28 w 757"/>
                <a:gd name="T43" fmla="*/ 8 h 798"/>
                <a:gd name="T44" fmla="*/ 17 w 757"/>
                <a:gd name="T45" fmla="*/ 5 h 798"/>
                <a:gd name="T46" fmla="*/ 16 w 757"/>
                <a:gd name="T47" fmla="*/ 21 h 798"/>
                <a:gd name="T48" fmla="*/ 5 w 757"/>
                <a:gd name="T49" fmla="*/ 28 h 798"/>
                <a:gd name="T50" fmla="*/ 5 w 757"/>
                <a:gd name="T51" fmla="*/ 24 h 798"/>
                <a:gd name="T52" fmla="*/ 0 w 757"/>
                <a:gd name="T53" fmla="*/ 12 h 798"/>
                <a:gd name="T54" fmla="*/ 3 w 757"/>
                <a:gd name="T55" fmla="*/ 10 h 798"/>
                <a:gd name="T56" fmla="*/ 3 w 757"/>
                <a:gd name="T57" fmla="*/ 10 h 7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57" h="798">
                  <a:moveTo>
                    <a:pt x="44" y="108"/>
                  </a:moveTo>
                  <a:lnTo>
                    <a:pt x="113" y="232"/>
                  </a:lnTo>
                  <a:lnTo>
                    <a:pt x="175" y="209"/>
                  </a:lnTo>
                  <a:lnTo>
                    <a:pt x="171" y="46"/>
                  </a:lnTo>
                  <a:lnTo>
                    <a:pt x="255" y="0"/>
                  </a:lnTo>
                  <a:lnTo>
                    <a:pt x="460" y="72"/>
                  </a:lnTo>
                  <a:lnTo>
                    <a:pt x="413" y="238"/>
                  </a:lnTo>
                  <a:lnTo>
                    <a:pt x="485" y="278"/>
                  </a:lnTo>
                  <a:lnTo>
                    <a:pt x="664" y="232"/>
                  </a:lnTo>
                  <a:lnTo>
                    <a:pt x="757" y="462"/>
                  </a:lnTo>
                  <a:lnTo>
                    <a:pt x="599" y="519"/>
                  </a:lnTo>
                  <a:lnTo>
                    <a:pt x="571" y="684"/>
                  </a:lnTo>
                  <a:lnTo>
                    <a:pt x="648" y="798"/>
                  </a:lnTo>
                  <a:lnTo>
                    <a:pt x="515" y="724"/>
                  </a:lnTo>
                  <a:lnTo>
                    <a:pt x="548" y="538"/>
                  </a:lnTo>
                  <a:lnTo>
                    <a:pt x="533" y="441"/>
                  </a:lnTo>
                  <a:lnTo>
                    <a:pt x="571" y="473"/>
                  </a:lnTo>
                  <a:lnTo>
                    <a:pt x="696" y="434"/>
                  </a:lnTo>
                  <a:lnTo>
                    <a:pt x="616" y="287"/>
                  </a:lnTo>
                  <a:lnTo>
                    <a:pt x="468" y="342"/>
                  </a:lnTo>
                  <a:lnTo>
                    <a:pt x="361" y="278"/>
                  </a:lnTo>
                  <a:lnTo>
                    <a:pt x="405" y="91"/>
                  </a:lnTo>
                  <a:lnTo>
                    <a:pt x="251" y="50"/>
                  </a:lnTo>
                  <a:lnTo>
                    <a:pt x="227" y="226"/>
                  </a:lnTo>
                  <a:lnTo>
                    <a:pt x="71" y="304"/>
                  </a:lnTo>
                  <a:lnTo>
                    <a:pt x="76" y="261"/>
                  </a:lnTo>
                  <a:lnTo>
                    <a:pt x="0" y="137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5" name="Freeform 196">
              <a:extLst>
                <a:ext uri="{FF2B5EF4-FFF2-40B4-BE49-F238E27FC236}">
                  <a16:creationId xmlns:a16="http://schemas.microsoft.com/office/drawing/2014/main" id="{415202AE-D54B-E948-9618-567C2219A3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68" y="3042"/>
              <a:ext cx="73" cy="109"/>
            </a:xfrm>
            <a:custGeom>
              <a:avLst/>
              <a:gdLst>
                <a:gd name="T0" fmla="*/ 20 w 273"/>
                <a:gd name="T1" fmla="*/ 0 h 359"/>
                <a:gd name="T2" fmla="*/ 5 w 273"/>
                <a:gd name="T3" fmla="*/ 6 h 359"/>
                <a:gd name="T4" fmla="*/ 1 w 273"/>
                <a:gd name="T5" fmla="*/ 16 h 359"/>
                <a:gd name="T6" fmla="*/ 0 w 273"/>
                <a:gd name="T7" fmla="*/ 25 h 359"/>
                <a:gd name="T8" fmla="*/ 5 w 273"/>
                <a:gd name="T9" fmla="*/ 33 h 359"/>
                <a:gd name="T10" fmla="*/ 6 w 273"/>
                <a:gd name="T11" fmla="*/ 22 h 359"/>
                <a:gd name="T12" fmla="*/ 10 w 273"/>
                <a:gd name="T13" fmla="*/ 11 h 359"/>
                <a:gd name="T14" fmla="*/ 20 w 273"/>
                <a:gd name="T15" fmla="*/ 0 h 359"/>
                <a:gd name="T16" fmla="*/ 20 w 273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3" h="359">
                  <a:moveTo>
                    <a:pt x="273" y="0"/>
                  </a:moveTo>
                  <a:lnTo>
                    <a:pt x="76" y="68"/>
                  </a:lnTo>
                  <a:lnTo>
                    <a:pt x="9" y="171"/>
                  </a:lnTo>
                  <a:lnTo>
                    <a:pt x="0" y="275"/>
                  </a:lnTo>
                  <a:lnTo>
                    <a:pt x="66" y="359"/>
                  </a:lnTo>
                  <a:lnTo>
                    <a:pt x="79" y="236"/>
                  </a:lnTo>
                  <a:lnTo>
                    <a:pt x="134" y="118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6" name="Freeform 197">
              <a:extLst>
                <a:ext uri="{FF2B5EF4-FFF2-40B4-BE49-F238E27FC236}">
                  <a16:creationId xmlns:a16="http://schemas.microsoft.com/office/drawing/2014/main" id="{5A022D2D-44BD-414C-A13C-ADFC10A467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4" y="3144"/>
              <a:ext cx="38" cy="107"/>
            </a:xfrm>
            <a:custGeom>
              <a:avLst/>
              <a:gdLst>
                <a:gd name="T0" fmla="*/ 4 w 143"/>
                <a:gd name="T1" fmla="*/ 0 h 354"/>
                <a:gd name="T2" fmla="*/ 6 w 143"/>
                <a:gd name="T3" fmla="*/ 13 h 354"/>
                <a:gd name="T4" fmla="*/ 4 w 143"/>
                <a:gd name="T5" fmla="*/ 23 h 354"/>
                <a:gd name="T6" fmla="*/ 0 w 143"/>
                <a:gd name="T7" fmla="*/ 32 h 354"/>
                <a:gd name="T8" fmla="*/ 7 w 143"/>
                <a:gd name="T9" fmla="*/ 27 h 354"/>
                <a:gd name="T10" fmla="*/ 10 w 143"/>
                <a:gd name="T11" fmla="*/ 16 h 354"/>
                <a:gd name="T12" fmla="*/ 4 w 143"/>
                <a:gd name="T13" fmla="*/ 0 h 354"/>
                <a:gd name="T14" fmla="*/ 4 w 143"/>
                <a:gd name="T15" fmla="*/ 0 h 3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3" h="354">
                  <a:moveTo>
                    <a:pt x="54" y="0"/>
                  </a:moveTo>
                  <a:lnTo>
                    <a:pt x="86" y="141"/>
                  </a:lnTo>
                  <a:lnTo>
                    <a:pt x="57" y="247"/>
                  </a:lnTo>
                  <a:lnTo>
                    <a:pt x="0" y="354"/>
                  </a:lnTo>
                  <a:lnTo>
                    <a:pt x="101" y="299"/>
                  </a:lnTo>
                  <a:lnTo>
                    <a:pt x="143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7" name="Freeform 198">
              <a:extLst>
                <a:ext uri="{FF2B5EF4-FFF2-40B4-BE49-F238E27FC236}">
                  <a16:creationId xmlns:a16="http://schemas.microsoft.com/office/drawing/2014/main" id="{0338BC48-E046-7642-AA31-FED46895C0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6" y="3251"/>
              <a:ext cx="64" cy="67"/>
            </a:xfrm>
            <a:custGeom>
              <a:avLst/>
              <a:gdLst>
                <a:gd name="T0" fmla="*/ 17 w 241"/>
                <a:gd name="T1" fmla="*/ 0 h 220"/>
                <a:gd name="T2" fmla="*/ 12 w 241"/>
                <a:gd name="T3" fmla="*/ 9 h 220"/>
                <a:gd name="T4" fmla="*/ 3 w 241"/>
                <a:gd name="T5" fmla="*/ 15 h 220"/>
                <a:gd name="T6" fmla="*/ 0 w 241"/>
                <a:gd name="T7" fmla="*/ 20 h 220"/>
                <a:gd name="T8" fmla="*/ 10 w 241"/>
                <a:gd name="T9" fmla="*/ 19 h 220"/>
                <a:gd name="T10" fmla="*/ 15 w 241"/>
                <a:gd name="T11" fmla="*/ 12 h 220"/>
                <a:gd name="T12" fmla="*/ 17 w 241"/>
                <a:gd name="T13" fmla="*/ 0 h 220"/>
                <a:gd name="T14" fmla="*/ 17 w 241"/>
                <a:gd name="T15" fmla="*/ 0 h 2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1" h="220">
                  <a:moveTo>
                    <a:pt x="241" y="0"/>
                  </a:moveTo>
                  <a:lnTo>
                    <a:pt x="173" y="93"/>
                  </a:lnTo>
                  <a:lnTo>
                    <a:pt x="49" y="165"/>
                  </a:lnTo>
                  <a:lnTo>
                    <a:pt x="0" y="220"/>
                  </a:lnTo>
                  <a:lnTo>
                    <a:pt x="135" y="201"/>
                  </a:lnTo>
                  <a:lnTo>
                    <a:pt x="209" y="12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8" name="Freeform 199">
              <a:extLst>
                <a:ext uri="{FF2B5EF4-FFF2-40B4-BE49-F238E27FC236}">
                  <a16:creationId xmlns:a16="http://schemas.microsoft.com/office/drawing/2014/main" id="{1B5473F8-27BB-1940-9A4D-C23A729A02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47" y="3512"/>
              <a:ext cx="443" cy="295"/>
            </a:xfrm>
            <a:custGeom>
              <a:avLst/>
              <a:gdLst>
                <a:gd name="T0" fmla="*/ 6 w 1673"/>
                <a:gd name="T1" fmla="*/ 35 h 977"/>
                <a:gd name="T2" fmla="*/ 8 w 1673"/>
                <a:gd name="T3" fmla="*/ 32 h 977"/>
                <a:gd name="T4" fmla="*/ 14 w 1673"/>
                <a:gd name="T5" fmla="*/ 24 h 977"/>
                <a:gd name="T6" fmla="*/ 22 w 1673"/>
                <a:gd name="T7" fmla="*/ 15 h 977"/>
                <a:gd name="T8" fmla="*/ 29 w 1673"/>
                <a:gd name="T9" fmla="*/ 7 h 977"/>
                <a:gd name="T10" fmla="*/ 36 w 1673"/>
                <a:gd name="T11" fmla="*/ 0 h 977"/>
                <a:gd name="T12" fmla="*/ 40 w 1673"/>
                <a:gd name="T13" fmla="*/ 1 h 977"/>
                <a:gd name="T14" fmla="*/ 52 w 1673"/>
                <a:gd name="T15" fmla="*/ 3 h 977"/>
                <a:gd name="T16" fmla="*/ 61 w 1673"/>
                <a:gd name="T17" fmla="*/ 0 h 977"/>
                <a:gd name="T18" fmla="*/ 71 w 1673"/>
                <a:gd name="T19" fmla="*/ 0 h 977"/>
                <a:gd name="T20" fmla="*/ 82 w 1673"/>
                <a:gd name="T21" fmla="*/ 7 h 977"/>
                <a:gd name="T22" fmla="*/ 88 w 1673"/>
                <a:gd name="T23" fmla="*/ 18 h 977"/>
                <a:gd name="T24" fmla="*/ 86 w 1673"/>
                <a:gd name="T25" fmla="*/ 30 h 977"/>
                <a:gd name="T26" fmla="*/ 83 w 1673"/>
                <a:gd name="T27" fmla="*/ 35 h 977"/>
                <a:gd name="T28" fmla="*/ 98 w 1673"/>
                <a:gd name="T29" fmla="*/ 33 h 977"/>
                <a:gd name="T30" fmla="*/ 102 w 1673"/>
                <a:gd name="T31" fmla="*/ 37 h 977"/>
                <a:gd name="T32" fmla="*/ 110 w 1673"/>
                <a:gd name="T33" fmla="*/ 51 h 977"/>
                <a:gd name="T34" fmla="*/ 116 w 1673"/>
                <a:gd name="T35" fmla="*/ 72 h 977"/>
                <a:gd name="T36" fmla="*/ 117 w 1673"/>
                <a:gd name="T37" fmla="*/ 81 h 977"/>
                <a:gd name="T38" fmla="*/ 116 w 1673"/>
                <a:gd name="T39" fmla="*/ 88 h 977"/>
                <a:gd name="T40" fmla="*/ 108 w 1673"/>
                <a:gd name="T41" fmla="*/ 89 h 977"/>
                <a:gd name="T42" fmla="*/ 102 w 1673"/>
                <a:gd name="T43" fmla="*/ 86 h 977"/>
                <a:gd name="T44" fmla="*/ 89 w 1673"/>
                <a:gd name="T45" fmla="*/ 49 h 977"/>
                <a:gd name="T46" fmla="*/ 71 w 1673"/>
                <a:gd name="T47" fmla="*/ 27 h 977"/>
                <a:gd name="T48" fmla="*/ 53 w 1673"/>
                <a:gd name="T49" fmla="*/ 13 h 977"/>
                <a:gd name="T50" fmla="*/ 37 w 1673"/>
                <a:gd name="T51" fmla="*/ 13 h 977"/>
                <a:gd name="T52" fmla="*/ 21 w 1673"/>
                <a:gd name="T53" fmla="*/ 20 h 977"/>
                <a:gd name="T54" fmla="*/ 0 w 1673"/>
                <a:gd name="T55" fmla="*/ 49 h 977"/>
                <a:gd name="T56" fmla="*/ 6 w 1673"/>
                <a:gd name="T57" fmla="*/ 35 h 977"/>
                <a:gd name="T58" fmla="*/ 6 w 1673"/>
                <a:gd name="T59" fmla="*/ 35 h 9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673" h="977">
                  <a:moveTo>
                    <a:pt x="84" y="387"/>
                  </a:moveTo>
                  <a:lnTo>
                    <a:pt x="118" y="353"/>
                  </a:lnTo>
                  <a:lnTo>
                    <a:pt x="204" y="268"/>
                  </a:lnTo>
                  <a:lnTo>
                    <a:pt x="310" y="165"/>
                  </a:lnTo>
                  <a:lnTo>
                    <a:pt x="407" y="74"/>
                  </a:lnTo>
                  <a:lnTo>
                    <a:pt x="513" y="0"/>
                  </a:lnTo>
                  <a:lnTo>
                    <a:pt x="565" y="13"/>
                  </a:lnTo>
                  <a:lnTo>
                    <a:pt x="747" y="34"/>
                  </a:lnTo>
                  <a:lnTo>
                    <a:pt x="871" y="3"/>
                  </a:lnTo>
                  <a:lnTo>
                    <a:pt x="1015" y="0"/>
                  </a:lnTo>
                  <a:lnTo>
                    <a:pt x="1173" y="76"/>
                  </a:lnTo>
                  <a:lnTo>
                    <a:pt x="1260" y="201"/>
                  </a:lnTo>
                  <a:lnTo>
                    <a:pt x="1226" y="325"/>
                  </a:lnTo>
                  <a:lnTo>
                    <a:pt x="1181" y="382"/>
                  </a:lnTo>
                  <a:lnTo>
                    <a:pt x="1393" y="361"/>
                  </a:lnTo>
                  <a:lnTo>
                    <a:pt x="1449" y="406"/>
                  </a:lnTo>
                  <a:lnTo>
                    <a:pt x="1563" y="555"/>
                  </a:lnTo>
                  <a:lnTo>
                    <a:pt x="1656" y="787"/>
                  </a:lnTo>
                  <a:lnTo>
                    <a:pt x="1673" y="891"/>
                  </a:lnTo>
                  <a:lnTo>
                    <a:pt x="1658" y="963"/>
                  </a:lnTo>
                  <a:lnTo>
                    <a:pt x="1544" y="977"/>
                  </a:lnTo>
                  <a:lnTo>
                    <a:pt x="1462" y="942"/>
                  </a:lnTo>
                  <a:lnTo>
                    <a:pt x="1268" y="534"/>
                  </a:lnTo>
                  <a:lnTo>
                    <a:pt x="1009" y="294"/>
                  </a:lnTo>
                  <a:lnTo>
                    <a:pt x="759" y="146"/>
                  </a:lnTo>
                  <a:lnTo>
                    <a:pt x="521" y="140"/>
                  </a:lnTo>
                  <a:lnTo>
                    <a:pt x="306" y="214"/>
                  </a:lnTo>
                  <a:lnTo>
                    <a:pt x="0" y="532"/>
                  </a:lnTo>
                  <a:lnTo>
                    <a:pt x="84" y="387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19" name="Freeform 200">
              <a:extLst>
                <a:ext uri="{FF2B5EF4-FFF2-40B4-BE49-F238E27FC236}">
                  <a16:creationId xmlns:a16="http://schemas.microsoft.com/office/drawing/2014/main" id="{6C64E4F9-C2F7-8049-AC7D-330DF0DD5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03" y="2985"/>
              <a:ext cx="271" cy="443"/>
            </a:xfrm>
            <a:custGeom>
              <a:avLst/>
              <a:gdLst>
                <a:gd name="T0" fmla="*/ 8 w 1026"/>
                <a:gd name="T1" fmla="*/ 31 h 1469"/>
                <a:gd name="T2" fmla="*/ 14 w 1026"/>
                <a:gd name="T3" fmla="*/ 36 h 1469"/>
                <a:gd name="T4" fmla="*/ 27 w 1026"/>
                <a:gd name="T5" fmla="*/ 43 h 1469"/>
                <a:gd name="T6" fmla="*/ 43 w 1026"/>
                <a:gd name="T7" fmla="*/ 44 h 1469"/>
                <a:gd name="T8" fmla="*/ 55 w 1026"/>
                <a:gd name="T9" fmla="*/ 40 h 1469"/>
                <a:gd name="T10" fmla="*/ 63 w 1026"/>
                <a:gd name="T11" fmla="*/ 31 h 1469"/>
                <a:gd name="T12" fmla="*/ 66 w 1026"/>
                <a:gd name="T13" fmla="*/ 19 h 1469"/>
                <a:gd name="T14" fmla="*/ 69 w 1026"/>
                <a:gd name="T15" fmla="*/ 0 h 1469"/>
                <a:gd name="T16" fmla="*/ 72 w 1026"/>
                <a:gd name="T17" fmla="*/ 25 h 1469"/>
                <a:gd name="T18" fmla="*/ 70 w 1026"/>
                <a:gd name="T19" fmla="*/ 53 h 1469"/>
                <a:gd name="T20" fmla="*/ 66 w 1026"/>
                <a:gd name="T21" fmla="*/ 81 h 1469"/>
                <a:gd name="T22" fmla="*/ 63 w 1026"/>
                <a:gd name="T23" fmla="*/ 100 h 1469"/>
                <a:gd name="T24" fmla="*/ 61 w 1026"/>
                <a:gd name="T25" fmla="*/ 106 h 1469"/>
                <a:gd name="T26" fmla="*/ 40 w 1026"/>
                <a:gd name="T27" fmla="*/ 120 h 1469"/>
                <a:gd name="T28" fmla="*/ 40 w 1026"/>
                <a:gd name="T29" fmla="*/ 134 h 1469"/>
                <a:gd name="T30" fmla="*/ 36 w 1026"/>
                <a:gd name="T31" fmla="*/ 133 h 1469"/>
                <a:gd name="T32" fmla="*/ 35 w 1026"/>
                <a:gd name="T33" fmla="*/ 116 h 1469"/>
                <a:gd name="T34" fmla="*/ 41 w 1026"/>
                <a:gd name="T35" fmla="*/ 110 h 1469"/>
                <a:gd name="T36" fmla="*/ 39 w 1026"/>
                <a:gd name="T37" fmla="*/ 86 h 1469"/>
                <a:gd name="T38" fmla="*/ 39 w 1026"/>
                <a:gd name="T39" fmla="*/ 55 h 1469"/>
                <a:gd name="T40" fmla="*/ 29 w 1026"/>
                <a:gd name="T41" fmla="*/ 52 h 1469"/>
                <a:gd name="T42" fmla="*/ 27 w 1026"/>
                <a:gd name="T43" fmla="*/ 59 h 1469"/>
                <a:gd name="T44" fmla="*/ 0 w 1026"/>
                <a:gd name="T45" fmla="*/ 58 h 1469"/>
                <a:gd name="T46" fmla="*/ 11 w 1026"/>
                <a:gd name="T47" fmla="*/ 49 h 1469"/>
                <a:gd name="T48" fmla="*/ 10 w 1026"/>
                <a:gd name="T49" fmla="*/ 37 h 1469"/>
                <a:gd name="T50" fmla="*/ 8 w 1026"/>
                <a:gd name="T51" fmla="*/ 31 h 1469"/>
                <a:gd name="T52" fmla="*/ 8 w 1026"/>
                <a:gd name="T53" fmla="*/ 31 h 14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26" h="1469">
                  <a:moveTo>
                    <a:pt x="116" y="344"/>
                  </a:moveTo>
                  <a:lnTo>
                    <a:pt x="197" y="393"/>
                  </a:lnTo>
                  <a:lnTo>
                    <a:pt x="389" y="467"/>
                  </a:lnTo>
                  <a:lnTo>
                    <a:pt x="612" y="484"/>
                  </a:lnTo>
                  <a:lnTo>
                    <a:pt x="796" y="435"/>
                  </a:lnTo>
                  <a:lnTo>
                    <a:pt x="901" y="338"/>
                  </a:lnTo>
                  <a:lnTo>
                    <a:pt x="948" y="205"/>
                  </a:lnTo>
                  <a:lnTo>
                    <a:pt x="988" y="0"/>
                  </a:lnTo>
                  <a:lnTo>
                    <a:pt x="1026" y="279"/>
                  </a:lnTo>
                  <a:lnTo>
                    <a:pt x="1001" y="583"/>
                  </a:lnTo>
                  <a:lnTo>
                    <a:pt x="948" y="885"/>
                  </a:lnTo>
                  <a:lnTo>
                    <a:pt x="897" y="1093"/>
                  </a:lnTo>
                  <a:lnTo>
                    <a:pt x="872" y="1165"/>
                  </a:lnTo>
                  <a:lnTo>
                    <a:pt x="574" y="1321"/>
                  </a:lnTo>
                  <a:lnTo>
                    <a:pt x="574" y="1469"/>
                  </a:lnTo>
                  <a:lnTo>
                    <a:pt x="513" y="1461"/>
                  </a:lnTo>
                  <a:lnTo>
                    <a:pt x="498" y="1281"/>
                  </a:lnTo>
                  <a:lnTo>
                    <a:pt x="596" y="1214"/>
                  </a:lnTo>
                  <a:lnTo>
                    <a:pt x="551" y="944"/>
                  </a:lnTo>
                  <a:lnTo>
                    <a:pt x="558" y="608"/>
                  </a:lnTo>
                  <a:lnTo>
                    <a:pt x="422" y="566"/>
                  </a:lnTo>
                  <a:lnTo>
                    <a:pt x="382" y="648"/>
                  </a:lnTo>
                  <a:lnTo>
                    <a:pt x="0" y="640"/>
                  </a:lnTo>
                  <a:lnTo>
                    <a:pt x="154" y="534"/>
                  </a:lnTo>
                  <a:lnTo>
                    <a:pt x="144" y="412"/>
                  </a:lnTo>
                  <a:lnTo>
                    <a:pt x="116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0" name="Freeform 201">
              <a:extLst>
                <a:ext uri="{FF2B5EF4-FFF2-40B4-BE49-F238E27FC236}">
                  <a16:creationId xmlns:a16="http://schemas.microsoft.com/office/drawing/2014/main" id="{B81FE479-4818-1D44-BF0E-6DBBF99EB3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61" y="2921"/>
              <a:ext cx="338" cy="257"/>
            </a:xfrm>
            <a:custGeom>
              <a:avLst/>
              <a:gdLst>
                <a:gd name="T0" fmla="*/ 89 w 1278"/>
                <a:gd name="T1" fmla="*/ 0 h 853"/>
                <a:gd name="T2" fmla="*/ 70 w 1278"/>
                <a:gd name="T3" fmla="*/ 2 h 853"/>
                <a:gd name="T4" fmla="*/ 43 w 1278"/>
                <a:gd name="T5" fmla="*/ 13 h 853"/>
                <a:gd name="T6" fmla="*/ 33 w 1278"/>
                <a:gd name="T7" fmla="*/ 17 h 853"/>
                <a:gd name="T8" fmla="*/ 23 w 1278"/>
                <a:gd name="T9" fmla="*/ 23 h 853"/>
                <a:gd name="T10" fmla="*/ 6 w 1278"/>
                <a:gd name="T11" fmla="*/ 35 h 853"/>
                <a:gd name="T12" fmla="*/ 1 w 1278"/>
                <a:gd name="T13" fmla="*/ 44 h 853"/>
                <a:gd name="T14" fmla="*/ 2 w 1278"/>
                <a:gd name="T15" fmla="*/ 48 h 853"/>
                <a:gd name="T16" fmla="*/ 0 w 1278"/>
                <a:gd name="T17" fmla="*/ 77 h 853"/>
                <a:gd name="T18" fmla="*/ 6 w 1278"/>
                <a:gd name="T19" fmla="*/ 77 h 853"/>
                <a:gd name="T20" fmla="*/ 6 w 1278"/>
                <a:gd name="T21" fmla="*/ 63 h 853"/>
                <a:gd name="T22" fmla="*/ 7 w 1278"/>
                <a:gd name="T23" fmla="*/ 44 h 853"/>
                <a:gd name="T24" fmla="*/ 13 w 1278"/>
                <a:gd name="T25" fmla="*/ 37 h 853"/>
                <a:gd name="T26" fmla="*/ 22 w 1278"/>
                <a:gd name="T27" fmla="*/ 30 h 853"/>
                <a:gd name="T28" fmla="*/ 34 w 1278"/>
                <a:gd name="T29" fmla="*/ 24 h 853"/>
                <a:gd name="T30" fmla="*/ 47 w 1278"/>
                <a:gd name="T31" fmla="*/ 17 h 853"/>
                <a:gd name="T32" fmla="*/ 58 w 1278"/>
                <a:gd name="T33" fmla="*/ 12 h 853"/>
                <a:gd name="T34" fmla="*/ 70 w 1278"/>
                <a:gd name="T35" fmla="*/ 8 h 853"/>
                <a:gd name="T36" fmla="*/ 88 w 1278"/>
                <a:gd name="T37" fmla="*/ 5 h 853"/>
                <a:gd name="T38" fmla="*/ 89 w 1278"/>
                <a:gd name="T39" fmla="*/ 0 h 853"/>
                <a:gd name="T40" fmla="*/ 89 w 1278"/>
                <a:gd name="T41" fmla="*/ 0 h 8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78" h="853">
                  <a:moveTo>
                    <a:pt x="1278" y="0"/>
                  </a:moveTo>
                  <a:lnTo>
                    <a:pt x="1002" y="24"/>
                  </a:lnTo>
                  <a:lnTo>
                    <a:pt x="620" y="140"/>
                  </a:lnTo>
                  <a:lnTo>
                    <a:pt x="478" y="194"/>
                  </a:lnTo>
                  <a:lnTo>
                    <a:pt x="325" y="256"/>
                  </a:lnTo>
                  <a:lnTo>
                    <a:pt x="84" y="386"/>
                  </a:lnTo>
                  <a:lnTo>
                    <a:pt x="18" y="484"/>
                  </a:lnTo>
                  <a:lnTo>
                    <a:pt x="31" y="524"/>
                  </a:lnTo>
                  <a:lnTo>
                    <a:pt x="0" y="853"/>
                  </a:lnTo>
                  <a:lnTo>
                    <a:pt x="92" y="853"/>
                  </a:lnTo>
                  <a:lnTo>
                    <a:pt x="84" y="697"/>
                  </a:lnTo>
                  <a:lnTo>
                    <a:pt x="107" y="484"/>
                  </a:lnTo>
                  <a:lnTo>
                    <a:pt x="185" y="405"/>
                  </a:lnTo>
                  <a:lnTo>
                    <a:pt x="314" y="336"/>
                  </a:lnTo>
                  <a:lnTo>
                    <a:pt x="491" y="262"/>
                  </a:lnTo>
                  <a:lnTo>
                    <a:pt x="673" y="188"/>
                  </a:lnTo>
                  <a:lnTo>
                    <a:pt x="833" y="131"/>
                  </a:lnTo>
                  <a:lnTo>
                    <a:pt x="995" y="89"/>
                  </a:lnTo>
                  <a:lnTo>
                    <a:pt x="1262" y="57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1" name="Freeform 202">
              <a:extLst>
                <a:ext uri="{FF2B5EF4-FFF2-40B4-BE49-F238E27FC236}">
                  <a16:creationId xmlns:a16="http://schemas.microsoft.com/office/drawing/2014/main" id="{50289B9F-24D8-A449-BEF2-2E075BE23B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53" y="3166"/>
              <a:ext cx="164" cy="349"/>
            </a:xfrm>
            <a:custGeom>
              <a:avLst/>
              <a:gdLst>
                <a:gd name="T0" fmla="*/ 7 w 620"/>
                <a:gd name="T1" fmla="*/ 0 h 1158"/>
                <a:gd name="T2" fmla="*/ 37 w 620"/>
                <a:gd name="T3" fmla="*/ 0 h 1158"/>
                <a:gd name="T4" fmla="*/ 43 w 620"/>
                <a:gd name="T5" fmla="*/ 5 h 1158"/>
                <a:gd name="T6" fmla="*/ 38 w 620"/>
                <a:gd name="T7" fmla="*/ 37 h 1158"/>
                <a:gd name="T8" fmla="*/ 32 w 620"/>
                <a:gd name="T9" fmla="*/ 40 h 1158"/>
                <a:gd name="T10" fmla="*/ 30 w 620"/>
                <a:gd name="T11" fmla="*/ 67 h 1158"/>
                <a:gd name="T12" fmla="*/ 27 w 620"/>
                <a:gd name="T13" fmla="*/ 63 h 1158"/>
                <a:gd name="T14" fmla="*/ 27 w 620"/>
                <a:gd name="T15" fmla="*/ 37 h 1158"/>
                <a:gd name="T16" fmla="*/ 37 w 620"/>
                <a:gd name="T17" fmla="*/ 32 h 1158"/>
                <a:gd name="T18" fmla="*/ 40 w 620"/>
                <a:gd name="T19" fmla="*/ 9 h 1158"/>
                <a:gd name="T20" fmla="*/ 5 w 620"/>
                <a:gd name="T21" fmla="*/ 9 h 1158"/>
                <a:gd name="T22" fmla="*/ 10 w 620"/>
                <a:gd name="T23" fmla="*/ 31 h 1158"/>
                <a:gd name="T24" fmla="*/ 17 w 620"/>
                <a:gd name="T25" fmla="*/ 38 h 1158"/>
                <a:gd name="T26" fmla="*/ 14 w 620"/>
                <a:gd name="T27" fmla="*/ 44 h 1158"/>
                <a:gd name="T28" fmla="*/ 17 w 620"/>
                <a:gd name="T29" fmla="*/ 66 h 1158"/>
                <a:gd name="T30" fmla="*/ 11 w 620"/>
                <a:gd name="T31" fmla="*/ 76 h 1158"/>
                <a:gd name="T32" fmla="*/ 10 w 620"/>
                <a:gd name="T33" fmla="*/ 83 h 1158"/>
                <a:gd name="T34" fmla="*/ 14 w 620"/>
                <a:gd name="T35" fmla="*/ 84 h 1158"/>
                <a:gd name="T36" fmla="*/ 15 w 620"/>
                <a:gd name="T37" fmla="*/ 97 h 1158"/>
                <a:gd name="T38" fmla="*/ 19 w 620"/>
                <a:gd name="T39" fmla="*/ 100 h 1158"/>
                <a:gd name="T40" fmla="*/ 24 w 620"/>
                <a:gd name="T41" fmla="*/ 89 h 1158"/>
                <a:gd name="T42" fmla="*/ 27 w 620"/>
                <a:gd name="T43" fmla="*/ 101 h 1158"/>
                <a:gd name="T44" fmla="*/ 22 w 620"/>
                <a:gd name="T45" fmla="*/ 101 h 1158"/>
                <a:gd name="T46" fmla="*/ 19 w 620"/>
                <a:gd name="T47" fmla="*/ 105 h 1158"/>
                <a:gd name="T48" fmla="*/ 11 w 620"/>
                <a:gd name="T49" fmla="*/ 101 h 1158"/>
                <a:gd name="T50" fmla="*/ 7 w 620"/>
                <a:gd name="T51" fmla="*/ 97 h 1158"/>
                <a:gd name="T52" fmla="*/ 6 w 620"/>
                <a:gd name="T53" fmla="*/ 75 h 1158"/>
                <a:gd name="T54" fmla="*/ 13 w 620"/>
                <a:gd name="T55" fmla="*/ 64 h 1158"/>
                <a:gd name="T56" fmla="*/ 12 w 620"/>
                <a:gd name="T57" fmla="*/ 39 h 1158"/>
                <a:gd name="T58" fmla="*/ 7 w 620"/>
                <a:gd name="T59" fmla="*/ 39 h 1158"/>
                <a:gd name="T60" fmla="*/ 0 w 620"/>
                <a:gd name="T61" fmla="*/ 4 h 1158"/>
                <a:gd name="T62" fmla="*/ 7 w 620"/>
                <a:gd name="T63" fmla="*/ 0 h 1158"/>
                <a:gd name="T64" fmla="*/ 7 w 620"/>
                <a:gd name="T65" fmla="*/ 0 h 1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20" h="1158">
                  <a:moveTo>
                    <a:pt x="106" y="0"/>
                  </a:moveTo>
                  <a:lnTo>
                    <a:pt x="521" y="0"/>
                  </a:lnTo>
                  <a:lnTo>
                    <a:pt x="620" y="50"/>
                  </a:lnTo>
                  <a:lnTo>
                    <a:pt x="549" y="411"/>
                  </a:lnTo>
                  <a:lnTo>
                    <a:pt x="458" y="443"/>
                  </a:lnTo>
                  <a:lnTo>
                    <a:pt x="428" y="732"/>
                  </a:lnTo>
                  <a:lnTo>
                    <a:pt x="382" y="698"/>
                  </a:lnTo>
                  <a:lnTo>
                    <a:pt x="382" y="411"/>
                  </a:lnTo>
                  <a:lnTo>
                    <a:pt x="521" y="354"/>
                  </a:lnTo>
                  <a:lnTo>
                    <a:pt x="566" y="99"/>
                  </a:lnTo>
                  <a:lnTo>
                    <a:pt x="68" y="99"/>
                  </a:lnTo>
                  <a:lnTo>
                    <a:pt x="137" y="346"/>
                  </a:lnTo>
                  <a:lnTo>
                    <a:pt x="251" y="419"/>
                  </a:lnTo>
                  <a:lnTo>
                    <a:pt x="205" y="485"/>
                  </a:lnTo>
                  <a:lnTo>
                    <a:pt x="243" y="723"/>
                  </a:lnTo>
                  <a:lnTo>
                    <a:pt x="160" y="839"/>
                  </a:lnTo>
                  <a:lnTo>
                    <a:pt x="143" y="913"/>
                  </a:lnTo>
                  <a:lnTo>
                    <a:pt x="203" y="930"/>
                  </a:lnTo>
                  <a:lnTo>
                    <a:pt x="211" y="1071"/>
                  </a:lnTo>
                  <a:lnTo>
                    <a:pt x="266" y="1099"/>
                  </a:lnTo>
                  <a:lnTo>
                    <a:pt x="348" y="981"/>
                  </a:lnTo>
                  <a:lnTo>
                    <a:pt x="382" y="1109"/>
                  </a:lnTo>
                  <a:lnTo>
                    <a:pt x="321" y="1109"/>
                  </a:lnTo>
                  <a:lnTo>
                    <a:pt x="276" y="1158"/>
                  </a:lnTo>
                  <a:lnTo>
                    <a:pt x="160" y="1109"/>
                  </a:lnTo>
                  <a:lnTo>
                    <a:pt x="99" y="1069"/>
                  </a:lnTo>
                  <a:lnTo>
                    <a:pt x="91" y="822"/>
                  </a:lnTo>
                  <a:lnTo>
                    <a:pt x="182" y="708"/>
                  </a:lnTo>
                  <a:lnTo>
                    <a:pt x="167" y="436"/>
                  </a:lnTo>
                  <a:lnTo>
                    <a:pt x="99" y="428"/>
                  </a:lnTo>
                  <a:lnTo>
                    <a:pt x="0" y="4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2" name="Freeform 203">
              <a:extLst>
                <a:ext uri="{FF2B5EF4-FFF2-40B4-BE49-F238E27FC236}">
                  <a16:creationId xmlns:a16="http://schemas.microsoft.com/office/drawing/2014/main" id="{FF1C92F2-5672-CC48-945A-80C64D326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7" y="3357"/>
              <a:ext cx="63" cy="166"/>
            </a:xfrm>
            <a:custGeom>
              <a:avLst/>
              <a:gdLst>
                <a:gd name="T0" fmla="*/ 1 w 237"/>
                <a:gd name="T1" fmla="*/ 0 h 550"/>
                <a:gd name="T2" fmla="*/ 15 w 237"/>
                <a:gd name="T3" fmla="*/ 9 h 550"/>
                <a:gd name="T4" fmla="*/ 17 w 237"/>
                <a:gd name="T5" fmla="*/ 20 h 550"/>
                <a:gd name="T6" fmla="*/ 13 w 237"/>
                <a:gd name="T7" fmla="*/ 19 h 550"/>
                <a:gd name="T8" fmla="*/ 10 w 237"/>
                <a:gd name="T9" fmla="*/ 31 h 550"/>
                <a:gd name="T10" fmla="*/ 15 w 237"/>
                <a:gd name="T11" fmla="*/ 44 h 550"/>
                <a:gd name="T12" fmla="*/ 10 w 237"/>
                <a:gd name="T13" fmla="*/ 50 h 550"/>
                <a:gd name="T14" fmla="*/ 2 w 237"/>
                <a:gd name="T15" fmla="*/ 49 h 550"/>
                <a:gd name="T16" fmla="*/ 0 w 237"/>
                <a:gd name="T17" fmla="*/ 40 h 550"/>
                <a:gd name="T18" fmla="*/ 2 w 237"/>
                <a:gd name="T19" fmla="*/ 26 h 550"/>
                <a:gd name="T20" fmla="*/ 4 w 237"/>
                <a:gd name="T21" fmla="*/ 43 h 550"/>
                <a:gd name="T22" fmla="*/ 10 w 237"/>
                <a:gd name="T23" fmla="*/ 44 h 550"/>
                <a:gd name="T24" fmla="*/ 6 w 237"/>
                <a:gd name="T25" fmla="*/ 32 h 550"/>
                <a:gd name="T26" fmla="*/ 7 w 237"/>
                <a:gd name="T27" fmla="*/ 17 h 550"/>
                <a:gd name="T28" fmla="*/ 11 w 237"/>
                <a:gd name="T29" fmla="*/ 13 h 550"/>
                <a:gd name="T30" fmla="*/ 4 w 237"/>
                <a:gd name="T31" fmla="*/ 6 h 550"/>
                <a:gd name="T32" fmla="*/ 1 w 237"/>
                <a:gd name="T33" fmla="*/ 0 h 550"/>
                <a:gd name="T34" fmla="*/ 1 w 237"/>
                <a:gd name="T35" fmla="*/ 0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7" h="550">
                  <a:moveTo>
                    <a:pt x="7" y="0"/>
                  </a:moveTo>
                  <a:lnTo>
                    <a:pt x="207" y="99"/>
                  </a:lnTo>
                  <a:lnTo>
                    <a:pt x="237" y="221"/>
                  </a:lnTo>
                  <a:lnTo>
                    <a:pt x="182" y="213"/>
                  </a:lnTo>
                  <a:lnTo>
                    <a:pt x="144" y="337"/>
                  </a:lnTo>
                  <a:lnTo>
                    <a:pt x="207" y="483"/>
                  </a:lnTo>
                  <a:lnTo>
                    <a:pt x="144" y="550"/>
                  </a:lnTo>
                  <a:lnTo>
                    <a:pt x="30" y="533"/>
                  </a:lnTo>
                  <a:lnTo>
                    <a:pt x="0" y="436"/>
                  </a:lnTo>
                  <a:lnTo>
                    <a:pt x="23" y="287"/>
                  </a:lnTo>
                  <a:lnTo>
                    <a:pt x="53" y="476"/>
                  </a:lnTo>
                  <a:lnTo>
                    <a:pt x="144" y="483"/>
                  </a:lnTo>
                  <a:lnTo>
                    <a:pt x="91" y="352"/>
                  </a:lnTo>
                  <a:lnTo>
                    <a:pt x="106" y="189"/>
                  </a:lnTo>
                  <a:lnTo>
                    <a:pt x="152" y="139"/>
                  </a:lnTo>
                  <a:lnTo>
                    <a:pt x="53" y="6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3" name="Freeform 204">
              <a:extLst>
                <a:ext uri="{FF2B5EF4-FFF2-40B4-BE49-F238E27FC236}">
                  <a16:creationId xmlns:a16="http://schemas.microsoft.com/office/drawing/2014/main" id="{CC302502-3743-324B-926B-A06F3C31D0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5" y="3196"/>
              <a:ext cx="114" cy="158"/>
            </a:xfrm>
            <a:custGeom>
              <a:avLst/>
              <a:gdLst>
                <a:gd name="T0" fmla="*/ 0 w 428"/>
                <a:gd name="T1" fmla="*/ 0 h 525"/>
                <a:gd name="T2" fmla="*/ 9 w 428"/>
                <a:gd name="T3" fmla="*/ 6 h 525"/>
                <a:gd name="T4" fmla="*/ 20 w 428"/>
                <a:gd name="T5" fmla="*/ 8 h 525"/>
                <a:gd name="T6" fmla="*/ 24 w 428"/>
                <a:gd name="T7" fmla="*/ 20 h 525"/>
                <a:gd name="T8" fmla="*/ 30 w 428"/>
                <a:gd name="T9" fmla="*/ 27 h 525"/>
                <a:gd name="T10" fmla="*/ 25 w 428"/>
                <a:gd name="T11" fmla="*/ 29 h 525"/>
                <a:gd name="T12" fmla="*/ 23 w 428"/>
                <a:gd name="T13" fmla="*/ 36 h 525"/>
                <a:gd name="T14" fmla="*/ 17 w 428"/>
                <a:gd name="T15" fmla="*/ 36 h 525"/>
                <a:gd name="T16" fmla="*/ 11 w 428"/>
                <a:gd name="T17" fmla="*/ 48 h 525"/>
                <a:gd name="T18" fmla="*/ 7 w 428"/>
                <a:gd name="T19" fmla="*/ 30 h 525"/>
                <a:gd name="T20" fmla="*/ 5 w 428"/>
                <a:gd name="T21" fmla="*/ 22 h 525"/>
                <a:gd name="T22" fmla="*/ 0 w 428"/>
                <a:gd name="T23" fmla="*/ 0 h 525"/>
                <a:gd name="T24" fmla="*/ 0 w 428"/>
                <a:gd name="T25" fmla="*/ 0 h 5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8" h="525">
                  <a:moveTo>
                    <a:pt x="0" y="0"/>
                  </a:moveTo>
                  <a:lnTo>
                    <a:pt x="122" y="67"/>
                  </a:lnTo>
                  <a:lnTo>
                    <a:pt x="276" y="82"/>
                  </a:lnTo>
                  <a:lnTo>
                    <a:pt x="337" y="223"/>
                  </a:lnTo>
                  <a:lnTo>
                    <a:pt x="428" y="295"/>
                  </a:lnTo>
                  <a:lnTo>
                    <a:pt x="352" y="320"/>
                  </a:lnTo>
                  <a:lnTo>
                    <a:pt x="329" y="394"/>
                  </a:lnTo>
                  <a:lnTo>
                    <a:pt x="238" y="403"/>
                  </a:lnTo>
                  <a:lnTo>
                    <a:pt x="152" y="525"/>
                  </a:lnTo>
                  <a:lnTo>
                    <a:pt x="99" y="337"/>
                  </a:lnTo>
                  <a:lnTo>
                    <a:pt x="6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4" name="Freeform 205">
              <a:extLst>
                <a:ext uri="{FF2B5EF4-FFF2-40B4-BE49-F238E27FC236}">
                  <a16:creationId xmlns:a16="http://schemas.microsoft.com/office/drawing/2014/main" id="{87F2203A-B188-EF46-B19F-D8B17E6E00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7" y="2968"/>
              <a:ext cx="163" cy="295"/>
            </a:xfrm>
            <a:custGeom>
              <a:avLst/>
              <a:gdLst>
                <a:gd name="T0" fmla="*/ 0 w 617"/>
                <a:gd name="T1" fmla="*/ 0 h 977"/>
                <a:gd name="T2" fmla="*/ 3 w 617"/>
                <a:gd name="T3" fmla="*/ 14 h 977"/>
                <a:gd name="T4" fmla="*/ 6 w 617"/>
                <a:gd name="T5" fmla="*/ 43 h 977"/>
                <a:gd name="T6" fmla="*/ 4 w 617"/>
                <a:gd name="T7" fmla="*/ 88 h 977"/>
                <a:gd name="T8" fmla="*/ 34 w 617"/>
                <a:gd name="T9" fmla="*/ 89 h 977"/>
                <a:gd name="T10" fmla="*/ 36 w 617"/>
                <a:gd name="T11" fmla="*/ 81 h 977"/>
                <a:gd name="T12" fmla="*/ 40 w 617"/>
                <a:gd name="T13" fmla="*/ 61 h 977"/>
                <a:gd name="T14" fmla="*/ 43 w 617"/>
                <a:gd name="T15" fmla="*/ 30 h 977"/>
                <a:gd name="T16" fmla="*/ 41 w 617"/>
                <a:gd name="T17" fmla="*/ 3 h 977"/>
                <a:gd name="T18" fmla="*/ 40 w 617"/>
                <a:gd name="T19" fmla="*/ 25 h 977"/>
                <a:gd name="T20" fmla="*/ 36 w 617"/>
                <a:gd name="T21" fmla="*/ 36 h 977"/>
                <a:gd name="T22" fmla="*/ 24 w 617"/>
                <a:gd name="T23" fmla="*/ 17 h 977"/>
                <a:gd name="T24" fmla="*/ 14 w 617"/>
                <a:gd name="T25" fmla="*/ 28 h 977"/>
                <a:gd name="T26" fmla="*/ 22 w 617"/>
                <a:gd name="T27" fmla="*/ 29 h 977"/>
                <a:gd name="T28" fmla="*/ 28 w 617"/>
                <a:gd name="T29" fmla="*/ 34 h 977"/>
                <a:gd name="T30" fmla="*/ 31 w 617"/>
                <a:gd name="T31" fmla="*/ 37 h 977"/>
                <a:gd name="T32" fmla="*/ 33 w 617"/>
                <a:gd name="T33" fmla="*/ 59 h 977"/>
                <a:gd name="T34" fmla="*/ 31 w 617"/>
                <a:gd name="T35" fmla="*/ 77 h 977"/>
                <a:gd name="T36" fmla="*/ 29 w 617"/>
                <a:gd name="T37" fmla="*/ 85 h 977"/>
                <a:gd name="T38" fmla="*/ 9 w 617"/>
                <a:gd name="T39" fmla="*/ 82 h 977"/>
                <a:gd name="T40" fmla="*/ 10 w 617"/>
                <a:gd name="T41" fmla="*/ 48 h 977"/>
                <a:gd name="T42" fmla="*/ 7 w 617"/>
                <a:gd name="T43" fmla="*/ 23 h 977"/>
                <a:gd name="T44" fmla="*/ 4 w 617"/>
                <a:gd name="T45" fmla="*/ 12 h 977"/>
                <a:gd name="T46" fmla="*/ 0 w 617"/>
                <a:gd name="T47" fmla="*/ 0 h 977"/>
                <a:gd name="T48" fmla="*/ 0 w 617"/>
                <a:gd name="T49" fmla="*/ 0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7" h="977">
                  <a:moveTo>
                    <a:pt x="0" y="0"/>
                  </a:moveTo>
                  <a:lnTo>
                    <a:pt x="36" y="152"/>
                  </a:lnTo>
                  <a:lnTo>
                    <a:pt x="81" y="475"/>
                  </a:lnTo>
                  <a:lnTo>
                    <a:pt x="66" y="967"/>
                  </a:lnTo>
                  <a:lnTo>
                    <a:pt x="488" y="977"/>
                  </a:lnTo>
                  <a:lnTo>
                    <a:pt x="520" y="885"/>
                  </a:lnTo>
                  <a:lnTo>
                    <a:pt x="579" y="673"/>
                  </a:lnTo>
                  <a:lnTo>
                    <a:pt x="617" y="328"/>
                  </a:lnTo>
                  <a:lnTo>
                    <a:pt x="587" y="32"/>
                  </a:lnTo>
                  <a:lnTo>
                    <a:pt x="572" y="270"/>
                  </a:lnTo>
                  <a:lnTo>
                    <a:pt x="518" y="393"/>
                  </a:lnTo>
                  <a:lnTo>
                    <a:pt x="349" y="188"/>
                  </a:lnTo>
                  <a:lnTo>
                    <a:pt x="205" y="304"/>
                  </a:lnTo>
                  <a:lnTo>
                    <a:pt x="319" y="319"/>
                  </a:lnTo>
                  <a:lnTo>
                    <a:pt x="406" y="370"/>
                  </a:lnTo>
                  <a:lnTo>
                    <a:pt x="450" y="401"/>
                  </a:lnTo>
                  <a:lnTo>
                    <a:pt x="473" y="648"/>
                  </a:lnTo>
                  <a:lnTo>
                    <a:pt x="439" y="842"/>
                  </a:lnTo>
                  <a:lnTo>
                    <a:pt x="410" y="935"/>
                  </a:lnTo>
                  <a:lnTo>
                    <a:pt x="129" y="903"/>
                  </a:lnTo>
                  <a:lnTo>
                    <a:pt x="144" y="524"/>
                  </a:lnTo>
                  <a:lnTo>
                    <a:pt x="98" y="256"/>
                  </a:lnTo>
                  <a:lnTo>
                    <a:pt x="6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5" name="Freeform 206">
              <a:extLst>
                <a:ext uri="{FF2B5EF4-FFF2-40B4-BE49-F238E27FC236}">
                  <a16:creationId xmlns:a16="http://schemas.microsoft.com/office/drawing/2014/main" id="{222119F0-9960-4542-B258-8E6D1D965F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89" y="2994"/>
              <a:ext cx="182" cy="410"/>
            </a:xfrm>
            <a:custGeom>
              <a:avLst/>
              <a:gdLst>
                <a:gd name="T0" fmla="*/ 14 w 686"/>
                <a:gd name="T1" fmla="*/ 0 h 1357"/>
                <a:gd name="T2" fmla="*/ 19 w 686"/>
                <a:gd name="T3" fmla="*/ 11 h 1357"/>
                <a:gd name="T4" fmla="*/ 21 w 686"/>
                <a:gd name="T5" fmla="*/ 24 h 1357"/>
                <a:gd name="T6" fmla="*/ 25 w 686"/>
                <a:gd name="T7" fmla="*/ 33 h 1357"/>
                <a:gd name="T8" fmla="*/ 30 w 686"/>
                <a:gd name="T9" fmla="*/ 41 h 1357"/>
                <a:gd name="T10" fmla="*/ 33 w 686"/>
                <a:gd name="T11" fmla="*/ 58 h 1357"/>
                <a:gd name="T12" fmla="*/ 20 w 686"/>
                <a:gd name="T13" fmla="*/ 68 h 1357"/>
                <a:gd name="T14" fmla="*/ 18 w 686"/>
                <a:gd name="T15" fmla="*/ 79 h 1357"/>
                <a:gd name="T16" fmla="*/ 30 w 686"/>
                <a:gd name="T17" fmla="*/ 74 h 1357"/>
                <a:gd name="T18" fmla="*/ 32 w 686"/>
                <a:gd name="T19" fmla="*/ 78 h 1357"/>
                <a:gd name="T20" fmla="*/ 37 w 686"/>
                <a:gd name="T21" fmla="*/ 86 h 1357"/>
                <a:gd name="T22" fmla="*/ 48 w 686"/>
                <a:gd name="T23" fmla="*/ 88 h 1357"/>
                <a:gd name="T24" fmla="*/ 27 w 686"/>
                <a:gd name="T25" fmla="*/ 110 h 1357"/>
                <a:gd name="T26" fmla="*/ 17 w 686"/>
                <a:gd name="T27" fmla="*/ 106 h 1357"/>
                <a:gd name="T28" fmla="*/ 13 w 686"/>
                <a:gd name="T29" fmla="*/ 124 h 1357"/>
                <a:gd name="T30" fmla="*/ 0 w 686"/>
                <a:gd name="T31" fmla="*/ 120 h 1357"/>
                <a:gd name="T32" fmla="*/ 6 w 686"/>
                <a:gd name="T33" fmla="*/ 104 h 1357"/>
                <a:gd name="T34" fmla="*/ 12 w 686"/>
                <a:gd name="T35" fmla="*/ 85 h 1357"/>
                <a:gd name="T36" fmla="*/ 17 w 686"/>
                <a:gd name="T37" fmla="*/ 44 h 1357"/>
                <a:gd name="T38" fmla="*/ 17 w 686"/>
                <a:gd name="T39" fmla="*/ 34 h 1357"/>
                <a:gd name="T40" fmla="*/ 17 w 686"/>
                <a:gd name="T41" fmla="*/ 21 h 1357"/>
                <a:gd name="T42" fmla="*/ 14 w 686"/>
                <a:gd name="T43" fmla="*/ 0 h 1357"/>
                <a:gd name="T44" fmla="*/ 14 w 686"/>
                <a:gd name="T45" fmla="*/ 0 h 13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86" h="1357">
                  <a:moveTo>
                    <a:pt x="200" y="0"/>
                  </a:moveTo>
                  <a:lnTo>
                    <a:pt x="268" y="118"/>
                  </a:lnTo>
                  <a:lnTo>
                    <a:pt x="306" y="268"/>
                  </a:lnTo>
                  <a:lnTo>
                    <a:pt x="363" y="359"/>
                  </a:lnTo>
                  <a:lnTo>
                    <a:pt x="426" y="454"/>
                  </a:lnTo>
                  <a:lnTo>
                    <a:pt x="464" y="635"/>
                  </a:lnTo>
                  <a:lnTo>
                    <a:pt x="289" y="749"/>
                  </a:lnTo>
                  <a:lnTo>
                    <a:pt x="257" y="865"/>
                  </a:lnTo>
                  <a:lnTo>
                    <a:pt x="426" y="808"/>
                  </a:lnTo>
                  <a:lnTo>
                    <a:pt x="450" y="857"/>
                  </a:lnTo>
                  <a:lnTo>
                    <a:pt x="526" y="939"/>
                  </a:lnTo>
                  <a:lnTo>
                    <a:pt x="686" y="962"/>
                  </a:lnTo>
                  <a:lnTo>
                    <a:pt x="380" y="1201"/>
                  </a:lnTo>
                  <a:lnTo>
                    <a:pt x="241" y="1158"/>
                  </a:lnTo>
                  <a:lnTo>
                    <a:pt x="182" y="1357"/>
                  </a:lnTo>
                  <a:lnTo>
                    <a:pt x="0" y="1315"/>
                  </a:lnTo>
                  <a:lnTo>
                    <a:pt x="89" y="1137"/>
                  </a:lnTo>
                  <a:lnTo>
                    <a:pt x="165" y="935"/>
                  </a:lnTo>
                  <a:lnTo>
                    <a:pt x="236" y="481"/>
                  </a:lnTo>
                  <a:lnTo>
                    <a:pt x="239" y="373"/>
                  </a:lnTo>
                  <a:lnTo>
                    <a:pt x="238" y="23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6" name="Freeform 207">
              <a:extLst>
                <a:ext uri="{FF2B5EF4-FFF2-40B4-BE49-F238E27FC236}">
                  <a16:creationId xmlns:a16="http://schemas.microsoft.com/office/drawing/2014/main" id="{093A8AF0-21E1-BB46-B331-A8CBFFA4B4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56" y="2941"/>
              <a:ext cx="178" cy="361"/>
            </a:xfrm>
            <a:custGeom>
              <a:avLst/>
              <a:gdLst>
                <a:gd name="T0" fmla="*/ 4 w 669"/>
                <a:gd name="T1" fmla="*/ 0 h 1198"/>
                <a:gd name="T2" fmla="*/ 19 w 669"/>
                <a:gd name="T3" fmla="*/ 10 h 1198"/>
                <a:gd name="T4" fmla="*/ 26 w 669"/>
                <a:gd name="T5" fmla="*/ 31 h 1198"/>
                <a:gd name="T6" fmla="*/ 30 w 669"/>
                <a:gd name="T7" fmla="*/ 55 h 1198"/>
                <a:gd name="T8" fmla="*/ 33 w 669"/>
                <a:gd name="T9" fmla="*/ 69 h 1198"/>
                <a:gd name="T10" fmla="*/ 41 w 669"/>
                <a:gd name="T11" fmla="*/ 72 h 1198"/>
                <a:gd name="T12" fmla="*/ 41 w 669"/>
                <a:gd name="T13" fmla="*/ 83 h 1198"/>
                <a:gd name="T14" fmla="*/ 45 w 669"/>
                <a:gd name="T15" fmla="*/ 93 h 1198"/>
                <a:gd name="T16" fmla="*/ 47 w 669"/>
                <a:gd name="T17" fmla="*/ 98 h 1198"/>
                <a:gd name="T18" fmla="*/ 46 w 669"/>
                <a:gd name="T19" fmla="*/ 103 h 1198"/>
                <a:gd name="T20" fmla="*/ 37 w 669"/>
                <a:gd name="T21" fmla="*/ 107 h 1198"/>
                <a:gd name="T22" fmla="*/ 31 w 669"/>
                <a:gd name="T23" fmla="*/ 109 h 1198"/>
                <a:gd name="T24" fmla="*/ 41 w 669"/>
                <a:gd name="T25" fmla="*/ 99 h 1198"/>
                <a:gd name="T26" fmla="*/ 36 w 669"/>
                <a:gd name="T27" fmla="*/ 86 h 1198"/>
                <a:gd name="T28" fmla="*/ 35 w 669"/>
                <a:gd name="T29" fmla="*/ 75 h 1198"/>
                <a:gd name="T30" fmla="*/ 28 w 669"/>
                <a:gd name="T31" fmla="*/ 77 h 1198"/>
                <a:gd name="T32" fmla="*/ 19 w 669"/>
                <a:gd name="T33" fmla="*/ 80 h 1198"/>
                <a:gd name="T34" fmla="*/ 7 w 669"/>
                <a:gd name="T35" fmla="*/ 88 h 1198"/>
                <a:gd name="T36" fmla="*/ 14 w 669"/>
                <a:gd name="T37" fmla="*/ 76 h 1198"/>
                <a:gd name="T38" fmla="*/ 28 w 669"/>
                <a:gd name="T39" fmla="*/ 69 h 1198"/>
                <a:gd name="T40" fmla="*/ 23 w 669"/>
                <a:gd name="T41" fmla="*/ 36 h 1198"/>
                <a:gd name="T42" fmla="*/ 17 w 669"/>
                <a:gd name="T43" fmla="*/ 17 h 1198"/>
                <a:gd name="T44" fmla="*/ 0 w 669"/>
                <a:gd name="T45" fmla="*/ 5 h 1198"/>
                <a:gd name="T46" fmla="*/ 4 w 669"/>
                <a:gd name="T47" fmla="*/ 0 h 1198"/>
                <a:gd name="T48" fmla="*/ 4 w 669"/>
                <a:gd name="T49" fmla="*/ 0 h 119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69" h="1198">
                  <a:moveTo>
                    <a:pt x="55" y="0"/>
                  </a:moveTo>
                  <a:lnTo>
                    <a:pt x="269" y="114"/>
                  </a:lnTo>
                  <a:lnTo>
                    <a:pt x="363" y="344"/>
                  </a:lnTo>
                  <a:lnTo>
                    <a:pt x="429" y="609"/>
                  </a:lnTo>
                  <a:lnTo>
                    <a:pt x="461" y="755"/>
                  </a:lnTo>
                  <a:lnTo>
                    <a:pt x="575" y="795"/>
                  </a:lnTo>
                  <a:lnTo>
                    <a:pt x="583" y="911"/>
                  </a:lnTo>
                  <a:lnTo>
                    <a:pt x="633" y="1021"/>
                  </a:lnTo>
                  <a:lnTo>
                    <a:pt x="669" y="1082"/>
                  </a:lnTo>
                  <a:lnTo>
                    <a:pt x="653" y="1139"/>
                  </a:lnTo>
                  <a:lnTo>
                    <a:pt x="524" y="1179"/>
                  </a:lnTo>
                  <a:lnTo>
                    <a:pt x="439" y="1198"/>
                  </a:lnTo>
                  <a:lnTo>
                    <a:pt x="583" y="1091"/>
                  </a:lnTo>
                  <a:lnTo>
                    <a:pt x="515" y="943"/>
                  </a:lnTo>
                  <a:lnTo>
                    <a:pt x="492" y="829"/>
                  </a:lnTo>
                  <a:lnTo>
                    <a:pt x="401" y="844"/>
                  </a:lnTo>
                  <a:lnTo>
                    <a:pt x="269" y="877"/>
                  </a:lnTo>
                  <a:lnTo>
                    <a:pt x="102" y="968"/>
                  </a:lnTo>
                  <a:lnTo>
                    <a:pt x="193" y="837"/>
                  </a:lnTo>
                  <a:lnTo>
                    <a:pt x="393" y="755"/>
                  </a:lnTo>
                  <a:lnTo>
                    <a:pt x="323" y="401"/>
                  </a:lnTo>
                  <a:lnTo>
                    <a:pt x="239" y="181"/>
                  </a:lnTo>
                  <a:lnTo>
                    <a:pt x="0" y="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7" name="Freeform 208">
              <a:extLst>
                <a:ext uri="{FF2B5EF4-FFF2-40B4-BE49-F238E27FC236}">
                  <a16:creationId xmlns:a16="http://schemas.microsoft.com/office/drawing/2014/main" id="{A6598868-A124-2045-B0D4-1C5BCEF482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2" y="3389"/>
              <a:ext cx="348" cy="505"/>
            </a:xfrm>
            <a:custGeom>
              <a:avLst/>
              <a:gdLst>
                <a:gd name="T0" fmla="*/ 21 w 1319"/>
                <a:gd name="T1" fmla="*/ 0 h 1675"/>
                <a:gd name="T2" fmla="*/ 34 w 1319"/>
                <a:gd name="T3" fmla="*/ 4 h 1675"/>
                <a:gd name="T4" fmla="*/ 51 w 1319"/>
                <a:gd name="T5" fmla="*/ 17 h 1675"/>
                <a:gd name="T6" fmla="*/ 59 w 1319"/>
                <a:gd name="T7" fmla="*/ 27 h 1675"/>
                <a:gd name="T8" fmla="*/ 66 w 1319"/>
                <a:gd name="T9" fmla="*/ 38 h 1675"/>
                <a:gd name="T10" fmla="*/ 72 w 1319"/>
                <a:gd name="T11" fmla="*/ 52 h 1675"/>
                <a:gd name="T12" fmla="*/ 78 w 1319"/>
                <a:gd name="T13" fmla="*/ 68 h 1675"/>
                <a:gd name="T14" fmla="*/ 87 w 1319"/>
                <a:gd name="T15" fmla="*/ 102 h 1675"/>
                <a:gd name="T16" fmla="*/ 92 w 1319"/>
                <a:gd name="T17" fmla="*/ 149 h 1675"/>
                <a:gd name="T18" fmla="*/ 70 w 1319"/>
                <a:gd name="T19" fmla="*/ 152 h 1675"/>
                <a:gd name="T20" fmla="*/ 72 w 1319"/>
                <a:gd name="T21" fmla="*/ 144 h 1675"/>
                <a:gd name="T22" fmla="*/ 85 w 1319"/>
                <a:gd name="T23" fmla="*/ 145 h 1675"/>
                <a:gd name="T24" fmla="*/ 83 w 1319"/>
                <a:gd name="T25" fmla="*/ 106 h 1675"/>
                <a:gd name="T26" fmla="*/ 80 w 1319"/>
                <a:gd name="T27" fmla="*/ 93 h 1675"/>
                <a:gd name="T28" fmla="*/ 77 w 1319"/>
                <a:gd name="T29" fmla="*/ 80 h 1675"/>
                <a:gd name="T30" fmla="*/ 73 w 1319"/>
                <a:gd name="T31" fmla="*/ 69 h 1675"/>
                <a:gd name="T32" fmla="*/ 69 w 1319"/>
                <a:gd name="T33" fmla="*/ 58 h 1675"/>
                <a:gd name="T34" fmla="*/ 64 w 1319"/>
                <a:gd name="T35" fmla="*/ 46 h 1675"/>
                <a:gd name="T36" fmla="*/ 56 w 1319"/>
                <a:gd name="T37" fmla="*/ 34 h 1675"/>
                <a:gd name="T38" fmla="*/ 48 w 1319"/>
                <a:gd name="T39" fmla="*/ 23 h 1675"/>
                <a:gd name="T40" fmla="*/ 43 w 1319"/>
                <a:gd name="T41" fmla="*/ 18 h 1675"/>
                <a:gd name="T42" fmla="*/ 37 w 1319"/>
                <a:gd name="T43" fmla="*/ 14 h 1675"/>
                <a:gd name="T44" fmla="*/ 25 w 1319"/>
                <a:gd name="T45" fmla="*/ 8 h 1675"/>
                <a:gd name="T46" fmla="*/ 13 w 1319"/>
                <a:gd name="T47" fmla="*/ 4 h 1675"/>
                <a:gd name="T48" fmla="*/ 0 w 1319"/>
                <a:gd name="T49" fmla="*/ 3 h 1675"/>
                <a:gd name="T50" fmla="*/ 21 w 1319"/>
                <a:gd name="T51" fmla="*/ 0 h 1675"/>
                <a:gd name="T52" fmla="*/ 21 w 1319"/>
                <a:gd name="T53" fmla="*/ 0 h 16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319" h="1675">
                  <a:moveTo>
                    <a:pt x="304" y="0"/>
                  </a:moveTo>
                  <a:lnTo>
                    <a:pt x="492" y="42"/>
                  </a:lnTo>
                  <a:lnTo>
                    <a:pt x="732" y="186"/>
                  </a:lnTo>
                  <a:lnTo>
                    <a:pt x="842" y="291"/>
                  </a:lnTo>
                  <a:lnTo>
                    <a:pt x="942" y="420"/>
                  </a:lnTo>
                  <a:lnTo>
                    <a:pt x="1038" y="574"/>
                  </a:lnTo>
                  <a:lnTo>
                    <a:pt x="1123" y="747"/>
                  </a:lnTo>
                  <a:lnTo>
                    <a:pt x="1249" y="1125"/>
                  </a:lnTo>
                  <a:lnTo>
                    <a:pt x="1319" y="1642"/>
                  </a:lnTo>
                  <a:lnTo>
                    <a:pt x="1003" y="1675"/>
                  </a:lnTo>
                  <a:lnTo>
                    <a:pt x="1036" y="1578"/>
                  </a:lnTo>
                  <a:lnTo>
                    <a:pt x="1218" y="1593"/>
                  </a:lnTo>
                  <a:lnTo>
                    <a:pt x="1188" y="1167"/>
                  </a:lnTo>
                  <a:lnTo>
                    <a:pt x="1152" y="1023"/>
                  </a:lnTo>
                  <a:lnTo>
                    <a:pt x="1104" y="886"/>
                  </a:lnTo>
                  <a:lnTo>
                    <a:pt x="1049" y="756"/>
                  </a:lnTo>
                  <a:lnTo>
                    <a:pt x="988" y="633"/>
                  </a:lnTo>
                  <a:lnTo>
                    <a:pt x="916" y="506"/>
                  </a:lnTo>
                  <a:lnTo>
                    <a:pt x="813" y="374"/>
                  </a:lnTo>
                  <a:lnTo>
                    <a:pt x="686" y="251"/>
                  </a:lnTo>
                  <a:lnTo>
                    <a:pt x="614" y="196"/>
                  </a:lnTo>
                  <a:lnTo>
                    <a:pt x="534" y="148"/>
                  </a:lnTo>
                  <a:lnTo>
                    <a:pt x="359" y="82"/>
                  </a:lnTo>
                  <a:lnTo>
                    <a:pt x="184" y="47"/>
                  </a:lnTo>
                  <a:lnTo>
                    <a:pt x="0" y="3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8" name="Freeform 209">
              <a:extLst>
                <a:ext uri="{FF2B5EF4-FFF2-40B4-BE49-F238E27FC236}">
                  <a16:creationId xmlns:a16="http://schemas.microsoft.com/office/drawing/2014/main" id="{9CB713C7-7A57-7243-9FDC-A45220B00B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65" y="3545"/>
              <a:ext cx="561" cy="335"/>
            </a:xfrm>
            <a:custGeom>
              <a:avLst/>
              <a:gdLst>
                <a:gd name="T0" fmla="*/ 0 w 2119"/>
                <a:gd name="T1" fmla="*/ 101 h 1110"/>
                <a:gd name="T2" fmla="*/ 22 w 2119"/>
                <a:gd name="T3" fmla="*/ 101 h 1110"/>
                <a:gd name="T4" fmla="*/ 26 w 2119"/>
                <a:gd name="T5" fmla="*/ 71 h 1110"/>
                <a:gd name="T6" fmla="*/ 29 w 2119"/>
                <a:gd name="T7" fmla="*/ 61 h 1110"/>
                <a:gd name="T8" fmla="*/ 34 w 2119"/>
                <a:gd name="T9" fmla="*/ 51 h 1110"/>
                <a:gd name="T10" fmla="*/ 39 w 2119"/>
                <a:gd name="T11" fmla="*/ 41 h 1110"/>
                <a:gd name="T12" fmla="*/ 44 w 2119"/>
                <a:gd name="T13" fmla="*/ 33 h 1110"/>
                <a:gd name="T14" fmla="*/ 49 w 2119"/>
                <a:gd name="T15" fmla="*/ 26 h 1110"/>
                <a:gd name="T16" fmla="*/ 53 w 2119"/>
                <a:gd name="T17" fmla="*/ 20 h 1110"/>
                <a:gd name="T18" fmla="*/ 62 w 2119"/>
                <a:gd name="T19" fmla="*/ 12 h 1110"/>
                <a:gd name="T20" fmla="*/ 72 w 2119"/>
                <a:gd name="T21" fmla="*/ 7 h 1110"/>
                <a:gd name="T22" fmla="*/ 84 w 2119"/>
                <a:gd name="T23" fmla="*/ 7 h 1110"/>
                <a:gd name="T24" fmla="*/ 97 w 2119"/>
                <a:gd name="T25" fmla="*/ 13 h 1110"/>
                <a:gd name="T26" fmla="*/ 107 w 2119"/>
                <a:gd name="T27" fmla="*/ 21 h 1110"/>
                <a:gd name="T28" fmla="*/ 121 w 2119"/>
                <a:gd name="T29" fmla="*/ 42 h 1110"/>
                <a:gd name="T30" fmla="*/ 127 w 2119"/>
                <a:gd name="T31" fmla="*/ 65 h 1110"/>
                <a:gd name="T32" fmla="*/ 129 w 2119"/>
                <a:gd name="T33" fmla="*/ 78 h 1110"/>
                <a:gd name="T34" fmla="*/ 149 w 2119"/>
                <a:gd name="T35" fmla="*/ 79 h 1110"/>
                <a:gd name="T36" fmla="*/ 147 w 2119"/>
                <a:gd name="T37" fmla="*/ 65 h 1110"/>
                <a:gd name="T38" fmla="*/ 144 w 2119"/>
                <a:gd name="T39" fmla="*/ 53 h 1110"/>
                <a:gd name="T40" fmla="*/ 141 w 2119"/>
                <a:gd name="T41" fmla="*/ 42 h 1110"/>
                <a:gd name="T42" fmla="*/ 136 w 2119"/>
                <a:gd name="T43" fmla="*/ 29 h 1110"/>
                <a:gd name="T44" fmla="*/ 133 w 2119"/>
                <a:gd name="T45" fmla="*/ 24 h 1110"/>
                <a:gd name="T46" fmla="*/ 129 w 2119"/>
                <a:gd name="T47" fmla="*/ 22 h 1110"/>
                <a:gd name="T48" fmla="*/ 119 w 2119"/>
                <a:gd name="T49" fmla="*/ 25 h 1110"/>
                <a:gd name="T50" fmla="*/ 123 w 2119"/>
                <a:gd name="T51" fmla="*/ 16 h 1110"/>
                <a:gd name="T52" fmla="*/ 116 w 2119"/>
                <a:gd name="T53" fmla="*/ 11 h 1110"/>
                <a:gd name="T54" fmla="*/ 109 w 2119"/>
                <a:gd name="T55" fmla="*/ 6 h 1110"/>
                <a:gd name="T56" fmla="*/ 94 w 2119"/>
                <a:gd name="T57" fmla="*/ 0 h 1110"/>
                <a:gd name="T58" fmla="*/ 66 w 2119"/>
                <a:gd name="T59" fmla="*/ 1 h 1110"/>
                <a:gd name="T60" fmla="*/ 56 w 2119"/>
                <a:gd name="T61" fmla="*/ 8 h 1110"/>
                <a:gd name="T62" fmla="*/ 47 w 2119"/>
                <a:gd name="T63" fmla="*/ 18 h 1110"/>
                <a:gd name="T64" fmla="*/ 39 w 2119"/>
                <a:gd name="T65" fmla="*/ 30 h 1110"/>
                <a:gd name="T66" fmla="*/ 32 w 2119"/>
                <a:gd name="T67" fmla="*/ 43 h 1110"/>
                <a:gd name="T68" fmla="*/ 21 w 2119"/>
                <a:gd name="T69" fmla="*/ 69 h 1110"/>
                <a:gd name="T70" fmla="*/ 15 w 2119"/>
                <a:gd name="T71" fmla="*/ 94 h 1110"/>
                <a:gd name="T72" fmla="*/ 6 w 2119"/>
                <a:gd name="T73" fmla="*/ 96 h 1110"/>
                <a:gd name="T74" fmla="*/ 1 w 2119"/>
                <a:gd name="T75" fmla="*/ 95 h 1110"/>
                <a:gd name="T76" fmla="*/ 0 w 2119"/>
                <a:gd name="T77" fmla="*/ 101 h 1110"/>
                <a:gd name="T78" fmla="*/ 0 w 2119"/>
                <a:gd name="T79" fmla="*/ 101 h 111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19" h="1110">
                  <a:moveTo>
                    <a:pt x="0" y="1108"/>
                  </a:moveTo>
                  <a:lnTo>
                    <a:pt x="317" y="1110"/>
                  </a:lnTo>
                  <a:lnTo>
                    <a:pt x="374" y="779"/>
                  </a:lnTo>
                  <a:lnTo>
                    <a:pt x="420" y="669"/>
                  </a:lnTo>
                  <a:lnTo>
                    <a:pt x="483" y="559"/>
                  </a:lnTo>
                  <a:lnTo>
                    <a:pt x="555" y="454"/>
                  </a:lnTo>
                  <a:lnTo>
                    <a:pt x="627" y="361"/>
                  </a:lnTo>
                  <a:lnTo>
                    <a:pt x="694" y="283"/>
                  </a:lnTo>
                  <a:lnTo>
                    <a:pt x="755" y="220"/>
                  </a:lnTo>
                  <a:lnTo>
                    <a:pt x="880" y="131"/>
                  </a:lnTo>
                  <a:lnTo>
                    <a:pt x="1030" y="74"/>
                  </a:lnTo>
                  <a:lnTo>
                    <a:pt x="1201" y="74"/>
                  </a:lnTo>
                  <a:lnTo>
                    <a:pt x="1378" y="139"/>
                  </a:lnTo>
                  <a:lnTo>
                    <a:pt x="1530" y="230"/>
                  </a:lnTo>
                  <a:lnTo>
                    <a:pt x="1722" y="458"/>
                  </a:lnTo>
                  <a:lnTo>
                    <a:pt x="1804" y="715"/>
                  </a:lnTo>
                  <a:lnTo>
                    <a:pt x="1846" y="861"/>
                  </a:lnTo>
                  <a:lnTo>
                    <a:pt x="2119" y="869"/>
                  </a:lnTo>
                  <a:lnTo>
                    <a:pt x="2093" y="716"/>
                  </a:lnTo>
                  <a:lnTo>
                    <a:pt x="2058" y="581"/>
                  </a:lnTo>
                  <a:lnTo>
                    <a:pt x="2013" y="458"/>
                  </a:lnTo>
                  <a:lnTo>
                    <a:pt x="1937" y="323"/>
                  </a:lnTo>
                  <a:lnTo>
                    <a:pt x="1891" y="270"/>
                  </a:lnTo>
                  <a:lnTo>
                    <a:pt x="1846" y="243"/>
                  </a:lnTo>
                  <a:lnTo>
                    <a:pt x="1694" y="272"/>
                  </a:lnTo>
                  <a:lnTo>
                    <a:pt x="1749" y="175"/>
                  </a:lnTo>
                  <a:lnTo>
                    <a:pt x="1659" y="116"/>
                  </a:lnTo>
                  <a:lnTo>
                    <a:pt x="1555" y="68"/>
                  </a:lnTo>
                  <a:lnTo>
                    <a:pt x="1340" y="0"/>
                  </a:lnTo>
                  <a:lnTo>
                    <a:pt x="948" y="7"/>
                  </a:lnTo>
                  <a:lnTo>
                    <a:pt x="798" y="85"/>
                  </a:lnTo>
                  <a:lnTo>
                    <a:pt x="673" y="196"/>
                  </a:lnTo>
                  <a:lnTo>
                    <a:pt x="563" y="327"/>
                  </a:lnTo>
                  <a:lnTo>
                    <a:pt x="458" y="467"/>
                  </a:lnTo>
                  <a:lnTo>
                    <a:pt x="298" y="762"/>
                  </a:lnTo>
                  <a:lnTo>
                    <a:pt x="215" y="1034"/>
                  </a:lnTo>
                  <a:lnTo>
                    <a:pt x="86" y="1053"/>
                  </a:lnTo>
                  <a:lnTo>
                    <a:pt x="8" y="1041"/>
                  </a:lnTo>
                  <a:lnTo>
                    <a:pt x="0" y="1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29" name="Freeform 210">
              <a:extLst>
                <a:ext uri="{FF2B5EF4-FFF2-40B4-BE49-F238E27FC236}">
                  <a16:creationId xmlns:a16="http://schemas.microsoft.com/office/drawing/2014/main" id="{BD6431C8-669B-2543-A70A-CB72494832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1" y="3779"/>
              <a:ext cx="198" cy="196"/>
            </a:xfrm>
            <a:custGeom>
              <a:avLst/>
              <a:gdLst>
                <a:gd name="T0" fmla="*/ 18 w 751"/>
                <a:gd name="T1" fmla="*/ 0 h 649"/>
                <a:gd name="T2" fmla="*/ 41 w 751"/>
                <a:gd name="T3" fmla="*/ 3 h 649"/>
                <a:gd name="T4" fmla="*/ 35 w 751"/>
                <a:gd name="T5" fmla="*/ 35 h 649"/>
                <a:gd name="T6" fmla="*/ 27 w 751"/>
                <a:gd name="T7" fmla="*/ 40 h 649"/>
                <a:gd name="T8" fmla="*/ 32 w 751"/>
                <a:gd name="T9" fmla="*/ 7 h 649"/>
                <a:gd name="T10" fmla="*/ 7 w 751"/>
                <a:gd name="T11" fmla="*/ 8 h 649"/>
                <a:gd name="T12" fmla="*/ 16 w 751"/>
                <a:gd name="T13" fmla="*/ 20 h 649"/>
                <a:gd name="T14" fmla="*/ 19 w 751"/>
                <a:gd name="T15" fmla="*/ 31 h 649"/>
                <a:gd name="T16" fmla="*/ 15 w 751"/>
                <a:gd name="T17" fmla="*/ 46 h 649"/>
                <a:gd name="T18" fmla="*/ 27 w 751"/>
                <a:gd name="T19" fmla="*/ 51 h 649"/>
                <a:gd name="T20" fmla="*/ 38 w 751"/>
                <a:gd name="T21" fmla="*/ 44 h 649"/>
                <a:gd name="T22" fmla="*/ 46 w 751"/>
                <a:gd name="T23" fmla="*/ 48 h 649"/>
                <a:gd name="T24" fmla="*/ 52 w 751"/>
                <a:gd name="T25" fmla="*/ 59 h 649"/>
                <a:gd name="T26" fmla="*/ 26 w 751"/>
                <a:gd name="T27" fmla="*/ 59 h 649"/>
                <a:gd name="T28" fmla="*/ 20 w 751"/>
                <a:gd name="T29" fmla="*/ 53 h 649"/>
                <a:gd name="T30" fmla="*/ 7 w 751"/>
                <a:gd name="T31" fmla="*/ 51 h 649"/>
                <a:gd name="T32" fmla="*/ 11 w 751"/>
                <a:gd name="T33" fmla="*/ 32 h 649"/>
                <a:gd name="T34" fmla="*/ 9 w 751"/>
                <a:gd name="T35" fmla="*/ 22 h 649"/>
                <a:gd name="T36" fmla="*/ 5 w 751"/>
                <a:gd name="T37" fmla="*/ 13 h 649"/>
                <a:gd name="T38" fmla="*/ 0 w 751"/>
                <a:gd name="T39" fmla="*/ 2 h 649"/>
                <a:gd name="T40" fmla="*/ 18 w 751"/>
                <a:gd name="T41" fmla="*/ 0 h 649"/>
                <a:gd name="T42" fmla="*/ 18 w 751"/>
                <a:gd name="T43" fmla="*/ 0 h 6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51" h="649">
                  <a:moveTo>
                    <a:pt x="261" y="0"/>
                  </a:moveTo>
                  <a:lnTo>
                    <a:pt x="589" y="35"/>
                  </a:lnTo>
                  <a:lnTo>
                    <a:pt x="496" y="386"/>
                  </a:lnTo>
                  <a:lnTo>
                    <a:pt x="382" y="445"/>
                  </a:lnTo>
                  <a:lnTo>
                    <a:pt x="458" y="75"/>
                  </a:lnTo>
                  <a:lnTo>
                    <a:pt x="99" y="84"/>
                  </a:lnTo>
                  <a:lnTo>
                    <a:pt x="223" y="215"/>
                  </a:lnTo>
                  <a:lnTo>
                    <a:pt x="276" y="346"/>
                  </a:lnTo>
                  <a:lnTo>
                    <a:pt x="215" y="502"/>
                  </a:lnTo>
                  <a:lnTo>
                    <a:pt x="390" y="559"/>
                  </a:lnTo>
                  <a:lnTo>
                    <a:pt x="544" y="485"/>
                  </a:lnTo>
                  <a:lnTo>
                    <a:pt x="665" y="527"/>
                  </a:lnTo>
                  <a:lnTo>
                    <a:pt x="751" y="649"/>
                  </a:lnTo>
                  <a:lnTo>
                    <a:pt x="375" y="649"/>
                  </a:lnTo>
                  <a:lnTo>
                    <a:pt x="283" y="576"/>
                  </a:lnTo>
                  <a:lnTo>
                    <a:pt x="99" y="559"/>
                  </a:lnTo>
                  <a:lnTo>
                    <a:pt x="160" y="354"/>
                  </a:lnTo>
                  <a:lnTo>
                    <a:pt x="126" y="246"/>
                  </a:lnTo>
                  <a:lnTo>
                    <a:pt x="71" y="139"/>
                  </a:lnTo>
                  <a:lnTo>
                    <a:pt x="0" y="2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0" name="Freeform 211">
              <a:extLst>
                <a:ext uri="{FF2B5EF4-FFF2-40B4-BE49-F238E27FC236}">
                  <a16:creationId xmlns:a16="http://schemas.microsoft.com/office/drawing/2014/main" id="{E312E548-A458-E046-8265-60B5467ED6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3" y="3492"/>
              <a:ext cx="205" cy="295"/>
            </a:xfrm>
            <a:custGeom>
              <a:avLst/>
              <a:gdLst>
                <a:gd name="T0" fmla="*/ 22 w 774"/>
                <a:gd name="T1" fmla="*/ 7 h 977"/>
                <a:gd name="T2" fmla="*/ 17 w 774"/>
                <a:gd name="T3" fmla="*/ 14 h 977"/>
                <a:gd name="T4" fmla="*/ 8 w 774"/>
                <a:gd name="T5" fmla="*/ 37 h 977"/>
                <a:gd name="T6" fmla="*/ 2 w 774"/>
                <a:gd name="T7" fmla="*/ 70 h 977"/>
                <a:gd name="T8" fmla="*/ 0 w 774"/>
                <a:gd name="T9" fmla="*/ 88 h 977"/>
                <a:gd name="T10" fmla="*/ 15 w 774"/>
                <a:gd name="T11" fmla="*/ 89 h 977"/>
                <a:gd name="T12" fmla="*/ 15 w 774"/>
                <a:gd name="T13" fmla="*/ 73 h 977"/>
                <a:gd name="T14" fmla="*/ 17 w 774"/>
                <a:gd name="T15" fmla="*/ 59 h 977"/>
                <a:gd name="T16" fmla="*/ 23 w 774"/>
                <a:gd name="T17" fmla="*/ 66 h 977"/>
                <a:gd name="T18" fmla="*/ 25 w 774"/>
                <a:gd name="T19" fmla="*/ 80 h 977"/>
                <a:gd name="T20" fmla="*/ 39 w 774"/>
                <a:gd name="T21" fmla="*/ 85 h 977"/>
                <a:gd name="T22" fmla="*/ 40 w 774"/>
                <a:gd name="T23" fmla="*/ 81 h 977"/>
                <a:gd name="T24" fmla="*/ 36 w 774"/>
                <a:gd name="T25" fmla="*/ 72 h 977"/>
                <a:gd name="T26" fmla="*/ 34 w 774"/>
                <a:gd name="T27" fmla="*/ 60 h 977"/>
                <a:gd name="T28" fmla="*/ 42 w 774"/>
                <a:gd name="T29" fmla="*/ 50 h 977"/>
                <a:gd name="T30" fmla="*/ 48 w 774"/>
                <a:gd name="T31" fmla="*/ 63 h 977"/>
                <a:gd name="T32" fmla="*/ 52 w 774"/>
                <a:gd name="T33" fmla="*/ 55 h 977"/>
                <a:gd name="T34" fmla="*/ 54 w 774"/>
                <a:gd name="T35" fmla="*/ 44 h 977"/>
                <a:gd name="T36" fmla="*/ 51 w 774"/>
                <a:gd name="T37" fmla="*/ 34 h 977"/>
                <a:gd name="T38" fmla="*/ 45 w 774"/>
                <a:gd name="T39" fmla="*/ 28 h 977"/>
                <a:gd name="T40" fmla="*/ 42 w 774"/>
                <a:gd name="T41" fmla="*/ 26 h 977"/>
                <a:gd name="T42" fmla="*/ 31 w 774"/>
                <a:gd name="T43" fmla="*/ 32 h 977"/>
                <a:gd name="T44" fmla="*/ 28 w 774"/>
                <a:gd name="T45" fmla="*/ 28 h 977"/>
                <a:gd name="T46" fmla="*/ 32 w 774"/>
                <a:gd name="T47" fmla="*/ 18 h 977"/>
                <a:gd name="T48" fmla="*/ 39 w 774"/>
                <a:gd name="T49" fmla="*/ 12 h 977"/>
                <a:gd name="T50" fmla="*/ 44 w 774"/>
                <a:gd name="T51" fmla="*/ 9 h 977"/>
                <a:gd name="T52" fmla="*/ 40 w 774"/>
                <a:gd name="T53" fmla="*/ 4 h 977"/>
                <a:gd name="T54" fmla="*/ 29 w 774"/>
                <a:gd name="T55" fmla="*/ 0 h 977"/>
                <a:gd name="T56" fmla="*/ 25 w 774"/>
                <a:gd name="T57" fmla="*/ 6 h 977"/>
                <a:gd name="T58" fmla="*/ 22 w 774"/>
                <a:gd name="T59" fmla="*/ 7 h 977"/>
                <a:gd name="T60" fmla="*/ 22 w 774"/>
                <a:gd name="T61" fmla="*/ 7 h 97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74" h="977">
                  <a:moveTo>
                    <a:pt x="318" y="78"/>
                  </a:moveTo>
                  <a:lnTo>
                    <a:pt x="247" y="156"/>
                  </a:lnTo>
                  <a:lnTo>
                    <a:pt x="120" y="401"/>
                  </a:lnTo>
                  <a:lnTo>
                    <a:pt x="31" y="772"/>
                  </a:lnTo>
                  <a:lnTo>
                    <a:pt x="0" y="971"/>
                  </a:lnTo>
                  <a:lnTo>
                    <a:pt x="211" y="977"/>
                  </a:lnTo>
                  <a:lnTo>
                    <a:pt x="207" y="804"/>
                  </a:lnTo>
                  <a:lnTo>
                    <a:pt x="249" y="641"/>
                  </a:lnTo>
                  <a:lnTo>
                    <a:pt x="321" y="726"/>
                  </a:lnTo>
                  <a:lnTo>
                    <a:pt x="352" y="878"/>
                  </a:lnTo>
                  <a:lnTo>
                    <a:pt x="559" y="935"/>
                  </a:lnTo>
                  <a:lnTo>
                    <a:pt x="567" y="890"/>
                  </a:lnTo>
                  <a:lnTo>
                    <a:pt x="510" y="793"/>
                  </a:lnTo>
                  <a:lnTo>
                    <a:pt x="479" y="656"/>
                  </a:lnTo>
                  <a:lnTo>
                    <a:pt x="601" y="549"/>
                  </a:lnTo>
                  <a:lnTo>
                    <a:pt x="692" y="694"/>
                  </a:lnTo>
                  <a:lnTo>
                    <a:pt x="747" y="599"/>
                  </a:lnTo>
                  <a:lnTo>
                    <a:pt x="774" y="481"/>
                  </a:lnTo>
                  <a:lnTo>
                    <a:pt x="721" y="373"/>
                  </a:lnTo>
                  <a:lnTo>
                    <a:pt x="645" y="312"/>
                  </a:lnTo>
                  <a:lnTo>
                    <a:pt x="601" y="287"/>
                  </a:lnTo>
                  <a:lnTo>
                    <a:pt x="437" y="348"/>
                  </a:lnTo>
                  <a:lnTo>
                    <a:pt x="397" y="304"/>
                  </a:lnTo>
                  <a:lnTo>
                    <a:pt x="449" y="202"/>
                  </a:lnTo>
                  <a:lnTo>
                    <a:pt x="557" y="131"/>
                  </a:lnTo>
                  <a:lnTo>
                    <a:pt x="624" y="99"/>
                  </a:lnTo>
                  <a:lnTo>
                    <a:pt x="567" y="42"/>
                  </a:lnTo>
                  <a:lnTo>
                    <a:pt x="411" y="0"/>
                  </a:lnTo>
                  <a:lnTo>
                    <a:pt x="356" y="67"/>
                  </a:lnTo>
                  <a:lnTo>
                    <a:pt x="318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1" name="Freeform 212">
              <a:extLst>
                <a:ext uri="{FF2B5EF4-FFF2-40B4-BE49-F238E27FC236}">
                  <a16:creationId xmlns:a16="http://schemas.microsoft.com/office/drawing/2014/main" id="{62985E1B-FC52-CC4D-AB42-91141A9AFC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2" y="3792"/>
              <a:ext cx="174" cy="210"/>
            </a:xfrm>
            <a:custGeom>
              <a:avLst/>
              <a:gdLst>
                <a:gd name="T0" fmla="*/ 15 w 656"/>
                <a:gd name="T1" fmla="*/ 0 h 698"/>
                <a:gd name="T2" fmla="*/ 0 w 656"/>
                <a:gd name="T3" fmla="*/ 2 h 698"/>
                <a:gd name="T4" fmla="*/ 3 w 656"/>
                <a:gd name="T5" fmla="*/ 11 h 698"/>
                <a:gd name="T6" fmla="*/ 7 w 656"/>
                <a:gd name="T7" fmla="*/ 26 h 698"/>
                <a:gd name="T8" fmla="*/ 7 w 656"/>
                <a:gd name="T9" fmla="*/ 40 h 698"/>
                <a:gd name="T10" fmla="*/ 4 w 656"/>
                <a:gd name="T11" fmla="*/ 47 h 698"/>
                <a:gd name="T12" fmla="*/ 3 w 656"/>
                <a:gd name="T13" fmla="*/ 55 h 698"/>
                <a:gd name="T14" fmla="*/ 18 w 656"/>
                <a:gd name="T15" fmla="*/ 58 h 698"/>
                <a:gd name="T16" fmla="*/ 24 w 656"/>
                <a:gd name="T17" fmla="*/ 63 h 698"/>
                <a:gd name="T18" fmla="*/ 46 w 656"/>
                <a:gd name="T19" fmla="*/ 62 h 698"/>
                <a:gd name="T20" fmla="*/ 45 w 656"/>
                <a:gd name="T21" fmla="*/ 57 h 698"/>
                <a:gd name="T22" fmla="*/ 42 w 656"/>
                <a:gd name="T23" fmla="*/ 51 h 698"/>
                <a:gd name="T24" fmla="*/ 33 w 656"/>
                <a:gd name="T25" fmla="*/ 46 h 698"/>
                <a:gd name="T26" fmla="*/ 19 w 656"/>
                <a:gd name="T27" fmla="*/ 49 h 698"/>
                <a:gd name="T28" fmla="*/ 16 w 656"/>
                <a:gd name="T29" fmla="*/ 45 h 698"/>
                <a:gd name="T30" fmla="*/ 16 w 656"/>
                <a:gd name="T31" fmla="*/ 40 h 698"/>
                <a:gd name="T32" fmla="*/ 19 w 656"/>
                <a:gd name="T33" fmla="*/ 28 h 698"/>
                <a:gd name="T34" fmla="*/ 16 w 656"/>
                <a:gd name="T35" fmla="*/ 15 h 698"/>
                <a:gd name="T36" fmla="*/ 10 w 656"/>
                <a:gd name="T37" fmla="*/ 8 h 698"/>
                <a:gd name="T38" fmla="*/ 7 w 656"/>
                <a:gd name="T39" fmla="*/ 4 h 698"/>
                <a:gd name="T40" fmla="*/ 27 w 656"/>
                <a:gd name="T41" fmla="*/ 3 h 698"/>
                <a:gd name="T42" fmla="*/ 15 w 656"/>
                <a:gd name="T43" fmla="*/ 0 h 698"/>
                <a:gd name="T44" fmla="*/ 15 w 656"/>
                <a:gd name="T45" fmla="*/ 0 h 6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56" h="698">
                  <a:moveTo>
                    <a:pt x="211" y="0"/>
                  </a:moveTo>
                  <a:lnTo>
                    <a:pt x="0" y="17"/>
                  </a:lnTo>
                  <a:lnTo>
                    <a:pt x="40" y="116"/>
                  </a:lnTo>
                  <a:lnTo>
                    <a:pt x="101" y="291"/>
                  </a:lnTo>
                  <a:lnTo>
                    <a:pt x="97" y="439"/>
                  </a:lnTo>
                  <a:lnTo>
                    <a:pt x="59" y="517"/>
                  </a:lnTo>
                  <a:lnTo>
                    <a:pt x="46" y="612"/>
                  </a:lnTo>
                  <a:lnTo>
                    <a:pt x="253" y="641"/>
                  </a:lnTo>
                  <a:lnTo>
                    <a:pt x="338" y="698"/>
                  </a:lnTo>
                  <a:lnTo>
                    <a:pt x="656" y="681"/>
                  </a:lnTo>
                  <a:lnTo>
                    <a:pt x="644" y="633"/>
                  </a:lnTo>
                  <a:lnTo>
                    <a:pt x="597" y="559"/>
                  </a:lnTo>
                  <a:lnTo>
                    <a:pt x="464" y="509"/>
                  </a:lnTo>
                  <a:lnTo>
                    <a:pt x="264" y="538"/>
                  </a:lnTo>
                  <a:lnTo>
                    <a:pt x="226" y="498"/>
                  </a:lnTo>
                  <a:lnTo>
                    <a:pt x="230" y="439"/>
                  </a:lnTo>
                  <a:lnTo>
                    <a:pt x="268" y="312"/>
                  </a:lnTo>
                  <a:lnTo>
                    <a:pt x="224" y="169"/>
                  </a:lnTo>
                  <a:lnTo>
                    <a:pt x="146" y="88"/>
                  </a:lnTo>
                  <a:lnTo>
                    <a:pt x="101" y="46"/>
                  </a:lnTo>
                  <a:lnTo>
                    <a:pt x="376" y="38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2" name="Freeform 213">
              <a:extLst>
                <a:ext uri="{FF2B5EF4-FFF2-40B4-BE49-F238E27FC236}">
                  <a16:creationId xmlns:a16="http://schemas.microsoft.com/office/drawing/2014/main" id="{24976281-480E-FF4F-96F6-65465DF39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" y="3792"/>
              <a:ext cx="161" cy="208"/>
            </a:xfrm>
            <a:custGeom>
              <a:avLst/>
              <a:gdLst>
                <a:gd name="T0" fmla="*/ 0 w 612"/>
                <a:gd name="T1" fmla="*/ 0 h 690"/>
                <a:gd name="T2" fmla="*/ 21 w 612"/>
                <a:gd name="T3" fmla="*/ 3 h 690"/>
                <a:gd name="T4" fmla="*/ 18 w 612"/>
                <a:gd name="T5" fmla="*/ 10 h 690"/>
                <a:gd name="T6" fmla="*/ 15 w 612"/>
                <a:gd name="T7" fmla="*/ 24 h 690"/>
                <a:gd name="T8" fmla="*/ 17 w 612"/>
                <a:gd name="T9" fmla="*/ 36 h 690"/>
                <a:gd name="T10" fmla="*/ 28 w 612"/>
                <a:gd name="T11" fmla="*/ 37 h 690"/>
                <a:gd name="T12" fmla="*/ 38 w 612"/>
                <a:gd name="T13" fmla="*/ 45 h 690"/>
                <a:gd name="T14" fmla="*/ 42 w 612"/>
                <a:gd name="T15" fmla="*/ 61 h 690"/>
                <a:gd name="T16" fmla="*/ 36 w 612"/>
                <a:gd name="T17" fmla="*/ 63 h 690"/>
                <a:gd name="T18" fmla="*/ 17 w 612"/>
                <a:gd name="T19" fmla="*/ 62 h 690"/>
                <a:gd name="T20" fmla="*/ 37 w 612"/>
                <a:gd name="T21" fmla="*/ 57 h 690"/>
                <a:gd name="T22" fmla="*/ 34 w 612"/>
                <a:gd name="T23" fmla="*/ 47 h 690"/>
                <a:gd name="T24" fmla="*/ 31 w 612"/>
                <a:gd name="T25" fmla="*/ 43 h 690"/>
                <a:gd name="T26" fmla="*/ 27 w 612"/>
                <a:gd name="T27" fmla="*/ 41 h 690"/>
                <a:gd name="T28" fmla="*/ 16 w 612"/>
                <a:gd name="T29" fmla="*/ 40 h 690"/>
                <a:gd name="T30" fmla="*/ 7 w 612"/>
                <a:gd name="T31" fmla="*/ 44 h 690"/>
                <a:gd name="T32" fmla="*/ 11 w 612"/>
                <a:gd name="T33" fmla="*/ 36 h 690"/>
                <a:gd name="T34" fmla="*/ 11 w 612"/>
                <a:gd name="T35" fmla="*/ 22 h 690"/>
                <a:gd name="T36" fmla="*/ 13 w 612"/>
                <a:gd name="T37" fmla="*/ 9 h 690"/>
                <a:gd name="T38" fmla="*/ 0 w 612"/>
                <a:gd name="T39" fmla="*/ 0 h 690"/>
                <a:gd name="T40" fmla="*/ 0 w 612"/>
                <a:gd name="T41" fmla="*/ 0 h 6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12" h="690">
                  <a:moveTo>
                    <a:pt x="0" y="0"/>
                  </a:moveTo>
                  <a:lnTo>
                    <a:pt x="308" y="30"/>
                  </a:lnTo>
                  <a:lnTo>
                    <a:pt x="266" y="114"/>
                  </a:lnTo>
                  <a:lnTo>
                    <a:pt x="218" y="262"/>
                  </a:lnTo>
                  <a:lnTo>
                    <a:pt x="241" y="399"/>
                  </a:lnTo>
                  <a:lnTo>
                    <a:pt x="399" y="407"/>
                  </a:lnTo>
                  <a:lnTo>
                    <a:pt x="547" y="492"/>
                  </a:lnTo>
                  <a:lnTo>
                    <a:pt x="612" y="677"/>
                  </a:lnTo>
                  <a:lnTo>
                    <a:pt x="513" y="690"/>
                  </a:lnTo>
                  <a:lnTo>
                    <a:pt x="241" y="686"/>
                  </a:lnTo>
                  <a:lnTo>
                    <a:pt x="536" y="627"/>
                  </a:lnTo>
                  <a:lnTo>
                    <a:pt x="485" y="521"/>
                  </a:lnTo>
                  <a:lnTo>
                    <a:pt x="447" y="471"/>
                  </a:lnTo>
                  <a:lnTo>
                    <a:pt x="386" y="447"/>
                  </a:lnTo>
                  <a:lnTo>
                    <a:pt x="226" y="439"/>
                  </a:lnTo>
                  <a:lnTo>
                    <a:pt x="104" y="481"/>
                  </a:lnTo>
                  <a:lnTo>
                    <a:pt x="165" y="394"/>
                  </a:lnTo>
                  <a:lnTo>
                    <a:pt x="158" y="241"/>
                  </a:lnTo>
                  <a:lnTo>
                    <a:pt x="182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3" name="Freeform 214">
              <a:extLst>
                <a:ext uri="{FF2B5EF4-FFF2-40B4-BE49-F238E27FC236}">
                  <a16:creationId xmlns:a16="http://schemas.microsoft.com/office/drawing/2014/main" id="{1C73E2B7-6DED-8A4C-8012-1860089B2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9" y="3985"/>
              <a:ext cx="55" cy="21"/>
            </a:xfrm>
            <a:custGeom>
              <a:avLst/>
              <a:gdLst>
                <a:gd name="T0" fmla="*/ 1 w 205"/>
                <a:gd name="T1" fmla="*/ 0 h 70"/>
                <a:gd name="T2" fmla="*/ 13 w 205"/>
                <a:gd name="T3" fmla="*/ 2 h 70"/>
                <a:gd name="T4" fmla="*/ 15 w 205"/>
                <a:gd name="T5" fmla="*/ 6 h 70"/>
                <a:gd name="T6" fmla="*/ 0 w 205"/>
                <a:gd name="T7" fmla="*/ 6 h 70"/>
                <a:gd name="T8" fmla="*/ 1 w 205"/>
                <a:gd name="T9" fmla="*/ 0 h 70"/>
                <a:gd name="T10" fmla="*/ 1 w 205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" h="70">
                  <a:moveTo>
                    <a:pt x="15" y="0"/>
                  </a:moveTo>
                  <a:lnTo>
                    <a:pt x="186" y="24"/>
                  </a:lnTo>
                  <a:lnTo>
                    <a:pt x="205" y="64"/>
                  </a:lnTo>
                  <a:lnTo>
                    <a:pt x="0" y="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4" name="Freeform 215">
              <a:extLst>
                <a:ext uri="{FF2B5EF4-FFF2-40B4-BE49-F238E27FC236}">
                  <a16:creationId xmlns:a16="http://schemas.microsoft.com/office/drawing/2014/main" id="{0B7B037A-79E0-F646-834F-9C9FB5B5F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1" y="3954"/>
              <a:ext cx="59" cy="24"/>
            </a:xfrm>
            <a:custGeom>
              <a:avLst/>
              <a:gdLst>
                <a:gd name="T0" fmla="*/ 2 w 226"/>
                <a:gd name="T1" fmla="*/ 0 h 78"/>
                <a:gd name="T2" fmla="*/ 13 w 226"/>
                <a:gd name="T3" fmla="*/ 1 h 78"/>
                <a:gd name="T4" fmla="*/ 15 w 226"/>
                <a:gd name="T5" fmla="*/ 7 h 78"/>
                <a:gd name="T6" fmla="*/ 0 w 226"/>
                <a:gd name="T7" fmla="*/ 7 h 78"/>
                <a:gd name="T8" fmla="*/ 2 w 226"/>
                <a:gd name="T9" fmla="*/ 0 h 78"/>
                <a:gd name="T10" fmla="*/ 2 w 226"/>
                <a:gd name="T11" fmla="*/ 0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6" h="78">
                  <a:moveTo>
                    <a:pt x="32" y="0"/>
                  </a:moveTo>
                  <a:lnTo>
                    <a:pt x="193" y="12"/>
                  </a:lnTo>
                  <a:lnTo>
                    <a:pt x="226" y="74"/>
                  </a:lnTo>
                  <a:lnTo>
                    <a:pt x="0" y="7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5" name="Freeform 216">
              <a:extLst>
                <a:ext uri="{FF2B5EF4-FFF2-40B4-BE49-F238E27FC236}">
                  <a16:creationId xmlns:a16="http://schemas.microsoft.com/office/drawing/2014/main" id="{6FD6E7ED-E834-B04C-8773-4ABD6350F0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3" y="3096"/>
              <a:ext cx="44" cy="53"/>
            </a:xfrm>
            <a:custGeom>
              <a:avLst/>
              <a:gdLst>
                <a:gd name="T0" fmla="*/ 5 w 165"/>
                <a:gd name="T1" fmla="*/ 0 h 173"/>
                <a:gd name="T2" fmla="*/ 4 w 165"/>
                <a:gd name="T3" fmla="*/ 10 h 173"/>
                <a:gd name="T4" fmla="*/ 12 w 165"/>
                <a:gd name="T5" fmla="*/ 13 h 173"/>
                <a:gd name="T6" fmla="*/ 3 w 165"/>
                <a:gd name="T7" fmla="*/ 16 h 173"/>
                <a:gd name="T8" fmla="*/ 0 w 165"/>
                <a:gd name="T9" fmla="*/ 14 h 173"/>
                <a:gd name="T10" fmla="*/ 0 w 165"/>
                <a:gd name="T11" fmla="*/ 9 h 173"/>
                <a:gd name="T12" fmla="*/ 3 w 165"/>
                <a:gd name="T13" fmla="*/ 3 h 173"/>
                <a:gd name="T14" fmla="*/ 5 w 165"/>
                <a:gd name="T15" fmla="*/ 0 h 173"/>
                <a:gd name="T16" fmla="*/ 5 w 165"/>
                <a:gd name="T17" fmla="*/ 0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173">
                  <a:moveTo>
                    <a:pt x="76" y="0"/>
                  </a:moveTo>
                  <a:lnTo>
                    <a:pt x="61" y="105"/>
                  </a:lnTo>
                  <a:lnTo>
                    <a:pt x="165" y="137"/>
                  </a:lnTo>
                  <a:lnTo>
                    <a:pt x="47" y="173"/>
                  </a:lnTo>
                  <a:lnTo>
                    <a:pt x="0" y="154"/>
                  </a:lnTo>
                  <a:lnTo>
                    <a:pt x="0" y="99"/>
                  </a:lnTo>
                  <a:lnTo>
                    <a:pt x="46" y="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6" name="Freeform 217">
              <a:extLst>
                <a:ext uri="{FF2B5EF4-FFF2-40B4-BE49-F238E27FC236}">
                  <a16:creationId xmlns:a16="http://schemas.microsoft.com/office/drawing/2014/main" id="{47247E1C-0FFF-8048-8DE5-3A6FDADFEF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4" y="3174"/>
              <a:ext cx="45" cy="53"/>
            </a:xfrm>
            <a:custGeom>
              <a:avLst/>
              <a:gdLst>
                <a:gd name="T0" fmla="*/ 5 w 173"/>
                <a:gd name="T1" fmla="*/ 0 h 173"/>
                <a:gd name="T2" fmla="*/ 4 w 173"/>
                <a:gd name="T3" fmla="*/ 9 h 173"/>
                <a:gd name="T4" fmla="*/ 12 w 173"/>
                <a:gd name="T5" fmla="*/ 12 h 173"/>
                <a:gd name="T6" fmla="*/ 6 w 173"/>
                <a:gd name="T7" fmla="*/ 16 h 173"/>
                <a:gd name="T8" fmla="*/ 1 w 173"/>
                <a:gd name="T9" fmla="*/ 15 h 173"/>
                <a:gd name="T10" fmla="*/ 0 w 173"/>
                <a:gd name="T11" fmla="*/ 10 h 173"/>
                <a:gd name="T12" fmla="*/ 3 w 173"/>
                <a:gd name="T13" fmla="*/ 4 h 173"/>
                <a:gd name="T14" fmla="*/ 5 w 173"/>
                <a:gd name="T15" fmla="*/ 0 h 173"/>
                <a:gd name="T16" fmla="*/ 5 w 173"/>
                <a:gd name="T17" fmla="*/ 0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3" h="173">
                  <a:moveTo>
                    <a:pt x="72" y="0"/>
                  </a:moveTo>
                  <a:lnTo>
                    <a:pt x="66" y="97"/>
                  </a:lnTo>
                  <a:lnTo>
                    <a:pt x="173" y="127"/>
                  </a:lnTo>
                  <a:lnTo>
                    <a:pt x="83" y="173"/>
                  </a:lnTo>
                  <a:lnTo>
                    <a:pt x="20" y="161"/>
                  </a:lnTo>
                  <a:lnTo>
                    <a:pt x="0" y="110"/>
                  </a:lnTo>
                  <a:lnTo>
                    <a:pt x="38" y="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7" name="Freeform 218">
              <a:extLst>
                <a:ext uri="{FF2B5EF4-FFF2-40B4-BE49-F238E27FC236}">
                  <a16:creationId xmlns:a16="http://schemas.microsoft.com/office/drawing/2014/main" id="{F7B73CE4-8044-E74C-8C40-41A4D4383A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6" y="2794"/>
              <a:ext cx="125" cy="226"/>
            </a:xfrm>
            <a:custGeom>
              <a:avLst/>
              <a:gdLst>
                <a:gd name="T0" fmla="*/ 33 w 471"/>
                <a:gd name="T1" fmla="*/ 55 h 747"/>
                <a:gd name="T2" fmla="*/ 31 w 471"/>
                <a:gd name="T3" fmla="*/ 57 h 747"/>
                <a:gd name="T4" fmla="*/ 27 w 471"/>
                <a:gd name="T5" fmla="*/ 62 h 747"/>
                <a:gd name="T6" fmla="*/ 20 w 471"/>
                <a:gd name="T7" fmla="*/ 62 h 747"/>
                <a:gd name="T8" fmla="*/ 15 w 471"/>
                <a:gd name="T9" fmla="*/ 52 h 747"/>
                <a:gd name="T10" fmla="*/ 14 w 471"/>
                <a:gd name="T11" fmla="*/ 47 h 747"/>
                <a:gd name="T12" fmla="*/ 19 w 471"/>
                <a:gd name="T13" fmla="*/ 50 h 747"/>
                <a:gd name="T14" fmla="*/ 26 w 471"/>
                <a:gd name="T15" fmla="*/ 49 h 747"/>
                <a:gd name="T16" fmla="*/ 16 w 471"/>
                <a:gd name="T17" fmla="*/ 43 h 747"/>
                <a:gd name="T18" fmla="*/ 8 w 471"/>
                <a:gd name="T19" fmla="*/ 33 h 747"/>
                <a:gd name="T20" fmla="*/ 11 w 471"/>
                <a:gd name="T21" fmla="*/ 28 h 747"/>
                <a:gd name="T22" fmla="*/ 6 w 471"/>
                <a:gd name="T23" fmla="*/ 24 h 747"/>
                <a:gd name="T24" fmla="*/ 8 w 471"/>
                <a:gd name="T25" fmla="*/ 15 h 747"/>
                <a:gd name="T26" fmla="*/ 12 w 471"/>
                <a:gd name="T27" fmla="*/ 14 h 747"/>
                <a:gd name="T28" fmla="*/ 16 w 471"/>
                <a:gd name="T29" fmla="*/ 18 h 747"/>
                <a:gd name="T30" fmla="*/ 15 w 471"/>
                <a:gd name="T31" fmla="*/ 8 h 747"/>
                <a:gd name="T32" fmla="*/ 18 w 471"/>
                <a:gd name="T33" fmla="*/ 0 h 747"/>
                <a:gd name="T34" fmla="*/ 5 w 471"/>
                <a:gd name="T35" fmla="*/ 5 h 747"/>
                <a:gd name="T36" fmla="*/ 3 w 471"/>
                <a:gd name="T37" fmla="*/ 9 h 747"/>
                <a:gd name="T38" fmla="*/ 0 w 471"/>
                <a:gd name="T39" fmla="*/ 16 h 747"/>
                <a:gd name="T40" fmla="*/ 0 w 471"/>
                <a:gd name="T41" fmla="*/ 28 h 747"/>
                <a:gd name="T42" fmla="*/ 4 w 471"/>
                <a:gd name="T43" fmla="*/ 38 h 747"/>
                <a:gd name="T44" fmla="*/ 4 w 471"/>
                <a:gd name="T45" fmla="*/ 47 h 747"/>
                <a:gd name="T46" fmla="*/ 5 w 471"/>
                <a:gd name="T47" fmla="*/ 55 h 747"/>
                <a:gd name="T48" fmla="*/ 11 w 471"/>
                <a:gd name="T49" fmla="*/ 64 h 747"/>
                <a:gd name="T50" fmla="*/ 21 w 471"/>
                <a:gd name="T51" fmla="*/ 68 h 747"/>
                <a:gd name="T52" fmla="*/ 29 w 471"/>
                <a:gd name="T53" fmla="*/ 66 h 747"/>
                <a:gd name="T54" fmla="*/ 33 w 471"/>
                <a:gd name="T55" fmla="*/ 55 h 747"/>
                <a:gd name="T56" fmla="*/ 33 w 471"/>
                <a:gd name="T57" fmla="*/ 55 h 7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1" h="747">
                  <a:moveTo>
                    <a:pt x="471" y="600"/>
                  </a:moveTo>
                  <a:lnTo>
                    <a:pt x="439" y="629"/>
                  </a:lnTo>
                  <a:lnTo>
                    <a:pt x="378" y="674"/>
                  </a:lnTo>
                  <a:lnTo>
                    <a:pt x="283" y="678"/>
                  </a:lnTo>
                  <a:lnTo>
                    <a:pt x="213" y="570"/>
                  </a:lnTo>
                  <a:lnTo>
                    <a:pt x="199" y="515"/>
                  </a:lnTo>
                  <a:lnTo>
                    <a:pt x="262" y="541"/>
                  </a:lnTo>
                  <a:lnTo>
                    <a:pt x="372" y="532"/>
                  </a:lnTo>
                  <a:lnTo>
                    <a:pt x="234" y="469"/>
                  </a:lnTo>
                  <a:lnTo>
                    <a:pt x="120" y="365"/>
                  </a:lnTo>
                  <a:lnTo>
                    <a:pt x="158" y="300"/>
                  </a:lnTo>
                  <a:lnTo>
                    <a:pt x="89" y="260"/>
                  </a:lnTo>
                  <a:lnTo>
                    <a:pt x="114" y="159"/>
                  </a:lnTo>
                  <a:lnTo>
                    <a:pt x="178" y="156"/>
                  </a:lnTo>
                  <a:lnTo>
                    <a:pt x="230" y="192"/>
                  </a:lnTo>
                  <a:lnTo>
                    <a:pt x="220" y="83"/>
                  </a:lnTo>
                  <a:lnTo>
                    <a:pt x="258" y="0"/>
                  </a:lnTo>
                  <a:lnTo>
                    <a:pt x="76" y="55"/>
                  </a:lnTo>
                  <a:lnTo>
                    <a:pt x="47" y="95"/>
                  </a:lnTo>
                  <a:lnTo>
                    <a:pt x="0" y="173"/>
                  </a:lnTo>
                  <a:lnTo>
                    <a:pt x="4" y="306"/>
                  </a:lnTo>
                  <a:lnTo>
                    <a:pt x="62" y="414"/>
                  </a:lnTo>
                  <a:lnTo>
                    <a:pt x="55" y="519"/>
                  </a:lnTo>
                  <a:lnTo>
                    <a:pt x="72" y="606"/>
                  </a:lnTo>
                  <a:lnTo>
                    <a:pt x="152" y="697"/>
                  </a:lnTo>
                  <a:lnTo>
                    <a:pt x="306" y="747"/>
                  </a:lnTo>
                  <a:lnTo>
                    <a:pt x="407" y="720"/>
                  </a:lnTo>
                  <a:lnTo>
                    <a:pt x="471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8" name="Freeform 219">
              <a:extLst>
                <a:ext uri="{FF2B5EF4-FFF2-40B4-BE49-F238E27FC236}">
                  <a16:creationId xmlns:a16="http://schemas.microsoft.com/office/drawing/2014/main" id="{81F31AB0-D7B9-094B-AB25-8F7B12004D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" y="2688"/>
              <a:ext cx="164" cy="142"/>
            </a:xfrm>
            <a:custGeom>
              <a:avLst/>
              <a:gdLst>
                <a:gd name="T0" fmla="*/ 12 w 623"/>
                <a:gd name="T1" fmla="*/ 42 h 469"/>
                <a:gd name="T2" fmla="*/ 7 w 623"/>
                <a:gd name="T3" fmla="*/ 43 h 469"/>
                <a:gd name="T4" fmla="*/ 4 w 623"/>
                <a:gd name="T5" fmla="*/ 38 h 469"/>
                <a:gd name="T6" fmla="*/ 1 w 623"/>
                <a:gd name="T7" fmla="*/ 31 h 469"/>
                <a:gd name="T8" fmla="*/ 0 w 623"/>
                <a:gd name="T9" fmla="*/ 19 h 469"/>
                <a:gd name="T10" fmla="*/ 6 w 623"/>
                <a:gd name="T11" fmla="*/ 14 h 469"/>
                <a:gd name="T12" fmla="*/ 12 w 623"/>
                <a:gd name="T13" fmla="*/ 9 h 469"/>
                <a:gd name="T14" fmla="*/ 18 w 623"/>
                <a:gd name="T15" fmla="*/ 5 h 469"/>
                <a:gd name="T16" fmla="*/ 25 w 623"/>
                <a:gd name="T17" fmla="*/ 1 h 469"/>
                <a:gd name="T18" fmla="*/ 31 w 623"/>
                <a:gd name="T19" fmla="*/ 0 h 469"/>
                <a:gd name="T20" fmla="*/ 41 w 623"/>
                <a:gd name="T21" fmla="*/ 3 h 469"/>
                <a:gd name="T22" fmla="*/ 41 w 623"/>
                <a:gd name="T23" fmla="*/ 8 h 469"/>
                <a:gd name="T24" fmla="*/ 43 w 623"/>
                <a:gd name="T25" fmla="*/ 12 h 469"/>
                <a:gd name="T26" fmla="*/ 39 w 623"/>
                <a:gd name="T27" fmla="*/ 14 h 469"/>
                <a:gd name="T28" fmla="*/ 36 w 623"/>
                <a:gd name="T29" fmla="*/ 9 h 469"/>
                <a:gd name="T30" fmla="*/ 36 w 623"/>
                <a:gd name="T31" fmla="*/ 4 h 469"/>
                <a:gd name="T32" fmla="*/ 30 w 623"/>
                <a:gd name="T33" fmla="*/ 3 h 469"/>
                <a:gd name="T34" fmla="*/ 20 w 623"/>
                <a:gd name="T35" fmla="*/ 7 h 469"/>
                <a:gd name="T36" fmla="*/ 16 w 623"/>
                <a:gd name="T37" fmla="*/ 10 h 469"/>
                <a:gd name="T38" fmla="*/ 11 w 623"/>
                <a:gd name="T39" fmla="*/ 16 h 469"/>
                <a:gd name="T40" fmla="*/ 17 w 623"/>
                <a:gd name="T41" fmla="*/ 17 h 469"/>
                <a:gd name="T42" fmla="*/ 22 w 623"/>
                <a:gd name="T43" fmla="*/ 22 h 469"/>
                <a:gd name="T44" fmla="*/ 27 w 623"/>
                <a:gd name="T45" fmla="*/ 21 h 469"/>
                <a:gd name="T46" fmla="*/ 28 w 623"/>
                <a:gd name="T47" fmla="*/ 23 h 469"/>
                <a:gd name="T48" fmla="*/ 24 w 623"/>
                <a:gd name="T49" fmla="*/ 28 h 469"/>
                <a:gd name="T50" fmla="*/ 19 w 623"/>
                <a:gd name="T51" fmla="*/ 35 h 469"/>
                <a:gd name="T52" fmla="*/ 14 w 623"/>
                <a:gd name="T53" fmla="*/ 40 h 469"/>
                <a:gd name="T54" fmla="*/ 12 w 623"/>
                <a:gd name="T55" fmla="*/ 42 h 469"/>
                <a:gd name="T56" fmla="*/ 12 w 623"/>
                <a:gd name="T57" fmla="*/ 42 h 46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23" h="469">
                  <a:moveTo>
                    <a:pt x="172" y="464"/>
                  </a:moveTo>
                  <a:lnTo>
                    <a:pt x="100" y="469"/>
                  </a:lnTo>
                  <a:lnTo>
                    <a:pt x="58" y="410"/>
                  </a:lnTo>
                  <a:lnTo>
                    <a:pt x="17" y="333"/>
                  </a:lnTo>
                  <a:lnTo>
                    <a:pt x="0" y="209"/>
                  </a:lnTo>
                  <a:lnTo>
                    <a:pt x="93" y="150"/>
                  </a:lnTo>
                  <a:lnTo>
                    <a:pt x="176" y="97"/>
                  </a:lnTo>
                  <a:lnTo>
                    <a:pt x="258" y="49"/>
                  </a:lnTo>
                  <a:lnTo>
                    <a:pt x="357" y="6"/>
                  </a:lnTo>
                  <a:lnTo>
                    <a:pt x="440" y="0"/>
                  </a:lnTo>
                  <a:lnTo>
                    <a:pt x="594" y="36"/>
                  </a:lnTo>
                  <a:lnTo>
                    <a:pt x="585" y="87"/>
                  </a:lnTo>
                  <a:lnTo>
                    <a:pt x="623" y="133"/>
                  </a:lnTo>
                  <a:lnTo>
                    <a:pt x="560" y="156"/>
                  </a:lnTo>
                  <a:lnTo>
                    <a:pt x="513" y="101"/>
                  </a:lnTo>
                  <a:lnTo>
                    <a:pt x="526" y="46"/>
                  </a:lnTo>
                  <a:lnTo>
                    <a:pt x="429" y="32"/>
                  </a:lnTo>
                  <a:lnTo>
                    <a:pt x="294" y="80"/>
                  </a:lnTo>
                  <a:lnTo>
                    <a:pt x="237" y="110"/>
                  </a:lnTo>
                  <a:lnTo>
                    <a:pt x="161" y="177"/>
                  </a:lnTo>
                  <a:lnTo>
                    <a:pt x="250" y="186"/>
                  </a:lnTo>
                  <a:lnTo>
                    <a:pt x="313" y="241"/>
                  </a:lnTo>
                  <a:lnTo>
                    <a:pt x="393" y="224"/>
                  </a:lnTo>
                  <a:lnTo>
                    <a:pt x="406" y="251"/>
                  </a:lnTo>
                  <a:lnTo>
                    <a:pt x="351" y="308"/>
                  </a:lnTo>
                  <a:lnTo>
                    <a:pt x="273" y="378"/>
                  </a:lnTo>
                  <a:lnTo>
                    <a:pt x="203" y="439"/>
                  </a:lnTo>
                  <a:lnTo>
                    <a:pt x="172" y="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39" name="Freeform 220">
              <a:extLst>
                <a:ext uri="{FF2B5EF4-FFF2-40B4-BE49-F238E27FC236}">
                  <a16:creationId xmlns:a16="http://schemas.microsoft.com/office/drawing/2014/main" id="{9F9BB14D-5DD2-504D-8DB8-257F953AD8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6" y="2710"/>
              <a:ext cx="181" cy="101"/>
            </a:xfrm>
            <a:custGeom>
              <a:avLst/>
              <a:gdLst>
                <a:gd name="T0" fmla="*/ 22 w 680"/>
                <a:gd name="T1" fmla="*/ 5 h 333"/>
                <a:gd name="T2" fmla="*/ 27 w 680"/>
                <a:gd name="T3" fmla="*/ 3 h 333"/>
                <a:gd name="T4" fmla="*/ 34 w 680"/>
                <a:gd name="T5" fmla="*/ 1 h 333"/>
                <a:gd name="T6" fmla="*/ 39 w 680"/>
                <a:gd name="T7" fmla="*/ 0 h 333"/>
                <a:gd name="T8" fmla="*/ 45 w 680"/>
                <a:gd name="T9" fmla="*/ 4 h 333"/>
                <a:gd name="T10" fmla="*/ 48 w 680"/>
                <a:gd name="T11" fmla="*/ 12 h 333"/>
                <a:gd name="T12" fmla="*/ 48 w 680"/>
                <a:gd name="T13" fmla="*/ 19 h 333"/>
                <a:gd name="T14" fmla="*/ 44 w 680"/>
                <a:gd name="T15" fmla="*/ 22 h 333"/>
                <a:gd name="T16" fmla="*/ 38 w 680"/>
                <a:gd name="T17" fmla="*/ 26 h 333"/>
                <a:gd name="T18" fmla="*/ 35 w 680"/>
                <a:gd name="T19" fmla="*/ 19 h 333"/>
                <a:gd name="T20" fmla="*/ 30 w 680"/>
                <a:gd name="T21" fmla="*/ 14 h 333"/>
                <a:gd name="T22" fmla="*/ 29 w 680"/>
                <a:gd name="T23" fmla="*/ 20 h 333"/>
                <a:gd name="T24" fmla="*/ 1 w 680"/>
                <a:gd name="T25" fmla="*/ 31 h 333"/>
                <a:gd name="T26" fmla="*/ 0 w 680"/>
                <a:gd name="T27" fmla="*/ 26 h 333"/>
                <a:gd name="T28" fmla="*/ 26 w 680"/>
                <a:gd name="T29" fmla="*/ 18 h 333"/>
                <a:gd name="T30" fmla="*/ 26 w 680"/>
                <a:gd name="T31" fmla="*/ 13 h 333"/>
                <a:gd name="T32" fmla="*/ 28 w 680"/>
                <a:gd name="T33" fmla="*/ 8 h 333"/>
                <a:gd name="T34" fmla="*/ 32 w 680"/>
                <a:gd name="T35" fmla="*/ 4 h 333"/>
                <a:gd name="T36" fmla="*/ 25 w 680"/>
                <a:gd name="T37" fmla="*/ 8 h 333"/>
                <a:gd name="T38" fmla="*/ 15 w 680"/>
                <a:gd name="T39" fmla="*/ 13 h 333"/>
                <a:gd name="T40" fmla="*/ 22 w 680"/>
                <a:gd name="T41" fmla="*/ 5 h 333"/>
                <a:gd name="T42" fmla="*/ 22 w 680"/>
                <a:gd name="T43" fmla="*/ 5 h 3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80" h="333">
                  <a:moveTo>
                    <a:pt x="310" y="59"/>
                  </a:moveTo>
                  <a:lnTo>
                    <a:pt x="388" y="34"/>
                  </a:lnTo>
                  <a:lnTo>
                    <a:pt x="483" y="6"/>
                  </a:lnTo>
                  <a:lnTo>
                    <a:pt x="557" y="0"/>
                  </a:lnTo>
                  <a:lnTo>
                    <a:pt x="637" y="42"/>
                  </a:lnTo>
                  <a:lnTo>
                    <a:pt x="675" y="124"/>
                  </a:lnTo>
                  <a:lnTo>
                    <a:pt x="680" y="202"/>
                  </a:lnTo>
                  <a:lnTo>
                    <a:pt x="618" y="236"/>
                  </a:lnTo>
                  <a:lnTo>
                    <a:pt x="534" y="283"/>
                  </a:lnTo>
                  <a:lnTo>
                    <a:pt x="488" y="202"/>
                  </a:lnTo>
                  <a:lnTo>
                    <a:pt x="429" y="150"/>
                  </a:lnTo>
                  <a:lnTo>
                    <a:pt x="409" y="219"/>
                  </a:lnTo>
                  <a:lnTo>
                    <a:pt x="9" y="333"/>
                  </a:lnTo>
                  <a:lnTo>
                    <a:pt x="0" y="283"/>
                  </a:lnTo>
                  <a:lnTo>
                    <a:pt x="369" y="192"/>
                  </a:lnTo>
                  <a:lnTo>
                    <a:pt x="372" y="141"/>
                  </a:lnTo>
                  <a:lnTo>
                    <a:pt x="397" y="93"/>
                  </a:lnTo>
                  <a:lnTo>
                    <a:pt x="450" y="46"/>
                  </a:lnTo>
                  <a:lnTo>
                    <a:pt x="350" y="88"/>
                  </a:lnTo>
                  <a:lnTo>
                    <a:pt x="215" y="145"/>
                  </a:lnTo>
                  <a:lnTo>
                    <a:pt x="31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0" name="Freeform 221">
              <a:extLst>
                <a:ext uri="{FF2B5EF4-FFF2-40B4-BE49-F238E27FC236}">
                  <a16:creationId xmlns:a16="http://schemas.microsoft.com/office/drawing/2014/main" id="{0A2FF365-C337-0E4B-B18D-B8670B3556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9" y="2803"/>
              <a:ext cx="50" cy="81"/>
            </a:xfrm>
            <a:custGeom>
              <a:avLst/>
              <a:gdLst>
                <a:gd name="T0" fmla="*/ 5 w 188"/>
                <a:gd name="T1" fmla="*/ 0 h 272"/>
                <a:gd name="T2" fmla="*/ 7 w 188"/>
                <a:gd name="T3" fmla="*/ 12 h 272"/>
                <a:gd name="T4" fmla="*/ 11 w 188"/>
                <a:gd name="T5" fmla="*/ 16 h 272"/>
                <a:gd name="T6" fmla="*/ 13 w 188"/>
                <a:gd name="T7" fmla="*/ 18 h 272"/>
                <a:gd name="T8" fmla="*/ 8 w 188"/>
                <a:gd name="T9" fmla="*/ 23 h 272"/>
                <a:gd name="T10" fmla="*/ 0 w 188"/>
                <a:gd name="T11" fmla="*/ 24 h 272"/>
                <a:gd name="T12" fmla="*/ 4 w 188"/>
                <a:gd name="T13" fmla="*/ 19 h 272"/>
                <a:gd name="T14" fmla="*/ 7 w 188"/>
                <a:gd name="T15" fmla="*/ 18 h 272"/>
                <a:gd name="T16" fmla="*/ 4 w 188"/>
                <a:gd name="T17" fmla="*/ 11 h 272"/>
                <a:gd name="T18" fmla="*/ 5 w 188"/>
                <a:gd name="T19" fmla="*/ 0 h 272"/>
                <a:gd name="T20" fmla="*/ 5 w 188"/>
                <a:gd name="T21" fmla="*/ 0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8" h="272">
                  <a:moveTo>
                    <a:pt x="68" y="0"/>
                  </a:moveTo>
                  <a:lnTo>
                    <a:pt x="102" y="131"/>
                  </a:lnTo>
                  <a:lnTo>
                    <a:pt x="156" y="186"/>
                  </a:lnTo>
                  <a:lnTo>
                    <a:pt x="188" y="205"/>
                  </a:lnTo>
                  <a:lnTo>
                    <a:pt x="116" y="259"/>
                  </a:lnTo>
                  <a:lnTo>
                    <a:pt x="0" y="272"/>
                  </a:lnTo>
                  <a:lnTo>
                    <a:pt x="51" y="219"/>
                  </a:lnTo>
                  <a:lnTo>
                    <a:pt x="93" y="198"/>
                  </a:lnTo>
                  <a:lnTo>
                    <a:pt x="51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1" name="Freeform 222">
              <a:extLst>
                <a:ext uri="{FF2B5EF4-FFF2-40B4-BE49-F238E27FC236}">
                  <a16:creationId xmlns:a16="http://schemas.microsoft.com/office/drawing/2014/main" id="{E6091C05-FFC7-7543-850C-823C0E5B52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6" y="2845"/>
              <a:ext cx="91" cy="81"/>
            </a:xfrm>
            <a:custGeom>
              <a:avLst/>
              <a:gdLst>
                <a:gd name="T0" fmla="*/ 7 w 344"/>
                <a:gd name="T1" fmla="*/ 0 h 268"/>
                <a:gd name="T2" fmla="*/ 9 w 344"/>
                <a:gd name="T3" fmla="*/ 7 h 268"/>
                <a:gd name="T4" fmla="*/ 9 w 344"/>
                <a:gd name="T5" fmla="*/ 15 h 268"/>
                <a:gd name="T6" fmla="*/ 14 w 344"/>
                <a:gd name="T7" fmla="*/ 19 h 268"/>
                <a:gd name="T8" fmla="*/ 24 w 344"/>
                <a:gd name="T9" fmla="*/ 22 h 268"/>
                <a:gd name="T10" fmla="*/ 12 w 344"/>
                <a:gd name="T11" fmla="*/ 24 h 268"/>
                <a:gd name="T12" fmla="*/ 7 w 344"/>
                <a:gd name="T13" fmla="*/ 20 h 268"/>
                <a:gd name="T14" fmla="*/ 0 w 344"/>
                <a:gd name="T15" fmla="*/ 22 h 268"/>
                <a:gd name="T16" fmla="*/ 5 w 344"/>
                <a:gd name="T17" fmla="*/ 15 h 268"/>
                <a:gd name="T18" fmla="*/ 6 w 344"/>
                <a:gd name="T19" fmla="*/ 8 h 268"/>
                <a:gd name="T20" fmla="*/ 7 w 344"/>
                <a:gd name="T21" fmla="*/ 0 h 268"/>
                <a:gd name="T22" fmla="*/ 7 w 344"/>
                <a:gd name="T23" fmla="*/ 0 h 2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4" h="268">
                  <a:moveTo>
                    <a:pt x="93" y="0"/>
                  </a:moveTo>
                  <a:lnTo>
                    <a:pt x="133" y="78"/>
                  </a:lnTo>
                  <a:lnTo>
                    <a:pt x="124" y="163"/>
                  </a:lnTo>
                  <a:lnTo>
                    <a:pt x="200" y="213"/>
                  </a:lnTo>
                  <a:lnTo>
                    <a:pt x="344" y="241"/>
                  </a:lnTo>
                  <a:lnTo>
                    <a:pt x="179" y="268"/>
                  </a:lnTo>
                  <a:lnTo>
                    <a:pt x="93" y="222"/>
                  </a:lnTo>
                  <a:lnTo>
                    <a:pt x="0" y="241"/>
                  </a:lnTo>
                  <a:lnTo>
                    <a:pt x="74" y="163"/>
                  </a:lnTo>
                  <a:lnTo>
                    <a:pt x="89" y="8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2" name="Freeform 223">
              <a:extLst>
                <a:ext uri="{FF2B5EF4-FFF2-40B4-BE49-F238E27FC236}">
                  <a16:creationId xmlns:a16="http://schemas.microsoft.com/office/drawing/2014/main" id="{A24FBE8E-2649-554A-908A-7DB1CC41F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3888"/>
              <a:ext cx="139" cy="85"/>
            </a:xfrm>
            <a:custGeom>
              <a:avLst/>
              <a:gdLst>
                <a:gd name="T0" fmla="*/ 0 w 524"/>
                <a:gd name="T1" fmla="*/ 9 h 281"/>
                <a:gd name="T2" fmla="*/ 7 w 524"/>
                <a:gd name="T3" fmla="*/ 0 h 281"/>
                <a:gd name="T4" fmla="*/ 20 w 524"/>
                <a:gd name="T5" fmla="*/ 1 h 281"/>
                <a:gd name="T6" fmla="*/ 31 w 524"/>
                <a:gd name="T7" fmla="*/ 8 h 281"/>
                <a:gd name="T8" fmla="*/ 36 w 524"/>
                <a:gd name="T9" fmla="*/ 19 h 281"/>
                <a:gd name="T10" fmla="*/ 37 w 524"/>
                <a:gd name="T11" fmla="*/ 26 h 281"/>
                <a:gd name="T12" fmla="*/ 18 w 524"/>
                <a:gd name="T13" fmla="*/ 25 h 281"/>
                <a:gd name="T14" fmla="*/ 33 w 524"/>
                <a:gd name="T15" fmla="*/ 21 h 281"/>
                <a:gd name="T16" fmla="*/ 29 w 524"/>
                <a:gd name="T17" fmla="*/ 11 h 281"/>
                <a:gd name="T18" fmla="*/ 19 w 524"/>
                <a:gd name="T19" fmla="*/ 5 h 281"/>
                <a:gd name="T20" fmla="*/ 8 w 524"/>
                <a:gd name="T21" fmla="*/ 4 h 281"/>
                <a:gd name="T22" fmla="*/ 0 w 524"/>
                <a:gd name="T23" fmla="*/ 9 h 281"/>
                <a:gd name="T24" fmla="*/ 0 w 524"/>
                <a:gd name="T25" fmla="*/ 9 h 2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4" h="281">
                  <a:moveTo>
                    <a:pt x="0" y="102"/>
                  </a:moveTo>
                  <a:lnTo>
                    <a:pt x="102" y="0"/>
                  </a:lnTo>
                  <a:lnTo>
                    <a:pt x="289" y="9"/>
                  </a:lnTo>
                  <a:lnTo>
                    <a:pt x="446" y="93"/>
                  </a:lnTo>
                  <a:lnTo>
                    <a:pt x="515" y="211"/>
                  </a:lnTo>
                  <a:lnTo>
                    <a:pt x="524" y="281"/>
                  </a:lnTo>
                  <a:lnTo>
                    <a:pt x="254" y="277"/>
                  </a:lnTo>
                  <a:lnTo>
                    <a:pt x="462" y="226"/>
                  </a:lnTo>
                  <a:lnTo>
                    <a:pt x="408" y="127"/>
                  </a:lnTo>
                  <a:lnTo>
                    <a:pt x="273" y="60"/>
                  </a:lnTo>
                  <a:lnTo>
                    <a:pt x="119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3" name="Freeform 224">
              <a:extLst>
                <a:ext uri="{FF2B5EF4-FFF2-40B4-BE49-F238E27FC236}">
                  <a16:creationId xmlns:a16="http://schemas.microsoft.com/office/drawing/2014/main" id="{2209D314-0461-0040-A7BE-DA808D71E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7" y="2809"/>
              <a:ext cx="43" cy="28"/>
            </a:xfrm>
            <a:custGeom>
              <a:avLst/>
              <a:gdLst>
                <a:gd name="T0" fmla="*/ 9 w 161"/>
                <a:gd name="T1" fmla="*/ 1 h 89"/>
                <a:gd name="T2" fmla="*/ 11 w 161"/>
                <a:gd name="T3" fmla="*/ 4 h 89"/>
                <a:gd name="T4" fmla="*/ 9 w 161"/>
                <a:gd name="T5" fmla="*/ 8 h 89"/>
                <a:gd name="T6" fmla="*/ 5 w 161"/>
                <a:gd name="T7" fmla="*/ 9 h 89"/>
                <a:gd name="T8" fmla="*/ 0 w 161"/>
                <a:gd name="T9" fmla="*/ 7 h 89"/>
                <a:gd name="T10" fmla="*/ 1 w 161"/>
                <a:gd name="T11" fmla="*/ 3 h 89"/>
                <a:gd name="T12" fmla="*/ 5 w 161"/>
                <a:gd name="T13" fmla="*/ 0 h 89"/>
                <a:gd name="T14" fmla="*/ 9 w 161"/>
                <a:gd name="T15" fmla="*/ 1 h 89"/>
                <a:gd name="T16" fmla="*/ 9 w 161"/>
                <a:gd name="T17" fmla="*/ 1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1" h="89">
                  <a:moveTo>
                    <a:pt x="129" y="9"/>
                  </a:moveTo>
                  <a:lnTo>
                    <a:pt x="161" y="46"/>
                  </a:lnTo>
                  <a:lnTo>
                    <a:pt x="123" y="82"/>
                  </a:lnTo>
                  <a:lnTo>
                    <a:pt x="65" y="89"/>
                  </a:lnTo>
                  <a:lnTo>
                    <a:pt x="0" y="72"/>
                  </a:lnTo>
                  <a:lnTo>
                    <a:pt x="6" y="27"/>
                  </a:lnTo>
                  <a:lnTo>
                    <a:pt x="68" y="0"/>
                  </a:lnTo>
                  <a:lnTo>
                    <a:pt x="129" y="9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4" name="Freeform 225">
              <a:extLst>
                <a:ext uri="{FF2B5EF4-FFF2-40B4-BE49-F238E27FC236}">
                  <a16:creationId xmlns:a16="http://schemas.microsoft.com/office/drawing/2014/main" id="{267599BB-7D61-BD40-88BE-71C9A7FACC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1" y="2806"/>
              <a:ext cx="30" cy="27"/>
            </a:xfrm>
            <a:custGeom>
              <a:avLst/>
              <a:gdLst>
                <a:gd name="T0" fmla="*/ 7 w 116"/>
                <a:gd name="T1" fmla="*/ 0 h 89"/>
                <a:gd name="T2" fmla="*/ 8 w 116"/>
                <a:gd name="T3" fmla="*/ 4 h 89"/>
                <a:gd name="T4" fmla="*/ 7 w 116"/>
                <a:gd name="T5" fmla="*/ 7 h 89"/>
                <a:gd name="T6" fmla="*/ 4 w 116"/>
                <a:gd name="T7" fmla="*/ 8 h 89"/>
                <a:gd name="T8" fmla="*/ 0 w 116"/>
                <a:gd name="T9" fmla="*/ 4 h 89"/>
                <a:gd name="T10" fmla="*/ 3 w 116"/>
                <a:gd name="T11" fmla="*/ 1 h 89"/>
                <a:gd name="T12" fmla="*/ 7 w 116"/>
                <a:gd name="T13" fmla="*/ 0 h 89"/>
                <a:gd name="T14" fmla="*/ 7 w 116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89">
                  <a:moveTo>
                    <a:pt x="110" y="0"/>
                  </a:moveTo>
                  <a:lnTo>
                    <a:pt x="116" y="43"/>
                  </a:lnTo>
                  <a:lnTo>
                    <a:pt x="103" y="78"/>
                  </a:lnTo>
                  <a:lnTo>
                    <a:pt x="63" y="89"/>
                  </a:lnTo>
                  <a:lnTo>
                    <a:pt x="0" y="45"/>
                  </a:lnTo>
                  <a:lnTo>
                    <a:pt x="46" y="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5" name="Freeform 226">
              <a:extLst>
                <a:ext uri="{FF2B5EF4-FFF2-40B4-BE49-F238E27FC236}">
                  <a16:creationId xmlns:a16="http://schemas.microsoft.com/office/drawing/2014/main" id="{DE77BAFD-C1EE-C14C-97C1-F03A91227F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7" y="2807"/>
              <a:ext cx="48" cy="31"/>
            </a:xfrm>
            <a:custGeom>
              <a:avLst/>
              <a:gdLst>
                <a:gd name="T0" fmla="*/ 13 w 180"/>
                <a:gd name="T1" fmla="*/ 5 h 105"/>
                <a:gd name="T2" fmla="*/ 11 w 180"/>
                <a:gd name="T3" fmla="*/ 1 h 105"/>
                <a:gd name="T4" fmla="*/ 5 w 180"/>
                <a:gd name="T5" fmla="*/ 0 h 105"/>
                <a:gd name="T6" fmla="*/ 0 w 180"/>
                <a:gd name="T7" fmla="*/ 5 h 105"/>
                <a:gd name="T8" fmla="*/ 1 w 180"/>
                <a:gd name="T9" fmla="*/ 8 h 105"/>
                <a:gd name="T10" fmla="*/ 5 w 180"/>
                <a:gd name="T11" fmla="*/ 9 h 105"/>
                <a:gd name="T12" fmla="*/ 7 w 180"/>
                <a:gd name="T13" fmla="*/ 7 h 105"/>
                <a:gd name="T14" fmla="*/ 4 w 180"/>
                <a:gd name="T15" fmla="*/ 4 h 105"/>
                <a:gd name="T16" fmla="*/ 8 w 180"/>
                <a:gd name="T17" fmla="*/ 3 h 105"/>
                <a:gd name="T18" fmla="*/ 13 w 180"/>
                <a:gd name="T19" fmla="*/ 5 h 105"/>
                <a:gd name="T20" fmla="*/ 13 w 180"/>
                <a:gd name="T21" fmla="*/ 5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0" h="105">
                  <a:moveTo>
                    <a:pt x="180" y="54"/>
                  </a:moveTo>
                  <a:lnTo>
                    <a:pt x="156" y="10"/>
                  </a:lnTo>
                  <a:lnTo>
                    <a:pt x="74" y="0"/>
                  </a:lnTo>
                  <a:lnTo>
                    <a:pt x="0" y="56"/>
                  </a:lnTo>
                  <a:lnTo>
                    <a:pt x="9" y="95"/>
                  </a:lnTo>
                  <a:lnTo>
                    <a:pt x="74" y="105"/>
                  </a:lnTo>
                  <a:lnTo>
                    <a:pt x="95" y="80"/>
                  </a:lnTo>
                  <a:lnTo>
                    <a:pt x="61" y="52"/>
                  </a:lnTo>
                  <a:lnTo>
                    <a:pt x="112" y="33"/>
                  </a:lnTo>
                  <a:lnTo>
                    <a:pt x="18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6" name="Freeform 227">
              <a:extLst>
                <a:ext uri="{FF2B5EF4-FFF2-40B4-BE49-F238E27FC236}">
                  <a16:creationId xmlns:a16="http://schemas.microsoft.com/office/drawing/2014/main" id="{477BF08D-04E0-A94E-AED8-C9DD09648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9" y="2803"/>
              <a:ext cx="32" cy="30"/>
            </a:xfrm>
            <a:custGeom>
              <a:avLst/>
              <a:gdLst>
                <a:gd name="T0" fmla="*/ 8 w 122"/>
                <a:gd name="T1" fmla="*/ 1 h 101"/>
                <a:gd name="T2" fmla="*/ 5 w 122"/>
                <a:gd name="T3" fmla="*/ 0 h 101"/>
                <a:gd name="T4" fmla="*/ 2 w 122"/>
                <a:gd name="T5" fmla="*/ 1 h 101"/>
                <a:gd name="T6" fmla="*/ 0 w 122"/>
                <a:gd name="T7" fmla="*/ 5 h 101"/>
                <a:gd name="T8" fmla="*/ 1 w 122"/>
                <a:gd name="T9" fmla="*/ 8 h 101"/>
                <a:gd name="T10" fmla="*/ 4 w 122"/>
                <a:gd name="T11" fmla="*/ 9 h 101"/>
                <a:gd name="T12" fmla="*/ 6 w 122"/>
                <a:gd name="T13" fmla="*/ 6 h 101"/>
                <a:gd name="T14" fmla="*/ 3 w 122"/>
                <a:gd name="T15" fmla="*/ 5 h 101"/>
                <a:gd name="T16" fmla="*/ 5 w 122"/>
                <a:gd name="T17" fmla="*/ 3 h 101"/>
                <a:gd name="T18" fmla="*/ 8 w 122"/>
                <a:gd name="T19" fmla="*/ 4 h 101"/>
                <a:gd name="T20" fmla="*/ 8 w 122"/>
                <a:gd name="T21" fmla="*/ 1 h 101"/>
                <a:gd name="T22" fmla="*/ 8 w 122"/>
                <a:gd name="T23" fmla="*/ 1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01">
                  <a:moveTo>
                    <a:pt x="120" y="8"/>
                  </a:moveTo>
                  <a:lnTo>
                    <a:pt x="72" y="0"/>
                  </a:lnTo>
                  <a:lnTo>
                    <a:pt x="30" y="17"/>
                  </a:lnTo>
                  <a:lnTo>
                    <a:pt x="0" y="57"/>
                  </a:lnTo>
                  <a:lnTo>
                    <a:pt x="8" y="95"/>
                  </a:lnTo>
                  <a:lnTo>
                    <a:pt x="63" y="101"/>
                  </a:lnTo>
                  <a:lnTo>
                    <a:pt x="82" y="71"/>
                  </a:lnTo>
                  <a:lnTo>
                    <a:pt x="46" y="53"/>
                  </a:lnTo>
                  <a:lnTo>
                    <a:pt x="76" y="31"/>
                  </a:lnTo>
                  <a:lnTo>
                    <a:pt x="122" y="46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47" name="Freeform 228">
              <a:extLst>
                <a:ext uri="{FF2B5EF4-FFF2-40B4-BE49-F238E27FC236}">
                  <a16:creationId xmlns:a16="http://schemas.microsoft.com/office/drawing/2014/main" id="{BBB2B5AE-B106-6846-80B0-244FBBFB9F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5" y="2751"/>
              <a:ext cx="65" cy="216"/>
            </a:xfrm>
            <a:custGeom>
              <a:avLst/>
              <a:gdLst>
                <a:gd name="T0" fmla="*/ 8 w 247"/>
                <a:gd name="T1" fmla="*/ 0 h 715"/>
                <a:gd name="T2" fmla="*/ 10 w 247"/>
                <a:gd name="T3" fmla="*/ 5 h 715"/>
                <a:gd name="T4" fmla="*/ 15 w 247"/>
                <a:gd name="T5" fmla="*/ 15 h 715"/>
                <a:gd name="T6" fmla="*/ 17 w 247"/>
                <a:gd name="T7" fmla="*/ 40 h 715"/>
                <a:gd name="T8" fmla="*/ 16 w 247"/>
                <a:gd name="T9" fmla="*/ 48 h 715"/>
                <a:gd name="T10" fmla="*/ 12 w 247"/>
                <a:gd name="T11" fmla="*/ 56 h 715"/>
                <a:gd name="T12" fmla="*/ 6 w 247"/>
                <a:gd name="T13" fmla="*/ 63 h 715"/>
                <a:gd name="T14" fmla="*/ 0 w 247"/>
                <a:gd name="T15" fmla="*/ 65 h 715"/>
                <a:gd name="T16" fmla="*/ 1 w 247"/>
                <a:gd name="T17" fmla="*/ 60 h 715"/>
                <a:gd name="T18" fmla="*/ 8 w 247"/>
                <a:gd name="T19" fmla="*/ 56 h 715"/>
                <a:gd name="T20" fmla="*/ 13 w 247"/>
                <a:gd name="T21" fmla="*/ 47 h 715"/>
                <a:gd name="T22" fmla="*/ 14 w 247"/>
                <a:gd name="T23" fmla="*/ 42 h 715"/>
                <a:gd name="T24" fmla="*/ 14 w 247"/>
                <a:gd name="T25" fmla="*/ 24 h 715"/>
                <a:gd name="T26" fmla="*/ 10 w 247"/>
                <a:gd name="T27" fmla="*/ 8 h 715"/>
                <a:gd name="T28" fmla="*/ 8 w 247"/>
                <a:gd name="T29" fmla="*/ 0 h 715"/>
                <a:gd name="T30" fmla="*/ 8 w 247"/>
                <a:gd name="T31" fmla="*/ 0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7" h="715">
                  <a:moveTo>
                    <a:pt x="110" y="0"/>
                  </a:moveTo>
                  <a:lnTo>
                    <a:pt x="148" y="51"/>
                  </a:lnTo>
                  <a:lnTo>
                    <a:pt x="213" y="169"/>
                  </a:lnTo>
                  <a:lnTo>
                    <a:pt x="247" y="433"/>
                  </a:lnTo>
                  <a:lnTo>
                    <a:pt x="224" y="528"/>
                  </a:lnTo>
                  <a:lnTo>
                    <a:pt x="180" y="608"/>
                  </a:lnTo>
                  <a:lnTo>
                    <a:pt x="93" y="688"/>
                  </a:lnTo>
                  <a:lnTo>
                    <a:pt x="0" y="715"/>
                  </a:lnTo>
                  <a:lnTo>
                    <a:pt x="15" y="658"/>
                  </a:lnTo>
                  <a:lnTo>
                    <a:pt x="110" y="618"/>
                  </a:lnTo>
                  <a:lnTo>
                    <a:pt x="182" y="521"/>
                  </a:lnTo>
                  <a:lnTo>
                    <a:pt x="209" y="456"/>
                  </a:lnTo>
                  <a:lnTo>
                    <a:pt x="209" y="264"/>
                  </a:lnTo>
                  <a:lnTo>
                    <a:pt x="150" y="8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pic>
        <p:nvPicPr>
          <p:cNvPr id="40166" name="Picture 230" descr="PE07677_">
            <a:extLst>
              <a:ext uri="{FF2B5EF4-FFF2-40B4-BE49-F238E27FC236}">
                <a16:creationId xmlns:a16="http://schemas.microsoft.com/office/drawing/2014/main" id="{EBBC1700-ABD1-864F-9B22-2A750F71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17129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65" name="AutoShape 229">
            <a:extLst>
              <a:ext uri="{FF2B5EF4-FFF2-40B4-BE49-F238E27FC236}">
                <a16:creationId xmlns:a16="http://schemas.microsoft.com/office/drawing/2014/main" id="{407D5F7F-DD69-774A-894D-9C94155C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14800"/>
            <a:ext cx="3732213" cy="1506538"/>
          </a:xfrm>
          <a:prstGeom prst="cloudCallout">
            <a:avLst>
              <a:gd name="adj1" fmla="val 82157"/>
              <a:gd name="adj2" fmla="val 51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I can tell that this part’s diameter is 20cm</a:t>
            </a:r>
            <a:r>
              <a:rPr lang="en-US" altLang="zh-CN" sz="2000" b="1">
                <a:ea typeface="楷体_GB2312" pitchFamily="49" charset="-122"/>
                <a:sym typeface="Symbol" pitchFamily="2" charset="2"/>
              </a:rPr>
              <a:t>1cm.</a:t>
            </a:r>
            <a:endParaRPr lang="en-US" altLang="zh-CN" sz="2000" b="1">
              <a:ea typeface="楷体_GB2312" pitchFamily="49" charset="-122"/>
            </a:endParaRPr>
          </a:p>
        </p:txBody>
      </p:sp>
      <p:sp>
        <p:nvSpPr>
          <p:cNvPr id="40167" name="AutoShape 231">
            <a:extLst>
              <a:ext uri="{FF2B5EF4-FFF2-40B4-BE49-F238E27FC236}">
                <a16:creationId xmlns:a16="http://schemas.microsoft.com/office/drawing/2014/main" id="{7CF150D6-8C91-E54D-849B-B68A3821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7163"/>
            <a:ext cx="3962400" cy="1973262"/>
          </a:xfrm>
          <a:prstGeom prst="cloudCallout">
            <a:avLst>
              <a:gd name="adj1" fmla="val -76241"/>
              <a:gd name="adj2" fmla="val 21843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ea typeface="楷体_GB2312" pitchFamily="49" charset="-122"/>
              </a:rPr>
              <a:t>I can tell that distance between two planets is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ea typeface="楷体_GB2312" pitchFamily="49" charset="-122"/>
              </a:rPr>
              <a:t>1 million light year </a:t>
            </a:r>
            <a:r>
              <a:rPr kumimoji="0" lang="en-US" altLang="zh-CN" sz="2000" b="1"/>
              <a:t>±1 light year.</a:t>
            </a:r>
            <a:endParaRPr kumimoji="0" lang="en-US" altLang="zh-CN" sz="2000" b="1">
              <a:ea typeface="楷体_GB2312" pitchFamily="49" charset="-122"/>
            </a:endParaRPr>
          </a:p>
        </p:txBody>
      </p:sp>
      <p:sp>
        <p:nvSpPr>
          <p:cNvPr id="40168" name="AutoShape 232">
            <a:extLst>
              <a:ext uri="{FF2B5EF4-FFF2-40B4-BE49-F238E27FC236}">
                <a16:creationId xmlns:a16="http://schemas.microsoft.com/office/drawing/2014/main" id="{F1FCC59D-D33D-BF4F-A694-181283E7A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4419600" cy="2441575"/>
          </a:xfrm>
          <a:prstGeom prst="cloudCallout">
            <a:avLst>
              <a:gd name="adj1" fmla="val -75574"/>
              <a:gd name="adj2" fmla="val 10921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Of course mine is more accurate </a:t>
            </a:r>
            <a:r>
              <a:rPr lang="en-US" altLang="zh-CN" sz="2000" b="1"/>
              <a:t>!  The accuracy relates to not only the absolute error, but also to the size of the exact value.</a:t>
            </a:r>
          </a:p>
        </p:txBody>
      </p:sp>
    </p:spTree>
    <p:extLst>
      <p:ext uri="{BB962C8B-B14F-4D97-AF65-F5344CB8AC3E}">
        <p14:creationId xmlns:p14="http://schemas.microsoft.com/office/powerpoint/2010/main" val="19256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40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0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0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0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0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40007" grpId="0" animBg="1" autoUpdateAnimBg="0"/>
      <p:bldP spid="40083" grpId="0" animBg="1" autoUpdateAnimBg="0"/>
      <p:bldP spid="40084" grpId="0" animBg="1"/>
      <p:bldP spid="40085" grpId="0" animBg="1"/>
      <p:bldP spid="40096" grpId="0" animBg="1" autoUpdateAnimBg="0"/>
      <p:bldP spid="40165" grpId="0" animBg="1" autoUpdateAnimBg="0"/>
      <p:bldP spid="40167" grpId="0" animBg="1" autoUpdateAnimBg="0"/>
      <p:bldP spid="4016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13637</TotalTime>
  <Words>1773</Words>
  <Application>Microsoft Macintosh PowerPoint</Application>
  <PresentationFormat>On-screen Show (4:3)</PresentationFormat>
  <Paragraphs>185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楷体_GB2312</vt:lpstr>
      <vt:lpstr>SimSun</vt:lpstr>
      <vt:lpstr>Arial</vt:lpstr>
      <vt:lpstr>Calibri</vt:lpstr>
      <vt:lpstr>Symbol</vt:lpstr>
      <vt:lpstr>Times New Roman</vt:lpstr>
      <vt:lpstr>Wingdings</vt:lpstr>
      <vt:lpstr>Office Theme</vt:lpstr>
      <vt:lpstr>Equation</vt:lpstr>
      <vt:lpstr>Microsoft 公式 3.0</vt:lpstr>
      <vt:lpstr>公式</vt:lpstr>
      <vt:lpstr>误 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1816</cp:revision>
  <dcterms:created xsi:type="dcterms:W3CDTF">2006-08-16T00:00:00Z</dcterms:created>
  <dcterms:modified xsi:type="dcterms:W3CDTF">2020-11-26T01:54:47Z</dcterms:modified>
</cp:coreProperties>
</file>