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68" r:id="rId2"/>
    <p:sldId id="303" r:id="rId3"/>
    <p:sldId id="345" r:id="rId4"/>
    <p:sldId id="346" r:id="rId5"/>
    <p:sldId id="347" r:id="rId6"/>
    <p:sldId id="348" r:id="rId7"/>
    <p:sldId id="304" r:id="rId8"/>
    <p:sldId id="305" r:id="rId9"/>
    <p:sldId id="335" r:id="rId10"/>
    <p:sldId id="336" r:id="rId11"/>
    <p:sldId id="349" r:id="rId12"/>
    <p:sldId id="30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12"/>
    <p:restoredTop sz="90547"/>
  </p:normalViewPr>
  <p:slideViewPr>
    <p:cSldViewPr>
      <p:cViewPr varScale="1">
        <p:scale>
          <a:sx n="99" d="100"/>
          <a:sy n="99" d="100"/>
        </p:scale>
        <p:origin x="1072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0EE2C-B419-45DE-BFFD-ED88C3BCD1A5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9922F-842D-4D55-B456-071B03B21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8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9922F-842D-4D55-B456-071B03B210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6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audio" Target="../media/audio6.bin"/><Relationship Id="rId21" Type="http://schemas.openxmlformats.org/officeDocument/2006/relationships/oleObject" Target="../embeddings/oleObject34.bin"/><Relationship Id="rId7" Type="http://schemas.openxmlformats.org/officeDocument/2006/relationships/image" Target="../media/image30.wmf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29" Type="http://schemas.openxmlformats.org/officeDocument/2006/relationships/oleObject" Target="../embeddings/oleObject38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38.wmf"/><Relationship Id="rId5" Type="http://schemas.openxmlformats.org/officeDocument/2006/relationships/image" Target="../media/image29.wmf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40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3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4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4.bin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5.bin"/><Relationship Id="rId4" Type="http://schemas.openxmlformats.org/officeDocument/2006/relationships/audio" Target="../media/audio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audio" Target="../media/audio1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audio" Target="../media/audio3.wav"/><Relationship Id="rId4" Type="http://schemas.openxmlformats.org/officeDocument/2006/relationships/audio" Target="../media/audio2.bin"/><Relationship Id="rId9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3.wav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jpeg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13" Type="http://schemas.openxmlformats.org/officeDocument/2006/relationships/oleObject" Target="../embeddings/oleObject5.bin"/><Relationship Id="rId3" Type="http://schemas.openxmlformats.org/officeDocument/2006/relationships/audio" Target="../media/audio4.bin"/><Relationship Id="rId7" Type="http://schemas.openxmlformats.org/officeDocument/2006/relationships/audio" Target="../media/audio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6" Type="http://schemas.openxmlformats.org/officeDocument/2006/relationships/audio" Target="../media/audio2.bin"/><Relationship Id="rId11" Type="http://schemas.openxmlformats.org/officeDocument/2006/relationships/oleObject" Target="../embeddings/oleObject4.bin"/><Relationship Id="rId5" Type="http://schemas.openxmlformats.org/officeDocument/2006/relationships/audio" Target="../media/audio5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4.jpeg"/><Relationship Id="rId4" Type="http://schemas.openxmlformats.org/officeDocument/2006/relationships/audio" Target="../media/audio3.wav"/><Relationship Id="rId9" Type="http://schemas.openxmlformats.org/officeDocument/2006/relationships/image" Target="../media/image12.jpeg"/><Relationship Id="rId1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4.wmf"/><Relationship Id="rId3" Type="http://schemas.openxmlformats.org/officeDocument/2006/relationships/audio" Target="../media/audio4.bin"/><Relationship Id="rId7" Type="http://schemas.openxmlformats.org/officeDocument/2006/relationships/audio" Target="../media/audio2.bin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6" Type="http://schemas.openxmlformats.org/officeDocument/2006/relationships/audio" Target="../media/audio1.bin"/><Relationship Id="rId11" Type="http://schemas.openxmlformats.org/officeDocument/2006/relationships/image" Target="../media/image4.jpeg"/><Relationship Id="rId5" Type="http://schemas.openxmlformats.org/officeDocument/2006/relationships/audio" Target="../media/audio6.bin"/><Relationship Id="rId15" Type="http://schemas.openxmlformats.org/officeDocument/2006/relationships/image" Target="../media/image15.wmf"/><Relationship Id="rId10" Type="http://schemas.openxmlformats.org/officeDocument/2006/relationships/image" Target="../media/image13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4.wmf"/><Relationship Id="rId26" Type="http://schemas.openxmlformats.org/officeDocument/2006/relationships/oleObject" Target="../embeddings/oleObject23.bin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18.bin"/><Relationship Id="rId25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5.bin"/><Relationship Id="rId24" Type="http://schemas.openxmlformats.org/officeDocument/2006/relationships/oleObject" Target="../embeddings/oleObject22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oleObject" Target="../embeddings/oleObject24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373" y="1142331"/>
            <a:ext cx="8991600" cy="276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latin typeface="SimSun" panose="02010600030101010101" pitchFamily="2" charset="-122"/>
                <a:ea typeface="SimSun" panose="02010600030101010101" pitchFamily="2" charset="-122"/>
              </a:rPr>
              <a:t>厄米插值</a:t>
            </a:r>
            <a:br>
              <a:rPr lang="en-US" altLang="zh-CN" sz="60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4000" b="1" dirty="0">
                <a:latin typeface="SimSun" panose="02010600030101010101" pitchFamily="2" charset="-122"/>
                <a:ea typeface="SimSun" panose="02010600030101010101" pitchFamily="2" charset="-122"/>
              </a:rPr>
              <a:t>Hermite Interpolation</a:t>
            </a:r>
            <a:endParaRPr lang="en-US" sz="4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031" y="3651231"/>
            <a:ext cx="6477000" cy="2148102"/>
          </a:xfrm>
        </p:spPr>
        <p:txBody>
          <a:bodyPr>
            <a:normAutofit/>
          </a:bodyPr>
          <a:lstStyle/>
          <a:p>
            <a:endParaRPr lang="en-US" altLang="zh-CN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人工智能与</a:t>
            </a:r>
            <a:r>
              <a:rPr lang="zh-CN" altLang="en-CN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自动化学院</a:t>
            </a:r>
            <a:endParaRPr lang="en-US" altLang="zh-CN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CN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刘雪明</a:t>
            </a:r>
            <a:endParaRPr lang="en-US" altLang="zh-CN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i="1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xm_liu@hust.edu.cn</a:t>
            </a:r>
            <a:endParaRPr lang="en-US" sz="2800" b="1" i="1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27" name="Picture 3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13597" cy="12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2899" y="0"/>
            <a:ext cx="2857501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Huazhong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University of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Science and Technology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2C9CC3-A950-934A-B9E2-43A3708EEC93}"/>
              </a:ext>
            </a:extLst>
          </p:cNvPr>
          <p:cNvSpPr/>
          <p:nvPr/>
        </p:nvSpPr>
        <p:spPr>
          <a:xfrm>
            <a:off x="6533876" y="6274713"/>
            <a:ext cx="24577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en-CN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&lt;&lt;</a:t>
            </a:r>
            <a:r>
              <a:rPr lang="zh-CN" altLang="en-US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计算方法</a:t>
            </a:r>
            <a:r>
              <a:rPr lang="en-US" altLang="en-CN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&gt;&gt;</a:t>
            </a:r>
            <a:r>
              <a:rPr lang="en-US" altLang="en-CN" sz="2200" b="1" dirty="0" err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课程</a:t>
            </a:r>
            <a:endParaRPr lang="en-US" altLang="en-CN" sz="22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47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B65C-F760-DF4D-9B8C-EF581693EFBC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192514" name="Object 2"/>
          <p:cNvGraphicFramePr>
            <a:graphicFrameLocks noChangeAspect="1"/>
          </p:cNvGraphicFramePr>
          <p:nvPr/>
        </p:nvGraphicFramePr>
        <p:xfrm>
          <a:off x="4953000" y="892175"/>
          <a:ext cx="21859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1" name="公式" r:id="rId4" imgW="1028520" imgH="215640" progId="Equation.3">
                  <p:embed/>
                </p:oleObj>
              </mc:Choice>
              <mc:Fallback>
                <p:oleObj name="公式" r:id="rId4" imgW="1028520" imgH="215640" progId="Equation.3">
                  <p:embed/>
                  <p:pic>
                    <p:nvPicPr>
                      <p:cNvPr id="192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892175"/>
                        <a:ext cx="21859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7239000" y="830263"/>
          <a:ext cx="10493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2" name="公式" r:id="rId6" imgW="495000" imgH="228600" progId="Equation.3">
                  <p:embed/>
                </p:oleObj>
              </mc:Choice>
              <mc:Fallback>
                <p:oleObj name="公式" r:id="rId6" imgW="495000" imgH="228600" progId="Equation.3">
                  <p:embed/>
                  <p:pic>
                    <p:nvPicPr>
                      <p:cNvPr id="192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830263"/>
                        <a:ext cx="104933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3276600" y="1571625"/>
          <a:ext cx="10477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3" name="公式" r:id="rId8" imgW="495000" imgH="228600" progId="Equation.3">
                  <p:embed/>
                </p:oleObj>
              </mc:Choice>
              <mc:Fallback>
                <p:oleObj name="公式" r:id="rId8" imgW="495000" imgH="228600" progId="Equation.3">
                  <p:embed/>
                  <p:pic>
                    <p:nvPicPr>
                      <p:cNvPr id="192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571625"/>
                        <a:ext cx="10477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7" name="Object 5"/>
          <p:cNvGraphicFramePr>
            <a:graphicFrameLocks noChangeAspect="1"/>
          </p:cNvGraphicFramePr>
          <p:nvPr/>
        </p:nvGraphicFramePr>
        <p:xfrm>
          <a:off x="2106613" y="1595438"/>
          <a:ext cx="11874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4" name="公式" r:id="rId9" imgW="558720" imgH="203040" progId="Equation.3">
                  <p:embed/>
                </p:oleObj>
              </mc:Choice>
              <mc:Fallback>
                <p:oleObj name="公式" r:id="rId9" imgW="558720" imgH="203040" progId="Equation.3">
                  <p:embed/>
                  <p:pic>
                    <p:nvPicPr>
                      <p:cNvPr id="1925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1595438"/>
                        <a:ext cx="11874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8" name="Object 6"/>
          <p:cNvGraphicFramePr>
            <a:graphicFrameLocks noChangeAspect="1"/>
          </p:cNvGraphicFramePr>
          <p:nvPr/>
        </p:nvGraphicFramePr>
        <p:xfrm>
          <a:off x="1752600" y="914400"/>
          <a:ext cx="21859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5" name="公式" r:id="rId11" imgW="1028520" imgH="215640" progId="Equation.3">
                  <p:embed/>
                </p:oleObj>
              </mc:Choice>
              <mc:Fallback>
                <p:oleObj name="公式" r:id="rId11" imgW="1028520" imgH="215640" progId="Equation.3">
                  <p:embed/>
                  <p:pic>
                    <p:nvPicPr>
                      <p:cNvPr id="192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914400"/>
                        <a:ext cx="21859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9" name="Object 7"/>
          <p:cNvGraphicFramePr>
            <a:graphicFrameLocks noChangeAspect="1"/>
          </p:cNvGraphicFramePr>
          <p:nvPr/>
        </p:nvGraphicFramePr>
        <p:xfrm>
          <a:off x="3903663" y="885825"/>
          <a:ext cx="10493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6" name="公式" r:id="rId13" imgW="495000" imgH="228600" progId="Equation.3">
                  <p:embed/>
                </p:oleObj>
              </mc:Choice>
              <mc:Fallback>
                <p:oleObj name="公式" r:id="rId13" imgW="495000" imgH="228600" progId="Equation.3">
                  <p:embed/>
                  <p:pic>
                    <p:nvPicPr>
                      <p:cNvPr id="1925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885825"/>
                        <a:ext cx="10493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0" name="Object 8"/>
          <p:cNvGraphicFramePr>
            <a:graphicFrameLocks noChangeAspect="1"/>
          </p:cNvGraphicFramePr>
          <p:nvPr/>
        </p:nvGraphicFramePr>
        <p:xfrm>
          <a:off x="838200" y="914400"/>
          <a:ext cx="8905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7" name="公式" r:id="rId15" imgW="419040" imgH="215640" progId="Equation.3">
                  <p:embed/>
                </p:oleObj>
              </mc:Choice>
              <mc:Fallback>
                <p:oleObj name="公式" r:id="rId15" imgW="419040" imgH="215640" progId="Equation.3">
                  <p:embed/>
                  <p:pic>
                    <p:nvPicPr>
                      <p:cNvPr id="1925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14400"/>
                        <a:ext cx="8905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1" name="Object 9"/>
          <p:cNvGraphicFramePr>
            <a:graphicFrameLocks noChangeAspect="1"/>
          </p:cNvGraphicFramePr>
          <p:nvPr/>
        </p:nvGraphicFramePr>
        <p:xfrm>
          <a:off x="1752600" y="2238375"/>
          <a:ext cx="32353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8" name="公式" r:id="rId17" imgW="1523880" imgH="203040" progId="Equation.3">
                  <p:embed/>
                </p:oleObj>
              </mc:Choice>
              <mc:Fallback>
                <p:oleObj name="公式" r:id="rId17" imgW="1523880" imgH="203040" progId="Equation.3">
                  <p:embed/>
                  <p:pic>
                    <p:nvPicPr>
                      <p:cNvPr id="1925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38375"/>
                        <a:ext cx="32353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2" name="Object 10"/>
          <p:cNvGraphicFramePr>
            <a:graphicFrameLocks noChangeAspect="1"/>
          </p:cNvGraphicFramePr>
          <p:nvPr/>
        </p:nvGraphicFramePr>
        <p:xfrm>
          <a:off x="965200" y="3048000"/>
          <a:ext cx="9413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9" name="公式" r:id="rId19" imgW="444240" imgH="215640" progId="Equation.3">
                  <p:embed/>
                </p:oleObj>
              </mc:Choice>
              <mc:Fallback>
                <p:oleObj name="公式" r:id="rId19" imgW="444240" imgH="215640" progId="Equation.3">
                  <p:embed/>
                  <p:pic>
                    <p:nvPicPr>
                      <p:cNvPr id="1925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3048000"/>
                        <a:ext cx="9413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3" name="Object 11"/>
          <p:cNvGraphicFramePr>
            <a:graphicFrameLocks noChangeAspect="1"/>
          </p:cNvGraphicFramePr>
          <p:nvPr/>
        </p:nvGraphicFramePr>
        <p:xfrm>
          <a:off x="2052638" y="3049588"/>
          <a:ext cx="13763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0" name="公式" r:id="rId21" imgW="647640" imgH="215640" progId="Equation.3">
                  <p:embed/>
                </p:oleObj>
              </mc:Choice>
              <mc:Fallback>
                <p:oleObj name="公式" r:id="rId21" imgW="647640" imgH="215640" progId="Equation.3">
                  <p:embed/>
                  <p:pic>
                    <p:nvPicPr>
                      <p:cNvPr id="1925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3049588"/>
                        <a:ext cx="137636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4" name="Object 12"/>
          <p:cNvGraphicFramePr>
            <a:graphicFrameLocks noChangeAspect="1"/>
          </p:cNvGraphicFramePr>
          <p:nvPr/>
        </p:nvGraphicFramePr>
        <p:xfrm>
          <a:off x="3505200" y="3048000"/>
          <a:ext cx="10795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1" name="公式" r:id="rId23" imgW="507960" imgH="177480" progId="Equation.3">
                  <p:embed/>
                </p:oleObj>
              </mc:Choice>
              <mc:Fallback>
                <p:oleObj name="公式" r:id="rId23" imgW="507960" imgH="177480" progId="Equation.3">
                  <p:embed/>
                  <p:pic>
                    <p:nvPicPr>
                      <p:cNvPr id="1925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048000"/>
                        <a:ext cx="10795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5" name="Object 13"/>
          <p:cNvGraphicFramePr>
            <a:graphicFrameLocks noChangeAspect="1"/>
          </p:cNvGraphicFramePr>
          <p:nvPr/>
        </p:nvGraphicFramePr>
        <p:xfrm>
          <a:off x="1027113" y="3808413"/>
          <a:ext cx="9715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2" name="公式" r:id="rId25" imgW="457200" imgH="215640" progId="Equation.3">
                  <p:embed/>
                </p:oleObj>
              </mc:Choice>
              <mc:Fallback>
                <p:oleObj name="公式" r:id="rId25" imgW="457200" imgH="215640" progId="Equation.3">
                  <p:embed/>
                  <p:pic>
                    <p:nvPicPr>
                      <p:cNvPr id="1925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808413"/>
                        <a:ext cx="9715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6" name="Object 14"/>
          <p:cNvGraphicFramePr>
            <a:graphicFrameLocks noChangeAspect="1"/>
          </p:cNvGraphicFramePr>
          <p:nvPr/>
        </p:nvGraphicFramePr>
        <p:xfrm>
          <a:off x="2057400" y="3810000"/>
          <a:ext cx="13763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3" name="公式" r:id="rId27" imgW="647640" imgH="215640" progId="Equation.3">
                  <p:embed/>
                </p:oleObj>
              </mc:Choice>
              <mc:Fallback>
                <p:oleObj name="公式" r:id="rId27" imgW="647640" imgH="215640" progId="Equation.3">
                  <p:embed/>
                  <p:pic>
                    <p:nvPicPr>
                      <p:cNvPr id="1925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0000"/>
                        <a:ext cx="137636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7" name="Object 15"/>
          <p:cNvGraphicFramePr>
            <a:graphicFrameLocks noChangeAspect="1"/>
          </p:cNvGraphicFramePr>
          <p:nvPr/>
        </p:nvGraphicFramePr>
        <p:xfrm>
          <a:off x="3505200" y="3808413"/>
          <a:ext cx="10795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4" name="Equation" r:id="rId29" imgW="507960" imgH="177480" progId="Equation.3">
                  <p:embed/>
                </p:oleObj>
              </mc:Choice>
              <mc:Fallback>
                <p:oleObj name="Equation" r:id="rId29" imgW="507960" imgH="177480" progId="Equation.3">
                  <p:embed/>
                  <p:pic>
                    <p:nvPicPr>
                      <p:cNvPr id="1925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08413"/>
                        <a:ext cx="10795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33"/>
          <p:cNvSpPr>
            <a:spLocks noChangeArrowheads="1"/>
          </p:cNvSpPr>
          <p:nvPr/>
        </p:nvSpPr>
        <p:spPr bwMode="auto">
          <a:xfrm>
            <a:off x="4139952" y="4797152"/>
            <a:ext cx="3888432" cy="1066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2400" b="1" dirty="0"/>
              <a:t>HW: p.58</a:t>
            </a:r>
          </a:p>
          <a:p>
            <a:pPr algn="ctr"/>
            <a:r>
              <a:rPr kumimoji="0" lang="en-US" altLang="zh-CN" sz="2400" b="1" dirty="0"/>
              <a:t>#2.5 (</a:t>
            </a:r>
            <a:r>
              <a:rPr kumimoji="0" lang="zh-CN" altLang="en-US" sz="2400" b="1" dirty="0"/>
              <a:t>改为</a:t>
            </a:r>
            <a:r>
              <a:rPr kumimoji="0" lang="en-US" altLang="zh-CN" sz="2400" b="1" dirty="0"/>
              <a:t>Newton</a:t>
            </a:r>
            <a:r>
              <a:rPr kumimoji="0" lang="zh-CN" altLang="en-US" sz="2400" b="1" dirty="0"/>
              <a:t>法</a:t>
            </a:r>
            <a:r>
              <a:rPr kumimoji="0" lang="en-US" altLang="zh-CN" sz="2400" b="1" dirty="0"/>
              <a:t>), #2.11</a:t>
            </a:r>
          </a:p>
        </p:txBody>
      </p:sp>
    </p:spTree>
    <p:extLst>
      <p:ext uri="{BB962C8B-B14F-4D97-AF65-F5344CB8AC3E}">
        <p14:creationId xmlns:p14="http://schemas.microsoft.com/office/powerpoint/2010/main" val="160591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17" name="Group 97"/>
          <p:cNvGrpSpPr>
            <a:grpSpLocks/>
          </p:cNvGrpSpPr>
          <p:nvPr/>
        </p:nvGrpSpPr>
        <p:grpSpPr bwMode="auto">
          <a:xfrm>
            <a:off x="984176" y="1981353"/>
            <a:ext cx="6248400" cy="541338"/>
            <a:chOff x="384" y="2630"/>
            <a:chExt cx="3936" cy="341"/>
          </a:xfrm>
        </p:grpSpPr>
        <p:sp>
          <p:nvSpPr>
            <p:cNvPr id="56410" name="Text Box 90"/>
            <p:cNvSpPr txBox="1">
              <a:spLocks noChangeArrowheads="1"/>
            </p:cNvSpPr>
            <p:nvPr/>
          </p:nvSpPr>
          <p:spPr bwMode="auto">
            <a:xfrm>
              <a:off x="384" y="2630"/>
              <a:ext cx="39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ym typeface="Wingdings" charset="0"/>
                </a:rPr>
                <a:t> </a:t>
              </a:r>
              <a:r>
                <a:rPr lang="zh-CN" altLang="en-US" sz="2400" b="1" dirty="0"/>
                <a:t>写出相应于条件的</a:t>
              </a:r>
              <a:r>
                <a:rPr lang="en-US" altLang="zh-CN" sz="2000" b="1" i="1" dirty="0"/>
                <a:t>h</a:t>
              </a:r>
              <a:r>
                <a:rPr lang="en-US" altLang="zh-CN" sz="2000" b="1" i="1" baseline="-25000" dirty="0"/>
                <a:t>i</a:t>
              </a:r>
              <a:r>
                <a:rPr lang="en-US" altLang="zh-CN" sz="2000" b="1" dirty="0"/>
                <a:t>(</a:t>
              </a:r>
              <a:r>
                <a:rPr lang="en-US" altLang="zh-CN" sz="2000" b="1" i="1" dirty="0"/>
                <a:t>x</a:t>
              </a:r>
              <a:r>
                <a:rPr lang="en-US" altLang="zh-CN" sz="2000" b="1" dirty="0"/>
                <a:t>)</a:t>
              </a:r>
              <a:r>
                <a:rPr lang="zh-CN" altLang="en-US" sz="2000" b="1" dirty="0"/>
                <a:t>、</a:t>
              </a:r>
              <a:r>
                <a:rPr lang="en-US" altLang="zh-CN" sz="2000" b="1" dirty="0"/>
                <a:t> </a:t>
              </a:r>
              <a:r>
                <a:rPr lang="en-US" altLang="zh-CN" sz="2000" b="1" i="1" dirty="0"/>
                <a:t>h</a:t>
              </a:r>
              <a:r>
                <a:rPr lang="en-US" altLang="zh-CN" sz="2000" b="1" i="1" baseline="-25000" dirty="0"/>
                <a:t>i</a:t>
              </a:r>
              <a:r>
                <a:rPr lang="en-US" altLang="zh-CN" sz="2000" b="1" dirty="0"/>
                <a:t>(</a:t>
              </a:r>
              <a:r>
                <a:rPr lang="en-US" altLang="zh-CN" sz="2000" b="1" i="1" dirty="0"/>
                <a:t>x</a:t>
              </a:r>
              <a:r>
                <a:rPr lang="en-US" altLang="zh-CN" sz="2000" b="1" dirty="0"/>
                <a:t>) </a:t>
              </a:r>
              <a:r>
                <a:rPr lang="zh-CN" altLang="en-US" sz="2400" b="1" dirty="0"/>
                <a:t>的组合形式；</a:t>
              </a:r>
              <a:endParaRPr lang="en-US" altLang="zh-CN" sz="2400" b="1" dirty="0"/>
            </a:p>
          </p:txBody>
        </p:sp>
        <p:sp>
          <p:nvSpPr>
            <p:cNvPr id="56411" name="Text Box 91"/>
            <p:cNvSpPr txBox="1">
              <a:spLocks noChangeArrowheads="1"/>
            </p:cNvSpPr>
            <p:nvPr/>
          </p:nvSpPr>
          <p:spPr bwMode="auto">
            <a:xfrm>
              <a:off x="2640" y="2784"/>
              <a:ext cx="240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54000" tIns="10800" rIns="54000" bIns="10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ym typeface="Symbol" charset="0"/>
                </a:rPr>
                <a:t></a:t>
              </a:r>
            </a:p>
          </p:txBody>
        </p:sp>
      </p:grpSp>
      <p:grpSp>
        <p:nvGrpSpPr>
          <p:cNvPr id="56421" name="Group 101"/>
          <p:cNvGrpSpPr>
            <a:grpSpLocks/>
          </p:cNvGrpSpPr>
          <p:nvPr/>
        </p:nvGrpSpPr>
        <p:grpSpPr bwMode="auto">
          <a:xfrm>
            <a:off x="984176" y="2683024"/>
            <a:ext cx="7696200" cy="533400"/>
            <a:chOff x="384" y="3072"/>
            <a:chExt cx="4848" cy="336"/>
          </a:xfrm>
        </p:grpSpPr>
        <p:sp>
          <p:nvSpPr>
            <p:cNvPr id="56414" name="Text Box 94"/>
            <p:cNvSpPr txBox="1">
              <a:spLocks noChangeArrowheads="1"/>
            </p:cNvSpPr>
            <p:nvPr/>
          </p:nvSpPr>
          <p:spPr bwMode="auto">
            <a:xfrm>
              <a:off x="384" y="3120"/>
              <a:ext cx="4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ym typeface="Wingdings" charset="0"/>
                </a:rPr>
                <a:t> </a:t>
              </a:r>
              <a:r>
                <a:rPr lang="zh-CN" altLang="en-US" sz="2400" b="1"/>
                <a:t>对每一个</a:t>
              </a:r>
              <a:r>
                <a:rPr lang="en-US" altLang="zh-CN" sz="2000" b="1" i="1"/>
                <a:t>h</a:t>
              </a:r>
              <a:r>
                <a:rPr lang="en-US" altLang="zh-CN" sz="2000" b="1" i="1" baseline="-25000"/>
                <a:t>i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x</a:t>
              </a:r>
              <a:r>
                <a:rPr lang="en-US" altLang="zh-CN" sz="2000" b="1"/>
                <a:t>)</a:t>
              </a:r>
              <a:r>
                <a:rPr lang="zh-CN" altLang="en-US" sz="2000" b="1"/>
                <a:t>、</a:t>
              </a:r>
              <a:r>
                <a:rPr lang="en-US" altLang="zh-CN" sz="2000" b="1"/>
                <a:t> </a:t>
              </a:r>
              <a:r>
                <a:rPr lang="en-US" altLang="zh-CN" sz="2000" b="1" i="1"/>
                <a:t>h</a:t>
              </a:r>
              <a:r>
                <a:rPr lang="en-US" altLang="zh-CN" sz="2000" b="1" i="1" baseline="-25000"/>
                <a:t>i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x</a:t>
              </a:r>
              <a:r>
                <a:rPr lang="en-US" altLang="zh-CN" sz="2000" b="1"/>
                <a:t>) </a:t>
              </a:r>
              <a:r>
                <a:rPr lang="zh-CN" altLang="en-US" sz="2400" b="1"/>
                <a:t>找出尽可能多的条件给出的根；</a:t>
              </a:r>
              <a:endParaRPr lang="en-US" altLang="zh-CN" sz="2400" b="1"/>
            </a:p>
          </p:txBody>
        </p:sp>
        <p:sp>
          <p:nvSpPr>
            <p:cNvPr id="56420" name="Text Box 100"/>
            <p:cNvSpPr txBox="1">
              <a:spLocks noChangeArrowheads="1"/>
            </p:cNvSpPr>
            <p:nvPr/>
          </p:nvSpPr>
          <p:spPr bwMode="auto">
            <a:xfrm>
              <a:off x="1872" y="3072"/>
              <a:ext cx="240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54000" tIns="10800" rIns="54000" bIns="10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ym typeface="Symbol" charset="0"/>
                </a:rPr>
                <a:t></a:t>
              </a:r>
            </a:p>
          </p:txBody>
        </p:sp>
      </p:grpSp>
      <p:sp>
        <p:nvSpPr>
          <p:cNvPr id="56422" name="Text Box 102"/>
          <p:cNvSpPr txBox="1">
            <a:spLocks noChangeArrowheads="1"/>
          </p:cNvSpPr>
          <p:nvPr/>
        </p:nvSpPr>
        <p:spPr bwMode="auto">
          <a:xfrm>
            <a:off x="984176" y="3505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ym typeface="Wingdings" charset="0"/>
              </a:rPr>
              <a:t> </a:t>
            </a:r>
            <a:r>
              <a:rPr lang="zh-CN" altLang="en-US" sz="2400" b="1" dirty="0"/>
              <a:t>根据多项式的总阶数和根的个数写出表达式；</a:t>
            </a:r>
            <a:endParaRPr lang="en-US" altLang="zh-CN" sz="2400" b="1" dirty="0"/>
          </a:p>
        </p:txBody>
      </p:sp>
      <p:sp>
        <p:nvSpPr>
          <p:cNvPr id="56423" name="Text Box 103"/>
          <p:cNvSpPr txBox="1">
            <a:spLocks noChangeArrowheads="1"/>
          </p:cNvSpPr>
          <p:nvPr/>
        </p:nvSpPr>
        <p:spPr bwMode="auto">
          <a:xfrm>
            <a:off x="984176" y="41910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ym typeface="Wingdings" charset="0"/>
              </a:rPr>
              <a:t> </a:t>
            </a:r>
            <a:r>
              <a:rPr lang="zh-CN" altLang="en-US" sz="2400" b="1" dirty="0"/>
              <a:t>根据尚未利用的条件解出表达式中的待定系数；</a:t>
            </a:r>
            <a:endParaRPr lang="en-US" altLang="zh-CN" sz="2400" b="1" dirty="0"/>
          </a:p>
        </p:txBody>
      </p:sp>
      <p:sp>
        <p:nvSpPr>
          <p:cNvPr id="56425" name="Text Box 105"/>
          <p:cNvSpPr txBox="1">
            <a:spLocks noChangeArrowheads="1"/>
          </p:cNvSpPr>
          <p:nvPr/>
        </p:nvSpPr>
        <p:spPr bwMode="auto">
          <a:xfrm>
            <a:off x="984176" y="48768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ym typeface="Wingdings" charset="0"/>
              </a:rPr>
              <a:t> </a:t>
            </a:r>
            <a:r>
              <a:rPr lang="zh-CN" altLang="en-US" sz="2400" b="1" dirty="0"/>
              <a:t>最后完整写出</a:t>
            </a:r>
            <a:r>
              <a:rPr lang="en-US" altLang="zh-CN" sz="2400" b="1" i="1" dirty="0"/>
              <a:t>H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。</a:t>
            </a:r>
            <a:endParaRPr lang="en-US" altLang="zh-CN" sz="2400" b="1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2055AE8-3549-F54F-8995-4EFEA9FB6696}"/>
              </a:ext>
            </a:extLst>
          </p:cNvPr>
          <p:cNvSpPr txBox="1">
            <a:spLocks/>
          </p:cNvSpPr>
          <p:nvPr/>
        </p:nvSpPr>
        <p:spPr>
          <a:xfrm>
            <a:off x="330743" y="228600"/>
            <a:ext cx="7313571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求</a:t>
            </a:r>
            <a:r>
              <a:rPr lang="en-US" altLang="zh-CN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Hermite</a:t>
            </a:r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多项式的基本步骤</a:t>
            </a:r>
            <a:endParaRPr lang="en-US" sz="3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6D4FDC81-0F92-E847-9AAF-8D6AF31A40FB}"/>
              </a:ext>
            </a:extLst>
          </p:cNvPr>
          <p:cNvSpPr/>
          <p:nvPr/>
        </p:nvSpPr>
        <p:spPr>
          <a:xfrm>
            <a:off x="330743" y="990600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4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" grpId="0" autoUpdateAnimBg="0"/>
      <p:bldP spid="56423" grpId="0" autoUpdateAnimBg="0"/>
      <p:bldP spid="5642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381000" y="1303337"/>
            <a:ext cx="7848600" cy="533400"/>
            <a:chOff x="240" y="192"/>
            <a:chExt cx="4944" cy="336"/>
          </a:xfrm>
        </p:grpSpPr>
        <p:sp>
          <p:nvSpPr>
            <p:cNvPr id="56323" name="Text Box 3"/>
            <p:cNvSpPr txBox="1">
              <a:spLocks noChangeArrowheads="1"/>
            </p:cNvSpPr>
            <p:nvPr/>
          </p:nvSpPr>
          <p:spPr bwMode="auto">
            <a:xfrm>
              <a:off x="240" y="240"/>
              <a:ext cx="49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latin typeface="Arial" charset="0"/>
                </a:rPr>
                <a:t>Quiz:</a:t>
              </a:r>
              <a:r>
                <a:rPr lang="en-US" altLang="zh-CN" sz="2400" b="1"/>
                <a:t> </a:t>
              </a:r>
              <a:r>
                <a:rPr lang="zh-CN" altLang="en-US" sz="2400" b="1"/>
                <a:t>给定</a:t>
              </a:r>
              <a:r>
                <a:rPr lang="en-US" altLang="zh-CN" sz="2400" b="1"/>
                <a:t> </a:t>
              </a:r>
              <a:r>
                <a:rPr lang="en-US" altLang="zh-CN" sz="2000" b="1" i="1"/>
                <a:t>x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i="1"/>
                <a:t> = i </a:t>
              </a:r>
              <a:r>
                <a:rPr lang="en-US" altLang="zh-CN" sz="2000" b="1"/>
                <a:t>+1, </a:t>
              </a:r>
              <a:r>
                <a:rPr lang="en-US" altLang="zh-CN" sz="2000" b="1" i="1"/>
                <a:t>i</a:t>
              </a:r>
              <a:r>
                <a:rPr lang="en-US" altLang="zh-CN" sz="2000" b="1"/>
                <a:t> = 0, 1, 2, 3, 4, 5.</a:t>
              </a:r>
              <a:r>
                <a:rPr lang="en-US" altLang="zh-CN" sz="2400" b="1"/>
                <a:t>  </a:t>
              </a:r>
              <a:r>
                <a:rPr lang="zh-CN" altLang="en-US" sz="2400" b="1"/>
                <a:t>下面哪个是</a:t>
              </a:r>
              <a:r>
                <a:rPr lang="en-US" altLang="zh-CN" sz="2400" b="1"/>
                <a:t> </a:t>
              </a:r>
              <a:r>
                <a:rPr lang="en-US" altLang="zh-CN" sz="2000" b="1" i="1"/>
                <a:t>h</a:t>
              </a:r>
              <a:r>
                <a:rPr lang="en-US" altLang="zh-CN" sz="2000" b="1" baseline="-25000"/>
                <a:t>2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x</a:t>
              </a:r>
              <a:r>
                <a:rPr lang="en-US" altLang="zh-CN" sz="2000" b="1"/>
                <a:t>)</a:t>
              </a:r>
              <a:r>
                <a:rPr lang="zh-CN" altLang="en-US" sz="2400" b="1"/>
                <a:t>的图像？</a:t>
              </a:r>
              <a:endParaRPr lang="en-US" altLang="zh-CN" sz="2400" b="1"/>
            </a:p>
          </p:txBody>
        </p:sp>
        <p:sp>
          <p:nvSpPr>
            <p:cNvPr id="56324" name="Text Box 4"/>
            <p:cNvSpPr txBox="1">
              <a:spLocks noChangeArrowheads="1"/>
            </p:cNvSpPr>
            <p:nvPr/>
          </p:nvSpPr>
          <p:spPr bwMode="auto">
            <a:xfrm>
              <a:off x="3984" y="19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ym typeface="Symbol" charset="0"/>
                </a:rPr>
                <a:t></a:t>
              </a:r>
              <a:endParaRPr lang="en-US" altLang="zh-CN" sz="1800" b="1"/>
            </a:p>
          </p:txBody>
        </p:sp>
      </p:grpSp>
      <p:grpSp>
        <p:nvGrpSpPr>
          <p:cNvPr id="56405" name="Group 85"/>
          <p:cNvGrpSpPr>
            <a:grpSpLocks noChangeAspect="1"/>
          </p:cNvGrpSpPr>
          <p:nvPr/>
        </p:nvGrpSpPr>
        <p:grpSpPr bwMode="auto">
          <a:xfrm>
            <a:off x="990600" y="1836737"/>
            <a:ext cx="6689725" cy="3192463"/>
            <a:chOff x="288" y="624"/>
            <a:chExt cx="5205" cy="2484"/>
          </a:xfrm>
        </p:grpSpPr>
        <p:grpSp>
          <p:nvGrpSpPr>
            <p:cNvPr id="56404" name="Group 84"/>
            <p:cNvGrpSpPr>
              <a:grpSpLocks noChangeAspect="1"/>
            </p:cNvGrpSpPr>
            <p:nvPr/>
          </p:nvGrpSpPr>
          <p:grpSpPr bwMode="auto">
            <a:xfrm>
              <a:off x="288" y="624"/>
              <a:ext cx="2536" cy="2200"/>
              <a:chOff x="399" y="672"/>
              <a:chExt cx="2536" cy="2200"/>
            </a:xfrm>
          </p:grpSpPr>
          <p:sp>
            <p:nvSpPr>
              <p:cNvPr id="56328" name="Rectangle 8"/>
              <p:cNvSpPr>
                <a:spLocks noChangeAspect="1" noChangeArrowheads="1"/>
              </p:cNvSpPr>
              <p:nvPr/>
            </p:nvSpPr>
            <p:spPr bwMode="auto">
              <a:xfrm>
                <a:off x="2799" y="2574"/>
                <a:ext cx="136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>
                <a:spAutoFit/>
              </a:bodyPr>
              <a:lstStyle/>
              <a:p>
                <a:r>
                  <a:rPr lang="en-US" altLang="zh-CN" sz="1600" b="1" i="1">
                    <a:solidFill>
                      <a:srgbClr val="000000"/>
                    </a:solidFill>
                  </a:rPr>
                  <a:t>x</a:t>
                </a:r>
                <a:endParaRPr lang="en-US" altLang="zh-CN" sz="1600" b="1"/>
              </a:p>
            </p:txBody>
          </p:sp>
          <p:sp>
            <p:nvSpPr>
              <p:cNvPr id="56330" name="Freeform 10"/>
              <p:cNvSpPr>
                <a:spLocks noChangeAspect="1"/>
              </p:cNvSpPr>
              <p:nvPr/>
            </p:nvSpPr>
            <p:spPr bwMode="auto">
              <a:xfrm>
                <a:off x="861" y="672"/>
                <a:ext cx="1722" cy="2172"/>
              </a:xfrm>
              <a:custGeom>
                <a:avLst/>
                <a:gdLst>
                  <a:gd name="T0" fmla="*/ 26 w 1722"/>
                  <a:gd name="T1" fmla="*/ 1935 h 2172"/>
                  <a:gd name="T2" fmla="*/ 54 w 1722"/>
                  <a:gd name="T3" fmla="*/ 1941 h 2172"/>
                  <a:gd name="T4" fmla="*/ 83 w 1722"/>
                  <a:gd name="T5" fmla="*/ 2011 h 2172"/>
                  <a:gd name="T6" fmla="*/ 109 w 1722"/>
                  <a:gd name="T7" fmla="*/ 2053 h 2172"/>
                  <a:gd name="T8" fmla="*/ 144 w 1722"/>
                  <a:gd name="T9" fmla="*/ 2031 h 2172"/>
                  <a:gd name="T10" fmla="*/ 173 w 1722"/>
                  <a:gd name="T11" fmla="*/ 1976 h 2172"/>
                  <a:gd name="T12" fmla="*/ 195 w 1722"/>
                  <a:gd name="T13" fmla="*/ 1919 h 2172"/>
                  <a:gd name="T14" fmla="*/ 227 w 1722"/>
                  <a:gd name="T15" fmla="*/ 1877 h 2172"/>
                  <a:gd name="T16" fmla="*/ 263 w 1722"/>
                  <a:gd name="T17" fmla="*/ 1851 h 2172"/>
                  <a:gd name="T18" fmla="*/ 298 w 1722"/>
                  <a:gd name="T19" fmla="*/ 1871 h 2172"/>
                  <a:gd name="T20" fmla="*/ 339 w 1722"/>
                  <a:gd name="T21" fmla="*/ 1906 h 2172"/>
                  <a:gd name="T22" fmla="*/ 381 w 1722"/>
                  <a:gd name="T23" fmla="*/ 1906 h 2172"/>
                  <a:gd name="T24" fmla="*/ 410 w 1722"/>
                  <a:gd name="T25" fmla="*/ 1871 h 2172"/>
                  <a:gd name="T26" fmla="*/ 439 w 1722"/>
                  <a:gd name="T27" fmla="*/ 1794 h 2172"/>
                  <a:gd name="T28" fmla="*/ 461 w 1722"/>
                  <a:gd name="T29" fmla="*/ 1682 h 2172"/>
                  <a:gd name="T30" fmla="*/ 493 w 1722"/>
                  <a:gd name="T31" fmla="*/ 1534 h 2172"/>
                  <a:gd name="T32" fmla="*/ 515 w 1722"/>
                  <a:gd name="T33" fmla="*/ 1361 h 2172"/>
                  <a:gd name="T34" fmla="*/ 538 w 1722"/>
                  <a:gd name="T35" fmla="*/ 1172 h 2172"/>
                  <a:gd name="T36" fmla="*/ 570 w 1722"/>
                  <a:gd name="T37" fmla="*/ 983 h 2172"/>
                  <a:gd name="T38" fmla="*/ 592 w 1722"/>
                  <a:gd name="T39" fmla="*/ 811 h 2172"/>
                  <a:gd name="T40" fmla="*/ 621 w 1722"/>
                  <a:gd name="T41" fmla="*/ 663 h 2172"/>
                  <a:gd name="T42" fmla="*/ 647 w 1722"/>
                  <a:gd name="T43" fmla="*/ 551 h 2172"/>
                  <a:gd name="T44" fmla="*/ 676 w 1722"/>
                  <a:gd name="T45" fmla="*/ 484 h 2172"/>
                  <a:gd name="T46" fmla="*/ 704 w 1722"/>
                  <a:gd name="T47" fmla="*/ 481 h 2172"/>
                  <a:gd name="T48" fmla="*/ 733 w 1722"/>
                  <a:gd name="T49" fmla="*/ 525 h 2172"/>
                  <a:gd name="T50" fmla="*/ 759 w 1722"/>
                  <a:gd name="T51" fmla="*/ 628 h 2172"/>
                  <a:gd name="T52" fmla="*/ 781 w 1722"/>
                  <a:gd name="T53" fmla="*/ 762 h 2172"/>
                  <a:gd name="T54" fmla="*/ 813 w 1722"/>
                  <a:gd name="T55" fmla="*/ 929 h 2172"/>
                  <a:gd name="T56" fmla="*/ 836 w 1722"/>
                  <a:gd name="T57" fmla="*/ 1112 h 2172"/>
                  <a:gd name="T58" fmla="*/ 864 w 1722"/>
                  <a:gd name="T59" fmla="*/ 1300 h 2172"/>
                  <a:gd name="T60" fmla="*/ 890 w 1722"/>
                  <a:gd name="T61" fmla="*/ 1473 h 2172"/>
                  <a:gd name="T62" fmla="*/ 919 w 1722"/>
                  <a:gd name="T63" fmla="*/ 1627 h 2172"/>
                  <a:gd name="T64" fmla="*/ 941 w 1722"/>
                  <a:gd name="T65" fmla="*/ 1758 h 2172"/>
                  <a:gd name="T66" fmla="*/ 970 w 1722"/>
                  <a:gd name="T67" fmla="*/ 1848 h 2172"/>
                  <a:gd name="T68" fmla="*/ 996 w 1722"/>
                  <a:gd name="T69" fmla="*/ 1899 h 2172"/>
                  <a:gd name="T70" fmla="*/ 1031 w 1722"/>
                  <a:gd name="T71" fmla="*/ 1912 h 2172"/>
                  <a:gd name="T72" fmla="*/ 1060 w 1722"/>
                  <a:gd name="T73" fmla="*/ 1887 h 2172"/>
                  <a:gd name="T74" fmla="*/ 1089 w 1722"/>
                  <a:gd name="T75" fmla="*/ 1842 h 2172"/>
                  <a:gd name="T76" fmla="*/ 1114 w 1722"/>
                  <a:gd name="T77" fmla="*/ 1787 h 2172"/>
                  <a:gd name="T78" fmla="*/ 1137 w 1722"/>
                  <a:gd name="T79" fmla="*/ 1739 h 2172"/>
                  <a:gd name="T80" fmla="*/ 1165 w 1722"/>
                  <a:gd name="T81" fmla="*/ 1704 h 2172"/>
                  <a:gd name="T82" fmla="*/ 1207 w 1722"/>
                  <a:gd name="T83" fmla="*/ 1698 h 2172"/>
                  <a:gd name="T84" fmla="*/ 1242 w 1722"/>
                  <a:gd name="T85" fmla="*/ 1746 h 2172"/>
                  <a:gd name="T86" fmla="*/ 1274 w 1722"/>
                  <a:gd name="T87" fmla="*/ 1794 h 2172"/>
                  <a:gd name="T88" fmla="*/ 1297 w 1722"/>
                  <a:gd name="T89" fmla="*/ 1848 h 2172"/>
                  <a:gd name="T90" fmla="*/ 1325 w 1722"/>
                  <a:gd name="T91" fmla="*/ 1899 h 2172"/>
                  <a:gd name="T92" fmla="*/ 1361 w 1722"/>
                  <a:gd name="T93" fmla="*/ 1912 h 2172"/>
                  <a:gd name="T94" fmla="*/ 1386 w 1722"/>
                  <a:gd name="T95" fmla="*/ 1864 h 2172"/>
                  <a:gd name="T96" fmla="*/ 1415 w 1722"/>
                  <a:gd name="T97" fmla="*/ 1765 h 2172"/>
                  <a:gd name="T98" fmla="*/ 1438 w 1722"/>
                  <a:gd name="T99" fmla="*/ 1605 h 2172"/>
                  <a:gd name="T100" fmla="*/ 1463 w 1722"/>
                  <a:gd name="T101" fmla="*/ 1397 h 2172"/>
                  <a:gd name="T102" fmla="*/ 1492 w 1722"/>
                  <a:gd name="T103" fmla="*/ 1172 h 2172"/>
                  <a:gd name="T104" fmla="*/ 1514 w 1722"/>
                  <a:gd name="T105" fmla="*/ 958 h 2172"/>
                  <a:gd name="T106" fmla="*/ 1546 w 1722"/>
                  <a:gd name="T107" fmla="*/ 817 h 2172"/>
                  <a:gd name="T108" fmla="*/ 1575 w 1722"/>
                  <a:gd name="T109" fmla="*/ 804 h 2172"/>
                  <a:gd name="T110" fmla="*/ 1598 w 1722"/>
                  <a:gd name="T111" fmla="*/ 977 h 2172"/>
                  <a:gd name="T112" fmla="*/ 1630 w 1722"/>
                  <a:gd name="T113" fmla="*/ 1300 h 2172"/>
                  <a:gd name="T114" fmla="*/ 1652 w 1722"/>
                  <a:gd name="T115" fmla="*/ 1691 h 2172"/>
                  <a:gd name="T116" fmla="*/ 1681 w 1722"/>
                  <a:gd name="T117" fmla="*/ 1906 h 2172"/>
                  <a:gd name="T118" fmla="*/ 1706 w 1722"/>
                  <a:gd name="T119" fmla="*/ 1355 h 2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22" h="2172">
                    <a:moveTo>
                      <a:pt x="0" y="2172"/>
                    </a:moveTo>
                    <a:lnTo>
                      <a:pt x="0" y="2120"/>
                    </a:lnTo>
                    <a:lnTo>
                      <a:pt x="6" y="2072"/>
                    </a:lnTo>
                    <a:lnTo>
                      <a:pt x="6" y="2031"/>
                    </a:lnTo>
                    <a:lnTo>
                      <a:pt x="13" y="2002"/>
                    </a:lnTo>
                    <a:lnTo>
                      <a:pt x="19" y="1970"/>
                    </a:lnTo>
                    <a:lnTo>
                      <a:pt x="19" y="1954"/>
                    </a:lnTo>
                    <a:lnTo>
                      <a:pt x="26" y="1935"/>
                    </a:lnTo>
                    <a:lnTo>
                      <a:pt x="26" y="1925"/>
                    </a:lnTo>
                    <a:lnTo>
                      <a:pt x="32" y="1919"/>
                    </a:lnTo>
                    <a:lnTo>
                      <a:pt x="35" y="1912"/>
                    </a:lnTo>
                    <a:lnTo>
                      <a:pt x="42" y="1919"/>
                    </a:lnTo>
                    <a:lnTo>
                      <a:pt x="48" y="1925"/>
                    </a:lnTo>
                    <a:lnTo>
                      <a:pt x="48" y="1928"/>
                    </a:lnTo>
                    <a:lnTo>
                      <a:pt x="54" y="1935"/>
                    </a:lnTo>
                    <a:lnTo>
                      <a:pt x="54" y="1941"/>
                    </a:lnTo>
                    <a:lnTo>
                      <a:pt x="61" y="1954"/>
                    </a:lnTo>
                    <a:lnTo>
                      <a:pt x="61" y="1960"/>
                    </a:lnTo>
                    <a:lnTo>
                      <a:pt x="67" y="1970"/>
                    </a:lnTo>
                    <a:lnTo>
                      <a:pt x="67" y="1983"/>
                    </a:lnTo>
                    <a:lnTo>
                      <a:pt x="70" y="1989"/>
                    </a:lnTo>
                    <a:lnTo>
                      <a:pt x="77" y="1995"/>
                    </a:lnTo>
                    <a:lnTo>
                      <a:pt x="77" y="2005"/>
                    </a:lnTo>
                    <a:lnTo>
                      <a:pt x="83" y="2011"/>
                    </a:lnTo>
                    <a:lnTo>
                      <a:pt x="83" y="2018"/>
                    </a:lnTo>
                    <a:lnTo>
                      <a:pt x="90" y="2031"/>
                    </a:lnTo>
                    <a:lnTo>
                      <a:pt x="90" y="2037"/>
                    </a:lnTo>
                    <a:lnTo>
                      <a:pt x="96" y="2037"/>
                    </a:lnTo>
                    <a:lnTo>
                      <a:pt x="96" y="2043"/>
                    </a:lnTo>
                    <a:lnTo>
                      <a:pt x="102" y="2047"/>
                    </a:lnTo>
                    <a:lnTo>
                      <a:pt x="109" y="2047"/>
                    </a:lnTo>
                    <a:lnTo>
                      <a:pt x="109" y="2053"/>
                    </a:lnTo>
                    <a:lnTo>
                      <a:pt x="112" y="2053"/>
                    </a:lnTo>
                    <a:lnTo>
                      <a:pt x="118" y="2053"/>
                    </a:lnTo>
                    <a:lnTo>
                      <a:pt x="125" y="2053"/>
                    </a:lnTo>
                    <a:lnTo>
                      <a:pt x="125" y="2047"/>
                    </a:lnTo>
                    <a:lnTo>
                      <a:pt x="131" y="2047"/>
                    </a:lnTo>
                    <a:lnTo>
                      <a:pt x="138" y="2043"/>
                    </a:lnTo>
                    <a:lnTo>
                      <a:pt x="144" y="2037"/>
                    </a:lnTo>
                    <a:lnTo>
                      <a:pt x="144" y="2031"/>
                    </a:lnTo>
                    <a:lnTo>
                      <a:pt x="147" y="2024"/>
                    </a:lnTo>
                    <a:lnTo>
                      <a:pt x="147" y="2018"/>
                    </a:lnTo>
                    <a:lnTo>
                      <a:pt x="154" y="2011"/>
                    </a:lnTo>
                    <a:lnTo>
                      <a:pt x="154" y="2005"/>
                    </a:lnTo>
                    <a:lnTo>
                      <a:pt x="160" y="2002"/>
                    </a:lnTo>
                    <a:lnTo>
                      <a:pt x="167" y="1995"/>
                    </a:lnTo>
                    <a:lnTo>
                      <a:pt x="167" y="1983"/>
                    </a:lnTo>
                    <a:lnTo>
                      <a:pt x="173" y="1976"/>
                    </a:lnTo>
                    <a:lnTo>
                      <a:pt x="173" y="1970"/>
                    </a:lnTo>
                    <a:lnTo>
                      <a:pt x="179" y="1967"/>
                    </a:lnTo>
                    <a:lnTo>
                      <a:pt x="179" y="1954"/>
                    </a:lnTo>
                    <a:lnTo>
                      <a:pt x="186" y="1947"/>
                    </a:lnTo>
                    <a:lnTo>
                      <a:pt x="186" y="1941"/>
                    </a:lnTo>
                    <a:lnTo>
                      <a:pt x="189" y="1935"/>
                    </a:lnTo>
                    <a:lnTo>
                      <a:pt x="195" y="1928"/>
                    </a:lnTo>
                    <a:lnTo>
                      <a:pt x="195" y="1919"/>
                    </a:lnTo>
                    <a:lnTo>
                      <a:pt x="202" y="1912"/>
                    </a:lnTo>
                    <a:lnTo>
                      <a:pt x="202" y="1906"/>
                    </a:lnTo>
                    <a:lnTo>
                      <a:pt x="208" y="1899"/>
                    </a:lnTo>
                    <a:lnTo>
                      <a:pt x="208" y="1893"/>
                    </a:lnTo>
                    <a:lnTo>
                      <a:pt x="215" y="1887"/>
                    </a:lnTo>
                    <a:lnTo>
                      <a:pt x="215" y="1883"/>
                    </a:lnTo>
                    <a:lnTo>
                      <a:pt x="221" y="1883"/>
                    </a:lnTo>
                    <a:lnTo>
                      <a:pt x="227" y="1877"/>
                    </a:lnTo>
                    <a:lnTo>
                      <a:pt x="227" y="1871"/>
                    </a:lnTo>
                    <a:lnTo>
                      <a:pt x="231" y="1864"/>
                    </a:lnTo>
                    <a:lnTo>
                      <a:pt x="237" y="1858"/>
                    </a:lnTo>
                    <a:lnTo>
                      <a:pt x="243" y="1858"/>
                    </a:lnTo>
                    <a:lnTo>
                      <a:pt x="243" y="1851"/>
                    </a:lnTo>
                    <a:lnTo>
                      <a:pt x="250" y="1851"/>
                    </a:lnTo>
                    <a:lnTo>
                      <a:pt x="256" y="1851"/>
                    </a:lnTo>
                    <a:lnTo>
                      <a:pt x="263" y="1851"/>
                    </a:lnTo>
                    <a:lnTo>
                      <a:pt x="266" y="1851"/>
                    </a:lnTo>
                    <a:lnTo>
                      <a:pt x="272" y="1851"/>
                    </a:lnTo>
                    <a:lnTo>
                      <a:pt x="279" y="1851"/>
                    </a:lnTo>
                    <a:lnTo>
                      <a:pt x="285" y="1858"/>
                    </a:lnTo>
                    <a:lnTo>
                      <a:pt x="291" y="1858"/>
                    </a:lnTo>
                    <a:lnTo>
                      <a:pt x="291" y="1864"/>
                    </a:lnTo>
                    <a:lnTo>
                      <a:pt x="298" y="1864"/>
                    </a:lnTo>
                    <a:lnTo>
                      <a:pt x="298" y="1871"/>
                    </a:lnTo>
                    <a:lnTo>
                      <a:pt x="304" y="1871"/>
                    </a:lnTo>
                    <a:lnTo>
                      <a:pt x="304" y="1877"/>
                    </a:lnTo>
                    <a:lnTo>
                      <a:pt x="307" y="1877"/>
                    </a:lnTo>
                    <a:lnTo>
                      <a:pt x="314" y="1883"/>
                    </a:lnTo>
                    <a:lnTo>
                      <a:pt x="320" y="1887"/>
                    </a:lnTo>
                    <a:lnTo>
                      <a:pt x="327" y="1893"/>
                    </a:lnTo>
                    <a:lnTo>
                      <a:pt x="333" y="1899"/>
                    </a:lnTo>
                    <a:lnTo>
                      <a:pt x="339" y="1906"/>
                    </a:lnTo>
                    <a:lnTo>
                      <a:pt x="343" y="1906"/>
                    </a:lnTo>
                    <a:lnTo>
                      <a:pt x="349" y="1912"/>
                    </a:lnTo>
                    <a:lnTo>
                      <a:pt x="355" y="1912"/>
                    </a:lnTo>
                    <a:lnTo>
                      <a:pt x="362" y="1912"/>
                    </a:lnTo>
                    <a:lnTo>
                      <a:pt x="368" y="1912"/>
                    </a:lnTo>
                    <a:lnTo>
                      <a:pt x="375" y="1912"/>
                    </a:lnTo>
                    <a:lnTo>
                      <a:pt x="381" y="1912"/>
                    </a:lnTo>
                    <a:lnTo>
                      <a:pt x="381" y="1906"/>
                    </a:lnTo>
                    <a:lnTo>
                      <a:pt x="384" y="1906"/>
                    </a:lnTo>
                    <a:lnTo>
                      <a:pt x="391" y="1899"/>
                    </a:lnTo>
                    <a:lnTo>
                      <a:pt x="391" y="1893"/>
                    </a:lnTo>
                    <a:lnTo>
                      <a:pt x="397" y="1893"/>
                    </a:lnTo>
                    <a:lnTo>
                      <a:pt x="403" y="1887"/>
                    </a:lnTo>
                    <a:lnTo>
                      <a:pt x="403" y="1883"/>
                    </a:lnTo>
                    <a:lnTo>
                      <a:pt x="410" y="1877"/>
                    </a:lnTo>
                    <a:lnTo>
                      <a:pt x="410" y="1871"/>
                    </a:lnTo>
                    <a:lnTo>
                      <a:pt x="416" y="1858"/>
                    </a:lnTo>
                    <a:lnTo>
                      <a:pt x="416" y="1851"/>
                    </a:lnTo>
                    <a:lnTo>
                      <a:pt x="423" y="1848"/>
                    </a:lnTo>
                    <a:lnTo>
                      <a:pt x="423" y="1835"/>
                    </a:lnTo>
                    <a:lnTo>
                      <a:pt x="426" y="1822"/>
                    </a:lnTo>
                    <a:lnTo>
                      <a:pt x="432" y="1816"/>
                    </a:lnTo>
                    <a:lnTo>
                      <a:pt x="432" y="1806"/>
                    </a:lnTo>
                    <a:lnTo>
                      <a:pt x="439" y="1794"/>
                    </a:lnTo>
                    <a:lnTo>
                      <a:pt x="439" y="1781"/>
                    </a:lnTo>
                    <a:lnTo>
                      <a:pt x="445" y="1771"/>
                    </a:lnTo>
                    <a:lnTo>
                      <a:pt x="445" y="1752"/>
                    </a:lnTo>
                    <a:lnTo>
                      <a:pt x="451" y="1739"/>
                    </a:lnTo>
                    <a:lnTo>
                      <a:pt x="451" y="1730"/>
                    </a:lnTo>
                    <a:lnTo>
                      <a:pt x="458" y="1710"/>
                    </a:lnTo>
                    <a:lnTo>
                      <a:pt x="461" y="1691"/>
                    </a:lnTo>
                    <a:lnTo>
                      <a:pt x="461" y="1682"/>
                    </a:lnTo>
                    <a:lnTo>
                      <a:pt x="467" y="1662"/>
                    </a:lnTo>
                    <a:lnTo>
                      <a:pt x="467" y="1646"/>
                    </a:lnTo>
                    <a:lnTo>
                      <a:pt x="474" y="1627"/>
                    </a:lnTo>
                    <a:lnTo>
                      <a:pt x="474" y="1611"/>
                    </a:lnTo>
                    <a:lnTo>
                      <a:pt x="480" y="1592"/>
                    </a:lnTo>
                    <a:lnTo>
                      <a:pt x="480" y="1576"/>
                    </a:lnTo>
                    <a:lnTo>
                      <a:pt x="487" y="1550"/>
                    </a:lnTo>
                    <a:lnTo>
                      <a:pt x="493" y="1534"/>
                    </a:lnTo>
                    <a:lnTo>
                      <a:pt x="493" y="1509"/>
                    </a:lnTo>
                    <a:lnTo>
                      <a:pt x="499" y="1493"/>
                    </a:lnTo>
                    <a:lnTo>
                      <a:pt x="499" y="1467"/>
                    </a:lnTo>
                    <a:lnTo>
                      <a:pt x="503" y="1451"/>
                    </a:lnTo>
                    <a:lnTo>
                      <a:pt x="503" y="1425"/>
                    </a:lnTo>
                    <a:lnTo>
                      <a:pt x="509" y="1403"/>
                    </a:lnTo>
                    <a:lnTo>
                      <a:pt x="509" y="1381"/>
                    </a:lnTo>
                    <a:lnTo>
                      <a:pt x="515" y="1361"/>
                    </a:lnTo>
                    <a:lnTo>
                      <a:pt x="522" y="1339"/>
                    </a:lnTo>
                    <a:lnTo>
                      <a:pt x="522" y="1313"/>
                    </a:lnTo>
                    <a:lnTo>
                      <a:pt x="528" y="1291"/>
                    </a:lnTo>
                    <a:lnTo>
                      <a:pt x="528" y="1265"/>
                    </a:lnTo>
                    <a:lnTo>
                      <a:pt x="535" y="1243"/>
                    </a:lnTo>
                    <a:lnTo>
                      <a:pt x="535" y="1220"/>
                    </a:lnTo>
                    <a:lnTo>
                      <a:pt x="538" y="1195"/>
                    </a:lnTo>
                    <a:lnTo>
                      <a:pt x="538" y="1172"/>
                    </a:lnTo>
                    <a:lnTo>
                      <a:pt x="544" y="1147"/>
                    </a:lnTo>
                    <a:lnTo>
                      <a:pt x="551" y="1124"/>
                    </a:lnTo>
                    <a:lnTo>
                      <a:pt x="551" y="1102"/>
                    </a:lnTo>
                    <a:lnTo>
                      <a:pt x="557" y="1076"/>
                    </a:lnTo>
                    <a:lnTo>
                      <a:pt x="557" y="1054"/>
                    </a:lnTo>
                    <a:lnTo>
                      <a:pt x="563" y="1028"/>
                    </a:lnTo>
                    <a:lnTo>
                      <a:pt x="563" y="1006"/>
                    </a:lnTo>
                    <a:lnTo>
                      <a:pt x="570" y="983"/>
                    </a:lnTo>
                    <a:lnTo>
                      <a:pt x="570" y="958"/>
                    </a:lnTo>
                    <a:lnTo>
                      <a:pt x="576" y="942"/>
                    </a:lnTo>
                    <a:lnTo>
                      <a:pt x="580" y="916"/>
                    </a:lnTo>
                    <a:lnTo>
                      <a:pt x="580" y="894"/>
                    </a:lnTo>
                    <a:lnTo>
                      <a:pt x="586" y="871"/>
                    </a:lnTo>
                    <a:lnTo>
                      <a:pt x="586" y="852"/>
                    </a:lnTo>
                    <a:lnTo>
                      <a:pt x="592" y="830"/>
                    </a:lnTo>
                    <a:lnTo>
                      <a:pt x="592" y="811"/>
                    </a:lnTo>
                    <a:lnTo>
                      <a:pt x="599" y="788"/>
                    </a:lnTo>
                    <a:lnTo>
                      <a:pt x="599" y="769"/>
                    </a:lnTo>
                    <a:lnTo>
                      <a:pt x="605" y="753"/>
                    </a:lnTo>
                    <a:lnTo>
                      <a:pt x="612" y="734"/>
                    </a:lnTo>
                    <a:lnTo>
                      <a:pt x="612" y="711"/>
                    </a:lnTo>
                    <a:lnTo>
                      <a:pt x="618" y="692"/>
                    </a:lnTo>
                    <a:lnTo>
                      <a:pt x="618" y="676"/>
                    </a:lnTo>
                    <a:lnTo>
                      <a:pt x="621" y="663"/>
                    </a:lnTo>
                    <a:lnTo>
                      <a:pt x="621" y="644"/>
                    </a:lnTo>
                    <a:lnTo>
                      <a:pt x="628" y="628"/>
                    </a:lnTo>
                    <a:lnTo>
                      <a:pt x="628" y="615"/>
                    </a:lnTo>
                    <a:lnTo>
                      <a:pt x="634" y="599"/>
                    </a:lnTo>
                    <a:lnTo>
                      <a:pt x="640" y="586"/>
                    </a:lnTo>
                    <a:lnTo>
                      <a:pt x="640" y="574"/>
                    </a:lnTo>
                    <a:lnTo>
                      <a:pt x="647" y="561"/>
                    </a:lnTo>
                    <a:lnTo>
                      <a:pt x="647" y="551"/>
                    </a:lnTo>
                    <a:lnTo>
                      <a:pt x="653" y="538"/>
                    </a:lnTo>
                    <a:lnTo>
                      <a:pt x="653" y="532"/>
                    </a:lnTo>
                    <a:lnTo>
                      <a:pt x="656" y="519"/>
                    </a:lnTo>
                    <a:lnTo>
                      <a:pt x="656" y="516"/>
                    </a:lnTo>
                    <a:lnTo>
                      <a:pt x="663" y="503"/>
                    </a:lnTo>
                    <a:lnTo>
                      <a:pt x="669" y="497"/>
                    </a:lnTo>
                    <a:lnTo>
                      <a:pt x="669" y="490"/>
                    </a:lnTo>
                    <a:lnTo>
                      <a:pt x="676" y="484"/>
                    </a:lnTo>
                    <a:lnTo>
                      <a:pt x="676" y="481"/>
                    </a:lnTo>
                    <a:lnTo>
                      <a:pt x="682" y="481"/>
                    </a:lnTo>
                    <a:lnTo>
                      <a:pt x="682" y="474"/>
                    </a:lnTo>
                    <a:lnTo>
                      <a:pt x="688" y="474"/>
                    </a:lnTo>
                    <a:lnTo>
                      <a:pt x="695" y="474"/>
                    </a:lnTo>
                    <a:lnTo>
                      <a:pt x="698" y="474"/>
                    </a:lnTo>
                    <a:lnTo>
                      <a:pt x="704" y="474"/>
                    </a:lnTo>
                    <a:lnTo>
                      <a:pt x="704" y="481"/>
                    </a:lnTo>
                    <a:lnTo>
                      <a:pt x="711" y="481"/>
                    </a:lnTo>
                    <a:lnTo>
                      <a:pt x="711" y="484"/>
                    </a:lnTo>
                    <a:lnTo>
                      <a:pt x="717" y="490"/>
                    </a:lnTo>
                    <a:lnTo>
                      <a:pt x="717" y="497"/>
                    </a:lnTo>
                    <a:lnTo>
                      <a:pt x="724" y="503"/>
                    </a:lnTo>
                    <a:lnTo>
                      <a:pt x="730" y="516"/>
                    </a:lnTo>
                    <a:lnTo>
                      <a:pt x="730" y="519"/>
                    </a:lnTo>
                    <a:lnTo>
                      <a:pt x="733" y="525"/>
                    </a:lnTo>
                    <a:lnTo>
                      <a:pt x="733" y="538"/>
                    </a:lnTo>
                    <a:lnTo>
                      <a:pt x="740" y="551"/>
                    </a:lnTo>
                    <a:lnTo>
                      <a:pt x="740" y="561"/>
                    </a:lnTo>
                    <a:lnTo>
                      <a:pt x="746" y="574"/>
                    </a:lnTo>
                    <a:lnTo>
                      <a:pt x="746" y="586"/>
                    </a:lnTo>
                    <a:lnTo>
                      <a:pt x="752" y="599"/>
                    </a:lnTo>
                    <a:lnTo>
                      <a:pt x="752" y="615"/>
                    </a:lnTo>
                    <a:lnTo>
                      <a:pt x="759" y="628"/>
                    </a:lnTo>
                    <a:lnTo>
                      <a:pt x="765" y="644"/>
                    </a:lnTo>
                    <a:lnTo>
                      <a:pt x="765" y="657"/>
                    </a:lnTo>
                    <a:lnTo>
                      <a:pt x="772" y="676"/>
                    </a:lnTo>
                    <a:lnTo>
                      <a:pt x="772" y="692"/>
                    </a:lnTo>
                    <a:lnTo>
                      <a:pt x="775" y="711"/>
                    </a:lnTo>
                    <a:lnTo>
                      <a:pt x="775" y="727"/>
                    </a:lnTo>
                    <a:lnTo>
                      <a:pt x="781" y="746"/>
                    </a:lnTo>
                    <a:lnTo>
                      <a:pt x="781" y="762"/>
                    </a:lnTo>
                    <a:lnTo>
                      <a:pt x="788" y="788"/>
                    </a:lnTo>
                    <a:lnTo>
                      <a:pt x="794" y="804"/>
                    </a:lnTo>
                    <a:lnTo>
                      <a:pt x="794" y="823"/>
                    </a:lnTo>
                    <a:lnTo>
                      <a:pt x="800" y="846"/>
                    </a:lnTo>
                    <a:lnTo>
                      <a:pt x="800" y="865"/>
                    </a:lnTo>
                    <a:lnTo>
                      <a:pt x="807" y="887"/>
                    </a:lnTo>
                    <a:lnTo>
                      <a:pt x="807" y="910"/>
                    </a:lnTo>
                    <a:lnTo>
                      <a:pt x="813" y="929"/>
                    </a:lnTo>
                    <a:lnTo>
                      <a:pt x="813" y="951"/>
                    </a:lnTo>
                    <a:lnTo>
                      <a:pt x="816" y="977"/>
                    </a:lnTo>
                    <a:lnTo>
                      <a:pt x="823" y="999"/>
                    </a:lnTo>
                    <a:lnTo>
                      <a:pt x="823" y="1025"/>
                    </a:lnTo>
                    <a:lnTo>
                      <a:pt x="829" y="1041"/>
                    </a:lnTo>
                    <a:lnTo>
                      <a:pt x="829" y="1067"/>
                    </a:lnTo>
                    <a:lnTo>
                      <a:pt x="836" y="1089"/>
                    </a:lnTo>
                    <a:lnTo>
                      <a:pt x="836" y="1112"/>
                    </a:lnTo>
                    <a:lnTo>
                      <a:pt x="842" y="1137"/>
                    </a:lnTo>
                    <a:lnTo>
                      <a:pt x="842" y="1160"/>
                    </a:lnTo>
                    <a:lnTo>
                      <a:pt x="848" y="1185"/>
                    </a:lnTo>
                    <a:lnTo>
                      <a:pt x="852" y="1208"/>
                    </a:lnTo>
                    <a:lnTo>
                      <a:pt x="852" y="1230"/>
                    </a:lnTo>
                    <a:lnTo>
                      <a:pt x="858" y="1256"/>
                    </a:lnTo>
                    <a:lnTo>
                      <a:pt x="858" y="1278"/>
                    </a:lnTo>
                    <a:lnTo>
                      <a:pt x="864" y="1300"/>
                    </a:lnTo>
                    <a:lnTo>
                      <a:pt x="864" y="1320"/>
                    </a:lnTo>
                    <a:lnTo>
                      <a:pt x="871" y="1342"/>
                    </a:lnTo>
                    <a:lnTo>
                      <a:pt x="871" y="1368"/>
                    </a:lnTo>
                    <a:lnTo>
                      <a:pt x="877" y="1390"/>
                    </a:lnTo>
                    <a:lnTo>
                      <a:pt x="884" y="1409"/>
                    </a:lnTo>
                    <a:lnTo>
                      <a:pt x="884" y="1432"/>
                    </a:lnTo>
                    <a:lnTo>
                      <a:pt x="890" y="1457"/>
                    </a:lnTo>
                    <a:lnTo>
                      <a:pt x="890" y="1473"/>
                    </a:lnTo>
                    <a:lnTo>
                      <a:pt x="893" y="1496"/>
                    </a:lnTo>
                    <a:lnTo>
                      <a:pt x="893" y="1515"/>
                    </a:lnTo>
                    <a:lnTo>
                      <a:pt x="900" y="1537"/>
                    </a:lnTo>
                    <a:lnTo>
                      <a:pt x="900" y="1557"/>
                    </a:lnTo>
                    <a:lnTo>
                      <a:pt x="906" y="1576"/>
                    </a:lnTo>
                    <a:lnTo>
                      <a:pt x="912" y="1592"/>
                    </a:lnTo>
                    <a:lnTo>
                      <a:pt x="912" y="1611"/>
                    </a:lnTo>
                    <a:lnTo>
                      <a:pt x="919" y="1627"/>
                    </a:lnTo>
                    <a:lnTo>
                      <a:pt x="919" y="1646"/>
                    </a:lnTo>
                    <a:lnTo>
                      <a:pt x="925" y="1662"/>
                    </a:lnTo>
                    <a:lnTo>
                      <a:pt x="925" y="1682"/>
                    </a:lnTo>
                    <a:lnTo>
                      <a:pt x="928" y="1698"/>
                    </a:lnTo>
                    <a:lnTo>
                      <a:pt x="928" y="1710"/>
                    </a:lnTo>
                    <a:lnTo>
                      <a:pt x="935" y="1730"/>
                    </a:lnTo>
                    <a:lnTo>
                      <a:pt x="941" y="1739"/>
                    </a:lnTo>
                    <a:lnTo>
                      <a:pt x="941" y="1758"/>
                    </a:lnTo>
                    <a:lnTo>
                      <a:pt x="948" y="1771"/>
                    </a:lnTo>
                    <a:lnTo>
                      <a:pt x="948" y="1781"/>
                    </a:lnTo>
                    <a:lnTo>
                      <a:pt x="954" y="1794"/>
                    </a:lnTo>
                    <a:lnTo>
                      <a:pt x="954" y="1806"/>
                    </a:lnTo>
                    <a:lnTo>
                      <a:pt x="960" y="1816"/>
                    </a:lnTo>
                    <a:lnTo>
                      <a:pt x="960" y="1829"/>
                    </a:lnTo>
                    <a:lnTo>
                      <a:pt x="967" y="1835"/>
                    </a:lnTo>
                    <a:lnTo>
                      <a:pt x="970" y="1848"/>
                    </a:lnTo>
                    <a:lnTo>
                      <a:pt x="970" y="1851"/>
                    </a:lnTo>
                    <a:lnTo>
                      <a:pt x="976" y="1864"/>
                    </a:lnTo>
                    <a:lnTo>
                      <a:pt x="976" y="1871"/>
                    </a:lnTo>
                    <a:lnTo>
                      <a:pt x="983" y="1877"/>
                    </a:lnTo>
                    <a:lnTo>
                      <a:pt x="983" y="1883"/>
                    </a:lnTo>
                    <a:lnTo>
                      <a:pt x="989" y="1887"/>
                    </a:lnTo>
                    <a:lnTo>
                      <a:pt x="989" y="1893"/>
                    </a:lnTo>
                    <a:lnTo>
                      <a:pt x="996" y="1899"/>
                    </a:lnTo>
                    <a:lnTo>
                      <a:pt x="1002" y="1899"/>
                    </a:lnTo>
                    <a:lnTo>
                      <a:pt x="1002" y="1906"/>
                    </a:lnTo>
                    <a:lnTo>
                      <a:pt x="1009" y="1906"/>
                    </a:lnTo>
                    <a:lnTo>
                      <a:pt x="1009" y="1912"/>
                    </a:lnTo>
                    <a:lnTo>
                      <a:pt x="1012" y="1912"/>
                    </a:lnTo>
                    <a:lnTo>
                      <a:pt x="1018" y="1912"/>
                    </a:lnTo>
                    <a:lnTo>
                      <a:pt x="1025" y="1912"/>
                    </a:lnTo>
                    <a:lnTo>
                      <a:pt x="1031" y="1912"/>
                    </a:lnTo>
                    <a:lnTo>
                      <a:pt x="1037" y="1912"/>
                    </a:lnTo>
                    <a:lnTo>
                      <a:pt x="1037" y="1906"/>
                    </a:lnTo>
                    <a:lnTo>
                      <a:pt x="1044" y="1906"/>
                    </a:lnTo>
                    <a:lnTo>
                      <a:pt x="1044" y="1899"/>
                    </a:lnTo>
                    <a:lnTo>
                      <a:pt x="1047" y="1899"/>
                    </a:lnTo>
                    <a:lnTo>
                      <a:pt x="1047" y="1893"/>
                    </a:lnTo>
                    <a:lnTo>
                      <a:pt x="1053" y="1893"/>
                    </a:lnTo>
                    <a:lnTo>
                      <a:pt x="1060" y="1887"/>
                    </a:lnTo>
                    <a:lnTo>
                      <a:pt x="1060" y="1883"/>
                    </a:lnTo>
                    <a:lnTo>
                      <a:pt x="1066" y="1877"/>
                    </a:lnTo>
                    <a:lnTo>
                      <a:pt x="1073" y="1871"/>
                    </a:lnTo>
                    <a:lnTo>
                      <a:pt x="1073" y="1864"/>
                    </a:lnTo>
                    <a:lnTo>
                      <a:pt x="1079" y="1858"/>
                    </a:lnTo>
                    <a:lnTo>
                      <a:pt x="1079" y="1851"/>
                    </a:lnTo>
                    <a:lnTo>
                      <a:pt x="1085" y="1848"/>
                    </a:lnTo>
                    <a:lnTo>
                      <a:pt x="1089" y="1842"/>
                    </a:lnTo>
                    <a:lnTo>
                      <a:pt x="1089" y="1835"/>
                    </a:lnTo>
                    <a:lnTo>
                      <a:pt x="1095" y="1829"/>
                    </a:lnTo>
                    <a:lnTo>
                      <a:pt x="1095" y="1822"/>
                    </a:lnTo>
                    <a:lnTo>
                      <a:pt x="1101" y="1816"/>
                    </a:lnTo>
                    <a:lnTo>
                      <a:pt x="1101" y="1806"/>
                    </a:lnTo>
                    <a:lnTo>
                      <a:pt x="1108" y="1800"/>
                    </a:lnTo>
                    <a:lnTo>
                      <a:pt x="1108" y="1794"/>
                    </a:lnTo>
                    <a:lnTo>
                      <a:pt x="1114" y="1787"/>
                    </a:lnTo>
                    <a:lnTo>
                      <a:pt x="1121" y="1781"/>
                    </a:lnTo>
                    <a:lnTo>
                      <a:pt x="1121" y="1774"/>
                    </a:lnTo>
                    <a:lnTo>
                      <a:pt x="1124" y="1771"/>
                    </a:lnTo>
                    <a:lnTo>
                      <a:pt x="1124" y="1765"/>
                    </a:lnTo>
                    <a:lnTo>
                      <a:pt x="1130" y="1758"/>
                    </a:lnTo>
                    <a:lnTo>
                      <a:pt x="1130" y="1752"/>
                    </a:lnTo>
                    <a:lnTo>
                      <a:pt x="1137" y="1746"/>
                    </a:lnTo>
                    <a:lnTo>
                      <a:pt x="1137" y="1739"/>
                    </a:lnTo>
                    <a:lnTo>
                      <a:pt x="1143" y="1733"/>
                    </a:lnTo>
                    <a:lnTo>
                      <a:pt x="1149" y="1733"/>
                    </a:lnTo>
                    <a:lnTo>
                      <a:pt x="1149" y="1730"/>
                    </a:lnTo>
                    <a:lnTo>
                      <a:pt x="1156" y="1723"/>
                    </a:lnTo>
                    <a:lnTo>
                      <a:pt x="1162" y="1717"/>
                    </a:lnTo>
                    <a:lnTo>
                      <a:pt x="1162" y="1710"/>
                    </a:lnTo>
                    <a:lnTo>
                      <a:pt x="1165" y="1710"/>
                    </a:lnTo>
                    <a:lnTo>
                      <a:pt x="1165" y="1704"/>
                    </a:lnTo>
                    <a:lnTo>
                      <a:pt x="1172" y="1704"/>
                    </a:lnTo>
                    <a:lnTo>
                      <a:pt x="1178" y="1704"/>
                    </a:lnTo>
                    <a:lnTo>
                      <a:pt x="1178" y="1698"/>
                    </a:lnTo>
                    <a:lnTo>
                      <a:pt x="1185" y="1698"/>
                    </a:lnTo>
                    <a:lnTo>
                      <a:pt x="1191" y="1698"/>
                    </a:lnTo>
                    <a:lnTo>
                      <a:pt x="1197" y="1698"/>
                    </a:lnTo>
                    <a:lnTo>
                      <a:pt x="1204" y="1698"/>
                    </a:lnTo>
                    <a:lnTo>
                      <a:pt x="1207" y="1698"/>
                    </a:lnTo>
                    <a:lnTo>
                      <a:pt x="1213" y="1704"/>
                    </a:lnTo>
                    <a:lnTo>
                      <a:pt x="1220" y="1710"/>
                    </a:lnTo>
                    <a:lnTo>
                      <a:pt x="1226" y="1717"/>
                    </a:lnTo>
                    <a:lnTo>
                      <a:pt x="1233" y="1723"/>
                    </a:lnTo>
                    <a:lnTo>
                      <a:pt x="1239" y="1730"/>
                    </a:lnTo>
                    <a:lnTo>
                      <a:pt x="1239" y="1733"/>
                    </a:lnTo>
                    <a:lnTo>
                      <a:pt x="1242" y="1739"/>
                    </a:lnTo>
                    <a:lnTo>
                      <a:pt x="1242" y="1746"/>
                    </a:lnTo>
                    <a:lnTo>
                      <a:pt x="1249" y="1746"/>
                    </a:lnTo>
                    <a:lnTo>
                      <a:pt x="1249" y="1752"/>
                    </a:lnTo>
                    <a:lnTo>
                      <a:pt x="1255" y="1758"/>
                    </a:lnTo>
                    <a:lnTo>
                      <a:pt x="1255" y="1771"/>
                    </a:lnTo>
                    <a:lnTo>
                      <a:pt x="1261" y="1774"/>
                    </a:lnTo>
                    <a:lnTo>
                      <a:pt x="1268" y="1781"/>
                    </a:lnTo>
                    <a:lnTo>
                      <a:pt x="1268" y="1787"/>
                    </a:lnTo>
                    <a:lnTo>
                      <a:pt x="1274" y="1794"/>
                    </a:lnTo>
                    <a:lnTo>
                      <a:pt x="1274" y="1800"/>
                    </a:lnTo>
                    <a:lnTo>
                      <a:pt x="1281" y="1806"/>
                    </a:lnTo>
                    <a:lnTo>
                      <a:pt x="1281" y="1816"/>
                    </a:lnTo>
                    <a:lnTo>
                      <a:pt x="1284" y="1822"/>
                    </a:lnTo>
                    <a:lnTo>
                      <a:pt x="1284" y="1829"/>
                    </a:lnTo>
                    <a:lnTo>
                      <a:pt x="1290" y="1835"/>
                    </a:lnTo>
                    <a:lnTo>
                      <a:pt x="1297" y="1842"/>
                    </a:lnTo>
                    <a:lnTo>
                      <a:pt x="1297" y="1848"/>
                    </a:lnTo>
                    <a:lnTo>
                      <a:pt x="1303" y="1858"/>
                    </a:lnTo>
                    <a:lnTo>
                      <a:pt x="1303" y="1864"/>
                    </a:lnTo>
                    <a:lnTo>
                      <a:pt x="1309" y="1871"/>
                    </a:lnTo>
                    <a:lnTo>
                      <a:pt x="1309" y="1877"/>
                    </a:lnTo>
                    <a:lnTo>
                      <a:pt x="1316" y="1883"/>
                    </a:lnTo>
                    <a:lnTo>
                      <a:pt x="1319" y="1887"/>
                    </a:lnTo>
                    <a:lnTo>
                      <a:pt x="1325" y="1893"/>
                    </a:lnTo>
                    <a:lnTo>
                      <a:pt x="1325" y="1899"/>
                    </a:lnTo>
                    <a:lnTo>
                      <a:pt x="1332" y="1899"/>
                    </a:lnTo>
                    <a:lnTo>
                      <a:pt x="1332" y="1906"/>
                    </a:lnTo>
                    <a:lnTo>
                      <a:pt x="1338" y="1906"/>
                    </a:lnTo>
                    <a:lnTo>
                      <a:pt x="1338" y="1912"/>
                    </a:lnTo>
                    <a:lnTo>
                      <a:pt x="1345" y="1912"/>
                    </a:lnTo>
                    <a:lnTo>
                      <a:pt x="1351" y="1912"/>
                    </a:lnTo>
                    <a:lnTo>
                      <a:pt x="1357" y="1912"/>
                    </a:lnTo>
                    <a:lnTo>
                      <a:pt x="1361" y="1912"/>
                    </a:lnTo>
                    <a:lnTo>
                      <a:pt x="1361" y="1906"/>
                    </a:lnTo>
                    <a:lnTo>
                      <a:pt x="1367" y="1906"/>
                    </a:lnTo>
                    <a:lnTo>
                      <a:pt x="1367" y="1899"/>
                    </a:lnTo>
                    <a:lnTo>
                      <a:pt x="1373" y="1893"/>
                    </a:lnTo>
                    <a:lnTo>
                      <a:pt x="1373" y="1887"/>
                    </a:lnTo>
                    <a:lnTo>
                      <a:pt x="1380" y="1883"/>
                    </a:lnTo>
                    <a:lnTo>
                      <a:pt x="1386" y="1877"/>
                    </a:lnTo>
                    <a:lnTo>
                      <a:pt x="1386" y="1864"/>
                    </a:lnTo>
                    <a:lnTo>
                      <a:pt x="1393" y="1858"/>
                    </a:lnTo>
                    <a:lnTo>
                      <a:pt x="1393" y="1848"/>
                    </a:lnTo>
                    <a:lnTo>
                      <a:pt x="1399" y="1835"/>
                    </a:lnTo>
                    <a:lnTo>
                      <a:pt x="1399" y="1822"/>
                    </a:lnTo>
                    <a:lnTo>
                      <a:pt x="1402" y="1810"/>
                    </a:lnTo>
                    <a:lnTo>
                      <a:pt x="1402" y="1800"/>
                    </a:lnTo>
                    <a:lnTo>
                      <a:pt x="1409" y="1781"/>
                    </a:lnTo>
                    <a:lnTo>
                      <a:pt x="1415" y="1765"/>
                    </a:lnTo>
                    <a:lnTo>
                      <a:pt x="1415" y="1752"/>
                    </a:lnTo>
                    <a:lnTo>
                      <a:pt x="1422" y="1730"/>
                    </a:lnTo>
                    <a:lnTo>
                      <a:pt x="1422" y="1710"/>
                    </a:lnTo>
                    <a:lnTo>
                      <a:pt x="1428" y="1691"/>
                    </a:lnTo>
                    <a:lnTo>
                      <a:pt x="1428" y="1675"/>
                    </a:lnTo>
                    <a:lnTo>
                      <a:pt x="1434" y="1653"/>
                    </a:lnTo>
                    <a:lnTo>
                      <a:pt x="1434" y="1627"/>
                    </a:lnTo>
                    <a:lnTo>
                      <a:pt x="1438" y="1605"/>
                    </a:lnTo>
                    <a:lnTo>
                      <a:pt x="1444" y="1579"/>
                    </a:lnTo>
                    <a:lnTo>
                      <a:pt x="1444" y="1557"/>
                    </a:lnTo>
                    <a:lnTo>
                      <a:pt x="1450" y="1534"/>
                    </a:lnTo>
                    <a:lnTo>
                      <a:pt x="1450" y="1509"/>
                    </a:lnTo>
                    <a:lnTo>
                      <a:pt x="1457" y="1480"/>
                    </a:lnTo>
                    <a:lnTo>
                      <a:pt x="1457" y="1457"/>
                    </a:lnTo>
                    <a:lnTo>
                      <a:pt x="1463" y="1425"/>
                    </a:lnTo>
                    <a:lnTo>
                      <a:pt x="1463" y="1397"/>
                    </a:lnTo>
                    <a:lnTo>
                      <a:pt x="1470" y="1374"/>
                    </a:lnTo>
                    <a:lnTo>
                      <a:pt x="1476" y="1342"/>
                    </a:lnTo>
                    <a:lnTo>
                      <a:pt x="1476" y="1313"/>
                    </a:lnTo>
                    <a:lnTo>
                      <a:pt x="1479" y="1284"/>
                    </a:lnTo>
                    <a:lnTo>
                      <a:pt x="1479" y="1256"/>
                    </a:lnTo>
                    <a:lnTo>
                      <a:pt x="1486" y="1224"/>
                    </a:lnTo>
                    <a:lnTo>
                      <a:pt x="1486" y="1195"/>
                    </a:lnTo>
                    <a:lnTo>
                      <a:pt x="1492" y="1172"/>
                    </a:lnTo>
                    <a:lnTo>
                      <a:pt x="1492" y="1144"/>
                    </a:lnTo>
                    <a:lnTo>
                      <a:pt x="1498" y="1112"/>
                    </a:lnTo>
                    <a:lnTo>
                      <a:pt x="1505" y="1083"/>
                    </a:lnTo>
                    <a:lnTo>
                      <a:pt x="1505" y="1060"/>
                    </a:lnTo>
                    <a:lnTo>
                      <a:pt x="1511" y="1028"/>
                    </a:lnTo>
                    <a:lnTo>
                      <a:pt x="1511" y="1006"/>
                    </a:lnTo>
                    <a:lnTo>
                      <a:pt x="1514" y="983"/>
                    </a:lnTo>
                    <a:lnTo>
                      <a:pt x="1514" y="958"/>
                    </a:lnTo>
                    <a:lnTo>
                      <a:pt x="1521" y="935"/>
                    </a:lnTo>
                    <a:lnTo>
                      <a:pt x="1521" y="910"/>
                    </a:lnTo>
                    <a:lnTo>
                      <a:pt x="1527" y="894"/>
                    </a:lnTo>
                    <a:lnTo>
                      <a:pt x="1534" y="875"/>
                    </a:lnTo>
                    <a:lnTo>
                      <a:pt x="1534" y="859"/>
                    </a:lnTo>
                    <a:lnTo>
                      <a:pt x="1540" y="839"/>
                    </a:lnTo>
                    <a:lnTo>
                      <a:pt x="1540" y="830"/>
                    </a:lnTo>
                    <a:lnTo>
                      <a:pt x="1546" y="817"/>
                    </a:lnTo>
                    <a:lnTo>
                      <a:pt x="1546" y="804"/>
                    </a:lnTo>
                    <a:lnTo>
                      <a:pt x="1553" y="798"/>
                    </a:lnTo>
                    <a:lnTo>
                      <a:pt x="1553" y="795"/>
                    </a:lnTo>
                    <a:lnTo>
                      <a:pt x="1556" y="788"/>
                    </a:lnTo>
                    <a:lnTo>
                      <a:pt x="1562" y="788"/>
                    </a:lnTo>
                    <a:lnTo>
                      <a:pt x="1569" y="795"/>
                    </a:lnTo>
                    <a:lnTo>
                      <a:pt x="1569" y="798"/>
                    </a:lnTo>
                    <a:lnTo>
                      <a:pt x="1575" y="804"/>
                    </a:lnTo>
                    <a:lnTo>
                      <a:pt x="1575" y="817"/>
                    </a:lnTo>
                    <a:lnTo>
                      <a:pt x="1582" y="833"/>
                    </a:lnTo>
                    <a:lnTo>
                      <a:pt x="1582" y="852"/>
                    </a:lnTo>
                    <a:lnTo>
                      <a:pt x="1588" y="871"/>
                    </a:lnTo>
                    <a:lnTo>
                      <a:pt x="1588" y="894"/>
                    </a:lnTo>
                    <a:lnTo>
                      <a:pt x="1594" y="916"/>
                    </a:lnTo>
                    <a:lnTo>
                      <a:pt x="1598" y="948"/>
                    </a:lnTo>
                    <a:lnTo>
                      <a:pt x="1598" y="977"/>
                    </a:lnTo>
                    <a:lnTo>
                      <a:pt x="1604" y="1006"/>
                    </a:lnTo>
                    <a:lnTo>
                      <a:pt x="1604" y="1041"/>
                    </a:lnTo>
                    <a:lnTo>
                      <a:pt x="1610" y="1083"/>
                    </a:lnTo>
                    <a:lnTo>
                      <a:pt x="1610" y="1118"/>
                    </a:lnTo>
                    <a:lnTo>
                      <a:pt x="1617" y="1166"/>
                    </a:lnTo>
                    <a:lnTo>
                      <a:pt x="1617" y="1208"/>
                    </a:lnTo>
                    <a:lnTo>
                      <a:pt x="1623" y="1256"/>
                    </a:lnTo>
                    <a:lnTo>
                      <a:pt x="1630" y="1300"/>
                    </a:lnTo>
                    <a:lnTo>
                      <a:pt x="1630" y="1349"/>
                    </a:lnTo>
                    <a:lnTo>
                      <a:pt x="1633" y="1403"/>
                    </a:lnTo>
                    <a:lnTo>
                      <a:pt x="1633" y="1451"/>
                    </a:lnTo>
                    <a:lnTo>
                      <a:pt x="1639" y="1496"/>
                    </a:lnTo>
                    <a:lnTo>
                      <a:pt x="1639" y="1550"/>
                    </a:lnTo>
                    <a:lnTo>
                      <a:pt x="1646" y="1598"/>
                    </a:lnTo>
                    <a:lnTo>
                      <a:pt x="1646" y="1646"/>
                    </a:lnTo>
                    <a:lnTo>
                      <a:pt x="1652" y="1691"/>
                    </a:lnTo>
                    <a:lnTo>
                      <a:pt x="1658" y="1739"/>
                    </a:lnTo>
                    <a:lnTo>
                      <a:pt x="1658" y="1781"/>
                    </a:lnTo>
                    <a:lnTo>
                      <a:pt x="1665" y="1816"/>
                    </a:lnTo>
                    <a:lnTo>
                      <a:pt x="1665" y="1848"/>
                    </a:lnTo>
                    <a:lnTo>
                      <a:pt x="1671" y="1877"/>
                    </a:lnTo>
                    <a:lnTo>
                      <a:pt x="1671" y="1893"/>
                    </a:lnTo>
                    <a:lnTo>
                      <a:pt x="1674" y="1912"/>
                    </a:lnTo>
                    <a:lnTo>
                      <a:pt x="1681" y="1906"/>
                    </a:lnTo>
                    <a:lnTo>
                      <a:pt x="1687" y="1893"/>
                    </a:lnTo>
                    <a:lnTo>
                      <a:pt x="1687" y="1864"/>
                    </a:lnTo>
                    <a:lnTo>
                      <a:pt x="1694" y="1822"/>
                    </a:lnTo>
                    <a:lnTo>
                      <a:pt x="1694" y="1765"/>
                    </a:lnTo>
                    <a:lnTo>
                      <a:pt x="1700" y="1691"/>
                    </a:lnTo>
                    <a:lnTo>
                      <a:pt x="1700" y="1605"/>
                    </a:lnTo>
                    <a:lnTo>
                      <a:pt x="1706" y="1493"/>
                    </a:lnTo>
                    <a:lnTo>
                      <a:pt x="1706" y="1355"/>
                    </a:lnTo>
                    <a:lnTo>
                      <a:pt x="1710" y="1195"/>
                    </a:lnTo>
                    <a:lnTo>
                      <a:pt x="1716" y="1012"/>
                    </a:lnTo>
                    <a:lnTo>
                      <a:pt x="1716" y="798"/>
                    </a:lnTo>
                    <a:lnTo>
                      <a:pt x="1722" y="558"/>
                    </a:lnTo>
                    <a:lnTo>
                      <a:pt x="1722" y="279"/>
                    </a:lnTo>
                    <a:lnTo>
                      <a:pt x="1722" y="0"/>
                    </a:lnTo>
                  </a:path>
                </a:pathLst>
              </a:custGeom>
              <a:noFill/>
              <a:ln w="25400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31" name="Line 11"/>
              <p:cNvSpPr>
                <a:spLocks noChangeAspect="1" noChangeShapeType="1"/>
              </p:cNvSpPr>
              <p:nvPr/>
            </p:nvSpPr>
            <p:spPr bwMode="auto">
              <a:xfrm flipV="1">
                <a:off x="432" y="2585"/>
                <a:ext cx="24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32" name="Line 12"/>
              <p:cNvSpPr>
                <a:spLocks noChangeAspect="1" noChangeShapeType="1"/>
              </p:cNvSpPr>
              <p:nvPr/>
            </p:nvSpPr>
            <p:spPr bwMode="auto">
              <a:xfrm flipV="1">
                <a:off x="566" y="855"/>
                <a:ext cx="1" cy="201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37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469" y="2622"/>
                <a:ext cx="66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 b="1"/>
              </a:p>
            </p:txBody>
          </p:sp>
          <p:sp>
            <p:nvSpPr>
              <p:cNvPr id="56338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566" y="1820"/>
                <a:ext cx="39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  <a:latin typeface="Arial" charset="0"/>
                  </a:rPr>
                  <a:t>-</a:t>
                </a:r>
                <a:endParaRPr lang="en-US" altLang="zh-CN"/>
              </a:p>
            </p:txBody>
          </p:sp>
          <p:sp>
            <p:nvSpPr>
              <p:cNvPr id="56339" name="Rectangle 19"/>
              <p:cNvSpPr>
                <a:spLocks noChangeAspect="1" noChangeArrowheads="1"/>
              </p:cNvSpPr>
              <p:nvPr/>
            </p:nvSpPr>
            <p:spPr bwMode="auto">
              <a:xfrm>
                <a:off x="566" y="1094"/>
                <a:ext cx="39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  <a:latin typeface="Arial" charset="0"/>
                  </a:rPr>
                  <a:t>-</a:t>
                </a:r>
                <a:endParaRPr lang="en-US" altLang="zh-CN"/>
              </a:p>
            </p:txBody>
          </p:sp>
          <p:sp>
            <p:nvSpPr>
              <p:cNvPr id="56340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469" y="1094"/>
                <a:ext cx="66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 b="1"/>
              </a:p>
            </p:txBody>
          </p:sp>
          <p:sp>
            <p:nvSpPr>
              <p:cNvPr id="56343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399" y="1806"/>
                <a:ext cx="164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Arial" charset="0"/>
                  </a:rPr>
                  <a:t>0.5</a:t>
                </a:r>
                <a:endParaRPr lang="en-US" altLang="zh-CN" b="1"/>
              </a:p>
            </p:txBody>
          </p:sp>
          <p:sp>
            <p:nvSpPr>
              <p:cNvPr id="56344" name="Line 24"/>
              <p:cNvSpPr>
                <a:spLocks noChangeAspect="1" noChangeShapeType="1"/>
              </p:cNvSpPr>
              <p:nvPr/>
            </p:nvSpPr>
            <p:spPr bwMode="auto">
              <a:xfrm flipV="1">
                <a:off x="896" y="2555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5" name="Line 25"/>
              <p:cNvSpPr>
                <a:spLocks noChangeAspect="1" noChangeShapeType="1"/>
              </p:cNvSpPr>
              <p:nvPr/>
            </p:nvSpPr>
            <p:spPr bwMode="auto">
              <a:xfrm flipV="1">
                <a:off x="1223" y="2555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6" name="Line 26"/>
              <p:cNvSpPr>
                <a:spLocks noChangeAspect="1" noChangeShapeType="1"/>
              </p:cNvSpPr>
              <p:nvPr/>
            </p:nvSpPr>
            <p:spPr bwMode="auto">
              <a:xfrm flipV="1">
                <a:off x="1553" y="2555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7" name="Line 27"/>
              <p:cNvSpPr>
                <a:spLocks noChangeAspect="1" noChangeShapeType="1"/>
              </p:cNvSpPr>
              <p:nvPr/>
            </p:nvSpPr>
            <p:spPr bwMode="auto">
              <a:xfrm flipV="1">
                <a:off x="1879" y="2555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8" name="Line 28"/>
              <p:cNvSpPr>
                <a:spLocks noChangeAspect="1" noChangeShapeType="1"/>
              </p:cNvSpPr>
              <p:nvPr/>
            </p:nvSpPr>
            <p:spPr bwMode="auto">
              <a:xfrm flipV="1">
                <a:off x="2212" y="2555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9" name="Line 29"/>
              <p:cNvSpPr>
                <a:spLocks noChangeAspect="1" noChangeShapeType="1"/>
              </p:cNvSpPr>
              <p:nvPr/>
            </p:nvSpPr>
            <p:spPr bwMode="auto">
              <a:xfrm flipV="1">
                <a:off x="2535" y="2555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0" name="Rectangle 30"/>
              <p:cNvSpPr>
                <a:spLocks noChangeAspect="1" noChangeArrowheads="1"/>
              </p:cNvSpPr>
              <p:nvPr/>
            </p:nvSpPr>
            <p:spPr bwMode="auto">
              <a:xfrm>
                <a:off x="879" y="2622"/>
                <a:ext cx="66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 b="1"/>
              </a:p>
            </p:txBody>
          </p:sp>
          <p:sp>
            <p:nvSpPr>
              <p:cNvPr id="56351" name="Rectangle 31"/>
              <p:cNvSpPr>
                <a:spLocks noChangeAspect="1" noChangeArrowheads="1"/>
              </p:cNvSpPr>
              <p:nvPr/>
            </p:nvSpPr>
            <p:spPr bwMode="auto">
              <a:xfrm>
                <a:off x="1211" y="2622"/>
                <a:ext cx="65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altLang="zh-CN" b="1"/>
              </a:p>
            </p:txBody>
          </p:sp>
          <p:sp>
            <p:nvSpPr>
              <p:cNvPr id="56352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1537" y="2622"/>
                <a:ext cx="65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altLang="zh-CN" b="1"/>
              </a:p>
            </p:txBody>
          </p:sp>
          <p:sp>
            <p:nvSpPr>
              <p:cNvPr id="56353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1870" y="2622"/>
                <a:ext cx="66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lang="en-US" altLang="zh-CN" b="1"/>
              </a:p>
            </p:txBody>
          </p:sp>
          <p:sp>
            <p:nvSpPr>
              <p:cNvPr id="56354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2194" y="2622"/>
                <a:ext cx="65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Arial" charset="0"/>
                  </a:rPr>
                  <a:t>5</a:t>
                </a:r>
                <a:endParaRPr lang="en-US" altLang="zh-CN" b="1"/>
              </a:p>
            </p:txBody>
          </p:sp>
          <p:sp>
            <p:nvSpPr>
              <p:cNvPr id="56355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2526" y="2622"/>
                <a:ext cx="65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Arial" charset="0"/>
                  </a:rPr>
                  <a:t>6</a:t>
                </a:r>
                <a:endParaRPr lang="en-US" altLang="zh-CN" b="1"/>
              </a:p>
            </p:txBody>
          </p:sp>
          <p:sp>
            <p:nvSpPr>
              <p:cNvPr id="56356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687" y="846"/>
                <a:ext cx="127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>
                <a:spAutoFit/>
              </a:bodyPr>
              <a:lstStyle/>
              <a:p>
                <a:r>
                  <a:rPr lang="en-US" altLang="zh-CN" sz="1600" b="1" i="1">
                    <a:solidFill>
                      <a:srgbClr val="000000"/>
                    </a:solidFill>
                  </a:rPr>
                  <a:t>y</a:t>
                </a:r>
                <a:endParaRPr lang="en-US" altLang="zh-CN" sz="1600" b="1"/>
              </a:p>
            </p:txBody>
          </p:sp>
        </p:grpSp>
        <p:grpSp>
          <p:nvGrpSpPr>
            <p:cNvPr id="56402" name="Group 82"/>
            <p:cNvGrpSpPr>
              <a:grpSpLocks noChangeAspect="1"/>
            </p:cNvGrpSpPr>
            <p:nvPr/>
          </p:nvGrpSpPr>
          <p:grpSpPr bwMode="auto">
            <a:xfrm>
              <a:off x="2880" y="624"/>
              <a:ext cx="2613" cy="2484"/>
              <a:chOff x="2899" y="1110"/>
              <a:chExt cx="2613" cy="2484"/>
            </a:xfrm>
          </p:grpSpPr>
          <p:sp>
            <p:nvSpPr>
              <p:cNvPr id="56364" name="Rectangle 44"/>
              <p:cNvSpPr>
                <a:spLocks noChangeAspect="1" noChangeArrowheads="1"/>
              </p:cNvSpPr>
              <p:nvPr/>
            </p:nvSpPr>
            <p:spPr bwMode="auto">
              <a:xfrm>
                <a:off x="5376" y="2304"/>
                <a:ext cx="136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>
                <a:spAutoFit/>
              </a:bodyPr>
              <a:lstStyle/>
              <a:p>
                <a:r>
                  <a:rPr lang="en-US" altLang="zh-CN" sz="1600" b="1" i="1">
                    <a:solidFill>
                      <a:srgbClr val="000000"/>
                    </a:solidFill>
                  </a:rPr>
                  <a:t>x</a:t>
                </a:r>
                <a:endParaRPr lang="en-US" altLang="zh-CN" sz="1600" b="1"/>
              </a:p>
            </p:txBody>
          </p:sp>
          <p:sp>
            <p:nvSpPr>
              <p:cNvPr id="56365" name="Rectangle 45"/>
              <p:cNvSpPr>
                <a:spLocks noChangeAspect="1" noChangeArrowheads="1"/>
              </p:cNvSpPr>
              <p:nvPr/>
            </p:nvSpPr>
            <p:spPr bwMode="auto">
              <a:xfrm>
                <a:off x="3285" y="1280"/>
                <a:ext cx="127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>
                <a:spAutoFit/>
              </a:bodyPr>
              <a:lstStyle/>
              <a:p>
                <a:r>
                  <a:rPr lang="en-US" altLang="zh-CN" sz="1600" b="1" i="1">
                    <a:solidFill>
                      <a:srgbClr val="000000"/>
                    </a:solidFill>
                  </a:rPr>
                  <a:t>y</a:t>
                </a:r>
                <a:endParaRPr lang="en-US" altLang="zh-CN" sz="1600" b="1"/>
              </a:p>
            </p:txBody>
          </p:sp>
          <p:sp>
            <p:nvSpPr>
              <p:cNvPr id="56367" name="Freeform 47"/>
              <p:cNvSpPr>
                <a:spLocks noChangeAspect="1"/>
              </p:cNvSpPr>
              <p:nvPr/>
            </p:nvSpPr>
            <p:spPr bwMode="auto">
              <a:xfrm>
                <a:off x="3488" y="1110"/>
                <a:ext cx="1707" cy="2484"/>
              </a:xfrm>
              <a:custGeom>
                <a:avLst/>
                <a:gdLst>
                  <a:gd name="T0" fmla="*/ 19 w 1707"/>
                  <a:gd name="T1" fmla="*/ 1578 h 2484"/>
                  <a:gd name="T2" fmla="*/ 42 w 1707"/>
                  <a:gd name="T3" fmla="*/ 1207 h 2484"/>
                  <a:gd name="T4" fmla="*/ 67 w 1707"/>
                  <a:gd name="T5" fmla="*/ 1284 h 2484"/>
                  <a:gd name="T6" fmla="*/ 90 w 1707"/>
                  <a:gd name="T7" fmla="*/ 1521 h 2484"/>
                  <a:gd name="T8" fmla="*/ 112 w 1707"/>
                  <a:gd name="T9" fmla="*/ 1751 h 2484"/>
                  <a:gd name="T10" fmla="*/ 138 w 1707"/>
                  <a:gd name="T11" fmla="*/ 1924 h 2484"/>
                  <a:gd name="T12" fmla="*/ 160 w 1707"/>
                  <a:gd name="T13" fmla="*/ 1994 h 2484"/>
                  <a:gd name="T14" fmla="*/ 186 w 1707"/>
                  <a:gd name="T15" fmla="*/ 1975 h 2484"/>
                  <a:gd name="T16" fmla="*/ 208 w 1707"/>
                  <a:gd name="T17" fmla="*/ 1886 h 2484"/>
                  <a:gd name="T18" fmla="*/ 231 w 1707"/>
                  <a:gd name="T19" fmla="*/ 1758 h 2484"/>
                  <a:gd name="T20" fmla="*/ 250 w 1707"/>
                  <a:gd name="T21" fmla="*/ 1614 h 2484"/>
                  <a:gd name="T22" fmla="*/ 272 w 1707"/>
                  <a:gd name="T23" fmla="*/ 1479 h 2484"/>
                  <a:gd name="T24" fmla="*/ 298 w 1707"/>
                  <a:gd name="T25" fmla="*/ 1361 h 2484"/>
                  <a:gd name="T26" fmla="*/ 320 w 1707"/>
                  <a:gd name="T27" fmla="*/ 1271 h 2484"/>
                  <a:gd name="T28" fmla="*/ 346 w 1707"/>
                  <a:gd name="T29" fmla="*/ 1220 h 2484"/>
                  <a:gd name="T30" fmla="*/ 368 w 1707"/>
                  <a:gd name="T31" fmla="*/ 1194 h 2484"/>
                  <a:gd name="T32" fmla="*/ 397 w 1707"/>
                  <a:gd name="T33" fmla="*/ 1207 h 2484"/>
                  <a:gd name="T34" fmla="*/ 416 w 1707"/>
                  <a:gd name="T35" fmla="*/ 1242 h 2484"/>
                  <a:gd name="T36" fmla="*/ 439 w 1707"/>
                  <a:gd name="T37" fmla="*/ 1284 h 2484"/>
                  <a:gd name="T38" fmla="*/ 464 w 1707"/>
                  <a:gd name="T39" fmla="*/ 1332 h 2484"/>
                  <a:gd name="T40" fmla="*/ 487 w 1707"/>
                  <a:gd name="T41" fmla="*/ 1373 h 2484"/>
                  <a:gd name="T42" fmla="*/ 522 w 1707"/>
                  <a:gd name="T43" fmla="*/ 1415 h 2484"/>
                  <a:gd name="T44" fmla="*/ 557 w 1707"/>
                  <a:gd name="T45" fmla="*/ 1418 h 2484"/>
                  <a:gd name="T46" fmla="*/ 593 w 1707"/>
                  <a:gd name="T47" fmla="*/ 1389 h 2484"/>
                  <a:gd name="T48" fmla="*/ 618 w 1707"/>
                  <a:gd name="T49" fmla="*/ 1348 h 2484"/>
                  <a:gd name="T50" fmla="*/ 641 w 1707"/>
                  <a:gd name="T51" fmla="*/ 1300 h 2484"/>
                  <a:gd name="T52" fmla="*/ 663 w 1707"/>
                  <a:gd name="T53" fmla="*/ 1255 h 2484"/>
                  <a:gd name="T54" fmla="*/ 682 w 1707"/>
                  <a:gd name="T55" fmla="*/ 1207 h 2484"/>
                  <a:gd name="T56" fmla="*/ 705 w 1707"/>
                  <a:gd name="T57" fmla="*/ 1159 h 2484"/>
                  <a:gd name="T58" fmla="*/ 730 w 1707"/>
                  <a:gd name="T59" fmla="*/ 1117 h 2484"/>
                  <a:gd name="T60" fmla="*/ 753 w 1707"/>
                  <a:gd name="T61" fmla="*/ 1089 h 2484"/>
                  <a:gd name="T62" fmla="*/ 788 w 1707"/>
                  <a:gd name="T63" fmla="*/ 1066 h 2484"/>
                  <a:gd name="T64" fmla="*/ 823 w 1707"/>
                  <a:gd name="T65" fmla="*/ 1060 h 2484"/>
                  <a:gd name="T66" fmla="*/ 855 w 1707"/>
                  <a:gd name="T67" fmla="*/ 1076 h 2484"/>
                  <a:gd name="T68" fmla="*/ 890 w 1707"/>
                  <a:gd name="T69" fmla="*/ 1111 h 2484"/>
                  <a:gd name="T70" fmla="*/ 919 w 1707"/>
                  <a:gd name="T71" fmla="*/ 1143 h 2484"/>
                  <a:gd name="T72" fmla="*/ 941 w 1707"/>
                  <a:gd name="T73" fmla="*/ 1165 h 2484"/>
                  <a:gd name="T74" fmla="*/ 983 w 1707"/>
                  <a:gd name="T75" fmla="*/ 1188 h 2484"/>
                  <a:gd name="T76" fmla="*/ 1018 w 1707"/>
                  <a:gd name="T77" fmla="*/ 1188 h 2484"/>
                  <a:gd name="T78" fmla="*/ 1054 w 1707"/>
                  <a:gd name="T79" fmla="*/ 1178 h 2484"/>
                  <a:gd name="T80" fmla="*/ 1089 w 1707"/>
                  <a:gd name="T81" fmla="*/ 1159 h 2484"/>
                  <a:gd name="T82" fmla="*/ 1127 w 1707"/>
                  <a:gd name="T83" fmla="*/ 1137 h 2484"/>
                  <a:gd name="T84" fmla="*/ 1162 w 1707"/>
                  <a:gd name="T85" fmla="*/ 1117 h 2484"/>
                  <a:gd name="T86" fmla="*/ 1204 w 1707"/>
                  <a:gd name="T87" fmla="*/ 1117 h 2484"/>
                  <a:gd name="T88" fmla="*/ 1246 w 1707"/>
                  <a:gd name="T89" fmla="*/ 1137 h 2484"/>
                  <a:gd name="T90" fmla="*/ 1281 w 1707"/>
                  <a:gd name="T91" fmla="*/ 1165 h 2484"/>
                  <a:gd name="T92" fmla="*/ 1316 w 1707"/>
                  <a:gd name="T93" fmla="*/ 1188 h 2484"/>
                  <a:gd name="T94" fmla="*/ 1351 w 1707"/>
                  <a:gd name="T95" fmla="*/ 1188 h 2484"/>
                  <a:gd name="T96" fmla="*/ 1380 w 1707"/>
                  <a:gd name="T97" fmla="*/ 1146 h 2484"/>
                  <a:gd name="T98" fmla="*/ 1403 w 1707"/>
                  <a:gd name="T99" fmla="*/ 1101 h 2484"/>
                  <a:gd name="T100" fmla="*/ 1428 w 1707"/>
                  <a:gd name="T101" fmla="*/ 1028 h 2484"/>
                  <a:gd name="T102" fmla="*/ 1451 w 1707"/>
                  <a:gd name="T103" fmla="*/ 948 h 2484"/>
                  <a:gd name="T104" fmla="*/ 1476 w 1707"/>
                  <a:gd name="T105" fmla="*/ 858 h 2484"/>
                  <a:gd name="T106" fmla="*/ 1492 w 1707"/>
                  <a:gd name="T107" fmla="*/ 775 h 2484"/>
                  <a:gd name="T108" fmla="*/ 1518 w 1707"/>
                  <a:gd name="T109" fmla="*/ 711 h 2484"/>
                  <a:gd name="T110" fmla="*/ 1553 w 1707"/>
                  <a:gd name="T111" fmla="*/ 698 h 2484"/>
                  <a:gd name="T112" fmla="*/ 1575 w 1707"/>
                  <a:gd name="T113" fmla="*/ 769 h 2484"/>
                  <a:gd name="T114" fmla="*/ 1598 w 1707"/>
                  <a:gd name="T115" fmla="*/ 893 h 2484"/>
                  <a:gd name="T116" fmla="*/ 1617 w 1707"/>
                  <a:gd name="T117" fmla="*/ 1047 h 2484"/>
                  <a:gd name="T118" fmla="*/ 1639 w 1707"/>
                  <a:gd name="T119" fmla="*/ 1178 h 2484"/>
                  <a:gd name="T120" fmla="*/ 1665 w 1707"/>
                  <a:gd name="T121" fmla="*/ 1146 h 2484"/>
                  <a:gd name="T122" fmla="*/ 1687 w 1707"/>
                  <a:gd name="T123" fmla="*/ 769 h 2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07" h="2484">
                    <a:moveTo>
                      <a:pt x="0" y="2484"/>
                    </a:moveTo>
                    <a:lnTo>
                      <a:pt x="7" y="2330"/>
                    </a:lnTo>
                    <a:lnTo>
                      <a:pt x="7" y="2135"/>
                    </a:lnTo>
                    <a:lnTo>
                      <a:pt x="13" y="1966"/>
                    </a:lnTo>
                    <a:lnTo>
                      <a:pt x="13" y="1815"/>
                    </a:lnTo>
                    <a:lnTo>
                      <a:pt x="19" y="1690"/>
                    </a:lnTo>
                    <a:lnTo>
                      <a:pt x="19" y="1578"/>
                    </a:lnTo>
                    <a:lnTo>
                      <a:pt x="26" y="1485"/>
                    </a:lnTo>
                    <a:lnTo>
                      <a:pt x="26" y="1409"/>
                    </a:lnTo>
                    <a:lnTo>
                      <a:pt x="32" y="1341"/>
                    </a:lnTo>
                    <a:lnTo>
                      <a:pt x="35" y="1297"/>
                    </a:lnTo>
                    <a:lnTo>
                      <a:pt x="35" y="1255"/>
                    </a:lnTo>
                    <a:lnTo>
                      <a:pt x="42" y="1223"/>
                    </a:lnTo>
                    <a:lnTo>
                      <a:pt x="42" y="1207"/>
                    </a:lnTo>
                    <a:lnTo>
                      <a:pt x="48" y="1194"/>
                    </a:lnTo>
                    <a:lnTo>
                      <a:pt x="55" y="1194"/>
                    </a:lnTo>
                    <a:lnTo>
                      <a:pt x="55" y="1207"/>
                    </a:lnTo>
                    <a:lnTo>
                      <a:pt x="61" y="1220"/>
                    </a:lnTo>
                    <a:lnTo>
                      <a:pt x="61" y="1236"/>
                    </a:lnTo>
                    <a:lnTo>
                      <a:pt x="67" y="1261"/>
                    </a:lnTo>
                    <a:lnTo>
                      <a:pt x="67" y="1284"/>
                    </a:lnTo>
                    <a:lnTo>
                      <a:pt x="74" y="1313"/>
                    </a:lnTo>
                    <a:lnTo>
                      <a:pt x="77" y="1348"/>
                    </a:lnTo>
                    <a:lnTo>
                      <a:pt x="77" y="1380"/>
                    </a:lnTo>
                    <a:lnTo>
                      <a:pt x="83" y="1415"/>
                    </a:lnTo>
                    <a:lnTo>
                      <a:pt x="83" y="1450"/>
                    </a:lnTo>
                    <a:lnTo>
                      <a:pt x="90" y="1485"/>
                    </a:lnTo>
                    <a:lnTo>
                      <a:pt x="90" y="1521"/>
                    </a:lnTo>
                    <a:lnTo>
                      <a:pt x="96" y="1556"/>
                    </a:lnTo>
                    <a:lnTo>
                      <a:pt x="96" y="1591"/>
                    </a:lnTo>
                    <a:lnTo>
                      <a:pt x="103" y="1626"/>
                    </a:lnTo>
                    <a:lnTo>
                      <a:pt x="103" y="1655"/>
                    </a:lnTo>
                    <a:lnTo>
                      <a:pt x="109" y="1690"/>
                    </a:lnTo>
                    <a:lnTo>
                      <a:pt x="112" y="1722"/>
                    </a:lnTo>
                    <a:lnTo>
                      <a:pt x="112" y="1751"/>
                    </a:lnTo>
                    <a:lnTo>
                      <a:pt x="119" y="1780"/>
                    </a:lnTo>
                    <a:lnTo>
                      <a:pt x="119" y="1809"/>
                    </a:lnTo>
                    <a:lnTo>
                      <a:pt x="125" y="1834"/>
                    </a:lnTo>
                    <a:lnTo>
                      <a:pt x="125" y="1857"/>
                    </a:lnTo>
                    <a:lnTo>
                      <a:pt x="132" y="1882"/>
                    </a:lnTo>
                    <a:lnTo>
                      <a:pt x="132" y="1898"/>
                    </a:lnTo>
                    <a:lnTo>
                      <a:pt x="138" y="1924"/>
                    </a:lnTo>
                    <a:lnTo>
                      <a:pt x="138" y="1934"/>
                    </a:lnTo>
                    <a:lnTo>
                      <a:pt x="144" y="1953"/>
                    </a:lnTo>
                    <a:lnTo>
                      <a:pt x="144" y="1966"/>
                    </a:lnTo>
                    <a:lnTo>
                      <a:pt x="151" y="1975"/>
                    </a:lnTo>
                    <a:lnTo>
                      <a:pt x="154" y="1982"/>
                    </a:lnTo>
                    <a:lnTo>
                      <a:pt x="154" y="1988"/>
                    </a:lnTo>
                    <a:lnTo>
                      <a:pt x="160" y="1994"/>
                    </a:lnTo>
                    <a:lnTo>
                      <a:pt x="160" y="2001"/>
                    </a:lnTo>
                    <a:lnTo>
                      <a:pt x="167" y="2001"/>
                    </a:lnTo>
                    <a:lnTo>
                      <a:pt x="173" y="2001"/>
                    </a:lnTo>
                    <a:lnTo>
                      <a:pt x="173" y="1994"/>
                    </a:lnTo>
                    <a:lnTo>
                      <a:pt x="180" y="1988"/>
                    </a:lnTo>
                    <a:lnTo>
                      <a:pt x="180" y="1982"/>
                    </a:lnTo>
                    <a:lnTo>
                      <a:pt x="186" y="1975"/>
                    </a:lnTo>
                    <a:lnTo>
                      <a:pt x="192" y="1966"/>
                    </a:lnTo>
                    <a:lnTo>
                      <a:pt x="192" y="1959"/>
                    </a:lnTo>
                    <a:lnTo>
                      <a:pt x="196" y="1946"/>
                    </a:lnTo>
                    <a:lnTo>
                      <a:pt x="196" y="1927"/>
                    </a:lnTo>
                    <a:lnTo>
                      <a:pt x="202" y="1918"/>
                    </a:lnTo>
                    <a:lnTo>
                      <a:pt x="202" y="1905"/>
                    </a:lnTo>
                    <a:lnTo>
                      <a:pt x="208" y="1886"/>
                    </a:lnTo>
                    <a:lnTo>
                      <a:pt x="208" y="1870"/>
                    </a:lnTo>
                    <a:lnTo>
                      <a:pt x="215" y="1850"/>
                    </a:lnTo>
                    <a:lnTo>
                      <a:pt x="215" y="1834"/>
                    </a:lnTo>
                    <a:lnTo>
                      <a:pt x="221" y="1815"/>
                    </a:lnTo>
                    <a:lnTo>
                      <a:pt x="221" y="1799"/>
                    </a:lnTo>
                    <a:lnTo>
                      <a:pt x="228" y="1780"/>
                    </a:lnTo>
                    <a:lnTo>
                      <a:pt x="231" y="1758"/>
                    </a:lnTo>
                    <a:lnTo>
                      <a:pt x="231" y="1738"/>
                    </a:lnTo>
                    <a:lnTo>
                      <a:pt x="237" y="1722"/>
                    </a:lnTo>
                    <a:lnTo>
                      <a:pt x="237" y="1697"/>
                    </a:lnTo>
                    <a:lnTo>
                      <a:pt x="244" y="1681"/>
                    </a:lnTo>
                    <a:lnTo>
                      <a:pt x="244" y="1655"/>
                    </a:lnTo>
                    <a:lnTo>
                      <a:pt x="250" y="1639"/>
                    </a:lnTo>
                    <a:lnTo>
                      <a:pt x="250" y="1614"/>
                    </a:lnTo>
                    <a:lnTo>
                      <a:pt x="256" y="1597"/>
                    </a:lnTo>
                    <a:lnTo>
                      <a:pt x="256" y="1575"/>
                    </a:lnTo>
                    <a:lnTo>
                      <a:pt x="263" y="1556"/>
                    </a:lnTo>
                    <a:lnTo>
                      <a:pt x="269" y="1533"/>
                    </a:lnTo>
                    <a:lnTo>
                      <a:pt x="269" y="1514"/>
                    </a:lnTo>
                    <a:lnTo>
                      <a:pt x="272" y="1495"/>
                    </a:lnTo>
                    <a:lnTo>
                      <a:pt x="272" y="1479"/>
                    </a:lnTo>
                    <a:lnTo>
                      <a:pt x="279" y="1460"/>
                    </a:lnTo>
                    <a:lnTo>
                      <a:pt x="279" y="1444"/>
                    </a:lnTo>
                    <a:lnTo>
                      <a:pt x="285" y="1425"/>
                    </a:lnTo>
                    <a:lnTo>
                      <a:pt x="285" y="1409"/>
                    </a:lnTo>
                    <a:lnTo>
                      <a:pt x="292" y="1389"/>
                    </a:lnTo>
                    <a:lnTo>
                      <a:pt x="292" y="1373"/>
                    </a:lnTo>
                    <a:lnTo>
                      <a:pt x="298" y="1361"/>
                    </a:lnTo>
                    <a:lnTo>
                      <a:pt x="298" y="1341"/>
                    </a:lnTo>
                    <a:lnTo>
                      <a:pt x="304" y="1332"/>
                    </a:lnTo>
                    <a:lnTo>
                      <a:pt x="308" y="1319"/>
                    </a:lnTo>
                    <a:lnTo>
                      <a:pt x="308" y="1306"/>
                    </a:lnTo>
                    <a:lnTo>
                      <a:pt x="314" y="1297"/>
                    </a:lnTo>
                    <a:lnTo>
                      <a:pt x="314" y="1284"/>
                    </a:lnTo>
                    <a:lnTo>
                      <a:pt x="320" y="1271"/>
                    </a:lnTo>
                    <a:lnTo>
                      <a:pt x="320" y="1261"/>
                    </a:lnTo>
                    <a:lnTo>
                      <a:pt x="327" y="1255"/>
                    </a:lnTo>
                    <a:lnTo>
                      <a:pt x="327" y="1242"/>
                    </a:lnTo>
                    <a:lnTo>
                      <a:pt x="333" y="1236"/>
                    </a:lnTo>
                    <a:lnTo>
                      <a:pt x="333" y="1229"/>
                    </a:lnTo>
                    <a:lnTo>
                      <a:pt x="340" y="1223"/>
                    </a:lnTo>
                    <a:lnTo>
                      <a:pt x="346" y="1220"/>
                    </a:lnTo>
                    <a:lnTo>
                      <a:pt x="346" y="1213"/>
                    </a:lnTo>
                    <a:lnTo>
                      <a:pt x="349" y="1207"/>
                    </a:lnTo>
                    <a:lnTo>
                      <a:pt x="349" y="1201"/>
                    </a:lnTo>
                    <a:lnTo>
                      <a:pt x="356" y="1201"/>
                    </a:lnTo>
                    <a:lnTo>
                      <a:pt x="356" y="1194"/>
                    </a:lnTo>
                    <a:lnTo>
                      <a:pt x="362" y="1194"/>
                    </a:lnTo>
                    <a:lnTo>
                      <a:pt x="368" y="1194"/>
                    </a:lnTo>
                    <a:lnTo>
                      <a:pt x="375" y="1194"/>
                    </a:lnTo>
                    <a:lnTo>
                      <a:pt x="381" y="1194"/>
                    </a:lnTo>
                    <a:lnTo>
                      <a:pt x="388" y="1194"/>
                    </a:lnTo>
                    <a:lnTo>
                      <a:pt x="388" y="1201"/>
                    </a:lnTo>
                    <a:lnTo>
                      <a:pt x="391" y="1201"/>
                    </a:lnTo>
                    <a:lnTo>
                      <a:pt x="391" y="1207"/>
                    </a:lnTo>
                    <a:lnTo>
                      <a:pt x="397" y="1207"/>
                    </a:lnTo>
                    <a:lnTo>
                      <a:pt x="397" y="1213"/>
                    </a:lnTo>
                    <a:lnTo>
                      <a:pt x="404" y="1213"/>
                    </a:lnTo>
                    <a:lnTo>
                      <a:pt x="404" y="1220"/>
                    </a:lnTo>
                    <a:lnTo>
                      <a:pt x="410" y="1223"/>
                    </a:lnTo>
                    <a:lnTo>
                      <a:pt x="410" y="1229"/>
                    </a:lnTo>
                    <a:lnTo>
                      <a:pt x="416" y="1236"/>
                    </a:lnTo>
                    <a:lnTo>
                      <a:pt x="416" y="1242"/>
                    </a:lnTo>
                    <a:lnTo>
                      <a:pt x="423" y="1249"/>
                    </a:lnTo>
                    <a:lnTo>
                      <a:pt x="426" y="1255"/>
                    </a:lnTo>
                    <a:lnTo>
                      <a:pt x="426" y="1261"/>
                    </a:lnTo>
                    <a:lnTo>
                      <a:pt x="432" y="1265"/>
                    </a:lnTo>
                    <a:lnTo>
                      <a:pt x="432" y="1271"/>
                    </a:lnTo>
                    <a:lnTo>
                      <a:pt x="439" y="1277"/>
                    </a:lnTo>
                    <a:lnTo>
                      <a:pt x="439" y="1284"/>
                    </a:lnTo>
                    <a:lnTo>
                      <a:pt x="445" y="1290"/>
                    </a:lnTo>
                    <a:lnTo>
                      <a:pt x="445" y="1297"/>
                    </a:lnTo>
                    <a:lnTo>
                      <a:pt x="452" y="1300"/>
                    </a:lnTo>
                    <a:lnTo>
                      <a:pt x="452" y="1306"/>
                    </a:lnTo>
                    <a:lnTo>
                      <a:pt x="458" y="1319"/>
                    </a:lnTo>
                    <a:lnTo>
                      <a:pt x="464" y="1325"/>
                    </a:lnTo>
                    <a:lnTo>
                      <a:pt x="464" y="1332"/>
                    </a:lnTo>
                    <a:lnTo>
                      <a:pt x="468" y="1338"/>
                    </a:lnTo>
                    <a:lnTo>
                      <a:pt x="468" y="1341"/>
                    </a:lnTo>
                    <a:lnTo>
                      <a:pt x="474" y="1348"/>
                    </a:lnTo>
                    <a:lnTo>
                      <a:pt x="474" y="1354"/>
                    </a:lnTo>
                    <a:lnTo>
                      <a:pt x="480" y="1361"/>
                    </a:lnTo>
                    <a:lnTo>
                      <a:pt x="480" y="1367"/>
                    </a:lnTo>
                    <a:lnTo>
                      <a:pt x="487" y="1373"/>
                    </a:lnTo>
                    <a:lnTo>
                      <a:pt x="493" y="1380"/>
                    </a:lnTo>
                    <a:lnTo>
                      <a:pt x="493" y="1383"/>
                    </a:lnTo>
                    <a:lnTo>
                      <a:pt x="500" y="1389"/>
                    </a:lnTo>
                    <a:lnTo>
                      <a:pt x="503" y="1396"/>
                    </a:lnTo>
                    <a:lnTo>
                      <a:pt x="509" y="1402"/>
                    </a:lnTo>
                    <a:lnTo>
                      <a:pt x="516" y="1409"/>
                    </a:lnTo>
                    <a:lnTo>
                      <a:pt x="522" y="1415"/>
                    </a:lnTo>
                    <a:lnTo>
                      <a:pt x="528" y="1415"/>
                    </a:lnTo>
                    <a:lnTo>
                      <a:pt x="528" y="1418"/>
                    </a:lnTo>
                    <a:lnTo>
                      <a:pt x="535" y="1418"/>
                    </a:lnTo>
                    <a:lnTo>
                      <a:pt x="541" y="1418"/>
                    </a:lnTo>
                    <a:lnTo>
                      <a:pt x="545" y="1418"/>
                    </a:lnTo>
                    <a:lnTo>
                      <a:pt x="551" y="1418"/>
                    </a:lnTo>
                    <a:lnTo>
                      <a:pt x="557" y="1418"/>
                    </a:lnTo>
                    <a:lnTo>
                      <a:pt x="564" y="1415"/>
                    </a:lnTo>
                    <a:lnTo>
                      <a:pt x="570" y="1415"/>
                    </a:lnTo>
                    <a:lnTo>
                      <a:pt x="570" y="1409"/>
                    </a:lnTo>
                    <a:lnTo>
                      <a:pt x="577" y="1409"/>
                    </a:lnTo>
                    <a:lnTo>
                      <a:pt x="583" y="1402"/>
                    </a:lnTo>
                    <a:lnTo>
                      <a:pt x="586" y="1396"/>
                    </a:lnTo>
                    <a:lnTo>
                      <a:pt x="593" y="1389"/>
                    </a:lnTo>
                    <a:lnTo>
                      <a:pt x="593" y="1383"/>
                    </a:lnTo>
                    <a:lnTo>
                      <a:pt x="599" y="1380"/>
                    </a:lnTo>
                    <a:lnTo>
                      <a:pt x="605" y="1373"/>
                    </a:lnTo>
                    <a:lnTo>
                      <a:pt x="605" y="1367"/>
                    </a:lnTo>
                    <a:lnTo>
                      <a:pt x="612" y="1361"/>
                    </a:lnTo>
                    <a:lnTo>
                      <a:pt x="618" y="1354"/>
                    </a:lnTo>
                    <a:lnTo>
                      <a:pt x="618" y="1348"/>
                    </a:lnTo>
                    <a:lnTo>
                      <a:pt x="621" y="1341"/>
                    </a:lnTo>
                    <a:lnTo>
                      <a:pt x="621" y="1338"/>
                    </a:lnTo>
                    <a:lnTo>
                      <a:pt x="628" y="1332"/>
                    </a:lnTo>
                    <a:lnTo>
                      <a:pt x="628" y="1325"/>
                    </a:lnTo>
                    <a:lnTo>
                      <a:pt x="634" y="1319"/>
                    </a:lnTo>
                    <a:lnTo>
                      <a:pt x="634" y="1313"/>
                    </a:lnTo>
                    <a:lnTo>
                      <a:pt x="641" y="1300"/>
                    </a:lnTo>
                    <a:lnTo>
                      <a:pt x="641" y="1297"/>
                    </a:lnTo>
                    <a:lnTo>
                      <a:pt x="647" y="1290"/>
                    </a:lnTo>
                    <a:lnTo>
                      <a:pt x="647" y="1284"/>
                    </a:lnTo>
                    <a:lnTo>
                      <a:pt x="653" y="1277"/>
                    </a:lnTo>
                    <a:lnTo>
                      <a:pt x="660" y="1271"/>
                    </a:lnTo>
                    <a:lnTo>
                      <a:pt x="660" y="1261"/>
                    </a:lnTo>
                    <a:lnTo>
                      <a:pt x="663" y="1255"/>
                    </a:lnTo>
                    <a:lnTo>
                      <a:pt x="663" y="1249"/>
                    </a:lnTo>
                    <a:lnTo>
                      <a:pt x="669" y="1242"/>
                    </a:lnTo>
                    <a:lnTo>
                      <a:pt x="669" y="1236"/>
                    </a:lnTo>
                    <a:lnTo>
                      <a:pt x="676" y="1223"/>
                    </a:lnTo>
                    <a:lnTo>
                      <a:pt x="676" y="1220"/>
                    </a:lnTo>
                    <a:lnTo>
                      <a:pt x="682" y="1213"/>
                    </a:lnTo>
                    <a:lnTo>
                      <a:pt x="682" y="1207"/>
                    </a:lnTo>
                    <a:lnTo>
                      <a:pt x="689" y="1201"/>
                    </a:lnTo>
                    <a:lnTo>
                      <a:pt x="695" y="1194"/>
                    </a:lnTo>
                    <a:lnTo>
                      <a:pt x="695" y="1185"/>
                    </a:lnTo>
                    <a:lnTo>
                      <a:pt x="698" y="1178"/>
                    </a:lnTo>
                    <a:lnTo>
                      <a:pt x="698" y="1172"/>
                    </a:lnTo>
                    <a:lnTo>
                      <a:pt x="705" y="1165"/>
                    </a:lnTo>
                    <a:lnTo>
                      <a:pt x="705" y="1159"/>
                    </a:lnTo>
                    <a:lnTo>
                      <a:pt x="711" y="1153"/>
                    </a:lnTo>
                    <a:lnTo>
                      <a:pt x="711" y="1146"/>
                    </a:lnTo>
                    <a:lnTo>
                      <a:pt x="717" y="1143"/>
                    </a:lnTo>
                    <a:lnTo>
                      <a:pt x="717" y="1137"/>
                    </a:lnTo>
                    <a:lnTo>
                      <a:pt x="724" y="1130"/>
                    </a:lnTo>
                    <a:lnTo>
                      <a:pt x="724" y="1124"/>
                    </a:lnTo>
                    <a:lnTo>
                      <a:pt x="730" y="1117"/>
                    </a:lnTo>
                    <a:lnTo>
                      <a:pt x="737" y="1117"/>
                    </a:lnTo>
                    <a:lnTo>
                      <a:pt x="737" y="1111"/>
                    </a:lnTo>
                    <a:lnTo>
                      <a:pt x="740" y="1105"/>
                    </a:lnTo>
                    <a:lnTo>
                      <a:pt x="740" y="1101"/>
                    </a:lnTo>
                    <a:lnTo>
                      <a:pt x="746" y="1101"/>
                    </a:lnTo>
                    <a:lnTo>
                      <a:pt x="746" y="1095"/>
                    </a:lnTo>
                    <a:lnTo>
                      <a:pt x="753" y="1089"/>
                    </a:lnTo>
                    <a:lnTo>
                      <a:pt x="759" y="1082"/>
                    </a:lnTo>
                    <a:lnTo>
                      <a:pt x="765" y="1076"/>
                    </a:lnTo>
                    <a:lnTo>
                      <a:pt x="772" y="1069"/>
                    </a:lnTo>
                    <a:lnTo>
                      <a:pt x="778" y="1069"/>
                    </a:lnTo>
                    <a:lnTo>
                      <a:pt x="778" y="1066"/>
                    </a:lnTo>
                    <a:lnTo>
                      <a:pt x="781" y="1066"/>
                    </a:lnTo>
                    <a:lnTo>
                      <a:pt x="788" y="1066"/>
                    </a:lnTo>
                    <a:lnTo>
                      <a:pt x="788" y="1060"/>
                    </a:lnTo>
                    <a:lnTo>
                      <a:pt x="794" y="1060"/>
                    </a:lnTo>
                    <a:lnTo>
                      <a:pt x="801" y="1060"/>
                    </a:lnTo>
                    <a:lnTo>
                      <a:pt x="807" y="1060"/>
                    </a:lnTo>
                    <a:lnTo>
                      <a:pt x="813" y="1060"/>
                    </a:lnTo>
                    <a:lnTo>
                      <a:pt x="817" y="1060"/>
                    </a:lnTo>
                    <a:lnTo>
                      <a:pt x="823" y="1060"/>
                    </a:lnTo>
                    <a:lnTo>
                      <a:pt x="823" y="1066"/>
                    </a:lnTo>
                    <a:lnTo>
                      <a:pt x="829" y="1066"/>
                    </a:lnTo>
                    <a:lnTo>
                      <a:pt x="836" y="1066"/>
                    </a:lnTo>
                    <a:lnTo>
                      <a:pt x="836" y="1069"/>
                    </a:lnTo>
                    <a:lnTo>
                      <a:pt x="842" y="1069"/>
                    </a:lnTo>
                    <a:lnTo>
                      <a:pt x="849" y="1076"/>
                    </a:lnTo>
                    <a:lnTo>
                      <a:pt x="855" y="1076"/>
                    </a:lnTo>
                    <a:lnTo>
                      <a:pt x="858" y="1082"/>
                    </a:lnTo>
                    <a:lnTo>
                      <a:pt x="865" y="1089"/>
                    </a:lnTo>
                    <a:lnTo>
                      <a:pt x="871" y="1095"/>
                    </a:lnTo>
                    <a:lnTo>
                      <a:pt x="877" y="1101"/>
                    </a:lnTo>
                    <a:lnTo>
                      <a:pt x="884" y="1105"/>
                    </a:lnTo>
                    <a:lnTo>
                      <a:pt x="890" y="1105"/>
                    </a:lnTo>
                    <a:lnTo>
                      <a:pt x="890" y="1111"/>
                    </a:lnTo>
                    <a:lnTo>
                      <a:pt x="893" y="1111"/>
                    </a:lnTo>
                    <a:lnTo>
                      <a:pt x="893" y="1117"/>
                    </a:lnTo>
                    <a:lnTo>
                      <a:pt x="900" y="1117"/>
                    </a:lnTo>
                    <a:lnTo>
                      <a:pt x="900" y="1124"/>
                    </a:lnTo>
                    <a:lnTo>
                      <a:pt x="906" y="1130"/>
                    </a:lnTo>
                    <a:lnTo>
                      <a:pt x="913" y="1137"/>
                    </a:lnTo>
                    <a:lnTo>
                      <a:pt x="919" y="1143"/>
                    </a:lnTo>
                    <a:lnTo>
                      <a:pt x="925" y="1146"/>
                    </a:lnTo>
                    <a:lnTo>
                      <a:pt x="932" y="1146"/>
                    </a:lnTo>
                    <a:lnTo>
                      <a:pt x="932" y="1153"/>
                    </a:lnTo>
                    <a:lnTo>
                      <a:pt x="935" y="1153"/>
                    </a:lnTo>
                    <a:lnTo>
                      <a:pt x="935" y="1159"/>
                    </a:lnTo>
                    <a:lnTo>
                      <a:pt x="941" y="1159"/>
                    </a:lnTo>
                    <a:lnTo>
                      <a:pt x="941" y="1165"/>
                    </a:lnTo>
                    <a:lnTo>
                      <a:pt x="948" y="1165"/>
                    </a:lnTo>
                    <a:lnTo>
                      <a:pt x="954" y="1172"/>
                    </a:lnTo>
                    <a:lnTo>
                      <a:pt x="961" y="1178"/>
                    </a:lnTo>
                    <a:lnTo>
                      <a:pt x="967" y="1178"/>
                    </a:lnTo>
                    <a:lnTo>
                      <a:pt x="974" y="1185"/>
                    </a:lnTo>
                    <a:lnTo>
                      <a:pt x="977" y="1185"/>
                    </a:lnTo>
                    <a:lnTo>
                      <a:pt x="983" y="1188"/>
                    </a:lnTo>
                    <a:lnTo>
                      <a:pt x="990" y="1188"/>
                    </a:lnTo>
                    <a:lnTo>
                      <a:pt x="996" y="1188"/>
                    </a:lnTo>
                    <a:lnTo>
                      <a:pt x="1002" y="1188"/>
                    </a:lnTo>
                    <a:lnTo>
                      <a:pt x="1009" y="1188"/>
                    </a:lnTo>
                    <a:lnTo>
                      <a:pt x="1012" y="1194"/>
                    </a:lnTo>
                    <a:lnTo>
                      <a:pt x="1012" y="1188"/>
                    </a:lnTo>
                    <a:lnTo>
                      <a:pt x="1018" y="1188"/>
                    </a:lnTo>
                    <a:lnTo>
                      <a:pt x="1025" y="1188"/>
                    </a:lnTo>
                    <a:lnTo>
                      <a:pt x="1031" y="1188"/>
                    </a:lnTo>
                    <a:lnTo>
                      <a:pt x="1038" y="1188"/>
                    </a:lnTo>
                    <a:lnTo>
                      <a:pt x="1044" y="1185"/>
                    </a:lnTo>
                    <a:lnTo>
                      <a:pt x="1050" y="1185"/>
                    </a:lnTo>
                    <a:lnTo>
                      <a:pt x="1054" y="1185"/>
                    </a:lnTo>
                    <a:lnTo>
                      <a:pt x="1054" y="1178"/>
                    </a:lnTo>
                    <a:lnTo>
                      <a:pt x="1060" y="1178"/>
                    </a:lnTo>
                    <a:lnTo>
                      <a:pt x="1066" y="1178"/>
                    </a:lnTo>
                    <a:lnTo>
                      <a:pt x="1066" y="1172"/>
                    </a:lnTo>
                    <a:lnTo>
                      <a:pt x="1073" y="1172"/>
                    </a:lnTo>
                    <a:lnTo>
                      <a:pt x="1079" y="1165"/>
                    </a:lnTo>
                    <a:lnTo>
                      <a:pt x="1086" y="1165"/>
                    </a:lnTo>
                    <a:lnTo>
                      <a:pt x="1089" y="1159"/>
                    </a:lnTo>
                    <a:lnTo>
                      <a:pt x="1095" y="1153"/>
                    </a:lnTo>
                    <a:lnTo>
                      <a:pt x="1102" y="1153"/>
                    </a:lnTo>
                    <a:lnTo>
                      <a:pt x="1102" y="1146"/>
                    </a:lnTo>
                    <a:lnTo>
                      <a:pt x="1108" y="1146"/>
                    </a:lnTo>
                    <a:lnTo>
                      <a:pt x="1114" y="1143"/>
                    </a:lnTo>
                    <a:lnTo>
                      <a:pt x="1121" y="1143"/>
                    </a:lnTo>
                    <a:lnTo>
                      <a:pt x="1127" y="1137"/>
                    </a:lnTo>
                    <a:lnTo>
                      <a:pt x="1130" y="1137"/>
                    </a:lnTo>
                    <a:lnTo>
                      <a:pt x="1130" y="1130"/>
                    </a:lnTo>
                    <a:lnTo>
                      <a:pt x="1137" y="1130"/>
                    </a:lnTo>
                    <a:lnTo>
                      <a:pt x="1143" y="1124"/>
                    </a:lnTo>
                    <a:lnTo>
                      <a:pt x="1150" y="1124"/>
                    </a:lnTo>
                    <a:lnTo>
                      <a:pt x="1156" y="1117"/>
                    </a:lnTo>
                    <a:lnTo>
                      <a:pt x="1162" y="1117"/>
                    </a:lnTo>
                    <a:lnTo>
                      <a:pt x="1169" y="1117"/>
                    </a:lnTo>
                    <a:lnTo>
                      <a:pt x="1172" y="1117"/>
                    </a:lnTo>
                    <a:lnTo>
                      <a:pt x="1178" y="1117"/>
                    </a:lnTo>
                    <a:lnTo>
                      <a:pt x="1185" y="1117"/>
                    </a:lnTo>
                    <a:lnTo>
                      <a:pt x="1191" y="1117"/>
                    </a:lnTo>
                    <a:lnTo>
                      <a:pt x="1198" y="1117"/>
                    </a:lnTo>
                    <a:lnTo>
                      <a:pt x="1204" y="1117"/>
                    </a:lnTo>
                    <a:lnTo>
                      <a:pt x="1207" y="1117"/>
                    </a:lnTo>
                    <a:lnTo>
                      <a:pt x="1214" y="1124"/>
                    </a:lnTo>
                    <a:lnTo>
                      <a:pt x="1220" y="1124"/>
                    </a:lnTo>
                    <a:lnTo>
                      <a:pt x="1226" y="1130"/>
                    </a:lnTo>
                    <a:lnTo>
                      <a:pt x="1233" y="1130"/>
                    </a:lnTo>
                    <a:lnTo>
                      <a:pt x="1239" y="1137"/>
                    </a:lnTo>
                    <a:lnTo>
                      <a:pt x="1246" y="1137"/>
                    </a:lnTo>
                    <a:lnTo>
                      <a:pt x="1246" y="1143"/>
                    </a:lnTo>
                    <a:lnTo>
                      <a:pt x="1249" y="1143"/>
                    </a:lnTo>
                    <a:lnTo>
                      <a:pt x="1255" y="1146"/>
                    </a:lnTo>
                    <a:lnTo>
                      <a:pt x="1262" y="1153"/>
                    </a:lnTo>
                    <a:lnTo>
                      <a:pt x="1268" y="1159"/>
                    </a:lnTo>
                    <a:lnTo>
                      <a:pt x="1274" y="1159"/>
                    </a:lnTo>
                    <a:lnTo>
                      <a:pt x="1281" y="1165"/>
                    </a:lnTo>
                    <a:lnTo>
                      <a:pt x="1284" y="1172"/>
                    </a:lnTo>
                    <a:lnTo>
                      <a:pt x="1290" y="1178"/>
                    </a:lnTo>
                    <a:lnTo>
                      <a:pt x="1297" y="1178"/>
                    </a:lnTo>
                    <a:lnTo>
                      <a:pt x="1297" y="1185"/>
                    </a:lnTo>
                    <a:lnTo>
                      <a:pt x="1303" y="1185"/>
                    </a:lnTo>
                    <a:lnTo>
                      <a:pt x="1310" y="1188"/>
                    </a:lnTo>
                    <a:lnTo>
                      <a:pt x="1316" y="1188"/>
                    </a:lnTo>
                    <a:lnTo>
                      <a:pt x="1322" y="1188"/>
                    </a:lnTo>
                    <a:lnTo>
                      <a:pt x="1326" y="1188"/>
                    </a:lnTo>
                    <a:lnTo>
                      <a:pt x="1332" y="1194"/>
                    </a:lnTo>
                    <a:lnTo>
                      <a:pt x="1332" y="1188"/>
                    </a:lnTo>
                    <a:lnTo>
                      <a:pt x="1338" y="1188"/>
                    </a:lnTo>
                    <a:lnTo>
                      <a:pt x="1345" y="1188"/>
                    </a:lnTo>
                    <a:lnTo>
                      <a:pt x="1351" y="1188"/>
                    </a:lnTo>
                    <a:lnTo>
                      <a:pt x="1358" y="1185"/>
                    </a:lnTo>
                    <a:lnTo>
                      <a:pt x="1364" y="1178"/>
                    </a:lnTo>
                    <a:lnTo>
                      <a:pt x="1367" y="1172"/>
                    </a:lnTo>
                    <a:lnTo>
                      <a:pt x="1374" y="1165"/>
                    </a:lnTo>
                    <a:lnTo>
                      <a:pt x="1374" y="1159"/>
                    </a:lnTo>
                    <a:lnTo>
                      <a:pt x="1380" y="1153"/>
                    </a:lnTo>
                    <a:lnTo>
                      <a:pt x="1380" y="1146"/>
                    </a:lnTo>
                    <a:lnTo>
                      <a:pt x="1387" y="1143"/>
                    </a:lnTo>
                    <a:lnTo>
                      <a:pt x="1387" y="1137"/>
                    </a:lnTo>
                    <a:lnTo>
                      <a:pt x="1393" y="1130"/>
                    </a:lnTo>
                    <a:lnTo>
                      <a:pt x="1399" y="1124"/>
                    </a:lnTo>
                    <a:lnTo>
                      <a:pt x="1399" y="1117"/>
                    </a:lnTo>
                    <a:lnTo>
                      <a:pt x="1403" y="1105"/>
                    </a:lnTo>
                    <a:lnTo>
                      <a:pt x="1403" y="1101"/>
                    </a:lnTo>
                    <a:lnTo>
                      <a:pt x="1409" y="1089"/>
                    </a:lnTo>
                    <a:lnTo>
                      <a:pt x="1409" y="1082"/>
                    </a:lnTo>
                    <a:lnTo>
                      <a:pt x="1415" y="1069"/>
                    </a:lnTo>
                    <a:lnTo>
                      <a:pt x="1415" y="1066"/>
                    </a:lnTo>
                    <a:lnTo>
                      <a:pt x="1422" y="1053"/>
                    </a:lnTo>
                    <a:lnTo>
                      <a:pt x="1422" y="1041"/>
                    </a:lnTo>
                    <a:lnTo>
                      <a:pt x="1428" y="1028"/>
                    </a:lnTo>
                    <a:lnTo>
                      <a:pt x="1435" y="1018"/>
                    </a:lnTo>
                    <a:lnTo>
                      <a:pt x="1435" y="1005"/>
                    </a:lnTo>
                    <a:lnTo>
                      <a:pt x="1441" y="993"/>
                    </a:lnTo>
                    <a:lnTo>
                      <a:pt x="1441" y="983"/>
                    </a:lnTo>
                    <a:lnTo>
                      <a:pt x="1444" y="970"/>
                    </a:lnTo>
                    <a:lnTo>
                      <a:pt x="1444" y="957"/>
                    </a:lnTo>
                    <a:lnTo>
                      <a:pt x="1451" y="948"/>
                    </a:lnTo>
                    <a:lnTo>
                      <a:pt x="1451" y="935"/>
                    </a:lnTo>
                    <a:lnTo>
                      <a:pt x="1457" y="922"/>
                    </a:lnTo>
                    <a:lnTo>
                      <a:pt x="1457" y="909"/>
                    </a:lnTo>
                    <a:lnTo>
                      <a:pt x="1463" y="893"/>
                    </a:lnTo>
                    <a:lnTo>
                      <a:pt x="1463" y="881"/>
                    </a:lnTo>
                    <a:lnTo>
                      <a:pt x="1470" y="871"/>
                    </a:lnTo>
                    <a:lnTo>
                      <a:pt x="1476" y="858"/>
                    </a:lnTo>
                    <a:lnTo>
                      <a:pt x="1476" y="845"/>
                    </a:lnTo>
                    <a:lnTo>
                      <a:pt x="1479" y="833"/>
                    </a:lnTo>
                    <a:lnTo>
                      <a:pt x="1479" y="823"/>
                    </a:lnTo>
                    <a:lnTo>
                      <a:pt x="1486" y="810"/>
                    </a:lnTo>
                    <a:lnTo>
                      <a:pt x="1486" y="797"/>
                    </a:lnTo>
                    <a:lnTo>
                      <a:pt x="1492" y="788"/>
                    </a:lnTo>
                    <a:lnTo>
                      <a:pt x="1492" y="775"/>
                    </a:lnTo>
                    <a:lnTo>
                      <a:pt x="1499" y="762"/>
                    </a:lnTo>
                    <a:lnTo>
                      <a:pt x="1499" y="753"/>
                    </a:lnTo>
                    <a:lnTo>
                      <a:pt x="1505" y="746"/>
                    </a:lnTo>
                    <a:lnTo>
                      <a:pt x="1511" y="733"/>
                    </a:lnTo>
                    <a:lnTo>
                      <a:pt x="1511" y="727"/>
                    </a:lnTo>
                    <a:lnTo>
                      <a:pt x="1518" y="721"/>
                    </a:lnTo>
                    <a:lnTo>
                      <a:pt x="1518" y="711"/>
                    </a:lnTo>
                    <a:lnTo>
                      <a:pt x="1521" y="705"/>
                    </a:lnTo>
                    <a:lnTo>
                      <a:pt x="1527" y="698"/>
                    </a:lnTo>
                    <a:lnTo>
                      <a:pt x="1527" y="692"/>
                    </a:lnTo>
                    <a:lnTo>
                      <a:pt x="1534" y="692"/>
                    </a:lnTo>
                    <a:lnTo>
                      <a:pt x="1540" y="692"/>
                    </a:lnTo>
                    <a:lnTo>
                      <a:pt x="1547" y="692"/>
                    </a:lnTo>
                    <a:lnTo>
                      <a:pt x="1553" y="698"/>
                    </a:lnTo>
                    <a:lnTo>
                      <a:pt x="1559" y="705"/>
                    </a:lnTo>
                    <a:lnTo>
                      <a:pt x="1559" y="714"/>
                    </a:lnTo>
                    <a:lnTo>
                      <a:pt x="1563" y="721"/>
                    </a:lnTo>
                    <a:lnTo>
                      <a:pt x="1563" y="733"/>
                    </a:lnTo>
                    <a:lnTo>
                      <a:pt x="1569" y="740"/>
                    </a:lnTo>
                    <a:lnTo>
                      <a:pt x="1569" y="753"/>
                    </a:lnTo>
                    <a:lnTo>
                      <a:pt x="1575" y="769"/>
                    </a:lnTo>
                    <a:lnTo>
                      <a:pt x="1575" y="781"/>
                    </a:lnTo>
                    <a:lnTo>
                      <a:pt x="1582" y="797"/>
                    </a:lnTo>
                    <a:lnTo>
                      <a:pt x="1588" y="810"/>
                    </a:lnTo>
                    <a:lnTo>
                      <a:pt x="1588" y="833"/>
                    </a:lnTo>
                    <a:lnTo>
                      <a:pt x="1595" y="852"/>
                    </a:lnTo>
                    <a:lnTo>
                      <a:pt x="1595" y="871"/>
                    </a:lnTo>
                    <a:lnTo>
                      <a:pt x="1598" y="893"/>
                    </a:lnTo>
                    <a:lnTo>
                      <a:pt x="1598" y="909"/>
                    </a:lnTo>
                    <a:lnTo>
                      <a:pt x="1604" y="935"/>
                    </a:lnTo>
                    <a:lnTo>
                      <a:pt x="1604" y="957"/>
                    </a:lnTo>
                    <a:lnTo>
                      <a:pt x="1611" y="983"/>
                    </a:lnTo>
                    <a:lnTo>
                      <a:pt x="1611" y="999"/>
                    </a:lnTo>
                    <a:lnTo>
                      <a:pt x="1617" y="1025"/>
                    </a:lnTo>
                    <a:lnTo>
                      <a:pt x="1617" y="1047"/>
                    </a:lnTo>
                    <a:lnTo>
                      <a:pt x="1623" y="1069"/>
                    </a:lnTo>
                    <a:lnTo>
                      <a:pt x="1630" y="1089"/>
                    </a:lnTo>
                    <a:lnTo>
                      <a:pt x="1630" y="1111"/>
                    </a:lnTo>
                    <a:lnTo>
                      <a:pt x="1636" y="1130"/>
                    </a:lnTo>
                    <a:lnTo>
                      <a:pt x="1636" y="1146"/>
                    </a:lnTo>
                    <a:lnTo>
                      <a:pt x="1639" y="1159"/>
                    </a:lnTo>
                    <a:lnTo>
                      <a:pt x="1639" y="1178"/>
                    </a:lnTo>
                    <a:lnTo>
                      <a:pt x="1646" y="1185"/>
                    </a:lnTo>
                    <a:lnTo>
                      <a:pt x="1646" y="1188"/>
                    </a:lnTo>
                    <a:lnTo>
                      <a:pt x="1652" y="1194"/>
                    </a:lnTo>
                    <a:lnTo>
                      <a:pt x="1652" y="1188"/>
                    </a:lnTo>
                    <a:lnTo>
                      <a:pt x="1659" y="1185"/>
                    </a:lnTo>
                    <a:lnTo>
                      <a:pt x="1659" y="1172"/>
                    </a:lnTo>
                    <a:lnTo>
                      <a:pt x="1665" y="1146"/>
                    </a:lnTo>
                    <a:lnTo>
                      <a:pt x="1671" y="1124"/>
                    </a:lnTo>
                    <a:lnTo>
                      <a:pt x="1671" y="1089"/>
                    </a:lnTo>
                    <a:lnTo>
                      <a:pt x="1675" y="1047"/>
                    </a:lnTo>
                    <a:lnTo>
                      <a:pt x="1675" y="993"/>
                    </a:lnTo>
                    <a:lnTo>
                      <a:pt x="1681" y="929"/>
                    </a:lnTo>
                    <a:lnTo>
                      <a:pt x="1681" y="852"/>
                    </a:lnTo>
                    <a:lnTo>
                      <a:pt x="1687" y="769"/>
                    </a:lnTo>
                    <a:lnTo>
                      <a:pt x="1687" y="669"/>
                    </a:lnTo>
                    <a:lnTo>
                      <a:pt x="1694" y="551"/>
                    </a:lnTo>
                    <a:lnTo>
                      <a:pt x="1694" y="420"/>
                    </a:lnTo>
                    <a:lnTo>
                      <a:pt x="1700" y="266"/>
                    </a:lnTo>
                    <a:lnTo>
                      <a:pt x="1707" y="100"/>
                    </a:lnTo>
                    <a:lnTo>
                      <a:pt x="1707" y="0"/>
                    </a:lnTo>
                  </a:path>
                </a:pathLst>
              </a:custGeom>
              <a:noFill/>
              <a:ln w="25400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8" name="Line 48"/>
              <p:cNvSpPr>
                <a:spLocks noChangeAspect="1" noChangeShapeType="1"/>
              </p:cNvSpPr>
              <p:nvPr/>
            </p:nvSpPr>
            <p:spPr bwMode="auto">
              <a:xfrm>
                <a:off x="2899" y="2304"/>
                <a:ext cx="256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9" name="Line 49"/>
              <p:cNvSpPr>
                <a:spLocks noChangeAspect="1" noChangeShapeType="1"/>
              </p:cNvSpPr>
              <p:nvPr/>
            </p:nvSpPr>
            <p:spPr bwMode="auto">
              <a:xfrm flipV="1">
                <a:off x="3216" y="1293"/>
                <a:ext cx="1" cy="201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4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3124" y="2321"/>
                <a:ext cx="66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 b="1"/>
              </a:p>
            </p:txBody>
          </p:sp>
          <p:sp>
            <p:nvSpPr>
              <p:cNvPr id="56375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3217" y="1917"/>
                <a:ext cx="39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Arial" charset="0"/>
                  </a:rPr>
                  <a:t>-</a:t>
                </a:r>
                <a:endParaRPr lang="en-US" altLang="zh-CN" b="1"/>
              </a:p>
            </p:txBody>
          </p:sp>
          <p:sp>
            <p:nvSpPr>
              <p:cNvPr id="56377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3217" y="2586"/>
                <a:ext cx="39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Arial" charset="0"/>
                  </a:rPr>
                  <a:t>-</a:t>
                </a:r>
                <a:endParaRPr lang="en-US" altLang="zh-CN" b="1"/>
              </a:p>
            </p:txBody>
          </p:sp>
          <p:sp>
            <p:nvSpPr>
              <p:cNvPr id="56378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3217" y="1581"/>
                <a:ext cx="39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Arial" charset="0"/>
                  </a:rPr>
                  <a:t>-</a:t>
                </a:r>
                <a:endParaRPr lang="en-US" altLang="zh-CN" b="1"/>
              </a:p>
            </p:txBody>
          </p:sp>
          <p:sp>
            <p:nvSpPr>
              <p:cNvPr id="56379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3124" y="1581"/>
                <a:ext cx="66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 b="1"/>
              </a:p>
            </p:txBody>
          </p:sp>
          <p:sp>
            <p:nvSpPr>
              <p:cNvPr id="56382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3024" y="1920"/>
                <a:ext cx="164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Arial" charset="0"/>
                  </a:rPr>
                  <a:t>0.5</a:t>
                </a:r>
                <a:endParaRPr lang="en-US" altLang="zh-CN" b="1"/>
              </a:p>
            </p:txBody>
          </p:sp>
          <p:sp>
            <p:nvSpPr>
              <p:cNvPr id="56389" name="Line 69"/>
              <p:cNvSpPr>
                <a:spLocks noChangeAspect="1" noChangeShapeType="1"/>
              </p:cNvSpPr>
              <p:nvPr/>
            </p:nvSpPr>
            <p:spPr bwMode="auto">
              <a:xfrm flipV="1">
                <a:off x="3536" y="2282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90" name="Line 70"/>
              <p:cNvSpPr>
                <a:spLocks noChangeAspect="1" noChangeShapeType="1"/>
              </p:cNvSpPr>
              <p:nvPr/>
            </p:nvSpPr>
            <p:spPr bwMode="auto">
              <a:xfrm flipV="1">
                <a:off x="3856" y="2282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91" name="Line 71"/>
              <p:cNvSpPr>
                <a:spLocks noChangeAspect="1" noChangeShapeType="1"/>
              </p:cNvSpPr>
              <p:nvPr/>
            </p:nvSpPr>
            <p:spPr bwMode="auto">
              <a:xfrm flipV="1">
                <a:off x="4183" y="2282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92" name="Line 72"/>
              <p:cNvSpPr>
                <a:spLocks noChangeAspect="1" noChangeShapeType="1"/>
              </p:cNvSpPr>
              <p:nvPr/>
            </p:nvSpPr>
            <p:spPr bwMode="auto">
              <a:xfrm flipV="1">
                <a:off x="4500" y="2282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93" name="Line 73"/>
              <p:cNvSpPr>
                <a:spLocks noChangeAspect="1" noChangeShapeType="1"/>
              </p:cNvSpPr>
              <p:nvPr/>
            </p:nvSpPr>
            <p:spPr bwMode="auto">
              <a:xfrm flipV="1">
                <a:off x="4820" y="2282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94" name="Line 74"/>
              <p:cNvSpPr>
                <a:spLocks noChangeAspect="1" noChangeShapeType="1"/>
              </p:cNvSpPr>
              <p:nvPr/>
            </p:nvSpPr>
            <p:spPr bwMode="auto">
              <a:xfrm flipV="1">
                <a:off x="5140" y="2282"/>
                <a:ext cx="1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9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3474" y="2321"/>
                <a:ext cx="65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 b="1"/>
              </a:p>
            </p:txBody>
          </p:sp>
          <p:sp>
            <p:nvSpPr>
              <p:cNvPr id="5639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3837" y="2321"/>
                <a:ext cx="65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altLang="zh-CN" b="1"/>
              </a:p>
            </p:txBody>
          </p:sp>
          <p:sp>
            <p:nvSpPr>
              <p:cNvPr id="5639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4170" y="2321"/>
                <a:ext cx="66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altLang="zh-CN" b="1"/>
              </a:p>
            </p:txBody>
          </p:sp>
          <p:sp>
            <p:nvSpPr>
              <p:cNvPr id="5639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4484" y="2321"/>
                <a:ext cx="65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lang="en-US" altLang="zh-CN" b="1"/>
              </a:p>
            </p:txBody>
          </p:sp>
          <p:sp>
            <p:nvSpPr>
              <p:cNvPr id="5639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4804" y="2321"/>
                <a:ext cx="65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Arial" charset="0"/>
                  </a:rPr>
                  <a:t>5</a:t>
                </a:r>
                <a:endParaRPr lang="en-US" altLang="zh-CN" b="1"/>
              </a:p>
            </p:txBody>
          </p:sp>
          <p:sp>
            <p:nvSpPr>
              <p:cNvPr id="5640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5124" y="2321"/>
                <a:ext cx="65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Arial" charset="0"/>
                  </a:rPr>
                  <a:t>6</a:t>
                </a:r>
                <a:endParaRPr lang="en-US" altLang="zh-CN" b="1"/>
              </a:p>
            </p:txBody>
          </p:sp>
        </p:grpSp>
      </p:grpSp>
      <p:sp>
        <p:nvSpPr>
          <p:cNvPr id="56406" name="Line 86"/>
          <p:cNvSpPr>
            <a:spLocks noChangeShapeType="1"/>
          </p:cNvSpPr>
          <p:nvPr/>
        </p:nvSpPr>
        <p:spPr bwMode="auto">
          <a:xfrm flipV="1">
            <a:off x="5715000" y="2827337"/>
            <a:ext cx="519113" cy="1062038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7" name="AutoShape 87"/>
          <p:cNvSpPr>
            <a:spLocks noChangeArrowheads="1"/>
          </p:cNvSpPr>
          <p:nvPr/>
        </p:nvSpPr>
        <p:spPr bwMode="auto">
          <a:xfrm>
            <a:off x="5029200" y="2522537"/>
            <a:ext cx="914400" cy="381000"/>
          </a:xfrm>
          <a:prstGeom prst="wedgeRectCallout">
            <a:avLst>
              <a:gd name="adj1" fmla="val 48958"/>
              <a:gd name="adj2" fmla="val 179583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800" b="1"/>
              <a:t>斜率</a:t>
            </a:r>
            <a:r>
              <a:rPr lang="en-US" altLang="zh-CN" sz="1800" b="1"/>
              <a:t>=1</a:t>
            </a:r>
          </a:p>
        </p:txBody>
      </p:sp>
      <p:sp>
        <p:nvSpPr>
          <p:cNvPr id="56408" name="Text Box 88"/>
          <p:cNvSpPr txBox="1">
            <a:spLocks noChangeArrowheads="1"/>
          </p:cNvSpPr>
          <p:nvPr/>
        </p:nvSpPr>
        <p:spPr bwMode="auto">
          <a:xfrm>
            <a:off x="7467600" y="2217737"/>
            <a:ext cx="68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 b="1">
                <a:solidFill>
                  <a:srgbClr val="FF3300"/>
                </a:solidFill>
                <a:sym typeface="Wingdings" charset="0"/>
              </a:rPr>
              <a:t></a:t>
            </a:r>
            <a:endParaRPr lang="en-US" altLang="zh-CN" sz="4000" b="1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8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06" grpId="0" animBg="1"/>
      <p:bldP spid="56407" grpId="0" animBg="1" autoUpdateAnimBg="0"/>
      <p:bldP spid="5640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6" name="Group 8"/>
          <p:cNvGrpSpPr>
            <a:grpSpLocks/>
          </p:cNvGrpSpPr>
          <p:nvPr/>
        </p:nvGrpSpPr>
        <p:grpSpPr bwMode="auto">
          <a:xfrm>
            <a:off x="533400" y="990600"/>
            <a:ext cx="8077200" cy="1127125"/>
            <a:chOff x="336" y="624"/>
            <a:chExt cx="5088" cy="710"/>
          </a:xfrm>
        </p:grpSpPr>
        <p:pic>
          <p:nvPicPr>
            <p:cNvPr id="53252" name="Picture 4" descr="DART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624"/>
              <a:ext cx="384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254" name="Text Box 6"/>
            <p:cNvSpPr txBox="1">
              <a:spLocks noChangeArrowheads="1"/>
            </p:cNvSpPr>
            <p:nvPr/>
          </p:nvSpPr>
          <p:spPr bwMode="auto">
            <a:xfrm>
              <a:off x="768" y="624"/>
              <a:ext cx="4656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/>
                <a:t>不仅要求函数值重合，而且要求若干阶</a:t>
              </a:r>
              <a:r>
                <a:rPr lang="zh-CN" altLang="en-US" sz="2400" b="1" dirty="0">
                  <a:solidFill>
                    <a:schemeClr val="accent2"/>
                  </a:solidFill>
                </a:rPr>
                <a:t>导数</a:t>
              </a:r>
              <a:r>
                <a:rPr lang="zh-CN" altLang="en-US" sz="2400" b="1" dirty="0"/>
                <a:t>也重合。</a:t>
              </a:r>
              <a:endParaRPr lang="en-US" altLang="zh-CN" sz="2400" b="1" dirty="0"/>
            </a:p>
            <a:p>
              <a:r>
                <a:rPr lang="zh-CN" altLang="en-US" sz="2400" b="1" dirty="0"/>
                <a:t>即：要求插值函数</a:t>
              </a:r>
              <a:r>
                <a:rPr lang="en-US" altLang="zh-CN" sz="2400" b="1" dirty="0"/>
                <a:t> </a:t>
              </a:r>
              <a:r>
                <a:rPr lang="en-US" altLang="zh-CN" sz="2000" b="1" i="1" dirty="0">
                  <a:sym typeface="Symbol" charset="0"/>
                </a:rPr>
                <a:t></a:t>
              </a:r>
              <a:r>
                <a:rPr lang="en-US" altLang="zh-CN" sz="2000" b="1" dirty="0">
                  <a:sym typeface="Symbol" charset="0"/>
                </a:rPr>
                <a:t> (</a:t>
              </a:r>
              <a:r>
                <a:rPr lang="en-US" altLang="zh-CN" sz="2000" b="1" i="1" dirty="0">
                  <a:sym typeface="Symbol" charset="0"/>
                </a:rPr>
                <a:t>x</a:t>
              </a:r>
              <a:r>
                <a:rPr lang="en-US" altLang="zh-CN" sz="2000" b="1" dirty="0">
                  <a:sym typeface="Symbol" charset="0"/>
                </a:rPr>
                <a:t>)</a:t>
              </a:r>
              <a:r>
                <a:rPr lang="en-US" altLang="zh-CN" sz="2400" b="1" dirty="0">
                  <a:sym typeface="Symbol" charset="0"/>
                </a:rPr>
                <a:t> </a:t>
              </a:r>
              <a:r>
                <a:rPr lang="zh-CN" altLang="en-US" sz="2400" b="1" dirty="0">
                  <a:sym typeface="Symbol" charset="0"/>
                </a:rPr>
                <a:t>满足</a:t>
              </a:r>
              <a:r>
                <a:rPr lang="en-US" altLang="zh-CN" sz="2000" b="1" i="1" dirty="0">
                  <a:sym typeface="Symbol" charset="0"/>
                </a:rPr>
                <a:t></a:t>
              </a:r>
              <a:r>
                <a:rPr lang="en-US" altLang="zh-CN" sz="2000" b="1" dirty="0">
                  <a:sym typeface="Symbol" charset="0"/>
                </a:rPr>
                <a:t> (</a:t>
              </a:r>
              <a:r>
                <a:rPr lang="en-US" altLang="zh-CN" sz="2000" b="1" i="1" dirty="0">
                  <a:sym typeface="Symbol" charset="0"/>
                </a:rPr>
                <a:t>x</a:t>
              </a:r>
              <a:r>
                <a:rPr lang="en-US" altLang="zh-CN" sz="2000" b="1" i="1" baseline="-25000" dirty="0">
                  <a:sym typeface="Symbol" charset="0"/>
                </a:rPr>
                <a:t>i</a:t>
              </a:r>
              <a:r>
                <a:rPr lang="en-US" altLang="zh-CN" sz="2000" b="1" dirty="0">
                  <a:sym typeface="Symbol" charset="0"/>
                </a:rPr>
                <a:t>) = </a:t>
              </a:r>
              <a:r>
                <a:rPr lang="en-US" altLang="zh-CN" sz="2000" b="1" i="1" dirty="0">
                  <a:sym typeface="Symbol" charset="0"/>
                </a:rPr>
                <a:t>f</a:t>
              </a:r>
              <a:r>
                <a:rPr lang="en-US" altLang="zh-CN" sz="2000" b="1" dirty="0">
                  <a:sym typeface="Symbol" charset="0"/>
                </a:rPr>
                <a:t> (</a:t>
              </a:r>
              <a:r>
                <a:rPr lang="en-US" altLang="zh-CN" sz="2000" b="1" i="1" dirty="0">
                  <a:sym typeface="Symbol" charset="0"/>
                </a:rPr>
                <a:t>x</a:t>
              </a:r>
              <a:r>
                <a:rPr lang="en-US" altLang="zh-CN" sz="2000" b="1" i="1" baseline="-25000" dirty="0">
                  <a:sym typeface="Symbol" charset="0"/>
                </a:rPr>
                <a:t>i</a:t>
              </a:r>
              <a:r>
                <a:rPr lang="en-US" altLang="zh-CN" sz="2000" b="1" dirty="0">
                  <a:sym typeface="Symbol" charset="0"/>
                </a:rPr>
                <a:t>), </a:t>
              </a:r>
              <a:r>
                <a:rPr lang="en-US" altLang="zh-CN" sz="2000" b="1" i="1" dirty="0">
                  <a:sym typeface="Symbol" charset="0"/>
                </a:rPr>
                <a:t></a:t>
              </a:r>
              <a:r>
                <a:rPr lang="zh-CN" altLang="en-US" sz="2000" b="1" i="1" dirty="0">
                  <a:sym typeface="Symbol" charset="0"/>
                </a:rPr>
                <a:t>’</a:t>
              </a:r>
              <a:r>
                <a:rPr lang="en-US" altLang="zh-CN" sz="2000" b="1" dirty="0">
                  <a:sym typeface="Symbol" charset="0"/>
                </a:rPr>
                <a:t> (</a:t>
              </a:r>
              <a:r>
                <a:rPr lang="en-US" altLang="zh-CN" sz="2000" b="1" i="1" dirty="0">
                  <a:sym typeface="Symbol" charset="0"/>
                </a:rPr>
                <a:t>x</a:t>
              </a:r>
              <a:r>
                <a:rPr lang="en-US" altLang="zh-CN" sz="2000" b="1" i="1" baseline="-25000" dirty="0">
                  <a:sym typeface="Symbol" charset="0"/>
                </a:rPr>
                <a:t>i</a:t>
              </a:r>
              <a:r>
                <a:rPr lang="en-US" altLang="zh-CN" sz="2000" b="1" dirty="0">
                  <a:sym typeface="Symbol" charset="0"/>
                </a:rPr>
                <a:t>) = </a:t>
              </a:r>
              <a:r>
                <a:rPr lang="en-US" altLang="zh-CN" sz="2000" b="1" i="1" dirty="0">
                  <a:sym typeface="Symbol" charset="0"/>
                </a:rPr>
                <a:t>f </a:t>
              </a:r>
              <a:r>
                <a:rPr lang="zh-CN" altLang="en-US" sz="2000" b="1" i="1" dirty="0">
                  <a:sym typeface="Symbol" charset="0"/>
                </a:rPr>
                <a:t>’</a:t>
              </a:r>
              <a:r>
                <a:rPr lang="en-US" altLang="zh-CN" sz="2000" b="1" dirty="0">
                  <a:sym typeface="Symbol" charset="0"/>
                </a:rPr>
                <a:t> (</a:t>
              </a:r>
              <a:r>
                <a:rPr lang="en-US" altLang="zh-CN" sz="2000" b="1" i="1" dirty="0">
                  <a:sym typeface="Symbol" charset="0"/>
                </a:rPr>
                <a:t>x</a:t>
              </a:r>
              <a:r>
                <a:rPr lang="en-US" altLang="zh-CN" sz="2000" b="1" i="1" baseline="-25000" dirty="0">
                  <a:sym typeface="Symbol" charset="0"/>
                </a:rPr>
                <a:t>i</a:t>
              </a:r>
              <a:r>
                <a:rPr lang="en-US" altLang="zh-CN" sz="2000" b="1" dirty="0">
                  <a:sym typeface="Symbol" charset="0"/>
                </a:rPr>
                <a:t>),</a:t>
              </a:r>
            </a:p>
            <a:p>
              <a:r>
                <a:rPr lang="en-US" altLang="zh-CN" sz="2000" b="1" dirty="0">
                  <a:sym typeface="Symbol" charset="0"/>
                </a:rPr>
                <a:t>…, </a:t>
              </a:r>
              <a:r>
                <a:rPr lang="en-US" altLang="zh-CN" sz="2000" b="1" i="1" dirty="0">
                  <a:sym typeface="Symbol" charset="0"/>
                </a:rPr>
                <a:t></a:t>
              </a:r>
              <a:r>
                <a:rPr lang="en-US" altLang="zh-CN" sz="2000" b="1" baseline="30000" dirty="0">
                  <a:sym typeface="Symbol" charset="0"/>
                </a:rPr>
                <a:t>(</a:t>
              </a:r>
              <a:r>
                <a:rPr lang="en-US" altLang="zh-CN" sz="2000" b="1" i="1" baseline="30000" dirty="0">
                  <a:sym typeface="Symbol" charset="0"/>
                </a:rPr>
                <a:t>mi</a:t>
              </a:r>
              <a:r>
                <a:rPr lang="en-US" altLang="zh-CN" sz="2000" b="1" baseline="30000" dirty="0">
                  <a:sym typeface="Symbol" charset="0"/>
                </a:rPr>
                <a:t>)</a:t>
              </a:r>
              <a:r>
                <a:rPr lang="en-US" altLang="zh-CN" sz="2000" b="1" dirty="0">
                  <a:sym typeface="Symbol" charset="0"/>
                </a:rPr>
                <a:t> (</a:t>
              </a:r>
              <a:r>
                <a:rPr lang="en-US" altLang="zh-CN" sz="2000" b="1" i="1" dirty="0">
                  <a:sym typeface="Symbol" charset="0"/>
                </a:rPr>
                <a:t>x</a:t>
              </a:r>
              <a:r>
                <a:rPr lang="en-US" altLang="zh-CN" sz="2000" b="1" i="1" baseline="-25000" dirty="0">
                  <a:sym typeface="Symbol" charset="0"/>
                </a:rPr>
                <a:t>i</a:t>
              </a:r>
              <a:r>
                <a:rPr lang="en-US" altLang="zh-CN" sz="2000" b="1" dirty="0">
                  <a:sym typeface="Symbol" charset="0"/>
                </a:rPr>
                <a:t>) = </a:t>
              </a:r>
              <a:r>
                <a:rPr lang="en-US" altLang="zh-CN" sz="2000" b="1" i="1" dirty="0">
                  <a:sym typeface="Symbol" charset="0"/>
                </a:rPr>
                <a:t>f</a:t>
              </a:r>
              <a:r>
                <a:rPr lang="en-US" altLang="zh-CN" sz="2000" b="1" dirty="0">
                  <a:sym typeface="Symbol" charset="0"/>
                </a:rPr>
                <a:t> </a:t>
              </a:r>
              <a:r>
                <a:rPr lang="en-US" altLang="zh-CN" sz="2000" b="1" baseline="30000" dirty="0">
                  <a:sym typeface="Symbol" charset="0"/>
                </a:rPr>
                <a:t>(</a:t>
              </a:r>
              <a:r>
                <a:rPr lang="en-US" altLang="zh-CN" sz="2000" b="1" i="1" baseline="30000" dirty="0">
                  <a:sym typeface="Symbol" charset="0"/>
                </a:rPr>
                <a:t>mi</a:t>
              </a:r>
              <a:r>
                <a:rPr lang="en-US" altLang="zh-CN" sz="2000" b="1" baseline="30000" dirty="0">
                  <a:sym typeface="Symbol" charset="0"/>
                </a:rPr>
                <a:t>)</a:t>
              </a:r>
              <a:r>
                <a:rPr lang="en-US" altLang="zh-CN" sz="2000" b="1" dirty="0">
                  <a:sym typeface="Symbol" charset="0"/>
                </a:rPr>
                <a:t> (</a:t>
              </a:r>
              <a:r>
                <a:rPr lang="en-US" altLang="zh-CN" sz="2000" b="1" i="1" dirty="0">
                  <a:sym typeface="Symbol" charset="0"/>
                </a:rPr>
                <a:t>x</a:t>
              </a:r>
              <a:r>
                <a:rPr lang="en-US" altLang="zh-CN" sz="2000" b="1" i="1" baseline="-25000" dirty="0">
                  <a:sym typeface="Symbol" charset="0"/>
                </a:rPr>
                <a:t>i</a:t>
              </a:r>
              <a:r>
                <a:rPr lang="en-US" altLang="zh-CN" sz="2000" b="1" dirty="0">
                  <a:sym typeface="Symbol" charset="0"/>
                </a:rPr>
                <a:t>).</a:t>
              </a:r>
            </a:p>
          </p:txBody>
        </p:sp>
      </p:grpSp>
      <p:sp>
        <p:nvSpPr>
          <p:cNvPr id="53257" name="AutoShape 9" descr="再生纸"/>
          <p:cNvSpPr>
            <a:spLocks noChangeArrowheads="1"/>
          </p:cNvSpPr>
          <p:nvPr/>
        </p:nvSpPr>
        <p:spPr bwMode="auto">
          <a:xfrm>
            <a:off x="533400" y="2362200"/>
            <a:ext cx="8001000" cy="4038600"/>
          </a:xfrm>
          <a:prstGeom prst="roundRect">
            <a:avLst>
              <a:gd name="adj" fmla="val 9935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b="1">
                <a:solidFill>
                  <a:schemeClr val="accent2"/>
                </a:solidFill>
              </a:rPr>
              <a:t>注：</a:t>
            </a:r>
            <a:r>
              <a:rPr lang="en-US" altLang="zh-CN" sz="3200" b="1">
                <a:solidFill>
                  <a:schemeClr val="accent2"/>
                </a:solidFill>
                <a:sym typeface="Wingdings" charset="0"/>
              </a:rPr>
              <a:t></a:t>
            </a:r>
            <a:r>
              <a:rPr lang="en-US" altLang="zh-CN" sz="2400" b="1">
                <a:sym typeface="Wingdings" charset="0"/>
              </a:rPr>
              <a:t> </a:t>
            </a:r>
            <a:r>
              <a:rPr lang="en-US" altLang="zh-CN" sz="2400" b="1" i="1"/>
              <a:t>N</a:t>
            </a:r>
            <a:r>
              <a:rPr lang="en-US" altLang="zh-CN" sz="2400" b="1"/>
              <a:t> </a:t>
            </a:r>
            <a:r>
              <a:rPr lang="zh-CN" altLang="en-US" sz="2400" b="1"/>
              <a:t>个条件可以确定</a:t>
            </a:r>
            <a:r>
              <a:rPr lang="en-US" altLang="zh-CN" sz="2400" b="1"/>
              <a:t>           </a:t>
            </a:r>
            <a:r>
              <a:rPr lang="zh-CN" altLang="en-US" sz="2400" b="1"/>
              <a:t>阶多项式。</a:t>
            </a:r>
            <a:endParaRPr lang="en-US" altLang="zh-CN" sz="2400" b="1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4191000" y="2590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1">
                <a:solidFill>
                  <a:schemeClr val="accent2"/>
                </a:solidFill>
              </a:rPr>
              <a:t>N</a:t>
            </a:r>
            <a:r>
              <a:rPr lang="en-US" altLang="zh-CN" sz="2400" b="1">
                <a:solidFill>
                  <a:schemeClr val="accent2"/>
                </a:solidFill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sym typeface="Symbol" charset="0"/>
              </a:rPr>
              <a:t> 1</a:t>
            </a:r>
            <a:endParaRPr lang="en-US" altLang="zh-CN" sz="2400" b="1" i="1">
              <a:solidFill>
                <a:schemeClr val="accent2"/>
              </a:solidFill>
            </a:endParaRPr>
          </a:p>
        </p:txBody>
      </p:sp>
      <p:grpSp>
        <p:nvGrpSpPr>
          <p:cNvPr id="53263" name="Group 15"/>
          <p:cNvGrpSpPr>
            <a:grpSpLocks/>
          </p:cNvGrpSpPr>
          <p:nvPr/>
        </p:nvGrpSpPr>
        <p:grpSpPr bwMode="auto">
          <a:xfrm>
            <a:off x="1295400" y="3200401"/>
            <a:ext cx="6934200" cy="1639888"/>
            <a:chOff x="816" y="1872"/>
            <a:chExt cx="4368" cy="1033"/>
          </a:xfrm>
        </p:grpSpPr>
        <p:sp>
          <p:nvSpPr>
            <p:cNvPr id="53259" name="Text Box 11"/>
            <p:cNvSpPr txBox="1">
              <a:spLocks noChangeArrowheads="1"/>
            </p:cNvSpPr>
            <p:nvPr/>
          </p:nvSpPr>
          <p:spPr bwMode="auto">
            <a:xfrm>
              <a:off x="816" y="1872"/>
              <a:ext cx="4368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77825" indent="-377825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568325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9pPr>
            </a:lstStyle>
            <a:p>
              <a:r>
                <a:rPr lang="en-US" altLang="zh-CN" sz="3200" b="1" dirty="0">
                  <a:solidFill>
                    <a:schemeClr val="accent2"/>
                  </a:solidFill>
                  <a:ea typeface="楷体_GB2312" charset="0"/>
                  <a:cs typeface="楷体_GB2312" charset="0"/>
                  <a:sym typeface="Wingdings" charset="0"/>
                </a:rPr>
                <a:t></a:t>
              </a:r>
              <a:r>
                <a:rPr lang="zh-CN" altLang="en-US" b="1" dirty="0">
                  <a:ea typeface="楷体_GB2312" charset="0"/>
                  <a:cs typeface="楷体_GB2312" charset="0"/>
                </a:rPr>
                <a:t>要求在</a:t>
              </a:r>
              <a:r>
                <a:rPr lang="en-US" altLang="zh-CN" b="1" dirty="0">
                  <a:solidFill>
                    <a:schemeClr val="accent2"/>
                  </a:solidFill>
                  <a:ea typeface="楷体_GB2312" charset="0"/>
                  <a:cs typeface="楷体_GB2312" charset="0"/>
                </a:rPr>
                <a:t>1</a:t>
              </a:r>
              <a:r>
                <a:rPr lang="zh-CN" altLang="en-US" b="1" dirty="0">
                  <a:ea typeface="楷体_GB2312" charset="0"/>
                  <a:cs typeface="楷体_GB2312" charset="0"/>
                </a:rPr>
                <a:t>个节点</a:t>
              </a:r>
              <a:r>
                <a:rPr lang="en-US" altLang="zh-CN" b="1" dirty="0">
                  <a:ea typeface="楷体_GB2312" charset="0"/>
                  <a:cs typeface="楷体_GB2312" charset="0"/>
                </a:rPr>
                <a:t> </a:t>
              </a:r>
              <a:r>
                <a:rPr lang="en-US" altLang="zh-CN" b="1" i="1" dirty="0">
                  <a:ea typeface="楷体_GB2312" charset="0"/>
                  <a:cs typeface="楷体_GB2312" charset="0"/>
                </a:rPr>
                <a:t>x</a:t>
              </a:r>
              <a:r>
                <a:rPr lang="en-US" altLang="zh-CN" b="1" baseline="-25000" dirty="0">
                  <a:ea typeface="楷体_GB2312" charset="0"/>
                  <a:cs typeface="楷体_GB2312" charset="0"/>
                </a:rPr>
                <a:t>0 </a:t>
              </a:r>
              <a:r>
                <a:rPr lang="zh-CN" altLang="en-US" b="1" dirty="0">
                  <a:ea typeface="楷体_GB2312" charset="0"/>
                  <a:cs typeface="楷体_GB2312" charset="0"/>
                </a:rPr>
                <a:t>处直到</a:t>
              </a:r>
              <a:r>
                <a:rPr lang="en-US" altLang="zh-CN" b="1" i="1" dirty="0">
                  <a:solidFill>
                    <a:schemeClr val="accent2"/>
                  </a:solidFill>
                  <a:ea typeface="楷体_GB2312" charset="0"/>
                  <a:cs typeface="楷体_GB2312" charset="0"/>
                </a:rPr>
                <a:t>m</a:t>
              </a:r>
              <a:r>
                <a:rPr lang="en-US" altLang="zh-CN" b="1" baseline="-25000" dirty="0">
                  <a:solidFill>
                    <a:schemeClr val="accent2"/>
                  </a:solidFill>
                  <a:ea typeface="楷体_GB2312" charset="0"/>
                  <a:cs typeface="楷体_GB2312" charset="0"/>
                </a:rPr>
                <a:t>0</a:t>
              </a:r>
              <a:r>
                <a:rPr lang="en-US" altLang="zh-CN" b="1" baseline="-25000" dirty="0">
                  <a:ea typeface="楷体_GB2312" charset="0"/>
                  <a:cs typeface="楷体_GB2312" charset="0"/>
                </a:rPr>
                <a:t> </a:t>
              </a:r>
              <a:r>
                <a:rPr lang="zh-CN" altLang="en-US" b="1" dirty="0">
                  <a:ea typeface="楷体_GB2312" charset="0"/>
                  <a:cs typeface="楷体_GB2312" charset="0"/>
                </a:rPr>
                <a:t>阶导数都重合的插值多项式即为</a:t>
              </a:r>
              <a:r>
                <a:rPr lang="en-US" altLang="zh-CN" b="1" dirty="0">
                  <a:solidFill>
                    <a:schemeClr val="accent2"/>
                  </a:solidFill>
                  <a:ea typeface="楷体_GB2312" charset="0"/>
                  <a:cs typeface="楷体_GB2312" charset="0"/>
                </a:rPr>
                <a:t>Taylor</a:t>
              </a:r>
              <a:r>
                <a:rPr lang="zh-CN" altLang="en-US" b="1" dirty="0">
                  <a:solidFill>
                    <a:schemeClr val="accent2"/>
                  </a:solidFill>
                  <a:ea typeface="楷体_GB2312" charset="0"/>
                  <a:cs typeface="楷体_GB2312" charset="0"/>
                </a:rPr>
                <a:t>多项式</a:t>
              </a:r>
              <a:endParaRPr lang="en-US" altLang="zh-CN" b="1" dirty="0">
                <a:solidFill>
                  <a:schemeClr val="accent2"/>
                </a:solidFill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53260" name="Object 12"/>
            <p:cNvGraphicFramePr>
              <a:graphicFrameLocks noChangeAspect="1"/>
            </p:cNvGraphicFramePr>
            <p:nvPr/>
          </p:nvGraphicFramePr>
          <p:xfrm>
            <a:off x="1200" y="2448"/>
            <a:ext cx="3552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7" name="Equation" r:id="rId8" imgW="3555720" imgH="431640" progId="Equation.3">
                    <p:embed/>
                  </p:oleObj>
                </mc:Choice>
                <mc:Fallback>
                  <p:oleObj name="Equation" r:id="rId8" imgW="3555720" imgH="431640" progId="Equation.3">
                    <p:embed/>
                    <p:pic>
                      <p:nvPicPr>
                        <p:cNvPr id="532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448"/>
                          <a:ext cx="3552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E4247A9A-5DCA-A84C-BC1B-570BBD229F45}"/>
              </a:ext>
            </a:extLst>
          </p:cNvPr>
          <p:cNvSpPr txBox="1">
            <a:spLocks/>
          </p:cNvSpPr>
          <p:nvPr/>
        </p:nvSpPr>
        <p:spPr>
          <a:xfrm>
            <a:off x="330743" y="76200"/>
            <a:ext cx="7313571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800" b="1" dirty="0" err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厄米插值</a:t>
            </a:r>
            <a:endParaRPr lang="en-US" sz="3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35BBD53B-8497-8C4A-B0B4-4E6415FCE07F}"/>
              </a:ext>
            </a:extLst>
          </p:cNvPr>
          <p:cNvSpPr/>
          <p:nvPr/>
        </p:nvSpPr>
        <p:spPr>
          <a:xfrm>
            <a:off x="330743" y="762000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7" grpId="0" animBg="1" autoUpdateAnimBg="0"/>
      <p:bldP spid="5325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693477"/>
            <a:ext cx="5242148" cy="407232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D93E846-C310-6B45-BEF2-438B8BD1072B}"/>
              </a:ext>
            </a:extLst>
          </p:cNvPr>
          <p:cNvSpPr txBox="1">
            <a:spLocks/>
          </p:cNvSpPr>
          <p:nvPr/>
        </p:nvSpPr>
        <p:spPr>
          <a:xfrm>
            <a:off x="330743" y="76200"/>
            <a:ext cx="7313571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Taylor</a:t>
            </a:r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多项式逼近原函数示例</a:t>
            </a:r>
          </a:p>
          <a:p>
            <a:pPr algn="l"/>
            <a:endParaRPr lang="en-US" sz="3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0F414E4C-8BE0-4E48-B4E7-471EC4AC7D6D}"/>
              </a:ext>
            </a:extLst>
          </p:cNvPr>
          <p:cNvSpPr/>
          <p:nvPr/>
        </p:nvSpPr>
        <p:spPr>
          <a:xfrm>
            <a:off x="330743" y="762000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9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806540"/>
            <a:ext cx="5170140" cy="388305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3C58F3A-132A-044A-9CDE-DD4E391009C9}"/>
              </a:ext>
            </a:extLst>
          </p:cNvPr>
          <p:cNvSpPr txBox="1">
            <a:spLocks/>
          </p:cNvSpPr>
          <p:nvPr/>
        </p:nvSpPr>
        <p:spPr>
          <a:xfrm>
            <a:off x="330743" y="76200"/>
            <a:ext cx="7313571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Taylor</a:t>
            </a:r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多项式逼近原函数示例</a:t>
            </a:r>
          </a:p>
          <a:p>
            <a:pPr algn="l"/>
            <a:endParaRPr lang="en-US" sz="3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16278143-013A-C942-B758-5917DE38F911}"/>
              </a:ext>
            </a:extLst>
          </p:cNvPr>
          <p:cNvSpPr/>
          <p:nvPr/>
        </p:nvSpPr>
        <p:spPr>
          <a:xfrm>
            <a:off x="330743" y="762000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6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700808"/>
            <a:ext cx="5085432" cy="40102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BF8CBC0-83C1-804E-B7EB-13FE98B4C58A}"/>
              </a:ext>
            </a:extLst>
          </p:cNvPr>
          <p:cNvSpPr txBox="1">
            <a:spLocks/>
          </p:cNvSpPr>
          <p:nvPr/>
        </p:nvSpPr>
        <p:spPr>
          <a:xfrm>
            <a:off x="330743" y="76200"/>
            <a:ext cx="7313571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Taylor</a:t>
            </a:r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多项式逼近原函数示例</a:t>
            </a:r>
          </a:p>
          <a:p>
            <a:pPr algn="l"/>
            <a:endParaRPr lang="en-US" sz="3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FDC348FF-4214-4346-80B2-F12759FED83C}"/>
              </a:ext>
            </a:extLst>
          </p:cNvPr>
          <p:cNvSpPr/>
          <p:nvPr/>
        </p:nvSpPr>
        <p:spPr>
          <a:xfrm>
            <a:off x="330743" y="762000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48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6" name="Group 8"/>
          <p:cNvGrpSpPr>
            <a:grpSpLocks/>
          </p:cNvGrpSpPr>
          <p:nvPr/>
        </p:nvGrpSpPr>
        <p:grpSpPr bwMode="auto">
          <a:xfrm>
            <a:off x="533400" y="990600"/>
            <a:ext cx="8077200" cy="1127125"/>
            <a:chOff x="336" y="624"/>
            <a:chExt cx="5088" cy="710"/>
          </a:xfrm>
        </p:grpSpPr>
        <p:pic>
          <p:nvPicPr>
            <p:cNvPr id="53252" name="Picture 4" descr="DART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624"/>
              <a:ext cx="384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254" name="Text Box 6"/>
            <p:cNvSpPr txBox="1">
              <a:spLocks noChangeArrowheads="1"/>
            </p:cNvSpPr>
            <p:nvPr/>
          </p:nvSpPr>
          <p:spPr bwMode="auto">
            <a:xfrm>
              <a:off x="768" y="624"/>
              <a:ext cx="4656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/>
                <a:t>不仅要求函数值重合，而且要求若干阶</a:t>
              </a:r>
              <a:r>
                <a:rPr lang="zh-CN" altLang="en-US" sz="2400" b="1" dirty="0">
                  <a:solidFill>
                    <a:schemeClr val="accent2"/>
                  </a:solidFill>
                </a:rPr>
                <a:t>导数</a:t>
              </a:r>
              <a:r>
                <a:rPr lang="zh-CN" altLang="en-US" sz="2400" b="1" dirty="0"/>
                <a:t>也重合。</a:t>
              </a:r>
              <a:endParaRPr lang="en-US" altLang="zh-CN" sz="2400" b="1" dirty="0"/>
            </a:p>
            <a:p>
              <a:r>
                <a:rPr lang="zh-CN" altLang="en-US" sz="2400" b="1" dirty="0"/>
                <a:t>即：要求插值函数</a:t>
              </a:r>
              <a:r>
                <a:rPr lang="en-US" altLang="zh-CN" sz="2400" b="1" dirty="0"/>
                <a:t> </a:t>
              </a:r>
              <a:r>
                <a:rPr lang="en-US" altLang="zh-CN" sz="2000" b="1" i="1" dirty="0">
                  <a:sym typeface="Symbol" charset="0"/>
                </a:rPr>
                <a:t></a:t>
              </a:r>
              <a:r>
                <a:rPr lang="en-US" altLang="zh-CN" sz="2000" b="1" dirty="0">
                  <a:sym typeface="Symbol" charset="0"/>
                </a:rPr>
                <a:t> (</a:t>
              </a:r>
              <a:r>
                <a:rPr lang="en-US" altLang="zh-CN" sz="2000" b="1" i="1" dirty="0">
                  <a:sym typeface="Symbol" charset="0"/>
                </a:rPr>
                <a:t>x</a:t>
              </a:r>
              <a:r>
                <a:rPr lang="en-US" altLang="zh-CN" sz="2000" b="1" dirty="0">
                  <a:sym typeface="Symbol" charset="0"/>
                </a:rPr>
                <a:t>)</a:t>
              </a:r>
              <a:r>
                <a:rPr lang="en-US" altLang="zh-CN" sz="2400" b="1" dirty="0">
                  <a:sym typeface="Symbol" charset="0"/>
                </a:rPr>
                <a:t> </a:t>
              </a:r>
              <a:r>
                <a:rPr lang="zh-CN" altLang="en-US" sz="2400" b="1" dirty="0">
                  <a:sym typeface="Symbol" charset="0"/>
                </a:rPr>
                <a:t>满足</a:t>
              </a:r>
              <a:r>
                <a:rPr lang="en-US" altLang="zh-CN" sz="2000" b="1" i="1" dirty="0">
                  <a:sym typeface="Symbol" charset="0"/>
                </a:rPr>
                <a:t></a:t>
              </a:r>
              <a:r>
                <a:rPr lang="en-US" altLang="zh-CN" sz="2000" b="1" dirty="0">
                  <a:sym typeface="Symbol" charset="0"/>
                </a:rPr>
                <a:t> (</a:t>
              </a:r>
              <a:r>
                <a:rPr lang="en-US" altLang="zh-CN" sz="2000" b="1" i="1" dirty="0">
                  <a:sym typeface="Symbol" charset="0"/>
                </a:rPr>
                <a:t>x</a:t>
              </a:r>
              <a:r>
                <a:rPr lang="en-US" altLang="zh-CN" sz="2000" b="1" i="1" baseline="-25000" dirty="0">
                  <a:sym typeface="Symbol" charset="0"/>
                </a:rPr>
                <a:t>i</a:t>
              </a:r>
              <a:r>
                <a:rPr lang="en-US" altLang="zh-CN" sz="2000" b="1" dirty="0">
                  <a:sym typeface="Symbol" charset="0"/>
                </a:rPr>
                <a:t>) = </a:t>
              </a:r>
              <a:r>
                <a:rPr lang="en-US" altLang="zh-CN" sz="2000" b="1" i="1" dirty="0">
                  <a:sym typeface="Symbol" charset="0"/>
                </a:rPr>
                <a:t>f</a:t>
              </a:r>
              <a:r>
                <a:rPr lang="en-US" altLang="zh-CN" sz="2000" b="1" dirty="0">
                  <a:sym typeface="Symbol" charset="0"/>
                </a:rPr>
                <a:t> (</a:t>
              </a:r>
              <a:r>
                <a:rPr lang="en-US" altLang="zh-CN" sz="2000" b="1" i="1" dirty="0">
                  <a:sym typeface="Symbol" charset="0"/>
                </a:rPr>
                <a:t>x</a:t>
              </a:r>
              <a:r>
                <a:rPr lang="en-US" altLang="zh-CN" sz="2000" b="1" i="1" baseline="-25000" dirty="0">
                  <a:sym typeface="Symbol" charset="0"/>
                </a:rPr>
                <a:t>i</a:t>
              </a:r>
              <a:r>
                <a:rPr lang="en-US" altLang="zh-CN" sz="2000" b="1" dirty="0">
                  <a:sym typeface="Symbol" charset="0"/>
                </a:rPr>
                <a:t>), </a:t>
              </a:r>
              <a:r>
                <a:rPr lang="en-US" altLang="zh-CN" sz="2000" b="1" i="1" dirty="0">
                  <a:sym typeface="Symbol" charset="0"/>
                </a:rPr>
                <a:t></a:t>
              </a:r>
              <a:r>
                <a:rPr lang="zh-CN" altLang="en-US" sz="2000" b="1" i="1" dirty="0">
                  <a:sym typeface="Symbol" charset="0"/>
                </a:rPr>
                <a:t>’</a:t>
              </a:r>
              <a:r>
                <a:rPr lang="en-US" altLang="zh-CN" sz="2000" b="1" dirty="0">
                  <a:sym typeface="Symbol" charset="0"/>
                </a:rPr>
                <a:t> (</a:t>
              </a:r>
              <a:r>
                <a:rPr lang="en-US" altLang="zh-CN" sz="2000" b="1" i="1" dirty="0">
                  <a:sym typeface="Symbol" charset="0"/>
                </a:rPr>
                <a:t>x</a:t>
              </a:r>
              <a:r>
                <a:rPr lang="en-US" altLang="zh-CN" sz="2000" b="1" i="1" baseline="-25000" dirty="0">
                  <a:sym typeface="Symbol" charset="0"/>
                </a:rPr>
                <a:t>i</a:t>
              </a:r>
              <a:r>
                <a:rPr lang="en-US" altLang="zh-CN" sz="2000" b="1" dirty="0">
                  <a:sym typeface="Symbol" charset="0"/>
                </a:rPr>
                <a:t>) = </a:t>
              </a:r>
              <a:r>
                <a:rPr lang="en-US" altLang="zh-CN" sz="2000" b="1" i="1" dirty="0">
                  <a:sym typeface="Symbol" charset="0"/>
                </a:rPr>
                <a:t>f </a:t>
              </a:r>
              <a:r>
                <a:rPr lang="zh-CN" altLang="en-US" sz="2000" b="1" i="1" dirty="0">
                  <a:sym typeface="Symbol" charset="0"/>
                </a:rPr>
                <a:t>’</a:t>
              </a:r>
              <a:r>
                <a:rPr lang="en-US" altLang="zh-CN" sz="2000" b="1" dirty="0">
                  <a:sym typeface="Symbol" charset="0"/>
                </a:rPr>
                <a:t> (</a:t>
              </a:r>
              <a:r>
                <a:rPr lang="en-US" altLang="zh-CN" sz="2000" b="1" i="1" dirty="0">
                  <a:sym typeface="Symbol" charset="0"/>
                </a:rPr>
                <a:t>x</a:t>
              </a:r>
              <a:r>
                <a:rPr lang="en-US" altLang="zh-CN" sz="2000" b="1" i="1" baseline="-25000" dirty="0">
                  <a:sym typeface="Symbol" charset="0"/>
                </a:rPr>
                <a:t>i</a:t>
              </a:r>
              <a:r>
                <a:rPr lang="en-US" altLang="zh-CN" sz="2000" b="1" dirty="0">
                  <a:sym typeface="Symbol" charset="0"/>
                </a:rPr>
                <a:t>),</a:t>
              </a:r>
            </a:p>
            <a:p>
              <a:r>
                <a:rPr lang="en-US" altLang="zh-CN" sz="2000" b="1" dirty="0">
                  <a:sym typeface="Symbol" charset="0"/>
                </a:rPr>
                <a:t>…, </a:t>
              </a:r>
              <a:r>
                <a:rPr lang="en-US" altLang="zh-CN" sz="2000" b="1" i="1" dirty="0">
                  <a:sym typeface="Symbol" charset="0"/>
                </a:rPr>
                <a:t></a:t>
              </a:r>
              <a:r>
                <a:rPr lang="en-US" altLang="zh-CN" sz="2000" b="1" baseline="30000" dirty="0">
                  <a:sym typeface="Symbol" charset="0"/>
                </a:rPr>
                <a:t>(</a:t>
              </a:r>
              <a:r>
                <a:rPr lang="en-US" altLang="zh-CN" sz="2000" b="1" i="1" baseline="30000" dirty="0">
                  <a:sym typeface="Symbol" charset="0"/>
                </a:rPr>
                <a:t>mi</a:t>
              </a:r>
              <a:r>
                <a:rPr lang="en-US" altLang="zh-CN" sz="2000" b="1" baseline="30000" dirty="0">
                  <a:sym typeface="Symbol" charset="0"/>
                </a:rPr>
                <a:t>)</a:t>
              </a:r>
              <a:r>
                <a:rPr lang="en-US" altLang="zh-CN" sz="2000" b="1" dirty="0">
                  <a:sym typeface="Symbol" charset="0"/>
                </a:rPr>
                <a:t> (</a:t>
              </a:r>
              <a:r>
                <a:rPr lang="en-US" altLang="zh-CN" sz="2000" b="1" i="1" dirty="0">
                  <a:sym typeface="Symbol" charset="0"/>
                </a:rPr>
                <a:t>x</a:t>
              </a:r>
              <a:r>
                <a:rPr lang="en-US" altLang="zh-CN" sz="2000" b="1" i="1" baseline="-25000" dirty="0">
                  <a:sym typeface="Symbol" charset="0"/>
                </a:rPr>
                <a:t>i</a:t>
              </a:r>
              <a:r>
                <a:rPr lang="en-US" altLang="zh-CN" sz="2000" b="1" dirty="0">
                  <a:sym typeface="Symbol" charset="0"/>
                </a:rPr>
                <a:t>) = </a:t>
              </a:r>
              <a:r>
                <a:rPr lang="en-US" altLang="zh-CN" sz="2000" b="1" i="1" dirty="0">
                  <a:sym typeface="Symbol" charset="0"/>
                </a:rPr>
                <a:t>f</a:t>
              </a:r>
              <a:r>
                <a:rPr lang="en-US" altLang="zh-CN" sz="2000" b="1" dirty="0">
                  <a:sym typeface="Symbol" charset="0"/>
                </a:rPr>
                <a:t> </a:t>
              </a:r>
              <a:r>
                <a:rPr lang="en-US" altLang="zh-CN" sz="2000" b="1" baseline="30000" dirty="0">
                  <a:sym typeface="Symbol" charset="0"/>
                </a:rPr>
                <a:t>(</a:t>
              </a:r>
              <a:r>
                <a:rPr lang="en-US" altLang="zh-CN" sz="2000" b="1" i="1" baseline="30000" dirty="0">
                  <a:sym typeface="Symbol" charset="0"/>
                </a:rPr>
                <a:t>mi</a:t>
              </a:r>
              <a:r>
                <a:rPr lang="en-US" altLang="zh-CN" sz="2000" b="1" baseline="30000" dirty="0">
                  <a:sym typeface="Symbol" charset="0"/>
                </a:rPr>
                <a:t>)</a:t>
              </a:r>
              <a:r>
                <a:rPr lang="en-US" altLang="zh-CN" sz="2000" b="1" dirty="0">
                  <a:sym typeface="Symbol" charset="0"/>
                </a:rPr>
                <a:t> (</a:t>
              </a:r>
              <a:r>
                <a:rPr lang="en-US" altLang="zh-CN" sz="2000" b="1" i="1" dirty="0">
                  <a:sym typeface="Symbol" charset="0"/>
                </a:rPr>
                <a:t>x</a:t>
              </a:r>
              <a:r>
                <a:rPr lang="en-US" altLang="zh-CN" sz="2000" b="1" i="1" baseline="-25000" dirty="0">
                  <a:sym typeface="Symbol" charset="0"/>
                </a:rPr>
                <a:t>i</a:t>
              </a:r>
              <a:r>
                <a:rPr lang="en-US" altLang="zh-CN" sz="2000" b="1" dirty="0">
                  <a:sym typeface="Symbol" charset="0"/>
                </a:rPr>
                <a:t>).</a:t>
              </a:r>
            </a:p>
          </p:txBody>
        </p:sp>
      </p:grpSp>
      <p:sp>
        <p:nvSpPr>
          <p:cNvPr id="53257" name="AutoShape 9" descr="再生纸"/>
          <p:cNvSpPr>
            <a:spLocks noChangeArrowheads="1"/>
          </p:cNvSpPr>
          <p:nvPr/>
        </p:nvSpPr>
        <p:spPr bwMode="auto">
          <a:xfrm>
            <a:off x="533400" y="2362200"/>
            <a:ext cx="8001000" cy="4038600"/>
          </a:xfrm>
          <a:prstGeom prst="roundRect">
            <a:avLst>
              <a:gd name="adj" fmla="val 9935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b="1">
                <a:solidFill>
                  <a:schemeClr val="accent2"/>
                </a:solidFill>
              </a:rPr>
              <a:t>注：</a:t>
            </a:r>
            <a:r>
              <a:rPr lang="en-US" altLang="zh-CN" sz="3200" b="1">
                <a:solidFill>
                  <a:schemeClr val="accent2"/>
                </a:solidFill>
                <a:sym typeface="Wingdings" charset="0"/>
              </a:rPr>
              <a:t></a:t>
            </a:r>
            <a:r>
              <a:rPr lang="en-US" altLang="zh-CN" sz="2400" b="1">
                <a:sym typeface="Wingdings" charset="0"/>
              </a:rPr>
              <a:t> </a:t>
            </a:r>
            <a:r>
              <a:rPr lang="en-US" altLang="zh-CN" sz="2400" b="1" i="1"/>
              <a:t>N</a:t>
            </a:r>
            <a:r>
              <a:rPr lang="en-US" altLang="zh-CN" sz="2400" b="1"/>
              <a:t> </a:t>
            </a:r>
            <a:r>
              <a:rPr lang="zh-CN" altLang="en-US" sz="2400" b="1"/>
              <a:t>个条件可以确定</a:t>
            </a:r>
            <a:r>
              <a:rPr lang="en-US" altLang="zh-CN" sz="2400" b="1"/>
              <a:t>           </a:t>
            </a:r>
            <a:r>
              <a:rPr lang="zh-CN" altLang="en-US" sz="2400" b="1"/>
              <a:t>阶多项式。</a:t>
            </a:r>
            <a:endParaRPr lang="en-US" altLang="zh-CN" sz="2400" b="1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4191000" y="2590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1">
                <a:solidFill>
                  <a:schemeClr val="accent2"/>
                </a:solidFill>
              </a:rPr>
              <a:t>N</a:t>
            </a:r>
            <a:r>
              <a:rPr lang="en-US" altLang="zh-CN" sz="2400" b="1">
                <a:solidFill>
                  <a:schemeClr val="accent2"/>
                </a:solidFill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sym typeface="Symbol" charset="0"/>
              </a:rPr>
              <a:t> 1</a:t>
            </a:r>
            <a:endParaRPr lang="en-US" altLang="zh-CN" sz="2400" b="1" i="1">
              <a:solidFill>
                <a:schemeClr val="accent2"/>
              </a:solidFill>
            </a:endParaRPr>
          </a:p>
        </p:txBody>
      </p:sp>
      <p:grpSp>
        <p:nvGrpSpPr>
          <p:cNvPr id="53263" name="Group 15"/>
          <p:cNvGrpSpPr>
            <a:grpSpLocks/>
          </p:cNvGrpSpPr>
          <p:nvPr/>
        </p:nvGrpSpPr>
        <p:grpSpPr bwMode="auto">
          <a:xfrm>
            <a:off x="1295400" y="3200400"/>
            <a:ext cx="6934200" cy="2324100"/>
            <a:chOff x="816" y="1872"/>
            <a:chExt cx="4368" cy="1464"/>
          </a:xfrm>
        </p:grpSpPr>
        <p:sp>
          <p:nvSpPr>
            <p:cNvPr id="53259" name="Text Box 11"/>
            <p:cNvSpPr txBox="1">
              <a:spLocks noChangeArrowheads="1"/>
            </p:cNvSpPr>
            <p:nvPr/>
          </p:nvSpPr>
          <p:spPr bwMode="auto">
            <a:xfrm>
              <a:off x="816" y="1872"/>
              <a:ext cx="4368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77825" indent="-377825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568325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9pPr>
            </a:lstStyle>
            <a:p>
              <a:r>
                <a:rPr lang="en-US" altLang="zh-CN" sz="3200" b="1">
                  <a:solidFill>
                    <a:schemeClr val="accent2"/>
                  </a:solidFill>
                  <a:ea typeface="楷体_GB2312" charset="0"/>
                  <a:cs typeface="楷体_GB2312" charset="0"/>
                  <a:sym typeface="Wingdings" charset="0"/>
                </a:rPr>
                <a:t></a:t>
              </a:r>
              <a:r>
                <a:rPr lang="zh-CN" altLang="en-US" b="1">
                  <a:ea typeface="楷体_GB2312" charset="0"/>
                  <a:cs typeface="楷体_GB2312" charset="0"/>
                </a:rPr>
                <a:t>要求在</a:t>
              </a:r>
              <a:r>
                <a:rPr lang="en-US" altLang="zh-CN" b="1">
                  <a:solidFill>
                    <a:schemeClr val="accent2"/>
                  </a:solidFill>
                  <a:ea typeface="楷体_GB2312" charset="0"/>
                  <a:cs typeface="楷体_GB2312" charset="0"/>
                </a:rPr>
                <a:t>1</a:t>
              </a:r>
              <a:r>
                <a:rPr lang="zh-CN" altLang="en-US" b="1">
                  <a:ea typeface="楷体_GB2312" charset="0"/>
                  <a:cs typeface="楷体_GB2312" charset="0"/>
                </a:rPr>
                <a:t>个节点</a:t>
              </a:r>
              <a:r>
                <a:rPr lang="en-US" altLang="zh-CN" b="1">
                  <a:ea typeface="楷体_GB2312" charset="0"/>
                  <a:cs typeface="楷体_GB2312" charset="0"/>
                </a:rPr>
                <a:t> </a:t>
              </a:r>
              <a:r>
                <a:rPr lang="en-US" altLang="zh-CN" b="1" i="1">
                  <a:ea typeface="楷体_GB2312" charset="0"/>
                  <a:cs typeface="楷体_GB2312" charset="0"/>
                </a:rPr>
                <a:t>x</a:t>
              </a:r>
              <a:r>
                <a:rPr lang="en-US" altLang="zh-CN" b="1" baseline="-25000">
                  <a:ea typeface="楷体_GB2312" charset="0"/>
                  <a:cs typeface="楷体_GB2312" charset="0"/>
                </a:rPr>
                <a:t>0 </a:t>
              </a:r>
              <a:r>
                <a:rPr lang="zh-CN" altLang="en-US" b="1">
                  <a:ea typeface="楷体_GB2312" charset="0"/>
                  <a:cs typeface="楷体_GB2312" charset="0"/>
                </a:rPr>
                <a:t>处直到</a:t>
              </a:r>
              <a:r>
                <a:rPr lang="en-US" altLang="zh-CN" b="1" i="1">
                  <a:solidFill>
                    <a:schemeClr val="accent2"/>
                  </a:solidFill>
                  <a:ea typeface="楷体_GB2312" charset="0"/>
                  <a:cs typeface="楷体_GB2312" charset="0"/>
                </a:rPr>
                <a:t>m</a:t>
              </a:r>
              <a:r>
                <a:rPr lang="en-US" altLang="zh-CN" b="1" baseline="-25000">
                  <a:solidFill>
                    <a:schemeClr val="accent2"/>
                  </a:solidFill>
                  <a:ea typeface="楷体_GB2312" charset="0"/>
                  <a:cs typeface="楷体_GB2312" charset="0"/>
                </a:rPr>
                <a:t>0</a:t>
              </a:r>
              <a:r>
                <a:rPr lang="en-US" altLang="zh-CN" b="1" baseline="-25000">
                  <a:ea typeface="楷体_GB2312" charset="0"/>
                  <a:cs typeface="楷体_GB2312" charset="0"/>
                </a:rPr>
                <a:t> </a:t>
              </a:r>
              <a:r>
                <a:rPr lang="zh-CN" altLang="en-US" b="1">
                  <a:ea typeface="楷体_GB2312" charset="0"/>
                  <a:cs typeface="楷体_GB2312" charset="0"/>
                </a:rPr>
                <a:t>阶导数都重合的插值多项式即为</a:t>
              </a:r>
              <a:r>
                <a:rPr lang="en-US" altLang="zh-CN" b="1">
                  <a:solidFill>
                    <a:schemeClr val="accent2"/>
                  </a:solidFill>
                  <a:ea typeface="楷体_GB2312" charset="0"/>
                  <a:cs typeface="楷体_GB2312" charset="0"/>
                </a:rPr>
                <a:t>Taylor</a:t>
              </a:r>
              <a:r>
                <a:rPr lang="zh-CN" altLang="en-US" b="1">
                  <a:solidFill>
                    <a:schemeClr val="accent2"/>
                  </a:solidFill>
                  <a:ea typeface="楷体_GB2312" charset="0"/>
                  <a:cs typeface="楷体_GB2312" charset="0"/>
                </a:rPr>
                <a:t>多项式</a:t>
              </a:r>
              <a:endParaRPr lang="en-US" altLang="zh-CN" b="1">
                <a:solidFill>
                  <a:schemeClr val="accent2"/>
                </a:solidFill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53260" name="Object 12"/>
            <p:cNvGraphicFramePr>
              <a:graphicFrameLocks noChangeAspect="1"/>
            </p:cNvGraphicFramePr>
            <p:nvPr/>
          </p:nvGraphicFramePr>
          <p:xfrm>
            <a:off x="1200" y="2448"/>
            <a:ext cx="3552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9" name="Equation" r:id="rId6" imgW="3555720" imgH="431640" progId="Equation.3">
                    <p:embed/>
                  </p:oleObj>
                </mc:Choice>
                <mc:Fallback>
                  <p:oleObj name="Equation" r:id="rId6" imgW="3555720" imgH="431640" progId="Equation.3">
                    <p:embed/>
                    <p:pic>
                      <p:nvPicPr>
                        <p:cNvPr id="532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448"/>
                          <a:ext cx="3552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1" name="Text Box 13"/>
            <p:cNvSpPr txBox="1">
              <a:spLocks noChangeArrowheads="1"/>
            </p:cNvSpPr>
            <p:nvPr/>
          </p:nvSpPr>
          <p:spPr bwMode="auto">
            <a:xfrm>
              <a:off x="1056" y="2928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其余项为</a:t>
              </a:r>
              <a:endParaRPr lang="en-US" altLang="zh-CN" sz="2400" b="1"/>
            </a:p>
          </p:txBody>
        </p:sp>
        <p:graphicFrame>
          <p:nvGraphicFramePr>
            <p:cNvPr id="53262" name="Object 14"/>
            <p:cNvGraphicFramePr>
              <a:graphicFrameLocks noChangeAspect="1"/>
            </p:cNvGraphicFramePr>
            <p:nvPr/>
          </p:nvGraphicFramePr>
          <p:xfrm>
            <a:off x="1920" y="2880"/>
            <a:ext cx="2928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0" name="Equation" r:id="rId8" imgW="2857320" imgH="457200" progId="Equation.3">
                    <p:embed/>
                  </p:oleObj>
                </mc:Choice>
                <mc:Fallback>
                  <p:oleObj name="Equation" r:id="rId8" imgW="2857320" imgH="457200" progId="Equation.3">
                    <p:embed/>
                    <p:pic>
                      <p:nvPicPr>
                        <p:cNvPr id="5326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880"/>
                          <a:ext cx="2928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1295400" y="5562600"/>
            <a:ext cx="41148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sym typeface="Wingdings" charset="0"/>
              </a:rPr>
              <a:t></a:t>
            </a:r>
            <a:r>
              <a:rPr lang="zh-CN" altLang="en-US" sz="2400" b="1" dirty="0"/>
              <a:t>一般只考虑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f </a:t>
            </a:r>
            <a:r>
              <a:rPr lang="zh-CN" altLang="en-US" sz="2400" b="1" i="1" dirty="0"/>
              <a:t>’</a:t>
            </a:r>
            <a:r>
              <a:rPr lang="zh-CN" altLang="en-US" sz="2400" b="1" dirty="0"/>
              <a:t>的值。</a:t>
            </a:r>
            <a:endParaRPr lang="en-US" altLang="zh-CN" sz="2400" b="1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B200EC-04D9-7C4E-840E-2325D4714B68}"/>
              </a:ext>
            </a:extLst>
          </p:cNvPr>
          <p:cNvSpPr txBox="1">
            <a:spLocks/>
          </p:cNvSpPr>
          <p:nvPr/>
        </p:nvSpPr>
        <p:spPr>
          <a:xfrm>
            <a:off x="330743" y="76200"/>
            <a:ext cx="7313571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N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厄米插值</a:t>
            </a:r>
            <a:endParaRPr lang="en-US" sz="3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DD825B6C-2CDA-0747-9774-DA76E42C8179}"/>
              </a:ext>
            </a:extLst>
          </p:cNvPr>
          <p:cNvSpPr/>
          <p:nvPr/>
        </p:nvSpPr>
        <p:spPr>
          <a:xfrm>
            <a:off x="330743" y="762000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85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61" name="Group 89"/>
          <p:cNvGrpSpPr>
            <a:grpSpLocks/>
          </p:cNvGrpSpPr>
          <p:nvPr/>
        </p:nvGrpSpPr>
        <p:grpSpPr bwMode="auto">
          <a:xfrm>
            <a:off x="2057400" y="1485900"/>
            <a:ext cx="4175125" cy="692150"/>
            <a:chOff x="1296" y="1008"/>
            <a:chExt cx="2630" cy="436"/>
          </a:xfrm>
        </p:grpSpPr>
        <p:sp>
          <p:nvSpPr>
            <p:cNvPr id="54299" name="Rectangle 27"/>
            <p:cNvSpPr>
              <a:spLocks noChangeArrowheads="1"/>
            </p:cNvSpPr>
            <p:nvPr/>
          </p:nvSpPr>
          <p:spPr bwMode="auto">
            <a:xfrm>
              <a:off x="3201" y="1139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dirty="0">
                  <a:solidFill>
                    <a:schemeClr val="accent2"/>
                  </a:solidFill>
                </a:rPr>
                <a:t>(</a:t>
              </a:r>
              <a:endParaRPr lang="en-US" altLang="zh-CN" dirty="0">
                <a:solidFill>
                  <a:schemeClr val="accent2"/>
                </a:solidFill>
              </a:endParaRPr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1842" y="1075"/>
              <a:ext cx="15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  <a:latin typeface="Symbol" charset="0"/>
                  <a:sym typeface="Symbol" charset="0"/>
                </a:rPr>
                <a:t></a:t>
              </a:r>
              <a:endParaRPr lang="en-US" altLang="zh-CN"/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2915" y="1120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charset="0"/>
                </a:rPr>
                <a:t>+</a:t>
              </a:r>
              <a:endParaRPr lang="en-US" altLang="zh-CN"/>
            </a:p>
          </p:txBody>
        </p:sp>
        <p:sp>
          <p:nvSpPr>
            <p:cNvPr id="54290" name="Rectangle 18"/>
            <p:cNvSpPr>
              <a:spLocks noChangeArrowheads="1"/>
            </p:cNvSpPr>
            <p:nvPr/>
          </p:nvSpPr>
          <p:spPr bwMode="auto">
            <a:xfrm>
              <a:off x="1712" y="1120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charset="0"/>
                </a:rPr>
                <a:t>=</a:t>
              </a:r>
              <a:endParaRPr lang="en-US" altLang="zh-CN"/>
            </a:p>
          </p:txBody>
        </p:sp>
        <p:sp>
          <p:nvSpPr>
            <p:cNvPr id="54291" name="Rectangle 19"/>
            <p:cNvSpPr>
              <a:spLocks noChangeArrowheads="1"/>
            </p:cNvSpPr>
            <p:nvPr/>
          </p:nvSpPr>
          <p:spPr bwMode="auto">
            <a:xfrm>
              <a:off x="1907" y="102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54293" name="Rectangle 21"/>
            <p:cNvSpPr>
              <a:spLocks noChangeArrowheads="1"/>
            </p:cNvSpPr>
            <p:nvPr/>
          </p:nvSpPr>
          <p:spPr bwMode="auto">
            <a:xfrm>
              <a:off x="3637" y="124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4294" name="Rectangle 22"/>
            <p:cNvSpPr>
              <a:spLocks noChangeArrowheads="1"/>
            </p:cNvSpPr>
            <p:nvPr/>
          </p:nvSpPr>
          <p:spPr bwMode="auto">
            <a:xfrm>
              <a:off x="1384" y="124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FF3300"/>
                  </a:solidFill>
                </a:rPr>
                <a:t>3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4295" name="Rectangle 23"/>
            <p:cNvSpPr>
              <a:spLocks noChangeArrowheads="1"/>
            </p:cNvSpPr>
            <p:nvPr/>
          </p:nvSpPr>
          <p:spPr bwMode="auto">
            <a:xfrm>
              <a:off x="3870" y="1139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4296" name="Rectangle 24"/>
            <p:cNvSpPr>
              <a:spLocks noChangeArrowheads="1"/>
            </p:cNvSpPr>
            <p:nvPr/>
          </p:nvSpPr>
          <p:spPr bwMode="auto">
            <a:xfrm>
              <a:off x="3699" y="1139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4298" name="Rectangle 26"/>
            <p:cNvSpPr>
              <a:spLocks noChangeArrowheads="1"/>
            </p:cNvSpPr>
            <p:nvPr/>
          </p:nvSpPr>
          <p:spPr bwMode="auto">
            <a:xfrm>
              <a:off x="3422" y="1139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dirty="0">
                  <a:solidFill>
                    <a:schemeClr val="accent2"/>
                  </a:solidFill>
                </a:rPr>
                <a:t>)</a:t>
              </a:r>
              <a:endParaRPr lang="en-US" altLang="zh-CN" dirty="0">
                <a:solidFill>
                  <a:schemeClr val="accent2"/>
                </a:solidFill>
              </a:endParaRPr>
            </a:p>
          </p:txBody>
        </p:sp>
        <p:sp>
          <p:nvSpPr>
            <p:cNvPr id="54300" name="Rectangle 28"/>
            <p:cNvSpPr>
              <a:spLocks noChangeArrowheads="1"/>
            </p:cNvSpPr>
            <p:nvPr/>
          </p:nvSpPr>
          <p:spPr bwMode="auto">
            <a:xfrm>
              <a:off x="2833" y="1139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4301" name="Rectangle 29"/>
            <p:cNvSpPr>
              <a:spLocks noChangeArrowheads="1"/>
            </p:cNvSpPr>
            <p:nvPr/>
          </p:nvSpPr>
          <p:spPr bwMode="auto">
            <a:xfrm>
              <a:off x="2663" y="1139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4302" name="Rectangle 30"/>
            <p:cNvSpPr>
              <a:spLocks noChangeArrowheads="1"/>
            </p:cNvSpPr>
            <p:nvPr/>
          </p:nvSpPr>
          <p:spPr bwMode="auto">
            <a:xfrm>
              <a:off x="2391" y="1139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chemeClr val="accent2"/>
                  </a:solidFill>
                </a:rPr>
                <a:t>)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4303" name="Rectangle 31"/>
            <p:cNvSpPr>
              <a:spLocks noChangeArrowheads="1"/>
            </p:cNvSpPr>
            <p:nvPr/>
          </p:nvSpPr>
          <p:spPr bwMode="auto">
            <a:xfrm>
              <a:off x="2170" y="1139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chemeClr val="accent2"/>
                  </a:solidFill>
                </a:rPr>
                <a:t>(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4304" name="Rectangle 32"/>
            <p:cNvSpPr>
              <a:spLocks noChangeArrowheads="1"/>
            </p:cNvSpPr>
            <p:nvPr/>
          </p:nvSpPr>
          <p:spPr bwMode="auto">
            <a:xfrm>
              <a:off x="1620" y="1139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4305" name="Rectangle 33"/>
            <p:cNvSpPr>
              <a:spLocks noChangeArrowheads="1"/>
            </p:cNvSpPr>
            <p:nvPr/>
          </p:nvSpPr>
          <p:spPr bwMode="auto">
            <a:xfrm>
              <a:off x="1449" y="1139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grpSp>
          <p:nvGrpSpPr>
            <p:cNvPr id="54360" name="Group 88"/>
            <p:cNvGrpSpPr>
              <a:grpSpLocks/>
            </p:cNvGrpSpPr>
            <p:nvPr/>
          </p:nvGrpSpPr>
          <p:grpSpPr bwMode="auto">
            <a:xfrm>
              <a:off x="1872" y="1319"/>
              <a:ext cx="144" cy="125"/>
              <a:chOff x="1860" y="1353"/>
              <a:chExt cx="144" cy="125"/>
            </a:xfrm>
          </p:grpSpPr>
          <p:sp>
            <p:nvSpPr>
              <p:cNvPr id="54285" name="Rectangle 13"/>
              <p:cNvSpPr>
                <a:spLocks noChangeArrowheads="1"/>
              </p:cNvSpPr>
              <p:nvPr/>
            </p:nvSpPr>
            <p:spPr bwMode="auto">
              <a:xfrm>
                <a:off x="1898" y="1353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  <a:latin typeface="Symbol" charset="0"/>
                  </a:rPr>
                  <a:t>=</a:t>
                </a:r>
                <a:endParaRPr lang="en-US" altLang="zh-CN"/>
              </a:p>
            </p:txBody>
          </p:sp>
          <p:sp>
            <p:nvSpPr>
              <p:cNvPr id="54292" name="Rectangle 20"/>
              <p:cNvSpPr>
                <a:spLocks noChangeArrowheads="1"/>
              </p:cNvSpPr>
              <p:nvPr/>
            </p:nvSpPr>
            <p:spPr bwMode="auto">
              <a:xfrm>
                <a:off x="1956" y="1362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</a:rPr>
                  <a:t>0</a:t>
                </a:r>
                <a:endParaRPr lang="en-US" altLang="zh-CN"/>
              </a:p>
            </p:txBody>
          </p:sp>
          <p:sp>
            <p:nvSpPr>
              <p:cNvPr id="54306" name="Rectangle 34"/>
              <p:cNvSpPr>
                <a:spLocks noChangeArrowheads="1"/>
              </p:cNvSpPr>
              <p:nvPr/>
            </p:nvSpPr>
            <p:spPr bwMode="auto">
              <a:xfrm>
                <a:off x="1860" y="136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 i="1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</p:grpSp>
        <p:sp>
          <p:nvSpPr>
            <p:cNvPr id="54308" name="Rectangle 36"/>
            <p:cNvSpPr>
              <a:spLocks noChangeArrowheads="1"/>
            </p:cNvSpPr>
            <p:nvPr/>
          </p:nvSpPr>
          <p:spPr bwMode="auto">
            <a:xfrm>
              <a:off x="2613" y="1244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FF3300"/>
                  </a:solidFill>
                </a:rPr>
                <a:t>i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4309" name="Rectangle 37"/>
            <p:cNvSpPr>
              <a:spLocks noChangeArrowheads="1"/>
            </p:cNvSpPr>
            <p:nvPr/>
          </p:nvSpPr>
          <p:spPr bwMode="auto">
            <a:xfrm>
              <a:off x="2336" y="1244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chemeClr val="accent2"/>
                  </a:solidFill>
                </a:rPr>
                <a:t>i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4310" name="Rectangle 38"/>
            <p:cNvSpPr>
              <a:spLocks noChangeArrowheads="1"/>
            </p:cNvSpPr>
            <p:nvPr/>
          </p:nvSpPr>
          <p:spPr bwMode="auto">
            <a:xfrm>
              <a:off x="3776" y="1139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4312" name="Rectangle 40"/>
            <p:cNvSpPr>
              <a:spLocks noChangeArrowheads="1"/>
            </p:cNvSpPr>
            <p:nvPr/>
          </p:nvSpPr>
          <p:spPr bwMode="auto">
            <a:xfrm>
              <a:off x="3277" y="1139"/>
              <a:ext cx="14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 dirty="0">
                  <a:solidFill>
                    <a:schemeClr val="accent2"/>
                  </a:solidFill>
                </a:rPr>
                <a:t>x</a:t>
              </a:r>
              <a:r>
                <a:rPr lang="en-US" altLang="zh-CN" sz="2100" b="1" baseline="-25000" dirty="0">
                  <a:solidFill>
                    <a:schemeClr val="accent2"/>
                  </a:solidFill>
                </a:rPr>
                <a:t>1</a:t>
              </a:r>
              <a:endParaRPr lang="en-US" altLang="zh-CN" dirty="0">
                <a:solidFill>
                  <a:schemeClr val="accent2"/>
                </a:solidFill>
              </a:endParaRPr>
            </a:p>
          </p:txBody>
        </p:sp>
        <p:sp>
          <p:nvSpPr>
            <p:cNvPr id="54311" name="Rectangle 39"/>
            <p:cNvSpPr>
              <a:spLocks noChangeArrowheads="1"/>
            </p:cNvSpPr>
            <p:nvPr/>
          </p:nvSpPr>
          <p:spPr bwMode="auto">
            <a:xfrm>
              <a:off x="3558" y="1139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FF3300"/>
                  </a:solidFill>
                </a:rPr>
                <a:t>h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4313" name="Rectangle 41"/>
            <p:cNvSpPr>
              <a:spLocks noChangeArrowheads="1"/>
            </p:cNvSpPr>
            <p:nvPr/>
          </p:nvSpPr>
          <p:spPr bwMode="auto">
            <a:xfrm>
              <a:off x="3025" y="1139"/>
              <a:ext cx="17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0" bIns="0">
              <a:spAutoFit/>
            </a:bodyPr>
            <a:lstStyle/>
            <a:p>
              <a:r>
                <a:rPr lang="en-US" altLang="zh-CN" sz="2100" b="1" i="1" dirty="0">
                  <a:solidFill>
                    <a:schemeClr val="accent2"/>
                  </a:solidFill>
                </a:rPr>
                <a:t>f </a:t>
              </a:r>
              <a:r>
                <a:rPr lang="zh-CN" altLang="en-US" sz="2100" b="1" i="1" dirty="0">
                  <a:solidFill>
                    <a:schemeClr val="accent2"/>
                  </a:solidFill>
                </a:rPr>
                <a:t>’</a:t>
              </a:r>
              <a:endParaRPr lang="en-US" altLang="zh-CN" dirty="0">
                <a:solidFill>
                  <a:schemeClr val="accent2"/>
                </a:solidFill>
              </a:endParaRPr>
            </a:p>
          </p:txBody>
        </p:sp>
        <p:sp>
          <p:nvSpPr>
            <p:cNvPr id="54314" name="Rectangle 42"/>
            <p:cNvSpPr>
              <a:spLocks noChangeArrowheads="1"/>
            </p:cNvSpPr>
            <p:nvPr/>
          </p:nvSpPr>
          <p:spPr bwMode="auto">
            <a:xfrm>
              <a:off x="2739" y="1139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4315" name="Rectangle 43"/>
            <p:cNvSpPr>
              <a:spLocks noChangeArrowheads="1"/>
            </p:cNvSpPr>
            <p:nvPr/>
          </p:nvSpPr>
          <p:spPr bwMode="auto">
            <a:xfrm>
              <a:off x="2527" y="1139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FF3300"/>
                  </a:solidFill>
                </a:rPr>
                <a:t>h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4316" name="Rectangle 44"/>
            <p:cNvSpPr>
              <a:spLocks noChangeArrowheads="1"/>
            </p:cNvSpPr>
            <p:nvPr/>
          </p:nvSpPr>
          <p:spPr bwMode="auto">
            <a:xfrm>
              <a:off x="2246" y="1139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chemeClr val="accent2"/>
                  </a:solidFill>
                </a:rPr>
                <a:t>x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4317" name="Rectangle 45"/>
            <p:cNvSpPr>
              <a:spLocks noChangeArrowheads="1"/>
            </p:cNvSpPr>
            <p:nvPr/>
          </p:nvSpPr>
          <p:spPr bwMode="auto">
            <a:xfrm>
              <a:off x="2078" y="1139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chemeClr val="accent2"/>
                  </a:solidFill>
                </a:rPr>
                <a:t>f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4318" name="Rectangle 46"/>
            <p:cNvSpPr>
              <a:spLocks noChangeArrowheads="1"/>
            </p:cNvSpPr>
            <p:nvPr/>
          </p:nvSpPr>
          <p:spPr bwMode="auto">
            <a:xfrm>
              <a:off x="1526" y="1139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4319" name="Rectangle 47"/>
            <p:cNvSpPr>
              <a:spLocks noChangeArrowheads="1"/>
            </p:cNvSpPr>
            <p:nvPr/>
          </p:nvSpPr>
          <p:spPr bwMode="auto">
            <a:xfrm>
              <a:off x="1296" y="1139"/>
              <a:ext cx="10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FF3300"/>
                  </a:solidFill>
                </a:rPr>
                <a:t>P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4320" name="Text Box 48"/>
            <p:cNvSpPr txBox="1">
              <a:spLocks noChangeArrowheads="1"/>
            </p:cNvSpPr>
            <p:nvPr/>
          </p:nvSpPr>
          <p:spPr bwMode="auto">
            <a:xfrm>
              <a:off x="3497" y="1008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FF3300"/>
                  </a:solidFill>
                  <a:sym typeface="Symbol" charset="0"/>
                </a:rPr>
                <a:t></a:t>
              </a:r>
              <a:endParaRPr lang="en-US" altLang="zh-CN" sz="1800" b="1">
                <a:solidFill>
                  <a:srgbClr val="FF3300"/>
                </a:solidFill>
              </a:endParaRPr>
            </a:p>
          </p:txBody>
        </p:sp>
      </p:grp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81000" y="304800"/>
            <a:ext cx="830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4675" indent="-574675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65175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955675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例：</a:t>
            </a:r>
            <a:r>
              <a:rPr lang="zh-CN" altLang="en-US" b="1" dirty="0">
                <a:ea typeface="楷体_GB2312" charset="0"/>
                <a:cs typeface="楷体_GB2312" charset="0"/>
              </a:rPr>
              <a:t>设</a:t>
            </a:r>
            <a:r>
              <a:rPr lang="en-US" altLang="zh-CN" b="1" dirty="0">
                <a:ea typeface="楷体_GB2312" charset="0"/>
                <a:cs typeface="楷体_GB2312" charset="0"/>
              </a:rPr>
              <a:t> </a:t>
            </a:r>
            <a:r>
              <a:rPr lang="en-US" altLang="zh-CN" sz="2000" b="1" i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x</a:t>
            </a:r>
            <a:r>
              <a:rPr lang="en-US" altLang="zh-CN" sz="2000" b="1" baseline="-25000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0</a:t>
            </a:r>
            <a:r>
              <a:rPr lang="en-US" altLang="zh-CN" sz="2000" b="1" dirty="0">
                <a:ea typeface="楷体_GB2312" charset="0"/>
                <a:cs typeface="楷体_GB2312" charset="0"/>
              </a:rPr>
              <a:t> </a:t>
            </a:r>
            <a:r>
              <a:rPr lang="en-US" altLang="zh-CN" sz="2000" b="1" dirty="0">
                <a:ea typeface="楷体_GB2312" charset="0"/>
                <a:cs typeface="楷体_GB2312" charset="0"/>
                <a:sym typeface="Symbol" charset="0"/>
              </a:rPr>
              <a:t> </a:t>
            </a:r>
            <a:r>
              <a:rPr lang="en-US" altLang="zh-CN" sz="2000" b="1" i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x</a:t>
            </a:r>
            <a:r>
              <a:rPr lang="en-US" altLang="zh-CN" sz="2000" b="1" baseline="-25000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1</a:t>
            </a:r>
            <a:r>
              <a:rPr lang="en-US" altLang="zh-CN" sz="2000" b="1" dirty="0">
                <a:ea typeface="楷体_GB2312" charset="0"/>
                <a:cs typeface="楷体_GB2312" charset="0"/>
                <a:sym typeface="Symbol" charset="0"/>
              </a:rPr>
              <a:t>  </a:t>
            </a:r>
            <a:r>
              <a:rPr lang="en-US" altLang="zh-CN" sz="2000" b="1" i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x</a:t>
            </a:r>
            <a:r>
              <a:rPr lang="en-US" altLang="zh-CN" sz="2000" b="1" baseline="-25000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2</a:t>
            </a:r>
            <a:r>
              <a:rPr lang="en-US" altLang="zh-CN" b="1" dirty="0">
                <a:ea typeface="楷体_GB2312" charset="0"/>
                <a:cs typeface="楷体_GB2312" charset="0"/>
              </a:rPr>
              <a:t>, </a:t>
            </a:r>
            <a:r>
              <a:rPr lang="zh-CN" altLang="en-US" b="1" dirty="0">
                <a:ea typeface="楷体_GB2312" charset="0"/>
                <a:cs typeface="楷体_GB2312" charset="0"/>
              </a:rPr>
              <a:t>已知</a:t>
            </a:r>
            <a:r>
              <a:rPr lang="en-US" altLang="zh-CN" b="1" dirty="0">
                <a:ea typeface="楷体_GB2312" charset="0"/>
                <a:cs typeface="楷体_GB2312" charset="0"/>
              </a:rPr>
              <a:t> </a:t>
            </a:r>
            <a:r>
              <a:rPr lang="en-US" altLang="zh-CN" sz="2000" b="1" i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f</a:t>
            </a:r>
            <a:r>
              <a:rPr lang="en-US" altLang="zh-CN" sz="2000" b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(</a:t>
            </a:r>
            <a:r>
              <a:rPr lang="en-US" altLang="zh-CN" sz="2000" b="1" i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x</a:t>
            </a:r>
            <a:r>
              <a:rPr lang="en-US" altLang="zh-CN" sz="2000" b="1" baseline="-25000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0</a:t>
            </a:r>
            <a:r>
              <a:rPr lang="en-US" altLang="zh-CN" sz="2000" b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)</a:t>
            </a:r>
            <a:r>
              <a:rPr lang="zh-CN" altLang="en-US" sz="2000" b="1" dirty="0">
                <a:ea typeface="楷体_GB2312" charset="0"/>
                <a:cs typeface="楷体_GB2312" charset="0"/>
              </a:rPr>
              <a:t>、</a:t>
            </a:r>
            <a:r>
              <a:rPr lang="en-US" altLang="zh-CN" sz="2000" b="1" dirty="0">
                <a:ea typeface="楷体_GB2312" charset="0"/>
                <a:cs typeface="楷体_GB2312" charset="0"/>
              </a:rPr>
              <a:t> </a:t>
            </a:r>
            <a:r>
              <a:rPr lang="en-US" altLang="zh-CN" sz="2000" b="1" i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f</a:t>
            </a:r>
            <a:r>
              <a:rPr lang="en-US" altLang="zh-CN" sz="2000" b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(</a:t>
            </a:r>
            <a:r>
              <a:rPr lang="en-US" altLang="zh-CN" sz="2000" b="1" i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x</a:t>
            </a:r>
            <a:r>
              <a:rPr lang="en-US" altLang="zh-CN" sz="2000" b="1" baseline="-25000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)</a:t>
            </a:r>
            <a:r>
              <a:rPr lang="zh-CN" altLang="en-US" sz="2000" b="1" dirty="0">
                <a:ea typeface="楷体_GB2312" charset="0"/>
                <a:cs typeface="楷体_GB2312" charset="0"/>
              </a:rPr>
              <a:t>、</a:t>
            </a:r>
            <a:r>
              <a:rPr lang="en-US" altLang="zh-CN" sz="2000" b="1" dirty="0">
                <a:ea typeface="楷体_GB2312" charset="0"/>
                <a:cs typeface="楷体_GB2312" charset="0"/>
              </a:rPr>
              <a:t> </a:t>
            </a:r>
            <a:r>
              <a:rPr lang="en-US" altLang="zh-CN" sz="2000" b="1" i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f</a:t>
            </a:r>
            <a:r>
              <a:rPr lang="en-US" altLang="zh-CN" sz="2000" b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(</a:t>
            </a:r>
            <a:r>
              <a:rPr lang="en-US" altLang="zh-CN" sz="2000" b="1" i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x</a:t>
            </a:r>
            <a:r>
              <a:rPr lang="en-US" altLang="zh-CN" sz="2000" b="1" baseline="-25000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2</a:t>
            </a:r>
            <a:r>
              <a:rPr lang="en-US" altLang="zh-CN" sz="2000" b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)</a:t>
            </a:r>
            <a:r>
              <a:rPr lang="en-US" altLang="zh-CN" b="1" dirty="0">
                <a:ea typeface="楷体_GB2312" charset="0"/>
                <a:cs typeface="楷体_GB2312" charset="0"/>
              </a:rPr>
              <a:t> </a:t>
            </a:r>
            <a:r>
              <a:rPr lang="zh-CN" altLang="en-US" b="1" dirty="0">
                <a:ea typeface="楷体_GB2312" charset="0"/>
                <a:cs typeface="楷体_GB2312" charset="0"/>
              </a:rPr>
              <a:t>和</a:t>
            </a:r>
            <a:r>
              <a:rPr lang="en-US" altLang="zh-CN" b="1" dirty="0">
                <a:ea typeface="楷体_GB2312" charset="0"/>
                <a:cs typeface="楷体_GB2312" charset="0"/>
              </a:rPr>
              <a:t> </a:t>
            </a:r>
            <a:r>
              <a:rPr lang="en-US" altLang="zh-CN" sz="2000" b="1" i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f </a:t>
            </a:r>
            <a:r>
              <a:rPr lang="zh-CN" altLang="en-US" sz="2000" b="1" i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’</a:t>
            </a:r>
            <a:r>
              <a:rPr lang="en-US" altLang="zh-CN" sz="2000" b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(</a:t>
            </a:r>
            <a:r>
              <a:rPr lang="en-US" altLang="zh-CN" sz="2000" b="1" i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x</a:t>
            </a:r>
            <a:r>
              <a:rPr lang="en-US" altLang="zh-CN" sz="2000" b="1" baseline="-25000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)</a:t>
            </a:r>
            <a:r>
              <a:rPr lang="en-US" altLang="zh-CN" b="1" dirty="0">
                <a:ea typeface="楷体_GB2312" charset="0"/>
                <a:cs typeface="楷体_GB2312" charset="0"/>
              </a:rPr>
              <a:t>, </a:t>
            </a:r>
            <a:r>
              <a:rPr lang="zh-CN" altLang="en-US" b="1" dirty="0">
                <a:ea typeface="楷体_GB2312" charset="0"/>
                <a:cs typeface="楷体_GB2312" charset="0"/>
              </a:rPr>
              <a:t>求多项式</a:t>
            </a:r>
            <a:r>
              <a:rPr lang="en-US" altLang="zh-CN" b="1" dirty="0">
                <a:ea typeface="楷体_GB2312" charset="0"/>
                <a:cs typeface="楷体_GB2312" charset="0"/>
              </a:rPr>
              <a:t> </a:t>
            </a:r>
            <a:r>
              <a:rPr lang="en-US" altLang="zh-CN" sz="2000" b="1" i="1" dirty="0">
                <a:solidFill>
                  <a:srgbClr val="FF3300"/>
                </a:solidFill>
                <a:ea typeface="楷体_GB2312" charset="0"/>
                <a:cs typeface="楷体_GB2312" charset="0"/>
              </a:rPr>
              <a:t>P</a:t>
            </a:r>
            <a:r>
              <a:rPr lang="en-US" altLang="zh-CN" sz="2000" b="1" dirty="0">
                <a:ea typeface="楷体_GB2312" charset="0"/>
                <a:cs typeface="楷体_GB2312" charset="0"/>
              </a:rPr>
              <a:t>(</a:t>
            </a:r>
            <a:r>
              <a:rPr lang="en-US" altLang="zh-CN" sz="2000" b="1" i="1" dirty="0">
                <a:ea typeface="楷体_GB2312" charset="0"/>
                <a:cs typeface="楷体_GB2312" charset="0"/>
              </a:rPr>
              <a:t>x</a:t>
            </a:r>
            <a:r>
              <a:rPr lang="en-US" altLang="zh-CN" sz="2000" b="1" dirty="0">
                <a:ea typeface="楷体_GB2312" charset="0"/>
                <a:cs typeface="楷体_GB2312" charset="0"/>
              </a:rPr>
              <a:t>)</a:t>
            </a:r>
            <a:r>
              <a:rPr lang="en-US" altLang="zh-CN" b="1" dirty="0">
                <a:ea typeface="楷体_GB2312" charset="0"/>
                <a:cs typeface="楷体_GB2312" charset="0"/>
              </a:rPr>
              <a:t> </a:t>
            </a:r>
            <a:r>
              <a:rPr lang="zh-CN" altLang="en-US" b="1" dirty="0">
                <a:ea typeface="楷体_GB2312" charset="0"/>
                <a:cs typeface="楷体_GB2312" charset="0"/>
              </a:rPr>
              <a:t>满足</a:t>
            </a:r>
            <a:r>
              <a:rPr lang="en-US" altLang="zh-CN" b="1" dirty="0">
                <a:ea typeface="楷体_GB2312" charset="0"/>
                <a:cs typeface="楷体_GB2312" charset="0"/>
              </a:rPr>
              <a:t> </a:t>
            </a:r>
            <a:r>
              <a:rPr lang="en-US" altLang="zh-CN" sz="2000" b="1" i="1" dirty="0">
                <a:solidFill>
                  <a:srgbClr val="FF3300"/>
                </a:solidFill>
                <a:ea typeface="楷体_GB2312" charset="0"/>
                <a:cs typeface="楷体_GB2312" charset="0"/>
              </a:rPr>
              <a:t>P</a:t>
            </a:r>
            <a:r>
              <a:rPr lang="en-US" altLang="zh-CN" sz="2000" b="1" dirty="0">
                <a:ea typeface="楷体_GB2312" charset="0"/>
                <a:cs typeface="楷体_GB2312" charset="0"/>
              </a:rPr>
              <a:t>(</a:t>
            </a:r>
            <a:r>
              <a:rPr lang="en-US" altLang="zh-CN" sz="2000" b="1" i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x</a:t>
            </a:r>
            <a:r>
              <a:rPr lang="en-US" altLang="zh-CN" sz="2000" b="1" i="1" baseline="-25000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i</a:t>
            </a:r>
            <a:r>
              <a:rPr lang="en-US" altLang="zh-CN" sz="2000" b="1" dirty="0">
                <a:ea typeface="楷体_GB2312" charset="0"/>
                <a:cs typeface="楷体_GB2312" charset="0"/>
              </a:rPr>
              <a:t>) = </a:t>
            </a:r>
            <a:r>
              <a:rPr lang="en-US" altLang="zh-CN" sz="2000" b="1" i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f </a:t>
            </a:r>
            <a:r>
              <a:rPr lang="en-US" altLang="zh-CN" sz="2000" b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(</a:t>
            </a:r>
            <a:r>
              <a:rPr lang="en-US" altLang="zh-CN" sz="2000" b="1" i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x</a:t>
            </a:r>
            <a:r>
              <a:rPr lang="en-US" altLang="zh-CN" sz="2000" b="1" i="1" baseline="-25000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i</a:t>
            </a:r>
            <a:r>
              <a:rPr lang="en-US" altLang="zh-CN" sz="2000" b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)</a:t>
            </a:r>
            <a:r>
              <a:rPr lang="zh-CN" altLang="en-US" sz="2000" b="1" dirty="0">
                <a:ea typeface="楷体_GB2312" charset="0"/>
                <a:cs typeface="楷体_GB2312" charset="0"/>
              </a:rPr>
              <a:t>，</a:t>
            </a:r>
            <a:r>
              <a:rPr lang="en-US" altLang="zh-CN" sz="2000" b="1" i="1" dirty="0" err="1">
                <a:ea typeface="楷体_GB2312" charset="0"/>
                <a:cs typeface="楷体_GB2312" charset="0"/>
              </a:rPr>
              <a:t>i</a:t>
            </a:r>
            <a:r>
              <a:rPr lang="en-US" altLang="zh-CN" sz="2000" b="1" i="1" dirty="0">
                <a:ea typeface="楷体_GB2312" charset="0"/>
                <a:cs typeface="楷体_GB2312" charset="0"/>
              </a:rPr>
              <a:t> </a:t>
            </a:r>
            <a:r>
              <a:rPr lang="en-US" altLang="zh-CN" sz="2000" b="1" dirty="0">
                <a:ea typeface="楷体_GB2312" charset="0"/>
                <a:cs typeface="楷体_GB2312" charset="0"/>
              </a:rPr>
              <a:t>= 0, 1, 2</a:t>
            </a:r>
            <a:r>
              <a:rPr lang="zh-CN" altLang="en-US" sz="2000" b="1" dirty="0">
                <a:ea typeface="楷体_GB2312" charset="0"/>
                <a:cs typeface="楷体_GB2312" charset="0"/>
              </a:rPr>
              <a:t>，</a:t>
            </a:r>
            <a:r>
              <a:rPr lang="zh-CN" altLang="en-US" b="1" dirty="0">
                <a:ea typeface="楷体_GB2312" charset="0"/>
                <a:cs typeface="楷体_GB2312" charset="0"/>
              </a:rPr>
              <a:t>且</a:t>
            </a:r>
            <a:r>
              <a:rPr lang="en-US" altLang="zh-CN" b="1" dirty="0">
                <a:ea typeface="楷体_GB2312" charset="0"/>
                <a:cs typeface="楷体_GB2312" charset="0"/>
              </a:rPr>
              <a:t> </a:t>
            </a:r>
            <a:r>
              <a:rPr lang="en-US" altLang="zh-CN" sz="2000" b="1" i="1" dirty="0">
                <a:solidFill>
                  <a:srgbClr val="FF3300"/>
                </a:solidFill>
                <a:ea typeface="楷体_GB2312" charset="0"/>
                <a:cs typeface="楷体_GB2312" charset="0"/>
              </a:rPr>
              <a:t>P</a:t>
            </a:r>
            <a:r>
              <a:rPr lang="zh-CN" altLang="en-US" sz="2000" b="1" i="1" dirty="0">
                <a:solidFill>
                  <a:srgbClr val="FF3300"/>
                </a:solidFill>
                <a:ea typeface="楷体_GB2312" charset="0"/>
                <a:cs typeface="楷体_GB2312" charset="0"/>
              </a:rPr>
              <a:t>’</a:t>
            </a:r>
            <a:r>
              <a:rPr lang="en-US" altLang="zh-CN" sz="2000" b="1" dirty="0">
                <a:ea typeface="楷体_GB2312" charset="0"/>
                <a:cs typeface="楷体_GB2312" charset="0"/>
              </a:rPr>
              <a:t>(</a:t>
            </a:r>
            <a:r>
              <a:rPr lang="en-US" altLang="zh-CN" sz="2000" b="1" i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x</a:t>
            </a:r>
            <a:r>
              <a:rPr lang="en-US" altLang="zh-CN" sz="2000" b="1" baseline="-25000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1</a:t>
            </a:r>
            <a:r>
              <a:rPr lang="en-US" altLang="zh-CN" sz="2000" b="1" dirty="0">
                <a:ea typeface="楷体_GB2312" charset="0"/>
                <a:cs typeface="楷体_GB2312" charset="0"/>
              </a:rPr>
              <a:t>) = </a:t>
            </a:r>
            <a:r>
              <a:rPr lang="en-US" altLang="zh-CN" sz="2000" b="1" i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f </a:t>
            </a:r>
            <a:r>
              <a:rPr lang="zh-CN" altLang="en-US" sz="2000" b="1" i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’</a:t>
            </a:r>
            <a:r>
              <a:rPr lang="en-US" altLang="zh-CN" sz="2000" b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(</a:t>
            </a:r>
            <a:r>
              <a:rPr lang="en-US" altLang="zh-CN" sz="2000" b="1" i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x</a:t>
            </a:r>
            <a:r>
              <a:rPr lang="en-US" altLang="zh-CN" sz="2000" b="1" baseline="-25000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ea typeface="楷体_GB2312" charset="0"/>
                <a:cs typeface="楷体_GB2312" charset="0"/>
              </a:rPr>
              <a:t>)</a:t>
            </a:r>
            <a:r>
              <a:rPr lang="en-US" altLang="zh-CN" b="1" dirty="0">
                <a:ea typeface="楷体_GB2312" charset="0"/>
                <a:cs typeface="楷体_GB2312" charset="0"/>
              </a:rPr>
              <a:t>, </a:t>
            </a:r>
            <a:r>
              <a:rPr lang="zh-CN" altLang="en-US" b="1" dirty="0">
                <a:ea typeface="楷体_GB2312" charset="0"/>
                <a:cs typeface="楷体_GB2312" charset="0"/>
              </a:rPr>
              <a:t>并估计误差。</a:t>
            </a:r>
            <a:endParaRPr lang="en-US" altLang="zh-CN" b="1" dirty="0">
              <a:ea typeface="楷体_GB2312" charset="0"/>
              <a:cs typeface="楷体_GB2312" charset="0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962400" y="11430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模仿</a:t>
            </a:r>
            <a:r>
              <a:rPr lang="en-US" altLang="zh-CN" sz="2400" b="1"/>
              <a:t> Lagrange </a:t>
            </a:r>
            <a:r>
              <a:rPr lang="zh-CN" altLang="en-US" sz="2400" b="1"/>
              <a:t>多项式的思想，设</a:t>
            </a:r>
            <a:endParaRPr lang="en-US" altLang="zh-CN" sz="2400" b="1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457200" y="11430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</a:rPr>
              <a:t>解：</a:t>
            </a:r>
            <a:r>
              <a:rPr lang="zh-CN" altLang="en-US" sz="2400" b="1"/>
              <a:t>首先，</a:t>
            </a:r>
            <a:r>
              <a:rPr lang="en-US" altLang="zh-CN" sz="2400" b="1" i="1">
                <a:solidFill>
                  <a:srgbClr val="FF3300"/>
                </a:solidFill>
              </a:rPr>
              <a:t>P</a:t>
            </a:r>
            <a:r>
              <a:rPr lang="en-US" altLang="zh-CN" sz="2400" b="1" i="1"/>
              <a:t> </a:t>
            </a:r>
            <a:r>
              <a:rPr lang="zh-CN" altLang="en-US" sz="2400" b="1"/>
              <a:t>的阶数</a:t>
            </a:r>
            <a:r>
              <a:rPr lang="en-US" altLang="zh-CN" sz="2400" b="1"/>
              <a:t> =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3581400" y="1143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4333" name="AutoShape 61" descr="新闻纸"/>
          <p:cNvSpPr>
            <a:spLocks noChangeArrowheads="1"/>
          </p:cNvSpPr>
          <p:nvPr/>
        </p:nvSpPr>
        <p:spPr bwMode="auto">
          <a:xfrm>
            <a:off x="457200" y="2667000"/>
            <a:ext cx="762000" cy="457200"/>
          </a:xfrm>
          <a:prstGeom prst="bevel">
            <a:avLst>
              <a:gd name="adj" fmla="val 12500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FF3300"/>
                </a:solidFill>
              </a:rPr>
              <a:t>h</a:t>
            </a:r>
            <a:r>
              <a:rPr lang="en-US" altLang="zh-CN" sz="2000" b="1" baseline="-25000">
                <a:solidFill>
                  <a:srgbClr val="FF3300"/>
                </a:solidFill>
              </a:rPr>
              <a:t>0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</a:p>
        </p:txBody>
      </p:sp>
      <p:sp>
        <p:nvSpPr>
          <p:cNvPr id="54334" name="Text Box 62"/>
          <p:cNvSpPr txBox="1">
            <a:spLocks noChangeArrowheads="1"/>
          </p:cNvSpPr>
          <p:nvPr/>
        </p:nvSpPr>
        <p:spPr bwMode="auto">
          <a:xfrm>
            <a:off x="1219200" y="2590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有根</a:t>
            </a:r>
            <a:endParaRPr lang="en-US" altLang="zh-CN" sz="2400" b="1"/>
          </a:p>
        </p:txBody>
      </p:sp>
      <p:sp>
        <p:nvSpPr>
          <p:cNvPr id="54335" name="Text Box 63"/>
          <p:cNvSpPr txBox="1">
            <a:spLocks noChangeArrowheads="1"/>
          </p:cNvSpPr>
          <p:nvPr/>
        </p:nvSpPr>
        <p:spPr bwMode="auto">
          <a:xfrm>
            <a:off x="1905000" y="25908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</a:rPr>
              <a:t>1</a:t>
            </a:r>
            <a:r>
              <a:rPr lang="en-US" altLang="zh-CN" sz="2000" b="1">
                <a:sym typeface="Symbol" charset="0"/>
              </a:rPr>
              <a:t>,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</a:rPr>
              <a:t>2</a:t>
            </a:r>
            <a:r>
              <a:rPr lang="zh-CN" altLang="en-US" sz="2000" b="1"/>
              <a:t>，</a:t>
            </a:r>
            <a:r>
              <a:rPr lang="zh-CN" altLang="en-US" sz="2400" b="1"/>
              <a:t>且</a:t>
            </a:r>
            <a:r>
              <a:rPr lang="en-US" altLang="zh-CN" sz="2400" b="1"/>
              <a:t> </a:t>
            </a:r>
            <a:r>
              <a:rPr lang="en-US" altLang="zh-CN" sz="2000" b="1" i="1"/>
              <a:t>h</a:t>
            </a:r>
            <a:r>
              <a:rPr lang="en-US" altLang="zh-CN" sz="2000" b="1" baseline="-25000"/>
              <a:t>0</a:t>
            </a:r>
            <a:r>
              <a:rPr lang="zh-CN" altLang="en-US" sz="2000" b="1" i="1"/>
              <a:t>’</a:t>
            </a:r>
            <a:r>
              <a:rPr lang="en-US" altLang="zh-CN" sz="2000" b="1"/>
              <a:t>(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</a:rPr>
              <a:t>1</a:t>
            </a:r>
            <a:r>
              <a:rPr lang="en-US" altLang="zh-CN" sz="2000" b="1"/>
              <a:t>) = 0 </a:t>
            </a:r>
            <a:r>
              <a:rPr lang="en-US" altLang="zh-CN" sz="2000" b="1">
                <a:sym typeface="Symbol" charset="0"/>
              </a:rPr>
              <a:t>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</a:rPr>
              <a:t>1 </a:t>
            </a:r>
            <a:r>
              <a:rPr lang="zh-CN" altLang="en-US" sz="2400" b="1"/>
              <a:t>是重根。</a:t>
            </a:r>
            <a:endParaRPr lang="en-US" altLang="zh-CN" sz="2400" b="1"/>
          </a:p>
        </p:txBody>
      </p:sp>
      <p:grpSp>
        <p:nvGrpSpPr>
          <p:cNvPr id="54358" name="Group 86"/>
          <p:cNvGrpSpPr>
            <a:grpSpLocks/>
          </p:cNvGrpSpPr>
          <p:nvPr/>
        </p:nvGrpSpPr>
        <p:grpSpPr bwMode="auto">
          <a:xfrm>
            <a:off x="6096000" y="2667000"/>
            <a:ext cx="2819400" cy="363538"/>
            <a:chOff x="1032" y="2269"/>
            <a:chExt cx="1776" cy="229"/>
          </a:xfrm>
        </p:grpSpPr>
        <p:sp>
          <p:nvSpPr>
            <p:cNvPr id="54337" name="Rectangle 65"/>
            <p:cNvSpPr>
              <a:spLocks noChangeArrowheads="1"/>
            </p:cNvSpPr>
            <p:nvPr/>
          </p:nvSpPr>
          <p:spPr bwMode="auto">
            <a:xfrm>
              <a:off x="2755" y="2287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4338" name="Rectangle 66"/>
            <p:cNvSpPr>
              <a:spLocks noChangeArrowheads="1"/>
            </p:cNvSpPr>
            <p:nvPr/>
          </p:nvSpPr>
          <p:spPr bwMode="auto">
            <a:xfrm>
              <a:off x="2291" y="2287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4339" name="Rectangle 67"/>
            <p:cNvSpPr>
              <a:spLocks noChangeArrowheads="1"/>
            </p:cNvSpPr>
            <p:nvPr/>
          </p:nvSpPr>
          <p:spPr bwMode="auto">
            <a:xfrm>
              <a:off x="2172" y="2287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4340" name="Rectangle 68"/>
            <p:cNvSpPr>
              <a:spLocks noChangeArrowheads="1"/>
            </p:cNvSpPr>
            <p:nvPr/>
          </p:nvSpPr>
          <p:spPr bwMode="auto">
            <a:xfrm>
              <a:off x="1717" y="2287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4341" name="Rectangle 69"/>
            <p:cNvSpPr>
              <a:spLocks noChangeArrowheads="1"/>
            </p:cNvSpPr>
            <p:nvPr/>
          </p:nvSpPr>
          <p:spPr bwMode="auto">
            <a:xfrm>
              <a:off x="1333" y="2287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4342" name="Rectangle 70"/>
            <p:cNvSpPr>
              <a:spLocks noChangeArrowheads="1"/>
            </p:cNvSpPr>
            <p:nvPr/>
          </p:nvSpPr>
          <p:spPr bwMode="auto">
            <a:xfrm>
              <a:off x="1172" y="2287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4343" name="Rectangle 71"/>
            <p:cNvSpPr>
              <a:spLocks noChangeArrowheads="1"/>
            </p:cNvSpPr>
            <p:nvPr/>
          </p:nvSpPr>
          <p:spPr bwMode="auto">
            <a:xfrm>
              <a:off x="2688" y="238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chemeClr val="accent2"/>
                  </a:solidFill>
                </a:rPr>
                <a:t>2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4344" name="Rectangle 72"/>
            <p:cNvSpPr>
              <a:spLocks noChangeArrowheads="1"/>
            </p:cNvSpPr>
            <p:nvPr/>
          </p:nvSpPr>
          <p:spPr bwMode="auto">
            <a:xfrm>
              <a:off x="2230" y="227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54345" name="Rectangle 73"/>
            <p:cNvSpPr>
              <a:spLocks noChangeArrowheads="1"/>
            </p:cNvSpPr>
            <p:nvPr/>
          </p:nvSpPr>
          <p:spPr bwMode="auto">
            <a:xfrm>
              <a:off x="2108" y="238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chemeClr val="accent2"/>
                  </a:solidFill>
                </a:rPr>
                <a:t>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4346" name="Rectangle 74"/>
            <p:cNvSpPr>
              <a:spLocks noChangeArrowheads="1"/>
            </p:cNvSpPr>
            <p:nvPr/>
          </p:nvSpPr>
          <p:spPr bwMode="auto">
            <a:xfrm>
              <a:off x="1655" y="238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8000"/>
                  </a:solidFill>
                </a:rPr>
                <a:t>0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54347" name="Rectangle 75"/>
            <p:cNvSpPr>
              <a:spLocks noChangeArrowheads="1"/>
            </p:cNvSpPr>
            <p:nvPr/>
          </p:nvSpPr>
          <p:spPr bwMode="auto">
            <a:xfrm>
              <a:off x="1111" y="238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FF3300"/>
                  </a:solidFill>
                </a:rPr>
                <a:t>0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4348" name="Rectangle 76"/>
            <p:cNvSpPr>
              <a:spLocks noChangeArrowheads="1"/>
            </p:cNvSpPr>
            <p:nvPr/>
          </p:nvSpPr>
          <p:spPr bwMode="auto">
            <a:xfrm>
              <a:off x="2604" y="228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chemeClr val="accent2"/>
                  </a:solidFill>
                </a:rPr>
                <a:t>x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4349" name="Rectangle 77"/>
            <p:cNvSpPr>
              <a:spLocks noChangeArrowheads="1"/>
            </p:cNvSpPr>
            <p:nvPr/>
          </p:nvSpPr>
          <p:spPr bwMode="auto">
            <a:xfrm>
              <a:off x="2363" y="228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4350" name="Rectangle 78"/>
            <p:cNvSpPr>
              <a:spLocks noChangeArrowheads="1"/>
            </p:cNvSpPr>
            <p:nvPr/>
          </p:nvSpPr>
          <p:spPr bwMode="auto">
            <a:xfrm>
              <a:off x="2029" y="228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chemeClr val="accent2"/>
                  </a:solidFill>
                </a:rPr>
                <a:t>x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4351" name="Rectangle 79"/>
            <p:cNvSpPr>
              <a:spLocks noChangeArrowheads="1"/>
            </p:cNvSpPr>
            <p:nvPr/>
          </p:nvSpPr>
          <p:spPr bwMode="auto">
            <a:xfrm>
              <a:off x="1789" y="228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4352" name="Rectangle 80"/>
            <p:cNvSpPr>
              <a:spLocks noChangeArrowheads="1"/>
            </p:cNvSpPr>
            <p:nvPr/>
          </p:nvSpPr>
          <p:spPr bwMode="auto">
            <a:xfrm>
              <a:off x="1542" y="2287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8000"/>
                  </a:solidFill>
                </a:rPr>
                <a:t>C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54353" name="Rectangle 81"/>
            <p:cNvSpPr>
              <a:spLocks noChangeArrowheads="1"/>
            </p:cNvSpPr>
            <p:nvPr/>
          </p:nvSpPr>
          <p:spPr bwMode="auto">
            <a:xfrm>
              <a:off x="1244" y="228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4354" name="Rectangle 82"/>
            <p:cNvSpPr>
              <a:spLocks noChangeArrowheads="1"/>
            </p:cNvSpPr>
            <p:nvPr/>
          </p:nvSpPr>
          <p:spPr bwMode="auto">
            <a:xfrm>
              <a:off x="1032" y="2287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FF3300"/>
                  </a:solidFill>
                </a:rPr>
                <a:t>h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4355" name="Rectangle 83"/>
            <p:cNvSpPr>
              <a:spLocks noChangeArrowheads="1"/>
            </p:cNvSpPr>
            <p:nvPr/>
          </p:nvSpPr>
          <p:spPr bwMode="auto">
            <a:xfrm>
              <a:off x="2475" y="2269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Symbol" charset="0"/>
                </a:rPr>
                <a:t>-</a:t>
              </a:r>
              <a:endParaRPr lang="en-US" altLang="zh-CN"/>
            </a:p>
          </p:txBody>
        </p:sp>
        <p:sp>
          <p:nvSpPr>
            <p:cNvPr id="54356" name="Rectangle 84"/>
            <p:cNvSpPr>
              <a:spLocks noChangeArrowheads="1"/>
            </p:cNvSpPr>
            <p:nvPr/>
          </p:nvSpPr>
          <p:spPr bwMode="auto">
            <a:xfrm>
              <a:off x="1900" y="2269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Symbol" charset="0"/>
                </a:rPr>
                <a:t>-</a:t>
              </a:r>
              <a:endParaRPr lang="en-US" altLang="zh-CN"/>
            </a:p>
          </p:txBody>
        </p:sp>
        <p:sp>
          <p:nvSpPr>
            <p:cNvPr id="54357" name="Rectangle 85"/>
            <p:cNvSpPr>
              <a:spLocks noChangeArrowheads="1"/>
            </p:cNvSpPr>
            <p:nvPr/>
          </p:nvSpPr>
          <p:spPr bwMode="auto">
            <a:xfrm>
              <a:off x="1420" y="2269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Symbol" charset="0"/>
                </a:rPr>
                <a:t>=</a:t>
              </a:r>
              <a:endParaRPr lang="en-US" altLang="zh-CN"/>
            </a:p>
          </p:txBody>
        </p:sp>
      </p:grpSp>
      <p:sp>
        <p:nvSpPr>
          <p:cNvPr id="54359" name="Text Box 87"/>
          <p:cNvSpPr txBox="1">
            <a:spLocks noChangeArrowheads="1"/>
          </p:cNvSpPr>
          <p:nvPr/>
        </p:nvSpPr>
        <p:spPr bwMode="auto">
          <a:xfrm>
            <a:off x="1219200" y="30480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又</a:t>
            </a:r>
            <a:r>
              <a:rPr lang="en-US" altLang="zh-CN" sz="2400" b="1"/>
              <a:t>:  </a:t>
            </a:r>
            <a:r>
              <a:rPr lang="en-US" altLang="zh-CN" sz="2000" b="1" i="1">
                <a:solidFill>
                  <a:srgbClr val="FF3300"/>
                </a:solidFill>
              </a:rPr>
              <a:t>h</a:t>
            </a:r>
            <a:r>
              <a:rPr lang="en-US" altLang="zh-CN" sz="2000" b="1" baseline="-25000">
                <a:solidFill>
                  <a:srgbClr val="FF3300"/>
                </a:solidFill>
              </a:rPr>
              <a:t>0</a:t>
            </a:r>
            <a:r>
              <a:rPr lang="en-US" altLang="zh-CN" sz="2000" b="1"/>
              <a:t>(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</a:rPr>
              <a:t>0</a:t>
            </a:r>
            <a:r>
              <a:rPr lang="en-US" altLang="zh-CN" sz="2000" b="1"/>
              <a:t>) = </a:t>
            </a:r>
            <a:r>
              <a:rPr lang="en-US" altLang="zh-CN" sz="2000" b="1">
                <a:sym typeface="Symbol" charset="0"/>
              </a:rPr>
              <a:t>1    </a:t>
            </a:r>
            <a:r>
              <a:rPr lang="en-US" altLang="zh-CN" sz="2000" b="1" i="1">
                <a:solidFill>
                  <a:srgbClr val="008000"/>
                </a:solidFill>
              </a:rPr>
              <a:t>C</a:t>
            </a:r>
            <a:r>
              <a:rPr lang="en-US" altLang="zh-CN" sz="2000" b="1" baseline="-25000">
                <a:solidFill>
                  <a:srgbClr val="008000"/>
                </a:solidFill>
              </a:rPr>
              <a:t>0 </a:t>
            </a:r>
          </a:p>
        </p:txBody>
      </p:sp>
      <p:grpSp>
        <p:nvGrpSpPr>
          <p:cNvPr id="54364" name="Group 92"/>
          <p:cNvGrpSpPr>
            <a:grpSpLocks/>
          </p:cNvGrpSpPr>
          <p:nvPr/>
        </p:nvGrpSpPr>
        <p:grpSpPr bwMode="auto">
          <a:xfrm>
            <a:off x="4724400" y="3048000"/>
            <a:ext cx="2971800" cy="762000"/>
            <a:chOff x="2688" y="2064"/>
            <a:chExt cx="1872" cy="480"/>
          </a:xfrm>
        </p:grpSpPr>
        <p:sp>
          <p:nvSpPr>
            <p:cNvPr id="54363" name="AutoShape 91" descr="再生纸"/>
            <p:cNvSpPr>
              <a:spLocks noChangeArrowheads="1"/>
            </p:cNvSpPr>
            <p:nvPr/>
          </p:nvSpPr>
          <p:spPr bwMode="auto">
            <a:xfrm>
              <a:off x="2688" y="2064"/>
              <a:ext cx="1872" cy="480"/>
            </a:xfrm>
            <a:prstGeom prst="bevel">
              <a:avLst>
                <a:gd name="adj" fmla="val 3958"/>
              </a:avLst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4362" name="Object 90"/>
            <p:cNvGraphicFramePr>
              <a:graphicFrameLocks noChangeAspect="1"/>
            </p:cNvGraphicFramePr>
            <p:nvPr/>
          </p:nvGraphicFramePr>
          <p:xfrm>
            <a:off x="2736" y="2064"/>
            <a:ext cx="1793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1" name="Equation" r:id="rId11" imgW="1726920" imgH="457200" progId="Equation.3">
                    <p:embed/>
                  </p:oleObj>
                </mc:Choice>
                <mc:Fallback>
                  <p:oleObj name="Equation" r:id="rId11" imgW="1726920" imgH="457200" progId="Equation.3">
                    <p:embed/>
                    <p:pic>
                      <p:nvPicPr>
                        <p:cNvPr id="54362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064"/>
                          <a:ext cx="1793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65" name="AutoShape 93"/>
          <p:cNvSpPr>
            <a:spLocks noChangeArrowheads="1"/>
          </p:cNvSpPr>
          <p:nvPr/>
        </p:nvSpPr>
        <p:spPr bwMode="auto">
          <a:xfrm>
            <a:off x="4038600" y="32766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67" name="AutoShape 95" descr="新闻纸"/>
          <p:cNvSpPr>
            <a:spLocks noChangeArrowheads="1"/>
          </p:cNvSpPr>
          <p:nvPr/>
        </p:nvSpPr>
        <p:spPr bwMode="auto">
          <a:xfrm>
            <a:off x="457200" y="3581400"/>
            <a:ext cx="762000" cy="457200"/>
          </a:xfrm>
          <a:prstGeom prst="bevel">
            <a:avLst>
              <a:gd name="adj" fmla="val 12500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FF3300"/>
                </a:solidFill>
              </a:rPr>
              <a:t>h</a:t>
            </a:r>
            <a:r>
              <a:rPr lang="en-US" altLang="zh-CN" sz="2000" b="1" baseline="-25000">
                <a:solidFill>
                  <a:srgbClr val="FF3300"/>
                </a:solidFill>
              </a:rPr>
              <a:t>2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</a:p>
        </p:txBody>
      </p:sp>
      <p:sp>
        <p:nvSpPr>
          <p:cNvPr id="54372" name="AutoShape 100" descr="新闻纸"/>
          <p:cNvSpPr>
            <a:spLocks noChangeArrowheads="1"/>
          </p:cNvSpPr>
          <p:nvPr/>
        </p:nvSpPr>
        <p:spPr bwMode="auto">
          <a:xfrm>
            <a:off x="457200" y="4114800"/>
            <a:ext cx="762000" cy="457200"/>
          </a:xfrm>
          <a:prstGeom prst="bevel">
            <a:avLst>
              <a:gd name="adj" fmla="val 12500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FF3300"/>
                </a:solidFill>
              </a:rPr>
              <a:t>h</a:t>
            </a:r>
            <a:r>
              <a:rPr lang="en-US" altLang="zh-CN" sz="2000" b="1" baseline="-25000">
                <a:solidFill>
                  <a:srgbClr val="FF3300"/>
                </a:solidFill>
              </a:rPr>
              <a:t>1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</a:p>
        </p:txBody>
      </p:sp>
      <p:sp>
        <p:nvSpPr>
          <p:cNvPr id="54373" name="Text Box 101"/>
          <p:cNvSpPr txBox="1">
            <a:spLocks noChangeArrowheads="1"/>
          </p:cNvSpPr>
          <p:nvPr/>
        </p:nvSpPr>
        <p:spPr bwMode="auto">
          <a:xfrm>
            <a:off x="1219200" y="4114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有根</a:t>
            </a:r>
            <a:r>
              <a:rPr lang="en-US" altLang="zh-CN" sz="2400" b="1"/>
              <a:t>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</a:rPr>
              <a:t>0</a:t>
            </a:r>
            <a:r>
              <a:rPr lang="en-US" altLang="zh-CN" sz="2000" b="1">
                <a:sym typeface="Symbol" charset="0"/>
              </a:rPr>
              <a:t>,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</a:rPr>
              <a:t>2</a:t>
            </a:r>
            <a:r>
              <a:rPr lang="en-US" altLang="zh-CN" sz="2000" b="1">
                <a:solidFill>
                  <a:schemeClr val="accent2"/>
                </a:solidFill>
              </a:rPr>
              <a:t>  </a:t>
            </a:r>
            <a:r>
              <a:rPr lang="en-US" altLang="zh-CN" sz="2000" b="1">
                <a:sym typeface="Symbol" charset="0"/>
              </a:rPr>
              <a:t></a:t>
            </a:r>
          </a:p>
        </p:txBody>
      </p:sp>
      <p:grpSp>
        <p:nvGrpSpPr>
          <p:cNvPr id="54396" name="Group 124"/>
          <p:cNvGrpSpPr>
            <a:grpSpLocks/>
          </p:cNvGrpSpPr>
          <p:nvPr/>
        </p:nvGrpSpPr>
        <p:grpSpPr bwMode="auto">
          <a:xfrm>
            <a:off x="3048000" y="4191000"/>
            <a:ext cx="3522663" cy="373063"/>
            <a:chOff x="2168" y="3018"/>
            <a:chExt cx="2219" cy="235"/>
          </a:xfrm>
        </p:grpSpPr>
        <p:sp>
          <p:nvSpPr>
            <p:cNvPr id="54375" name="Rectangle 103"/>
            <p:cNvSpPr>
              <a:spLocks noChangeArrowheads="1"/>
            </p:cNvSpPr>
            <p:nvPr/>
          </p:nvSpPr>
          <p:spPr bwMode="auto">
            <a:xfrm>
              <a:off x="4331" y="3038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4376" name="Rectangle 104"/>
            <p:cNvSpPr>
              <a:spLocks noChangeArrowheads="1"/>
            </p:cNvSpPr>
            <p:nvPr/>
          </p:nvSpPr>
          <p:spPr bwMode="auto">
            <a:xfrm>
              <a:off x="3790" y="3038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)(</a:t>
              </a:r>
              <a:endParaRPr lang="en-US" altLang="zh-CN"/>
            </a:p>
          </p:txBody>
        </p:sp>
        <p:sp>
          <p:nvSpPr>
            <p:cNvPr id="54377" name="Rectangle 105"/>
            <p:cNvSpPr>
              <a:spLocks noChangeArrowheads="1"/>
            </p:cNvSpPr>
            <p:nvPr/>
          </p:nvSpPr>
          <p:spPr bwMode="auto">
            <a:xfrm>
              <a:off x="3251" y="3038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)(</a:t>
              </a:r>
              <a:endParaRPr lang="en-US" altLang="zh-CN"/>
            </a:p>
          </p:txBody>
        </p:sp>
        <p:sp>
          <p:nvSpPr>
            <p:cNvPr id="54378" name="Rectangle 106"/>
            <p:cNvSpPr>
              <a:spLocks noChangeArrowheads="1"/>
            </p:cNvSpPr>
            <p:nvPr/>
          </p:nvSpPr>
          <p:spPr bwMode="auto">
            <a:xfrm>
              <a:off x="2696" y="3038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4379" name="Rectangle 107"/>
            <p:cNvSpPr>
              <a:spLocks noChangeArrowheads="1"/>
            </p:cNvSpPr>
            <p:nvPr/>
          </p:nvSpPr>
          <p:spPr bwMode="auto">
            <a:xfrm>
              <a:off x="2478" y="3038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4380" name="Rectangle 108"/>
            <p:cNvSpPr>
              <a:spLocks noChangeArrowheads="1"/>
            </p:cNvSpPr>
            <p:nvPr/>
          </p:nvSpPr>
          <p:spPr bwMode="auto">
            <a:xfrm>
              <a:off x="2308" y="3038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4381" name="Rectangle 109"/>
            <p:cNvSpPr>
              <a:spLocks noChangeArrowheads="1"/>
            </p:cNvSpPr>
            <p:nvPr/>
          </p:nvSpPr>
          <p:spPr bwMode="auto">
            <a:xfrm>
              <a:off x="4262" y="313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chemeClr val="accent2"/>
                  </a:solidFill>
                </a:rPr>
                <a:t>2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4382" name="Rectangle 110"/>
            <p:cNvSpPr>
              <a:spLocks noChangeArrowheads="1"/>
            </p:cNvSpPr>
            <p:nvPr/>
          </p:nvSpPr>
          <p:spPr bwMode="auto">
            <a:xfrm>
              <a:off x="3720" y="313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chemeClr val="accent2"/>
                  </a:solidFill>
                </a:rPr>
                <a:t>0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4383" name="Rectangle 111"/>
            <p:cNvSpPr>
              <a:spLocks noChangeArrowheads="1"/>
            </p:cNvSpPr>
            <p:nvPr/>
          </p:nvSpPr>
          <p:spPr bwMode="auto">
            <a:xfrm>
              <a:off x="2247" y="313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4384" name="Rectangle 112"/>
            <p:cNvSpPr>
              <a:spLocks noChangeArrowheads="1"/>
            </p:cNvSpPr>
            <p:nvPr/>
          </p:nvSpPr>
          <p:spPr bwMode="auto">
            <a:xfrm>
              <a:off x="4173" y="303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chemeClr val="accent2"/>
                  </a:solidFill>
                </a:rPr>
                <a:t>x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4385" name="Rectangle 113"/>
            <p:cNvSpPr>
              <a:spLocks noChangeArrowheads="1"/>
            </p:cNvSpPr>
            <p:nvPr/>
          </p:nvSpPr>
          <p:spPr bwMode="auto">
            <a:xfrm>
              <a:off x="3920" y="303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4386" name="Rectangle 114"/>
            <p:cNvSpPr>
              <a:spLocks noChangeArrowheads="1"/>
            </p:cNvSpPr>
            <p:nvPr/>
          </p:nvSpPr>
          <p:spPr bwMode="auto">
            <a:xfrm>
              <a:off x="3633" y="303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chemeClr val="accent2"/>
                  </a:solidFill>
                </a:rPr>
                <a:t>x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4387" name="Rectangle 115"/>
            <p:cNvSpPr>
              <a:spLocks noChangeArrowheads="1"/>
            </p:cNvSpPr>
            <p:nvPr/>
          </p:nvSpPr>
          <p:spPr bwMode="auto">
            <a:xfrm>
              <a:off x="3381" y="303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4388" name="Rectangle 116"/>
            <p:cNvSpPr>
              <a:spLocks noChangeArrowheads="1"/>
            </p:cNvSpPr>
            <p:nvPr/>
          </p:nvSpPr>
          <p:spPr bwMode="auto">
            <a:xfrm>
              <a:off x="3131" y="3038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8000"/>
                  </a:solidFill>
                </a:rPr>
                <a:t>B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54389" name="Rectangle 117"/>
            <p:cNvSpPr>
              <a:spLocks noChangeArrowheads="1"/>
            </p:cNvSpPr>
            <p:nvPr/>
          </p:nvSpPr>
          <p:spPr bwMode="auto">
            <a:xfrm>
              <a:off x="2772" y="3038"/>
              <a:ext cx="19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8000"/>
                  </a:solidFill>
                </a:rPr>
                <a:t>A</a:t>
              </a:r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4390" name="Rectangle 118"/>
            <p:cNvSpPr>
              <a:spLocks noChangeArrowheads="1"/>
            </p:cNvSpPr>
            <p:nvPr/>
          </p:nvSpPr>
          <p:spPr bwMode="auto">
            <a:xfrm>
              <a:off x="2384" y="303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4391" name="Rectangle 119"/>
            <p:cNvSpPr>
              <a:spLocks noChangeArrowheads="1"/>
            </p:cNvSpPr>
            <p:nvPr/>
          </p:nvSpPr>
          <p:spPr bwMode="auto">
            <a:xfrm>
              <a:off x="2168" y="303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FF3300"/>
                  </a:solidFill>
                </a:rPr>
                <a:t>h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4392" name="Rectangle 120"/>
            <p:cNvSpPr>
              <a:spLocks noChangeArrowheads="1"/>
            </p:cNvSpPr>
            <p:nvPr/>
          </p:nvSpPr>
          <p:spPr bwMode="auto">
            <a:xfrm>
              <a:off x="4037" y="3018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Symbol" charset="0"/>
                </a:rPr>
                <a:t>-</a:t>
              </a:r>
              <a:endParaRPr lang="en-US" altLang="zh-CN"/>
            </a:p>
          </p:txBody>
        </p:sp>
        <p:sp>
          <p:nvSpPr>
            <p:cNvPr id="54393" name="Rectangle 121"/>
            <p:cNvSpPr>
              <a:spLocks noChangeArrowheads="1"/>
            </p:cNvSpPr>
            <p:nvPr/>
          </p:nvSpPr>
          <p:spPr bwMode="auto">
            <a:xfrm>
              <a:off x="3498" y="3018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Symbol" charset="0"/>
                </a:rPr>
                <a:t>-</a:t>
              </a:r>
              <a:endParaRPr lang="en-US" altLang="zh-CN"/>
            </a:p>
          </p:txBody>
        </p:sp>
        <p:sp>
          <p:nvSpPr>
            <p:cNvPr id="54394" name="Rectangle 122"/>
            <p:cNvSpPr>
              <a:spLocks noChangeArrowheads="1"/>
            </p:cNvSpPr>
            <p:nvPr/>
          </p:nvSpPr>
          <p:spPr bwMode="auto">
            <a:xfrm>
              <a:off x="3001" y="3018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Symbol" charset="0"/>
                </a:rPr>
                <a:t>+</a:t>
              </a:r>
              <a:endParaRPr lang="en-US" altLang="zh-CN"/>
            </a:p>
          </p:txBody>
        </p:sp>
        <p:sp>
          <p:nvSpPr>
            <p:cNvPr id="54395" name="Rectangle 123"/>
            <p:cNvSpPr>
              <a:spLocks noChangeArrowheads="1"/>
            </p:cNvSpPr>
            <p:nvPr/>
          </p:nvSpPr>
          <p:spPr bwMode="auto">
            <a:xfrm>
              <a:off x="2569" y="3018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Symbol" charset="0"/>
                </a:rPr>
                <a:t>=</a:t>
              </a:r>
              <a:endParaRPr lang="en-US" altLang="zh-CN"/>
            </a:p>
          </p:txBody>
        </p:sp>
      </p:grpSp>
      <p:sp>
        <p:nvSpPr>
          <p:cNvPr id="54397" name="Text Box 125"/>
          <p:cNvSpPr txBox="1">
            <a:spLocks noChangeArrowheads="1"/>
          </p:cNvSpPr>
          <p:nvPr/>
        </p:nvSpPr>
        <p:spPr bwMode="auto">
          <a:xfrm>
            <a:off x="1219200" y="4572000"/>
            <a:ext cx="587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由余下条件</a:t>
            </a:r>
            <a:r>
              <a:rPr lang="en-US" altLang="zh-CN" sz="2400" b="1"/>
              <a:t> </a:t>
            </a:r>
            <a:r>
              <a:rPr lang="en-US" altLang="zh-CN" sz="2000" b="1" i="1">
                <a:solidFill>
                  <a:srgbClr val="FF3300"/>
                </a:solidFill>
              </a:rPr>
              <a:t>h</a:t>
            </a:r>
            <a:r>
              <a:rPr lang="en-US" altLang="zh-CN" sz="2000" b="1" baseline="-25000">
                <a:solidFill>
                  <a:srgbClr val="FF3300"/>
                </a:solidFill>
              </a:rPr>
              <a:t>1</a:t>
            </a:r>
            <a:r>
              <a:rPr lang="en-US" altLang="zh-CN" sz="2000" b="1"/>
              <a:t>(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</a:rPr>
              <a:t>1</a:t>
            </a:r>
            <a:r>
              <a:rPr lang="en-US" altLang="zh-CN" sz="2000" b="1"/>
              <a:t>) = </a:t>
            </a:r>
            <a:r>
              <a:rPr lang="en-US" altLang="zh-CN" sz="2000" b="1">
                <a:sym typeface="Symbol" charset="0"/>
              </a:rPr>
              <a:t>1 </a:t>
            </a:r>
            <a:r>
              <a:rPr lang="zh-CN" altLang="en-US" sz="2400" b="1">
                <a:sym typeface="Symbol" charset="0"/>
              </a:rPr>
              <a:t>和</a:t>
            </a:r>
            <a:r>
              <a:rPr lang="en-US" altLang="zh-CN" sz="2000" b="1">
                <a:sym typeface="Symbol" charset="0"/>
              </a:rPr>
              <a:t> </a:t>
            </a:r>
            <a:r>
              <a:rPr lang="en-US" altLang="zh-CN" sz="2000" b="1" i="1">
                <a:solidFill>
                  <a:srgbClr val="FF3300"/>
                </a:solidFill>
              </a:rPr>
              <a:t>h</a:t>
            </a:r>
            <a:r>
              <a:rPr lang="en-US" altLang="zh-CN" sz="2000" b="1" baseline="-25000">
                <a:solidFill>
                  <a:srgbClr val="FF3300"/>
                </a:solidFill>
              </a:rPr>
              <a:t>1</a:t>
            </a:r>
            <a:r>
              <a:rPr lang="zh-CN" altLang="en-US" sz="2000" b="1" i="1">
                <a:solidFill>
                  <a:srgbClr val="FF3300"/>
                </a:solidFill>
              </a:rPr>
              <a:t>’</a:t>
            </a:r>
            <a:r>
              <a:rPr lang="en-US" altLang="zh-CN" sz="2000" b="1"/>
              <a:t>(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</a:rPr>
              <a:t>1</a:t>
            </a:r>
            <a:r>
              <a:rPr lang="en-US" altLang="zh-CN" sz="2000" b="1"/>
              <a:t>) = 0 </a:t>
            </a:r>
            <a:r>
              <a:rPr lang="zh-CN" altLang="en-US" sz="2400" b="1"/>
              <a:t>可解。</a:t>
            </a:r>
            <a:endParaRPr lang="en-US" altLang="zh-CN" sz="2400" b="1"/>
          </a:p>
        </p:txBody>
      </p:sp>
      <p:sp>
        <p:nvSpPr>
          <p:cNvPr id="54398" name="Text Box 126"/>
          <p:cNvSpPr txBox="1">
            <a:spLocks noChangeArrowheads="1"/>
          </p:cNvSpPr>
          <p:nvPr/>
        </p:nvSpPr>
        <p:spPr bwMode="auto">
          <a:xfrm>
            <a:off x="1219200" y="35814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与</a:t>
            </a:r>
            <a:r>
              <a:rPr lang="en-US" altLang="zh-CN" sz="2000" b="1" i="1">
                <a:solidFill>
                  <a:srgbClr val="FF3300"/>
                </a:solidFill>
              </a:rPr>
              <a:t>h</a:t>
            </a:r>
            <a:r>
              <a:rPr lang="en-US" altLang="zh-CN" sz="2000" b="1" baseline="-25000">
                <a:solidFill>
                  <a:srgbClr val="FF3300"/>
                </a:solidFill>
              </a:rPr>
              <a:t>0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 </a:t>
            </a:r>
            <a:r>
              <a:rPr lang="zh-CN" altLang="en-US" sz="2400" b="1"/>
              <a:t>完全类似。</a:t>
            </a:r>
            <a:endParaRPr lang="en-US" altLang="zh-CN" sz="2400" b="1"/>
          </a:p>
        </p:txBody>
      </p:sp>
      <p:grpSp>
        <p:nvGrpSpPr>
          <p:cNvPr id="54406" name="Group 134"/>
          <p:cNvGrpSpPr>
            <a:grpSpLocks/>
          </p:cNvGrpSpPr>
          <p:nvPr/>
        </p:nvGrpSpPr>
        <p:grpSpPr bwMode="auto">
          <a:xfrm>
            <a:off x="457200" y="4953000"/>
            <a:ext cx="762000" cy="647700"/>
            <a:chOff x="288" y="3144"/>
            <a:chExt cx="480" cy="408"/>
          </a:xfrm>
        </p:grpSpPr>
        <p:sp>
          <p:nvSpPr>
            <p:cNvPr id="54399" name="AutoShape 127" descr="新闻纸"/>
            <p:cNvSpPr>
              <a:spLocks noChangeArrowheads="1"/>
            </p:cNvSpPr>
            <p:nvPr/>
          </p:nvSpPr>
          <p:spPr bwMode="auto">
            <a:xfrm>
              <a:off x="288" y="3168"/>
              <a:ext cx="480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FF3300"/>
                  </a:solidFill>
                </a:rPr>
                <a:t>   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x</a:t>
              </a:r>
              <a:r>
                <a:rPr lang="en-US" altLang="zh-CN" sz="2000" b="1"/>
                <a:t>)</a:t>
              </a:r>
            </a:p>
          </p:txBody>
        </p:sp>
        <p:grpSp>
          <p:nvGrpSpPr>
            <p:cNvPr id="54403" name="Group 131"/>
            <p:cNvGrpSpPr>
              <a:grpSpLocks/>
            </p:cNvGrpSpPr>
            <p:nvPr/>
          </p:nvGrpSpPr>
          <p:grpSpPr bwMode="auto">
            <a:xfrm>
              <a:off x="312" y="3144"/>
              <a:ext cx="288" cy="354"/>
              <a:chOff x="1872" y="2808"/>
              <a:chExt cx="288" cy="407"/>
            </a:xfrm>
          </p:grpSpPr>
          <p:sp>
            <p:nvSpPr>
              <p:cNvPr id="54404" name="Text Box 132"/>
              <p:cNvSpPr txBox="1">
                <a:spLocks noChangeArrowheads="1"/>
              </p:cNvSpPr>
              <p:nvPr/>
            </p:nvSpPr>
            <p:spPr bwMode="auto">
              <a:xfrm>
                <a:off x="1872" y="2808"/>
                <a:ext cx="240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3300"/>
                    </a:solidFill>
                    <a:sym typeface="Symbol" charset="0"/>
                  </a:rPr>
                  <a:t></a:t>
                </a:r>
                <a:endParaRPr lang="en-US" altLang="zh-CN" sz="18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54405" name="Text Box 133"/>
              <p:cNvSpPr txBox="1">
                <a:spLocks noChangeArrowheads="1"/>
              </p:cNvSpPr>
              <p:nvPr/>
            </p:nvSpPr>
            <p:spPr bwMode="auto">
              <a:xfrm>
                <a:off x="1872" y="2928"/>
                <a:ext cx="28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</a:rPr>
                  <a:t>h</a:t>
                </a:r>
                <a:r>
                  <a:rPr lang="en-US" altLang="zh-CN" sz="2000" b="1" baseline="-25000">
                    <a:solidFill>
                      <a:srgbClr val="FF3300"/>
                    </a:solidFill>
                  </a:rPr>
                  <a:t>1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</p:grpSp>
      </p:grpSp>
      <p:sp>
        <p:nvSpPr>
          <p:cNvPr id="54407" name="Text Box 135"/>
          <p:cNvSpPr txBox="1">
            <a:spLocks noChangeArrowheads="1"/>
          </p:cNvSpPr>
          <p:nvPr/>
        </p:nvSpPr>
        <p:spPr bwMode="auto">
          <a:xfrm>
            <a:off x="1219200" y="5105400"/>
            <a:ext cx="2416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有根</a:t>
            </a:r>
            <a:r>
              <a:rPr lang="en-US" altLang="zh-CN" sz="2400" b="1"/>
              <a:t>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</a:rPr>
              <a:t>0</a:t>
            </a:r>
            <a:r>
              <a:rPr lang="en-US" altLang="zh-CN" sz="2000" b="1">
                <a:sym typeface="Symbol" charset="0"/>
              </a:rPr>
              <a:t>,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</a:rPr>
              <a:t>1</a:t>
            </a:r>
            <a:r>
              <a:rPr lang="en-US" altLang="zh-CN" sz="2000" b="1">
                <a:sym typeface="Symbol" charset="0"/>
              </a:rPr>
              <a:t>,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</a:rPr>
              <a:t>2</a:t>
            </a:r>
            <a:r>
              <a:rPr lang="en-US" altLang="zh-CN" sz="2000" b="1">
                <a:solidFill>
                  <a:schemeClr val="accent2"/>
                </a:solidFill>
              </a:rPr>
              <a:t>  </a:t>
            </a:r>
            <a:r>
              <a:rPr lang="en-US" altLang="zh-CN" sz="2000" b="1">
                <a:sym typeface="Symbol" charset="0"/>
              </a:rPr>
              <a:t></a:t>
            </a:r>
          </a:p>
        </p:txBody>
      </p:sp>
      <p:grpSp>
        <p:nvGrpSpPr>
          <p:cNvPr id="54431" name="Group 159"/>
          <p:cNvGrpSpPr>
            <a:grpSpLocks/>
          </p:cNvGrpSpPr>
          <p:nvPr/>
        </p:nvGrpSpPr>
        <p:grpSpPr bwMode="auto">
          <a:xfrm>
            <a:off x="3429000" y="5029200"/>
            <a:ext cx="3849688" cy="561975"/>
            <a:chOff x="2301" y="3287"/>
            <a:chExt cx="2425" cy="354"/>
          </a:xfrm>
        </p:grpSpPr>
        <p:grpSp>
          <p:nvGrpSpPr>
            <p:cNvPr id="54400" name="Group 128"/>
            <p:cNvGrpSpPr>
              <a:grpSpLocks/>
            </p:cNvGrpSpPr>
            <p:nvPr/>
          </p:nvGrpSpPr>
          <p:grpSpPr bwMode="auto">
            <a:xfrm>
              <a:off x="2301" y="3287"/>
              <a:ext cx="288" cy="354"/>
              <a:chOff x="1872" y="2808"/>
              <a:chExt cx="288" cy="407"/>
            </a:xfrm>
          </p:grpSpPr>
          <p:sp>
            <p:nvSpPr>
              <p:cNvPr id="54401" name="Text Box 129"/>
              <p:cNvSpPr txBox="1">
                <a:spLocks noChangeArrowheads="1"/>
              </p:cNvSpPr>
              <p:nvPr/>
            </p:nvSpPr>
            <p:spPr bwMode="auto">
              <a:xfrm>
                <a:off x="1872" y="2808"/>
                <a:ext cx="240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3300"/>
                    </a:solidFill>
                    <a:sym typeface="Symbol" charset="0"/>
                  </a:rPr>
                  <a:t></a:t>
                </a:r>
                <a:endParaRPr lang="en-US" altLang="zh-CN" sz="18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54402" name="Text Box 130"/>
              <p:cNvSpPr txBox="1">
                <a:spLocks noChangeArrowheads="1"/>
              </p:cNvSpPr>
              <p:nvPr/>
            </p:nvSpPr>
            <p:spPr bwMode="auto">
              <a:xfrm>
                <a:off x="1872" y="2928"/>
                <a:ext cx="28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</a:rPr>
                  <a:t>h</a:t>
                </a:r>
                <a:r>
                  <a:rPr lang="en-US" altLang="zh-CN" sz="2000" b="1" baseline="-25000">
                    <a:solidFill>
                      <a:srgbClr val="FF3300"/>
                    </a:solidFill>
                  </a:rPr>
                  <a:t>1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</p:grpSp>
        <p:sp>
          <p:nvSpPr>
            <p:cNvPr id="54409" name="Rectangle 137"/>
            <p:cNvSpPr>
              <a:spLocks noChangeArrowheads="1"/>
            </p:cNvSpPr>
            <p:nvPr/>
          </p:nvSpPr>
          <p:spPr bwMode="auto">
            <a:xfrm>
              <a:off x="4673" y="3426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4410" name="Rectangle 138"/>
            <p:cNvSpPr>
              <a:spLocks noChangeArrowheads="1"/>
            </p:cNvSpPr>
            <p:nvPr/>
          </p:nvSpPr>
          <p:spPr bwMode="auto">
            <a:xfrm>
              <a:off x="4123" y="3426"/>
              <a:ext cx="1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</a:rPr>
                <a:t>)(</a:t>
              </a:r>
              <a:endParaRPr lang="en-US" altLang="zh-CN"/>
            </a:p>
          </p:txBody>
        </p:sp>
        <p:sp>
          <p:nvSpPr>
            <p:cNvPr id="54411" name="Rectangle 139"/>
            <p:cNvSpPr>
              <a:spLocks noChangeArrowheads="1"/>
            </p:cNvSpPr>
            <p:nvPr/>
          </p:nvSpPr>
          <p:spPr bwMode="auto">
            <a:xfrm>
              <a:off x="3582" y="3426"/>
              <a:ext cx="1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</a:rPr>
                <a:t>)(</a:t>
              </a:r>
              <a:endParaRPr lang="en-US" altLang="zh-CN"/>
            </a:p>
          </p:txBody>
        </p:sp>
        <p:sp>
          <p:nvSpPr>
            <p:cNvPr id="54412" name="Rectangle 140"/>
            <p:cNvSpPr>
              <a:spLocks noChangeArrowheads="1"/>
            </p:cNvSpPr>
            <p:nvPr/>
          </p:nvSpPr>
          <p:spPr bwMode="auto">
            <a:xfrm>
              <a:off x="3090" y="3426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4413" name="Rectangle 141"/>
            <p:cNvSpPr>
              <a:spLocks noChangeArrowheads="1"/>
            </p:cNvSpPr>
            <p:nvPr/>
          </p:nvSpPr>
          <p:spPr bwMode="auto">
            <a:xfrm>
              <a:off x="2688" y="3426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4414" name="Rectangle 142"/>
            <p:cNvSpPr>
              <a:spLocks noChangeArrowheads="1"/>
            </p:cNvSpPr>
            <p:nvPr/>
          </p:nvSpPr>
          <p:spPr bwMode="auto">
            <a:xfrm>
              <a:off x="2516" y="3426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4415" name="Rectangle 143"/>
            <p:cNvSpPr>
              <a:spLocks noChangeArrowheads="1"/>
            </p:cNvSpPr>
            <p:nvPr/>
          </p:nvSpPr>
          <p:spPr bwMode="auto">
            <a:xfrm>
              <a:off x="4602" y="352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chemeClr val="accent2"/>
                  </a:solidFill>
                </a:rPr>
                <a:t>2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4416" name="Rectangle 144"/>
            <p:cNvSpPr>
              <a:spLocks noChangeArrowheads="1"/>
            </p:cNvSpPr>
            <p:nvPr/>
          </p:nvSpPr>
          <p:spPr bwMode="auto">
            <a:xfrm>
              <a:off x="4055" y="352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chemeClr val="accent2"/>
                  </a:solidFill>
                </a:rPr>
                <a:t>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4417" name="Rectangle 145"/>
            <p:cNvSpPr>
              <a:spLocks noChangeArrowheads="1"/>
            </p:cNvSpPr>
            <p:nvPr/>
          </p:nvSpPr>
          <p:spPr bwMode="auto">
            <a:xfrm>
              <a:off x="3511" y="352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chemeClr val="accent2"/>
                  </a:solidFill>
                </a:rPr>
                <a:t>0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4418" name="Rectangle 146"/>
            <p:cNvSpPr>
              <a:spLocks noChangeArrowheads="1"/>
            </p:cNvSpPr>
            <p:nvPr/>
          </p:nvSpPr>
          <p:spPr bwMode="auto">
            <a:xfrm>
              <a:off x="3027" y="352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8000"/>
                  </a:solidFill>
                </a:rPr>
                <a:t>1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54419" name="Rectangle 147"/>
            <p:cNvSpPr>
              <a:spLocks noChangeArrowheads="1"/>
            </p:cNvSpPr>
            <p:nvPr/>
          </p:nvSpPr>
          <p:spPr bwMode="auto">
            <a:xfrm>
              <a:off x="4511" y="342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chemeClr val="accent2"/>
                  </a:solidFill>
                </a:rPr>
                <a:t>x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4420" name="Rectangle 148"/>
            <p:cNvSpPr>
              <a:spLocks noChangeArrowheads="1"/>
            </p:cNvSpPr>
            <p:nvPr/>
          </p:nvSpPr>
          <p:spPr bwMode="auto">
            <a:xfrm>
              <a:off x="4255" y="342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4421" name="Rectangle 149"/>
            <p:cNvSpPr>
              <a:spLocks noChangeArrowheads="1"/>
            </p:cNvSpPr>
            <p:nvPr/>
          </p:nvSpPr>
          <p:spPr bwMode="auto">
            <a:xfrm>
              <a:off x="3971" y="342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chemeClr val="accent2"/>
                  </a:solidFill>
                </a:rPr>
                <a:t>x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4422" name="Rectangle 150"/>
            <p:cNvSpPr>
              <a:spLocks noChangeArrowheads="1"/>
            </p:cNvSpPr>
            <p:nvPr/>
          </p:nvSpPr>
          <p:spPr bwMode="auto">
            <a:xfrm>
              <a:off x="3714" y="342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4423" name="Rectangle 151"/>
            <p:cNvSpPr>
              <a:spLocks noChangeArrowheads="1"/>
            </p:cNvSpPr>
            <p:nvPr/>
          </p:nvSpPr>
          <p:spPr bwMode="auto">
            <a:xfrm>
              <a:off x="3423" y="342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chemeClr val="accent2"/>
                  </a:solidFill>
                </a:rPr>
                <a:t>x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4424" name="Rectangle 152"/>
            <p:cNvSpPr>
              <a:spLocks noChangeArrowheads="1"/>
            </p:cNvSpPr>
            <p:nvPr/>
          </p:nvSpPr>
          <p:spPr bwMode="auto">
            <a:xfrm>
              <a:off x="3166" y="342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4425" name="Rectangle 153"/>
            <p:cNvSpPr>
              <a:spLocks noChangeArrowheads="1"/>
            </p:cNvSpPr>
            <p:nvPr/>
          </p:nvSpPr>
          <p:spPr bwMode="auto">
            <a:xfrm>
              <a:off x="2910" y="3426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8000"/>
                  </a:solidFill>
                </a:rPr>
                <a:t>C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54426" name="Rectangle 154"/>
            <p:cNvSpPr>
              <a:spLocks noChangeArrowheads="1"/>
            </p:cNvSpPr>
            <p:nvPr/>
          </p:nvSpPr>
          <p:spPr bwMode="auto">
            <a:xfrm>
              <a:off x="2593" y="342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4427" name="Rectangle 155"/>
            <p:cNvSpPr>
              <a:spLocks noChangeArrowheads="1"/>
            </p:cNvSpPr>
            <p:nvPr/>
          </p:nvSpPr>
          <p:spPr bwMode="auto">
            <a:xfrm>
              <a:off x="4374" y="3407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Symbol" charset="0"/>
                </a:rPr>
                <a:t>-</a:t>
              </a:r>
              <a:endParaRPr lang="en-US" altLang="zh-CN"/>
            </a:p>
          </p:txBody>
        </p:sp>
        <p:sp>
          <p:nvSpPr>
            <p:cNvPr id="54428" name="Rectangle 156"/>
            <p:cNvSpPr>
              <a:spLocks noChangeArrowheads="1"/>
            </p:cNvSpPr>
            <p:nvPr/>
          </p:nvSpPr>
          <p:spPr bwMode="auto">
            <a:xfrm>
              <a:off x="3833" y="3407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Symbol" charset="0"/>
                </a:rPr>
                <a:t>-</a:t>
              </a:r>
              <a:endParaRPr lang="en-US" altLang="zh-CN"/>
            </a:p>
          </p:txBody>
        </p:sp>
        <p:sp>
          <p:nvSpPr>
            <p:cNvPr id="54429" name="Rectangle 157"/>
            <p:cNvSpPr>
              <a:spLocks noChangeArrowheads="1"/>
            </p:cNvSpPr>
            <p:nvPr/>
          </p:nvSpPr>
          <p:spPr bwMode="auto">
            <a:xfrm>
              <a:off x="3285" y="3407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Symbol" charset="0"/>
                </a:rPr>
                <a:t>-</a:t>
              </a:r>
              <a:endParaRPr lang="en-US" altLang="zh-CN"/>
            </a:p>
          </p:txBody>
        </p:sp>
        <p:sp>
          <p:nvSpPr>
            <p:cNvPr id="54430" name="Rectangle 158"/>
            <p:cNvSpPr>
              <a:spLocks noChangeArrowheads="1"/>
            </p:cNvSpPr>
            <p:nvPr/>
          </p:nvSpPr>
          <p:spPr bwMode="auto">
            <a:xfrm>
              <a:off x="2781" y="3407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Symbol" charset="0"/>
                </a:rPr>
                <a:t>=</a:t>
              </a:r>
              <a:endParaRPr lang="en-US" altLang="zh-CN"/>
            </a:p>
          </p:txBody>
        </p:sp>
      </p:grpSp>
      <p:grpSp>
        <p:nvGrpSpPr>
          <p:cNvPr id="54466" name="Group 194"/>
          <p:cNvGrpSpPr>
            <a:grpSpLocks/>
          </p:cNvGrpSpPr>
          <p:nvPr/>
        </p:nvGrpSpPr>
        <p:grpSpPr bwMode="auto">
          <a:xfrm>
            <a:off x="1295400" y="5443538"/>
            <a:ext cx="4038600" cy="576262"/>
            <a:chOff x="816" y="3429"/>
            <a:chExt cx="2544" cy="363"/>
          </a:xfrm>
        </p:grpSpPr>
        <p:grpSp>
          <p:nvGrpSpPr>
            <p:cNvPr id="54433" name="Group 161"/>
            <p:cNvGrpSpPr>
              <a:grpSpLocks/>
            </p:cNvGrpSpPr>
            <p:nvPr/>
          </p:nvGrpSpPr>
          <p:grpSpPr bwMode="auto">
            <a:xfrm>
              <a:off x="1149" y="3429"/>
              <a:ext cx="288" cy="354"/>
              <a:chOff x="1872" y="2808"/>
              <a:chExt cx="288" cy="407"/>
            </a:xfrm>
          </p:grpSpPr>
          <p:sp>
            <p:nvSpPr>
              <p:cNvPr id="54434" name="Text Box 162"/>
              <p:cNvSpPr txBox="1">
                <a:spLocks noChangeArrowheads="1"/>
              </p:cNvSpPr>
              <p:nvPr/>
            </p:nvSpPr>
            <p:spPr bwMode="auto">
              <a:xfrm>
                <a:off x="1872" y="2808"/>
                <a:ext cx="240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3300"/>
                    </a:solidFill>
                    <a:sym typeface="Symbol" charset="0"/>
                  </a:rPr>
                  <a:t></a:t>
                </a:r>
                <a:endParaRPr lang="en-US" altLang="zh-CN" sz="18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54435" name="Text Box 163"/>
              <p:cNvSpPr txBox="1">
                <a:spLocks noChangeArrowheads="1"/>
              </p:cNvSpPr>
              <p:nvPr/>
            </p:nvSpPr>
            <p:spPr bwMode="auto">
              <a:xfrm>
                <a:off x="1872" y="2928"/>
                <a:ext cx="28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</a:rPr>
                  <a:t>h</a:t>
                </a:r>
                <a:r>
                  <a:rPr lang="en-US" altLang="zh-CN" sz="2000" b="1" baseline="-25000">
                    <a:solidFill>
                      <a:srgbClr val="FF3300"/>
                    </a:solidFill>
                  </a:rPr>
                  <a:t>1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</p:grpSp>
        <p:sp>
          <p:nvSpPr>
            <p:cNvPr id="54458" name="Text Box 186"/>
            <p:cNvSpPr txBox="1">
              <a:spLocks noChangeArrowheads="1"/>
            </p:cNvSpPr>
            <p:nvPr/>
          </p:nvSpPr>
          <p:spPr bwMode="auto">
            <a:xfrm>
              <a:off x="816" y="3504"/>
              <a:ext cx="2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又</a:t>
              </a:r>
              <a:r>
                <a:rPr lang="en-US" altLang="zh-CN" sz="2400" b="1"/>
                <a:t>:  </a:t>
              </a:r>
              <a:r>
                <a:rPr lang="en-US" altLang="zh-CN" sz="2000" b="1" i="1">
                  <a:solidFill>
                    <a:srgbClr val="FF3300"/>
                  </a:solidFill>
                </a:rPr>
                <a:t>   </a:t>
              </a:r>
              <a:r>
                <a:rPr lang="zh-CN" altLang="en-US" sz="2000" b="1" i="1">
                  <a:solidFill>
                    <a:srgbClr val="FF3300"/>
                  </a:solidFill>
                </a:rPr>
                <a:t>’</a:t>
              </a:r>
              <a:r>
                <a:rPr lang="en-US" altLang="zh-CN" sz="2000" b="1"/>
                <a:t>(</a:t>
              </a:r>
              <a:r>
                <a:rPr lang="en-US" altLang="zh-CN" sz="20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000" b="1" baseline="-25000">
                  <a:solidFill>
                    <a:schemeClr val="accent2"/>
                  </a:solidFill>
                </a:rPr>
                <a:t>1</a:t>
              </a:r>
              <a:r>
                <a:rPr lang="en-US" altLang="zh-CN" sz="2000" b="1"/>
                <a:t>) = </a:t>
              </a:r>
              <a:r>
                <a:rPr lang="en-US" altLang="zh-CN" sz="2000" b="1">
                  <a:sym typeface="Symbol" charset="0"/>
                </a:rPr>
                <a:t>1    </a:t>
              </a:r>
              <a:r>
                <a:rPr lang="en-US" altLang="zh-CN" sz="2000" b="1" i="1">
                  <a:solidFill>
                    <a:srgbClr val="008000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8000"/>
                  </a:solidFill>
                </a:rPr>
                <a:t>1</a:t>
              </a:r>
              <a:r>
                <a:rPr lang="en-US" altLang="zh-CN" sz="2000" b="1">
                  <a:solidFill>
                    <a:srgbClr val="008000"/>
                  </a:solidFill>
                </a:rPr>
                <a:t> </a:t>
              </a:r>
              <a:r>
                <a:rPr lang="zh-CN" altLang="en-US" sz="2400" b="1"/>
                <a:t>可解。</a:t>
              </a:r>
              <a:endParaRPr lang="en-US" altLang="zh-CN" sz="2400" b="1"/>
            </a:p>
          </p:txBody>
        </p:sp>
      </p:grpSp>
      <p:grpSp>
        <p:nvGrpSpPr>
          <p:cNvPr id="54465" name="Group 193"/>
          <p:cNvGrpSpPr>
            <a:grpSpLocks/>
          </p:cNvGrpSpPr>
          <p:nvPr/>
        </p:nvGrpSpPr>
        <p:grpSpPr bwMode="auto">
          <a:xfrm>
            <a:off x="1066800" y="1981200"/>
            <a:ext cx="5943600" cy="574675"/>
            <a:chOff x="672" y="1296"/>
            <a:chExt cx="3744" cy="362"/>
          </a:xfrm>
        </p:grpSpPr>
        <p:sp>
          <p:nvSpPr>
            <p:cNvPr id="54322" name="Text Box 50"/>
            <p:cNvSpPr txBox="1">
              <a:spLocks noChangeArrowheads="1"/>
            </p:cNvSpPr>
            <p:nvPr/>
          </p:nvSpPr>
          <p:spPr bwMode="auto">
            <a:xfrm>
              <a:off x="672" y="1370"/>
              <a:ext cx="37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其中</a:t>
              </a:r>
              <a:r>
                <a:rPr lang="en-US" altLang="zh-CN" sz="2400" b="1"/>
                <a:t> </a:t>
              </a:r>
              <a:r>
                <a:rPr lang="en-US" altLang="zh-CN" sz="2000" b="1" i="1">
                  <a:solidFill>
                    <a:srgbClr val="FF3300"/>
                  </a:solidFill>
                </a:rPr>
                <a:t>h</a:t>
              </a:r>
              <a:r>
                <a:rPr lang="en-US" altLang="zh-CN" sz="2000" b="1" i="1" baseline="-25000">
                  <a:solidFill>
                    <a:srgbClr val="FF3300"/>
                  </a:solidFill>
                </a:rPr>
                <a:t>i</a:t>
              </a:r>
              <a:r>
                <a:rPr lang="en-US" altLang="zh-CN" sz="2000" b="1"/>
                <a:t>(</a:t>
              </a:r>
              <a:r>
                <a:rPr lang="en-US" altLang="zh-CN" sz="20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000" b="1" i="1" baseline="-25000">
                  <a:solidFill>
                    <a:schemeClr val="accent2"/>
                  </a:solidFill>
                </a:rPr>
                <a:t>j</a:t>
              </a:r>
              <a:r>
                <a:rPr lang="en-US" altLang="zh-CN" sz="2000" b="1"/>
                <a:t>) = </a:t>
              </a:r>
              <a:r>
                <a:rPr lang="en-US" altLang="zh-CN" sz="2000" b="1" i="1">
                  <a:sym typeface="Symbol" charset="0"/>
                </a:rPr>
                <a:t></a:t>
              </a:r>
              <a:r>
                <a:rPr lang="en-US" altLang="zh-CN" sz="2000" b="1" i="1" baseline="-25000">
                  <a:sym typeface="Symbol" charset="0"/>
                </a:rPr>
                <a:t>ij</a:t>
              </a:r>
              <a:r>
                <a:rPr lang="en-US" altLang="zh-CN" sz="2000" b="1">
                  <a:sym typeface="Symbol" charset="0"/>
                </a:rPr>
                <a:t> ,  </a:t>
              </a:r>
              <a:r>
                <a:rPr lang="en-US" altLang="zh-CN" sz="2000" b="1" i="1">
                  <a:solidFill>
                    <a:srgbClr val="FF3300"/>
                  </a:solidFill>
                </a:rPr>
                <a:t>h</a:t>
              </a:r>
              <a:r>
                <a:rPr lang="en-US" altLang="zh-CN" sz="2000" b="1" i="1" baseline="-25000">
                  <a:solidFill>
                    <a:srgbClr val="FF3300"/>
                  </a:solidFill>
                </a:rPr>
                <a:t>i</a:t>
              </a:r>
              <a:r>
                <a:rPr lang="zh-CN" altLang="en-US" sz="2000" b="1" i="1">
                  <a:solidFill>
                    <a:srgbClr val="FF3300"/>
                  </a:solidFill>
                </a:rPr>
                <a:t>’</a:t>
              </a:r>
              <a:r>
                <a:rPr lang="en-US" altLang="zh-CN" sz="2000" b="1"/>
                <a:t>(</a:t>
              </a:r>
              <a:r>
                <a:rPr lang="en-US" altLang="zh-CN" sz="20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000" b="1" baseline="-25000">
                  <a:solidFill>
                    <a:schemeClr val="accent2"/>
                  </a:solidFill>
                </a:rPr>
                <a:t>1</a:t>
              </a:r>
              <a:r>
                <a:rPr lang="en-US" altLang="zh-CN" sz="2000" b="1"/>
                <a:t>) = 0,  </a:t>
              </a:r>
              <a:r>
                <a:rPr lang="en-US" altLang="zh-CN" sz="2000" b="1" i="1"/>
                <a:t>    </a:t>
              </a:r>
              <a:r>
                <a:rPr lang="en-US" altLang="zh-CN" sz="2000" b="1"/>
                <a:t>(</a:t>
              </a:r>
              <a:r>
                <a:rPr lang="en-US" altLang="zh-CN" sz="20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000" b="1" i="1" baseline="-25000">
                  <a:solidFill>
                    <a:schemeClr val="accent2"/>
                  </a:solidFill>
                </a:rPr>
                <a:t>i</a:t>
              </a:r>
              <a:r>
                <a:rPr lang="en-US" altLang="zh-CN" sz="2000" b="1"/>
                <a:t>) = 0,  </a:t>
              </a:r>
              <a:r>
                <a:rPr lang="en-US" altLang="zh-CN" sz="2000" b="1" i="1"/>
                <a:t>    </a:t>
              </a:r>
              <a:r>
                <a:rPr lang="zh-CN" altLang="en-US" sz="2000" b="1" i="1">
                  <a:solidFill>
                    <a:srgbClr val="FF3300"/>
                  </a:solidFill>
                </a:rPr>
                <a:t>’</a:t>
              </a:r>
              <a:r>
                <a:rPr lang="en-US" altLang="zh-CN" sz="2000" b="1"/>
                <a:t>(</a:t>
              </a:r>
              <a:r>
                <a:rPr lang="en-US" altLang="zh-CN" sz="20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000" b="1" baseline="-25000">
                  <a:solidFill>
                    <a:schemeClr val="accent2"/>
                  </a:solidFill>
                </a:rPr>
                <a:t>1</a:t>
              </a:r>
              <a:r>
                <a:rPr lang="en-US" altLang="zh-CN" sz="2000" b="1"/>
                <a:t>) = 1</a:t>
              </a:r>
            </a:p>
          </p:txBody>
        </p:sp>
        <p:grpSp>
          <p:nvGrpSpPr>
            <p:cNvPr id="54459" name="Group 187"/>
            <p:cNvGrpSpPr>
              <a:grpSpLocks/>
            </p:cNvGrpSpPr>
            <p:nvPr/>
          </p:nvGrpSpPr>
          <p:grpSpPr bwMode="auto">
            <a:xfrm>
              <a:off x="2688" y="1296"/>
              <a:ext cx="288" cy="354"/>
              <a:chOff x="1872" y="2808"/>
              <a:chExt cx="288" cy="407"/>
            </a:xfrm>
          </p:grpSpPr>
          <p:sp>
            <p:nvSpPr>
              <p:cNvPr id="54460" name="Text Box 188"/>
              <p:cNvSpPr txBox="1">
                <a:spLocks noChangeArrowheads="1"/>
              </p:cNvSpPr>
              <p:nvPr/>
            </p:nvSpPr>
            <p:spPr bwMode="auto">
              <a:xfrm>
                <a:off x="1872" y="2808"/>
                <a:ext cx="240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3300"/>
                    </a:solidFill>
                    <a:sym typeface="Symbol" charset="0"/>
                  </a:rPr>
                  <a:t></a:t>
                </a:r>
                <a:endParaRPr lang="en-US" altLang="zh-CN" sz="18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54461" name="Text Box 189"/>
              <p:cNvSpPr txBox="1">
                <a:spLocks noChangeArrowheads="1"/>
              </p:cNvSpPr>
              <p:nvPr/>
            </p:nvSpPr>
            <p:spPr bwMode="auto">
              <a:xfrm>
                <a:off x="1872" y="2928"/>
                <a:ext cx="28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</a:rPr>
                  <a:t>h</a:t>
                </a:r>
                <a:r>
                  <a:rPr lang="en-US" altLang="zh-CN" sz="2000" b="1" baseline="-25000">
                    <a:solidFill>
                      <a:srgbClr val="FF3300"/>
                    </a:solidFill>
                  </a:rPr>
                  <a:t>1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</p:grpSp>
        <p:grpSp>
          <p:nvGrpSpPr>
            <p:cNvPr id="54462" name="Group 190"/>
            <p:cNvGrpSpPr>
              <a:grpSpLocks/>
            </p:cNvGrpSpPr>
            <p:nvPr/>
          </p:nvGrpSpPr>
          <p:grpSpPr bwMode="auto">
            <a:xfrm>
              <a:off x="3482" y="1296"/>
              <a:ext cx="288" cy="354"/>
              <a:chOff x="1872" y="2808"/>
              <a:chExt cx="288" cy="407"/>
            </a:xfrm>
          </p:grpSpPr>
          <p:sp>
            <p:nvSpPr>
              <p:cNvPr id="54463" name="Text Box 191"/>
              <p:cNvSpPr txBox="1">
                <a:spLocks noChangeArrowheads="1"/>
              </p:cNvSpPr>
              <p:nvPr/>
            </p:nvSpPr>
            <p:spPr bwMode="auto">
              <a:xfrm>
                <a:off x="1872" y="2808"/>
                <a:ext cx="240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3300"/>
                    </a:solidFill>
                    <a:sym typeface="Symbol" charset="0"/>
                  </a:rPr>
                  <a:t></a:t>
                </a:r>
                <a:endParaRPr lang="en-US" altLang="zh-CN" sz="18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54464" name="Text Box 192"/>
              <p:cNvSpPr txBox="1">
                <a:spLocks noChangeArrowheads="1"/>
              </p:cNvSpPr>
              <p:nvPr/>
            </p:nvSpPr>
            <p:spPr bwMode="auto">
              <a:xfrm>
                <a:off x="1872" y="2928"/>
                <a:ext cx="28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</a:rPr>
                  <a:t>h</a:t>
                </a:r>
                <a:r>
                  <a:rPr lang="en-US" altLang="zh-CN" sz="2000" b="1" baseline="-25000">
                    <a:solidFill>
                      <a:srgbClr val="FF3300"/>
                    </a:solidFill>
                  </a:rPr>
                  <a:t>1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</p:grpSp>
      </p:grpSp>
      <p:graphicFrame>
        <p:nvGraphicFramePr>
          <p:cNvPr id="54467" name="Object 195"/>
          <p:cNvGraphicFramePr>
            <a:graphicFrameLocks noChangeAspect="1"/>
          </p:cNvGraphicFramePr>
          <p:nvPr/>
        </p:nvGraphicFramePr>
        <p:xfrm>
          <a:off x="533400" y="6096000"/>
          <a:ext cx="58086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Equation" r:id="rId13" imgW="3441600" imgH="241200" progId="Equation.3">
                  <p:embed/>
                </p:oleObj>
              </mc:Choice>
              <mc:Fallback>
                <p:oleObj name="Equation" r:id="rId13" imgW="3441600" imgH="241200" progId="Equation.3">
                  <p:embed/>
                  <p:pic>
                    <p:nvPicPr>
                      <p:cNvPr id="54467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96000"/>
                        <a:ext cx="58086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68" name="Object 196"/>
          <p:cNvGraphicFramePr>
            <a:graphicFrameLocks noChangeAspect="1"/>
          </p:cNvGraphicFramePr>
          <p:nvPr/>
        </p:nvGraphicFramePr>
        <p:xfrm>
          <a:off x="6477000" y="5943600"/>
          <a:ext cx="18065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Equation" r:id="rId15" imgW="1066680" imgH="431640" progId="Equation.3">
                  <p:embed/>
                </p:oleObj>
              </mc:Choice>
              <mc:Fallback>
                <p:oleObj name="Equation" r:id="rId15" imgW="1066680" imgH="431640" progId="Equation.3">
                  <p:embed/>
                  <p:pic>
                    <p:nvPicPr>
                      <p:cNvPr id="54468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943600"/>
                        <a:ext cx="18065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69" name="AutoShape 197"/>
          <p:cNvSpPr>
            <a:spLocks noChangeArrowheads="1"/>
          </p:cNvSpPr>
          <p:nvPr/>
        </p:nvSpPr>
        <p:spPr bwMode="auto">
          <a:xfrm>
            <a:off x="3276600" y="4114800"/>
            <a:ext cx="3810000" cy="1219200"/>
          </a:xfrm>
          <a:prstGeom prst="wedgeEllipseCallout">
            <a:avLst>
              <a:gd name="adj1" fmla="val 39417"/>
              <a:gd name="adj2" fmla="val 120963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400" b="1" dirty="0"/>
              <a:t>与</a:t>
            </a:r>
            <a:r>
              <a:rPr lang="en-US" altLang="zh-CN" sz="2400" b="1" dirty="0"/>
              <a:t> Lagrange </a:t>
            </a:r>
            <a:r>
              <a:rPr lang="zh-CN" altLang="en-US" sz="2400" b="1" dirty="0"/>
              <a:t>分析完全类似</a:t>
            </a:r>
            <a:r>
              <a:rPr lang="en-US" altLang="zh-CN" sz="2400" b="1"/>
              <a:t>(P37)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94874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3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4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4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4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4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4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4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4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4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4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4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4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4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4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4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44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4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6" dur="500"/>
                                        <p:tgtEl>
                                          <p:spTgt spid="544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80" grpId="0" autoUpdateAnimBg="0"/>
      <p:bldP spid="54281" grpId="0" autoUpdateAnimBg="0"/>
      <p:bldP spid="54282" grpId="0" autoUpdateAnimBg="0"/>
      <p:bldP spid="54333" grpId="0" animBg="1" autoUpdateAnimBg="0"/>
      <p:bldP spid="54334" grpId="0" autoUpdateAnimBg="0"/>
      <p:bldP spid="54335" grpId="0" autoUpdateAnimBg="0"/>
      <p:bldP spid="54359" grpId="0" autoUpdateAnimBg="0"/>
      <p:bldP spid="54365" grpId="0" animBg="1"/>
      <p:bldP spid="54367" grpId="0" animBg="1" autoUpdateAnimBg="0"/>
      <p:bldP spid="54372" grpId="0" animBg="1" autoUpdateAnimBg="0"/>
      <p:bldP spid="54373" grpId="0" autoUpdateAnimBg="0"/>
      <p:bldP spid="54397" grpId="0" autoUpdateAnimBg="0"/>
      <p:bldP spid="54398" grpId="0" autoUpdateAnimBg="0"/>
      <p:bldP spid="54407" grpId="0" autoUpdateAnimBg="0"/>
      <p:bldP spid="5446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6019800" y="0"/>
            <a:ext cx="312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altLang="zh-CN" sz="1800" b="1">
                <a:ea typeface="宋体" charset="0"/>
                <a:cs typeface="宋体" charset="0"/>
              </a:rPr>
              <a:t>§3  Hermite Interpolation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57200" y="381000"/>
            <a:ext cx="830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一般地，已知</a:t>
            </a:r>
            <a:r>
              <a:rPr lang="en-US" altLang="zh-CN" sz="2400" b="1"/>
              <a:t>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</a:rPr>
              <a:t>0</a:t>
            </a:r>
            <a:r>
              <a:rPr lang="en-US" altLang="zh-CN" sz="2000" b="1"/>
              <a:t> </a:t>
            </a:r>
            <a:r>
              <a:rPr lang="en-US" altLang="zh-CN" sz="2000" b="1">
                <a:sym typeface="Symbol" charset="0"/>
              </a:rPr>
              <a:t>, …,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i="1" baseline="-25000">
                <a:solidFill>
                  <a:schemeClr val="accent2"/>
                </a:solidFill>
              </a:rPr>
              <a:t>n</a:t>
            </a:r>
            <a:r>
              <a:rPr lang="en-US" altLang="zh-CN" sz="2000" b="1" i="1">
                <a:solidFill>
                  <a:schemeClr val="accent2"/>
                </a:solidFill>
              </a:rPr>
              <a:t> </a:t>
            </a:r>
            <a:r>
              <a:rPr lang="zh-CN" altLang="en-US" sz="2400" b="1"/>
              <a:t>处有</a:t>
            </a:r>
            <a:r>
              <a:rPr lang="en-US" altLang="zh-CN" sz="2400" b="1"/>
              <a:t> </a:t>
            </a:r>
            <a:r>
              <a:rPr lang="en-US" altLang="zh-CN" sz="2000" b="1" i="1">
                <a:solidFill>
                  <a:schemeClr val="accent2"/>
                </a:solidFill>
              </a:rPr>
              <a:t>y</a:t>
            </a:r>
            <a:r>
              <a:rPr lang="en-US" altLang="zh-CN" sz="2000" b="1" baseline="-25000">
                <a:solidFill>
                  <a:schemeClr val="accent2"/>
                </a:solidFill>
              </a:rPr>
              <a:t>0</a:t>
            </a:r>
            <a:r>
              <a:rPr lang="en-US" altLang="zh-CN" sz="2000" b="1"/>
              <a:t> </a:t>
            </a:r>
            <a:r>
              <a:rPr lang="en-US" altLang="zh-CN" sz="2000" b="1">
                <a:sym typeface="Symbol" charset="0"/>
              </a:rPr>
              <a:t>, …, </a:t>
            </a:r>
            <a:r>
              <a:rPr lang="en-US" altLang="zh-CN" sz="2000" b="1" i="1">
                <a:solidFill>
                  <a:schemeClr val="accent2"/>
                </a:solidFill>
              </a:rPr>
              <a:t>y</a:t>
            </a:r>
            <a:r>
              <a:rPr lang="en-US" altLang="zh-CN" sz="2000" b="1" i="1" baseline="-25000">
                <a:solidFill>
                  <a:schemeClr val="accent2"/>
                </a:solidFill>
              </a:rPr>
              <a:t>n</a:t>
            </a:r>
            <a:r>
              <a:rPr lang="en-US" altLang="zh-CN" sz="2000" b="1" i="1">
                <a:solidFill>
                  <a:schemeClr val="accent2"/>
                </a:solidFill>
              </a:rPr>
              <a:t> </a:t>
            </a:r>
            <a:r>
              <a:rPr lang="zh-CN" altLang="en-US" sz="2400" b="1"/>
              <a:t>和</a:t>
            </a:r>
            <a:r>
              <a:rPr lang="en-US" altLang="zh-CN" sz="2400" b="1"/>
              <a:t> </a:t>
            </a:r>
            <a:r>
              <a:rPr lang="en-US" altLang="zh-CN" sz="2000" b="1" i="1">
                <a:solidFill>
                  <a:schemeClr val="accent2"/>
                </a:solidFill>
              </a:rPr>
              <a:t>y</a:t>
            </a:r>
            <a:r>
              <a:rPr lang="en-US" altLang="zh-CN" sz="2000" b="1" baseline="-25000">
                <a:solidFill>
                  <a:schemeClr val="accent2"/>
                </a:solidFill>
              </a:rPr>
              <a:t>0</a:t>
            </a:r>
            <a:r>
              <a:rPr lang="zh-CN" altLang="en-US" sz="2000" b="1" i="1">
                <a:solidFill>
                  <a:schemeClr val="accent2"/>
                </a:solidFill>
              </a:rPr>
              <a:t>’</a:t>
            </a:r>
            <a:r>
              <a:rPr lang="en-US" altLang="zh-CN" sz="2000" b="1"/>
              <a:t> </a:t>
            </a:r>
            <a:r>
              <a:rPr lang="en-US" altLang="zh-CN" sz="2000" b="1">
                <a:sym typeface="Symbol" charset="0"/>
              </a:rPr>
              <a:t>, …, </a:t>
            </a:r>
            <a:r>
              <a:rPr lang="en-US" altLang="zh-CN" sz="2000" b="1" i="1">
                <a:solidFill>
                  <a:schemeClr val="accent2"/>
                </a:solidFill>
              </a:rPr>
              <a:t>y</a:t>
            </a:r>
            <a:r>
              <a:rPr lang="en-US" altLang="zh-CN" sz="2000" b="1" i="1" baseline="-25000">
                <a:solidFill>
                  <a:schemeClr val="accent2"/>
                </a:solidFill>
              </a:rPr>
              <a:t>n</a:t>
            </a:r>
            <a:r>
              <a:rPr lang="zh-CN" altLang="en-US" sz="2000" b="1" i="1">
                <a:solidFill>
                  <a:schemeClr val="accent2"/>
                </a:solidFill>
              </a:rPr>
              <a:t>’</a:t>
            </a:r>
            <a:r>
              <a:rPr lang="en-US" altLang="zh-CN" sz="2000" b="1" i="1">
                <a:solidFill>
                  <a:schemeClr val="accent2"/>
                </a:solidFill>
              </a:rPr>
              <a:t> </a:t>
            </a:r>
            <a:r>
              <a:rPr lang="zh-CN" altLang="en-US" sz="2400" b="1"/>
              <a:t>，求</a:t>
            </a:r>
            <a:r>
              <a:rPr lang="en-US" altLang="zh-CN" sz="2400" b="1"/>
              <a:t> </a:t>
            </a:r>
            <a:r>
              <a:rPr lang="en-US" altLang="zh-CN" sz="2000" b="1" i="1">
                <a:solidFill>
                  <a:srgbClr val="FF3300"/>
                </a:solidFill>
              </a:rPr>
              <a:t>H</a:t>
            </a:r>
            <a:r>
              <a:rPr lang="en-US" altLang="zh-CN" sz="2000" b="1" baseline="-25000">
                <a:solidFill>
                  <a:srgbClr val="FF3300"/>
                </a:solidFill>
              </a:rPr>
              <a:t>2</a:t>
            </a:r>
            <a:r>
              <a:rPr lang="en-US" altLang="zh-CN" sz="2000" b="1" i="1" baseline="-25000">
                <a:solidFill>
                  <a:srgbClr val="FF3300"/>
                </a:solidFill>
              </a:rPr>
              <a:t>n</a:t>
            </a:r>
            <a:r>
              <a:rPr lang="en-US" altLang="zh-CN" sz="2000" b="1" baseline="-25000">
                <a:solidFill>
                  <a:srgbClr val="FF3300"/>
                </a:solidFill>
              </a:rPr>
              <a:t>+1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r>
              <a:rPr lang="en-US" altLang="zh-CN" sz="2400" b="1"/>
              <a:t> </a:t>
            </a:r>
            <a:r>
              <a:rPr lang="zh-CN" altLang="en-US" sz="2400" b="1"/>
              <a:t>满足</a:t>
            </a:r>
            <a:r>
              <a:rPr lang="en-US" altLang="zh-CN" sz="2400" b="1"/>
              <a:t> </a:t>
            </a:r>
            <a:r>
              <a:rPr lang="en-US" altLang="zh-CN" sz="2000" b="1" i="1">
                <a:solidFill>
                  <a:srgbClr val="FF3300"/>
                </a:solidFill>
              </a:rPr>
              <a:t>H</a:t>
            </a:r>
            <a:r>
              <a:rPr lang="en-US" altLang="zh-CN" sz="2000" b="1" baseline="-25000">
                <a:solidFill>
                  <a:srgbClr val="FF3300"/>
                </a:solidFill>
              </a:rPr>
              <a:t>2</a:t>
            </a:r>
            <a:r>
              <a:rPr lang="en-US" altLang="zh-CN" sz="2000" b="1" i="1" baseline="-25000">
                <a:solidFill>
                  <a:srgbClr val="FF3300"/>
                </a:solidFill>
              </a:rPr>
              <a:t>n</a:t>
            </a:r>
            <a:r>
              <a:rPr lang="en-US" altLang="zh-CN" sz="2000" b="1" baseline="-25000">
                <a:solidFill>
                  <a:srgbClr val="FF3300"/>
                </a:solidFill>
              </a:rPr>
              <a:t>+1</a:t>
            </a:r>
            <a:r>
              <a:rPr lang="en-US" altLang="zh-CN" sz="2000" b="1"/>
              <a:t>(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i="1" baseline="-25000">
                <a:solidFill>
                  <a:schemeClr val="accent2"/>
                </a:solidFill>
              </a:rPr>
              <a:t>i</a:t>
            </a:r>
            <a:r>
              <a:rPr lang="en-US" altLang="zh-CN" sz="2000" b="1"/>
              <a:t>) = </a:t>
            </a:r>
            <a:r>
              <a:rPr lang="en-US" altLang="zh-CN" sz="2000" b="1" i="1">
                <a:solidFill>
                  <a:schemeClr val="accent2"/>
                </a:solidFill>
              </a:rPr>
              <a:t>y</a:t>
            </a:r>
            <a:r>
              <a:rPr lang="en-US" altLang="zh-CN" sz="2000" b="1" i="1" baseline="-25000">
                <a:solidFill>
                  <a:schemeClr val="accent2"/>
                </a:solidFill>
              </a:rPr>
              <a:t>i </a:t>
            </a:r>
            <a:r>
              <a:rPr lang="zh-CN" altLang="en-US" sz="2000" b="1"/>
              <a:t>，</a:t>
            </a:r>
            <a:r>
              <a:rPr lang="en-US" altLang="zh-CN" sz="2000" b="1"/>
              <a:t> </a:t>
            </a:r>
            <a:r>
              <a:rPr lang="en-US" altLang="zh-CN" sz="2000" b="1" i="1">
                <a:solidFill>
                  <a:srgbClr val="FF3300"/>
                </a:solidFill>
              </a:rPr>
              <a:t>H</a:t>
            </a:r>
            <a:r>
              <a:rPr lang="zh-CN" altLang="en-US" sz="2000" b="1" i="1">
                <a:solidFill>
                  <a:srgbClr val="FF3300"/>
                </a:solidFill>
              </a:rPr>
              <a:t>’</a:t>
            </a:r>
            <a:r>
              <a:rPr lang="en-US" altLang="zh-CN" sz="2000" b="1" baseline="-25000">
                <a:solidFill>
                  <a:srgbClr val="FF3300"/>
                </a:solidFill>
              </a:rPr>
              <a:t>2</a:t>
            </a:r>
            <a:r>
              <a:rPr lang="en-US" altLang="zh-CN" sz="2000" b="1" i="1" baseline="-25000">
                <a:solidFill>
                  <a:srgbClr val="FF3300"/>
                </a:solidFill>
              </a:rPr>
              <a:t>n</a:t>
            </a:r>
            <a:r>
              <a:rPr lang="en-US" altLang="zh-CN" sz="2000" b="1" baseline="-25000">
                <a:solidFill>
                  <a:srgbClr val="FF3300"/>
                </a:solidFill>
              </a:rPr>
              <a:t>+1</a:t>
            </a:r>
            <a:r>
              <a:rPr lang="en-US" altLang="zh-CN" sz="2000" b="1"/>
              <a:t>(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i="1" baseline="-25000">
                <a:solidFill>
                  <a:schemeClr val="accent2"/>
                </a:solidFill>
              </a:rPr>
              <a:t>i</a:t>
            </a:r>
            <a:r>
              <a:rPr lang="en-US" altLang="zh-CN" sz="2000" b="1"/>
              <a:t>) = </a:t>
            </a:r>
            <a:r>
              <a:rPr lang="en-US" altLang="zh-CN" sz="2000" b="1" i="1">
                <a:solidFill>
                  <a:schemeClr val="accent2"/>
                </a:solidFill>
              </a:rPr>
              <a:t>y</a:t>
            </a:r>
            <a:r>
              <a:rPr lang="en-US" altLang="zh-CN" sz="2000" b="1" i="1" baseline="-25000">
                <a:solidFill>
                  <a:schemeClr val="accent2"/>
                </a:solidFill>
              </a:rPr>
              <a:t>i</a:t>
            </a:r>
            <a:r>
              <a:rPr lang="zh-CN" altLang="en-US" sz="2000" b="1" i="1">
                <a:solidFill>
                  <a:schemeClr val="accent2"/>
                </a:solidFill>
              </a:rPr>
              <a:t>’</a:t>
            </a:r>
            <a:r>
              <a:rPr lang="zh-CN" altLang="en-US" sz="2000" b="1"/>
              <a:t>。</a:t>
            </a:r>
            <a:endParaRPr lang="en-US" altLang="zh-CN" sz="2000" b="1" i="1" baseline="-2500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57200" y="1255713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</a:rPr>
              <a:t>解：</a:t>
            </a:r>
            <a:r>
              <a:rPr lang="zh-CN" altLang="en-US" sz="2400" b="1"/>
              <a:t>设</a:t>
            </a:r>
            <a:endParaRPr lang="en-US" altLang="zh-CN" sz="2400" b="1"/>
          </a:p>
        </p:txBody>
      </p:sp>
      <p:grpSp>
        <p:nvGrpSpPr>
          <p:cNvPr id="55343" name="Group 47"/>
          <p:cNvGrpSpPr>
            <a:grpSpLocks/>
          </p:cNvGrpSpPr>
          <p:nvPr/>
        </p:nvGrpSpPr>
        <p:grpSpPr bwMode="auto">
          <a:xfrm>
            <a:off x="1600200" y="1143000"/>
            <a:ext cx="3667125" cy="709613"/>
            <a:chOff x="1104" y="925"/>
            <a:chExt cx="2310" cy="447"/>
          </a:xfrm>
        </p:grpSpPr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1842" y="1003"/>
              <a:ext cx="15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  <a:latin typeface="Symbol" charset="0"/>
                  <a:sym typeface="Symbol" charset="0"/>
                </a:rPr>
                <a:t></a:t>
              </a:r>
              <a:endParaRPr lang="en-US" altLang="zh-CN"/>
            </a:p>
          </p:txBody>
        </p:sp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2548" y="1037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charset="0"/>
                </a:rPr>
                <a:t>+</a:t>
              </a:r>
              <a:endParaRPr lang="en-US" altLang="zh-CN"/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1712" y="1048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charset="0"/>
                </a:rPr>
                <a:t>=</a:t>
              </a:r>
              <a:endParaRPr lang="en-US" altLang="zh-CN"/>
            </a:p>
          </p:txBody>
        </p: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1907" y="95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</a:rPr>
                <a:t>n</a:t>
              </a:r>
              <a:endParaRPr lang="en-US" altLang="zh-CN" i="1"/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3146" y="1160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FF3300"/>
                  </a:solidFill>
                </a:rPr>
                <a:t>i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55309" name="Rectangle 13"/>
            <p:cNvSpPr>
              <a:spLocks noChangeArrowheads="1"/>
            </p:cNvSpPr>
            <p:nvPr/>
          </p:nvSpPr>
          <p:spPr bwMode="auto">
            <a:xfrm>
              <a:off x="3358" y="1056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5310" name="Rectangle 14"/>
            <p:cNvSpPr>
              <a:spLocks noChangeArrowheads="1"/>
            </p:cNvSpPr>
            <p:nvPr/>
          </p:nvSpPr>
          <p:spPr bwMode="auto">
            <a:xfrm>
              <a:off x="3187" y="1056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5313" name="Rectangle 17"/>
            <p:cNvSpPr>
              <a:spLocks noChangeArrowheads="1"/>
            </p:cNvSpPr>
            <p:nvPr/>
          </p:nvSpPr>
          <p:spPr bwMode="auto">
            <a:xfrm>
              <a:off x="2466" y="1056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5314" name="Rectangle 18"/>
            <p:cNvSpPr>
              <a:spLocks noChangeArrowheads="1"/>
            </p:cNvSpPr>
            <p:nvPr/>
          </p:nvSpPr>
          <p:spPr bwMode="auto">
            <a:xfrm>
              <a:off x="2296" y="1056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5317" name="Rectangle 21"/>
            <p:cNvSpPr>
              <a:spLocks noChangeArrowheads="1"/>
            </p:cNvSpPr>
            <p:nvPr/>
          </p:nvSpPr>
          <p:spPr bwMode="auto">
            <a:xfrm>
              <a:off x="1620" y="1067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5318" name="Rectangle 22"/>
            <p:cNvSpPr>
              <a:spLocks noChangeArrowheads="1"/>
            </p:cNvSpPr>
            <p:nvPr/>
          </p:nvSpPr>
          <p:spPr bwMode="auto">
            <a:xfrm>
              <a:off x="1449" y="1067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grpSp>
          <p:nvGrpSpPr>
            <p:cNvPr id="55319" name="Group 23"/>
            <p:cNvGrpSpPr>
              <a:grpSpLocks/>
            </p:cNvGrpSpPr>
            <p:nvPr/>
          </p:nvGrpSpPr>
          <p:grpSpPr bwMode="auto">
            <a:xfrm>
              <a:off x="1872" y="1247"/>
              <a:ext cx="144" cy="125"/>
              <a:chOff x="1860" y="1353"/>
              <a:chExt cx="144" cy="125"/>
            </a:xfrm>
          </p:grpSpPr>
          <p:sp>
            <p:nvSpPr>
              <p:cNvPr id="55320" name="Rectangle 24"/>
              <p:cNvSpPr>
                <a:spLocks noChangeArrowheads="1"/>
              </p:cNvSpPr>
              <p:nvPr/>
            </p:nvSpPr>
            <p:spPr bwMode="auto">
              <a:xfrm>
                <a:off x="1898" y="1353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  <a:latin typeface="Symbol" charset="0"/>
                  </a:rPr>
                  <a:t>=</a:t>
                </a:r>
                <a:endParaRPr lang="en-US" altLang="zh-CN"/>
              </a:p>
            </p:txBody>
          </p:sp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956" y="1362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</a:rPr>
                  <a:t>0</a:t>
                </a:r>
                <a:endParaRPr lang="en-US" altLang="zh-CN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1860" y="136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 i="1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</p:grpSp>
        <p:sp>
          <p:nvSpPr>
            <p:cNvPr id="55323" name="Rectangle 27"/>
            <p:cNvSpPr>
              <a:spLocks noChangeArrowheads="1"/>
            </p:cNvSpPr>
            <p:nvPr/>
          </p:nvSpPr>
          <p:spPr bwMode="auto">
            <a:xfrm>
              <a:off x="2246" y="1161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FF3300"/>
                  </a:solidFill>
                </a:rPr>
                <a:t>i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5325" name="Rectangle 29"/>
            <p:cNvSpPr>
              <a:spLocks noChangeArrowheads="1"/>
            </p:cNvSpPr>
            <p:nvPr/>
          </p:nvSpPr>
          <p:spPr bwMode="auto">
            <a:xfrm>
              <a:off x="3264" y="105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5326" name="Rectangle 30"/>
            <p:cNvSpPr>
              <a:spLocks noChangeArrowheads="1"/>
            </p:cNvSpPr>
            <p:nvPr/>
          </p:nvSpPr>
          <p:spPr bwMode="auto">
            <a:xfrm>
              <a:off x="3046" y="1056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FF3300"/>
                  </a:solidFill>
                </a:rPr>
                <a:t>h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5329" name="Rectangle 33"/>
            <p:cNvSpPr>
              <a:spLocks noChangeArrowheads="1"/>
            </p:cNvSpPr>
            <p:nvPr/>
          </p:nvSpPr>
          <p:spPr bwMode="auto">
            <a:xfrm>
              <a:off x="2372" y="105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5330" name="Rectangle 34"/>
            <p:cNvSpPr>
              <a:spLocks noChangeArrowheads="1"/>
            </p:cNvSpPr>
            <p:nvPr/>
          </p:nvSpPr>
          <p:spPr bwMode="auto">
            <a:xfrm>
              <a:off x="2160" y="1056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FF3300"/>
                  </a:solidFill>
                </a:rPr>
                <a:t>h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5332" name="Rectangle 36"/>
            <p:cNvSpPr>
              <a:spLocks noChangeArrowheads="1"/>
            </p:cNvSpPr>
            <p:nvPr/>
          </p:nvSpPr>
          <p:spPr bwMode="auto">
            <a:xfrm>
              <a:off x="2016" y="1056"/>
              <a:ext cx="1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0" bIns="0">
              <a:spAutoFit/>
            </a:bodyPr>
            <a:lstStyle/>
            <a:p>
              <a:r>
                <a:rPr lang="en-US" altLang="zh-CN" sz="2000" b="1" i="1">
                  <a:solidFill>
                    <a:schemeClr val="accent2"/>
                  </a:solidFill>
                </a:rPr>
                <a:t>y</a:t>
              </a:r>
              <a:r>
                <a:rPr lang="en-US" altLang="zh-CN" sz="2000" b="1" i="1" baseline="-25000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55333" name="Rectangle 37"/>
            <p:cNvSpPr>
              <a:spLocks noChangeArrowheads="1"/>
            </p:cNvSpPr>
            <p:nvPr/>
          </p:nvSpPr>
          <p:spPr bwMode="auto">
            <a:xfrm>
              <a:off x="1526" y="106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5334" name="Rectangle 38"/>
            <p:cNvSpPr>
              <a:spLocks noChangeArrowheads="1"/>
            </p:cNvSpPr>
            <p:nvPr/>
          </p:nvSpPr>
          <p:spPr bwMode="auto">
            <a:xfrm>
              <a:off x="1104" y="1056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FF3300"/>
                  </a:solidFill>
                </a:rPr>
                <a:t>H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2</a:t>
              </a:r>
              <a:r>
                <a:rPr lang="en-US" altLang="zh-CN" sz="2000" b="1" i="1" baseline="-25000">
                  <a:solidFill>
                    <a:srgbClr val="FF3300"/>
                  </a:solidFill>
                </a:rPr>
                <a:t>n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+1</a:t>
              </a:r>
            </a:p>
          </p:txBody>
        </p:sp>
        <p:sp>
          <p:nvSpPr>
            <p:cNvPr id="55335" name="Text Box 39"/>
            <p:cNvSpPr txBox="1">
              <a:spLocks noChangeArrowheads="1"/>
            </p:cNvSpPr>
            <p:nvPr/>
          </p:nvSpPr>
          <p:spPr bwMode="auto">
            <a:xfrm>
              <a:off x="2985" y="925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FF3300"/>
                  </a:solidFill>
                  <a:sym typeface="Symbol" charset="0"/>
                </a:rPr>
                <a:t></a:t>
              </a:r>
              <a:endParaRPr lang="en-US" altLang="zh-CN" sz="1800" b="1">
                <a:solidFill>
                  <a:srgbClr val="FF3300"/>
                </a:solidFill>
              </a:endParaRPr>
            </a:p>
          </p:txBody>
        </p:sp>
        <p:sp>
          <p:nvSpPr>
            <p:cNvPr id="55336" name="Rectangle 40"/>
            <p:cNvSpPr>
              <a:spLocks noChangeArrowheads="1"/>
            </p:cNvSpPr>
            <p:nvPr/>
          </p:nvSpPr>
          <p:spPr bwMode="auto">
            <a:xfrm>
              <a:off x="2658" y="1003"/>
              <a:ext cx="15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  <a:latin typeface="Symbol" charset="0"/>
                  <a:sym typeface="Symbol" charset="0"/>
                </a:rPr>
                <a:t></a:t>
              </a:r>
              <a:endParaRPr lang="en-US" altLang="zh-CN"/>
            </a:p>
          </p:txBody>
        </p:sp>
        <p:sp>
          <p:nvSpPr>
            <p:cNvPr id="55337" name="Rectangle 41"/>
            <p:cNvSpPr>
              <a:spLocks noChangeArrowheads="1"/>
            </p:cNvSpPr>
            <p:nvPr/>
          </p:nvSpPr>
          <p:spPr bwMode="auto">
            <a:xfrm>
              <a:off x="2723" y="95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</a:rPr>
                <a:t>n</a:t>
              </a:r>
              <a:endParaRPr lang="en-US" altLang="zh-CN" i="1"/>
            </a:p>
          </p:txBody>
        </p:sp>
        <p:grpSp>
          <p:nvGrpSpPr>
            <p:cNvPr id="55338" name="Group 42"/>
            <p:cNvGrpSpPr>
              <a:grpSpLocks/>
            </p:cNvGrpSpPr>
            <p:nvPr/>
          </p:nvGrpSpPr>
          <p:grpSpPr bwMode="auto">
            <a:xfrm>
              <a:off x="2688" y="1247"/>
              <a:ext cx="144" cy="125"/>
              <a:chOff x="1860" y="1353"/>
              <a:chExt cx="144" cy="125"/>
            </a:xfrm>
          </p:grpSpPr>
          <p:sp>
            <p:nvSpPr>
              <p:cNvPr id="55339" name="Rectangle 43"/>
              <p:cNvSpPr>
                <a:spLocks noChangeArrowheads="1"/>
              </p:cNvSpPr>
              <p:nvPr/>
            </p:nvSpPr>
            <p:spPr bwMode="auto">
              <a:xfrm>
                <a:off x="1898" y="1353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  <a:latin typeface="Symbol" charset="0"/>
                  </a:rPr>
                  <a:t>=</a:t>
                </a:r>
                <a:endParaRPr lang="en-US" altLang="zh-CN"/>
              </a:p>
            </p:txBody>
          </p:sp>
          <p:sp>
            <p:nvSpPr>
              <p:cNvPr id="55340" name="Rectangle 44"/>
              <p:cNvSpPr>
                <a:spLocks noChangeArrowheads="1"/>
              </p:cNvSpPr>
              <p:nvPr/>
            </p:nvSpPr>
            <p:spPr bwMode="auto">
              <a:xfrm>
                <a:off x="1956" y="1362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</a:rPr>
                  <a:t>0</a:t>
                </a:r>
                <a:endParaRPr lang="en-US" altLang="zh-CN"/>
              </a:p>
            </p:txBody>
          </p:sp>
          <p:sp>
            <p:nvSpPr>
              <p:cNvPr id="55341" name="Rectangle 45"/>
              <p:cNvSpPr>
                <a:spLocks noChangeArrowheads="1"/>
              </p:cNvSpPr>
              <p:nvPr/>
            </p:nvSpPr>
            <p:spPr bwMode="auto">
              <a:xfrm>
                <a:off x="1860" y="136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 i="1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</p:grpSp>
        <p:sp>
          <p:nvSpPr>
            <p:cNvPr id="55342" name="Rectangle 46"/>
            <p:cNvSpPr>
              <a:spLocks noChangeArrowheads="1"/>
            </p:cNvSpPr>
            <p:nvPr/>
          </p:nvSpPr>
          <p:spPr bwMode="auto">
            <a:xfrm>
              <a:off x="2832" y="1056"/>
              <a:ext cx="1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0" bIns="0">
              <a:spAutoFit/>
            </a:bodyPr>
            <a:lstStyle/>
            <a:p>
              <a:r>
                <a:rPr lang="en-US" altLang="zh-CN" sz="2000" b="1" i="1">
                  <a:solidFill>
                    <a:schemeClr val="accent2"/>
                  </a:solidFill>
                </a:rPr>
                <a:t>y</a:t>
              </a:r>
              <a:r>
                <a:rPr lang="en-US" altLang="zh-CN" sz="2000" b="1" i="1" baseline="-25000">
                  <a:solidFill>
                    <a:schemeClr val="accent2"/>
                  </a:solidFill>
                </a:rPr>
                <a:t>i</a:t>
              </a:r>
              <a:r>
                <a:rPr lang="zh-CN" altLang="en-US" sz="2000" b="1" i="1">
                  <a:solidFill>
                    <a:schemeClr val="accent2"/>
                  </a:solidFill>
                </a:rPr>
                <a:t>’</a:t>
              </a:r>
              <a:endParaRPr lang="en-US" altLang="zh-CN" sz="2000" b="1" i="1" baseline="-25000">
                <a:solidFill>
                  <a:schemeClr val="accent2"/>
                </a:solidFill>
              </a:endParaRPr>
            </a:p>
          </p:txBody>
        </p:sp>
      </p:grpSp>
      <p:grpSp>
        <p:nvGrpSpPr>
          <p:cNvPr id="55344" name="Group 48"/>
          <p:cNvGrpSpPr>
            <a:grpSpLocks/>
          </p:cNvGrpSpPr>
          <p:nvPr/>
        </p:nvGrpSpPr>
        <p:grpSpPr bwMode="auto">
          <a:xfrm>
            <a:off x="990600" y="1752600"/>
            <a:ext cx="5943600" cy="574675"/>
            <a:chOff x="672" y="1296"/>
            <a:chExt cx="3744" cy="362"/>
          </a:xfrm>
        </p:grpSpPr>
        <p:sp>
          <p:nvSpPr>
            <p:cNvPr id="55345" name="Text Box 49"/>
            <p:cNvSpPr txBox="1">
              <a:spLocks noChangeArrowheads="1"/>
            </p:cNvSpPr>
            <p:nvPr/>
          </p:nvSpPr>
          <p:spPr bwMode="auto">
            <a:xfrm>
              <a:off x="672" y="1370"/>
              <a:ext cx="37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其中</a:t>
              </a:r>
              <a:r>
                <a:rPr lang="en-US" altLang="zh-CN" sz="2400" b="1"/>
                <a:t> </a:t>
              </a:r>
              <a:r>
                <a:rPr lang="en-US" altLang="zh-CN" sz="2000" b="1" i="1">
                  <a:solidFill>
                    <a:srgbClr val="FF3300"/>
                  </a:solidFill>
                </a:rPr>
                <a:t>h</a:t>
              </a:r>
              <a:r>
                <a:rPr lang="en-US" altLang="zh-CN" sz="2000" b="1" i="1" baseline="-25000">
                  <a:solidFill>
                    <a:srgbClr val="FF3300"/>
                  </a:solidFill>
                </a:rPr>
                <a:t>i</a:t>
              </a:r>
              <a:r>
                <a:rPr lang="en-US" altLang="zh-CN" sz="2000" b="1"/>
                <a:t>(</a:t>
              </a:r>
              <a:r>
                <a:rPr lang="en-US" altLang="zh-CN" sz="20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000" b="1" i="1" baseline="-25000">
                  <a:solidFill>
                    <a:schemeClr val="accent2"/>
                  </a:solidFill>
                </a:rPr>
                <a:t>j</a:t>
              </a:r>
              <a:r>
                <a:rPr lang="en-US" altLang="zh-CN" sz="2000" b="1"/>
                <a:t>) = </a:t>
              </a:r>
              <a:r>
                <a:rPr lang="en-US" altLang="zh-CN" sz="2000" b="1" i="1">
                  <a:sym typeface="Symbol" charset="0"/>
                </a:rPr>
                <a:t></a:t>
              </a:r>
              <a:r>
                <a:rPr lang="en-US" altLang="zh-CN" sz="2000" b="1" i="1" baseline="-25000">
                  <a:sym typeface="Symbol" charset="0"/>
                </a:rPr>
                <a:t>ij</a:t>
              </a:r>
              <a:r>
                <a:rPr lang="en-US" altLang="zh-CN" sz="2000" b="1">
                  <a:sym typeface="Symbol" charset="0"/>
                </a:rPr>
                <a:t> ,  </a:t>
              </a:r>
              <a:r>
                <a:rPr lang="en-US" altLang="zh-CN" sz="2000" b="1" i="1">
                  <a:solidFill>
                    <a:srgbClr val="FF3300"/>
                  </a:solidFill>
                </a:rPr>
                <a:t>h</a:t>
              </a:r>
              <a:r>
                <a:rPr lang="en-US" altLang="zh-CN" sz="2000" b="1" i="1" baseline="-25000">
                  <a:solidFill>
                    <a:srgbClr val="FF3300"/>
                  </a:solidFill>
                </a:rPr>
                <a:t>i</a:t>
              </a:r>
              <a:r>
                <a:rPr lang="zh-CN" altLang="en-US" sz="2000" b="1" i="1">
                  <a:solidFill>
                    <a:srgbClr val="FF3300"/>
                  </a:solidFill>
                </a:rPr>
                <a:t>’</a:t>
              </a:r>
              <a:r>
                <a:rPr lang="en-US" altLang="zh-CN" sz="2000" b="1"/>
                <a:t>(</a:t>
              </a:r>
              <a:r>
                <a:rPr lang="en-US" altLang="zh-CN" sz="20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000" b="1" i="1" baseline="-25000">
                  <a:solidFill>
                    <a:schemeClr val="accent2"/>
                  </a:solidFill>
                </a:rPr>
                <a:t>j</a:t>
              </a:r>
              <a:r>
                <a:rPr lang="en-US" altLang="zh-CN" sz="2000" b="1"/>
                <a:t>) = 0,  </a:t>
              </a:r>
              <a:r>
                <a:rPr lang="en-US" altLang="zh-CN" sz="2000" b="1" i="1"/>
                <a:t>     </a:t>
              </a:r>
              <a:r>
                <a:rPr lang="en-US" altLang="zh-CN" sz="2000" b="1"/>
                <a:t>(</a:t>
              </a:r>
              <a:r>
                <a:rPr lang="en-US" altLang="zh-CN" sz="20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000" b="1" i="1" baseline="-25000">
                  <a:solidFill>
                    <a:schemeClr val="accent2"/>
                  </a:solidFill>
                </a:rPr>
                <a:t>j</a:t>
              </a:r>
              <a:r>
                <a:rPr lang="en-US" altLang="zh-CN" sz="2000" b="1"/>
                <a:t>) = 0,  </a:t>
              </a:r>
              <a:r>
                <a:rPr lang="en-US" altLang="zh-CN" sz="2000" b="1" i="1"/>
                <a:t>    </a:t>
              </a:r>
              <a:r>
                <a:rPr lang="zh-CN" altLang="en-US" sz="2000" b="1" i="1">
                  <a:solidFill>
                    <a:srgbClr val="FF3300"/>
                  </a:solidFill>
                </a:rPr>
                <a:t>’</a:t>
              </a:r>
              <a:r>
                <a:rPr lang="en-US" altLang="zh-CN" sz="2000" b="1"/>
                <a:t>(</a:t>
              </a:r>
              <a:r>
                <a:rPr lang="en-US" altLang="zh-CN" sz="20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000" b="1" i="1" baseline="-25000">
                  <a:solidFill>
                    <a:schemeClr val="accent2"/>
                  </a:solidFill>
                </a:rPr>
                <a:t>j</a:t>
              </a:r>
              <a:r>
                <a:rPr lang="en-US" altLang="zh-CN" sz="2000" b="1"/>
                <a:t>) = </a:t>
              </a:r>
              <a:r>
                <a:rPr lang="en-US" altLang="zh-CN" sz="2000" b="1" i="1">
                  <a:sym typeface="Symbol" charset="0"/>
                </a:rPr>
                <a:t></a:t>
              </a:r>
              <a:r>
                <a:rPr lang="en-US" altLang="zh-CN" sz="2000" b="1" i="1" baseline="-25000">
                  <a:sym typeface="Symbol" charset="0"/>
                </a:rPr>
                <a:t>ij</a:t>
              </a:r>
              <a:r>
                <a:rPr lang="en-US" altLang="zh-CN" sz="2000" b="1">
                  <a:sym typeface="Symbol" charset="0"/>
                </a:rPr>
                <a:t> </a:t>
              </a:r>
            </a:p>
          </p:txBody>
        </p:sp>
        <p:grpSp>
          <p:nvGrpSpPr>
            <p:cNvPr id="55346" name="Group 50"/>
            <p:cNvGrpSpPr>
              <a:grpSpLocks/>
            </p:cNvGrpSpPr>
            <p:nvPr/>
          </p:nvGrpSpPr>
          <p:grpSpPr bwMode="auto">
            <a:xfrm>
              <a:off x="2688" y="1296"/>
              <a:ext cx="288" cy="354"/>
              <a:chOff x="1872" y="2808"/>
              <a:chExt cx="288" cy="407"/>
            </a:xfrm>
          </p:grpSpPr>
          <p:sp>
            <p:nvSpPr>
              <p:cNvPr id="55347" name="Text Box 51"/>
              <p:cNvSpPr txBox="1">
                <a:spLocks noChangeArrowheads="1"/>
              </p:cNvSpPr>
              <p:nvPr/>
            </p:nvSpPr>
            <p:spPr bwMode="auto">
              <a:xfrm>
                <a:off x="1872" y="2808"/>
                <a:ext cx="240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3300"/>
                    </a:solidFill>
                    <a:sym typeface="Symbol" charset="0"/>
                  </a:rPr>
                  <a:t></a:t>
                </a:r>
                <a:endParaRPr lang="en-US" altLang="zh-CN" sz="18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55348" name="Text Box 52"/>
              <p:cNvSpPr txBox="1">
                <a:spLocks noChangeArrowheads="1"/>
              </p:cNvSpPr>
              <p:nvPr/>
            </p:nvSpPr>
            <p:spPr bwMode="auto">
              <a:xfrm>
                <a:off x="1872" y="2928"/>
                <a:ext cx="28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</a:rPr>
                  <a:t>h</a:t>
                </a:r>
                <a:r>
                  <a:rPr lang="en-US" altLang="zh-CN" sz="2000" b="1" i="1" baseline="-25000">
                    <a:solidFill>
                      <a:srgbClr val="FF3300"/>
                    </a:solidFill>
                  </a:rPr>
                  <a:t>i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</p:grpSp>
        <p:grpSp>
          <p:nvGrpSpPr>
            <p:cNvPr id="55349" name="Group 53"/>
            <p:cNvGrpSpPr>
              <a:grpSpLocks/>
            </p:cNvGrpSpPr>
            <p:nvPr/>
          </p:nvGrpSpPr>
          <p:grpSpPr bwMode="auto">
            <a:xfrm>
              <a:off x="3482" y="1296"/>
              <a:ext cx="288" cy="354"/>
              <a:chOff x="1872" y="2808"/>
              <a:chExt cx="288" cy="407"/>
            </a:xfrm>
          </p:grpSpPr>
          <p:sp>
            <p:nvSpPr>
              <p:cNvPr id="55350" name="Text Box 54"/>
              <p:cNvSpPr txBox="1">
                <a:spLocks noChangeArrowheads="1"/>
              </p:cNvSpPr>
              <p:nvPr/>
            </p:nvSpPr>
            <p:spPr bwMode="auto">
              <a:xfrm>
                <a:off x="1872" y="2808"/>
                <a:ext cx="240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3300"/>
                    </a:solidFill>
                    <a:sym typeface="Symbol" charset="0"/>
                  </a:rPr>
                  <a:t></a:t>
                </a:r>
                <a:endParaRPr lang="en-US" altLang="zh-CN" sz="18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55351" name="Text Box 55"/>
              <p:cNvSpPr txBox="1">
                <a:spLocks noChangeArrowheads="1"/>
              </p:cNvSpPr>
              <p:nvPr/>
            </p:nvSpPr>
            <p:spPr bwMode="auto">
              <a:xfrm>
                <a:off x="1872" y="2928"/>
                <a:ext cx="28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</a:rPr>
                  <a:t>h</a:t>
                </a:r>
                <a:r>
                  <a:rPr lang="en-US" altLang="zh-CN" sz="2000" b="1" i="1" baseline="-25000">
                    <a:solidFill>
                      <a:srgbClr val="FF3300"/>
                    </a:solidFill>
                  </a:rPr>
                  <a:t>i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</p:grpSp>
      </p:grpSp>
      <p:sp>
        <p:nvSpPr>
          <p:cNvPr id="55352" name="AutoShape 56" descr="新闻纸"/>
          <p:cNvSpPr>
            <a:spLocks noChangeArrowheads="1"/>
          </p:cNvSpPr>
          <p:nvPr/>
        </p:nvSpPr>
        <p:spPr bwMode="auto">
          <a:xfrm>
            <a:off x="381000" y="2514600"/>
            <a:ext cx="762000" cy="457200"/>
          </a:xfrm>
          <a:prstGeom prst="bevel">
            <a:avLst>
              <a:gd name="adj" fmla="val 12500"/>
            </a:avLst>
          </a:prstGeom>
          <a:blipFill dpi="0" rotWithShape="0">
            <a:blip r:embed="rId8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FF3300"/>
                </a:solidFill>
              </a:rPr>
              <a:t>h</a:t>
            </a:r>
            <a:r>
              <a:rPr lang="en-US" altLang="zh-CN" sz="2000" b="1" i="1" baseline="-25000">
                <a:solidFill>
                  <a:srgbClr val="FF3300"/>
                </a:solidFill>
              </a:rPr>
              <a:t>i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</a:p>
        </p:txBody>
      </p:sp>
      <p:grpSp>
        <p:nvGrpSpPr>
          <p:cNvPr id="55378" name="Group 82"/>
          <p:cNvGrpSpPr>
            <a:grpSpLocks/>
          </p:cNvGrpSpPr>
          <p:nvPr/>
        </p:nvGrpSpPr>
        <p:grpSpPr bwMode="auto">
          <a:xfrm>
            <a:off x="1143000" y="2514600"/>
            <a:ext cx="4953000" cy="457200"/>
            <a:chOff x="720" y="1584"/>
            <a:chExt cx="3120" cy="288"/>
          </a:xfrm>
        </p:grpSpPr>
        <p:sp>
          <p:nvSpPr>
            <p:cNvPr id="55353" name="Text Box 57"/>
            <p:cNvSpPr txBox="1">
              <a:spLocks noChangeArrowheads="1"/>
            </p:cNvSpPr>
            <p:nvPr/>
          </p:nvSpPr>
          <p:spPr bwMode="auto">
            <a:xfrm>
              <a:off x="720" y="1584"/>
              <a:ext cx="31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有根</a:t>
              </a:r>
              <a:r>
                <a:rPr lang="en-US" altLang="zh-CN" sz="2400" b="1"/>
                <a:t> </a:t>
              </a:r>
              <a:r>
                <a:rPr lang="en-US" altLang="zh-CN" sz="20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000" b="1" baseline="-25000">
                  <a:solidFill>
                    <a:schemeClr val="accent2"/>
                  </a:solidFill>
                </a:rPr>
                <a:t>0</a:t>
              </a:r>
              <a:r>
                <a:rPr lang="en-US" altLang="zh-CN" sz="2000" b="1"/>
                <a:t> </a:t>
              </a:r>
              <a:r>
                <a:rPr lang="en-US" altLang="zh-CN" sz="2000" b="1">
                  <a:sym typeface="Symbol" charset="0"/>
                </a:rPr>
                <a:t>, …,  </a:t>
              </a:r>
              <a:r>
                <a:rPr lang="en-US" altLang="zh-CN" sz="20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000" b="1" i="1" baseline="-25000">
                  <a:solidFill>
                    <a:schemeClr val="accent2"/>
                  </a:solidFill>
                </a:rPr>
                <a:t>i</a:t>
              </a:r>
              <a:r>
                <a:rPr lang="en-US" altLang="zh-CN" sz="2000" b="1">
                  <a:sym typeface="Symbol" charset="0"/>
                </a:rPr>
                <a:t> , …, </a:t>
              </a:r>
              <a:r>
                <a:rPr lang="en-US" altLang="zh-CN" sz="20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000" b="1" i="1" baseline="-25000">
                  <a:solidFill>
                    <a:schemeClr val="accent2"/>
                  </a:solidFill>
                </a:rPr>
                <a:t>n</a:t>
              </a:r>
              <a:r>
                <a:rPr lang="zh-CN" altLang="en-US" sz="2400" b="1"/>
                <a:t>且都是</a:t>
              </a:r>
              <a:r>
                <a:rPr lang="en-US" altLang="zh-CN" sz="2400" b="1">
                  <a:solidFill>
                    <a:srgbClr val="FF3300"/>
                  </a:solidFill>
                </a:rPr>
                <a:t>2</a:t>
              </a:r>
              <a:r>
                <a:rPr lang="zh-CN" altLang="en-US" sz="2400" b="1"/>
                <a:t>重根</a:t>
              </a:r>
              <a:r>
                <a:rPr lang="en-US" altLang="zh-CN" sz="2400" b="1"/>
                <a:t>  </a:t>
              </a:r>
              <a:r>
                <a:rPr lang="en-US" altLang="zh-CN" sz="2400" b="1">
                  <a:sym typeface="Symbol" charset="0"/>
                </a:rPr>
                <a:t></a:t>
              </a:r>
              <a:endParaRPr lang="en-US" altLang="zh-CN" sz="2400" b="1"/>
            </a:p>
          </p:txBody>
        </p:sp>
        <p:sp>
          <p:nvSpPr>
            <p:cNvPr id="55354" name="Rectangle 58"/>
            <p:cNvSpPr>
              <a:spLocks noChangeArrowheads="1"/>
            </p:cNvSpPr>
            <p:nvPr/>
          </p:nvSpPr>
          <p:spPr bwMode="auto">
            <a:xfrm>
              <a:off x="1702" y="1584"/>
              <a:ext cx="19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chemeClr val="accent2"/>
                  </a:solidFill>
                  <a:sym typeface="Symbol" charset="0"/>
                </a:rPr>
                <a:t></a:t>
              </a:r>
              <a:endParaRPr lang="en-US" altLang="zh-CN" sz="18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55377" name="Group 81"/>
          <p:cNvGrpSpPr>
            <a:grpSpLocks/>
          </p:cNvGrpSpPr>
          <p:nvPr/>
        </p:nvGrpSpPr>
        <p:grpSpPr bwMode="auto">
          <a:xfrm>
            <a:off x="6061075" y="2576513"/>
            <a:ext cx="2576513" cy="403225"/>
            <a:chOff x="3818" y="1646"/>
            <a:chExt cx="1623" cy="254"/>
          </a:xfrm>
        </p:grpSpPr>
        <p:sp>
          <p:nvSpPr>
            <p:cNvPr id="55357" name="Rectangle 61"/>
            <p:cNvSpPr>
              <a:spLocks noChangeArrowheads="1"/>
            </p:cNvSpPr>
            <p:nvPr/>
          </p:nvSpPr>
          <p:spPr bwMode="auto">
            <a:xfrm>
              <a:off x="5382" y="1666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5358" name="Rectangle 62"/>
            <p:cNvSpPr>
              <a:spLocks noChangeArrowheads="1"/>
            </p:cNvSpPr>
            <p:nvPr/>
          </p:nvSpPr>
          <p:spPr bwMode="auto">
            <a:xfrm>
              <a:off x="5208" y="1666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5359" name="Rectangle 63"/>
            <p:cNvSpPr>
              <a:spLocks noChangeArrowheads="1"/>
            </p:cNvSpPr>
            <p:nvPr/>
          </p:nvSpPr>
          <p:spPr bwMode="auto">
            <a:xfrm>
              <a:off x="5015" y="1666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5360" name="Rectangle 64"/>
            <p:cNvSpPr>
              <a:spLocks noChangeArrowheads="1"/>
            </p:cNvSpPr>
            <p:nvPr/>
          </p:nvSpPr>
          <p:spPr bwMode="auto">
            <a:xfrm>
              <a:off x="4353" y="1666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5361" name="Rectangle 65"/>
            <p:cNvSpPr>
              <a:spLocks noChangeArrowheads="1"/>
            </p:cNvSpPr>
            <p:nvPr/>
          </p:nvSpPr>
          <p:spPr bwMode="auto">
            <a:xfrm>
              <a:off x="4129" y="1666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5362" name="Rectangle 66"/>
            <p:cNvSpPr>
              <a:spLocks noChangeArrowheads="1"/>
            </p:cNvSpPr>
            <p:nvPr/>
          </p:nvSpPr>
          <p:spPr bwMode="auto">
            <a:xfrm>
              <a:off x="3955" y="1666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5363" name="Rectangle 67"/>
            <p:cNvSpPr>
              <a:spLocks noChangeArrowheads="1"/>
            </p:cNvSpPr>
            <p:nvPr/>
          </p:nvSpPr>
          <p:spPr bwMode="auto">
            <a:xfrm>
              <a:off x="5142" y="165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55364" name="Rectangle 68"/>
            <p:cNvSpPr>
              <a:spLocks noChangeArrowheads="1"/>
            </p:cNvSpPr>
            <p:nvPr/>
          </p:nvSpPr>
          <p:spPr bwMode="auto">
            <a:xfrm>
              <a:off x="5286" y="1666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5365" name="Rectangle 69"/>
            <p:cNvSpPr>
              <a:spLocks noChangeArrowheads="1"/>
            </p:cNvSpPr>
            <p:nvPr/>
          </p:nvSpPr>
          <p:spPr bwMode="auto">
            <a:xfrm>
              <a:off x="5074" y="1666"/>
              <a:ext cx="4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chemeClr val="accent2"/>
                  </a:solidFill>
                </a:rPr>
                <a:t>l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5366" name="Rectangle 70"/>
            <p:cNvSpPr>
              <a:spLocks noChangeArrowheads="1"/>
            </p:cNvSpPr>
            <p:nvPr/>
          </p:nvSpPr>
          <p:spPr bwMode="auto">
            <a:xfrm>
              <a:off x="4846" y="1666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8000"/>
                  </a:solidFill>
                </a:rPr>
                <a:t>B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55367" name="Rectangle 71"/>
            <p:cNvSpPr>
              <a:spLocks noChangeArrowheads="1"/>
            </p:cNvSpPr>
            <p:nvPr/>
          </p:nvSpPr>
          <p:spPr bwMode="auto">
            <a:xfrm>
              <a:off x="4592" y="1666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5368" name="Rectangle 72"/>
            <p:cNvSpPr>
              <a:spLocks noChangeArrowheads="1"/>
            </p:cNvSpPr>
            <p:nvPr/>
          </p:nvSpPr>
          <p:spPr bwMode="auto">
            <a:xfrm>
              <a:off x="4430" y="1666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8000"/>
                  </a:solidFill>
                </a:rPr>
                <a:t>A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55369" name="Rectangle 73"/>
            <p:cNvSpPr>
              <a:spLocks noChangeArrowheads="1"/>
            </p:cNvSpPr>
            <p:nvPr/>
          </p:nvSpPr>
          <p:spPr bwMode="auto">
            <a:xfrm>
              <a:off x="4033" y="1666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5370" name="Rectangle 74"/>
            <p:cNvSpPr>
              <a:spLocks noChangeArrowheads="1"/>
            </p:cNvSpPr>
            <p:nvPr/>
          </p:nvSpPr>
          <p:spPr bwMode="auto">
            <a:xfrm>
              <a:off x="3818" y="1666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FF3300"/>
                  </a:solidFill>
                </a:rPr>
                <a:t>h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5371" name="Rectangle 75"/>
            <p:cNvSpPr>
              <a:spLocks noChangeArrowheads="1"/>
            </p:cNvSpPr>
            <p:nvPr/>
          </p:nvSpPr>
          <p:spPr bwMode="auto">
            <a:xfrm>
              <a:off x="5129" y="177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chemeClr val="accent2"/>
                  </a:solidFill>
                </a:rPr>
                <a:t>i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5372" name="Rectangle 76"/>
            <p:cNvSpPr>
              <a:spLocks noChangeArrowheads="1"/>
            </p:cNvSpPr>
            <p:nvPr/>
          </p:nvSpPr>
          <p:spPr bwMode="auto">
            <a:xfrm>
              <a:off x="4959" y="177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8000"/>
                  </a:solidFill>
                </a:rPr>
                <a:t>i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55373" name="Rectangle 77"/>
            <p:cNvSpPr>
              <a:spLocks noChangeArrowheads="1"/>
            </p:cNvSpPr>
            <p:nvPr/>
          </p:nvSpPr>
          <p:spPr bwMode="auto">
            <a:xfrm>
              <a:off x="4536" y="177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8000"/>
                  </a:solidFill>
                </a:rPr>
                <a:t>i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55374" name="Rectangle 78"/>
            <p:cNvSpPr>
              <a:spLocks noChangeArrowheads="1"/>
            </p:cNvSpPr>
            <p:nvPr/>
          </p:nvSpPr>
          <p:spPr bwMode="auto">
            <a:xfrm>
              <a:off x="3905" y="177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FF3300"/>
                  </a:solidFill>
                </a:rPr>
                <a:t>i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5375" name="Rectangle 79"/>
            <p:cNvSpPr>
              <a:spLocks noChangeArrowheads="1"/>
            </p:cNvSpPr>
            <p:nvPr/>
          </p:nvSpPr>
          <p:spPr bwMode="auto">
            <a:xfrm>
              <a:off x="4712" y="1646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charset="0"/>
                </a:rPr>
                <a:t>+</a:t>
              </a:r>
              <a:endParaRPr lang="en-US" altLang="zh-CN"/>
            </a:p>
          </p:txBody>
        </p:sp>
        <p:sp>
          <p:nvSpPr>
            <p:cNvPr id="55376" name="Rectangle 80"/>
            <p:cNvSpPr>
              <a:spLocks noChangeArrowheads="1"/>
            </p:cNvSpPr>
            <p:nvPr/>
          </p:nvSpPr>
          <p:spPr bwMode="auto">
            <a:xfrm>
              <a:off x="4222" y="1646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charset="0"/>
                </a:rPr>
                <a:t>=</a:t>
              </a:r>
              <a:endParaRPr lang="en-US" altLang="zh-CN"/>
            </a:p>
          </p:txBody>
        </p:sp>
      </p:grpSp>
      <p:grpSp>
        <p:nvGrpSpPr>
          <p:cNvPr id="55381" name="Group 85"/>
          <p:cNvGrpSpPr>
            <a:grpSpLocks/>
          </p:cNvGrpSpPr>
          <p:nvPr/>
        </p:nvGrpSpPr>
        <p:grpSpPr bwMode="auto">
          <a:xfrm>
            <a:off x="5562600" y="914400"/>
            <a:ext cx="2819400" cy="1066800"/>
            <a:chOff x="3504" y="576"/>
            <a:chExt cx="1776" cy="672"/>
          </a:xfrm>
        </p:grpSpPr>
        <p:sp>
          <p:nvSpPr>
            <p:cNvPr id="55380" name="AutoShape 84"/>
            <p:cNvSpPr>
              <a:spLocks noChangeArrowheads="1"/>
            </p:cNvSpPr>
            <p:nvPr/>
          </p:nvSpPr>
          <p:spPr bwMode="auto">
            <a:xfrm>
              <a:off x="3504" y="576"/>
              <a:ext cx="1776" cy="672"/>
            </a:xfrm>
            <a:prstGeom prst="wedgeEllipseCallout">
              <a:avLst>
                <a:gd name="adj1" fmla="val 39190"/>
                <a:gd name="adj2" fmla="val 116519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graphicFrame>
          <p:nvGraphicFramePr>
            <p:cNvPr id="55379" name="Object 83"/>
            <p:cNvGraphicFramePr>
              <a:graphicFrameLocks noChangeAspect="1"/>
            </p:cNvGraphicFramePr>
            <p:nvPr/>
          </p:nvGraphicFramePr>
          <p:xfrm>
            <a:off x="3696" y="672"/>
            <a:ext cx="1400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3" name="Equation" r:id="rId9" imgW="1269720" imgH="469800" progId="Equation.3">
                    <p:embed/>
                  </p:oleObj>
                </mc:Choice>
                <mc:Fallback>
                  <p:oleObj name="Equation" r:id="rId9" imgW="1269720" imgH="469800" progId="Equation.3">
                    <p:embed/>
                    <p:pic>
                      <p:nvPicPr>
                        <p:cNvPr id="55379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672"/>
                          <a:ext cx="1400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82" name="Text Box 86"/>
          <p:cNvSpPr txBox="1">
            <a:spLocks noChangeArrowheads="1"/>
          </p:cNvSpPr>
          <p:nvPr/>
        </p:nvSpPr>
        <p:spPr bwMode="auto">
          <a:xfrm>
            <a:off x="1143000" y="30480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由余下条件</a:t>
            </a:r>
            <a:r>
              <a:rPr lang="en-US" altLang="zh-CN" sz="2400" b="1"/>
              <a:t> </a:t>
            </a:r>
            <a:r>
              <a:rPr lang="en-US" altLang="zh-CN" sz="2000" b="1" i="1">
                <a:solidFill>
                  <a:srgbClr val="FF3300"/>
                </a:solidFill>
              </a:rPr>
              <a:t>h</a:t>
            </a:r>
            <a:r>
              <a:rPr lang="en-US" altLang="zh-CN" sz="2000" b="1" i="1" baseline="-25000">
                <a:solidFill>
                  <a:srgbClr val="FF3300"/>
                </a:solidFill>
              </a:rPr>
              <a:t>i</a:t>
            </a:r>
            <a:r>
              <a:rPr lang="en-US" altLang="zh-CN" sz="2000" b="1"/>
              <a:t>(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i="1" baseline="-25000">
                <a:solidFill>
                  <a:schemeClr val="accent2"/>
                </a:solidFill>
              </a:rPr>
              <a:t>i</a:t>
            </a:r>
            <a:r>
              <a:rPr lang="en-US" altLang="zh-CN" sz="2000" b="1"/>
              <a:t>) = </a:t>
            </a:r>
            <a:r>
              <a:rPr lang="en-US" altLang="zh-CN" sz="2000" b="1">
                <a:sym typeface="Symbol" charset="0"/>
              </a:rPr>
              <a:t>1 </a:t>
            </a:r>
            <a:r>
              <a:rPr lang="zh-CN" altLang="en-US" sz="2400" b="1">
                <a:sym typeface="Symbol" charset="0"/>
              </a:rPr>
              <a:t>和</a:t>
            </a:r>
            <a:r>
              <a:rPr lang="en-US" altLang="zh-CN" sz="2000" b="1">
                <a:sym typeface="Symbol" charset="0"/>
              </a:rPr>
              <a:t> </a:t>
            </a:r>
            <a:r>
              <a:rPr lang="en-US" altLang="zh-CN" sz="2000" b="1" i="1">
                <a:solidFill>
                  <a:srgbClr val="FF3300"/>
                </a:solidFill>
              </a:rPr>
              <a:t>h</a:t>
            </a:r>
            <a:r>
              <a:rPr lang="en-US" altLang="zh-CN" sz="2000" b="1" i="1" baseline="-25000">
                <a:solidFill>
                  <a:srgbClr val="FF3300"/>
                </a:solidFill>
              </a:rPr>
              <a:t>i</a:t>
            </a:r>
            <a:r>
              <a:rPr lang="zh-CN" altLang="en-US" sz="2000" b="1" i="1">
                <a:solidFill>
                  <a:srgbClr val="FF3300"/>
                </a:solidFill>
              </a:rPr>
              <a:t>’</a:t>
            </a:r>
            <a:r>
              <a:rPr lang="en-US" altLang="zh-CN" sz="2000" b="1"/>
              <a:t>(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i="1" baseline="-25000">
                <a:solidFill>
                  <a:schemeClr val="accent2"/>
                </a:solidFill>
              </a:rPr>
              <a:t>i</a:t>
            </a:r>
            <a:r>
              <a:rPr lang="en-US" altLang="zh-CN" sz="2000" b="1"/>
              <a:t>) = 0 </a:t>
            </a:r>
            <a:r>
              <a:rPr lang="zh-CN" altLang="en-US" sz="2400" b="1"/>
              <a:t>可解</a:t>
            </a:r>
            <a:r>
              <a:rPr lang="en-US" altLang="zh-CN" sz="2400" b="1" i="1">
                <a:solidFill>
                  <a:srgbClr val="008000"/>
                </a:solidFill>
              </a:rPr>
              <a:t>A</a:t>
            </a:r>
            <a:r>
              <a:rPr lang="en-US" altLang="zh-CN" sz="2400" b="1" i="1" baseline="-25000">
                <a:solidFill>
                  <a:srgbClr val="008000"/>
                </a:solidFill>
              </a:rPr>
              <a:t>i</a:t>
            </a:r>
            <a:r>
              <a:rPr lang="en-US" altLang="zh-CN" sz="2400" b="1">
                <a:solidFill>
                  <a:srgbClr val="008000"/>
                </a:solidFill>
              </a:rPr>
              <a:t> </a:t>
            </a:r>
            <a:r>
              <a:rPr lang="zh-CN" altLang="en-US" sz="2400" b="1"/>
              <a:t>和</a:t>
            </a:r>
            <a:r>
              <a:rPr lang="en-US" altLang="zh-CN" sz="2400" b="1"/>
              <a:t> </a:t>
            </a:r>
            <a:r>
              <a:rPr lang="en-US" altLang="zh-CN" sz="2400" b="1" i="1">
                <a:solidFill>
                  <a:srgbClr val="008000"/>
                </a:solidFill>
              </a:rPr>
              <a:t>B</a:t>
            </a:r>
            <a:r>
              <a:rPr lang="en-US" altLang="zh-CN" sz="2400" b="1" i="1" baseline="-25000">
                <a:solidFill>
                  <a:srgbClr val="008000"/>
                </a:solidFill>
              </a:rPr>
              <a:t>i</a:t>
            </a:r>
            <a:r>
              <a:rPr lang="en-US" altLang="zh-CN" sz="2400" b="1"/>
              <a:t>   </a:t>
            </a:r>
            <a:r>
              <a:rPr lang="en-US" altLang="zh-CN" sz="2400" b="1">
                <a:sym typeface="Symbol" charset="0"/>
              </a:rPr>
              <a:t></a:t>
            </a:r>
          </a:p>
        </p:txBody>
      </p:sp>
      <p:grpSp>
        <p:nvGrpSpPr>
          <p:cNvPr id="55385" name="Group 89"/>
          <p:cNvGrpSpPr>
            <a:grpSpLocks/>
          </p:cNvGrpSpPr>
          <p:nvPr/>
        </p:nvGrpSpPr>
        <p:grpSpPr bwMode="auto">
          <a:xfrm>
            <a:off x="2362200" y="3581400"/>
            <a:ext cx="3810000" cy="533400"/>
            <a:chOff x="1488" y="2304"/>
            <a:chExt cx="2400" cy="336"/>
          </a:xfrm>
        </p:grpSpPr>
        <p:sp>
          <p:nvSpPr>
            <p:cNvPr id="55384" name="AutoShape 88" descr="再生纸"/>
            <p:cNvSpPr>
              <a:spLocks noChangeArrowheads="1"/>
            </p:cNvSpPr>
            <p:nvPr/>
          </p:nvSpPr>
          <p:spPr bwMode="auto">
            <a:xfrm>
              <a:off x="1488" y="2304"/>
              <a:ext cx="2400" cy="336"/>
            </a:xfrm>
            <a:prstGeom prst="bevel">
              <a:avLst>
                <a:gd name="adj" fmla="val 7440"/>
              </a:avLst>
            </a:prstGeom>
            <a:blipFill dpi="0" rotWithShape="0">
              <a:blip r:embed="rId1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5383" name="Object 87"/>
            <p:cNvGraphicFramePr>
              <a:graphicFrameLocks noChangeAspect="1"/>
            </p:cNvGraphicFramePr>
            <p:nvPr/>
          </p:nvGraphicFramePr>
          <p:xfrm>
            <a:off x="1536" y="2334"/>
            <a:ext cx="230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4" name="Equation" r:id="rId12" imgW="2057400" imgH="241200" progId="Equation.3">
                    <p:embed/>
                  </p:oleObj>
                </mc:Choice>
                <mc:Fallback>
                  <p:oleObj name="Equation" r:id="rId12" imgW="2057400" imgH="241200" progId="Equation.3">
                    <p:embed/>
                    <p:pic>
                      <p:nvPicPr>
                        <p:cNvPr id="55383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334"/>
                          <a:ext cx="230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86" name="Group 90"/>
          <p:cNvGrpSpPr>
            <a:grpSpLocks/>
          </p:cNvGrpSpPr>
          <p:nvPr/>
        </p:nvGrpSpPr>
        <p:grpSpPr bwMode="auto">
          <a:xfrm>
            <a:off x="457200" y="4191000"/>
            <a:ext cx="838200" cy="647700"/>
            <a:chOff x="288" y="3144"/>
            <a:chExt cx="480" cy="408"/>
          </a:xfrm>
        </p:grpSpPr>
        <p:sp>
          <p:nvSpPr>
            <p:cNvPr id="55387" name="AutoShape 91" descr="新闻纸"/>
            <p:cNvSpPr>
              <a:spLocks noChangeArrowheads="1"/>
            </p:cNvSpPr>
            <p:nvPr/>
          </p:nvSpPr>
          <p:spPr bwMode="auto">
            <a:xfrm>
              <a:off x="288" y="3168"/>
              <a:ext cx="480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FF3300"/>
                  </a:solidFill>
                </a:rPr>
                <a:t>    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x</a:t>
              </a:r>
              <a:r>
                <a:rPr lang="en-US" altLang="zh-CN" sz="2000" b="1"/>
                <a:t>)</a:t>
              </a:r>
            </a:p>
          </p:txBody>
        </p:sp>
        <p:grpSp>
          <p:nvGrpSpPr>
            <p:cNvPr id="55388" name="Group 92"/>
            <p:cNvGrpSpPr>
              <a:grpSpLocks/>
            </p:cNvGrpSpPr>
            <p:nvPr/>
          </p:nvGrpSpPr>
          <p:grpSpPr bwMode="auto">
            <a:xfrm>
              <a:off x="312" y="3144"/>
              <a:ext cx="288" cy="354"/>
              <a:chOff x="1872" y="2808"/>
              <a:chExt cx="288" cy="407"/>
            </a:xfrm>
          </p:grpSpPr>
          <p:sp>
            <p:nvSpPr>
              <p:cNvPr id="55389" name="Text Box 93"/>
              <p:cNvSpPr txBox="1">
                <a:spLocks noChangeArrowheads="1"/>
              </p:cNvSpPr>
              <p:nvPr/>
            </p:nvSpPr>
            <p:spPr bwMode="auto">
              <a:xfrm>
                <a:off x="1872" y="2808"/>
                <a:ext cx="240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3300"/>
                    </a:solidFill>
                    <a:sym typeface="Symbol" charset="0"/>
                  </a:rPr>
                  <a:t></a:t>
                </a:r>
                <a:endParaRPr lang="en-US" altLang="zh-CN" sz="18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55390" name="Text Box 94"/>
              <p:cNvSpPr txBox="1">
                <a:spLocks noChangeArrowheads="1"/>
              </p:cNvSpPr>
              <p:nvPr/>
            </p:nvSpPr>
            <p:spPr bwMode="auto">
              <a:xfrm>
                <a:off x="1872" y="2928"/>
                <a:ext cx="28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</a:rPr>
                  <a:t>h</a:t>
                </a:r>
                <a:r>
                  <a:rPr lang="en-US" altLang="zh-CN" sz="2000" b="1" i="1" baseline="-25000">
                    <a:solidFill>
                      <a:srgbClr val="FF3300"/>
                    </a:solidFill>
                  </a:rPr>
                  <a:t>i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</p:grpSp>
      </p:grpSp>
      <p:sp>
        <p:nvSpPr>
          <p:cNvPr id="55392" name="Text Box 96"/>
          <p:cNvSpPr txBox="1">
            <a:spLocks noChangeArrowheads="1"/>
          </p:cNvSpPr>
          <p:nvPr/>
        </p:nvSpPr>
        <p:spPr bwMode="auto">
          <a:xfrm>
            <a:off x="1295400" y="434340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有根</a:t>
            </a:r>
            <a:r>
              <a:rPr lang="en-US" altLang="zh-CN" sz="2400" b="1"/>
              <a:t>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</a:rPr>
              <a:t>0</a:t>
            </a:r>
            <a:r>
              <a:rPr lang="en-US" altLang="zh-CN" sz="2000" b="1"/>
              <a:t> </a:t>
            </a:r>
            <a:r>
              <a:rPr lang="en-US" altLang="zh-CN" sz="2000" b="1">
                <a:sym typeface="Symbol" charset="0"/>
              </a:rPr>
              <a:t>, …,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i="1" baseline="-25000">
                <a:solidFill>
                  <a:schemeClr val="accent2"/>
                </a:solidFill>
              </a:rPr>
              <a:t>n</a:t>
            </a:r>
            <a:r>
              <a:rPr lang="en-US" altLang="zh-CN" sz="2000" b="1"/>
              <a:t>, </a:t>
            </a:r>
            <a:r>
              <a:rPr lang="zh-CN" altLang="en-US" sz="2400" b="1"/>
              <a:t>除了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i="1" baseline="-25000">
                <a:solidFill>
                  <a:schemeClr val="accent2"/>
                </a:solidFill>
              </a:rPr>
              <a:t>i</a:t>
            </a:r>
            <a:r>
              <a:rPr lang="en-US" altLang="zh-CN" sz="2000" b="1">
                <a:solidFill>
                  <a:schemeClr val="accent2"/>
                </a:solidFill>
              </a:rPr>
              <a:t> </a:t>
            </a:r>
            <a:r>
              <a:rPr lang="zh-CN" altLang="en-US" sz="2400" b="1"/>
              <a:t>外都是</a:t>
            </a:r>
            <a:r>
              <a:rPr lang="en-US" altLang="zh-CN" sz="2400" b="1">
                <a:solidFill>
                  <a:srgbClr val="FF3300"/>
                </a:solidFill>
              </a:rPr>
              <a:t>2</a:t>
            </a:r>
            <a:r>
              <a:rPr lang="zh-CN" altLang="en-US" sz="2400" b="1"/>
              <a:t>重根</a:t>
            </a:r>
            <a:r>
              <a:rPr lang="en-US" altLang="zh-CN" sz="2400" b="1"/>
              <a:t>  </a:t>
            </a:r>
            <a:r>
              <a:rPr lang="en-US" altLang="zh-CN" sz="2400" b="1">
                <a:sym typeface="Symbol" charset="0"/>
              </a:rPr>
              <a:t></a:t>
            </a:r>
          </a:p>
        </p:txBody>
      </p:sp>
      <p:grpSp>
        <p:nvGrpSpPr>
          <p:cNvPr id="55420" name="Group 124"/>
          <p:cNvGrpSpPr>
            <a:grpSpLocks/>
          </p:cNvGrpSpPr>
          <p:nvPr/>
        </p:nvGrpSpPr>
        <p:grpSpPr bwMode="auto">
          <a:xfrm>
            <a:off x="6324600" y="4191000"/>
            <a:ext cx="2384425" cy="561975"/>
            <a:chOff x="2160" y="3168"/>
            <a:chExt cx="1728" cy="354"/>
          </a:xfrm>
        </p:grpSpPr>
        <p:grpSp>
          <p:nvGrpSpPr>
            <p:cNvPr id="55395" name="Group 99"/>
            <p:cNvGrpSpPr>
              <a:grpSpLocks/>
            </p:cNvGrpSpPr>
            <p:nvPr/>
          </p:nvGrpSpPr>
          <p:grpSpPr bwMode="auto">
            <a:xfrm>
              <a:off x="2160" y="3168"/>
              <a:ext cx="288" cy="354"/>
              <a:chOff x="1872" y="2808"/>
              <a:chExt cx="288" cy="407"/>
            </a:xfrm>
          </p:grpSpPr>
          <p:sp>
            <p:nvSpPr>
              <p:cNvPr id="55396" name="Text Box 100"/>
              <p:cNvSpPr txBox="1">
                <a:spLocks noChangeArrowheads="1"/>
              </p:cNvSpPr>
              <p:nvPr/>
            </p:nvSpPr>
            <p:spPr bwMode="auto">
              <a:xfrm>
                <a:off x="1872" y="2808"/>
                <a:ext cx="240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3300"/>
                    </a:solidFill>
                    <a:sym typeface="Symbol" charset="0"/>
                  </a:rPr>
                  <a:t></a:t>
                </a:r>
                <a:endParaRPr lang="en-US" altLang="zh-CN" sz="18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55397" name="Text Box 101"/>
              <p:cNvSpPr txBox="1">
                <a:spLocks noChangeArrowheads="1"/>
              </p:cNvSpPr>
              <p:nvPr/>
            </p:nvSpPr>
            <p:spPr bwMode="auto">
              <a:xfrm>
                <a:off x="1872" y="2928"/>
                <a:ext cx="28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</a:rPr>
                  <a:t>h</a:t>
                </a:r>
                <a:r>
                  <a:rPr lang="en-US" altLang="zh-CN" sz="2000" b="1" i="1" baseline="-25000">
                    <a:solidFill>
                      <a:srgbClr val="FF3300"/>
                    </a:solidFill>
                  </a:rPr>
                  <a:t>i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</p:grpSp>
        <p:sp>
          <p:nvSpPr>
            <p:cNvPr id="55400" name="Rectangle 104"/>
            <p:cNvSpPr>
              <a:spLocks noChangeArrowheads="1"/>
            </p:cNvSpPr>
            <p:nvPr/>
          </p:nvSpPr>
          <p:spPr bwMode="auto">
            <a:xfrm>
              <a:off x="3440" y="3307"/>
              <a:ext cx="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5401" name="Rectangle 105"/>
            <p:cNvSpPr>
              <a:spLocks noChangeArrowheads="1"/>
            </p:cNvSpPr>
            <p:nvPr/>
          </p:nvSpPr>
          <p:spPr bwMode="auto">
            <a:xfrm>
              <a:off x="2949" y="3307"/>
              <a:ext cx="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5402" name="Rectangle 106"/>
            <p:cNvSpPr>
              <a:spLocks noChangeArrowheads="1"/>
            </p:cNvSpPr>
            <p:nvPr/>
          </p:nvSpPr>
          <p:spPr bwMode="auto">
            <a:xfrm>
              <a:off x="2547" y="3307"/>
              <a:ext cx="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5403" name="Rectangle 107"/>
            <p:cNvSpPr>
              <a:spLocks noChangeArrowheads="1"/>
            </p:cNvSpPr>
            <p:nvPr/>
          </p:nvSpPr>
          <p:spPr bwMode="auto">
            <a:xfrm>
              <a:off x="2376" y="3307"/>
              <a:ext cx="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5406" name="Rectangle 110"/>
            <p:cNvSpPr>
              <a:spLocks noChangeArrowheads="1"/>
            </p:cNvSpPr>
            <p:nvPr/>
          </p:nvSpPr>
          <p:spPr bwMode="auto">
            <a:xfrm>
              <a:off x="3370" y="3406"/>
              <a:ext cx="3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chemeClr val="accent2"/>
                  </a:solidFill>
                </a:rPr>
                <a:t>i</a:t>
              </a:r>
              <a:endParaRPr lang="en-US" altLang="zh-CN" i="1">
                <a:solidFill>
                  <a:schemeClr val="accent2"/>
                </a:solidFill>
              </a:endParaRPr>
            </a:p>
          </p:txBody>
        </p:sp>
        <p:sp>
          <p:nvSpPr>
            <p:cNvPr id="55407" name="Rectangle 111"/>
            <p:cNvSpPr>
              <a:spLocks noChangeArrowheads="1"/>
            </p:cNvSpPr>
            <p:nvPr/>
          </p:nvSpPr>
          <p:spPr bwMode="auto">
            <a:xfrm>
              <a:off x="2886" y="3406"/>
              <a:ext cx="3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8000"/>
                  </a:solidFill>
                </a:rPr>
                <a:t>i</a:t>
              </a:r>
              <a:endParaRPr lang="en-US" altLang="zh-CN" i="1">
                <a:solidFill>
                  <a:srgbClr val="008000"/>
                </a:solidFill>
              </a:endParaRPr>
            </a:p>
          </p:txBody>
        </p:sp>
        <p:sp>
          <p:nvSpPr>
            <p:cNvPr id="55411" name="Rectangle 115"/>
            <p:cNvSpPr>
              <a:spLocks noChangeArrowheads="1"/>
            </p:cNvSpPr>
            <p:nvPr/>
          </p:nvSpPr>
          <p:spPr bwMode="auto">
            <a:xfrm>
              <a:off x="3504" y="331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</a:rPr>
                <a:t>l</a:t>
              </a:r>
              <a:r>
                <a:rPr lang="en-US" altLang="zh-CN" sz="2000" b="1" i="1" baseline="-25000">
                  <a:solidFill>
                    <a:srgbClr val="000000"/>
                  </a:solidFill>
                </a:rPr>
                <a:t>i</a:t>
              </a:r>
              <a:r>
                <a:rPr lang="en-US" altLang="zh-CN" sz="2000" b="1" baseline="30000">
                  <a:solidFill>
                    <a:srgbClr val="000000"/>
                  </a:solidFill>
                </a:rPr>
                <a:t>2</a:t>
              </a:r>
              <a:r>
                <a:rPr lang="en-US" altLang="zh-CN" sz="2000" b="1">
                  <a:solidFill>
                    <a:srgbClr val="000000"/>
                  </a:solidFill>
                </a:rPr>
                <a:t>(</a:t>
              </a:r>
              <a:r>
                <a:rPr lang="en-US" altLang="zh-CN" sz="2000" b="1" i="1">
                  <a:solidFill>
                    <a:srgbClr val="000000"/>
                  </a:solidFill>
                </a:rPr>
                <a:t>x</a:t>
              </a:r>
              <a:r>
                <a:rPr lang="en-US" altLang="zh-CN" sz="20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5412" name="Rectangle 116"/>
            <p:cNvSpPr>
              <a:spLocks noChangeArrowheads="1"/>
            </p:cNvSpPr>
            <p:nvPr/>
          </p:nvSpPr>
          <p:spPr bwMode="auto">
            <a:xfrm>
              <a:off x="3282" y="3307"/>
              <a:ext cx="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chemeClr val="accent2"/>
                  </a:solidFill>
                </a:rPr>
                <a:t>x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5413" name="Rectangle 117"/>
            <p:cNvSpPr>
              <a:spLocks noChangeArrowheads="1"/>
            </p:cNvSpPr>
            <p:nvPr/>
          </p:nvSpPr>
          <p:spPr bwMode="auto">
            <a:xfrm>
              <a:off x="3025" y="3307"/>
              <a:ext cx="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5414" name="Rectangle 118"/>
            <p:cNvSpPr>
              <a:spLocks noChangeArrowheads="1"/>
            </p:cNvSpPr>
            <p:nvPr/>
          </p:nvSpPr>
          <p:spPr bwMode="auto">
            <a:xfrm>
              <a:off x="2769" y="3307"/>
              <a:ext cx="1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8000"/>
                  </a:solidFill>
                </a:rPr>
                <a:t>C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55415" name="Rectangle 119"/>
            <p:cNvSpPr>
              <a:spLocks noChangeArrowheads="1"/>
            </p:cNvSpPr>
            <p:nvPr/>
          </p:nvSpPr>
          <p:spPr bwMode="auto">
            <a:xfrm>
              <a:off x="2452" y="3307"/>
              <a:ext cx="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5418" name="Rectangle 122"/>
            <p:cNvSpPr>
              <a:spLocks noChangeArrowheads="1"/>
            </p:cNvSpPr>
            <p:nvPr/>
          </p:nvSpPr>
          <p:spPr bwMode="auto">
            <a:xfrm>
              <a:off x="3144" y="3288"/>
              <a:ext cx="1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Symbol" charset="0"/>
                </a:rPr>
                <a:t>-</a:t>
              </a:r>
              <a:endParaRPr lang="en-US" altLang="zh-CN"/>
            </a:p>
          </p:txBody>
        </p:sp>
        <p:sp>
          <p:nvSpPr>
            <p:cNvPr id="55419" name="Rectangle 123"/>
            <p:cNvSpPr>
              <a:spLocks noChangeArrowheads="1"/>
            </p:cNvSpPr>
            <p:nvPr/>
          </p:nvSpPr>
          <p:spPr bwMode="auto">
            <a:xfrm>
              <a:off x="2640" y="3288"/>
              <a:ext cx="1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Symbol" charset="0"/>
                </a:rPr>
                <a:t>=</a:t>
              </a:r>
              <a:endParaRPr lang="en-US" altLang="zh-CN"/>
            </a:p>
          </p:txBody>
        </p:sp>
      </p:grpSp>
      <p:grpSp>
        <p:nvGrpSpPr>
          <p:cNvPr id="55426" name="Group 130"/>
          <p:cNvGrpSpPr>
            <a:grpSpLocks/>
          </p:cNvGrpSpPr>
          <p:nvPr/>
        </p:nvGrpSpPr>
        <p:grpSpPr bwMode="auto">
          <a:xfrm>
            <a:off x="1295400" y="4724400"/>
            <a:ext cx="3200400" cy="569913"/>
            <a:chOff x="816" y="2928"/>
            <a:chExt cx="2016" cy="359"/>
          </a:xfrm>
        </p:grpSpPr>
        <p:grpSp>
          <p:nvGrpSpPr>
            <p:cNvPr id="55422" name="Group 126"/>
            <p:cNvGrpSpPr>
              <a:grpSpLocks/>
            </p:cNvGrpSpPr>
            <p:nvPr/>
          </p:nvGrpSpPr>
          <p:grpSpPr bwMode="auto">
            <a:xfrm>
              <a:off x="1149" y="2928"/>
              <a:ext cx="288" cy="354"/>
              <a:chOff x="1872" y="2808"/>
              <a:chExt cx="288" cy="407"/>
            </a:xfrm>
          </p:grpSpPr>
          <p:sp>
            <p:nvSpPr>
              <p:cNvPr id="55423" name="Text Box 127"/>
              <p:cNvSpPr txBox="1">
                <a:spLocks noChangeArrowheads="1"/>
              </p:cNvSpPr>
              <p:nvPr/>
            </p:nvSpPr>
            <p:spPr bwMode="auto">
              <a:xfrm>
                <a:off x="1872" y="2808"/>
                <a:ext cx="240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3300"/>
                    </a:solidFill>
                    <a:sym typeface="Symbol" charset="0"/>
                  </a:rPr>
                  <a:t></a:t>
                </a:r>
                <a:endParaRPr lang="en-US" altLang="zh-CN" sz="18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55424" name="Text Box 128"/>
              <p:cNvSpPr txBox="1">
                <a:spLocks noChangeArrowheads="1"/>
              </p:cNvSpPr>
              <p:nvPr/>
            </p:nvSpPr>
            <p:spPr bwMode="auto">
              <a:xfrm>
                <a:off x="1872" y="2928"/>
                <a:ext cx="28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</a:rPr>
                  <a:t>h</a:t>
                </a:r>
                <a:r>
                  <a:rPr lang="en-US" altLang="zh-CN" sz="2000" b="1" i="1" baseline="-25000">
                    <a:solidFill>
                      <a:srgbClr val="FF3300"/>
                    </a:solidFill>
                  </a:rPr>
                  <a:t>i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</p:grpSp>
        <p:sp>
          <p:nvSpPr>
            <p:cNvPr id="55425" name="Text Box 129"/>
            <p:cNvSpPr txBox="1">
              <a:spLocks noChangeArrowheads="1"/>
            </p:cNvSpPr>
            <p:nvPr/>
          </p:nvSpPr>
          <p:spPr bwMode="auto">
            <a:xfrm>
              <a:off x="816" y="2999"/>
              <a:ext cx="20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又</a:t>
              </a:r>
              <a:r>
                <a:rPr lang="en-US" altLang="zh-CN" sz="2400" b="1"/>
                <a:t>:  </a:t>
              </a:r>
              <a:r>
                <a:rPr lang="en-US" altLang="zh-CN" sz="2000" b="1" i="1">
                  <a:solidFill>
                    <a:srgbClr val="FF3300"/>
                  </a:solidFill>
                </a:rPr>
                <a:t>   </a:t>
              </a:r>
              <a:r>
                <a:rPr lang="zh-CN" altLang="en-US" sz="2000" b="1" i="1">
                  <a:solidFill>
                    <a:srgbClr val="FF3300"/>
                  </a:solidFill>
                </a:rPr>
                <a:t>’</a:t>
              </a:r>
              <a:r>
                <a:rPr lang="en-US" altLang="zh-CN" sz="2000" b="1"/>
                <a:t>(</a:t>
              </a:r>
              <a:r>
                <a:rPr lang="en-US" altLang="zh-CN" sz="20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000" b="1" i="1" baseline="-25000">
                  <a:solidFill>
                    <a:schemeClr val="accent2"/>
                  </a:solidFill>
                </a:rPr>
                <a:t>i</a:t>
              </a:r>
              <a:r>
                <a:rPr lang="en-US" altLang="zh-CN" sz="2000" b="1"/>
                <a:t>) = </a:t>
              </a:r>
              <a:r>
                <a:rPr lang="en-US" altLang="zh-CN" sz="2000" b="1">
                  <a:sym typeface="Symbol" charset="0"/>
                </a:rPr>
                <a:t>1    </a:t>
              </a:r>
              <a:r>
                <a:rPr lang="en-US" altLang="zh-CN" sz="2000" b="1" i="1">
                  <a:solidFill>
                    <a:srgbClr val="008000"/>
                  </a:solidFill>
                </a:rPr>
                <a:t>C</a:t>
              </a:r>
              <a:r>
                <a:rPr lang="en-US" altLang="zh-CN" sz="2000" b="1" i="1" baseline="-25000">
                  <a:solidFill>
                    <a:srgbClr val="008000"/>
                  </a:solidFill>
                </a:rPr>
                <a:t>i</a:t>
              </a:r>
              <a:r>
                <a:rPr lang="en-US" altLang="zh-CN" sz="2000" b="1">
                  <a:solidFill>
                    <a:srgbClr val="008000"/>
                  </a:solidFill>
                </a:rPr>
                <a:t> </a:t>
              </a:r>
              <a:r>
                <a:rPr lang="en-US" altLang="zh-CN" sz="2400" b="1"/>
                <a:t>= 1</a:t>
              </a:r>
            </a:p>
          </p:txBody>
        </p:sp>
      </p:grpSp>
      <p:grpSp>
        <p:nvGrpSpPr>
          <p:cNvPr id="55447" name="Group 151"/>
          <p:cNvGrpSpPr>
            <a:grpSpLocks/>
          </p:cNvGrpSpPr>
          <p:nvPr/>
        </p:nvGrpSpPr>
        <p:grpSpPr bwMode="auto">
          <a:xfrm>
            <a:off x="4953000" y="4724400"/>
            <a:ext cx="2362200" cy="647700"/>
            <a:chOff x="3024" y="3432"/>
            <a:chExt cx="1488" cy="408"/>
          </a:xfrm>
        </p:grpSpPr>
        <p:sp>
          <p:nvSpPr>
            <p:cNvPr id="55446" name="AutoShape 150" descr="再生纸"/>
            <p:cNvSpPr>
              <a:spLocks noChangeArrowheads="1"/>
            </p:cNvSpPr>
            <p:nvPr/>
          </p:nvSpPr>
          <p:spPr bwMode="auto">
            <a:xfrm>
              <a:off x="3024" y="3456"/>
              <a:ext cx="1488" cy="384"/>
            </a:xfrm>
            <a:prstGeom prst="bevel">
              <a:avLst>
                <a:gd name="adj" fmla="val 6944"/>
              </a:avLst>
            </a:prstGeom>
            <a:blipFill dpi="0" rotWithShape="0">
              <a:blip r:embed="rId1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445" name="Group 149"/>
            <p:cNvGrpSpPr>
              <a:grpSpLocks/>
            </p:cNvGrpSpPr>
            <p:nvPr/>
          </p:nvGrpSpPr>
          <p:grpSpPr bwMode="auto">
            <a:xfrm>
              <a:off x="3087" y="3432"/>
              <a:ext cx="1349" cy="354"/>
              <a:chOff x="3087" y="3432"/>
              <a:chExt cx="1349" cy="354"/>
            </a:xfrm>
          </p:grpSpPr>
          <p:grpSp>
            <p:nvGrpSpPr>
              <p:cNvPr id="55428" name="Group 132"/>
              <p:cNvGrpSpPr>
                <a:grpSpLocks/>
              </p:cNvGrpSpPr>
              <p:nvPr/>
            </p:nvGrpSpPr>
            <p:grpSpPr bwMode="auto">
              <a:xfrm>
                <a:off x="3087" y="3432"/>
                <a:ext cx="250" cy="354"/>
                <a:chOff x="1872" y="2808"/>
                <a:chExt cx="288" cy="407"/>
              </a:xfrm>
            </p:grpSpPr>
            <p:sp>
              <p:nvSpPr>
                <p:cNvPr id="55429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872" y="2808"/>
                  <a:ext cx="240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800" b="1">
                      <a:sym typeface="Symbol" charset="0"/>
                    </a:rPr>
                    <a:t></a:t>
                  </a:r>
                  <a:endParaRPr lang="en-US" altLang="zh-CN" sz="1800" b="1"/>
                </a:p>
              </p:txBody>
            </p:sp>
            <p:sp>
              <p:nvSpPr>
                <p:cNvPr id="55430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872" y="2928"/>
                  <a:ext cx="28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i="1"/>
                    <a:t>h</a:t>
                  </a:r>
                  <a:r>
                    <a:rPr lang="en-US" altLang="zh-CN" sz="2000" b="1" i="1" baseline="-25000"/>
                    <a:t>i</a:t>
                  </a:r>
                  <a:endParaRPr lang="en-US" altLang="zh-CN" sz="2000" b="1" i="1"/>
                </a:p>
              </p:txBody>
            </p:sp>
          </p:grpSp>
          <p:sp>
            <p:nvSpPr>
              <p:cNvPr id="55433" name="Rectangle 137"/>
              <p:cNvSpPr>
                <a:spLocks noChangeArrowheads="1"/>
              </p:cNvSpPr>
              <p:nvPr/>
            </p:nvSpPr>
            <p:spPr bwMode="auto">
              <a:xfrm>
                <a:off x="3423" y="3571"/>
                <a:ext cx="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55434" name="Rectangle 138"/>
              <p:cNvSpPr>
                <a:spLocks noChangeArrowheads="1"/>
              </p:cNvSpPr>
              <p:nvPr/>
            </p:nvSpPr>
            <p:spPr bwMode="auto">
              <a:xfrm>
                <a:off x="3275" y="3571"/>
                <a:ext cx="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55441" name="Rectangle 145"/>
              <p:cNvSpPr>
                <a:spLocks noChangeArrowheads="1"/>
              </p:cNvSpPr>
              <p:nvPr/>
            </p:nvSpPr>
            <p:spPr bwMode="auto">
              <a:xfrm>
                <a:off x="3341" y="3571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grpSp>
            <p:nvGrpSpPr>
              <p:cNvPr id="55444" name="Group 148"/>
              <p:cNvGrpSpPr>
                <a:grpSpLocks/>
              </p:cNvGrpSpPr>
              <p:nvPr/>
            </p:nvGrpSpPr>
            <p:grpSpPr bwMode="auto">
              <a:xfrm>
                <a:off x="3620" y="3552"/>
                <a:ext cx="816" cy="233"/>
                <a:chOff x="3598" y="3576"/>
                <a:chExt cx="816" cy="233"/>
              </a:xfrm>
            </p:grpSpPr>
            <p:sp>
              <p:nvSpPr>
                <p:cNvPr id="55431" name="Rectangle 135"/>
                <p:cNvSpPr>
                  <a:spLocks noChangeArrowheads="1"/>
                </p:cNvSpPr>
                <p:nvPr/>
              </p:nvSpPr>
              <p:spPr bwMode="auto">
                <a:xfrm>
                  <a:off x="4025" y="3595"/>
                  <a:ext cx="5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b="1">
                      <a:solidFill>
                        <a:srgbClr val="000000"/>
                      </a:solidFill>
                    </a:rPr>
                    <a:t>)</a:t>
                  </a:r>
                  <a:endParaRPr lang="en-US" altLang="zh-CN"/>
                </a:p>
              </p:txBody>
            </p:sp>
            <p:sp>
              <p:nvSpPr>
                <p:cNvPr id="55432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98" y="3595"/>
                  <a:ext cx="5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b="1">
                      <a:solidFill>
                        <a:srgbClr val="000000"/>
                      </a:solidFill>
                    </a:rPr>
                    <a:t>(</a:t>
                  </a:r>
                  <a:endParaRPr lang="en-US" altLang="zh-CN"/>
                </a:p>
              </p:txBody>
            </p:sp>
            <p:sp>
              <p:nvSpPr>
                <p:cNvPr id="55435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64" y="3694"/>
                  <a:ext cx="26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200" b="1" i="1"/>
                    <a:t>i</a:t>
                  </a:r>
                  <a:endParaRPr lang="en-US" altLang="zh-CN" i="1"/>
                </a:p>
              </p:txBody>
            </p:sp>
            <p:sp>
              <p:nvSpPr>
                <p:cNvPr id="55437" name="Rectangle 141"/>
                <p:cNvSpPr>
                  <a:spLocks noChangeArrowheads="1"/>
                </p:cNvSpPr>
                <p:nvPr/>
              </p:nvSpPr>
              <p:spPr bwMode="auto">
                <a:xfrm>
                  <a:off x="4080" y="3600"/>
                  <a:ext cx="334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36000" tIns="0" rIns="0" bIns="0">
                  <a:spAutoFit/>
                </a:bodyPr>
                <a:lstStyle/>
                <a:p>
                  <a:r>
                    <a:rPr lang="en-US" altLang="zh-CN" sz="2000" b="1" i="1">
                      <a:solidFill>
                        <a:srgbClr val="000000"/>
                      </a:solidFill>
                    </a:rPr>
                    <a:t>l</a:t>
                  </a:r>
                  <a:r>
                    <a:rPr lang="en-US" altLang="zh-CN" sz="2000" b="1" i="1" baseline="-25000">
                      <a:solidFill>
                        <a:srgbClr val="000000"/>
                      </a:solidFill>
                    </a:rPr>
                    <a:t>i</a:t>
                  </a:r>
                  <a:r>
                    <a:rPr lang="en-US" altLang="zh-CN" sz="2000" b="1" baseline="30000">
                      <a:solidFill>
                        <a:srgbClr val="000000"/>
                      </a:solidFill>
                    </a:rPr>
                    <a:t>2</a:t>
                  </a:r>
                  <a:r>
                    <a:rPr lang="en-US" altLang="zh-CN" sz="2000" b="1">
                      <a:solidFill>
                        <a:srgbClr val="000000"/>
                      </a:solidFill>
                    </a:rPr>
                    <a:t>(</a:t>
                  </a:r>
                  <a:r>
                    <a:rPr lang="en-US" altLang="zh-CN" sz="2000" b="1" i="1">
                      <a:solidFill>
                        <a:srgbClr val="000000"/>
                      </a:solidFill>
                    </a:rPr>
                    <a:t>x</a:t>
                  </a:r>
                  <a:r>
                    <a:rPr lang="en-US" altLang="zh-CN" sz="2000" b="1">
                      <a:solidFill>
                        <a:srgbClr val="000000"/>
                      </a:solidFill>
                    </a:rPr>
                    <a:t>)</a:t>
                  </a:r>
                  <a:endParaRPr lang="en-US" altLang="zh-CN"/>
                </a:p>
              </p:txBody>
            </p:sp>
            <p:sp>
              <p:nvSpPr>
                <p:cNvPr id="55438" name="Rectangle 142"/>
                <p:cNvSpPr>
                  <a:spLocks noChangeArrowheads="1"/>
                </p:cNvSpPr>
                <p:nvPr/>
              </p:nvSpPr>
              <p:spPr bwMode="auto">
                <a:xfrm>
                  <a:off x="3887" y="3595"/>
                  <a:ext cx="8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b="1" i="1"/>
                    <a:t>x</a:t>
                  </a:r>
                  <a:endParaRPr lang="en-US" altLang="zh-CN"/>
                </a:p>
              </p:txBody>
            </p:sp>
            <p:sp>
              <p:nvSpPr>
                <p:cNvPr id="55439" name="Rectangle 143"/>
                <p:cNvSpPr>
                  <a:spLocks noChangeArrowheads="1"/>
                </p:cNvSpPr>
                <p:nvPr/>
              </p:nvSpPr>
              <p:spPr bwMode="auto">
                <a:xfrm>
                  <a:off x="3664" y="3595"/>
                  <a:ext cx="8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b="1" i="1">
                      <a:solidFill>
                        <a:srgbClr val="000000"/>
                      </a:solidFill>
                    </a:rPr>
                    <a:t>x</a:t>
                  </a:r>
                  <a:endParaRPr lang="en-US" altLang="zh-CN"/>
                </a:p>
              </p:txBody>
            </p:sp>
            <p:sp>
              <p:nvSpPr>
                <p:cNvPr id="5544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767" y="3576"/>
                  <a:ext cx="8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b="1">
                      <a:solidFill>
                        <a:srgbClr val="000000"/>
                      </a:solidFill>
                      <a:latin typeface="Symbol" charset="0"/>
                    </a:rPr>
                    <a:t>-</a:t>
                  </a:r>
                  <a:endParaRPr lang="en-US" altLang="zh-CN"/>
                </a:p>
              </p:txBody>
            </p:sp>
          </p:grpSp>
          <p:sp>
            <p:nvSpPr>
              <p:cNvPr id="55443" name="Rectangle 147"/>
              <p:cNvSpPr>
                <a:spLocks noChangeArrowheads="1"/>
              </p:cNvSpPr>
              <p:nvPr/>
            </p:nvSpPr>
            <p:spPr bwMode="auto">
              <a:xfrm>
                <a:off x="3504" y="3552"/>
                <a:ext cx="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Symbol" charset="0"/>
                  </a:rPr>
                  <a:t>=</a:t>
                </a:r>
                <a:endParaRPr lang="en-US" altLang="zh-CN"/>
              </a:p>
            </p:txBody>
          </p:sp>
        </p:grpSp>
      </p:grpSp>
      <p:sp>
        <p:nvSpPr>
          <p:cNvPr id="55448" name="AutoShape 152"/>
          <p:cNvSpPr>
            <a:spLocks noChangeArrowheads="1"/>
          </p:cNvSpPr>
          <p:nvPr/>
        </p:nvSpPr>
        <p:spPr bwMode="auto">
          <a:xfrm>
            <a:off x="4419600" y="50292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455" name="Group 159"/>
          <p:cNvGrpSpPr>
            <a:grpSpLocks/>
          </p:cNvGrpSpPr>
          <p:nvPr/>
        </p:nvGrpSpPr>
        <p:grpSpPr bwMode="auto">
          <a:xfrm>
            <a:off x="457200" y="5486400"/>
            <a:ext cx="8229600" cy="777875"/>
            <a:chOff x="288" y="3397"/>
            <a:chExt cx="5184" cy="490"/>
          </a:xfrm>
        </p:grpSpPr>
        <p:sp>
          <p:nvSpPr>
            <p:cNvPr id="55450" name="Text Box 154"/>
            <p:cNvSpPr txBox="1">
              <a:spLocks noChangeArrowheads="1"/>
            </p:cNvSpPr>
            <p:nvPr/>
          </p:nvSpPr>
          <p:spPr bwMode="auto">
            <a:xfrm>
              <a:off x="288" y="35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设</a:t>
              </a:r>
              <a:endParaRPr lang="en-US" altLang="zh-CN" sz="2400" b="1"/>
            </a:p>
          </p:txBody>
        </p:sp>
        <p:graphicFrame>
          <p:nvGraphicFramePr>
            <p:cNvPr id="55451" name="Object 155"/>
            <p:cNvGraphicFramePr>
              <a:graphicFrameLocks noChangeAspect="1"/>
            </p:cNvGraphicFramePr>
            <p:nvPr/>
          </p:nvGraphicFramePr>
          <p:xfrm>
            <a:off x="576" y="3504"/>
            <a:ext cx="249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5" name="Equation" r:id="rId14" imgW="2527200" imgH="241200" progId="Equation.3">
                    <p:embed/>
                  </p:oleObj>
                </mc:Choice>
                <mc:Fallback>
                  <p:oleObj name="Equation" r:id="rId14" imgW="2527200" imgH="241200" progId="Equation.3">
                    <p:embed/>
                    <p:pic>
                      <p:nvPicPr>
                        <p:cNvPr id="55451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504"/>
                          <a:ext cx="249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453" name="Text Box 157"/>
            <p:cNvSpPr txBox="1">
              <a:spLocks noChangeArrowheads="1"/>
            </p:cNvSpPr>
            <p:nvPr/>
          </p:nvSpPr>
          <p:spPr bwMode="auto">
            <a:xfrm>
              <a:off x="3120" y="35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则</a:t>
              </a:r>
              <a:endParaRPr lang="en-US" altLang="zh-CN" sz="2400" b="1"/>
            </a:p>
          </p:txBody>
        </p:sp>
        <p:graphicFrame>
          <p:nvGraphicFramePr>
            <p:cNvPr id="55454" name="Object 158"/>
            <p:cNvGraphicFramePr>
              <a:graphicFrameLocks noChangeAspect="1"/>
            </p:cNvGraphicFramePr>
            <p:nvPr/>
          </p:nvGraphicFramePr>
          <p:xfrm>
            <a:off x="3360" y="3397"/>
            <a:ext cx="2112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6" name="Equation" r:id="rId16" imgW="2171520" imgH="495000" progId="Equation.3">
                    <p:embed/>
                  </p:oleObj>
                </mc:Choice>
                <mc:Fallback>
                  <p:oleObj name="Equation" r:id="rId16" imgW="2171520" imgH="495000" progId="Equation.3">
                    <p:embed/>
                    <p:pic>
                      <p:nvPicPr>
                        <p:cNvPr id="55454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397"/>
                          <a:ext cx="2112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1390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3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5" dur="500"/>
                                        <p:tgtEl>
                                          <p:spTgt spid="55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53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55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5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5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54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5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5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5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5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554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0" grpId="0" autoUpdateAnimBg="0"/>
      <p:bldP spid="55352" grpId="0" animBg="1" autoUpdateAnimBg="0"/>
      <p:bldP spid="55382" grpId="0" autoUpdateAnimBg="0"/>
      <p:bldP spid="55392" grpId="0" autoUpdateAnimBg="0"/>
      <p:bldP spid="554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27C9-4729-1B46-B2C2-D4D1A9C4815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228600" y="188640"/>
            <a:ext cx="8610600" cy="218739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>
                <a:latin typeface="宋体"/>
                <a:ea typeface="宋体"/>
                <a:cs typeface="宋体"/>
              </a:rPr>
              <a:t>（结果保留四位有效数字）。</a:t>
            </a:r>
            <a:endParaRPr lang="en-US" altLang="zh-CN" sz="2400" dirty="0">
              <a:latin typeface="宋体"/>
              <a:ea typeface="宋体"/>
              <a:cs typeface="宋体"/>
            </a:endParaRPr>
          </a:p>
        </p:txBody>
      </p:sp>
      <p:graphicFrame>
        <p:nvGraphicFramePr>
          <p:cNvPr id="191491" name="Object 3"/>
          <p:cNvGraphicFramePr>
            <a:graphicFrameLocks noChangeAspect="1"/>
          </p:cNvGraphicFramePr>
          <p:nvPr/>
        </p:nvGraphicFramePr>
        <p:xfrm>
          <a:off x="1319213" y="260648"/>
          <a:ext cx="68341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7" name="公式" r:id="rId3" imgW="3213000" imgH="482400" progId="Equation.3">
                  <p:embed/>
                </p:oleObj>
              </mc:Choice>
              <mc:Fallback>
                <p:oleObj name="公式" r:id="rId3" imgW="3213000" imgH="482400" progId="Equation.3">
                  <p:embed/>
                  <p:pic>
                    <p:nvPicPr>
                      <p:cNvPr id="191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260648"/>
                        <a:ext cx="6834187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140741"/>
              </p:ext>
            </p:extLst>
          </p:nvPr>
        </p:nvGraphicFramePr>
        <p:xfrm>
          <a:off x="290512" y="1842377"/>
          <a:ext cx="85629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8" name="公式" r:id="rId5" imgW="4025880" imgH="228600" progId="Equation.3">
                  <p:embed/>
                </p:oleObj>
              </mc:Choice>
              <mc:Fallback>
                <p:oleObj name="公式" r:id="rId5" imgW="4025880" imgH="228600" progId="Equation.3">
                  <p:embed/>
                  <p:pic>
                    <p:nvPicPr>
                      <p:cNvPr id="191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" y="1842377"/>
                        <a:ext cx="85629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304800" y="2362200"/>
            <a:ext cx="571288" cy="463846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/>
              <a:t>解</a:t>
            </a:r>
            <a:r>
              <a:rPr lang="en-US" altLang="zh-CN" sz="2400" b="1" dirty="0"/>
              <a:t>:</a:t>
            </a:r>
          </a:p>
        </p:txBody>
      </p:sp>
      <p:graphicFrame>
        <p:nvGraphicFramePr>
          <p:cNvPr id="191494" name="Object 6"/>
          <p:cNvGraphicFramePr>
            <a:graphicFrameLocks noChangeAspect="1"/>
          </p:cNvGraphicFramePr>
          <p:nvPr/>
        </p:nvGraphicFramePr>
        <p:xfrm>
          <a:off x="1447800" y="2514600"/>
          <a:ext cx="17827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9" name="公式" r:id="rId7" imgW="838080" imgH="215640" progId="Equation.3">
                  <p:embed/>
                </p:oleObj>
              </mc:Choice>
              <mc:Fallback>
                <p:oleObj name="公式" r:id="rId7" imgW="838080" imgH="215640" progId="Equation.3">
                  <p:embed/>
                  <p:pic>
                    <p:nvPicPr>
                      <p:cNvPr id="1914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178276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5" name="Object 7"/>
          <p:cNvGraphicFramePr>
            <a:graphicFrameLocks noChangeAspect="1"/>
          </p:cNvGraphicFramePr>
          <p:nvPr/>
        </p:nvGraphicFramePr>
        <p:xfrm>
          <a:off x="3581400" y="2514600"/>
          <a:ext cx="18335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0" name="公式" r:id="rId9" imgW="863280" imgH="215640" progId="Equation.3">
                  <p:embed/>
                </p:oleObj>
              </mc:Choice>
              <mc:Fallback>
                <p:oleObj name="公式" r:id="rId9" imgW="863280" imgH="215640" progId="Equation.3">
                  <p:embed/>
                  <p:pic>
                    <p:nvPicPr>
                      <p:cNvPr id="1914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14600"/>
                        <a:ext cx="183356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/>
        </p:nvGraphicFramePr>
        <p:xfrm>
          <a:off x="5926138" y="2514600"/>
          <a:ext cx="19986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1" name="公式" r:id="rId11" imgW="939600" imgH="215640" progId="Equation.3">
                  <p:embed/>
                </p:oleObj>
              </mc:Choice>
              <mc:Fallback>
                <p:oleObj name="公式" r:id="rId11" imgW="939600" imgH="215640" progId="Equation.3">
                  <p:embed/>
                  <p:pic>
                    <p:nvPicPr>
                      <p:cNvPr id="1914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138" y="2514600"/>
                        <a:ext cx="199866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/>
        </p:nvGraphicFramePr>
        <p:xfrm>
          <a:off x="812800" y="3173413"/>
          <a:ext cx="56959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2" name="Equation" r:id="rId13" imgW="2679480" imgH="241200" progId="Equation.3">
                  <p:embed/>
                </p:oleObj>
              </mc:Choice>
              <mc:Fallback>
                <p:oleObj name="Equation" r:id="rId13" imgW="2679480" imgH="241200" progId="Equation.3">
                  <p:embed/>
                  <p:pic>
                    <p:nvPicPr>
                      <p:cNvPr id="1914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173413"/>
                        <a:ext cx="56959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8" name="Object 10"/>
          <p:cNvGraphicFramePr>
            <a:graphicFrameLocks noChangeAspect="1"/>
          </p:cNvGraphicFramePr>
          <p:nvPr/>
        </p:nvGraphicFramePr>
        <p:xfrm>
          <a:off x="4749800" y="3890963"/>
          <a:ext cx="25368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3" name="公式" r:id="rId15" imgW="1193760" imgH="482400" progId="Equation.3">
                  <p:embed/>
                </p:oleObj>
              </mc:Choice>
              <mc:Fallback>
                <p:oleObj name="公式" r:id="rId15" imgW="1193760" imgH="482400" progId="Equation.3">
                  <p:embed/>
                  <p:pic>
                    <p:nvPicPr>
                      <p:cNvPr id="1914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3890963"/>
                        <a:ext cx="25368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9" name="Object 11"/>
          <p:cNvGraphicFramePr>
            <a:graphicFrameLocks noChangeAspect="1"/>
          </p:cNvGraphicFramePr>
          <p:nvPr/>
        </p:nvGraphicFramePr>
        <p:xfrm>
          <a:off x="7259638" y="3814763"/>
          <a:ext cx="14271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4" name="公式" r:id="rId17" imgW="672840" imgH="507960" progId="Equation.3">
                  <p:embed/>
                </p:oleObj>
              </mc:Choice>
              <mc:Fallback>
                <p:oleObj name="公式" r:id="rId17" imgW="672840" imgH="507960" progId="Equation.3">
                  <p:embed/>
                  <p:pic>
                    <p:nvPicPr>
                      <p:cNvPr id="1914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638" y="3814763"/>
                        <a:ext cx="14271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0" name="Object 12"/>
          <p:cNvGraphicFramePr>
            <a:graphicFrameLocks noChangeAspect="1"/>
          </p:cNvGraphicFramePr>
          <p:nvPr/>
        </p:nvGraphicFramePr>
        <p:xfrm>
          <a:off x="1371600" y="5414963"/>
          <a:ext cx="16192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5" name="公式" r:id="rId19" imgW="761760" imgH="215640" progId="Equation.3">
                  <p:embed/>
                </p:oleObj>
              </mc:Choice>
              <mc:Fallback>
                <p:oleObj name="公式" r:id="rId19" imgW="761760" imgH="215640" progId="Equation.3">
                  <p:embed/>
                  <p:pic>
                    <p:nvPicPr>
                      <p:cNvPr id="1915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14963"/>
                        <a:ext cx="16192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1" name="Object 13"/>
          <p:cNvGraphicFramePr>
            <a:graphicFrameLocks noChangeAspect="1"/>
          </p:cNvGraphicFramePr>
          <p:nvPr/>
        </p:nvGraphicFramePr>
        <p:xfrm>
          <a:off x="2992438" y="5097463"/>
          <a:ext cx="14271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6" name="公式" r:id="rId21" imgW="672840" imgH="507960" progId="Equation.3">
                  <p:embed/>
                </p:oleObj>
              </mc:Choice>
              <mc:Fallback>
                <p:oleObj name="公式" r:id="rId21" imgW="672840" imgH="507960" progId="Equation.3">
                  <p:embed/>
                  <p:pic>
                    <p:nvPicPr>
                      <p:cNvPr id="1915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5097463"/>
                        <a:ext cx="14271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2" name="Object 14"/>
          <p:cNvGraphicFramePr>
            <a:graphicFrameLocks noChangeAspect="1"/>
          </p:cNvGraphicFramePr>
          <p:nvPr/>
        </p:nvGraphicFramePr>
        <p:xfrm>
          <a:off x="5964238" y="5033963"/>
          <a:ext cx="14271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7" name="公式" r:id="rId23" imgW="672840" imgH="507960" progId="Equation.3">
                  <p:embed/>
                </p:oleObj>
              </mc:Choice>
              <mc:Fallback>
                <p:oleObj name="公式" r:id="rId23" imgW="672840" imgH="507960" progId="Equation.3">
                  <p:embed/>
                  <p:pic>
                    <p:nvPicPr>
                      <p:cNvPr id="1915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238" y="5033963"/>
                        <a:ext cx="14271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3" name="Object 15"/>
          <p:cNvGraphicFramePr>
            <a:graphicFrameLocks noChangeAspect="1"/>
          </p:cNvGraphicFramePr>
          <p:nvPr/>
        </p:nvGraphicFramePr>
        <p:xfrm>
          <a:off x="4419600" y="5410200"/>
          <a:ext cx="15922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8" name="公式" r:id="rId24" imgW="749160" imgH="203040" progId="Equation.3">
                  <p:embed/>
                </p:oleObj>
              </mc:Choice>
              <mc:Fallback>
                <p:oleObj name="公式" r:id="rId24" imgW="749160" imgH="203040" progId="Equation.3">
                  <p:embed/>
                  <p:pic>
                    <p:nvPicPr>
                      <p:cNvPr id="1915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410200"/>
                        <a:ext cx="159226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4" name="Object 16"/>
          <p:cNvGraphicFramePr>
            <a:graphicFrameLocks noChangeAspect="1"/>
          </p:cNvGraphicFramePr>
          <p:nvPr/>
        </p:nvGraphicFramePr>
        <p:xfrm>
          <a:off x="990600" y="3890963"/>
          <a:ext cx="256381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9" name="公式" r:id="rId26" imgW="1206360" imgH="482400" progId="Equation.3">
                  <p:embed/>
                </p:oleObj>
              </mc:Choice>
              <mc:Fallback>
                <p:oleObj name="公式" r:id="rId26" imgW="1206360" imgH="482400" progId="Equation.3">
                  <p:embed/>
                  <p:pic>
                    <p:nvPicPr>
                      <p:cNvPr id="1915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90963"/>
                        <a:ext cx="256381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5" name="Object 17"/>
          <p:cNvGraphicFramePr>
            <a:graphicFrameLocks noChangeAspect="1"/>
          </p:cNvGraphicFramePr>
          <p:nvPr/>
        </p:nvGraphicFramePr>
        <p:xfrm>
          <a:off x="3505200" y="3810000"/>
          <a:ext cx="14271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0" name="Equation" r:id="rId28" imgW="672840" imgH="507960" progId="Equation.3">
                  <p:embed/>
                </p:oleObj>
              </mc:Choice>
              <mc:Fallback>
                <p:oleObj name="Equation" r:id="rId28" imgW="672840" imgH="507960" progId="Equation.3">
                  <p:embed/>
                  <p:pic>
                    <p:nvPicPr>
                      <p:cNvPr id="1915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4271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977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13056</TotalTime>
  <Words>1069</Words>
  <Application>Microsoft Macintosh PowerPoint</Application>
  <PresentationFormat>On-screen Show (4:3)</PresentationFormat>
  <Paragraphs>299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SimSun</vt:lpstr>
      <vt:lpstr>SimSun</vt:lpstr>
      <vt:lpstr>Arial</vt:lpstr>
      <vt:lpstr>Calibri</vt:lpstr>
      <vt:lpstr>Symbol</vt:lpstr>
      <vt:lpstr>Times New Roman</vt:lpstr>
      <vt:lpstr>Office Theme</vt:lpstr>
      <vt:lpstr>Equation</vt:lpstr>
      <vt:lpstr>公式</vt:lpstr>
      <vt:lpstr>厄米插值 Hermite Interpolation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[Insert name of your demo] Preparation Plan for 3rd-year Review</dc:title>
  <dc:creator>Frank</dc:creator>
  <cp:lastModifiedBy>Liu Xueming</cp:lastModifiedBy>
  <cp:revision>1760</cp:revision>
  <dcterms:created xsi:type="dcterms:W3CDTF">2006-08-16T00:00:00Z</dcterms:created>
  <dcterms:modified xsi:type="dcterms:W3CDTF">2020-11-18T08:09:25Z</dcterms:modified>
</cp:coreProperties>
</file>