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7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4" r:id="rId2"/>
    <p:sldId id="354" r:id="rId3"/>
    <p:sldId id="386" r:id="rId4"/>
    <p:sldId id="295" r:id="rId5"/>
    <p:sldId id="296" r:id="rId6"/>
    <p:sldId id="313" r:id="rId7"/>
    <p:sldId id="314" r:id="rId8"/>
    <p:sldId id="387" r:id="rId9"/>
    <p:sldId id="389" r:id="rId10"/>
    <p:sldId id="315" r:id="rId11"/>
    <p:sldId id="300" r:id="rId12"/>
    <p:sldId id="301" r:id="rId13"/>
    <p:sldId id="302" r:id="rId14"/>
    <p:sldId id="303" r:id="rId15"/>
    <p:sldId id="309" r:id="rId16"/>
    <p:sldId id="310" r:id="rId17"/>
    <p:sldId id="316" r:id="rId18"/>
    <p:sldId id="311" r:id="rId19"/>
    <p:sldId id="312" r:id="rId20"/>
    <p:sldId id="305" r:id="rId21"/>
    <p:sldId id="308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4028"/>
    <a:srgbClr val="EFFB00"/>
    <a:srgbClr val="90840D"/>
    <a:srgbClr val="EAFBAD"/>
    <a:srgbClr val="8E8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33"/>
    <p:restoredTop sz="91371"/>
  </p:normalViewPr>
  <p:slideViewPr>
    <p:cSldViewPr>
      <p:cViewPr varScale="1">
        <p:scale>
          <a:sx n="102" d="100"/>
          <a:sy n="102" d="100"/>
        </p:scale>
        <p:origin x="120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3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1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可以有无穷多个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迭代格式是否收敛取决于函数g</a:t>
            </a:r>
            <a:r>
              <a:rPr lang="en-US" dirty="0"/>
              <a:t>(x)的形式和初始值x0</a:t>
            </a:r>
            <a:r>
              <a:rPr lang="zh-CN" altLang="en-US" dirty="0"/>
              <a:t>。</a:t>
            </a:r>
            <a:r>
              <a:rPr lang="zh-CN" altLang="en-CN" dirty="0"/>
              <a:t>具体</a:t>
            </a:r>
            <a:r>
              <a:rPr lang="zh-CN" altLang="en-US" dirty="0"/>
              <a:t>的</a:t>
            </a:r>
            <a:r>
              <a:rPr lang="en-CN" dirty="0"/>
              <a:t>收敛</a:t>
            </a:r>
            <a:r>
              <a:rPr lang="zh-CN" altLang="en-US" dirty="0"/>
              <a:t>条件请查阅相关资料，我们下次课上讨论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另外对于收敛的迭代格式</a:t>
            </a:r>
            <a:r>
              <a:rPr lang="zh-CN" altLang="en-US" dirty="0"/>
              <a:t>，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也可能有多种取法</a:t>
            </a:r>
            <a:r>
              <a:rPr lang="zh-CN" altLang="en-US" dirty="0"/>
              <a:t>。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zh-CN" altLang="en-US" dirty="0"/>
              <a:t>不同的取法</a:t>
            </a:r>
            <a:r>
              <a:rPr lang="en-US" dirty="0" err="1"/>
              <a:t>会影响迭代收敛的速度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计算机或计算器里优先选用的是收敛快的迭代格式，一般计算机都采用牛顿迭代格式。那牛顿迭代格式是什么样的呢？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7610A-C09E-BB48-95AF-3824090EE72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12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可以有无穷多个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迭代格式是否收敛取决于函数g</a:t>
            </a:r>
            <a:r>
              <a:rPr lang="en-US" dirty="0"/>
              <a:t>(x)的形式和初始值x0</a:t>
            </a:r>
            <a:r>
              <a:rPr lang="zh-CN" altLang="en-US" dirty="0"/>
              <a:t>。</a:t>
            </a:r>
            <a:r>
              <a:rPr lang="zh-CN" altLang="en-CN" dirty="0"/>
              <a:t>具体</a:t>
            </a:r>
            <a:r>
              <a:rPr lang="zh-CN" altLang="en-US" dirty="0"/>
              <a:t>的</a:t>
            </a:r>
            <a:r>
              <a:rPr lang="en-CN" dirty="0"/>
              <a:t>收敛</a:t>
            </a:r>
            <a:r>
              <a:rPr lang="zh-CN" altLang="en-US" dirty="0"/>
              <a:t>条件请查阅相关资料，我们下次课上讨论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另外对于收敛的迭代格式</a:t>
            </a:r>
            <a:r>
              <a:rPr lang="zh-CN" altLang="en-US" dirty="0"/>
              <a:t>，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也可能有多种取法</a:t>
            </a:r>
            <a:r>
              <a:rPr lang="zh-CN" altLang="en-US" dirty="0"/>
              <a:t>。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zh-CN" altLang="en-US" dirty="0"/>
              <a:t>不同的取法</a:t>
            </a:r>
            <a:r>
              <a:rPr lang="en-US" dirty="0" err="1"/>
              <a:t>会影响迭代收敛的速度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计算机或计算器里优先选用的是收敛快的迭代格式，一般计算机都采用牛顿迭代格式。那牛顿迭代格式是什么样的呢？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2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可以有无穷多个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迭代格式是否收敛取决于函数g</a:t>
            </a:r>
            <a:r>
              <a:rPr lang="en-US" dirty="0"/>
              <a:t>(x)的形式和初始值x0</a:t>
            </a:r>
            <a:r>
              <a:rPr lang="zh-CN" altLang="en-US" dirty="0"/>
              <a:t>。</a:t>
            </a:r>
            <a:r>
              <a:rPr lang="zh-CN" altLang="en-CN" dirty="0"/>
              <a:t>具体</a:t>
            </a:r>
            <a:r>
              <a:rPr lang="zh-CN" altLang="en-US" dirty="0"/>
              <a:t>的</a:t>
            </a:r>
            <a:r>
              <a:rPr lang="en-CN" dirty="0"/>
              <a:t>收敛</a:t>
            </a:r>
            <a:r>
              <a:rPr lang="zh-CN" altLang="en-US" dirty="0"/>
              <a:t>条件请查阅相关资料，我们下次课上讨论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另外对于收敛的迭代格式</a:t>
            </a:r>
            <a:r>
              <a:rPr lang="zh-CN" altLang="en-US" dirty="0"/>
              <a:t>，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en-US" dirty="0" err="1"/>
              <a:t>也可能有多种取法</a:t>
            </a:r>
            <a:r>
              <a:rPr lang="zh-CN" altLang="en-US" dirty="0"/>
              <a:t>。</a:t>
            </a:r>
            <a:r>
              <a:rPr lang="en-CN" dirty="0"/>
              <a:t>函数g</a:t>
            </a:r>
            <a:r>
              <a:rPr lang="en-US" dirty="0"/>
              <a:t>(x)</a:t>
            </a:r>
            <a:r>
              <a:rPr lang="zh-CN" altLang="en-US" dirty="0"/>
              <a:t>不同的取法</a:t>
            </a:r>
            <a:r>
              <a:rPr lang="en-US" dirty="0" err="1"/>
              <a:t>会影响迭代收敛的速度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计算机或计算器里优先选用的是收敛快的迭代格式，一般计算机都采用牛顿迭代格式。那牛顿迭代格式是什么样的呢？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9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7610A-C09E-BB48-95AF-3824090EE72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35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bin"/><Relationship Id="rId4" Type="http://schemas.openxmlformats.org/officeDocument/2006/relationships/audio" Target="../media/audio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audio" Target="../media/audio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3.wmf"/><Relationship Id="rId4" Type="http://schemas.openxmlformats.org/officeDocument/2006/relationships/image" Target="../media/image45.jpe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25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5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61.wmf"/><Relationship Id="rId5" Type="http://schemas.openxmlformats.org/officeDocument/2006/relationships/audio" Target="../media/audio5.bin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audio" Target="../media/audio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60.wmf"/><Relationship Id="rId8" Type="http://schemas.openxmlformats.org/officeDocument/2006/relationships/oleObject" Target="../embeddings/oleObject12.bin"/><Relationship Id="rId3" Type="http://schemas.openxmlformats.org/officeDocument/2006/relationships/audio" Target="../media/audio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32.bin"/><Relationship Id="rId3" Type="http://schemas.openxmlformats.org/officeDocument/2006/relationships/audio" Target="../media/audio3.bin"/><Relationship Id="rId21" Type="http://schemas.openxmlformats.org/officeDocument/2006/relationships/image" Target="../media/image68.wmf"/><Relationship Id="rId7" Type="http://schemas.openxmlformats.org/officeDocument/2006/relationships/audio" Target="../media/audio1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audio" Target="../media/audio2.bin"/><Relationship Id="rId11" Type="http://schemas.openxmlformats.org/officeDocument/2006/relationships/image" Target="../media/image63.wmf"/><Relationship Id="rId5" Type="http://schemas.openxmlformats.org/officeDocument/2006/relationships/audio" Target="../media/audio4.bin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67.wmf"/><Relationship Id="rId4" Type="http://schemas.openxmlformats.org/officeDocument/2006/relationships/audio" Target="../media/audio5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jpeg"/><Relationship Id="rId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79.w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1.vml"/><Relationship Id="rId6" Type="http://schemas.openxmlformats.org/officeDocument/2006/relationships/audio" Target="../media/audio9.bin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93.wmf"/><Relationship Id="rId5" Type="http://schemas.openxmlformats.org/officeDocument/2006/relationships/audio" Target="../media/audio3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56.bin"/><Relationship Id="rId4" Type="http://schemas.openxmlformats.org/officeDocument/2006/relationships/audio" Target="../media/audio6.bin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0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72.bin"/><Relationship Id="rId3" Type="http://schemas.openxmlformats.org/officeDocument/2006/relationships/audio" Target="../media/audio9.bin"/><Relationship Id="rId21" Type="http://schemas.openxmlformats.org/officeDocument/2006/relationships/image" Target="../media/image108.wmf"/><Relationship Id="rId7" Type="http://schemas.openxmlformats.org/officeDocument/2006/relationships/audio" Target="../media/audio5.bin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6" Type="http://schemas.openxmlformats.org/officeDocument/2006/relationships/audio" Target="../media/audio2.bin"/><Relationship Id="rId11" Type="http://schemas.openxmlformats.org/officeDocument/2006/relationships/image" Target="../media/image103.wmf"/><Relationship Id="rId5" Type="http://schemas.openxmlformats.org/officeDocument/2006/relationships/audio" Target="../media/audio1.bin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107.wmf"/><Relationship Id="rId4" Type="http://schemas.openxmlformats.org/officeDocument/2006/relationships/audio" Target="../media/audio3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2.bin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5.bin"/><Relationship Id="rId11" Type="http://schemas.openxmlformats.org/officeDocument/2006/relationships/image" Target="../media/image7.wmf"/><Relationship Id="rId5" Type="http://schemas.openxmlformats.org/officeDocument/2006/relationships/audio" Target="../media/audio4.bin"/><Relationship Id="rId10" Type="http://schemas.openxmlformats.org/officeDocument/2006/relationships/oleObject" Target="../embeddings/oleObject2.bin"/><Relationship Id="rId4" Type="http://schemas.openxmlformats.org/officeDocument/2006/relationships/audio" Target="../media/audio3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.bin"/><Relationship Id="rId3" Type="http://schemas.openxmlformats.org/officeDocument/2006/relationships/audio" Target="../media/audio6.bin"/><Relationship Id="rId7" Type="http://schemas.openxmlformats.org/officeDocument/2006/relationships/audio" Target="../media/audio7.bin"/><Relationship Id="rId12" Type="http://schemas.openxmlformats.org/officeDocument/2006/relationships/image" Target="../media/image9.wmf"/><Relationship Id="rId1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4.bin"/><Relationship Id="rId5" Type="http://schemas.openxmlformats.org/officeDocument/2006/relationships/audio" Target="../media/audio5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audio" Target="../media/audio3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80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170.png"/><Relationship Id="rId24" Type="http://schemas.openxmlformats.org/officeDocument/2006/relationships/image" Target="../media/image30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9" Type="http://schemas.openxmlformats.org/officeDocument/2006/relationships/image" Target="../media/image25.png"/><Relationship Id="rId4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第七章 非线性方程求根</a:t>
            </a:r>
            <a:endParaRPr lang="en-US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雪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96187"/>
              </p:ext>
            </p:extLst>
          </p:nvPr>
        </p:nvGraphicFramePr>
        <p:xfrm>
          <a:off x="990600" y="1143000"/>
          <a:ext cx="6984776" cy="4762231"/>
        </p:xfrm>
        <a:graphic>
          <a:graphicData uri="http://schemas.openxmlformats.org/drawingml/2006/table">
            <a:tbl>
              <a:tblPr/>
              <a:tblGrid>
                <a:gridCol w="15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altLang="zh-CN" sz="1800" b="1" i="1" dirty="0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>
                          <a:cs typeface="楷体_GB2312" charset="0"/>
                        </a:rPr>
                        <a:t>n+1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=11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kumimoji="1" lang="en-US" altLang="zh-CN" sz="1800" b="1" i="1" dirty="0" err="1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 err="1">
                          <a:cs typeface="楷体_GB2312" charset="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altLang="zh-CN" sz="1800" b="1" i="1" dirty="0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>
                          <a:cs typeface="楷体_GB2312" charset="0"/>
                        </a:rPr>
                        <a:t>n+1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r>
                        <a:rPr kumimoji="1" lang="en-US" altLang="zh-CN" sz="1800" b="1" i="1" dirty="0" err="1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 err="1">
                          <a:cs typeface="楷体_GB2312" charset="0"/>
                        </a:rPr>
                        <a:t>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^2+</a:t>
                      </a:r>
                      <a:r>
                        <a:rPr kumimoji="1" lang="en-US" altLang="zh-CN" sz="1800" b="1" i="1" dirty="0" err="1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 err="1">
                          <a:cs typeface="楷体_GB2312" charset="0"/>
                        </a:rPr>
                        <a:t>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altLang="zh-CN" sz="1800" b="1" i="1" dirty="0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>
                          <a:cs typeface="楷体_GB2312" charset="0"/>
                        </a:rPr>
                        <a:t>n+1</a:t>
                      </a: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=(11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r>
                        <a:rPr kumimoji="1" lang="en-US" altLang="zh-CN" sz="1800" b="1" i="1" dirty="0">
                          <a:cs typeface="楷体_GB2312" charset="0"/>
                        </a:rPr>
                        <a:t>x</a:t>
                      </a:r>
                      <a:r>
                        <a:rPr kumimoji="1" lang="en-US" altLang="zh-CN" sz="1800" b="1" i="0" baseline="-25000" dirty="0">
                          <a:cs typeface="楷体_GB2312" charset="0"/>
                        </a:rPr>
                        <a:t>n</a:t>
                      </a: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)^(1/3)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10.53728243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10.72271659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10.78525033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29522805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10.80617585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8.72E+14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10.81316004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7.60E+29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10.81548911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5.77E+59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10.81626557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3.33E+119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10.81652441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464" marR="9464" marT="94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1.11E+239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10.81661069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683568" y="626590"/>
            <a:ext cx="7848872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例、用不动点迭代法求</a:t>
            </a:r>
            <a:r>
              <a:rPr kumimoji="1" lang="en-US" altLang="zh-CN" sz="2800" b="1" dirty="0">
                <a:latin typeface="黑体"/>
                <a:ea typeface="黑体"/>
                <a:cs typeface="黑体"/>
              </a:rPr>
              <a:t>f(x)=x^2-117</a:t>
            </a:r>
            <a:r>
              <a:rPr kumimoji="1" lang="zh-CN" altLang="en-US" sz="2800" b="1" dirty="0">
                <a:latin typeface="黑体"/>
                <a:ea typeface="黑体"/>
                <a:cs typeface="黑体"/>
              </a:rPr>
              <a:t>的根</a:t>
            </a:r>
            <a:endParaRPr kumimoji="1" lang="en-US" altLang="zh-CN" sz="2800" b="1" dirty="0">
              <a:latin typeface="黑体"/>
              <a:ea typeface="黑体"/>
              <a:cs typeface="黑体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2800" b="1" dirty="0">
              <a:latin typeface="黑体"/>
              <a:ea typeface="黑体"/>
              <a:cs typeface="黑体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3987-C200-4145-BE45-C1A1A93F6B5A}"/>
              </a:ext>
            </a:extLst>
          </p:cNvPr>
          <p:cNvSpPr txBox="1"/>
          <p:nvPr/>
        </p:nvSpPr>
        <p:spPr>
          <a:xfrm>
            <a:off x="3124200" y="623141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问题：什么样的迭代格式才收敛？</a:t>
            </a:r>
            <a:endParaRPr lang="en-US" altLang="zh-CN" sz="2400" b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1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533400" y="533399"/>
            <a:ext cx="3505200" cy="2971800"/>
            <a:chOff x="1296" y="1056"/>
            <a:chExt cx="2208" cy="1872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 = x</a:t>
              </a:r>
            </a:p>
          </p:txBody>
        </p:sp>
      </p:grp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5181600" y="3581400"/>
            <a:ext cx="3505200" cy="2971800"/>
            <a:chOff x="1296" y="1056"/>
            <a:chExt cx="2208" cy="1872"/>
          </a:xfrm>
        </p:grpSpPr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</a:t>
              </a:r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 = x</a:t>
              </a:r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5105400" y="304800"/>
            <a:ext cx="3505200" cy="2971800"/>
            <a:chOff x="1296" y="1056"/>
            <a:chExt cx="2208" cy="1872"/>
          </a:xfrm>
        </p:grpSpPr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 = x</a:t>
              </a:r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533400" y="3581400"/>
            <a:ext cx="3505200" cy="2971800"/>
            <a:chOff x="1296" y="1056"/>
            <a:chExt cx="2208" cy="1872"/>
          </a:xfrm>
        </p:grpSpPr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</a:t>
              </a:r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 = x</a:t>
              </a:r>
            </a:p>
          </p:txBody>
        </p:sp>
      </p:grp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2438400" y="990600"/>
            <a:ext cx="533400" cy="2347913"/>
            <a:chOff x="1536" y="624"/>
            <a:chExt cx="336" cy="1479"/>
          </a:xfrm>
        </p:grpSpPr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cs typeface="宋体" charset="0"/>
                </a:rPr>
                <a:t>x*</a:t>
              </a:r>
            </a:p>
          </p:txBody>
        </p:sp>
      </p:grpSp>
      <p:grpSp>
        <p:nvGrpSpPr>
          <p:cNvPr id="51246" name="Group 46"/>
          <p:cNvGrpSpPr>
            <a:grpSpLocks/>
          </p:cNvGrpSpPr>
          <p:nvPr/>
        </p:nvGrpSpPr>
        <p:grpSpPr bwMode="auto">
          <a:xfrm>
            <a:off x="6172200" y="1828800"/>
            <a:ext cx="533400" cy="1509713"/>
            <a:chOff x="3888" y="1152"/>
            <a:chExt cx="336" cy="951"/>
          </a:xfrm>
        </p:grpSpPr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cs typeface="宋体" charset="0"/>
                </a:rPr>
                <a:t>x*</a:t>
              </a:r>
            </a:p>
          </p:txBody>
        </p: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2403475" y="4267200"/>
            <a:ext cx="533400" cy="2347913"/>
            <a:chOff x="1536" y="624"/>
            <a:chExt cx="336" cy="1479"/>
          </a:xfrm>
        </p:grpSpPr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49" name="Text Box 49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cs typeface="宋体" charset="0"/>
                </a:rPr>
                <a:t>x*</a:t>
              </a:r>
            </a:p>
          </p:txBody>
        </p:sp>
      </p:grpSp>
      <p:grpSp>
        <p:nvGrpSpPr>
          <p:cNvPr id="51253" name="Group 53"/>
          <p:cNvGrpSpPr>
            <a:grpSpLocks/>
          </p:cNvGrpSpPr>
          <p:nvPr/>
        </p:nvGrpSpPr>
        <p:grpSpPr bwMode="auto">
          <a:xfrm>
            <a:off x="6324600" y="5029200"/>
            <a:ext cx="533400" cy="1585913"/>
            <a:chOff x="3984" y="3168"/>
            <a:chExt cx="336" cy="999"/>
          </a:xfrm>
        </p:grpSpPr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52" name="Text Box 52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cs typeface="宋体" charset="0"/>
                </a:rPr>
                <a:t>x*</a:t>
              </a:r>
            </a:p>
          </p:txBody>
        </p:sp>
      </p:grpSp>
      <p:grpSp>
        <p:nvGrpSpPr>
          <p:cNvPr id="51258" name="Group 58"/>
          <p:cNvGrpSpPr>
            <a:grpSpLocks/>
          </p:cNvGrpSpPr>
          <p:nvPr/>
        </p:nvGrpSpPr>
        <p:grpSpPr bwMode="auto">
          <a:xfrm>
            <a:off x="381000" y="914400"/>
            <a:ext cx="3505200" cy="1143000"/>
            <a:chOff x="240" y="576"/>
            <a:chExt cx="2208" cy="720"/>
          </a:xfrm>
        </p:grpSpPr>
        <p:sp>
          <p:nvSpPr>
            <p:cNvPr id="51236" name="Freeform 36"/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54" name="Text Box 54"/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y=g</a:t>
              </a:r>
              <a:r>
                <a:rPr lang="en-US" altLang="zh-CN" sz="1800" b="1">
                  <a:cs typeface="宋体" charset="0"/>
                </a:rPr>
                <a:t>(</a:t>
              </a: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>
                  <a:cs typeface="宋体" charset="0"/>
                </a:rPr>
                <a:t>)</a:t>
              </a:r>
            </a:p>
          </p:txBody>
        </p:sp>
      </p:grpSp>
      <p:grpSp>
        <p:nvGrpSpPr>
          <p:cNvPr id="51259" name="Group 59"/>
          <p:cNvGrpSpPr>
            <a:grpSpLocks/>
          </p:cNvGrpSpPr>
          <p:nvPr/>
        </p:nvGrpSpPr>
        <p:grpSpPr bwMode="auto">
          <a:xfrm>
            <a:off x="5562600" y="914400"/>
            <a:ext cx="3048000" cy="1284288"/>
            <a:chOff x="3504" y="624"/>
            <a:chExt cx="1920" cy="739"/>
          </a:xfrm>
        </p:grpSpPr>
        <p:sp>
          <p:nvSpPr>
            <p:cNvPr id="51237" name="Freeform 37"/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55" name="Text Box 55"/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y=g</a:t>
              </a:r>
              <a:r>
                <a:rPr lang="en-US" altLang="zh-CN" sz="1800" b="1">
                  <a:cs typeface="宋体" charset="0"/>
                </a:rPr>
                <a:t>(</a:t>
              </a: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>
                  <a:cs typeface="宋体" charset="0"/>
                </a:rPr>
                <a:t>)</a:t>
              </a:r>
            </a:p>
          </p:txBody>
        </p:sp>
      </p:grpSp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609600" y="3810000"/>
            <a:ext cx="2286000" cy="2743200"/>
            <a:chOff x="384" y="2400"/>
            <a:chExt cx="1440" cy="1728"/>
          </a:xfrm>
        </p:grpSpPr>
        <p:sp>
          <p:nvSpPr>
            <p:cNvPr id="51238" name="Freeform 38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56" name="Text Box 56"/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y=g</a:t>
              </a:r>
              <a:r>
                <a:rPr lang="en-US" altLang="zh-CN" sz="1800" b="1">
                  <a:cs typeface="宋体" charset="0"/>
                </a:rPr>
                <a:t>(</a:t>
              </a: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>
                  <a:cs typeface="宋体" charset="0"/>
                </a:rPr>
                <a:t>)</a:t>
              </a:r>
            </a:p>
          </p:txBody>
        </p:sp>
      </p:grp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5410200" y="3810000"/>
            <a:ext cx="2514600" cy="2057400"/>
            <a:chOff x="3408" y="2400"/>
            <a:chExt cx="1584" cy="1296"/>
          </a:xfrm>
        </p:grpSpPr>
        <p:sp>
          <p:nvSpPr>
            <p:cNvPr id="51239" name="Freeform 39"/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57" name="Text Box 57"/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y=g</a:t>
              </a:r>
              <a:r>
                <a:rPr lang="en-US" altLang="zh-CN" sz="1800" b="1">
                  <a:cs typeface="宋体" charset="0"/>
                </a:rPr>
                <a:t>(</a:t>
              </a: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>
                  <a:cs typeface="宋体" charset="0"/>
                </a:rPr>
                <a:t>)</a:t>
              </a:r>
            </a:p>
          </p:txBody>
        </p:sp>
      </p:grpSp>
      <p:grpSp>
        <p:nvGrpSpPr>
          <p:cNvPr id="51265" name="Group 65"/>
          <p:cNvGrpSpPr>
            <a:grpSpLocks/>
          </p:cNvGrpSpPr>
          <p:nvPr/>
        </p:nvGrpSpPr>
        <p:grpSpPr bwMode="auto">
          <a:xfrm>
            <a:off x="685800" y="1219200"/>
            <a:ext cx="457200" cy="2119313"/>
            <a:chOff x="432" y="768"/>
            <a:chExt cx="288" cy="1335"/>
          </a:xfrm>
        </p:grpSpPr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63" name="Text Box 63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270" name="Group 70"/>
          <p:cNvGrpSpPr>
            <a:grpSpLocks/>
          </p:cNvGrpSpPr>
          <p:nvPr/>
        </p:nvGrpSpPr>
        <p:grpSpPr bwMode="auto">
          <a:xfrm>
            <a:off x="914400" y="1600200"/>
            <a:ext cx="1371600" cy="1738313"/>
            <a:chOff x="576" y="1008"/>
            <a:chExt cx="864" cy="1095"/>
          </a:xfrm>
        </p:grpSpPr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68" name="Text Box 68"/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1828800" y="762000"/>
            <a:ext cx="381000" cy="838200"/>
            <a:chOff x="1152" y="480"/>
            <a:chExt cx="240" cy="528"/>
          </a:xfrm>
        </p:grpSpPr>
        <p:sp>
          <p:nvSpPr>
            <p:cNvPr id="51269" name="Text Box 69"/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2057400" y="1143000"/>
            <a:ext cx="457200" cy="1905000"/>
            <a:chOff x="1296" y="720"/>
            <a:chExt cx="288" cy="1200"/>
          </a:xfrm>
        </p:grpSpPr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2971800" y="16002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8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4800" b="1">
              <a:solidFill>
                <a:srgbClr val="FF3300"/>
              </a:solidFill>
              <a:cs typeface="宋体" charset="0"/>
            </a:endParaRPr>
          </a:p>
        </p:txBody>
      </p:sp>
      <p:grpSp>
        <p:nvGrpSpPr>
          <p:cNvPr id="51281" name="Group 81"/>
          <p:cNvGrpSpPr>
            <a:grpSpLocks/>
          </p:cNvGrpSpPr>
          <p:nvPr/>
        </p:nvGrpSpPr>
        <p:grpSpPr bwMode="auto">
          <a:xfrm>
            <a:off x="5486400" y="685800"/>
            <a:ext cx="457200" cy="2652713"/>
            <a:chOff x="3456" y="432"/>
            <a:chExt cx="288" cy="1671"/>
          </a:xfrm>
        </p:grpSpPr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79" name="Text Box 79"/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280" name="Text Box 80"/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</p:grpSp>
      <p:sp>
        <p:nvSpPr>
          <p:cNvPr id="51282" name="Line 82"/>
          <p:cNvSpPr>
            <a:spLocks noChangeShapeType="1"/>
          </p:cNvSpPr>
          <p:nvPr/>
        </p:nvSpPr>
        <p:spPr bwMode="auto">
          <a:xfrm>
            <a:off x="5638800" y="10668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grpSp>
        <p:nvGrpSpPr>
          <p:cNvPr id="51286" name="Group 86"/>
          <p:cNvGrpSpPr>
            <a:grpSpLocks/>
          </p:cNvGrpSpPr>
          <p:nvPr/>
        </p:nvGrpSpPr>
        <p:grpSpPr bwMode="auto">
          <a:xfrm>
            <a:off x="7010400" y="1066800"/>
            <a:ext cx="381000" cy="2271713"/>
            <a:chOff x="4416" y="672"/>
            <a:chExt cx="240" cy="1431"/>
          </a:xfrm>
        </p:grpSpPr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84" name="Text Box 84"/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290" name="Group 90"/>
          <p:cNvGrpSpPr>
            <a:grpSpLocks/>
          </p:cNvGrpSpPr>
          <p:nvPr/>
        </p:nvGrpSpPr>
        <p:grpSpPr bwMode="auto">
          <a:xfrm>
            <a:off x="6172200" y="1981200"/>
            <a:ext cx="1371600" cy="1066800"/>
            <a:chOff x="3888" y="1248"/>
            <a:chExt cx="864" cy="672"/>
          </a:xfrm>
        </p:grpSpPr>
        <p:sp>
          <p:nvSpPr>
            <p:cNvPr id="51287" name="Text Box 87"/>
            <p:cNvSpPr txBox="1">
              <a:spLocks noChangeArrowheads="1"/>
            </p:cNvSpPr>
            <p:nvPr/>
          </p:nvSpPr>
          <p:spPr bwMode="auto">
            <a:xfrm>
              <a:off x="4512" y="12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sp>
        <p:nvSpPr>
          <p:cNvPr id="51291" name="Text Box 91"/>
          <p:cNvSpPr txBox="1">
            <a:spLocks noChangeArrowheads="1"/>
          </p:cNvSpPr>
          <p:nvPr/>
        </p:nvSpPr>
        <p:spPr bwMode="auto">
          <a:xfrm>
            <a:off x="7467600" y="9906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8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4800" b="1">
              <a:solidFill>
                <a:srgbClr val="FF3300"/>
              </a:solidFill>
              <a:cs typeface="宋体" charset="0"/>
            </a:endParaRPr>
          </a:p>
        </p:txBody>
      </p:sp>
      <p:grpSp>
        <p:nvGrpSpPr>
          <p:cNvPr id="51295" name="Group 95"/>
          <p:cNvGrpSpPr>
            <a:grpSpLocks/>
          </p:cNvGrpSpPr>
          <p:nvPr/>
        </p:nvGrpSpPr>
        <p:grpSpPr bwMode="auto">
          <a:xfrm>
            <a:off x="2057400" y="4876800"/>
            <a:ext cx="533400" cy="1738313"/>
            <a:chOff x="1296" y="3072"/>
            <a:chExt cx="336" cy="1095"/>
          </a:xfrm>
        </p:grpSpPr>
        <p:sp>
          <p:nvSpPr>
            <p:cNvPr id="51292" name="Text Box 92"/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94" name="Text Box 94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299" name="Group 99"/>
          <p:cNvGrpSpPr>
            <a:grpSpLocks/>
          </p:cNvGrpSpPr>
          <p:nvPr/>
        </p:nvGrpSpPr>
        <p:grpSpPr bwMode="auto">
          <a:xfrm>
            <a:off x="1676400" y="5105400"/>
            <a:ext cx="533400" cy="1509713"/>
            <a:chOff x="1056" y="3216"/>
            <a:chExt cx="336" cy="951"/>
          </a:xfrm>
        </p:grpSpPr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303" name="Group 103"/>
          <p:cNvGrpSpPr>
            <a:grpSpLocks/>
          </p:cNvGrpSpPr>
          <p:nvPr/>
        </p:nvGrpSpPr>
        <p:grpSpPr bwMode="auto">
          <a:xfrm>
            <a:off x="1295400" y="5486400"/>
            <a:ext cx="914400" cy="838200"/>
            <a:chOff x="816" y="3456"/>
            <a:chExt cx="576" cy="528"/>
          </a:xfrm>
        </p:grpSpPr>
        <p:sp>
          <p:nvSpPr>
            <p:cNvPr id="51300" name="Text Box 100"/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2971800" y="47244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800">
                <a:solidFill>
                  <a:srgbClr val="FF3300"/>
                </a:solidFill>
                <a:cs typeface="宋体" charset="0"/>
                <a:sym typeface="Webdings" charset="0"/>
              </a:rPr>
              <a:t></a:t>
            </a:r>
            <a:endParaRPr lang="en-US" altLang="zh-CN" sz="480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51307" name="Line 107"/>
          <p:cNvSpPr>
            <a:spLocks noChangeShapeType="1"/>
          </p:cNvSpPr>
          <p:nvPr/>
        </p:nvSpPr>
        <p:spPr bwMode="auto">
          <a:xfrm>
            <a:off x="6248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grpSp>
        <p:nvGrpSpPr>
          <p:cNvPr id="51310" name="Group 110"/>
          <p:cNvGrpSpPr>
            <a:grpSpLocks/>
          </p:cNvGrpSpPr>
          <p:nvPr/>
        </p:nvGrpSpPr>
        <p:grpSpPr bwMode="auto">
          <a:xfrm>
            <a:off x="5943600" y="4191000"/>
            <a:ext cx="533400" cy="2424113"/>
            <a:chOff x="3744" y="2640"/>
            <a:chExt cx="336" cy="1527"/>
          </a:xfrm>
        </p:grpSpPr>
        <p:sp>
          <p:nvSpPr>
            <p:cNvPr id="51305" name="Text Box 105"/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309" name="Text Box 109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0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312" name="Group 112"/>
          <p:cNvGrpSpPr>
            <a:grpSpLocks/>
          </p:cNvGrpSpPr>
          <p:nvPr/>
        </p:nvGrpSpPr>
        <p:grpSpPr bwMode="auto">
          <a:xfrm>
            <a:off x="7010400" y="4419600"/>
            <a:ext cx="381000" cy="2195513"/>
            <a:chOff x="4416" y="2784"/>
            <a:chExt cx="240" cy="1383"/>
          </a:xfrm>
        </p:grpSpPr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311" name="Text Box 111"/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x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</p:grpSp>
      <p:grpSp>
        <p:nvGrpSpPr>
          <p:cNvPr id="51315" name="Group 115"/>
          <p:cNvGrpSpPr>
            <a:grpSpLocks/>
          </p:cNvGrpSpPr>
          <p:nvPr/>
        </p:nvGrpSpPr>
        <p:grpSpPr bwMode="auto">
          <a:xfrm>
            <a:off x="6019800" y="5257800"/>
            <a:ext cx="1524000" cy="1066800"/>
            <a:chOff x="3792" y="3312"/>
            <a:chExt cx="960" cy="672"/>
          </a:xfrm>
        </p:grpSpPr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p</a:t>
              </a:r>
              <a:r>
                <a:rPr lang="en-US" altLang="zh-CN" sz="1800" b="1" baseline="-25000">
                  <a:cs typeface="宋体" charset="0"/>
                </a:rPr>
                <a:t>1</a:t>
              </a:r>
              <a:endParaRPr lang="en-US" altLang="zh-CN" sz="1800" b="1" i="1">
                <a:cs typeface="宋体" charset="0"/>
              </a:endParaRPr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sp>
        <p:nvSpPr>
          <p:cNvPr id="51316" name="Text Box 116"/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800">
                <a:solidFill>
                  <a:srgbClr val="FF3300"/>
                </a:solidFill>
                <a:cs typeface="宋体" charset="0"/>
                <a:sym typeface="Webdings" charset="0"/>
              </a:rPr>
              <a:t></a:t>
            </a:r>
            <a:endParaRPr lang="en-US" altLang="zh-CN" sz="4800">
              <a:solidFill>
                <a:srgbClr val="FF3300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51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1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51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6" grpId="0" autoUpdateAnimBg="0"/>
      <p:bldP spid="51291" grpId="0" autoUpdateAnimBg="0"/>
      <p:bldP spid="51304" grpId="0" autoUpdateAnimBg="0"/>
      <p:bldP spid="513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844825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cs typeface="宋体" charset="0"/>
              </a:rPr>
              <a:t>( II ) 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 0  </a:t>
            </a:r>
            <a:r>
              <a:rPr kumimoji="1" lang="en-US" altLang="zh-CN" sz="2400" b="1" i="1" dirty="0">
                <a:cs typeface="宋体" charset="0"/>
                <a:sym typeface="Symbol" charset="0"/>
              </a:rPr>
              <a:t>L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 &lt; 1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使得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 | </a:t>
            </a:r>
            <a:r>
              <a:rPr kumimoji="1" lang="en-US" altLang="zh-CN" sz="2400" b="1" i="1" dirty="0">
                <a:cs typeface="宋体" charset="0"/>
                <a:sym typeface="Symbol" charset="0"/>
              </a:rPr>
              <a:t>g</a:t>
            </a:r>
            <a:r>
              <a:rPr kumimoji="1" lang="zh-CN" altLang="en-US" sz="2400" b="1" dirty="0">
                <a:cs typeface="宋体" charset="0"/>
                <a:sym typeface="Symbol" charset="0"/>
              </a:rPr>
              <a:t>’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(</a:t>
            </a:r>
            <a:r>
              <a:rPr kumimoji="1" lang="en-US" altLang="zh-CN" sz="2400" b="1" i="1" dirty="0">
                <a:cs typeface="宋体" charset="0"/>
                <a:sym typeface="Symbol" charset="0"/>
              </a:rPr>
              <a:t>x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) |  </a:t>
            </a:r>
            <a:r>
              <a:rPr kumimoji="1" lang="en-US" altLang="zh-CN" sz="2400" b="1" i="1" dirty="0">
                <a:cs typeface="宋体" charset="0"/>
                <a:sym typeface="Symbol" charset="0"/>
              </a:rPr>
              <a:t>L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 &lt; 1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对</a:t>
            </a:r>
            <a:r>
              <a:rPr kumimoji="1" lang="en-US" altLang="zh-CN" sz="2400" b="1" dirty="0">
                <a:cs typeface="宋体" charset="0"/>
                <a:sym typeface="Symbol" charset="0"/>
              </a:rPr>
              <a:t>  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成立。</a:t>
            </a:r>
            <a:endParaRPr kumimoji="1" lang="en-US" altLang="zh-CN" sz="2400" b="1" dirty="0">
              <a:cs typeface="楷体_GB2312" charset="0"/>
              <a:sym typeface="Symbol" charset="0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sp>
        <p:nvSpPr>
          <p:cNvPr id="52243" name="AutoShape 19" descr="白色大理石"/>
          <p:cNvSpPr>
            <a:spLocks noChangeArrowheads="1"/>
          </p:cNvSpPr>
          <p:nvPr/>
        </p:nvSpPr>
        <p:spPr bwMode="auto">
          <a:xfrm>
            <a:off x="457200" y="381000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cs typeface="楷体_GB2312" charset="0"/>
              </a:rPr>
              <a:t>定理</a:t>
            </a:r>
            <a:endParaRPr lang="en-US" altLang="zh-CN" sz="2800" b="1">
              <a:cs typeface="楷体_GB2312" charset="0"/>
            </a:endParaRP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1524000" y="533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cs typeface="楷体_GB2312" charset="0"/>
              </a:rPr>
              <a:t>考虑方程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 = </a:t>
            </a:r>
            <a:r>
              <a:rPr kumimoji="1" lang="en-US" altLang="zh-CN" sz="2400" b="1" i="1" dirty="0">
                <a:cs typeface="楷体_GB2312" charset="0"/>
              </a:rPr>
              <a:t>g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),  </a:t>
            </a:r>
            <a:r>
              <a:rPr kumimoji="1" lang="en-US" altLang="zh-CN" sz="2400" b="1" i="1" dirty="0">
                <a:cs typeface="楷体_GB2312" charset="0"/>
              </a:rPr>
              <a:t>g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C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],  </a:t>
            </a:r>
            <a:r>
              <a:rPr kumimoji="1" lang="zh-CN" altLang="en-US" sz="2400" b="1" dirty="0">
                <a:cs typeface="楷体_GB2312" charset="0"/>
              </a:rPr>
              <a:t>若</a:t>
            </a:r>
            <a:endParaRPr kumimoji="1" lang="en-US" altLang="zh-CN" sz="2400" b="1" dirty="0">
              <a:cs typeface="楷体_GB2312" charset="0"/>
            </a:endParaRP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914400" y="121920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cs typeface="楷体_GB2312" charset="0"/>
              </a:rPr>
              <a:t>( I )  </a:t>
            </a:r>
            <a:r>
              <a:rPr kumimoji="1" lang="zh-CN" altLang="en-US" sz="2400" b="1" dirty="0">
                <a:cs typeface="楷体_GB2312" charset="0"/>
              </a:rPr>
              <a:t>当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时，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g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；</a:t>
            </a:r>
            <a:endParaRPr kumimoji="1" lang="en-US" altLang="zh-CN" sz="2400" b="1" dirty="0">
              <a:cs typeface="楷体_GB2312" charset="0"/>
              <a:sym typeface="Symbo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1600" y="2314269"/>
            <a:ext cx="7704856" cy="898707"/>
            <a:chOff x="971600" y="2314269"/>
            <a:chExt cx="7704856" cy="898707"/>
          </a:xfrm>
        </p:grpSpPr>
        <p:sp>
          <p:nvSpPr>
            <p:cNvPr id="3" name="Rectangle 2"/>
            <p:cNvSpPr/>
            <p:nvPr/>
          </p:nvSpPr>
          <p:spPr>
            <a:xfrm>
              <a:off x="971600" y="2314269"/>
              <a:ext cx="7704856" cy="898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cs typeface="楷体_GB2312" charset="0"/>
                </a:rPr>
                <a:t>则任取</a:t>
              </a:r>
              <a:r>
                <a:rPr kumimoji="1" lang="en-US" altLang="zh-CN" sz="2400" b="1" dirty="0">
                  <a:cs typeface="楷体_GB2312" charset="0"/>
                </a:rPr>
                <a:t> </a:t>
              </a:r>
              <a:r>
                <a:rPr kumimoji="1" lang="en-US" altLang="zh-CN" sz="2400" b="1" i="1" dirty="0">
                  <a:cs typeface="楷体_GB2312" charset="0"/>
                </a:rPr>
                <a:t>x</a:t>
              </a:r>
              <a:r>
                <a:rPr kumimoji="1" lang="en-US" altLang="zh-CN" sz="2400" b="1" baseline="-25000" dirty="0">
                  <a:cs typeface="楷体_GB2312" charset="0"/>
                </a:rPr>
                <a:t>0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[</a:t>
              </a:r>
              <a:r>
                <a:rPr kumimoji="1" lang="en-US" altLang="zh-CN" sz="2400" b="1" i="1" dirty="0">
                  <a:cs typeface="楷体_GB2312" charset="0"/>
                  <a:sym typeface="Symbol" charset="0"/>
                </a:rPr>
                <a:t>a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, </a:t>
              </a:r>
              <a:r>
                <a:rPr kumimoji="1" lang="en-US" altLang="zh-CN" sz="2400" b="1" i="1" dirty="0">
                  <a:cs typeface="楷体_GB2312" charset="0"/>
                  <a:sym typeface="Symbol" charset="0"/>
                </a:rPr>
                <a:t>b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]</a:t>
              </a:r>
              <a:r>
                <a:rPr kumimoji="1" lang="zh-CN" altLang="en-US" sz="2400" b="1" dirty="0">
                  <a:cs typeface="楷体_GB2312" charset="0"/>
                  <a:sym typeface="Symbol" charset="0"/>
                </a:rPr>
                <a:t>，由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 </a:t>
              </a:r>
              <a:r>
                <a:rPr kumimoji="1" lang="en-US" altLang="zh-CN" sz="2400" b="1" i="1" dirty="0">
                  <a:cs typeface="楷体_GB2312" charset="0"/>
                </a:rPr>
                <a:t>x</a:t>
              </a:r>
              <a:r>
                <a:rPr kumimoji="1" lang="en-US" altLang="zh-CN" sz="2400" b="1" i="1" baseline="-25000" dirty="0">
                  <a:cs typeface="楷体_GB2312" charset="0"/>
                </a:rPr>
                <a:t>k</a:t>
              </a:r>
              <a:r>
                <a:rPr kumimoji="1" lang="en-US" altLang="zh-CN" sz="2400" b="1" baseline="-25000" dirty="0">
                  <a:cs typeface="楷体_GB2312" charset="0"/>
                </a:rPr>
                <a:t>+1</a:t>
              </a:r>
              <a:r>
                <a:rPr kumimoji="1" lang="en-US" altLang="zh-CN" sz="2400" b="1" dirty="0">
                  <a:cs typeface="楷体_GB2312" charset="0"/>
                </a:rPr>
                <a:t> = </a:t>
              </a:r>
              <a:r>
                <a:rPr kumimoji="1" lang="en-US" altLang="zh-CN" sz="2400" b="1" i="1" dirty="0">
                  <a:cs typeface="楷体_GB2312" charset="0"/>
                </a:rPr>
                <a:t>g</a:t>
              </a:r>
              <a:r>
                <a:rPr kumimoji="1" lang="en-US" altLang="zh-CN" sz="2400" b="1" dirty="0">
                  <a:cs typeface="楷体_GB2312" charset="0"/>
                </a:rPr>
                <a:t>(</a:t>
              </a:r>
              <a:r>
                <a:rPr kumimoji="1" lang="en-US" altLang="zh-CN" sz="2400" b="1" i="1" dirty="0" err="1">
                  <a:cs typeface="楷体_GB2312" charset="0"/>
                </a:rPr>
                <a:t>x</a:t>
              </a:r>
              <a:r>
                <a:rPr kumimoji="1" lang="en-US" altLang="zh-CN" sz="2400" b="1" i="1" baseline="-25000" dirty="0" err="1">
                  <a:cs typeface="楷体_GB2312" charset="0"/>
                </a:rPr>
                <a:t>k</a:t>
              </a:r>
              <a:r>
                <a:rPr kumimoji="1" lang="en-US" altLang="zh-CN" sz="2400" b="1" dirty="0">
                  <a:cs typeface="楷体_GB2312" charset="0"/>
                </a:rPr>
                <a:t>) </a:t>
              </a:r>
              <a:r>
                <a:rPr kumimoji="1" lang="zh-CN" altLang="en-US" sz="2400" b="1" dirty="0">
                  <a:cs typeface="楷体_GB2312" charset="0"/>
                </a:rPr>
                <a:t>得到的序列</a:t>
              </a:r>
              <a:r>
                <a:rPr kumimoji="1" lang="en-US" altLang="zh-CN" sz="2400" b="1" dirty="0">
                  <a:cs typeface="楷体_GB2312" charset="0"/>
                </a:rPr>
                <a:t>               </a:t>
              </a:r>
              <a:r>
                <a:rPr kumimoji="1" lang="zh-CN" altLang="en-US" sz="2400" b="1" dirty="0">
                  <a:cs typeface="楷体_GB2312" charset="0"/>
                </a:rPr>
                <a:t>收敛于</a:t>
              </a:r>
              <a:r>
                <a:rPr kumimoji="1" lang="en-US" altLang="zh-CN" sz="2400" b="1" i="1" dirty="0">
                  <a:cs typeface="楷体_GB2312" charset="0"/>
                </a:rPr>
                <a:t>g</a:t>
              </a:r>
              <a:r>
                <a:rPr kumimoji="1" lang="en-US" altLang="zh-CN" sz="2400" b="1" dirty="0">
                  <a:cs typeface="楷体_GB2312" charset="0"/>
                </a:rPr>
                <a:t>(</a:t>
              </a:r>
              <a:r>
                <a:rPr kumimoji="1" lang="en-US" altLang="zh-CN" sz="2400" b="1" i="1" dirty="0">
                  <a:cs typeface="楷体_GB2312" charset="0"/>
                </a:rPr>
                <a:t>x</a:t>
              </a:r>
              <a:r>
                <a:rPr kumimoji="1" lang="en-US" altLang="zh-CN" sz="2400" b="1" dirty="0">
                  <a:cs typeface="楷体_GB2312" charset="0"/>
                </a:rPr>
                <a:t>) </a:t>
              </a:r>
              <a:r>
                <a:rPr kumimoji="1" lang="zh-CN" altLang="en-US" sz="2400" b="1" dirty="0">
                  <a:cs typeface="楷体_GB2312" charset="0"/>
                </a:rPr>
                <a:t>在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[</a:t>
              </a:r>
              <a:r>
                <a:rPr kumimoji="1" lang="en-US" altLang="zh-CN" sz="2400" b="1" i="1" dirty="0">
                  <a:cs typeface="楷体_GB2312" charset="0"/>
                  <a:sym typeface="Symbol" charset="0"/>
                </a:rPr>
                <a:t>a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, </a:t>
              </a:r>
              <a:r>
                <a:rPr kumimoji="1" lang="en-US" altLang="zh-CN" sz="2400" b="1" i="1" dirty="0">
                  <a:cs typeface="楷体_GB2312" charset="0"/>
                  <a:sym typeface="Symbol" charset="0"/>
                </a:rPr>
                <a:t>b</a:t>
              </a:r>
              <a:r>
                <a:rPr kumimoji="1" lang="en-US" altLang="zh-CN" sz="2400" b="1" dirty="0">
                  <a:cs typeface="楷体_GB2312" charset="0"/>
                  <a:sym typeface="Symbol" charset="0"/>
                </a:rPr>
                <a:t>]</a:t>
              </a:r>
              <a:r>
                <a:rPr kumimoji="1" lang="zh-CN" altLang="en-US" sz="2400" b="1" dirty="0">
                  <a:cs typeface="楷体_GB2312" charset="0"/>
                  <a:sym typeface="Symbol" charset="0"/>
                </a:rPr>
                <a:t>上的唯一不动点。并且有误差估计式：</a:t>
              </a:r>
              <a:endParaRPr lang="en-US" sz="2400" dirty="0"/>
            </a:p>
          </p:txBody>
        </p:sp>
        <p:graphicFrame>
          <p:nvGraphicFramePr>
            <p:cNvPr id="10253" name="Object 22"/>
            <p:cNvGraphicFramePr>
              <a:graphicFrameLocks noChangeAspect="1"/>
            </p:cNvGraphicFramePr>
            <p:nvPr/>
          </p:nvGraphicFramePr>
          <p:xfrm>
            <a:off x="6858000" y="2362200"/>
            <a:ext cx="1173163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Equation" r:id="rId5" imgW="622030" imgH="279279" progId="Equation.3">
                    <p:embed/>
                  </p:oleObj>
                </mc:Choice>
                <mc:Fallback>
                  <p:oleObj name="Equation" r:id="rId5" imgW="622030" imgH="279279" progId="Equation.3">
                    <p:embed/>
                    <p:pic>
                      <p:nvPicPr>
                        <p:cNvPr id="1025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2362200"/>
                          <a:ext cx="1173163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4" name="Group 27"/>
          <p:cNvGrpSpPr>
            <a:grpSpLocks/>
          </p:cNvGrpSpPr>
          <p:nvPr/>
        </p:nvGrpSpPr>
        <p:grpSpPr bwMode="auto">
          <a:xfrm>
            <a:off x="1066800" y="3276600"/>
            <a:ext cx="3773488" cy="749300"/>
            <a:chOff x="672" y="1920"/>
            <a:chExt cx="2377" cy="472"/>
          </a:xfrm>
        </p:grpSpPr>
        <p:graphicFrame>
          <p:nvGraphicFramePr>
            <p:cNvPr id="10262" name="Object 23"/>
            <p:cNvGraphicFramePr>
              <a:graphicFrameLocks noChangeAspect="1"/>
            </p:cNvGraphicFramePr>
            <p:nvPr/>
          </p:nvGraphicFramePr>
          <p:xfrm>
            <a:off x="1008" y="1920"/>
            <a:ext cx="204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Equation" r:id="rId7" imgW="1777229" imgH="393529" progId="Equation.3">
                    <p:embed/>
                  </p:oleObj>
                </mc:Choice>
                <mc:Fallback>
                  <p:oleObj name="Equation" r:id="rId7" imgW="1777229" imgH="393529" progId="Equation.3">
                    <p:embed/>
                    <p:pic>
                      <p:nvPicPr>
                        <p:cNvPr id="1026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0"/>
                          <a:ext cx="2041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cs typeface="宋体" charset="0"/>
                  <a:sym typeface="Wingdings" charset="0"/>
                </a:rPr>
                <a:t></a:t>
              </a:r>
              <a:endParaRPr lang="en-US" altLang="zh-CN" b="1">
                <a:cs typeface="宋体" charset="0"/>
              </a:endParaRPr>
            </a:p>
          </p:txBody>
        </p:sp>
      </p:grp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334000" y="3886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cs typeface="宋体" charset="0"/>
              </a:rPr>
              <a:t>( </a:t>
            </a:r>
            <a:r>
              <a:rPr lang="en-US" altLang="zh-CN" b="1" i="1" dirty="0">
                <a:cs typeface="宋体" charset="0"/>
              </a:rPr>
              <a:t>k</a:t>
            </a:r>
            <a:r>
              <a:rPr lang="en-US" altLang="zh-CN" b="1" dirty="0">
                <a:cs typeface="宋体" charset="0"/>
              </a:rPr>
              <a:t> = 1, 2, … )</a:t>
            </a:r>
            <a:endParaRPr lang="en-US" altLang="zh-CN" b="1" i="1" dirty="0">
              <a:cs typeface="宋体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9144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cs typeface="楷体_GB2312" charset="0"/>
              </a:rPr>
              <a:t>且存在极限</a:t>
            </a:r>
            <a:endParaRPr lang="en-US" altLang="zh-CN" sz="2400" b="1" dirty="0">
              <a:cs typeface="楷体_GB2312" charset="0"/>
            </a:endParaRPr>
          </a:p>
        </p:txBody>
      </p:sp>
      <p:graphicFrame>
        <p:nvGraphicFramePr>
          <p:cNvPr id="10259" name="Object 31"/>
          <p:cNvGraphicFramePr>
            <a:graphicFrameLocks noChangeAspect="1"/>
          </p:cNvGraphicFramePr>
          <p:nvPr/>
        </p:nvGraphicFramePr>
        <p:xfrm>
          <a:off x="2819400" y="5181600"/>
          <a:ext cx="27098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9" imgW="1422400" imgH="431800" progId="Equation.3">
                  <p:embed/>
                </p:oleObj>
              </mc:Choice>
              <mc:Fallback>
                <p:oleObj name="Equation" r:id="rId9" imgW="1422400" imgH="431800" progId="Equation.3">
                  <p:embed/>
                  <p:pic>
                    <p:nvPicPr>
                      <p:cNvPr id="102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27098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66800" y="4114800"/>
            <a:ext cx="3733800" cy="815975"/>
            <a:chOff x="1066800" y="4114800"/>
            <a:chExt cx="3733800" cy="815975"/>
          </a:xfrm>
        </p:grpSpPr>
        <p:grpSp>
          <p:nvGrpSpPr>
            <p:cNvPr id="10255" name="Group 28"/>
            <p:cNvGrpSpPr>
              <a:grpSpLocks/>
            </p:cNvGrpSpPr>
            <p:nvPr/>
          </p:nvGrpSpPr>
          <p:grpSpPr bwMode="auto">
            <a:xfrm>
              <a:off x="1066800" y="4191000"/>
              <a:ext cx="3733800" cy="739775"/>
              <a:chOff x="672" y="2400"/>
              <a:chExt cx="2352" cy="466"/>
            </a:xfrm>
          </p:grpSpPr>
          <p:sp>
            <p:nvSpPr>
              <p:cNvPr id="52249" name="Text Box 25"/>
              <p:cNvSpPr txBox="1">
                <a:spLocks noChangeArrowheads="1"/>
              </p:cNvSpPr>
              <p:nvPr/>
            </p:nvSpPr>
            <p:spPr bwMode="auto">
              <a:xfrm>
                <a:off x="672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cs typeface="宋体" charset="0"/>
                    <a:sym typeface="Wingdings" charset="0"/>
                  </a:rPr>
                  <a:t></a:t>
                </a:r>
                <a:endParaRPr lang="en-US" altLang="zh-CN" b="1">
                  <a:cs typeface="宋体" charset="0"/>
                </a:endParaRPr>
              </a:p>
            </p:txBody>
          </p:sp>
          <p:graphicFrame>
            <p:nvGraphicFramePr>
              <p:cNvPr id="10261" name="Object 26"/>
              <p:cNvGraphicFramePr>
                <a:graphicFrameLocks noChangeAspect="1"/>
              </p:cNvGraphicFramePr>
              <p:nvPr/>
            </p:nvGraphicFramePr>
            <p:xfrm>
              <a:off x="1008" y="2400"/>
              <a:ext cx="2016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2" name="Equation" r:id="rId11" imgW="1663700" imgH="393700" progId="Equation.3">
                      <p:embed/>
                    </p:oleObj>
                  </mc:Choice>
                  <mc:Fallback>
                    <p:oleObj name="Equation" r:id="rId11" imgW="1663700" imgH="393700" progId="Equation.3">
                      <p:embed/>
                      <p:pic>
                        <p:nvPicPr>
                          <p:cNvPr id="10261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400"/>
                            <a:ext cx="2016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3352800" y="411480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i="1" dirty="0">
                  <a:cs typeface="宋体" charset="0"/>
                </a:rPr>
                <a:t>k</a:t>
              </a:r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495800" y="25908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810000" y="25908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543800" y="21336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 dirty="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2438400" y="32766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2514600" y="41910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4191000" y="51816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rgbClr val="FF3300"/>
                </a:solidFill>
                <a:cs typeface="宋体" charset="0"/>
                <a:sym typeface="Webdings" charset="0"/>
              </a:rPr>
              <a:t></a:t>
            </a:r>
            <a:endParaRPr lang="en-US" altLang="zh-CN" sz="4000" dirty="0">
              <a:solidFill>
                <a:srgbClr val="FF3300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245" grpId="0"/>
      <p:bldP spid="52253" grpId="0"/>
      <p:bldP spid="52254" grpId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cs typeface="楷体_GB2312" charset="0"/>
              </a:rPr>
              <a:t>证明：</a:t>
            </a:r>
            <a:r>
              <a:rPr kumimoji="1" lang="en-US" altLang="zh-CN" sz="2400" b="1" dirty="0">
                <a:cs typeface="楷体_GB2312" charset="0"/>
              </a:rPr>
              <a:t>①  </a:t>
            </a:r>
            <a:r>
              <a:rPr kumimoji="1" lang="en-US" altLang="zh-CN" sz="2400" b="1" i="1" dirty="0">
                <a:cs typeface="楷体_GB2312" charset="0"/>
              </a:rPr>
              <a:t>g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 </a:t>
            </a:r>
            <a:r>
              <a:rPr kumimoji="1" lang="zh-CN" altLang="en-US" sz="2400" b="1" dirty="0">
                <a:cs typeface="楷体_GB2312" charset="0"/>
              </a:rPr>
              <a:t>在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上</a:t>
            </a:r>
            <a:r>
              <a:rPr kumimoji="1" lang="zh-CN" altLang="en-US" sz="2400" b="1" dirty="0">
                <a:solidFill>
                  <a:srgbClr val="3333CC"/>
                </a:solidFill>
                <a:cs typeface="楷体_GB2312" charset="0"/>
                <a:sym typeface="Symbol" charset="0"/>
              </a:rPr>
              <a:t>存在不动点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？</a:t>
            </a:r>
            <a:endParaRPr kumimoji="1" lang="en-US" altLang="zh-CN" sz="2400" b="1" dirty="0">
              <a:cs typeface="楷体_GB2312" charset="0"/>
              <a:sym typeface="Symbol" charset="0"/>
            </a:endParaRPr>
          </a:p>
        </p:txBody>
      </p:sp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1371600" y="914400"/>
            <a:ext cx="2470150" cy="468313"/>
            <a:chOff x="864" y="624"/>
            <a:chExt cx="1556" cy="295"/>
          </a:xfrm>
        </p:grpSpPr>
        <p:sp>
          <p:nvSpPr>
            <p:cNvPr id="53252" name="Text Box 4"/>
            <p:cNvSpPr txBox="1">
              <a:spLocks noChangeArrowheads="1"/>
            </p:cNvSpPr>
            <p:nvPr/>
          </p:nvSpPr>
          <p:spPr bwMode="auto">
            <a:xfrm>
              <a:off x="864" y="6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令</a:t>
              </a:r>
              <a:endParaRPr lang="en-US" altLang="zh-CN" b="1">
                <a:cs typeface="楷体_GB2312" charset="0"/>
              </a:endParaRPr>
            </a:p>
          </p:txBody>
        </p:sp>
        <p:graphicFrame>
          <p:nvGraphicFramePr>
            <p:cNvPr id="11299" name="Object 5"/>
            <p:cNvGraphicFramePr>
              <a:graphicFrameLocks noChangeAspect="1"/>
            </p:cNvGraphicFramePr>
            <p:nvPr/>
          </p:nvGraphicFramePr>
          <p:xfrm>
            <a:off x="1152" y="672"/>
            <a:ext cx="12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7" name="Equation" r:id="rId6" imgW="1040948" imgH="203112" progId="Equation.3">
                    <p:embed/>
                  </p:oleObj>
                </mc:Choice>
                <mc:Fallback>
                  <p:oleObj name="Equation" r:id="rId6" imgW="1040948" imgH="203112" progId="Equation.3">
                    <p:embed/>
                    <p:pic>
                      <p:nvPicPr>
                        <p:cNvPr id="1129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72"/>
                          <a:ext cx="12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267200" y="990600"/>
          <a:ext cx="2263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Equation" r:id="rId8" imgW="965200" imgH="203200" progId="Equation.3">
                  <p:embed/>
                </p:oleObj>
              </mc:Choice>
              <mc:Fallback>
                <p:oleObj name="Equation" r:id="rId8" imgW="965200" imgH="203200" progId="Equation.3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2263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1447800" y="1524000"/>
            <a:ext cx="5243513" cy="922338"/>
            <a:chOff x="912" y="1008"/>
            <a:chExt cx="3303" cy="581"/>
          </a:xfrm>
        </p:grpSpPr>
        <p:graphicFrame>
          <p:nvGraphicFramePr>
            <p:cNvPr id="11294" name="Object 9"/>
            <p:cNvGraphicFramePr>
              <a:graphicFrameLocks noChangeAspect="1"/>
            </p:cNvGraphicFramePr>
            <p:nvPr/>
          </p:nvGraphicFramePr>
          <p:xfrm>
            <a:off x="912" y="1008"/>
            <a:ext cx="17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9" name="Equation" r:id="rId10" imgW="1422400" imgH="203200" progId="Equation.3">
                    <p:embed/>
                  </p:oleObj>
                </mc:Choice>
                <mc:Fallback>
                  <p:oleObj name="Equation" r:id="rId10" imgW="1422400" imgH="203200" progId="Equation.3">
                    <p:embed/>
                    <p:pic>
                      <p:nvPicPr>
                        <p:cNvPr id="112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08"/>
                          <a:ext cx="17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10"/>
            <p:cNvGraphicFramePr>
              <a:graphicFrameLocks noChangeAspect="1"/>
            </p:cNvGraphicFramePr>
            <p:nvPr/>
          </p:nvGraphicFramePr>
          <p:xfrm>
            <a:off x="2736" y="1008"/>
            <a:ext cx="147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0" name="Equation" r:id="rId12" imgW="1218671" imgH="203112" progId="Equation.3">
                    <p:embed/>
                  </p:oleObj>
                </mc:Choice>
                <mc:Fallback>
                  <p:oleObj name="Equation" r:id="rId12" imgW="1218671" imgH="203112" progId="Equation.3">
                    <p:embed/>
                    <p:pic>
                      <p:nvPicPr>
                        <p:cNvPr id="1129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147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11"/>
            <p:cNvGraphicFramePr>
              <a:graphicFrameLocks noChangeAspect="1"/>
            </p:cNvGraphicFramePr>
            <p:nvPr/>
          </p:nvGraphicFramePr>
          <p:xfrm>
            <a:off x="1056" y="1344"/>
            <a:ext cx="6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1" name="Equation" r:id="rId14" imgW="545626" imgH="203024" progId="Equation.3">
                    <p:embed/>
                  </p:oleObj>
                </mc:Choice>
                <mc:Fallback>
                  <p:oleObj name="Equation" r:id="rId14" imgW="545626" imgH="203024" progId="Equation.3">
                    <p:embed/>
                    <p:pic>
                      <p:nvPicPr>
                        <p:cNvPr id="1129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6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1680" y="129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cs typeface="楷体_GB2312" charset="0"/>
                </a:rPr>
                <a:t>有根</a:t>
              </a:r>
              <a:endParaRPr kumimoji="1" lang="en-US" altLang="zh-CN" sz="2400" b="1" dirty="0">
                <a:solidFill>
                  <a:srgbClr val="FF0000"/>
                </a:solidFill>
                <a:cs typeface="楷体_GB2312" charset="0"/>
              </a:endParaRPr>
            </a:p>
          </p:txBody>
        </p:sp>
      </p:grp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cs typeface="楷体_GB2312" charset="0"/>
              </a:rPr>
              <a:t>②  </a:t>
            </a:r>
            <a:r>
              <a:rPr kumimoji="1" lang="zh-CN" altLang="en-US" sz="2400" b="1" dirty="0">
                <a:solidFill>
                  <a:srgbClr val="3333CC"/>
                </a:solidFill>
                <a:cs typeface="楷体_GB2312" charset="0"/>
                <a:sym typeface="Symbol" charset="0"/>
              </a:rPr>
              <a:t>不动点</a:t>
            </a:r>
            <a:r>
              <a:rPr kumimoji="1" lang="zh-CN" altLang="en-US" sz="2400" b="1" dirty="0">
                <a:solidFill>
                  <a:srgbClr val="FF0000"/>
                </a:solidFill>
                <a:cs typeface="楷体_GB2312" charset="0"/>
                <a:sym typeface="Symbol" charset="0"/>
              </a:rPr>
              <a:t>唯一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？</a:t>
            </a:r>
            <a:endParaRPr kumimoji="1" lang="en-US" altLang="zh-CN" sz="2400" b="1" dirty="0">
              <a:cs typeface="楷体_GB2312" charset="0"/>
              <a:sym typeface="Symbol" charset="0"/>
            </a:endParaRPr>
          </a:p>
        </p:txBody>
      </p:sp>
      <p:grpSp>
        <p:nvGrpSpPr>
          <p:cNvPr id="53265" name="Group 17"/>
          <p:cNvGrpSpPr>
            <a:grpSpLocks/>
          </p:cNvGrpSpPr>
          <p:nvPr/>
        </p:nvGrpSpPr>
        <p:grpSpPr bwMode="auto">
          <a:xfrm>
            <a:off x="1371600" y="3200400"/>
            <a:ext cx="5257800" cy="388938"/>
            <a:chOff x="864" y="2016"/>
            <a:chExt cx="3312" cy="245"/>
          </a:xfrm>
        </p:grpSpPr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864" y="2016"/>
              <a:ext cx="331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400" b="1" dirty="0">
                  <a:cs typeface="楷体_GB2312" charset="0"/>
                </a:rPr>
                <a:t>反证：若不然，设还有</a:t>
              </a:r>
              <a:r>
                <a:rPr kumimoji="1" lang="en-US" altLang="zh-CN" sz="2400" b="1" dirty="0">
                  <a:cs typeface="楷体_GB2312" charset="0"/>
                </a:rPr>
                <a:t>                 </a:t>
              </a:r>
              <a:r>
                <a:rPr kumimoji="1" lang="zh-CN" altLang="en-US" sz="2400" b="1" dirty="0">
                  <a:cs typeface="楷体_GB2312" charset="0"/>
                </a:rPr>
                <a:t>，则</a:t>
              </a:r>
              <a:endParaRPr kumimoji="1"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1293" name="Object 16"/>
            <p:cNvGraphicFramePr>
              <a:graphicFrameLocks noChangeAspect="1"/>
            </p:cNvGraphicFramePr>
            <p:nvPr/>
          </p:nvGraphicFramePr>
          <p:xfrm>
            <a:off x="2880" y="2016"/>
            <a:ext cx="9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" name="Equation" r:id="rId16" imgW="647419" imgH="203112" progId="Equation.3">
                    <p:embed/>
                  </p:oleObj>
                </mc:Choice>
                <mc:Fallback>
                  <p:oleObj name="Equation" r:id="rId16" imgW="647419" imgH="203112" progId="Equation.3">
                    <p:embed/>
                    <p:pic>
                      <p:nvPicPr>
                        <p:cNvPr id="1129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16"/>
                          <a:ext cx="9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2476500" y="3657600"/>
          <a:ext cx="3810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" name="Equation" r:id="rId18" imgW="1879600" imgH="203200" progId="Equation.3">
                  <p:embed/>
                </p:oleObj>
              </mc:Choice>
              <mc:Fallback>
                <p:oleObj name="Equation" r:id="rId18" imgW="1879600" imgH="203200" progId="Equation.3">
                  <p:embed/>
                  <p:pic>
                    <p:nvPicPr>
                      <p:cNvPr id="532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57600"/>
                        <a:ext cx="3810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1371600" y="3692525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" name="Equation" r:id="rId20" imgW="583693" imgH="177646" progId="Equation.3">
                  <p:embed/>
                </p:oleObj>
              </mc:Choice>
              <mc:Fallback>
                <p:oleObj name="Equation" r:id="rId20" imgW="583693" imgH="177646" progId="Equation.3">
                  <p:embed/>
                  <p:pic>
                    <p:nvPicPr>
                      <p:cNvPr id="532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92525"/>
                        <a:ext cx="114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6400800" y="3581400"/>
            <a:ext cx="2562225" cy="457200"/>
            <a:chOff x="2994" y="3072"/>
            <a:chExt cx="1614" cy="288"/>
          </a:xfrm>
        </p:grpSpPr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3120" y="307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在</a:t>
              </a:r>
              <a:endParaRPr lang="en-US" altLang="zh-CN" b="1">
                <a:cs typeface="楷体_GB2312" charset="0"/>
              </a:endParaRPr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3648" y="307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和</a:t>
              </a:r>
              <a:endParaRPr lang="en-US" altLang="zh-CN" b="1">
                <a:cs typeface="楷体_GB2312" charset="0"/>
              </a:endParaRPr>
            </a:p>
          </p:txBody>
        </p:sp>
        <p:sp>
          <p:nvSpPr>
            <p:cNvPr id="53270" name="Text Box 22"/>
            <p:cNvSpPr txBox="1">
              <a:spLocks noChangeArrowheads="1"/>
            </p:cNvSpPr>
            <p:nvPr/>
          </p:nvSpPr>
          <p:spPr bwMode="auto">
            <a:xfrm>
              <a:off x="4032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之间。</a:t>
              </a:r>
              <a:endParaRPr lang="en-US" altLang="zh-CN" b="1">
                <a:cs typeface="楷体_GB2312" charset="0"/>
              </a:endParaRPr>
            </a:p>
          </p:txBody>
        </p:sp>
        <p:graphicFrame>
          <p:nvGraphicFramePr>
            <p:cNvPr id="11289" name="Object 23"/>
            <p:cNvGraphicFramePr>
              <a:graphicFrameLocks noChangeAspect="1"/>
            </p:cNvGraphicFramePr>
            <p:nvPr/>
          </p:nvGraphicFramePr>
          <p:xfrm>
            <a:off x="2994" y="3120"/>
            <a:ext cx="1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5" name="Equation" r:id="rId22" imgW="126835" imgH="202936" progId="Equation.3">
                    <p:embed/>
                  </p:oleObj>
                </mc:Choice>
                <mc:Fallback>
                  <p:oleObj name="Equation" r:id="rId22" imgW="126835" imgH="202936" progId="Equation.3">
                    <p:embed/>
                    <p:pic>
                      <p:nvPicPr>
                        <p:cNvPr id="1128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120"/>
                          <a:ext cx="1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4"/>
            <p:cNvGraphicFramePr>
              <a:graphicFrameLocks noChangeAspect="1"/>
            </p:cNvGraphicFramePr>
            <p:nvPr/>
          </p:nvGraphicFramePr>
          <p:xfrm>
            <a:off x="3408" y="3120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6" name="Equation" r:id="rId24" imgW="228402" imgH="177646" progId="Equation.3">
                    <p:embed/>
                  </p:oleObj>
                </mc:Choice>
                <mc:Fallback>
                  <p:oleObj name="Equation" r:id="rId24" imgW="228402" imgH="177646" progId="Equation.3">
                    <p:embed/>
                    <p:pic>
                      <p:nvPicPr>
                        <p:cNvPr id="1129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120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5"/>
            <p:cNvGraphicFramePr>
              <a:graphicFrameLocks noChangeAspect="1"/>
            </p:cNvGraphicFramePr>
            <p:nvPr/>
          </p:nvGraphicFramePr>
          <p:xfrm>
            <a:off x="3888" y="3120"/>
            <a:ext cx="1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" name="Equation" r:id="rId26" imgW="152202" imgH="177569" progId="Equation.3">
                    <p:embed/>
                  </p:oleObj>
                </mc:Choice>
                <mc:Fallback>
                  <p:oleObj name="Equation" r:id="rId26" imgW="152202" imgH="177569" progId="Equation.3">
                    <p:embed/>
                    <p:pic>
                      <p:nvPicPr>
                        <p:cNvPr id="1129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20"/>
                          <a:ext cx="19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1447800" y="4114800"/>
          <a:ext cx="3465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" name="Equation" r:id="rId28" imgW="1688367" imgH="203112" progId="Equation.3">
                  <p:embed/>
                </p:oleObj>
              </mc:Choice>
              <mc:Fallback>
                <p:oleObj name="Equation" r:id="rId28" imgW="1688367" imgH="203112" progId="Equation.3">
                  <p:embed/>
                  <p:pic>
                    <p:nvPicPr>
                      <p:cNvPr id="532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3465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8" name="Group 30"/>
          <p:cNvGrpSpPr>
            <a:grpSpLocks/>
          </p:cNvGrpSpPr>
          <p:nvPr/>
        </p:nvGrpSpPr>
        <p:grpSpPr bwMode="auto">
          <a:xfrm>
            <a:off x="5029200" y="4114800"/>
            <a:ext cx="3352800" cy="457200"/>
            <a:chOff x="3216" y="2592"/>
            <a:chExt cx="2112" cy="288"/>
          </a:xfrm>
        </p:grpSpPr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3216" y="25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而</a:t>
              </a:r>
              <a:endParaRPr lang="en-US" altLang="zh-CN" b="1">
                <a:cs typeface="楷体_GB2312" charset="0"/>
              </a:endParaRPr>
            </a:p>
          </p:txBody>
        </p:sp>
        <p:graphicFrame>
          <p:nvGraphicFramePr>
            <p:cNvPr id="11285" name="Object 29"/>
            <p:cNvGraphicFramePr>
              <a:graphicFrameLocks noChangeAspect="1"/>
            </p:cNvGraphicFramePr>
            <p:nvPr/>
          </p:nvGraphicFramePr>
          <p:xfrm>
            <a:off x="3504" y="2592"/>
            <a:ext cx="182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9" name="Equation" r:id="rId30" imgW="1459866" imgH="203112" progId="Equation.3">
                    <p:embed/>
                  </p:oleObj>
                </mc:Choice>
                <mc:Fallback>
                  <p:oleObj name="Equation" r:id="rId30" imgW="1459866" imgH="203112" progId="Equation.3">
                    <p:embed/>
                    <p:pic>
                      <p:nvPicPr>
                        <p:cNvPr id="1128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92"/>
                          <a:ext cx="182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1371600" y="4724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cs typeface="楷体_GB2312" charset="0"/>
              </a:rPr>
              <a:t>③  </a:t>
            </a:r>
            <a:r>
              <a:rPr kumimoji="1" lang="zh-CN" altLang="en-US" sz="2400" b="1" dirty="0">
                <a:cs typeface="楷体_GB2312" charset="0"/>
              </a:rPr>
              <a:t>当</a:t>
            </a:r>
            <a:r>
              <a:rPr kumimoji="1" lang="en-US" altLang="zh-CN" sz="2400" b="1" i="1" dirty="0">
                <a:cs typeface="楷体_GB2312" charset="0"/>
              </a:rPr>
              <a:t>k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 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时，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 err="1">
                <a:cs typeface="楷体_GB2312" charset="0"/>
                <a:sym typeface="Symbol" charset="0"/>
              </a:rPr>
              <a:t>x</a:t>
            </a:r>
            <a:r>
              <a:rPr kumimoji="1" lang="en-US" altLang="zh-CN" sz="2400" b="1" i="1" baseline="-25000" dirty="0" err="1">
                <a:cs typeface="楷体_GB2312" charset="0"/>
                <a:sym typeface="Symbol" charset="0"/>
              </a:rPr>
              <a:t>k</a:t>
            </a:r>
            <a:r>
              <a:rPr kumimoji="1" lang="en-US" altLang="zh-CN" sz="2400" b="1" i="1" baseline="-25000" dirty="0">
                <a:cs typeface="楷体_GB2312" charset="0"/>
                <a:sym typeface="Symbol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cs typeface="楷体_GB2312" charset="0"/>
                <a:sym typeface="Symbol" charset="0"/>
              </a:rPr>
              <a:t>收敛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到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x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*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？</a:t>
            </a:r>
            <a:endParaRPr kumimoji="1" lang="en-US" altLang="zh-CN" sz="2400" b="1" dirty="0">
              <a:cs typeface="楷体_GB2312" charset="0"/>
              <a:sym typeface="Symbol" charset="0"/>
            </a:endParaRPr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1524000" y="5334000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" name="Equation" r:id="rId32" imgW="736600" imgH="228600" progId="Equation.3">
                  <p:embed/>
                </p:oleObj>
              </mc:Choice>
              <mc:Fallback>
                <p:oleObj name="Equation" r:id="rId32" imgW="736600" imgH="228600" progId="Equation.3">
                  <p:embed/>
                  <p:pic>
                    <p:nvPicPr>
                      <p:cNvPr id="532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34"/>
          <p:cNvGraphicFramePr>
            <a:graphicFrameLocks noChangeAspect="1"/>
          </p:cNvGraphicFramePr>
          <p:nvPr/>
        </p:nvGraphicFramePr>
        <p:xfrm>
          <a:off x="2971800" y="5334000"/>
          <a:ext cx="4495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" name="Equation" r:id="rId34" imgW="2603500" imgH="228600" progId="Equation.3">
                  <p:embed/>
                </p:oleObj>
              </mc:Choice>
              <mc:Fallback>
                <p:oleObj name="Equation" r:id="rId34" imgW="2603500" imgH="228600" progId="Equation.3">
                  <p:embed/>
                  <p:pic>
                    <p:nvPicPr>
                      <p:cNvPr id="532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4495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/>
        </p:nvGraphicFramePr>
        <p:xfrm>
          <a:off x="2590800" y="5867400"/>
          <a:ext cx="5133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name="Equation" r:id="rId36" imgW="2527300" imgH="241300" progId="Equation.3">
                  <p:embed/>
                </p:oleObj>
              </mc:Choice>
              <mc:Fallback>
                <p:oleObj name="Equation" r:id="rId36" imgW="2527300" imgH="241300" progId="Equation.3">
                  <p:embed/>
                  <p:pic>
                    <p:nvPicPr>
                      <p:cNvPr id="532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5133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3352800" y="19812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8229600" y="39624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7620000" y="57150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62" grpId="0" autoUpdateAnimBg="0"/>
      <p:bldP spid="53279" grpId="0" autoUpdateAnimBg="0"/>
      <p:bldP spid="53284" grpId="0" autoUpdateAnimBg="0"/>
      <p:bldP spid="53285" grpId="0" autoUpdateAnimBg="0"/>
      <p:bldP spid="532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248400" y="99169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685800" y="1017538"/>
            <a:ext cx="4051300" cy="749300"/>
            <a:chOff x="432" y="192"/>
            <a:chExt cx="2552" cy="472"/>
          </a:xfrm>
        </p:grpSpPr>
        <p:sp>
          <p:nvSpPr>
            <p:cNvPr id="54274" name="Text Box 2"/>
            <p:cNvSpPr txBox="1">
              <a:spLocks noChangeArrowheads="1"/>
            </p:cNvSpPr>
            <p:nvPr/>
          </p:nvSpPr>
          <p:spPr bwMode="auto">
            <a:xfrm>
              <a:off x="432" y="336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en-US" altLang="zh-CN" b="1">
                  <a:cs typeface="楷体_GB2312" charset="0"/>
                </a:rPr>
                <a:t>④</a:t>
              </a:r>
              <a:endParaRPr kumimoji="1" lang="en-US" altLang="zh-CN" b="1">
                <a:cs typeface="宋体" charset="0"/>
              </a:endParaRPr>
            </a:p>
          </p:txBody>
        </p:sp>
        <p:graphicFrame>
          <p:nvGraphicFramePr>
            <p:cNvPr id="12310" name="Object 9"/>
            <p:cNvGraphicFramePr>
              <a:graphicFrameLocks noChangeAspect="1"/>
            </p:cNvGraphicFramePr>
            <p:nvPr/>
          </p:nvGraphicFramePr>
          <p:xfrm>
            <a:off x="768" y="192"/>
            <a:ext cx="221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8" name="Equation" r:id="rId8" imgW="1930400" imgH="393700" progId="Equation.3">
                    <p:embed/>
                  </p:oleObj>
                </mc:Choice>
                <mc:Fallback>
                  <p:oleObj name="Equation" r:id="rId8" imgW="1930400" imgH="393700" progId="Equation.3">
                    <p:embed/>
                    <p:pic>
                      <p:nvPicPr>
                        <p:cNvPr id="123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2"/>
                          <a:ext cx="221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990600" y="1779538"/>
          <a:ext cx="7037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10" imgW="3784600" imgH="228600" progId="Equation.3">
                  <p:embed/>
                </p:oleObj>
              </mc:Choice>
              <mc:Fallback>
                <p:oleObj name="Equation" r:id="rId10" imgW="3784600" imgH="228600" progId="Equation.3">
                  <p:embed/>
                  <p:pic>
                    <p:nvPicPr>
                      <p:cNvPr id="542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9538"/>
                        <a:ext cx="70373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924800" y="1779538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685800" y="2671936"/>
            <a:ext cx="4003675" cy="787400"/>
            <a:chOff x="432" y="1089"/>
            <a:chExt cx="2522" cy="496"/>
          </a:xfrm>
        </p:grpSpPr>
        <p:graphicFrame>
          <p:nvGraphicFramePr>
            <p:cNvPr id="12307" name="Object 13"/>
            <p:cNvGraphicFramePr>
              <a:graphicFrameLocks noChangeAspect="1"/>
            </p:cNvGraphicFramePr>
            <p:nvPr/>
          </p:nvGraphicFramePr>
          <p:xfrm>
            <a:off x="768" y="1089"/>
            <a:ext cx="218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Equation" r:id="rId12" imgW="1803400" imgH="419100" progId="Equation.3">
                    <p:embed/>
                  </p:oleObj>
                </mc:Choice>
                <mc:Fallback>
                  <p:oleObj name="Equation" r:id="rId12" imgW="1803400" imgH="419100" progId="Equation.3">
                    <p:embed/>
                    <p:pic>
                      <p:nvPicPr>
                        <p:cNvPr id="1230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89"/>
                          <a:ext cx="218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en-US" altLang="zh-CN" b="1">
                  <a:cs typeface="楷体_GB2312" charset="0"/>
                </a:rPr>
                <a:t>⑤</a:t>
              </a:r>
            </a:p>
          </p:txBody>
        </p:sp>
      </p:grp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1143000" y="3433936"/>
          <a:ext cx="64436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4" imgW="3276600" imgH="482600" progId="Equation.3">
                  <p:embed/>
                </p:oleObj>
              </mc:Choice>
              <mc:Fallback>
                <p:oleObj name="Equation" r:id="rId14" imgW="3276600" imgH="482600" progId="Equation.3">
                  <p:embed/>
                  <p:pic>
                    <p:nvPicPr>
                      <p:cNvPr id="542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33936"/>
                        <a:ext cx="64436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781800" y="3814936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685800" y="4735537"/>
            <a:ext cx="3654425" cy="790575"/>
            <a:chOff x="432" y="2256"/>
            <a:chExt cx="2302" cy="498"/>
          </a:xfrm>
        </p:grpSpPr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768" y="2256"/>
            <a:ext cx="196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Equation" r:id="rId16" imgW="1637589" imgH="431613" progId="Equation.3">
                    <p:embed/>
                  </p:oleObj>
                </mc:Choice>
                <mc:Fallback>
                  <p:oleObj name="Equation" r:id="rId16" imgW="1637589" imgH="431613" progId="Equation.3">
                    <p:embed/>
                    <p:pic>
                      <p:nvPicPr>
                        <p:cNvPr id="123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56"/>
                          <a:ext cx="1966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432" y="2352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en-US" altLang="zh-CN" b="1">
                  <a:cs typeface="楷体_GB2312" charset="0"/>
                </a:rPr>
                <a:t>⑥</a:t>
              </a:r>
            </a:p>
          </p:txBody>
        </p:sp>
      </p:grpSp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1143000" y="5497537"/>
          <a:ext cx="5114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18" imgW="2781300" imgH="431800" progId="Equation.3">
                  <p:embed/>
                </p:oleObj>
              </mc:Choice>
              <mc:Fallback>
                <p:oleObj name="Equation" r:id="rId18" imgW="2781300" imgH="431800" progId="Equation.3">
                  <p:embed/>
                  <p:pic>
                    <p:nvPicPr>
                      <p:cNvPr id="54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97537"/>
                        <a:ext cx="5114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6248400" y="5573737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3300"/>
                </a:solidFill>
                <a:cs typeface="宋体" charset="0"/>
                <a:sym typeface="Wingdings" charset="0"/>
              </a:rPr>
              <a:t></a:t>
            </a:r>
            <a:endParaRPr lang="en-US" altLang="zh-CN" sz="3600" b="1">
              <a:solidFill>
                <a:srgbClr val="FF3300"/>
              </a:solidFill>
              <a:cs typeface="宋体" charset="0"/>
            </a:endParaRPr>
          </a:p>
        </p:txBody>
      </p:sp>
      <p:grpSp>
        <p:nvGrpSpPr>
          <p:cNvPr id="54307" name="Group 35"/>
          <p:cNvGrpSpPr>
            <a:grpSpLocks/>
          </p:cNvGrpSpPr>
          <p:nvPr/>
        </p:nvGrpSpPr>
        <p:grpSpPr bwMode="auto">
          <a:xfrm>
            <a:off x="4724400" y="1988840"/>
            <a:ext cx="3733800" cy="1143000"/>
            <a:chOff x="2976" y="816"/>
            <a:chExt cx="2352" cy="720"/>
          </a:xfrm>
        </p:grpSpPr>
        <p:sp>
          <p:nvSpPr>
            <p:cNvPr id="54302" name="AutoShape 30"/>
            <p:cNvSpPr>
              <a:spLocks noChangeArrowheads="1"/>
            </p:cNvSpPr>
            <p:nvPr/>
          </p:nvSpPr>
          <p:spPr bwMode="auto">
            <a:xfrm>
              <a:off x="2976" y="816"/>
              <a:ext cx="2352" cy="720"/>
            </a:xfrm>
            <a:prstGeom prst="wedgeEllipseCallout">
              <a:avLst>
                <a:gd name="adj1" fmla="val -72194"/>
                <a:gd name="adj2" fmla="val -8805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cs typeface="楷体_GB2312" charset="0"/>
                </a:rPr>
                <a:t>可用</a:t>
              </a:r>
              <a:r>
                <a:rPr kumimoji="1" lang="en-US" altLang="zh-CN" sz="2400" b="1" dirty="0">
                  <a:cs typeface="楷体_GB2312" charset="0"/>
                </a:rPr>
                <a:t>                  </a:t>
              </a:r>
              <a:r>
                <a:rPr kumimoji="1" lang="zh-CN" altLang="en-US" sz="2400" b="1" dirty="0">
                  <a:cs typeface="楷体_GB2312" charset="0"/>
                </a:rPr>
                <a:t>  来控制收敛精度</a:t>
              </a:r>
              <a:endParaRPr kumimoji="1" lang="en-US" altLang="zh-CN" sz="2400" b="1" dirty="0">
                <a:cs typeface="楷体_GB2312" charset="0"/>
              </a:endParaRPr>
            </a:p>
            <a:p>
              <a:pPr algn="ctr">
                <a:defRPr/>
              </a:pPr>
              <a:endParaRPr lang="en-US" altLang="zh-CN" sz="2400" b="1" dirty="0">
                <a:cs typeface="宋体" charset="0"/>
              </a:endParaRPr>
            </a:p>
          </p:txBody>
        </p:sp>
        <p:graphicFrame>
          <p:nvGraphicFramePr>
            <p:cNvPr id="12304" name="Object 31"/>
            <p:cNvGraphicFramePr>
              <a:graphicFrameLocks noChangeAspect="1"/>
            </p:cNvGraphicFramePr>
            <p:nvPr/>
          </p:nvGraphicFramePr>
          <p:xfrm>
            <a:off x="3792" y="912"/>
            <a:ext cx="85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name="Equation" r:id="rId20" imgW="711200" imgH="228600" progId="Equation.3">
                    <p:embed/>
                  </p:oleObj>
                </mc:Choice>
                <mc:Fallback>
                  <p:oleObj name="Equation" r:id="rId20" imgW="711200" imgH="228600" progId="Equation.3">
                    <p:embed/>
                    <p:pic>
                      <p:nvPicPr>
                        <p:cNvPr id="1230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85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5" name="AutoShape 33"/>
          <p:cNvSpPr>
            <a:spLocks noChangeArrowheads="1"/>
          </p:cNvSpPr>
          <p:nvPr/>
        </p:nvSpPr>
        <p:spPr bwMode="auto">
          <a:xfrm>
            <a:off x="3200400" y="3814936"/>
            <a:ext cx="3657600" cy="838200"/>
          </a:xfrm>
          <a:prstGeom prst="wedgeEllipseCallout">
            <a:avLst>
              <a:gd name="adj1" fmla="val -55903"/>
              <a:gd name="adj2" fmla="val -131819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1" lang="en-US" altLang="zh-CN" sz="2400" b="1" i="1" dirty="0">
                <a:cs typeface="楷体_GB2312" charset="0"/>
              </a:rPr>
              <a:t>L </a:t>
            </a:r>
            <a:r>
              <a:rPr kumimoji="1" lang="zh-CN" altLang="en-US" sz="2400" b="1" dirty="0">
                <a:cs typeface="楷体_GB2312" charset="0"/>
              </a:rPr>
              <a:t>越</a:t>
            </a:r>
            <a:r>
              <a:rPr kumimoji="1" lang="en-US" altLang="zh-CN" sz="2400" b="1" dirty="0">
                <a:cs typeface="楷体_GB2312" charset="0"/>
              </a:rPr>
              <a:t>      </a:t>
            </a:r>
            <a:r>
              <a:rPr kumimoji="1" lang="zh-CN" altLang="en-US" sz="2400" b="1" dirty="0">
                <a:cs typeface="楷体_GB2312" charset="0"/>
              </a:rPr>
              <a:t>收敛越快</a:t>
            </a:r>
            <a:endParaRPr kumimoji="1" lang="en-US" altLang="zh-CN" sz="2400" b="1" dirty="0">
              <a:cs typeface="楷体_GB2312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419600" y="389113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cs typeface="楷体_GB2312" charset="0"/>
              </a:rPr>
              <a:t>小</a:t>
            </a:r>
            <a:endParaRPr lang="en-US" altLang="zh-CN" sz="2800" b="1">
              <a:solidFill>
                <a:srgbClr val="FF3300"/>
              </a:solidFill>
              <a:cs typeface="楷体_GB2312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827584" y="54868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黑体"/>
                <a:ea typeface="黑体"/>
                <a:cs typeface="黑体"/>
                <a:sym typeface="Symbol" charset="0"/>
              </a:rPr>
              <a:t>误差估计</a:t>
            </a:r>
            <a:endParaRPr kumimoji="1" lang="en-US" altLang="zh-CN" sz="2800" b="1" dirty="0">
              <a:latin typeface="黑体"/>
              <a:ea typeface="黑体"/>
              <a:cs typeface="黑体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utoUpdateAnimBg="0"/>
      <p:bldP spid="54297" grpId="0" autoUpdateAnimBg="0"/>
      <p:bldP spid="54301" grpId="0" autoUpdateAnimBg="0"/>
      <p:bldP spid="54305" grpId="0" animBg="1" autoUpdateAnimBg="0"/>
      <p:bldP spid="543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899592" y="3789040"/>
            <a:ext cx="7533455" cy="2225675"/>
            <a:chOff x="624" y="2208"/>
            <a:chExt cx="4224" cy="1402"/>
          </a:xfrm>
        </p:grpSpPr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624" y="2208"/>
              <a:ext cx="4224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en-US" altLang="zh-CN" sz="2800" b="1" dirty="0"/>
                <a:t> 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注</a:t>
              </a:r>
              <a:r>
                <a:rPr lang="en-US" altLang="zh-CN" sz="2800" b="1" dirty="0"/>
                <a:t>   </a:t>
              </a:r>
              <a:r>
                <a:rPr lang="zh-CN" altLang="en-US" sz="2800" b="1" dirty="0"/>
                <a:t>由于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x</a:t>
              </a:r>
              <a:r>
                <a:rPr lang="en-US" altLang="zh-CN" sz="2800" b="1" i="1" baseline="30000" dirty="0"/>
                <a:t>*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事先未知，故实际应用时，代之以近似判则</a:t>
              </a:r>
              <a:r>
                <a:rPr lang="en-US" altLang="zh-CN" sz="2800" b="1" dirty="0"/>
                <a:t>                     </a:t>
              </a:r>
              <a:r>
                <a:rPr lang="zh-CN" altLang="en-US" sz="2800" b="1" dirty="0"/>
                <a:t>    。但需注意，这实际上是假设了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zh-CN" altLang="en-US" sz="2800" b="1" dirty="0"/>
                <a:t>充分接近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x</a:t>
              </a:r>
              <a:r>
                <a:rPr lang="en-US" altLang="zh-CN" sz="2800" b="1" i="1" baseline="30000" dirty="0"/>
                <a:t>*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，若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离</a:t>
              </a:r>
              <a:r>
                <a:rPr lang="en-US" altLang="zh-CN" sz="2800" b="1" dirty="0"/>
                <a:t>  </a:t>
              </a:r>
              <a:r>
                <a:rPr lang="en-US" altLang="zh-CN" sz="2800" b="1" i="1" dirty="0"/>
                <a:t>x</a:t>
              </a:r>
              <a:r>
                <a:rPr lang="en-US" altLang="zh-CN" sz="2800" b="1" i="1" baseline="30000" dirty="0"/>
                <a:t>* 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较远，迭代格式可能不收敛。</a:t>
              </a:r>
              <a:r>
                <a:rPr lang="en-US" altLang="zh-CN" sz="2800" b="1" dirty="0"/>
                <a:t> </a:t>
              </a:r>
            </a:p>
          </p:txBody>
        </p:sp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1431" y="2584"/>
            <a:ext cx="115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Equation" r:id="rId3" imgW="761760" imgH="228600" progId="Equation.3">
                    <p:embed/>
                  </p:oleObj>
                </mc:Choice>
                <mc:Fallback>
                  <p:oleObj name="Equation" r:id="rId3" imgW="761760" imgH="228600" progId="Equation.3">
                    <p:embed/>
                    <p:pic>
                      <p:nvPicPr>
                        <p:cNvPr id="542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2584"/>
                          <a:ext cx="115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AutoShape 36" descr="再生纸"/>
          <p:cNvSpPr>
            <a:spLocks noChangeArrowheads="1"/>
          </p:cNvSpPr>
          <p:nvPr/>
        </p:nvSpPr>
        <p:spPr bwMode="auto">
          <a:xfrm>
            <a:off x="683568" y="1484784"/>
            <a:ext cx="7988300" cy="1828800"/>
          </a:xfrm>
          <a:prstGeom prst="roundRect">
            <a:avLst>
              <a:gd name="adj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565150" indent="-565150">
              <a:defRPr/>
            </a:pPr>
            <a:r>
              <a:rPr kumimoji="1" lang="zh-CN" altLang="en-US" sz="2400" b="1" dirty="0">
                <a:cs typeface="楷体_GB2312" charset="0"/>
              </a:rPr>
              <a:t>定理条件非必要条件，可将</a:t>
            </a:r>
            <a:r>
              <a:rPr kumimoji="1" lang="en-US" altLang="zh-CN" sz="2400" b="1" dirty="0">
                <a:cs typeface="楷体_GB2312" charset="0"/>
              </a:rPr>
              <a:t>[</a:t>
            </a:r>
            <a:r>
              <a:rPr kumimoji="1" lang="en-US" altLang="zh-CN" sz="2400" b="1" i="1" dirty="0">
                <a:cs typeface="楷体_GB2312" charset="0"/>
              </a:rPr>
              <a:t>a</a:t>
            </a:r>
            <a:r>
              <a:rPr kumimoji="1" lang="en-US" altLang="zh-CN" sz="2400" b="1" dirty="0">
                <a:cs typeface="楷体_GB2312" charset="0"/>
              </a:rPr>
              <a:t>, 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dirty="0">
                <a:cs typeface="楷体_GB2312" charset="0"/>
              </a:rPr>
              <a:t>]</a:t>
            </a:r>
            <a:r>
              <a:rPr kumimoji="1" lang="zh-CN" altLang="en-US" sz="2400" b="1" dirty="0">
                <a:cs typeface="楷体_GB2312" charset="0"/>
              </a:rPr>
              <a:t>缩小，定义</a:t>
            </a:r>
            <a:r>
              <a:rPr kumimoji="1" lang="zh-CN" altLang="en-US" sz="2400" b="1" dirty="0">
                <a:solidFill>
                  <a:schemeClr val="accent2"/>
                </a:solidFill>
                <a:cs typeface="楷体_GB2312" charset="0"/>
              </a:rPr>
              <a:t>局部收敛性</a:t>
            </a:r>
            <a:r>
              <a:rPr kumimoji="1" lang="zh-CN" altLang="en-US" sz="2400" b="1" dirty="0">
                <a:cs typeface="楷体_GB2312" charset="0"/>
              </a:rPr>
              <a:t>：</a:t>
            </a:r>
            <a:endParaRPr kumimoji="1" lang="en-US" altLang="zh-CN" sz="2400" b="1" dirty="0">
              <a:cs typeface="楷体_GB2312" charset="0"/>
            </a:endParaRPr>
          </a:p>
          <a:p>
            <a:pPr marL="565150" indent="-565150">
              <a:defRPr/>
            </a:pPr>
            <a:r>
              <a:rPr kumimoji="1" lang="zh-CN" altLang="en-US" sz="2400" b="1" dirty="0">
                <a:cs typeface="楷体_GB2312" charset="0"/>
              </a:rPr>
              <a:t>若在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* </a:t>
            </a:r>
            <a:r>
              <a:rPr kumimoji="1" lang="zh-CN" altLang="en-US" sz="2400" b="1" dirty="0">
                <a:cs typeface="楷体_GB2312" charset="0"/>
              </a:rPr>
              <a:t>的某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 </a:t>
            </a:r>
            <a:r>
              <a:rPr kumimoji="1" lang="zh-CN" altLang="en-US" sz="2400" b="1" dirty="0">
                <a:cs typeface="楷体_GB2312" charset="0"/>
              </a:rPr>
              <a:t>领域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i="1" baseline="-25000" dirty="0">
                <a:cs typeface="楷体_GB2312" charset="0"/>
                <a:sym typeface="Symbol" charset="0"/>
              </a:rPr>
              <a:t> 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= {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x 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| |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x  x* | 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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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} 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有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g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C</a:t>
            </a:r>
            <a:r>
              <a:rPr kumimoji="1" lang="en-US" altLang="zh-CN" sz="2400" b="1" baseline="30000" dirty="0">
                <a:cs typeface="楷体_GB2312" charset="0"/>
                <a:sym typeface="Symbol" charset="0"/>
              </a:rPr>
              <a:t>1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[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a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,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b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] </a:t>
            </a:r>
          </a:p>
          <a:p>
            <a:pPr marL="565150" indent="-565150">
              <a:defRPr/>
            </a:pPr>
            <a:r>
              <a:rPr kumimoji="1" lang="zh-CN" altLang="en-US" sz="2400" b="1" dirty="0">
                <a:cs typeface="楷体_GB2312" charset="0"/>
                <a:sym typeface="Symbol" charset="0"/>
              </a:rPr>
              <a:t>且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|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g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’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(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x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*) | &lt; 1</a:t>
            </a:r>
            <a:r>
              <a:rPr kumimoji="1" lang="zh-CN" altLang="en-US" sz="2400" b="1" dirty="0">
                <a:cs typeface="楷体_GB2312" charset="0"/>
                <a:sym typeface="Symbol" charset="0"/>
              </a:rPr>
              <a:t>，</a:t>
            </a:r>
            <a:r>
              <a:rPr kumimoji="1" lang="zh-CN" altLang="en-US" sz="2400" b="1" dirty="0">
                <a:cs typeface="楷体_GB2312" charset="0"/>
              </a:rPr>
              <a:t>则由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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x</a:t>
            </a:r>
            <a:r>
              <a:rPr kumimoji="1" lang="en-US" altLang="zh-CN" sz="2400" b="1" baseline="-25000" dirty="0">
                <a:cs typeface="楷体_GB2312" charset="0"/>
                <a:sym typeface="Symbol" charset="0"/>
              </a:rPr>
              <a:t>0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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i="1" baseline="-25000" dirty="0">
                <a:cs typeface="楷体_GB2312" charset="0"/>
                <a:sym typeface="Symbol" charset="0"/>
              </a:rPr>
              <a:t> </a:t>
            </a:r>
            <a:r>
              <a:rPr kumimoji="1" lang="zh-CN" altLang="en-US" sz="2400" b="1" dirty="0">
                <a:cs typeface="楷体_GB2312" charset="0"/>
              </a:rPr>
              <a:t>开始的迭代收敛。</a:t>
            </a:r>
            <a:endParaRPr kumimoji="1" lang="en-US" altLang="zh-CN" sz="2400" b="1" dirty="0">
              <a:cs typeface="楷体_GB2312" charset="0"/>
            </a:endParaRPr>
          </a:p>
          <a:p>
            <a:pPr marL="565150" indent="-565150">
              <a:defRPr/>
            </a:pPr>
            <a:r>
              <a:rPr kumimoji="1" lang="zh-CN" altLang="en-US" sz="2400" b="1" dirty="0">
                <a:cs typeface="楷体_GB2312" charset="0"/>
              </a:rPr>
              <a:t>即</a:t>
            </a:r>
            <a:r>
              <a:rPr kumimoji="1" lang="zh-CN" altLang="en-US" sz="2400" b="1" dirty="0">
                <a:solidFill>
                  <a:schemeClr val="accent2"/>
                </a:solidFill>
                <a:cs typeface="楷体_GB2312" charset="0"/>
              </a:rPr>
              <a:t>调整初值可得到收敛的结果。</a:t>
            </a:r>
            <a:endParaRPr kumimoji="1" lang="en-US" altLang="zh-CN" sz="2400" b="1" dirty="0">
              <a:solidFill>
                <a:schemeClr val="accent2"/>
              </a:solidFill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346075"/>
            <a:ext cx="7239000" cy="112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例、试建立收敛的迭代格式求解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x – e </a:t>
            </a:r>
            <a:r>
              <a:rPr lang="en-US" altLang="zh-CN" sz="2800" b="1" i="1" baseline="30000" dirty="0"/>
              <a:t>–x </a:t>
            </a:r>
            <a:r>
              <a:rPr lang="en-US" altLang="zh-CN" sz="2800" b="1" i="1" dirty="0"/>
              <a:t>=</a:t>
            </a:r>
            <a:r>
              <a:rPr lang="en-US" altLang="zh-CN" sz="2800" b="1" dirty="0"/>
              <a:t>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/>
              <a:t>              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x=0.5</a:t>
            </a:r>
            <a:r>
              <a:rPr lang="zh-CN" altLang="en-US" sz="2800" b="1" dirty="0"/>
              <a:t>附近的一个根（</a:t>
            </a:r>
            <a:r>
              <a:rPr lang="en-US" altLang="zh-CN" sz="2800" b="1" dirty="0" err="1"/>
              <a:t>ε</a:t>
            </a:r>
            <a:r>
              <a:rPr lang="en-US" altLang="zh-CN" sz="2800" b="1" dirty="0"/>
              <a:t>=10</a:t>
            </a:r>
            <a:r>
              <a:rPr lang="en-US" altLang="zh-CN" sz="2800" b="1" baseline="30000" dirty="0"/>
              <a:t>-3</a:t>
            </a:r>
            <a:r>
              <a:rPr lang="zh-CN" altLang="en-US" sz="2800" b="1" dirty="0"/>
              <a:t>）。</a:t>
            </a:r>
            <a:r>
              <a:rPr lang="en-US" altLang="zh-CN" sz="2800" b="1" dirty="0"/>
              <a:t> 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04800" y="1447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000099"/>
                </a:solidFill>
                <a:cs typeface="黑体" charset="0"/>
              </a:rPr>
              <a:t>解</a:t>
            </a:r>
            <a:endParaRPr lang="en-US" altLang="zh-CN" sz="2400" b="1" dirty="0">
              <a:solidFill>
                <a:srgbClr val="000099"/>
              </a:solidFill>
              <a:cs typeface="黑体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990600" y="15240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/>
              <a:t>建立迭代格式</a:t>
            </a:r>
            <a:r>
              <a:rPr lang="en-US" altLang="zh-CN" sz="2400" b="1" dirty="0"/>
              <a:t>  </a:t>
            </a:r>
          </a:p>
        </p:txBody>
      </p: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3276600" y="1524000"/>
          <a:ext cx="4953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3" imgW="2260440" imgH="241200" progId="Equation.3">
                  <p:embed/>
                </p:oleObj>
              </mc:Choice>
              <mc:Fallback>
                <p:oleObj name="Equation" r:id="rId3" imgW="2260440" imgH="241200" progId="Equation.3">
                  <p:embed/>
                  <p:pic>
                    <p:nvPicPr>
                      <p:cNvPr id="21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4953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1187624" y="1953442"/>
          <a:ext cx="4321001" cy="111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5" imgW="1752480" imgH="545760" progId="Equation.3">
                  <p:embed/>
                </p:oleObj>
              </mc:Choice>
              <mc:Fallback>
                <p:oleObj name="Equation" r:id="rId5" imgW="1752480" imgH="545760" progId="Equation.3">
                  <p:embed/>
                  <p:pic>
                    <p:nvPicPr>
                      <p:cNvPr id="21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53442"/>
                        <a:ext cx="4321001" cy="1115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971550" y="3068638"/>
            <a:ext cx="5975350" cy="2714625"/>
            <a:chOff x="612" y="1933"/>
            <a:chExt cx="3764" cy="1710"/>
          </a:xfrm>
        </p:grpSpPr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12" y="2205"/>
              <a:ext cx="3764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宋体" charset="0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en-US" altLang="zh-CN" dirty="0"/>
                <a:t>0       0.5                                        6      0.56486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CN" dirty="0"/>
                <a:t>0.60653                                   7      0.56844</a:t>
              </a:r>
            </a:p>
            <a:p>
              <a:pPr eaLnBrk="1" hangingPunct="1">
                <a:buFontTx/>
                <a:buAutoNum type="arabicPlain" startAt="2"/>
              </a:pPr>
              <a:r>
                <a:rPr lang="en-US" altLang="zh-CN" dirty="0"/>
                <a:t>0.54524                                   8       0.56641</a:t>
              </a:r>
            </a:p>
            <a:p>
              <a:pPr eaLnBrk="1" hangingPunct="1">
                <a:buFontTx/>
                <a:buAutoNum type="arabicPlain" startAt="3"/>
              </a:pPr>
              <a:r>
                <a:rPr lang="en-US" altLang="zh-CN" dirty="0"/>
                <a:t>0.57970                                   9       0.56756</a:t>
              </a:r>
            </a:p>
            <a:p>
              <a:pPr eaLnBrk="1" hangingPunct="1">
                <a:buFontTx/>
                <a:buAutoNum type="arabicPlain" startAt="4"/>
              </a:pPr>
              <a:r>
                <a:rPr lang="en-US" altLang="zh-CN" dirty="0"/>
                <a:t>0.56006                                  10      0.56691</a:t>
              </a:r>
            </a:p>
            <a:p>
              <a:pPr eaLnBrk="1" hangingPunct="1"/>
              <a:r>
                <a:rPr lang="en-US" altLang="zh-CN" dirty="0"/>
                <a:t>5    0.57117</a:t>
              </a:r>
            </a:p>
          </p:txBody>
        </p:sp>
        <p:graphicFrame>
          <p:nvGraphicFramePr>
            <p:cNvPr id="21534" name="Object 30"/>
            <p:cNvGraphicFramePr>
              <a:graphicFrameLocks noChangeAspect="1"/>
            </p:cNvGraphicFramePr>
            <p:nvPr/>
          </p:nvGraphicFramePr>
          <p:xfrm>
            <a:off x="657" y="1933"/>
            <a:ext cx="331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Equation" r:id="rId7" imgW="2286000" imgH="228600" progId="Equation.DSMT4">
                    <p:embed/>
                  </p:oleObj>
                </mc:Choice>
                <mc:Fallback>
                  <p:oleObj name="Equation" r:id="rId7" imgW="2286000" imgH="228600" progId="Equation.DSMT4">
                    <p:embed/>
                    <p:pic>
                      <p:nvPicPr>
                        <p:cNvPr id="2153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933"/>
                          <a:ext cx="331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611188" y="5805488"/>
          <a:ext cx="6215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9" imgW="2438280" imgH="253800" progId="Equation.3">
                  <p:embed/>
                </p:oleObj>
              </mc:Choice>
              <mc:Fallback>
                <p:oleObj name="Equation" r:id="rId9" imgW="2438280" imgH="253800" progId="Equation.3">
                  <p:embed/>
                  <p:pic>
                    <p:nvPicPr>
                      <p:cNvPr id="215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05488"/>
                        <a:ext cx="62150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064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8" grpId="0"/>
      <p:bldP spid="215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980728"/>
            <a:ext cx="8820472" cy="58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/>
              <a:t>习题：</a:t>
            </a:r>
            <a:r>
              <a:rPr lang="en-US" altLang="zh-CN" sz="2800" b="1" dirty="0"/>
              <a:t>P239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7.7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），使得两步迭代值之差</a:t>
            </a:r>
            <a:r>
              <a:rPr lang="en-US" altLang="zh-CN" sz="2800" b="1" dirty="0"/>
              <a:t>&lt;0.02</a:t>
            </a:r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1475656" y="4293096"/>
          <a:ext cx="1974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901700" imgH="419100" progId="Equation.3">
                  <p:embed/>
                </p:oleObj>
              </mc:Choice>
              <mc:Fallback>
                <p:oleObj name="Equation" r:id="rId3" imgW="901700" imgH="419100" progId="Equation.3">
                  <p:embed/>
                  <p:pic>
                    <p:nvPicPr>
                      <p:cNvPr id="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19748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1259632" y="2852936"/>
          <a:ext cx="2476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1130300" imgH="419100" progId="Equation.3">
                  <p:embed/>
                </p:oleObj>
              </mc:Choice>
              <mc:Fallback>
                <p:oleObj name="Equation" r:id="rId5" imgW="1130300" imgH="419100" progId="Equation.3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52936"/>
                        <a:ext cx="2476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276872"/>
          <a:ext cx="4104456" cy="3157220"/>
        </p:xfrm>
        <a:graphic>
          <a:graphicData uri="http://schemas.openxmlformats.org/drawingml/2006/table">
            <a:tbl>
              <a:tblPr/>
              <a:tblGrid>
                <a:gridCol w="205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Xn+1-Xn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-0.048110331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0.951889669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-0.022624652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0.929265017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-0.010452914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0.918812103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-0.004789605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0.914022498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-0.002186284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0.911836214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-0.000996222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0.910839992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-0.000453586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0.910386405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-0.000206446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0.910179959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-9.39E-05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76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0.910086012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381000" y="533400"/>
            <a:ext cx="32111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charset="2"/>
              <a:buChar char="Ø"/>
            </a:pPr>
            <a:r>
              <a:rPr lang="zh-CN" altLang="en-US" sz="3200" b="1" dirty="0">
                <a:latin typeface="黑体" charset="0"/>
                <a:cs typeface="黑体" charset="0"/>
              </a:rPr>
              <a:t>收敛速度定义</a:t>
            </a:r>
            <a:r>
              <a:rPr lang="en-US" altLang="zh-CN" sz="3200" b="1" dirty="0"/>
              <a:t> </a:t>
            </a:r>
          </a:p>
        </p:txBody>
      </p:sp>
      <p:sp>
        <p:nvSpPr>
          <p:cNvPr id="27658" name="Text Box 1034"/>
          <p:cNvSpPr txBox="1">
            <a:spLocks noChangeArrowheads="1"/>
          </p:cNvSpPr>
          <p:nvPr/>
        </p:nvSpPr>
        <p:spPr bwMode="auto">
          <a:xfrm>
            <a:off x="1331640" y="4077072"/>
            <a:ext cx="648072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latin typeface="黑体"/>
                <a:ea typeface="黑体"/>
                <a:cs typeface="黑体"/>
              </a:rPr>
              <a:t>则称该迭代格式是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800" i="1" dirty="0">
                <a:solidFill>
                  <a:srgbClr val="CC0066"/>
                </a:solidFill>
                <a:latin typeface="黑体"/>
                <a:ea typeface="黑体"/>
                <a:cs typeface="黑体"/>
              </a:rPr>
              <a:t>p </a:t>
            </a:r>
            <a:r>
              <a:rPr lang="zh-CN" altLang="en-US" sz="2800" dirty="0">
                <a:solidFill>
                  <a:srgbClr val="CC0066"/>
                </a:solidFill>
                <a:latin typeface="黑体"/>
                <a:ea typeface="黑体"/>
                <a:cs typeface="黑体"/>
              </a:rPr>
              <a:t>阶收敛</a:t>
            </a:r>
            <a:r>
              <a:rPr lang="zh-CN" altLang="en-US" sz="2800" dirty="0">
                <a:latin typeface="黑体"/>
                <a:ea typeface="黑体"/>
                <a:cs typeface="黑体"/>
              </a:rPr>
              <a:t>的：</a:t>
            </a:r>
            <a:endParaRPr lang="en-US" altLang="zh-CN" sz="2800" dirty="0">
              <a:latin typeface="黑体"/>
              <a:ea typeface="黑体"/>
              <a:cs typeface="黑体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charset="2"/>
              <a:buChar char="v"/>
            </a:pPr>
            <a:r>
              <a:rPr lang="en-US" altLang="zh-CN" sz="2800" i="1" dirty="0">
                <a:latin typeface="黑体"/>
                <a:ea typeface="黑体"/>
                <a:cs typeface="黑体"/>
              </a:rPr>
              <a:t>p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=1</a:t>
            </a:r>
            <a:r>
              <a:rPr lang="zh-CN" altLang="en-US" sz="2800" dirty="0">
                <a:latin typeface="黑体"/>
                <a:ea typeface="黑体"/>
                <a:cs typeface="黑体"/>
              </a:rPr>
              <a:t>时称为</a:t>
            </a:r>
            <a:r>
              <a:rPr lang="zh-CN" altLang="en-US" sz="2800" dirty="0">
                <a:solidFill>
                  <a:srgbClr val="CC0066"/>
                </a:solidFill>
                <a:latin typeface="黑体"/>
                <a:ea typeface="黑体"/>
                <a:cs typeface="黑体"/>
              </a:rPr>
              <a:t>线性收敛</a:t>
            </a:r>
            <a:endParaRPr lang="en-US" altLang="zh-CN" sz="2800" dirty="0">
              <a:solidFill>
                <a:srgbClr val="CC0066"/>
              </a:solidFill>
              <a:latin typeface="黑体"/>
              <a:ea typeface="黑体"/>
              <a:cs typeface="黑体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charset="2"/>
              <a:buChar char="v"/>
            </a:pPr>
            <a:r>
              <a:rPr lang="en-US" altLang="zh-CN" sz="2800" dirty="0">
                <a:latin typeface="黑体"/>
                <a:ea typeface="黑体"/>
                <a:cs typeface="黑体"/>
              </a:rPr>
              <a:t>1&lt;</a:t>
            </a:r>
            <a:r>
              <a:rPr lang="en-US" altLang="zh-CN" sz="2800" i="1" dirty="0">
                <a:latin typeface="黑体"/>
                <a:ea typeface="黑体"/>
                <a:cs typeface="黑体"/>
              </a:rPr>
              <a:t>p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&lt;2 </a:t>
            </a:r>
            <a:r>
              <a:rPr lang="zh-CN" altLang="en-US" sz="2800" dirty="0">
                <a:latin typeface="黑体"/>
                <a:ea typeface="黑体"/>
                <a:cs typeface="黑体"/>
              </a:rPr>
              <a:t>时称为</a:t>
            </a:r>
            <a:r>
              <a:rPr lang="zh-CN" altLang="en-US" sz="2800" dirty="0">
                <a:solidFill>
                  <a:srgbClr val="CC0066"/>
                </a:solidFill>
                <a:latin typeface="黑体"/>
                <a:ea typeface="黑体"/>
                <a:cs typeface="黑体"/>
              </a:rPr>
              <a:t>超线性收敛</a:t>
            </a:r>
            <a:endParaRPr lang="en-US" altLang="zh-CN" sz="2800" dirty="0">
              <a:solidFill>
                <a:srgbClr val="CC0066"/>
              </a:solidFill>
              <a:latin typeface="黑体"/>
              <a:ea typeface="黑体"/>
              <a:cs typeface="黑体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charset="2"/>
              <a:buChar char="v"/>
            </a:pPr>
            <a:r>
              <a:rPr lang="en-US" altLang="zh-CN" sz="2800" i="1" dirty="0">
                <a:latin typeface="黑体"/>
                <a:ea typeface="黑体"/>
                <a:cs typeface="黑体"/>
              </a:rPr>
              <a:t>p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=2  </a:t>
            </a:r>
            <a:r>
              <a:rPr lang="zh-CN" altLang="en-US" sz="2800" dirty="0">
                <a:latin typeface="黑体"/>
                <a:ea typeface="黑体"/>
                <a:cs typeface="黑体"/>
              </a:rPr>
              <a:t>时称为</a:t>
            </a:r>
            <a:r>
              <a:rPr lang="zh-CN" altLang="en-US" sz="2800" dirty="0">
                <a:solidFill>
                  <a:srgbClr val="CC0066"/>
                </a:solidFill>
                <a:latin typeface="黑体"/>
                <a:ea typeface="黑体"/>
                <a:cs typeface="黑体"/>
              </a:rPr>
              <a:t>平方收敛</a:t>
            </a:r>
            <a:endParaRPr lang="en-US" altLang="zh-CN" sz="28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27659" name="Object 1035"/>
          <p:cNvGraphicFramePr>
            <a:graphicFrameLocks noChangeAspect="1"/>
          </p:cNvGraphicFramePr>
          <p:nvPr/>
        </p:nvGraphicFramePr>
        <p:xfrm>
          <a:off x="3275856" y="2931344"/>
          <a:ext cx="24177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3" imgW="1041400" imgH="431800" progId="Equation.3">
                  <p:embed/>
                </p:oleObj>
              </mc:Choice>
              <mc:Fallback>
                <p:oleObj name="Equation" r:id="rId3" imgW="1041400" imgH="431800" progId="Equation.3">
                  <p:embed/>
                  <p:pic>
                    <p:nvPicPr>
                      <p:cNvPr id="2765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31344"/>
                        <a:ext cx="24177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1" name="Group 1037"/>
          <p:cNvGrpSpPr>
            <a:grpSpLocks/>
          </p:cNvGrpSpPr>
          <p:nvPr/>
        </p:nvGrpSpPr>
        <p:grpSpPr bwMode="auto">
          <a:xfrm>
            <a:off x="568777" y="1412792"/>
            <a:ext cx="7413625" cy="1992314"/>
            <a:chOff x="192" y="576"/>
            <a:chExt cx="4670" cy="1255"/>
          </a:xfrm>
        </p:grpSpPr>
        <p:sp>
          <p:nvSpPr>
            <p:cNvPr id="27652" name="Text Box 1028"/>
            <p:cNvSpPr txBox="1">
              <a:spLocks noChangeArrowheads="1"/>
            </p:cNvSpPr>
            <p:nvPr/>
          </p:nvSpPr>
          <p:spPr bwMode="auto">
            <a:xfrm>
              <a:off x="192" y="576"/>
              <a:ext cx="4670" cy="1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zh-CN" altLang="en-US" sz="2600" b="1" dirty="0">
                  <a:solidFill>
                    <a:srgbClr val="FF3300"/>
                  </a:solidFill>
                </a:rPr>
                <a:t>定义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  </a:t>
              </a:r>
              <a:r>
                <a:rPr lang="en-US" altLang="zh-CN" sz="2600" b="1" dirty="0"/>
                <a:t>   </a:t>
              </a:r>
              <a:r>
                <a:rPr lang="zh-CN" altLang="en-US" sz="2600" b="1" dirty="0"/>
                <a:t>设迭代格式</a:t>
              </a:r>
              <a:r>
                <a:rPr lang="en-US" altLang="zh-CN" sz="2600" b="1" dirty="0"/>
                <a:t>                          </a:t>
              </a:r>
              <a:r>
                <a:rPr lang="zh-CN" altLang="en-US" sz="2600" b="1" dirty="0"/>
                <a:t>的解序列</a:t>
              </a:r>
              <a:r>
                <a:rPr lang="en-US" altLang="zh-CN" sz="2600" b="1" dirty="0"/>
                <a:t>        </a:t>
              </a:r>
              <a:r>
                <a:rPr lang="zh-CN" altLang="en-US" sz="2600" b="1" dirty="0"/>
                <a:t>收敛于</a:t>
              </a:r>
              <a:r>
                <a:rPr lang="en-US" altLang="zh-CN" sz="2600" b="1" dirty="0"/>
                <a:t>                  </a:t>
              </a:r>
              <a:r>
                <a:rPr lang="zh-CN" altLang="en-US" sz="2600" b="1" dirty="0"/>
                <a:t>的根</a:t>
              </a:r>
              <a:r>
                <a:rPr lang="en-US" altLang="zh-CN" sz="2600" b="1" dirty="0"/>
                <a:t>     </a:t>
              </a:r>
              <a:r>
                <a:rPr lang="zh-CN" altLang="en-US" sz="2600" b="1" dirty="0"/>
                <a:t>，如果迭代误差</a:t>
              </a:r>
              <a:r>
                <a:rPr lang="en-US" altLang="zh-CN" sz="2600" b="1" dirty="0"/>
                <a:t>                             </a:t>
              </a:r>
              <a:r>
                <a:rPr lang="zh-CN" altLang="en-US" sz="2600" b="1" dirty="0"/>
                <a:t>当</a:t>
              </a:r>
              <a:r>
                <a:rPr lang="en-US" altLang="zh-CN" sz="2600" b="1" dirty="0"/>
                <a:t>              </a:t>
              </a:r>
              <a:r>
                <a:rPr lang="zh-CN" altLang="en-US" sz="2600" b="1" dirty="0"/>
                <a:t>时满足渐近关系式</a:t>
              </a:r>
              <a:endParaRPr lang="en-US" altLang="zh-CN" sz="2600" b="1" dirty="0"/>
            </a:p>
            <a:p>
              <a:pPr eaLnBrk="1" hangingPunct="1"/>
              <a:endParaRPr lang="en-US" altLang="zh-CN" sz="2600" b="1" dirty="0"/>
            </a:p>
          </p:txBody>
        </p:sp>
        <p:graphicFrame>
          <p:nvGraphicFramePr>
            <p:cNvPr id="27653" name="Object 1029"/>
            <p:cNvGraphicFramePr>
              <a:graphicFrameLocks noChangeAspect="1"/>
            </p:cNvGraphicFramePr>
            <p:nvPr/>
          </p:nvGraphicFramePr>
          <p:xfrm>
            <a:off x="2055" y="642"/>
            <a:ext cx="115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5" name="公式" r:id="rId5" imgW="787320" imgH="203040" progId="Equation.3">
                    <p:embed/>
                  </p:oleObj>
                </mc:Choice>
                <mc:Fallback>
                  <p:oleObj name="公式" r:id="rId5" imgW="787320" imgH="203040" progId="Equation.3">
                    <p:embed/>
                    <p:pic>
                      <p:nvPicPr>
                        <p:cNvPr id="27653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642"/>
                          <a:ext cx="115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122915"/>
                </p:ext>
              </p:extLst>
            </p:nvPr>
          </p:nvGraphicFramePr>
          <p:xfrm>
            <a:off x="4088" y="607"/>
            <a:ext cx="40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6" name="公式" r:id="rId7" imgW="291960" imgH="228600" progId="Equation.3">
                    <p:embed/>
                  </p:oleObj>
                </mc:Choice>
                <mc:Fallback>
                  <p:oleObj name="公式" r:id="rId7" imgW="291960" imgH="228600" progId="Equation.3">
                    <p:embed/>
                    <p:pic>
                      <p:nvPicPr>
                        <p:cNvPr id="27654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607"/>
                          <a:ext cx="40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919364"/>
                </p:ext>
              </p:extLst>
            </p:nvPr>
          </p:nvGraphicFramePr>
          <p:xfrm>
            <a:off x="3733" y="879"/>
            <a:ext cx="109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7" name="公式" r:id="rId9" imgW="749160" imgH="228600" progId="Equation.3">
                    <p:embed/>
                  </p:oleObj>
                </mc:Choice>
                <mc:Fallback>
                  <p:oleObj name="公式" r:id="rId9" imgW="749160" imgH="228600" progId="Equation.3">
                    <p:embed/>
                    <p:pic>
                      <p:nvPicPr>
                        <p:cNvPr id="27655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879"/>
                          <a:ext cx="109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729054"/>
                </p:ext>
              </p:extLst>
            </p:nvPr>
          </p:nvGraphicFramePr>
          <p:xfrm>
            <a:off x="453" y="1284"/>
            <a:ext cx="65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8" name="公式" r:id="rId11" imgW="431640" imgH="164880" progId="Equation.3">
                    <p:embed/>
                  </p:oleObj>
                </mc:Choice>
                <mc:Fallback>
                  <p:oleObj name="公式" r:id="rId11" imgW="431640" imgH="164880" progId="Equation.3">
                    <p:embed/>
                    <p:pic>
                      <p:nvPicPr>
                        <p:cNvPr id="27656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284"/>
                          <a:ext cx="65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906495"/>
                </p:ext>
              </p:extLst>
            </p:nvPr>
          </p:nvGraphicFramePr>
          <p:xfrm>
            <a:off x="693" y="925"/>
            <a:ext cx="82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9" name="Equation" r:id="rId13" imgW="558720" imgH="203040" progId="Equation.3">
                    <p:embed/>
                  </p:oleObj>
                </mc:Choice>
                <mc:Fallback>
                  <p:oleObj name="Equation" r:id="rId13" imgW="558720" imgH="203040" progId="Equation.3">
                    <p:embed/>
                    <p:pic>
                      <p:nvPicPr>
                        <p:cNvPr id="2765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925"/>
                          <a:ext cx="82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217546"/>
                </p:ext>
              </p:extLst>
            </p:nvPr>
          </p:nvGraphicFramePr>
          <p:xfrm>
            <a:off x="1965" y="925"/>
            <a:ext cx="2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0" name="Equation" r:id="rId15" imgW="164880" imgH="203040" progId="Equation.3">
                    <p:embed/>
                  </p:oleObj>
                </mc:Choice>
                <mc:Fallback>
                  <p:oleObj name="Equation" r:id="rId15" imgW="164880" imgH="203040" progId="Equation.3">
                    <p:embed/>
                    <p:pic>
                      <p:nvPicPr>
                        <p:cNvPr id="2766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925"/>
                          <a:ext cx="2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88599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543800" cy="58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二分法：线性收敛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50773" y="1628800"/>
          <a:ext cx="815367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3" imgW="3149600" imgH="444500" progId="Equation.3">
                  <p:embed/>
                </p:oleObj>
              </mc:Choice>
              <mc:Fallback>
                <p:oleObj name="Equation" r:id="rId3" imgW="3149600" imgH="444500" progId="Equation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73" y="1628800"/>
                        <a:ext cx="8153675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" y="3276600"/>
            <a:ext cx="7543800" cy="58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002060"/>
                </a:solidFill>
              </a:rPr>
              <a:t>不动点迭代法解单根：线性收敛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90600" y="4308972"/>
          <a:ext cx="6965776" cy="185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5" imgW="2870200" imgH="812800" progId="Equation.3">
                  <p:embed/>
                </p:oleObj>
              </mc:Choice>
              <mc:Fallback>
                <p:oleObj name="Equation" r:id="rId5" imgW="2870200" imgH="8128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08972"/>
                        <a:ext cx="6965776" cy="185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745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问题的引出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（自由落体）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52DF07-8C2C-514F-8F06-5B77F5D9BEFF}"/>
                  </a:ext>
                </a:extLst>
              </p:cNvPr>
              <p:cNvSpPr txBox="1"/>
              <p:nvPr/>
            </p:nvSpPr>
            <p:spPr>
              <a:xfrm>
                <a:off x="3886199" y="1066800"/>
                <a:ext cx="51054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Wingdings" pitchFamily="2" charset="2"/>
                  <a:buChar char="Ø"/>
                </a:pPr>
                <a:r>
                  <a:rPr lang="zh-CN" altLang="en-US" sz="28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铅球从</a:t>
                </a:r>
                <a:r>
                  <a:rPr lang="en-US" altLang="zh-CN" sz="28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50</a:t>
                </a:r>
                <a:r>
                  <a:rPr lang="zh-CN" altLang="en-US" sz="28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米的空中进行自由落体运动，求球落地的时间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𝒕</m:t>
                    </m:r>
                  </m:oMath>
                </a14:m>
                <a:endParaRPr lang="en-US" altLang="zh-CN" sz="28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52DF07-8C2C-514F-8F06-5B77F5D9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9" y="1066800"/>
                <a:ext cx="5105401" cy="954107"/>
              </a:xfrm>
              <a:prstGeom prst="rect">
                <a:avLst/>
              </a:prstGeom>
              <a:blipFill>
                <a:blip r:embed="rId3"/>
                <a:stretch>
                  <a:fillRect l="-1985" t="-7895" r="-2730" b="-144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4">
            <a:extLst>
              <a:ext uri="{FF2B5EF4-FFF2-40B4-BE49-F238E27FC236}">
                <a16:creationId xmlns:a16="http://schemas.microsoft.com/office/drawing/2014/main" id="{8326B877-D875-C342-9022-629271EC8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4445" r="23333" b="10000"/>
          <a:stretch/>
        </p:blipFill>
        <p:spPr>
          <a:xfrm>
            <a:off x="4572000" y="4906272"/>
            <a:ext cx="925958" cy="1398000"/>
          </a:xfrm>
          <a:prstGeom prst="rect">
            <a:avLst/>
          </a:prstGeom>
        </p:spPr>
      </p:pic>
      <p:pic>
        <p:nvPicPr>
          <p:cNvPr id="1026" name="Picture 2" descr="Leaning Tower of Pisa - Where are Sue &amp; Mike?">
            <a:extLst>
              <a:ext uri="{FF2B5EF4-FFF2-40B4-BE49-F238E27FC236}">
                <a16:creationId xmlns:a16="http://schemas.microsoft.com/office/drawing/2014/main" id="{8D827DE4-FB22-F04D-8560-0C191668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2" y="1095894"/>
            <a:ext cx="3555457" cy="515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1C44DF-9756-6242-BC99-0451EBC0BB9B}"/>
              </a:ext>
            </a:extLst>
          </p:cNvPr>
          <p:cNvSpPr txBox="1"/>
          <p:nvPr/>
        </p:nvSpPr>
        <p:spPr>
          <a:xfrm>
            <a:off x="1066800" y="6282467"/>
            <a:ext cx="234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自由落体实验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1AB74-6708-964E-9EA6-F83D04B7837E}"/>
                  </a:ext>
                </a:extLst>
              </p:cNvPr>
              <p:cNvSpPr txBox="1"/>
              <p:nvPr/>
            </p:nvSpPr>
            <p:spPr>
              <a:xfrm>
                <a:off x="4343400" y="2064603"/>
                <a:ext cx="4476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解：铅球初速度为</a:t>
                </a:r>
                <a:r>
                  <a:rPr lang="en-US" altLang="zh-CN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0</a:t>
                </a:r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，其运动位移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𝑺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与时间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的关系满足：</a:t>
                </a:r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1AB74-6708-964E-9EA6-F83D04B7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64603"/>
                <a:ext cx="4476784" cy="830997"/>
              </a:xfrm>
              <a:prstGeom prst="rect">
                <a:avLst/>
              </a:prstGeom>
              <a:blipFill>
                <a:blip r:embed="rId6"/>
                <a:stretch>
                  <a:fillRect l="-2266" t="-5970" r="-1983" b="-134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5D1D4-B2F9-E547-8DBC-B2B852C399F5}"/>
                  </a:ext>
                </a:extLst>
              </p:cNvPr>
              <p:cNvSpPr txBox="1"/>
              <p:nvPr/>
            </p:nvSpPr>
            <p:spPr>
              <a:xfrm>
                <a:off x="5736686" y="2819400"/>
                <a:ext cx="136511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5D1D4-B2F9-E547-8DBC-B2B852C39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6" y="2819400"/>
                <a:ext cx="1365117" cy="691471"/>
              </a:xfrm>
              <a:prstGeom prst="rect">
                <a:avLst/>
              </a:prstGeom>
              <a:blipFill>
                <a:blip r:embed="rId7"/>
                <a:stretch>
                  <a:fillRect l="-4587" t="-1818" r="-1835" b="-1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FD46D0-6A31-134F-95C5-4E09678D5BAC}"/>
              </a:ext>
            </a:extLst>
          </p:cNvPr>
          <p:cNvSpPr txBox="1"/>
          <p:nvPr/>
        </p:nvSpPr>
        <p:spPr>
          <a:xfrm>
            <a:off x="4343400" y="3962400"/>
            <a:ext cx="447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可得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B5F2A-140D-1249-A5E9-770726F21EB0}"/>
                  </a:ext>
                </a:extLst>
              </p:cNvPr>
              <p:cNvSpPr txBox="1"/>
              <p:nvPr/>
            </p:nvSpPr>
            <p:spPr>
              <a:xfrm>
                <a:off x="5115364" y="3657600"/>
                <a:ext cx="1193339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B5F2A-140D-1249-A5E9-770726F2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64" y="3657600"/>
                <a:ext cx="1193339" cy="1091196"/>
              </a:xfrm>
              <a:prstGeom prst="rect">
                <a:avLst/>
              </a:prstGeom>
              <a:blipFill>
                <a:blip r:embed="rId8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E562F3-923A-8942-A904-1F5C76CEA375}"/>
                  </a:ext>
                </a:extLst>
              </p:cNvPr>
              <p:cNvSpPr/>
              <p:nvPr/>
            </p:nvSpPr>
            <p:spPr>
              <a:xfrm>
                <a:off x="6389998" y="3581400"/>
                <a:ext cx="2613536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ra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E562F3-923A-8942-A904-1F5C76CE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98" y="3581400"/>
                <a:ext cx="2613536" cy="11835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D91C8A92-6A8D-984F-9406-1EA7D4507A87}"/>
              </a:ext>
            </a:extLst>
          </p:cNvPr>
          <p:cNvSpPr/>
          <p:nvPr/>
        </p:nvSpPr>
        <p:spPr>
          <a:xfrm>
            <a:off x="8229600" y="3886200"/>
            <a:ext cx="701799" cy="6096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A836E-DD97-A143-89F8-8C30AE2AD970}"/>
              </a:ext>
            </a:extLst>
          </p:cNvPr>
          <p:cNvSpPr txBox="1"/>
          <p:nvPr/>
        </p:nvSpPr>
        <p:spPr>
          <a:xfrm>
            <a:off x="6553200" y="5191780"/>
            <a:ext cx="2378199" cy="523220"/>
          </a:xfrm>
          <a:prstGeom prst="rect">
            <a:avLst/>
          </a:prstGeom>
          <a:solidFill>
            <a:srgbClr val="EAFBAD"/>
          </a:solidFill>
          <a:ln w="38100">
            <a:solidFill>
              <a:srgbClr val="8E8C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你如何求解？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6BCE1866-4E29-2F44-9E08-3837C616924D}"/>
              </a:ext>
            </a:extLst>
          </p:cNvPr>
          <p:cNvSpPr/>
          <p:nvPr/>
        </p:nvSpPr>
        <p:spPr>
          <a:xfrm>
            <a:off x="8458390" y="4664050"/>
            <a:ext cx="244218" cy="43035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E4AF9-3F56-AA41-9BDE-3803604278FC}"/>
              </a:ext>
            </a:extLst>
          </p:cNvPr>
          <p:cNvSpPr txBox="1"/>
          <p:nvPr/>
        </p:nvSpPr>
        <p:spPr>
          <a:xfrm>
            <a:off x="5868683" y="6208753"/>
            <a:ext cx="3076571" cy="523220"/>
          </a:xfrm>
          <a:prstGeom prst="rect">
            <a:avLst/>
          </a:prstGeom>
          <a:solidFill>
            <a:srgbClr val="EAFBAD"/>
          </a:solidFill>
          <a:ln w="38100">
            <a:solidFill>
              <a:srgbClr val="8E8C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计算机如何求解？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36CB533E-9FC1-4747-9FF7-2C25CA2B3FB0}"/>
              </a:ext>
            </a:extLst>
          </p:cNvPr>
          <p:cNvSpPr/>
          <p:nvPr/>
        </p:nvSpPr>
        <p:spPr>
          <a:xfrm>
            <a:off x="8458390" y="5812372"/>
            <a:ext cx="244218" cy="33298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9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6" grpId="0"/>
      <p:bldP spid="5" grpId="0"/>
      <p:bldP spid="6" grpId="0"/>
      <p:bldP spid="18" grpId="0" animBg="1"/>
      <p:bldP spid="21" grpId="0" animBg="1"/>
      <p:bldP spid="20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533400" y="152400"/>
            <a:ext cx="7848600" cy="900113"/>
            <a:chOff x="336" y="96"/>
            <a:chExt cx="4944" cy="567"/>
          </a:xfrm>
        </p:grpSpPr>
        <p:grpSp>
          <p:nvGrpSpPr>
            <p:cNvPr id="13341" name="Group 13"/>
            <p:cNvGrpSpPr>
              <a:grpSpLocks/>
            </p:cNvGrpSpPr>
            <p:nvPr/>
          </p:nvGrpSpPr>
          <p:grpSpPr bwMode="auto">
            <a:xfrm flipH="1">
              <a:off x="336" y="96"/>
              <a:ext cx="648" cy="456"/>
              <a:chOff x="432" y="288"/>
              <a:chExt cx="549" cy="456"/>
            </a:xfrm>
          </p:grpSpPr>
          <p:grpSp>
            <p:nvGrpSpPr>
              <p:cNvPr id="13343" name="Group 6"/>
              <p:cNvGrpSpPr>
                <a:grpSpLocks/>
              </p:cNvGrpSpPr>
              <p:nvPr/>
            </p:nvGrpSpPr>
            <p:grpSpPr bwMode="auto">
              <a:xfrm>
                <a:off x="572" y="401"/>
                <a:ext cx="409" cy="343"/>
                <a:chOff x="572" y="401"/>
                <a:chExt cx="409" cy="343"/>
              </a:xfrm>
            </p:grpSpPr>
            <p:sp>
              <p:nvSpPr>
                <p:cNvPr id="13350" name="Freeform 4"/>
                <p:cNvSpPr>
                  <a:spLocks/>
                </p:cNvSpPr>
                <p:nvPr/>
              </p:nvSpPr>
              <p:spPr bwMode="auto">
                <a:xfrm>
                  <a:off x="572" y="406"/>
                  <a:ext cx="406" cy="338"/>
                </a:xfrm>
                <a:custGeom>
                  <a:avLst/>
                  <a:gdLst>
                    <a:gd name="T0" fmla="*/ 30 w 1624"/>
                    <a:gd name="T1" fmla="*/ 0 h 1350"/>
                    <a:gd name="T2" fmla="*/ 144 w 1624"/>
                    <a:gd name="T3" fmla="*/ 84 h 1350"/>
                    <a:gd name="T4" fmla="*/ 227 w 1624"/>
                    <a:gd name="T5" fmla="*/ 147 h 1350"/>
                    <a:gd name="T6" fmla="*/ 306 w 1624"/>
                    <a:gd name="T7" fmla="*/ 205 h 1350"/>
                    <a:gd name="T8" fmla="*/ 339 w 1624"/>
                    <a:gd name="T9" fmla="*/ 226 h 1350"/>
                    <a:gd name="T10" fmla="*/ 385 w 1624"/>
                    <a:gd name="T11" fmla="*/ 250 h 1350"/>
                    <a:gd name="T12" fmla="*/ 406 w 1624"/>
                    <a:gd name="T13" fmla="*/ 261 h 1350"/>
                    <a:gd name="T14" fmla="*/ 397 w 1624"/>
                    <a:gd name="T15" fmla="*/ 291 h 1350"/>
                    <a:gd name="T16" fmla="*/ 381 w 1624"/>
                    <a:gd name="T17" fmla="*/ 317 h 1350"/>
                    <a:gd name="T18" fmla="*/ 364 w 1624"/>
                    <a:gd name="T19" fmla="*/ 332 h 1350"/>
                    <a:gd name="T20" fmla="*/ 354 w 1624"/>
                    <a:gd name="T21" fmla="*/ 338 h 1350"/>
                    <a:gd name="T22" fmla="*/ 316 w 1624"/>
                    <a:gd name="T23" fmla="*/ 304 h 1350"/>
                    <a:gd name="T24" fmla="*/ 264 w 1624"/>
                    <a:gd name="T25" fmla="*/ 262 h 1350"/>
                    <a:gd name="T26" fmla="*/ 192 w 1624"/>
                    <a:gd name="T27" fmla="*/ 198 h 1350"/>
                    <a:gd name="T28" fmla="*/ 131 w 1624"/>
                    <a:gd name="T29" fmla="*/ 148 h 1350"/>
                    <a:gd name="T30" fmla="*/ 60 w 1624"/>
                    <a:gd name="T31" fmla="*/ 86 h 1350"/>
                    <a:gd name="T32" fmla="*/ 0 w 1624"/>
                    <a:gd name="T33" fmla="*/ 36 h 1350"/>
                    <a:gd name="T34" fmla="*/ 30 w 1624"/>
                    <a:gd name="T35" fmla="*/ 0 h 135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624" h="1350">
                      <a:moveTo>
                        <a:pt x="119" y="0"/>
                      </a:moveTo>
                      <a:lnTo>
                        <a:pt x="574" y="334"/>
                      </a:lnTo>
                      <a:lnTo>
                        <a:pt x="907" y="588"/>
                      </a:lnTo>
                      <a:lnTo>
                        <a:pt x="1224" y="817"/>
                      </a:lnTo>
                      <a:lnTo>
                        <a:pt x="1355" y="901"/>
                      </a:lnTo>
                      <a:lnTo>
                        <a:pt x="1541" y="1000"/>
                      </a:lnTo>
                      <a:lnTo>
                        <a:pt x="1624" y="1043"/>
                      </a:lnTo>
                      <a:lnTo>
                        <a:pt x="1589" y="1161"/>
                      </a:lnTo>
                      <a:lnTo>
                        <a:pt x="1522" y="1267"/>
                      </a:lnTo>
                      <a:lnTo>
                        <a:pt x="1456" y="1325"/>
                      </a:lnTo>
                      <a:lnTo>
                        <a:pt x="1416" y="1350"/>
                      </a:lnTo>
                      <a:lnTo>
                        <a:pt x="1262" y="1215"/>
                      </a:lnTo>
                      <a:lnTo>
                        <a:pt x="1057" y="1045"/>
                      </a:lnTo>
                      <a:lnTo>
                        <a:pt x="769" y="792"/>
                      </a:lnTo>
                      <a:lnTo>
                        <a:pt x="522" y="590"/>
                      </a:lnTo>
                      <a:lnTo>
                        <a:pt x="241" y="343"/>
                      </a:lnTo>
                      <a:lnTo>
                        <a:pt x="0" y="14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1" name="Freeform 5"/>
                <p:cNvSpPr>
                  <a:spLocks/>
                </p:cNvSpPr>
                <p:nvPr/>
              </p:nvSpPr>
              <p:spPr bwMode="auto">
                <a:xfrm>
                  <a:off x="575" y="401"/>
                  <a:ext cx="406" cy="339"/>
                </a:xfrm>
                <a:custGeom>
                  <a:avLst/>
                  <a:gdLst>
                    <a:gd name="T0" fmla="*/ 30 w 1624"/>
                    <a:gd name="T1" fmla="*/ 0 h 1356"/>
                    <a:gd name="T2" fmla="*/ 144 w 1624"/>
                    <a:gd name="T3" fmla="*/ 83 h 1356"/>
                    <a:gd name="T4" fmla="*/ 227 w 1624"/>
                    <a:gd name="T5" fmla="*/ 147 h 1356"/>
                    <a:gd name="T6" fmla="*/ 306 w 1624"/>
                    <a:gd name="T7" fmla="*/ 204 h 1356"/>
                    <a:gd name="T8" fmla="*/ 339 w 1624"/>
                    <a:gd name="T9" fmla="*/ 225 h 1356"/>
                    <a:gd name="T10" fmla="*/ 385 w 1624"/>
                    <a:gd name="T11" fmla="*/ 250 h 1356"/>
                    <a:gd name="T12" fmla="*/ 406 w 1624"/>
                    <a:gd name="T13" fmla="*/ 261 h 1356"/>
                    <a:gd name="T14" fmla="*/ 403 w 1624"/>
                    <a:gd name="T15" fmla="*/ 274 h 1356"/>
                    <a:gd name="T16" fmla="*/ 398 w 1624"/>
                    <a:gd name="T17" fmla="*/ 291 h 1356"/>
                    <a:gd name="T18" fmla="*/ 391 w 1624"/>
                    <a:gd name="T19" fmla="*/ 305 h 1356"/>
                    <a:gd name="T20" fmla="*/ 381 w 1624"/>
                    <a:gd name="T21" fmla="*/ 318 h 1356"/>
                    <a:gd name="T22" fmla="*/ 375 w 1624"/>
                    <a:gd name="T23" fmla="*/ 325 h 1356"/>
                    <a:gd name="T24" fmla="*/ 364 w 1624"/>
                    <a:gd name="T25" fmla="*/ 333 h 1356"/>
                    <a:gd name="T26" fmla="*/ 355 w 1624"/>
                    <a:gd name="T27" fmla="*/ 339 h 1356"/>
                    <a:gd name="T28" fmla="*/ 316 w 1624"/>
                    <a:gd name="T29" fmla="*/ 304 h 1356"/>
                    <a:gd name="T30" fmla="*/ 264 w 1624"/>
                    <a:gd name="T31" fmla="*/ 261 h 1356"/>
                    <a:gd name="T32" fmla="*/ 192 w 1624"/>
                    <a:gd name="T33" fmla="*/ 198 h 1356"/>
                    <a:gd name="T34" fmla="*/ 131 w 1624"/>
                    <a:gd name="T35" fmla="*/ 148 h 1356"/>
                    <a:gd name="T36" fmla="*/ 60 w 1624"/>
                    <a:gd name="T37" fmla="*/ 86 h 1356"/>
                    <a:gd name="T38" fmla="*/ 0 w 1624"/>
                    <a:gd name="T39" fmla="*/ 36 h 1356"/>
                    <a:gd name="T40" fmla="*/ 30 w 1624"/>
                    <a:gd name="T41" fmla="*/ 0 h 13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624" h="1356">
                      <a:moveTo>
                        <a:pt x="119" y="0"/>
                      </a:moveTo>
                      <a:lnTo>
                        <a:pt x="574" y="333"/>
                      </a:lnTo>
                      <a:lnTo>
                        <a:pt x="907" y="588"/>
                      </a:lnTo>
                      <a:lnTo>
                        <a:pt x="1224" y="817"/>
                      </a:lnTo>
                      <a:lnTo>
                        <a:pt x="1355" y="901"/>
                      </a:lnTo>
                      <a:lnTo>
                        <a:pt x="1541" y="1000"/>
                      </a:lnTo>
                      <a:lnTo>
                        <a:pt x="1624" y="1043"/>
                      </a:lnTo>
                      <a:lnTo>
                        <a:pt x="1612" y="1097"/>
                      </a:lnTo>
                      <a:lnTo>
                        <a:pt x="1592" y="1164"/>
                      </a:lnTo>
                      <a:lnTo>
                        <a:pt x="1563" y="1219"/>
                      </a:lnTo>
                      <a:lnTo>
                        <a:pt x="1525" y="1272"/>
                      </a:lnTo>
                      <a:lnTo>
                        <a:pt x="1500" y="1299"/>
                      </a:lnTo>
                      <a:lnTo>
                        <a:pt x="1457" y="1330"/>
                      </a:lnTo>
                      <a:lnTo>
                        <a:pt x="1419" y="1356"/>
                      </a:lnTo>
                      <a:lnTo>
                        <a:pt x="1262" y="1215"/>
                      </a:lnTo>
                      <a:lnTo>
                        <a:pt x="1057" y="1045"/>
                      </a:lnTo>
                      <a:lnTo>
                        <a:pt x="769" y="792"/>
                      </a:lnTo>
                      <a:lnTo>
                        <a:pt x="522" y="590"/>
                      </a:lnTo>
                      <a:lnTo>
                        <a:pt x="240" y="343"/>
                      </a:lnTo>
                      <a:lnTo>
                        <a:pt x="0" y="14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4" name="Group 9"/>
              <p:cNvGrpSpPr>
                <a:grpSpLocks/>
              </p:cNvGrpSpPr>
              <p:nvPr/>
            </p:nvGrpSpPr>
            <p:grpSpPr bwMode="auto">
              <a:xfrm>
                <a:off x="452" y="288"/>
                <a:ext cx="233" cy="185"/>
                <a:chOff x="452" y="288"/>
                <a:chExt cx="233" cy="185"/>
              </a:xfrm>
            </p:grpSpPr>
            <p:sp>
              <p:nvSpPr>
                <p:cNvPr id="13348" name="Freeform 7"/>
                <p:cNvSpPr>
                  <a:spLocks/>
                </p:cNvSpPr>
                <p:nvPr/>
              </p:nvSpPr>
              <p:spPr bwMode="auto">
                <a:xfrm>
                  <a:off x="457" y="291"/>
                  <a:ext cx="228" cy="182"/>
                </a:xfrm>
                <a:custGeom>
                  <a:avLst/>
                  <a:gdLst>
                    <a:gd name="T0" fmla="*/ 0 w 912"/>
                    <a:gd name="T1" fmla="*/ 163 h 725"/>
                    <a:gd name="T2" fmla="*/ 36 w 912"/>
                    <a:gd name="T3" fmla="*/ 182 h 725"/>
                    <a:gd name="T4" fmla="*/ 70 w 912"/>
                    <a:gd name="T5" fmla="*/ 141 h 725"/>
                    <a:gd name="T6" fmla="*/ 78 w 912"/>
                    <a:gd name="T7" fmla="*/ 136 h 725"/>
                    <a:gd name="T8" fmla="*/ 87 w 912"/>
                    <a:gd name="T9" fmla="*/ 134 h 725"/>
                    <a:gd name="T10" fmla="*/ 95 w 912"/>
                    <a:gd name="T11" fmla="*/ 136 h 725"/>
                    <a:gd name="T12" fmla="*/ 116 w 912"/>
                    <a:gd name="T13" fmla="*/ 152 h 725"/>
                    <a:gd name="T14" fmla="*/ 149 w 912"/>
                    <a:gd name="T15" fmla="*/ 110 h 725"/>
                    <a:gd name="T16" fmla="*/ 127 w 912"/>
                    <a:gd name="T17" fmla="*/ 91 h 725"/>
                    <a:gd name="T18" fmla="*/ 122 w 912"/>
                    <a:gd name="T19" fmla="*/ 82 h 725"/>
                    <a:gd name="T20" fmla="*/ 121 w 912"/>
                    <a:gd name="T21" fmla="*/ 72 h 725"/>
                    <a:gd name="T22" fmla="*/ 122 w 912"/>
                    <a:gd name="T23" fmla="*/ 64 h 725"/>
                    <a:gd name="T24" fmla="*/ 125 w 912"/>
                    <a:gd name="T25" fmla="*/ 58 h 725"/>
                    <a:gd name="T26" fmla="*/ 130 w 912"/>
                    <a:gd name="T27" fmla="*/ 52 h 725"/>
                    <a:gd name="T28" fmla="*/ 144 w 912"/>
                    <a:gd name="T29" fmla="*/ 40 h 725"/>
                    <a:gd name="T30" fmla="*/ 161 w 912"/>
                    <a:gd name="T31" fmla="*/ 28 h 725"/>
                    <a:gd name="T32" fmla="*/ 185 w 912"/>
                    <a:gd name="T33" fmla="*/ 16 h 725"/>
                    <a:gd name="T34" fmla="*/ 209 w 912"/>
                    <a:gd name="T35" fmla="*/ 7 h 725"/>
                    <a:gd name="T36" fmla="*/ 228 w 912"/>
                    <a:gd name="T37" fmla="*/ 0 h 725"/>
                    <a:gd name="T38" fmla="*/ 188 w 912"/>
                    <a:gd name="T39" fmla="*/ 5 h 725"/>
                    <a:gd name="T40" fmla="*/ 152 w 912"/>
                    <a:gd name="T41" fmla="*/ 14 h 725"/>
                    <a:gd name="T42" fmla="*/ 131 w 912"/>
                    <a:gd name="T43" fmla="*/ 20 h 725"/>
                    <a:gd name="T44" fmla="*/ 118 w 912"/>
                    <a:gd name="T45" fmla="*/ 25 h 725"/>
                    <a:gd name="T46" fmla="*/ 94 w 912"/>
                    <a:gd name="T47" fmla="*/ 39 h 725"/>
                    <a:gd name="T48" fmla="*/ 79 w 912"/>
                    <a:gd name="T49" fmla="*/ 52 h 725"/>
                    <a:gd name="T50" fmla="*/ 66 w 912"/>
                    <a:gd name="T51" fmla="*/ 65 h 725"/>
                    <a:gd name="T52" fmla="*/ 53 w 912"/>
                    <a:gd name="T53" fmla="*/ 79 h 725"/>
                    <a:gd name="T54" fmla="*/ 43 w 912"/>
                    <a:gd name="T55" fmla="*/ 93 h 725"/>
                    <a:gd name="T56" fmla="*/ 31 w 912"/>
                    <a:gd name="T57" fmla="*/ 112 h 725"/>
                    <a:gd name="T58" fmla="*/ 20 w 912"/>
                    <a:gd name="T59" fmla="*/ 131 h 725"/>
                    <a:gd name="T60" fmla="*/ 0 w 912"/>
                    <a:gd name="T61" fmla="*/ 163 h 72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912" h="725">
                      <a:moveTo>
                        <a:pt x="0" y="650"/>
                      </a:moveTo>
                      <a:lnTo>
                        <a:pt x="142" y="725"/>
                      </a:lnTo>
                      <a:lnTo>
                        <a:pt x="278" y="561"/>
                      </a:lnTo>
                      <a:lnTo>
                        <a:pt x="310" y="541"/>
                      </a:lnTo>
                      <a:lnTo>
                        <a:pt x="346" y="532"/>
                      </a:lnTo>
                      <a:lnTo>
                        <a:pt x="380" y="541"/>
                      </a:lnTo>
                      <a:lnTo>
                        <a:pt x="462" y="606"/>
                      </a:lnTo>
                      <a:lnTo>
                        <a:pt x="595" y="439"/>
                      </a:lnTo>
                      <a:lnTo>
                        <a:pt x="509" y="362"/>
                      </a:lnTo>
                      <a:lnTo>
                        <a:pt x="486" y="325"/>
                      </a:lnTo>
                      <a:lnTo>
                        <a:pt x="482" y="288"/>
                      </a:lnTo>
                      <a:lnTo>
                        <a:pt x="488" y="253"/>
                      </a:lnTo>
                      <a:lnTo>
                        <a:pt x="499" y="232"/>
                      </a:lnTo>
                      <a:lnTo>
                        <a:pt x="520" y="206"/>
                      </a:lnTo>
                      <a:lnTo>
                        <a:pt x="576" y="160"/>
                      </a:lnTo>
                      <a:lnTo>
                        <a:pt x="643" y="112"/>
                      </a:lnTo>
                      <a:lnTo>
                        <a:pt x="739" y="64"/>
                      </a:lnTo>
                      <a:lnTo>
                        <a:pt x="837" y="29"/>
                      </a:lnTo>
                      <a:lnTo>
                        <a:pt x="912" y="0"/>
                      </a:lnTo>
                      <a:lnTo>
                        <a:pt x="752" y="20"/>
                      </a:lnTo>
                      <a:lnTo>
                        <a:pt x="607" y="54"/>
                      </a:lnTo>
                      <a:lnTo>
                        <a:pt x="523" y="80"/>
                      </a:lnTo>
                      <a:lnTo>
                        <a:pt x="472" y="99"/>
                      </a:lnTo>
                      <a:lnTo>
                        <a:pt x="374" y="157"/>
                      </a:lnTo>
                      <a:lnTo>
                        <a:pt x="314" y="208"/>
                      </a:lnTo>
                      <a:lnTo>
                        <a:pt x="263" y="259"/>
                      </a:lnTo>
                      <a:lnTo>
                        <a:pt x="213" y="314"/>
                      </a:lnTo>
                      <a:lnTo>
                        <a:pt x="171" y="372"/>
                      </a:lnTo>
                      <a:lnTo>
                        <a:pt x="122" y="448"/>
                      </a:lnTo>
                      <a:lnTo>
                        <a:pt x="80" y="522"/>
                      </a:lnTo>
                      <a:lnTo>
                        <a:pt x="0" y="65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9" name="Freeform 8"/>
                <p:cNvSpPr>
                  <a:spLocks/>
                </p:cNvSpPr>
                <p:nvPr/>
              </p:nvSpPr>
              <p:spPr bwMode="auto">
                <a:xfrm>
                  <a:off x="452" y="288"/>
                  <a:ext cx="228" cy="181"/>
                </a:xfrm>
                <a:custGeom>
                  <a:avLst/>
                  <a:gdLst>
                    <a:gd name="T0" fmla="*/ 0 w 912"/>
                    <a:gd name="T1" fmla="*/ 163 h 725"/>
                    <a:gd name="T2" fmla="*/ 36 w 912"/>
                    <a:gd name="T3" fmla="*/ 181 h 725"/>
                    <a:gd name="T4" fmla="*/ 70 w 912"/>
                    <a:gd name="T5" fmla="*/ 140 h 725"/>
                    <a:gd name="T6" fmla="*/ 78 w 912"/>
                    <a:gd name="T7" fmla="*/ 135 h 725"/>
                    <a:gd name="T8" fmla="*/ 87 w 912"/>
                    <a:gd name="T9" fmla="*/ 133 h 725"/>
                    <a:gd name="T10" fmla="*/ 95 w 912"/>
                    <a:gd name="T11" fmla="*/ 135 h 725"/>
                    <a:gd name="T12" fmla="*/ 115 w 912"/>
                    <a:gd name="T13" fmla="*/ 151 h 725"/>
                    <a:gd name="T14" fmla="*/ 149 w 912"/>
                    <a:gd name="T15" fmla="*/ 110 h 725"/>
                    <a:gd name="T16" fmla="*/ 127 w 912"/>
                    <a:gd name="T17" fmla="*/ 90 h 725"/>
                    <a:gd name="T18" fmla="*/ 122 w 912"/>
                    <a:gd name="T19" fmla="*/ 81 h 725"/>
                    <a:gd name="T20" fmla="*/ 121 w 912"/>
                    <a:gd name="T21" fmla="*/ 72 h 725"/>
                    <a:gd name="T22" fmla="*/ 122 w 912"/>
                    <a:gd name="T23" fmla="*/ 63 h 725"/>
                    <a:gd name="T24" fmla="*/ 125 w 912"/>
                    <a:gd name="T25" fmla="*/ 58 h 725"/>
                    <a:gd name="T26" fmla="*/ 130 w 912"/>
                    <a:gd name="T27" fmla="*/ 51 h 725"/>
                    <a:gd name="T28" fmla="*/ 144 w 912"/>
                    <a:gd name="T29" fmla="*/ 40 h 725"/>
                    <a:gd name="T30" fmla="*/ 161 w 912"/>
                    <a:gd name="T31" fmla="*/ 28 h 725"/>
                    <a:gd name="T32" fmla="*/ 185 w 912"/>
                    <a:gd name="T33" fmla="*/ 16 h 725"/>
                    <a:gd name="T34" fmla="*/ 209 w 912"/>
                    <a:gd name="T35" fmla="*/ 7 h 725"/>
                    <a:gd name="T36" fmla="*/ 228 w 912"/>
                    <a:gd name="T37" fmla="*/ 0 h 725"/>
                    <a:gd name="T38" fmla="*/ 188 w 912"/>
                    <a:gd name="T39" fmla="*/ 5 h 725"/>
                    <a:gd name="T40" fmla="*/ 152 w 912"/>
                    <a:gd name="T41" fmla="*/ 13 h 725"/>
                    <a:gd name="T42" fmla="*/ 131 w 912"/>
                    <a:gd name="T43" fmla="*/ 20 h 725"/>
                    <a:gd name="T44" fmla="*/ 118 w 912"/>
                    <a:gd name="T45" fmla="*/ 25 h 725"/>
                    <a:gd name="T46" fmla="*/ 105 w 912"/>
                    <a:gd name="T47" fmla="*/ 31 h 725"/>
                    <a:gd name="T48" fmla="*/ 94 w 912"/>
                    <a:gd name="T49" fmla="*/ 39 h 725"/>
                    <a:gd name="T50" fmla="*/ 79 w 912"/>
                    <a:gd name="T51" fmla="*/ 52 h 725"/>
                    <a:gd name="T52" fmla="*/ 66 w 912"/>
                    <a:gd name="T53" fmla="*/ 65 h 725"/>
                    <a:gd name="T54" fmla="*/ 53 w 912"/>
                    <a:gd name="T55" fmla="*/ 78 h 725"/>
                    <a:gd name="T56" fmla="*/ 43 w 912"/>
                    <a:gd name="T57" fmla="*/ 93 h 725"/>
                    <a:gd name="T58" fmla="*/ 31 w 912"/>
                    <a:gd name="T59" fmla="*/ 112 h 725"/>
                    <a:gd name="T60" fmla="*/ 20 w 912"/>
                    <a:gd name="T61" fmla="*/ 130 h 725"/>
                    <a:gd name="T62" fmla="*/ 0 w 912"/>
                    <a:gd name="T63" fmla="*/ 163 h 72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12" h="725">
                      <a:moveTo>
                        <a:pt x="0" y="651"/>
                      </a:moveTo>
                      <a:lnTo>
                        <a:pt x="142" y="725"/>
                      </a:lnTo>
                      <a:lnTo>
                        <a:pt x="278" y="561"/>
                      </a:lnTo>
                      <a:lnTo>
                        <a:pt x="310" y="542"/>
                      </a:lnTo>
                      <a:lnTo>
                        <a:pt x="346" y="532"/>
                      </a:lnTo>
                      <a:lnTo>
                        <a:pt x="380" y="542"/>
                      </a:lnTo>
                      <a:lnTo>
                        <a:pt x="461" y="606"/>
                      </a:lnTo>
                      <a:lnTo>
                        <a:pt x="595" y="439"/>
                      </a:lnTo>
                      <a:lnTo>
                        <a:pt x="508" y="362"/>
                      </a:lnTo>
                      <a:lnTo>
                        <a:pt x="486" y="325"/>
                      </a:lnTo>
                      <a:lnTo>
                        <a:pt x="482" y="288"/>
                      </a:lnTo>
                      <a:lnTo>
                        <a:pt x="488" y="253"/>
                      </a:lnTo>
                      <a:lnTo>
                        <a:pt x="499" y="232"/>
                      </a:lnTo>
                      <a:lnTo>
                        <a:pt x="520" y="206"/>
                      </a:lnTo>
                      <a:lnTo>
                        <a:pt x="576" y="160"/>
                      </a:lnTo>
                      <a:lnTo>
                        <a:pt x="643" y="112"/>
                      </a:lnTo>
                      <a:lnTo>
                        <a:pt x="739" y="64"/>
                      </a:lnTo>
                      <a:lnTo>
                        <a:pt x="837" y="29"/>
                      </a:lnTo>
                      <a:lnTo>
                        <a:pt x="912" y="0"/>
                      </a:lnTo>
                      <a:lnTo>
                        <a:pt x="752" y="20"/>
                      </a:lnTo>
                      <a:lnTo>
                        <a:pt x="607" y="54"/>
                      </a:lnTo>
                      <a:lnTo>
                        <a:pt x="523" y="80"/>
                      </a:lnTo>
                      <a:lnTo>
                        <a:pt x="472" y="99"/>
                      </a:lnTo>
                      <a:lnTo>
                        <a:pt x="420" y="125"/>
                      </a:lnTo>
                      <a:lnTo>
                        <a:pt x="374" y="157"/>
                      </a:lnTo>
                      <a:lnTo>
                        <a:pt x="314" y="208"/>
                      </a:lnTo>
                      <a:lnTo>
                        <a:pt x="263" y="260"/>
                      </a:lnTo>
                      <a:lnTo>
                        <a:pt x="213" y="314"/>
                      </a:lnTo>
                      <a:lnTo>
                        <a:pt x="171" y="372"/>
                      </a:lnTo>
                      <a:lnTo>
                        <a:pt x="122" y="449"/>
                      </a:lnTo>
                      <a:lnTo>
                        <a:pt x="80" y="522"/>
                      </a:lnTo>
                      <a:lnTo>
                        <a:pt x="0" y="65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45" name="Group 12"/>
              <p:cNvGrpSpPr>
                <a:grpSpLocks/>
              </p:cNvGrpSpPr>
              <p:nvPr/>
            </p:nvGrpSpPr>
            <p:grpSpPr bwMode="auto">
              <a:xfrm>
                <a:off x="432" y="443"/>
                <a:ext cx="67" cy="65"/>
                <a:chOff x="432" y="443"/>
                <a:chExt cx="67" cy="65"/>
              </a:xfrm>
            </p:grpSpPr>
            <p:sp>
              <p:nvSpPr>
                <p:cNvPr id="13346" name="Freeform 10"/>
                <p:cNvSpPr>
                  <a:spLocks/>
                </p:cNvSpPr>
                <p:nvPr/>
              </p:nvSpPr>
              <p:spPr bwMode="auto">
                <a:xfrm>
                  <a:off x="432" y="448"/>
                  <a:ext cx="66" cy="60"/>
                </a:xfrm>
                <a:custGeom>
                  <a:avLst/>
                  <a:gdLst>
                    <a:gd name="T0" fmla="*/ 16 w 265"/>
                    <a:gd name="T1" fmla="*/ 0 h 241"/>
                    <a:gd name="T2" fmla="*/ 43 w 265"/>
                    <a:gd name="T3" fmla="*/ 17 h 241"/>
                    <a:gd name="T4" fmla="*/ 66 w 265"/>
                    <a:gd name="T5" fmla="*/ 32 h 241"/>
                    <a:gd name="T6" fmla="*/ 50 w 265"/>
                    <a:gd name="T7" fmla="*/ 60 h 241"/>
                    <a:gd name="T8" fmla="*/ 42 w 265"/>
                    <a:gd name="T9" fmla="*/ 59 h 241"/>
                    <a:gd name="T10" fmla="*/ 35 w 265"/>
                    <a:gd name="T11" fmla="*/ 57 h 241"/>
                    <a:gd name="T12" fmla="*/ 27 w 265"/>
                    <a:gd name="T13" fmla="*/ 54 h 241"/>
                    <a:gd name="T14" fmla="*/ 17 w 265"/>
                    <a:gd name="T15" fmla="*/ 46 h 241"/>
                    <a:gd name="T16" fmla="*/ 8 w 265"/>
                    <a:gd name="T17" fmla="*/ 38 h 241"/>
                    <a:gd name="T18" fmla="*/ 3 w 265"/>
                    <a:gd name="T19" fmla="*/ 30 h 241"/>
                    <a:gd name="T20" fmla="*/ 0 w 265"/>
                    <a:gd name="T21" fmla="*/ 23 h 241"/>
                    <a:gd name="T22" fmla="*/ 16 w 265"/>
                    <a:gd name="T23" fmla="*/ 0 h 2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65" h="241">
                      <a:moveTo>
                        <a:pt x="66" y="0"/>
                      </a:moveTo>
                      <a:lnTo>
                        <a:pt x="172" y="67"/>
                      </a:lnTo>
                      <a:lnTo>
                        <a:pt x="265" y="128"/>
                      </a:lnTo>
                      <a:lnTo>
                        <a:pt x="199" y="241"/>
                      </a:lnTo>
                      <a:lnTo>
                        <a:pt x="170" y="237"/>
                      </a:lnTo>
                      <a:lnTo>
                        <a:pt x="141" y="227"/>
                      </a:lnTo>
                      <a:lnTo>
                        <a:pt x="110" y="215"/>
                      </a:lnTo>
                      <a:lnTo>
                        <a:pt x="67" y="186"/>
                      </a:lnTo>
                      <a:lnTo>
                        <a:pt x="33" y="152"/>
                      </a:lnTo>
                      <a:lnTo>
                        <a:pt x="14" y="122"/>
                      </a:lnTo>
                      <a:lnTo>
                        <a:pt x="0" y="9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7" name="Freeform 11"/>
                <p:cNvSpPr>
                  <a:spLocks/>
                </p:cNvSpPr>
                <p:nvPr/>
              </p:nvSpPr>
              <p:spPr bwMode="auto">
                <a:xfrm>
                  <a:off x="433" y="443"/>
                  <a:ext cx="66" cy="61"/>
                </a:xfrm>
                <a:custGeom>
                  <a:avLst/>
                  <a:gdLst>
                    <a:gd name="T0" fmla="*/ 16 w 265"/>
                    <a:gd name="T1" fmla="*/ 0 h 241"/>
                    <a:gd name="T2" fmla="*/ 43 w 265"/>
                    <a:gd name="T3" fmla="*/ 17 h 241"/>
                    <a:gd name="T4" fmla="*/ 66 w 265"/>
                    <a:gd name="T5" fmla="*/ 32 h 241"/>
                    <a:gd name="T6" fmla="*/ 50 w 265"/>
                    <a:gd name="T7" fmla="*/ 61 h 241"/>
                    <a:gd name="T8" fmla="*/ 42 w 265"/>
                    <a:gd name="T9" fmla="*/ 60 h 241"/>
                    <a:gd name="T10" fmla="*/ 34 w 265"/>
                    <a:gd name="T11" fmla="*/ 57 h 241"/>
                    <a:gd name="T12" fmla="*/ 27 w 265"/>
                    <a:gd name="T13" fmla="*/ 54 h 241"/>
                    <a:gd name="T14" fmla="*/ 17 w 265"/>
                    <a:gd name="T15" fmla="*/ 47 h 241"/>
                    <a:gd name="T16" fmla="*/ 8 w 265"/>
                    <a:gd name="T17" fmla="*/ 38 h 241"/>
                    <a:gd name="T18" fmla="*/ 3 w 265"/>
                    <a:gd name="T19" fmla="*/ 31 h 241"/>
                    <a:gd name="T20" fmla="*/ 0 w 265"/>
                    <a:gd name="T21" fmla="*/ 24 h 241"/>
                    <a:gd name="T22" fmla="*/ 16 w 265"/>
                    <a:gd name="T23" fmla="*/ 0 h 2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65" h="241">
                      <a:moveTo>
                        <a:pt x="66" y="0"/>
                      </a:moveTo>
                      <a:lnTo>
                        <a:pt x="172" y="67"/>
                      </a:lnTo>
                      <a:lnTo>
                        <a:pt x="265" y="128"/>
                      </a:lnTo>
                      <a:lnTo>
                        <a:pt x="199" y="241"/>
                      </a:lnTo>
                      <a:lnTo>
                        <a:pt x="168" y="237"/>
                      </a:lnTo>
                      <a:lnTo>
                        <a:pt x="136" y="225"/>
                      </a:lnTo>
                      <a:lnTo>
                        <a:pt x="110" y="214"/>
                      </a:lnTo>
                      <a:lnTo>
                        <a:pt x="67" y="186"/>
                      </a:lnTo>
                      <a:lnTo>
                        <a:pt x="33" y="151"/>
                      </a:lnTo>
                      <a:lnTo>
                        <a:pt x="14" y="122"/>
                      </a:lnTo>
                      <a:lnTo>
                        <a:pt x="0" y="9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676" y="336"/>
              <a:ext cx="46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cs typeface="楷体_GB2312" charset="0"/>
                </a:rPr>
                <a:t>改进、加速收敛</a:t>
              </a:r>
              <a:r>
                <a:rPr lang="en-US" altLang="zh-CN" sz="2800" b="1">
                  <a:cs typeface="楷体_GB2312" charset="0"/>
                </a:rPr>
                <a:t>  </a:t>
              </a:r>
              <a:r>
                <a:rPr lang="en-US" altLang="zh-CN" b="1">
                  <a:solidFill>
                    <a:srgbClr val="008000"/>
                  </a:solidFill>
                  <a:latin typeface="Arial" charset="0"/>
                  <a:cs typeface="楷体_GB2312" charset="0"/>
                </a:rPr>
                <a:t>/* accelerating convergence */</a:t>
              </a:r>
            </a:p>
          </p:txBody>
        </p:sp>
      </p:grp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33400" y="1066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charset="0"/>
                <a:cs typeface="楷体_GB2312" charset="0"/>
                <a:sym typeface="Wingdings" charset="0"/>
              </a:rPr>
              <a:t>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charset="0"/>
                <a:cs typeface="楷体_GB2312" charset="0"/>
                <a:sym typeface="Wingdings" charset="0"/>
              </a:rPr>
              <a:t>一、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charset="0"/>
                <a:cs typeface="楷体_GB2312" charset="0"/>
              </a:rPr>
              <a:t>待定参数法：</a:t>
            </a:r>
            <a:endParaRPr kumimoji="1" lang="en-US" altLang="zh-CN" sz="2400" b="1" dirty="0">
              <a:solidFill>
                <a:srgbClr val="0000FF"/>
              </a:solidFill>
              <a:latin typeface="楷体_GB2312" charset="0"/>
              <a:cs typeface="楷体_GB2312" charset="0"/>
            </a:endParaRPr>
          </a:p>
        </p:txBody>
      </p:sp>
      <p:grpSp>
        <p:nvGrpSpPr>
          <p:cNvPr id="57387" name="Group 43"/>
          <p:cNvGrpSpPr>
            <a:grpSpLocks/>
          </p:cNvGrpSpPr>
          <p:nvPr/>
        </p:nvGrpSpPr>
        <p:grpSpPr bwMode="auto">
          <a:xfrm>
            <a:off x="990600" y="1524000"/>
            <a:ext cx="6499225" cy="927100"/>
            <a:chOff x="624" y="1056"/>
            <a:chExt cx="3872" cy="584"/>
          </a:xfrm>
        </p:grpSpPr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624" y="1056"/>
              <a:ext cx="37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若</a:t>
              </a:r>
              <a:r>
                <a:rPr lang="en-US" altLang="zh-CN" sz="2400" b="1" dirty="0">
                  <a:cs typeface="宋体" charset="0"/>
                </a:rPr>
                <a:t> | </a:t>
              </a:r>
              <a:r>
                <a:rPr lang="en-US" altLang="zh-CN" sz="2400" b="1" i="1" dirty="0">
                  <a:cs typeface="宋体" charset="0"/>
                </a:rPr>
                <a:t>g</a:t>
              </a:r>
              <a:r>
                <a:rPr lang="zh-CN" altLang="en-US" sz="2400" b="1" dirty="0">
                  <a:cs typeface="宋体" charset="0"/>
                </a:rPr>
                <a:t>’</a:t>
              </a:r>
              <a:r>
                <a:rPr lang="en-US" altLang="zh-CN" sz="2400" b="1" dirty="0">
                  <a:cs typeface="宋体" charset="0"/>
                </a:rPr>
                <a:t>(</a:t>
              </a:r>
              <a:r>
                <a:rPr lang="en-US" altLang="zh-CN" sz="2400" b="1" i="1" dirty="0">
                  <a:cs typeface="宋体" charset="0"/>
                </a:rPr>
                <a:t>x</a:t>
              </a:r>
              <a:r>
                <a:rPr lang="en-US" altLang="zh-CN" sz="2400" b="1" dirty="0">
                  <a:cs typeface="宋体" charset="0"/>
                </a:rPr>
                <a:t>) | </a:t>
              </a:r>
              <a:r>
                <a:rPr lang="en-US" altLang="zh-CN" sz="2400" b="1" dirty="0">
                  <a:cs typeface="宋体" charset="0"/>
                  <a:sym typeface="Symbol" charset="0"/>
                </a:rPr>
                <a:t> 1</a:t>
              </a:r>
              <a:r>
                <a:rPr lang="zh-CN" altLang="en-US" sz="2400" b="1" dirty="0">
                  <a:cs typeface="宋体" charset="0"/>
                  <a:sym typeface="Symbol" charset="0"/>
                </a:rPr>
                <a:t>，</a:t>
              </a:r>
              <a:r>
                <a:rPr lang="zh-CN" altLang="en-US" sz="2400" b="1" dirty="0">
                  <a:cs typeface="楷体_GB2312" charset="0"/>
                  <a:sym typeface="Symbol" charset="0"/>
                </a:rPr>
                <a:t>则将</a:t>
              </a:r>
              <a:r>
                <a:rPr lang="en-US" altLang="zh-CN" sz="2400" b="1" dirty="0">
                  <a:cs typeface="楷体_GB2312" charset="0"/>
                  <a:sym typeface="Symbol" charset="0"/>
                </a:rPr>
                <a:t> </a:t>
              </a:r>
              <a:r>
                <a:rPr lang="en-US" altLang="zh-CN" sz="2400" b="1" i="1" dirty="0">
                  <a:cs typeface="宋体" charset="0"/>
                  <a:sym typeface="Symbol" charset="0"/>
                </a:rPr>
                <a:t>x </a:t>
              </a:r>
              <a:r>
                <a:rPr lang="en-US" altLang="zh-CN" sz="2400" b="1" dirty="0">
                  <a:cs typeface="宋体" charset="0"/>
                  <a:sym typeface="Symbol" charset="0"/>
                </a:rPr>
                <a:t>= </a:t>
              </a:r>
              <a:r>
                <a:rPr lang="en-US" altLang="zh-CN" sz="2400" b="1" i="1" dirty="0">
                  <a:cs typeface="宋体" charset="0"/>
                  <a:sym typeface="Symbol" charset="0"/>
                </a:rPr>
                <a:t>g</a:t>
              </a:r>
              <a:r>
                <a:rPr lang="en-US" altLang="zh-CN" sz="2400" b="1" dirty="0">
                  <a:cs typeface="宋体" charset="0"/>
                  <a:sym typeface="Symbol" charset="0"/>
                </a:rPr>
                <a:t>(</a:t>
              </a:r>
              <a:r>
                <a:rPr lang="en-US" altLang="zh-CN" sz="2400" b="1" i="1" dirty="0">
                  <a:cs typeface="宋体" charset="0"/>
                  <a:sym typeface="Symbol" charset="0"/>
                </a:rPr>
                <a:t>x</a:t>
              </a:r>
              <a:r>
                <a:rPr lang="en-US" altLang="zh-CN" sz="2400" b="1" dirty="0">
                  <a:cs typeface="宋体" charset="0"/>
                  <a:sym typeface="Symbol" charset="0"/>
                </a:rPr>
                <a:t>) </a:t>
              </a:r>
              <a:r>
                <a:rPr lang="zh-CN" altLang="en-US" sz="2400" b="1" dirty="0">
                  <a:cs typeface="楷体_GB2312" charset="0"/>
                  <a:sym typeface="Symbol" charset="0"/>
                </a:rPr>
                <a:t>等价地改造为</a:t>
              </a:r>
              <a:endParaRPr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3340" name="Object 42"/>
            <p:cNvGraphicFramePr>
              <a:graphicFrameLocks noChangeAspect="1"/>
            </p:cNvGraphicFramePr>
            <p:nvPr/>
          </p:nvGraphicFramePr>
          <p:xfrm>
            <a:off x="912" y="1392"/>
            <a:ext cx="35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3" name="Equation" r:id="rId7" imgW="2921000" imgH="203200" progId="Equation.3">
                    <p:embed/>
                  </p:oleObj>
                </mc:Choice>
                <mc:Fallback>
                  <p:oleObj name="Equation" r:id="rId7" imgW="2921000" imgH="203200" progId="Equation.3">
                    <p:embed/>
                    <p:pic>
                      <p:nvPicPr>
                        <p:cNvPr id="1334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92"/>
                          <a:ext cx="35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0" name="Group 46"/>
          <p:cNvGrpSpPr>
            <a:grpSpLocks/>
          </p:cNvGrpSpPr>
          <p:nvPr/>
        </p:nvGrpSpPr>
        <p:grpSpPr bwMode="auto">
          <a:xfrm>
            <a:off x="990600" y="2438400"/>
            <a:ext cx="5786438" cy="457200"/>
            <a:chOff x="624" y="1657"/>
            <a:chExt cx="3645" cy="288"/>
          </a:xfrm>
        </p:grpSpPr>
        <p:graphicFrame>
          <p:nvGraphicFramePr>
            <p:cNvPr id="13337" name="Object 44"/>
            <p:cNvGraphicFramePr>
              <a:graphicFrameLocks noChangeAspect="1"/>
            </p:cNvGraphicFramePr>
            <p:nvPr/>
          </p:nvGraphicFramePr>
          <p:xfrm>
            <a:off x="1632" y="1680"/>
            <a:ext cx="263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4" name="Equation" r:id="rId9" imgW="1854200" imgH="203200" progId="Equation.3">
                    <p:embed/>
                  </p:oleObj>
                </mc:Choice>
                <mc:Fallback>
                  <p:oleObj name="Equation" r:id="rId9" imgW="1854200" imgH="203200" progId="Equation.3">
                    <p:embed/>
                    <p:pic>
                      <p:nvPicPr>
                        <p:cNvPr id="1333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263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9" name="Text Box 45"/>
            <p:cNvSpPr txBox="1">
              <a:spLocks noChangeArrowheads="1"/>
            </p:cNvSpPr>
            <p:nvPr/>
          </p:nvSpPr>
          <p:spPr bwMode="auto">
            <a:xfrm>
              <a:off x="624" y="1657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求</a:t>
              </a:r>
              <a:r>
                <a:rPr lang="en-US" altLang="zh-CN" sz="2400" b="1" i="1" dirty="0">
                  <a:solidFill>
                    <a:schemeClr val="accent2"/>
                  </a:solidFill>
                  <a:cs typeface="宋体" charset="0"/>
                </a:rPr>
                <a:t>K</a:t>
              </a:r>
              <a:r>
                <a:rPr lang="zh-CN" altLang="en-US" sz="2400" b="1" dirty="0">
                  <a:cs typeface="楷体_GB2312" charset="0"/>
                </a:rPr>
                <a:t>，使得</a:t>
              </a:r>
              <a:endParaRPr lang="en-US" altLang="zh-CN" sz="2400" b="1" dirty="0">
                <a:cs typeface="楷体_GB2312" charset="0"/>
              </a:endParaRPr>
            </a:p>
          </p:txBody>
        </p:sp>
      </p:grpSp>
      <p:grpSp>
        <p:nvGrpSpPr>
          <p:cNvPr id="57393" name="Group 49"/>
          <p:cNvGrpSpPr>
            <a:grpSpLocks/>
          </p:cNvGrpSpPr>
          <p:nvPr/>
        </p:nvGrpSpPr>
        <p:grpSpPr bwMode="auto">
          <a:xfrm>
            <a:off x="533400" y="2971800"/>
            <a:ext cx="6172200" cy="457200"/>
            <a:chOff x="336" y="2016"/>
            <a:chExt cx="3888" cy="288"/>
          </a:xfrm>
        </p:grpSpPr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336" y="2016"/>
              <a:ext cx="3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>
                  <a:solidFill>
                    <a:schemeClr val="accent2"/>
                  </a:solidFill>
                  <a:cs typeface="楷体_GB2312" charset="0"/>
                </a:rPr>
                <a:t>例：</a:t>
              </a:r>
              <a:r>
                <a:rPr kumimoji="1" lang="zh-CN" altLang="en-US" sz="2400" b="1" dirty="0">
                  <a:cs typeface="楷体_GB2312" charset="0"/>
                </a:rPr>
                <a:t>求</a:t>
              </a:r>
              <a:r>
                <a:rPr kumimoji="1" lang="en-US" altLang="zh-CN" sz="2400" b="1" dirty="0">
                  <a:cs typeface="楷体_GB2312" charset="0"/>
                </a:rPr>
                <a:t>                                  </a:t>
              </a:r>
              <a:r>
                <a:rPr kumimoji="1" lang="zh-CN" altLang="en-US" sz="2400" b="1" dirty="0">
                  <a:cs typeface="楷体_GB2312" charset="0"/>
                </a:rPr>
                <a:t>     在</a:t>
              </a:r>
              <a:r>
                <a:rPr kumimoji="1" lang="en-US" altLang="zh-CN" sz="2400" b="1" dirty="0">
                  <a:cs typeface="楷体_GB2312" charset="0"/>
                </a:rPr>
                <a:t> (1, 2) </a:t>
              </a:r>
              <a:r>
                <a:rPr kumimoji="1" lang="zh-CN" altLang="en-US" sz="2400" b="1" dirty="0">
                  <a:cs typeface="楷体_GB2312" charset="0"/>
                </a:rPr>
                <a:t>的实根。</a:t>
              </a:r>
              <a:endParaRPr kumimoji="1"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3336" name="Object 48"/>
            <p:cNvGraphicFramePr>
              <a:graphicFrameLocks noChangeAspect="1"/>
            </p:cNvGraphicFramePr>
            <p:nvPr/>
          </p:nvGraphicFramePr>
          <p:xfrm>
            <a:off x="960" y="2016"/>
            <a:ext cx="16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5" name="Equation" r:id="rId11" imgW="1422400" imgH="228600" progId="Equation.3">
                    <p:embed/>
                  </p:oleObj>
                </mc:Choice>
                <mc:Fallback>
                  <p:oleObj name="Equation" r:id="rId11" imgW="1422400" imgH="228600" progId="Equation.3">
                    <p:embed/>
                    <p:pic>
                      <p:nvPicPr>
                        <p:cNvPr id="1333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161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7" name="Group 53"/>
          <p:cNvGrpSpPr>
            <a:grpSpLocks/>
          </p:cNvGrpSpPr>
          <p:nvPr/>
        </p:nvGrpSpPr>
        <p:grpSpPr bwMode="auto">
          <a:xfrm>
            <a:off x="1143000" y="3352800"/>
            <a:ext cx="7162800" cy="950913"/>
            <a:chOff x="720" y="2352"/>
            <a:chExt cx="4512" cy="599"/>
          </a:xfrm>
        </p:grpSpPr>
        <p:graphicFrame>
          <p:nvGraphicFramePr>
            <p:cNvPr id="13332" name="Object 50"/>
            <p:cNvGraphicFramePr>
              <a:graphicFrameLocks noChangeAspect="1"/>
            </p:cNvGraphicFramePr>
            <p:nvPr/>
          </p:nvGraphicFramePr>
          <p:xfrm>
            <a:off x="1392" y="2352"/>
            <a:ext cx="152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6" name="Equation" r:id="rId13" imgW="1333500" imgH="393700" progId="Equation.3">
                    <p:embed/>
                  </p:oleObj>
                </mc:Choice>
                <mc:Fallback>
                  <p:oleObj name="Equation" r:id="rId13" imgW="1333500" imgH="393700" progId="Equation.3">
                    <p:embed/>
                    <p:pic>
                      <p:nvPicPr>
                        <p:cNvPr id="1333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352"/>
                          <a:ext cx="152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5" name="Text Box 51"/>
            <p:cNvSpPr txBox="1">
              <a:spLocks noChangeArrowheads="1"/>
            </p:cNvSpPr>
            <p:nvPr/>
          </p:nvSpPr>
          <p:spPr bwMode="auto">
            <a:xfrm>
              <a:off x="720" y="2400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楷体_GB2312" charset="0"/>
                  <a:cs typeface="楷体_GB2312" charset="0"/>
                </a:rPr>
                <a:t>如果用</a:t>
              </a:r>
              <a:r>
                <a:rPr lang="en-US" altLang="zh-CN" sz="2400" b="1" dirty="0">
                  <a:latin typeface="楷体_GB2312" charset="0"/>
                  <a:cs typeface="楷体_GB2312" charset="0"/>
                </a:rPr>
                <a:t>                             </a:t>
              </a:r>
              <a:r>
                <a:rPr lang="zh-CN" altLang="en-US" sz="2400" b="1" dirty="0">
                  <a:latin typeface="楷体_GB2312" charset="0"/>
                  <a:cs typeface="楷体_GB2312" charset="0"/>
                </a:rPr>
                <a:t>         进行迭代，则在</a:t>
              </a:r>
              <a:r>
                <a:rPr lang="en-US" altLang="zh-CN" sz="2400" b="1" dirty="0">
                  <a:cs typeface="楷体_GB2312" charset="0"/>
                </a:rPr>
                <a:t>(1, 2)</a:t>
              </a:r>
              <a:r>
                <a:rPr lang="zh-CN" altLang="en-US" sz="2400" b="1" dirty="0">
                  <a:latin typeface="楷体_GB2312" charset="0"/>
                  <a:cs typeface="楷体_GB2312" charset="0"/>
                </a:rPr>
                <a:t>中有</a:t>
              </a:r>
              <a:endParaRPr lang="en-US" altLang="zh-CN" sz="2400" b="1" dirty="0">
                <a:latin typeface="楷体_GB2312" charset="0"/>
                <a:cs typeface="楷体_GB2312" charset="0"/>
              </a:endParaRPr>
            </a:p>
          </p:txBody>
        </p:sp>
        <p:graphicFrame>
          <p:nvGraphicFramePr>
            <p:cNvPr id="13334" name="Object 52"/>
            <p:cNvGraphicFramePr>
              <a:graphicFrameLocks noChangeAspect="1"/>
            </p:cNvGraphicFramePr>
            <p:nvPr/>
          </p:nvGraphicFramePr>
          <p:xfrm>
            <a:off x="1920" y="2688"/>
            <a:ext cx="132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7" name="Equation" r:id="rId15" imgW="1168400" imgH="228600" progId="Equation.3">
                    <p:embed/>
                  </p:oleObj>
                </mc:Choice>
                <mc:Fallback>
                  <p:oleObj name="Equation" r:id="rId15" imgW="1168400" imgH="228600" progId="Equation.3">
                    <p:embed/>
                    <p:pic>
                      <p:nvPicPr>
                        <p:cNvPr id="13334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688"/>
                          <a:ext cx="132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401" name="Group 57"/>
          <p:cNvGrpSpPr>
            <a:grpSpLocks/>
          </p:cNvGrpSpPr>
          <p:nvPr/>
        </p:nvGrpSpPr>
        <p:grpSpPr bwMode="auto">
          <a:xfrm>
            <a:off x="1143000" y="4114800"/>
            <a:ext cx="6346825" cy="723900"/>
            <a:chOff x="720" y="2976"/>
            <a:chExt cx="3998" cy="456"/>
          </a:xfrm>
        </p:grpSpPr>
        <p:sp>
          <p:nvSpPr>
            <p:cNvPr id="57399" name="Text Box 55"/>
            <p:cNvSpPr txBox="1">
              <a:spLocks noChangeArrowheads="1"/>
            </p:cNvSpPr>
            <p:nvPr/>
          </p:nvSpPr>
          <p:spPr bwMode="auto">
            <a:xfrm>
              <a:off x="720" y="302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现令</a:t>
              </a:r>
              <a:endParaRPr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3331" name="Object 56"/>
            <p:cNvGraphicFramePr>
              <a:graphicFrameLocks noChangeAspect="1"/>
            </p:cNvGraphicFramePr>
            <p:nvPr/>
          </p:nvGraphicFramePr>
          <p:xfrm>
            <a:off x="1200" y="2976"/>
            <a:ext cx="351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8" name="Equation" r:id="rId17" imgW="3022600" imgH="393700" progId="Equation.3">
                    <p:embed/>
                  </p:oleObj>
                </mc:Choice>
                <mc:Fallback>
                  <p:oleObj name="Equation" r:id="rId17" imgW="3022600" imgH="393700" progId="Equation.3">
                    <p:embed/>
                    <p:pic>
                      <p:nvPicPr>
                        <p:cNvPr id="13331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76"/>
                          <a:ext cx="351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407" name="Group 63"/>
          <p:cNvGrpSpPr>
            <a:grpSpLocks/>
          </p:cNvGrpSpPr>
          <p:nvPr/>
        </p:nvGrpSpPr>
        <p:grpSpPr bwMode="auto">
          <a:xfrm>
            <a:off x="1143000" y="4800600"/>
            <a:ext cx="6537325" cy="655638"/>
            <a:chOff x="768" y="3360"/>
            <a:chExt cx="4118" cy="413"/>
          </a:xfrm>
        </p:grpSpPr>
        <p:sp>
          <p:nvSpPr>
            <p:cNvPr id="57402" name="Text Box 58"/>
            <p:cNvSpPr txBox="1">
              <a:spLocks noChangeArrowheads="1"/>
            </p:cNvSpPr>
            <p:nvPr/>
          </p:nvSpPr>
          <p:spPr bwMode="auto">
            <a:xfrm>
              <a:off x="768" y="34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希望</a:t>
              </a:r>
              <a:endParaRPr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3327" name="Object 59"/>
            <p:cNvGraphicFramePr>
              <a:graphicFrameLocks noChangeAspect="1"/>
            </p:cNvGraphicFramePr>
            <p:nvPr/>
          </p:nvGraphicFramePr>
          <p:xfrm>
            <a:off x="1248" y="3408"/>
            <a:ext cx="197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9" name="Equation" r:id="rId19" imgW="1727200" imgH="228600" progId="Equation.3">
                    <p:embed/>
                  </p:oleObj>
                </mc:Choice>
                <mc:Fallback>
                  <p:oleObj name="Equation" r:id="rId19" imgW="1727200" imgH="228600" progId="Equation.3">
                    <p:embed/>
                    <p:pic>
                      <p:nvPicPr>
                        <p:cNvPr id="13327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408"/>
                          <a:ext cx="197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61"/>
            <p:cNvGraphicFramePr>
              <a:graphicFrameLocks noChangeAspect="1"/>
            </p:cNvGraphicFramePr>
            <p:nvPr/>
          </p:nvGraphicFramePr>
          <p:xfrm>
            <a:off x="3696" y="3360"/>
            <a:ext cx="119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0" name="Equation" r:id="rId21" imgW="939392" imgH="393529" progId="Equation.3">
                    <p:embed/>
                  </p:oleObj>
                </mc:Choice>
                <mc:Fallback>
                  <p:oleObj name="Equation" r:id="rId21" imgW="939392" imgH="393529" progId="Equation.3">
                    <p:embed/>
                    <p:pic>
                      <p:nvPicPr>
                        <p:cNvPr id="13328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60"/>
                          <a:ext cx="119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06" name="Text Box 62"/>
            <p:cNvSpPr txBox="1">
              <a:spLocks noChangeArrowheads="1"/>
            </p:cNvSpPr>
            <p:nvPr/>
          </p:nvSpPr>
          <p:spPr bwMode="auto">
            <a:xfrm>
              <a:off x="3168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，即</a:t>
              </a:r>
              <a:endParaRPr lang="en-US" altLang="zh-CN" sz="2400" b="1" dirty="0">
                <a:cs typeface="楷体_GB2312" charset="0"/>
              </a:endParaRPr>
            </a:p>
          </p:txBody>
        </p:sp>
      </p:grpSp>
      <p:grpSp>
        <p:nvGrpSpPr>
          <p:cNvPr id="57411" name="Group 67"/>
          <p:cNvGrpSpPr>
            <a:grpSpLocks/>
          </p:cNvGrpSpPr>
          <p:nvPr/>
        </p:nvGrpSpPr>
        <p:grpSpPr bwMode="auto">
          <a:xfrm>
            <a:off x="1143000" y="5334000"/>
            <a:ext cx="7239000" cy="1212850"/>
            <a:chOff x="720" y="3360"/>
            <a:chExt cx="4560" cy="764"/>
          </a:xfrm>
        </p:grpSpPr>
        <p:sp>
          <p:nvSpPr>
            <p:cNvPr id="57408" name="Text Box 64"/>
            <p:cNvSpPr txBox="1">
              <a:spLocks noChangeArrowheads="1"/>
            </p:cNvSpPr>
            <p:nvPr/>
          </p:nvSpPr>
          <p:spPr bwMode="auto">
            <a:xfrm>
              <a:off x="720" y="3360"/>
              <a:ext cx="4560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latin typeface="楷体_GB2312" charset="0"/>
                  <a:cs typeface="楷体_GB2312" charset="0"/>
                </a:rPr>
                <a:t>在</a:t>
              </a:r>
              <a:r>
                <a:rPr lang="en-US" altLang="zh-CN" sz="2400" b="1" dirty="0">
                  <a:latin typeface="楷体_GB2312" charset="0"/>
                  <a:cs typeface="楷体_GB2312" charset="0"/>
                </a:rPr>
                <a:t> </a:t>
              </a:r>
              <a:r>
                <a:rPr lang="en-US" altLang="zh-CN" sz="2400" b="1" dirty="0">
                  <a:cs typeface="楷体_GB2312" charset="0"/>
                </a:rPr>
                <a:t>(1, 2) </a:t>
              </a:r>
              <a:r>
                <a:rPr lang="zh-CN" altLang="en-US" sz="2400" b="1" dirty="0">
                  <a:latin typeface="楷体_GB2312" charset="0"/>
                  <a:cs typeface="楷体_GB2312" charset="0"/>
                </a:rPr>
                <a:t>上可取任意</a:t>
              </a:r>
              <a:r>
                <a:rPr lang="en-US" altLang="zh-CN" sz="2400" b="1" dirty="0">
                  <a:latin typeface="楷体_GB2312" charset="0"/>
                  <a:cs typeface="楷体_GB2312" charset="0"/>
                </a:rPr>
                <a:t>                 </a:t>
              </a:r>
              <a:r>
                <a:rPr lang="zh-CN" altLang="en-US" sz="2400" b="1" dirty="0">
                  <a:latin typeface="楷体_GB2312" charset="0"/>
                  <a:cs typeface="楷体_GB2312" charset="0"/>
                </a:rPr>
                <a:t>      ，例如</a:t>
              </a:r>
              <a:r>
                <a:rPr lang="en-US" altLang="zh-CN" sz="2400" b="1" i="1" dirty="0">
                  <a:solidFill>
                    <a:schemeClr val="accent2"/>
                  </a:solidFill>
                  <a:cs typeface="楷体_GB2312" charset="0"/>
                </a:rPr>
                <a:t>K </a:t>
              </a:r>
              <a:r>
                <a:rPr lang="en-US" altLang="zh-CN" sz="2400" b="1" dirty="0">
                  <a:solidFill>
                    <a:schemeClr val="accent2"/>
                  </a:solidFill>
                  <a:cs typeface="楷体_GB2312" charset="0"/>
                </a:rPr>
                <a:t>= </a:t>
              </a:r>
              <a:r>
                <a:rPr lang="en-US" altLang="zh-CN" sz="2400" b="1" dirty="0">
                  <a:solidFill>
                    <a:schemeClr val="accent2"/>
                  </a:solidFill>
                  <a:cs typeface="楷体_GB2312" charset="0"/>
                  <a:sym typeface="Symbol" charset="0"/>
                </a:rPr>
                <a:t></a:t>
              </a:r>
              <a:r>
                <a:rPr lang="en-US" altLang="zh-CN" sz="2400" b="1" dirty="0">
                  <a:solidFill>
                    <a:schemeClr val="accent2"/>
                  </a:solidFill>
                  <a:cs typeface="楷体_GB2312" charset="0"/>
                </a:rPr>
                <a:t>0.5</a:t>
              </a:r>
              <a:r>
                <a:rPr lang="zh-CN" altLang="en-US" sz="2400" b="1" i="1" dirty="0">
                  <a:cs typeface="楷体_GB2312" charset="0"/>
                </a:rPr>
                <a:t>，</a:t>
              </a:r>
              <a:r>
                <a:rPr lang="zh-CN" altLang="en-US" sz="2400" b="1" dirty="0">
                  <a:cs typeface="楷体_GB2312" charset="0"/>
                </a:rPr>
                <a:t>则对应</a:t>
              </a:r>
              <a:r>
                <a:rPr lang="en-US" altLang="zh-CN" sz="2400" b="1" dirty="0">
                  <a:cs typeface="楷体_GB2312" charset="0"/>
                </a:rPr>
                <a:t>             </a:t>
              </a:r>
              <a:r>
                <a:rPr lang="en-US" altLang="zh-CN" sz="2400" b="1" dirty="0">
                  <a:latin typeface="楷体_GB2312" charset="0"/>
                  <a:cs typeface="楷体_GB2312" charset="0"/>
                </a:rPr>
                <a:t>               </a:t>
              </a:r>
              <a:r>
                <a:rPr lang="zh-CN" altLang="en-US" sz="2400" b="1" dirty="0">
                  <a:latin typeface="楷体_GB2312" charset="0"/>
                  <a:cs typeface="楷体_GB2312" charset="0"/>
                </a:rPr>
                <a:t>        即产生收敛序列。</a:t>
              </a:r>
              <a:endParaRPr lang="en-US" altLang="zh-CN" sz="2400" b="1" dirty="0">
                <a:latin typeface="楷体_GB2312" charset="0"/>
                <a:cs typeface="楷体_GB2312" charset="0"/>
              </a:endParaRPr>
            </a:p>
          </p:txBody>
        </p:sp>
        <p:graphicFrame>
          <p:nvGraphicFramePr>
            <p:cNvPr id="13324" name="Object 65"/>
            <p:cNvGraphicFramePr>
              <a:graphicFrameLocks noChangeAspect="1"/>
            </p:cNvGraphicFramePr>
            <p:nvPr/>
          </p:nvGraphicFramePr>
          <p:xfrm>
            <a:off x="2496" y="3408"/>
            <a:ext cx="87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1" name="Equation" r:id="rId23" imgW="761669" imgH="393529" progId="Equation.3">
                    <p:embed/>
                  </p:oleObj>
                </mc:Choice>
                <mc:Fallback>
                  <p:oleObj name="Equation" r:id="rId23" imgW="761669" imgH="393529" progId="Equation.3">
                    <p:embed/>
                    <p:pic>
                      <p:nvPicPr>
                        <p:cNvPr id="13324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408"/>
                          <a:ext cx="873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66"/>
            <p:cNvGraphicFramePr>
              <a:graphicFrameLocks noChangeAspect="1"/>
            </p:cNvGraphicFramePr>
            <p:nvPr/>
          </p:nvGraphicFramePr>
          <p:xfrm>
            <a:off x="986" y="3702"/>
            <a:ext cx="144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2" name="Equation" r:id="rId25" imgW="1231366" imgH="393529" progId="Equation.3">
                    <p:embed/>
                  </p:oleObj>
                </mc:Choice>
                <mc:Fallback>
                  <p:oleObj name="Equation" r:id="rId25" imgW="1231366" imgH="393529" progId="Equation.3">
                    <p:embed/>
                    <p:pic>
                      <p:nvPicPr>
                        <p:cNvPr id="1332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3702"/>
                          <a:ext cx="1440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04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5836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800" b="1">
                <a:latin typeface="黑体" charset="0"/>
                <a:cs typeface="黑体" charset="0"/>
              </a:rPr>
              <a:t>设 </a:t>
            </a:r>
            <a:r>
              <a:rPr kumimoji="1" lang="en-US" altLang="zh-CN" sz="2800" b="1" i="1">
                <a:latin typeface="黑体" charset="0"/>
                <a:cs typeface="黑体" charset="0"/>
              </a:rPr>
              <a:t>x</a:t>
            </a:r>
            <a:r>
              <a:rPr kumimoji="1" lang="en-US" altLang="zh-CN" sz="2800" b="1" i="1" baseline="-25000">
                <a:latin typeface="黑体" charset="0"/>
                <a:cs typeface="黑体" charset="0"/>
              </a:rPr>
              <a:t>k </a:t>
            </a:r>
            <a:r>
              <a:rPr kumimoji="1" lang="zh-CN" altLang="en-US" sz="2800" b="1">
                <a:latin typeface="黑体" charset="0"/>
                <a:cs typeface="黑体" charset="0"/>
              </a:rPr>
              <a:t>是根 </a:t>
            </a:r>
            <a:r>
              <a:rPr kumimoji="1" lang="en-US" altLang="zh-CN" sz="2800" b="1" i="1">
                <a:latin typeface="黑体" charset="0"/>
                <a:cs typeface="黑体" charset="0"/>
              </a:rPr>
              <a:t>x</a:t>
            </a:r>
            <a:r>
              <a:rPr kumimoji="1" lang="en-US" altLang="zh-CN" sz="2800" b="1" baseline="30000">
                <a:latin typeface="黑体" charset="0"/>
                <a:cs typeface="黑体" charset="0"/>
              </a:rPr>
              <a:t>*</a:t>
            </a:r>
            <a:r>
              <a:rPr kumimoji="1" lang="en-US" altLang="zh-CN" sz="2800" b="1">
                <a:latin typeface="黑体" charset="0"/>
                <a:cs typeface="黑体" charset="0"/>
              </a:rPr>
              <a:t> </a:t>
            </a:r>
            <a:r>
              <a:rPr kumimoji="1" lang="zh-CN" altLang="en-US" sz="2800" b="1">
                <a:latin typeface="黑体" charset="0"/>
                <a:cs typeface="黑体" charset="0"/>
              </a:rPr>
              <a:t>的某个预测值，用迭代公式校正一次得：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381000" y="304800"/>
            <a:ext cx="37115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3000" b="1">
                <a:solidFill>
                  <a:srgbClr val="0000FF"/>
                </a:solidFill>
                <a:latin typeface="黑体" charset="0"/>
                <a:cs typeface="黑体" charset="0"/>
              </a:rPr>
              <a:t>二、</a:t>
            </a:r>
            <a:r>
              <a:rPr lang="en-US" altLang="zh-CN" sz="3000" b="1">
                <a:solidFill>
                  <a:srgbClr val="0000FF"/>
                </a:solidFill>
                <a:latin typeface="黑体" charset="0"/>
                <a:cs typeface="黑体" charset="0"/>
              </a:rPr>
              <a:t>Aitken</a:t>
            </a:r>
            <a:r>
              <a:rPr lang="zh-CN" altLang="en-US" sz="3000" b="1">
                <a:solidFill>
                  <a:srgbClr val="0000FF"/>
                </a:solidFill>
                <a:latin typeface="黑体" charset="0"/>
                <a:cs typeface="黑体" charset="0"/>
              </a:rPr>
              <a:t>加速法</a:t>
            </a: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268538" y="1557338"/>
          <a:ext cx="33702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3" imgW="1435100" imgH="241300" progId="Equation.3">
                  <p:embed/>
                </p:oleObj>
              </mc:Choice>
              <mc:Fallback>
                <p:oleObj name="Equation" r:id="rId3" imgW="1435100" imgH="241300" progId="Equation.3">
                  <p:embed/>
                  <p:pic>
                    <p:nvPicPr>
                      <p:cNvPr id="101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33702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651500" y="1557338"/>
          <a:ext cx="1806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5" imgW="762000" imgH="241300" progId="Equation.3">
                  <p:embed/>
                </p:oleObj>
              </mc:Choice>
              <mc:Fallback>
                <p:oleObj name="Equation" r:id="rId5" imgW="762000" imgH="2413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557338"/>
                        <a:ext cx="1806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649913" y="2814638"/>
          <a:ext cx="21621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7" imgW="838200" imgH="241300" progId="Equation.3">
                  <p:embed/>
                </p:oleObj>
              </mc:Choice>
              <mc:Fallback>
                <p:oleObj name="Equation" r:id="rId7" imgW="8382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2814638"/>
                        <a:ext cx="21621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138613" y="2781300"/>
          <a:ext cx="14922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9" imgW="533400" imgH="241300" progId="Equation.3">
                  <p:embed/>
                </p:oleObj>
              </mc:Choice>
              <mc:Fallback>
                <p:oleObj name="Equation" r:id="rId9" imgW="533400" imgH="24130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2781300"/>
                        <a:ext cx="14922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395288" y="2205038"/>
            <a:ext cx="8229600" cy="657225"/>
            <a:chOff x="288" y="750"/>
            <a:chExt cx="5184" cy="414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88" y="768"/>
              <a:ext cx="51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黑体" charset="0"/>
                  <a:cs typeface="黑体" charset="0"/>
                </a:rPr>
                <a:t>将     </a:t>
              </a:r>
              <a:r>
                <a:rPr kumimoji="1" lang="en-US" altLang="zh-CN" sz="2800" b="1" dirty="0">
                  <a:latin typeface="黑体" charset="0"/>
                  <a:cs typeface="黑体" charset="0"/>
                </a:rPr>
                <a:t>   </a:t>
              </a:r>
              <a:r>
                <a:rPr kumimoji="1" lang="zh-CN" altLang="en-US" sz="2800" b="1" dirty="0">
                  <a:latin typeface="黑体" charset="0"/>
                  <a:cs typeface="黑体" charset="0"/>
                </a:rPr>
                <a:t>再校正一次，</a:t>
              </a:r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612" y="750"/>
            <a:ext cx="48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0" name="Equation" r:id="rId11" imgW="254000" imgH="215900" progId="Equation.3">
                    <p:embed/>
                  </p:oleObj>
                </mc:Choice>
                <mc:Fallback>
                  <p:oleObj name="Equation" r:id="rId11" imgW="254000" imgH="215900" progId="Equation.3">
                    <p:embed/>
                    <p:pic>
                      <p:nvPicPr>
                        <p:cNvPr id="143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750"/>
                          <a:ext cx="485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284663" y="3933825"/>
          <a:ext cx="30210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13" imgW="1219200" imgH="444500" progId="Equation.3">
                  <p:embed/>
                </p:oleObj>
              </mc:Choice>
              <mc:Fallback>
                <p:oleObj name="Equation" r:id="rId13" imgW="1219200" imgH="444500" progId="Equation.3">
                  <p:embed/>
                  <p:pic>
                    <p:nvPicPr>
                      <p:cNvPr id="1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33825"/>
                        <a:ext cx="3021012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81000" y="5507038"/>
            <a:ext cx="13716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charset="0"/>
                <a:cs typeface="黑体" charset="0"/>
              </a:rPr>
              <a:t>因此有</a:t>
            </a: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979613" y="5262563"/>
          <a:ext cx="64817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15" imgW="2616200" imgH="444500" progId="Equation.3">
                  <p:embed/>
                </p:oleObj>
              </mc:Choice>
              <mc:Fallback>
                <p:oleObj name="Equation" r:id="rId15" imgW="2616200" imgH="444500" progId="Equation.3">
                  <p:embed/>
                  <p:pic>
                    <p:nvPicPr>
                      <p:cNvPr id="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62563"/>
                        <a:ext cx="64817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3850" y="3573463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charset="0"/>
                <a:cs typeface="黑体" charset="0"/>
              </a:rPr>
              <a:t>上面两式相除，得</a:t>
            </a:r>
          </a:p>
        </p:txBody>
      </p:sp>
    </p:spTree>
    <p:extLst>
      <p:ext uri="{BB962C8B-B14F-4D97-AF65-F5344CB8AC3E}">
        <p14:creationId xmlns:p14="http://schemas.microsoft.com/office/powerpoint/2010/main" val="6300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autoUpdateAnimBg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§3  Fixed-Point Iteration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304800" y="1295400"/>
            <a:ext cx="5715000" cy="4206875"/>
            <a:chOff x="1104" y="672"/>
            <a:chExt cx="3600" cy="2650"/>
          </a:xfrm>
        </p:grpSpPr>
        <p:sp>
          <p:nvSpPr>
            <p:cNvPr id="59396" name="Line 4"/>
            <p:cNvSpPr>
              <a:spLocks noChangeShapeType="1"/>
            </p:cNvSpPr>
            <p:nvPr/>
          </p:nvSpPr>
          <p:spPr bwMode="auto">
            <a:xfrm>
              <a:off x="1104" y="3120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 flipV="1">
              <a:off x="1200" y="768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398" name="Freeform 6"/>
            <p:cNvSpPr>
              <a:spLocks/>
            </p:cNvSpPr>
            <p:nvPr/>
          </p:nvSpPr>
          <p:spPr bwMode="auto">
            <a:xfrm>
              <a:off x="1584" y="1056"/>
              <a:ext cx="2544" cy="1296"/>
            </a:xfrm>
            <a:custGeom>
              <a:avLst/>
              <a:gdLst>
                <a:gd name="T0" fmla="*/ 0 w 2736"/>
                <a:gd name="T1" fmla="*/ 0 h 1104"/>
                <a:gd name="T2" fmla="*/ 192 w 2736"/>
                <a:gd name="T3" fmla="*/ 336 h 1104"/>
                <a:gd name="T4" fmla="*/ 672 w 2736"/>
                <a:gd name="T5" fmla="*/ 768 h 1104"/>
                <a:gd name="T6" fmla="*/ 1248 w 2736"/>
                <a:gd name="T7" fmla="*/ 960 h 1104"/>
                <a:gd name="T8" fmla="*/ 1872 w 2736"/>
                <a:gd name="T9" fmla="*/ 1056 h 1104"/>
                <a:gd name="T10" fmla="*/ 2736 w 2736"/>
                <a:gd name="T1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6" h="1104">
                  <a:moveTo>
                    <a:pt x="0" y="0"/>
                  </a:moveTo>
                  <a:cubicBezTo>
                    <a:pt x="40" y="104"/>
                    <a:pt x="80" y="208"/>
                    <a:pt x="192" y="336"/>
                  </a:cubicBezTo>
                  <a:cubicBezTo>
                    <a:pt x="304" y="464"/>
                    <a:pt x="496" y="664"/>
                    <a:pt x="672" y="768"/>
                  </a:cubicBezTo>
                  <a:cubicBezTo>
                    <a:pt x="848" y="872"/>
                    <a:pt x="1048" y="912"/>
                    <a:pt x="1248" y="960"/>
                  </a:cubicBezTo>
                  <a:cubicBezTo>
                    <a:pt x="1448" y="1008"/>
                    <a:pt x="1624" y="1032"/>
                    <a:pt x="1872" y="1056"/>
                  </a:cubicBezTo>
                  <a:cubicBezTo>
                    <a:pt x="2120" y="1080"/>
                    <a:pt x="2428" y="1092"/>
                    <a:pt x="2736" y="1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1200" y="1056"/>
              <a:ext cx="2063" cy="20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4464" y="288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x</a:t>
              </a: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1248" y="6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y</a:t>
              </a: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3168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y = x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1584" y="91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y </a:t>
              </a:r>
              <a:r>
                <a:rPr lang="en-US" altLang="zh-CN" sz="2000" b="1">
                  <a:cs typeface="宋体" charset="0"/>
                </a:rPr>
                <a:t>=</a:t>
              </a:r>
              <a:r>
                <a:rPr lang="en-US" altLang="zh-CN" sz="2000" b="1" i="1">
                  <a:cs typeface="宋体" charset="0"/>
                </a:rPr>
                <a:t> g</a:t>
              </a:r>
              <a:r>
                <a:rPr lang="en-US" altLang="zh-CN" sz="2000" b="1">
                  <a:cs typeface="宋体" charset="0"/>
                </a:rPr>
                <a:t>(</a:t>
              </a:r>
              <a:r>
                <a:rPr lang="en-US" altLang="zh-CN" sz="2000" b="1" i="1">
                  <a:cs typeface="宋体" charset="0"/>
                </a:rPr>
                <a:t>x</a:t>
              </a:r>
              <a:r>
                <a:rPr lang="en-US" altLang="zh-CN" sz="2000" b="1">
                  <a:cs typeface="宋体" charset="0"/>
                </a:rPr>
                <a:t>)</a:t>
              </a:r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2304" y="2016"/>
              <a:ext cx="0" cy="1104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2160" y="30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FF3300"/>
                  </a:solidFill>
                  <a:cs typeface="宋体" charset="0"/>
                </a:rPr>
                <a:t>x</a:t>
              </a:r>
              <a:r>
                <a:rPr lang="en-US" altLang="zh-CN" sz="2000" b="1">
                  <a:solidFill>
                    <a:srgbClr val="FF3300"/>
                  </a:solidFill>
                  <a:cs typeface="宋体" charset="0"/>
                </a:rPr>
                <a:t>*</a:t>
              </a:r>
              <a:endParaRPr lang="en-US" altLang="zh-CN" sz="2000" b="1" i="1">
                <a:solidFill>
                  <a:srgbClr val="FF3300"/>
                </a:solidFill>
                <a:cs typeface="宋体" charset="0"/>
              </a:endParaRPr>
            </a:p>
          </p:txBody>
        </p:sp>
      </p:grp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4572000" y="3962400"/>
            <a:ext cx="457200" cy="1539875"/>
            <a:chOff x="3072" y="2496"/>
            <a:chExt cx="288" cy="970"/>
          </a:xfrm>
        </p:grpSpPr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16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3072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x</a:t>
              </a:r>
              <a:r>
                <a:rPr lang="en-US" altLang="zh-CN" sz="2000" b="1" baseline="-25000">
                  <a:cs typeface="宋体" charset="0"/>
                </a:rPr>
                <a:t>0</a:t>
              </a:r>
              <a:endParaRPr lang="en-US" altLang="zh-CN" sz="2000" b="1" i="1">
                <a:cs typeface="宋体" charset="0"/>
              </a:endParaRPr>
            </a:p>
          </p:txBody>
        </p:sp>
      </p:grp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45720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i="1">
                <a:cs typeface="宋体" charset="0"/>
              </a:rPr>
              <a:t>P</a:t>
            </a:r>
            <a:r>
              <a:rPr lang="en-US" altLang="zh-CN" sz="2000" b="1">
                <a:cs typeface="宋体" charset="0"/>
              </a:rPr>
              <a:t>(</a:t>
            </a:r>
            <a:r>
              <a:rPr lang="en-US" altLang="zh-CN" sz="2000" b="1" i="1">
                <a:cs typeface="宋体" charset="0"/>
              </a:rPr>
              <a:t>x</a:t>
            </a:r>
            <a:r>
              <a:rPr lang="en-US" altLang="zh-CN" sz="2000" b="1" baseline="-25000">
                <a:cs typeface="宋体" charset="0"/>
              </a:rPr>
              <a:t>0</a:t>
            </a:r>
            <a:r>
              <a:rPr lang="en-US" altLang="zh-CN" sz="2000" b="1">
                <a:cs typeface="宋体" charset="0"/>
              </a:rPr>
              <a:t>, </a:t>
            </a:r>
            <a:r>
              <a:rPr lang="en-US" altLang="zh-CN" sz="2000" b="1" i="1">
                <a:cs typeface="宋体" charset="0"/>
              </a:rPr>
              <a:t>x</a:t>
            </a:r>
            <a:r>
              <a:rPr lang="en-US" altLang="zh-CN" sz="2000" b="1" baseline="-25000">
                <a:cs typeface="宋体" charset="0"/>
              </a:rPr>
              <a:t>1</a:t>
            </a:r>
            <a:r>
              <a:rPr lang="en-US" altLang="zh-CN" sz="2000" b="1">
                <a:cs typeface="宋体" charset="0"/>
              </a:rPr>
              <a:t>)</a:t>
            </a:r>
            <a:endParaRPr lang="en-US" altLang="zh-CN" sz="2000" b="1" i="1">
              <a:cs typeface="宋体" charset="0"/>
            </a:endParaRPr>
          </a:p>
        </p:txBody>
      </p: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1447800" y="3962400"/>
            <a:ext cx="3276600" cy="1539875"/>
            <a:chOff x="1104" y="2496"/>
            <a:chExt cx="2064" cy="970"/>
          </a:xfrm>
        </p:grpSpPr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 flipH="1">
              <a:off x="1248" y="249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124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1104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x</a:t>
              </a:r>
              <a:r>
                <a:rPr lang="en-US" altLang="zh-CN" sz="2000" b="1" baseline="-25000">
                  <a:cs typeface="宋体" charset="0"/>
                </a:rPr>
                <a:t>1</a:t>
              </a:r>
              <a:endParaRPr lang="en-US" altLang="zh-CN" sz="2000" b="1" i="1">
                <a:cs typeface="宋体" charset="0"/>
              </a:endParaRPr>
            </a:p>
          </p:txBody>
        </p:sp>
      </p:grpSp>
      <p:grpSp>
        <p:nvGrpSpPr>
          <p:cNvPr id="59420" name="Group 28"/>
          <p:cNvGrpSpPr>
            <a:grpSpLocks/>
          </p:cNvGrpSpPr>
          <p:nvPr/>
        </p:nvGrpSpPr>
        <p:grpSpPr bwMode="auto">
          <a:xfrm>
            <a:off x="1676400" y="2971800"/>
            <a:ext cx="1219200" cy="2530475"/>
            <a:chOff x="1248" y="1872"/>
            <a:chExt cx="768" cy="1594"/>
          </a:xfrm>
        </p:grpSpPr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1248" y="187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1872" y="1872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1728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x</a:t>
              </a:r>
              <a:r>
                <a:rPr lang="en-US" altLang="zh-CN" sz="2000" b="1" baseline="-25000">
                  <a:cs typeface="宋体" charset="0"/>
                </a:rPr>
                <a:t>2</a:t>
              </a:r>
              <a:endParaRPr lang="en-US" altLang="zh-CN" sz="2000" b="1" i="1">
                <a:cs typeface="宋体" charset="0"/>
              </a:endParaRPr>
            </a:p>
          </p:txBody>
        </p:sp>
      </p:grp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1676400" y="2971800"/>
            <a:ext cx="3048000" cy="990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2438400" y="3200400"/>
            <a:ext cx="0" cy="19812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2133600" y="5715000"/>
            <a:ext cx="533400" cy="457200"/>
            <a:chOff x="1536" y="3600"/>
            <a:chExt cx="336" cy="288"/>
          </a:xfrm>
        </p:grpSpPr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1536" y="3600"/>
              <a:ext cx="336" cy="288"/>
            </a:xfrm>
            <a:prstGeom prst="wedgeRectCallout">
              <a:avLst>
                <a:gd name="adj1" fmla="val 7736"/>
                <a:gd name="adj2" fmla="val -16909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cs typeface="宋体" charset="0"/>
              </a:endParaRPr>
            </a:p>
          </p:txBody>
        </p:sp>
        <p:graphicFrame>
          <p:nvGraphicFramePr>
            <p:cNvPr id="15384" name="Object 32"/>
            <p:cNvGraphicFramePr>
              <a:graphicFrameLocks noChangeAspect="1"/>
            </p:cNvGraphicFramePr>
            <p:nvPr/>
          </p:nvGraphicFramePr>
          <p:xfrm>
            <a:off x="1632" y="3648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0" name="Equation" r:id="rId8" imgW="139639" imgH="190417" progId="Equation.3">
                    <p:embed/>
                  </p:oleObj>
                </mc:Choice>
                <mc:Fallback>
                  <p:oleObj name="Equation" r:id="rId8" imgW="139639" imgH="190417" progId="Equation.3">
                    <p:embed/>
                    <p:pic>
                      <p:nvPicPr>
                        <p:cNvPr id="1538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609600" y="2743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i="1">
                <a:cs typeface="宋体" charset="0"/>
              </a:rPr>
              <a:t>P</a:t>
            </a:r>
            <a:r>
              <a:rPr lang="en-US" altLang="zh-CN" sz="2000" b="1">
                <a:cs typeface="宋体" charset="0"/>
              </a:rPr>
              <a:t>(</a:t>
            </a:r>
            <a:r>
              <a:rPr lang="en-US" altLang="zh-CN" sz="2000" b="1" i="1">
                <a:cs typeface="宋体" charset="0"/>
              </a:rPr>
              <a:t>x</a:t>
            </a:r>
            <a:r>
              <a:rPr lang="en-US" altLang="zh-CN" sz="2000" b="1" baseline="-25000">
                <a:cs typeface="宋体" charset="0"/>
              </a:rPr>
              <a:t>1</a:t>
            </a:r>
            <a:r>
              <a:rPr lang="en-US" altLang="zh-CN" sz="2000" b="1">
                <a:cs typeface="宋体" charset="0"/>
              </a:rPr>
              <a:t>, </a:t>
            </a:r>
            <a:r>
              <a:rPr lang="en-US" altLang="zh-CN" sz="2000" b="1" i="1">
                <a:cs typeface="宋体" charset="0"/>
              </a:rPr>
              <a:t>x</a:t>
            </a:r>
            <a:r>
              <a:rPr lang="en-US" altLang="zh-CN" sz="2000" b="1" baseline="-25000">
                <a:cs typeface="宋体" charset="0"/>
              </a:rPr>
              <a:t>2</a:t>
            </a:r>
            <a:r>
              <a:rPr lang="en-US" altLang="zh-CN" sz="2000" b="1">
                <a:cs typeface="宋体" charset="0"/>
              </a:rPr>
              <a:t>)</a:t>
            </a:r>
            <a:endParaRPr lang="en-US" altLang="zh-CN" sz="2000" b="1" i="1">
              <a:cs typeface="宋体" charset="0"/>
            </a:endParaRPr>
          </a:p>
        </p:txBody>
      </p:sp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2819400" y="5638800"/>
          <a:ext cx="28495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10" imgW="1422400" imgH="457200" progId="Equation.3">
                  <p:embed/>
                </p:oleObj>
              </mc:Choice>
              <mc:Fallback>
                <p:oleObj name="Equation" r:id="rId10" imgW="1422400" imgH="457200" progId="Equation.3">
                  <p:embed/>
                  <p:pic>
                    <p:nvPicPr>
                      <p:cNvPr id="594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28495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3581400" y="304800"/>
            <a:ext cx="5092700" cy="715963"/>
            <a:chOff x="2160" y="624"/>
            <a:chExt cx="3208" cy="451"/>
          </a:xfrm>
        </p:grpSpPr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2160" y="67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cs typeface="楷体_GB2312" charset="0"/>
                </a:rPr>
                <a:t>一般地，有：</a:t>
              </a:r>
              <a:endParaRPr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15382" name="Object 37"/>
            <p:cNvGraphicFramePr>
              <a:graphicFrameLocks noChangeAspect="1"/>
            </p:cNvGraphicFramePr>
            <p:nvPr/>
          </p:nvGraphicFramePr>
          <p:xfrm>
            <a:off x="3312" y="624"/>
            <a:ext cx="2056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2" name="Equation" r:id="rId12" imgW="1841500" imgH="457200" progId="Equation.3">
                    <p:embed/>
                  </p:oleObj>
                </mc:Choice>
                <mc:Fallback>
                  <p:oleObj name="Equation" r:id="rId12" imgW="1841500" imgH="457200" progId="Equation.3">
                    <p:embed/>
                    <p:pic>
                      <p:nvPicPr>
                        <p:cNvPr id="15382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624"/>
                          <a:ext cx="2056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6" name="Group 44"/>
          <p:cNvGrpSpPr>
            <a:grpSpLocks/>
          </p:cNvGrpSpPr>
          <p:nvPr/>
        </p:nvGrpSpPr>
        <p:grpSpPr bwMode="auto">
          <a:xfrm>
            <a:off x="5486400" y="1066800"/>
            <a:ext cx="3429000" cy="2057400"/>
            <a:chOff x="3456" y="816"/>
            <a:chExt cx="2160" cy="1296"/>
          </a:xfrm>
        </p:grpSpPr>
        <p:graphicFrame>
          <p:nvGraphicFramePr>
            <p:cNvPr id="15376" name="Object 39"/>
            <p:cNvGraphicFramePr>
              <a:graphicFrameLocks noChangeAspect="1"/>
            </p:cNvGraphicFramePr>
            <p:nvPr/>
          </p:nvGraphicFramePr>
          <p:xfrm>
            <a:off x="3456" y="816"/>
            <a:ext cx="168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3" name="Equation" r:id="rId14" imgW="1778000" imgH="939800" progId="Equation.3">
                    <p:embed/>
                  </p:oleObj>
                </mc:Choice>
                <mc:Fallback>
                  <p:oleObj name="Equation" r:id="rId14" imgW="1778000" imgH="939800" progId="Equation.3">
                    <p:embed/>
                    <p:pic>
                      <p:nvPicPr>
                        <p:cNvPr id="1537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816"/>
                          <a:ext cx="168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7" name="Group 43"/>
            <p:cNvGrpSpPr>
              <a:grpSpLocks/>
            </p:cNvGrpSpPr>
            <p:nvPr/>
          </p:nvGrpSpPr>
          <p:grpSpPr bwMode="auto">
            <a:xfrm>
              <a:off x="3456" y="1824"/>
              <a:ext cx="2160" cy="288"/>
              <a:chOff x="3408" y="1872"/>
              <a:chExt cx="2160" cy="288"/>
            </a:xfrm>
          </p:grpSpPr>
          <p:sp>
            <p:nvSpPr>
              <p:cNvPr id="59432" name="Text Box 40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18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 dirty="0">
                    <a:cs typeface="楷体_GB2312" charset="0"/>
                  </a:rPr>
                  <a:t>比</a:t>
                </a:r>
                <a:r>
                  <a:rPr kumimoji="1" lang="en-US" altLang="zh-CN" sz="2400" b="1" dirty="0">
                    <a:cs typeface="楷体_GB2312" charset="0"/>
                  </a:rPr>
                  <a:t>       </a:t>
                </a:r>
                <a:r>
                  <a:rPr kumimoji="1" lang="zh-CN" altLang="en-US" sz="2400" b="1" dirty="0">
                    <a:cs typeface="楷体_GB2312" charset="0"/>
                  </a:rPr>
                  <a:t>  收敛得略快。</a:t>
                </a:r>
                <a:endParaRPr kumimoji="1" lang="en-US" altLang="zh-CN" sz="2400" b="1" dirty="0">
                  <a:cs typeface="宋体" charset="0"/>
                </a:endParaRPr>
              </a:p>
            </p:txBody>
          </p:sp>
          <p:graphicFrame>
            <p:nvGraphicFramePr>
              <p:cNvPr id="15379" name="Object 41"/>
              <p:cNvGraphicFramePr>
                <a:graphicFrameLocks noChangeAspect="1"/>
              </p:cNvGraphicFramePr>
              <p:nvPr/>
            </p:nvGraphicFramePr>
            <p:xfrm>
              <a:off x="3408" y="1872"/>
              <a:ext cx="34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54" name="Equation" r:id="rId16" imgW="317087" imgH="215619" progId="Equation.3">
                      <p:embed/>
                    </p:oleObj>
                  </mc:Choice>
                  <mc:Fallback>
                    <p:oleObj name="Equation" r:id="rId16" imgW="317087" imgH="215619" progId="Equation.3">
                      <p:embed/>
                      <p:pic>
                        <p:nvPicPr>
                          <p:cNvPr id="15379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872"/>
                            <a:ext cx="346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0" name="Object 42"/>
              <p:cNvGraphicFramePr>
                <a:graphicFrameLocks noChangeAspect="1"/>
              </p:cNvGraphicFramePr>
              <p:nvPr/>
            </p:nvGraphicFramePr>
            <p:xfrm>
              <a:off x="3929" y="1879"/>
              <a:ext cx="35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55" name="Equation" r:id="rId18" imgW="317087" imgH="215619" progId="Equation.3">
                      <p:embed/>
                    </p:oleObj>
                  </mc:Choice>
                  <mc:Fallback>
                    <p:oleObj name="Equation" r:id="rId18" imgW="317087" imgH="215619" progId="Equation.3">
                      <p:embed/>
                      <p:pic>
                        <p:nvPicPr>
                          <p:cNvPr id="1538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" y="1879"/>
                            <a:ext cx="35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5867400" y="3352800"/>
            <a:ext cx="3097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楷体_GB2312" charset="0"/>
                <a:cs typeface="楷体_GB2312" charset="0"/>
                <a:sym typeface="Wingdings" charset="0"/>
              </a:rPr>
              <a:t></a:t>
            </a:r>
            <a:r>
              <a:rPr kumimoji="1" lang="en-US" altLang="zh-CN" sz="2400" b="1" dirty="0">
                <a:latin typeface="楷体_GB2312" charset="0"/>
                <a:cs typeface="楷体_GB2312" charset="0"/>
                <a:sym typeface="Wingdings" charset="0"/>
              </a:rPr>
              <a:t> </a:t>
            </a:r>
            <a:r>
              <a:rPr kumimoji="1" lang="en-US" altLang="zh-CN" sz="2400" b="1" dirty="0" err="1">
                <a:latin typeface="楷体_GB2312" charset="0"/>
                <a:cs typeface="楷体_GB2312" charset="0"/>
                <a:sym typeface="Wingdings" charset="0"/>
              </a:rPr>
              <a:t>Steffensen</a:t>
            </a:r>
            <a:r>
              <a:rPr kumimoji="1" lang="en-US" altLang="zh-CN" sz="2400" b="1" dirty="0">
                <a:latin typeface="楷体_GB2312" charset="0"/>
                <a:cs typeface="楷体_GB2312" charset="0"/>
                <a:sym typeface="Wingdings" charset="0"/>
              </a:rPr>
              <a:t> 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zh-CN" altLang="en-US" sz="2400" b="1" dirty="0">
                <a:latin typeface="楷体_GB2312" charset="0"/>
                <a:cs typeface="楷体_GB2312" charset="0"/>
              </a:rPr>
              <a:t>加速：</a:t>
            </a:r>
            <a:endParaRPr kumimoji="1" lang="en-US" altLang="zh-CN" sz="2400" b="1" dirty="0">
              <a:latin typeface="楷体_GB2312" charset="0"/>
              <a:cs typeface="楷体_GB2312" charset="0"/>
            </a:endParaRPr>
          </a:p>
        </p:txBody>
      </p:sp>
      <p:graphicFrame>
        <p:nvGraphicFramePr>
          <p:cNvPr id="59438" name="Object 46"/>
          <p:cNvGraphicFramePr>
            <a:graphicFrameLocks noChangeAspect="1"/>
          </p:cNvGraphicFramePr>
          <p:nvPr/>
        </p:nvGraphicFramePr>
        <p:xfrm>
          <a:off x="6248400" y="3886200"/>
          <a:ext cx="23622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20" imgW="1816100" imgH="736600" progId="Equation.3">
                  <p:embed/>
                </p:oleObj>
              </mc:Choice>
              <mc:Fallback>
                <p:oleObj name="Equation" r:id="rId20" imgW="1816100" imgH="736600" progId="Equation.3">
                  <p:embed/>
                  <p:pic>
                    <p:nvPicPr>
                      <p:cNvPr id="594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86200"/>
                        <a:ext cx="23622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0" grpId="0" autoUpdateAnimBg="0"/>
      <p:bldP spid="59426" grpId="0" autoUpdateAnimBg="0"/>
      <p:bldP spid="5943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en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计算机如何开方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89EEF4-82F8-D54F-A461-BC84BAD46C20}"/>
                  </a:ext>
                </a:extLst>
              </p:cNvPr>
              <p:cNvSpPr txBox="1"/>
              <p:nvPr/>
            </p:nvSpPr>
            <p:spPr>
              <a:xfrm>
                <a:off x="685800" y="1356599"/>
                <a:ext cx="1217833" cy="412870"/>
              </a:xfrm>
              <a:prstGeom prst="rect">
                <a:avLst/>
              </a:prstGeom>
              <a:noFill/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N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89EEF4-82F8-D54F-A461-BC84BAD4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56599"/>
                <a:ext cx="1217833" cy="412870"/>
              </a:xfrm>
              <a:prstGeom prst="rect">
                <a:avLst/>
              </a:prstGeom>
              <a:blipFill>
                <a:blip r:embed="rId4"/>
                <a:stretch>
                  <a:fillRect l="-2000" r="-4000" b="-2778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E407F45A-9E8A-4A47-BCDE-2A631F538C0B}"/>
              </a:ext>
            </a:extLst>
          </p:cNvPr>
          <p:cNvSpPr/>
          <p:nvPr/>
        </p:nvSpPr>
        <p:spPr>
          <a:xfrm>
            <a:off x="2514600" y="1459815"/>
            <a:ext cx="381000" cy="206435"/>
          </a:xfrm>
          <a:prstGeom prst="rightArrow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FB589-79F7-224B-A442-43D29F66270C}"/>
                  </a:ext>
                </a:extLst>
              </p:cNvPr>
              <p:cNvSpPr txBox="1"/>
              <p:nvPr/>
            </p:nvSpPr>
            <p:spPr>
              <a:xfrm>
                <a:off x="3449691" y="1342172"/>
                <a:ext cx="2760179" cy="377667"/>
              </a:xfrm>
              <a:prstGeom prst="rect">
                <a:avLst/>
              </a:prstGeom>
              <a:noFill/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FB589-79F7-224B-A442-43D29F66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91" y="1342172"/>
                <a:ext cx="2760179" cy="377667"/>
              </a:xfrm>
              <a:prstGeom prst="rect">
                <a:avLst/>
              </a:prstGeom>
              <a:blipFill>
                <a:blip r:embed="rId5"/>
                <a:stretch>
                  <a:fillRect l="-2262" r="-905" b="-24242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05FBDBB-8250-B241-9843-EBEBDEE3718D}"/>
              </a:ext>
            </a:extLst>
          </p:cNvPr>
          <p:cNvSpPr txBox="1"/>
          <p:nvPr/>
        </p:nvSpPr>
        <p:spPr>
          <a:xfrm>
            <a:off x="381000" y="2057400"/>
            <a:ext cx="44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非线性方程求根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AA2B20BE-FEAC-2D4D-9DEE-136F99E3D7F9}"/>
              </a:ext>
            </a:extLst>
          </p:cNvPr>
          <p:cNvSpPr/>
          <p:nvPr/>
        </p:nvSpPr>
        <p:spPr>
          <a:xfrm rot="10800000">
            <a:off x="4801316" y="1752600"/>
            <a:ext cx="652876" cy="549866"/>
          </a:xfrm>
          <a:prstGeom prst="bentArrow">
            <a:avLst>
              <a:gd name="adj1" fmla="val 13083"/>
              <a:gd name="adj2" fmla="val 12880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pic>
        <p:nvPicPr>
          <p:cNvPr id="1026" name="Picture 2" descr="How a CPU is made - YouTube">
            <a:extLst>
              <a:ext uri="{FF2B5EF4-FFF2-40B4-BE49-F238E27FC236}">
                <a16:creationId xmlns:a16="http://schemas.microsoft.com/office/drawing/2014/main" id="{9A5F635E-6BA7-B044-9ACE-9751E111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r="5229"/>
          <a:stretch/>
        </p:blipFill>
        <p:spPr bwMode="auto">
          <a:xfrm>
            <a:off x="6877450" y="1107705"/>
            <a:ext cx="1824002" cy="11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7">
            <a:extLst>
              <a:ext uri="{FF2B5EF4-FFF2-40B4-BE49-F238E27FC236}">
                <a16:creationId xmlns:a16="http://schemas.microsoft.com/office/drawing/2014/main" id="{C57C50B3-B814-C943-8BB9-6AF2CF9CA79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4038600" cy="838200"/>
            <a:chOff x="672" y="912"/>
            <a:chExt cx="2544" cy="528"/>
          </a:xfrm>
        </p:grpSpPr>
        <p:pic>
          <p:nvPicPr>
            <p:cNvPr id="61" name="Picture 5" descr="DARTS">
              <a:extLst>
                <a:ext uri="{FF2B5EF4-FFF2-40B4-BE49-F238E27FC236}">
                  <a16:creationId xmlns:a16="http://schemas.microsoft.com/office/drawing/2014/main" id="{6A672C3C-58BB-0147-96E0-F9C78226E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6BC64F1F-B381-9249-B9A1-94CAFB4E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1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200" b="1" dirty="0">
                  <a:cs typeface="楷体_GB2312" charset="0"/>
                </a:rPr>
                <a:t>求</a:t>
              </a:r>
              <a:r>
                <a:rPr kumimoji="1" lang="en-US" altLang="zh-CN" sz="3200" b="1" dirty="0">
                  <a:cs typeface="宋体" charset="0"/>
                </a:rPr>
                <a:t> </a:t>
              </a:r>
              <a:r>
                <a:rPr kumimoji="1" lang="en-US" altLang="zh-CN" sz="3200" b="1" i="1" dirty="0">
                  <a:cs typeface="宋体" charset="0"/>
                </a:rPr>
                <a:t>f </a:t>
              </a:r>
              <a:r>
                <a:rPr kumimoji="1" lang="en-US" altLang="zh-CN" sz="3200" b="1" dirty="0">
                  <a:cs typeface="宋体" charset="0"/>
                </a:rPr>
                <a:t>(</a:t>
              </a:r>
              <a:r>
                <a:rPr kumimoji="1" lang="en-US" altLang="zh-CN" sz="3200" b="1" i="1" dirty="0">
                  <a:cs typeface="宋体" charset="0"/>
                </a:rPr>
                <a:t>x</a:t>
              </a:r>
              <a:r>
                <a:rPr kumimoji="1" lang="en-US" altLang="zh-CN" sz="3200" b="1" dirty="0">
                  <a:cs typeface="宋体" charset="0"/>
                </a:rPr>
                <a:t>) = 0 </a:t>
              </a:r>
              <a:r>
                <a:rPr kumimoji="1" lang="zh-CN" altLang="en-US" sz="3200" b="1" dirty="0">
                  <a:cs typeface="楷体_GB2312" charset="0"/>
                </a:rPr>
                <a:t>的根</a:t>
              </a:r>
              <a:endParaRPr kumimoji="1" lang="en-US" altLang="zh-CN" sz="3200" b="1" dirty="0">
                <a:cs typeface="楷体_GB2312" charset="0"/>
              </a:endParaRPr>
            </a:p>
          </p:txBody>
        </p:sp>
      </p:grpSp>
      <p:sp>
        <p:nvSpPr>
          <p:cNvPr id="63" name="Rectangle 3">
            <a:extLst>
              <a:ext uri="{FF2B5EF4-FFF2-40B4-BE49-F238E27FC236}">
                <a16:creationId xmlns:a16="http://schemas.microsoft.com/office/drawing/2014/main" id="{3C2912F0-9652-DA47-8722-435CFE88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49" y="3694113"/>
            <a:ext cx="8053351" cy="30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zh-CN" altLang="en-US" sz="2800" dirty="0">
                <a:latin typeface="黑体"/>
                <a:ea typeface="黑体"/>
                <a:cs typeface="黑体"/>
              </a:rPr>
              <a:t>若</a:t>
            </a:r>
            <a:r>
              <a:rPr lang="en-US" altLang="en-US" sz="2800" dirty="0">
                <a:latin typeface="黑体"/>
                <a:ea typeface="黑体"/>
                <a:cs typeface="黑体"/>
              </a:rPr>
              <a:t>有</a:t>
            </a:r>
            <a:r>
              <a:rPr lang="en-US" sz="2800" i="1" dirty="0">
                <a:latin typeface="Times New Roman" charset="0"/>
                <a:cs typeface="楷体_GB2312" charset="0"/>
              </a:rPr>
              <a:t>α</a:t>
            </a:r>
            <a:r>
              <a:rPr lang="en-US" altLang="en-US" sz="2800" dirty="0" err="1">
                <a:latin typeface="黑体"/>
                <a:ea typeface="黑体"/>
                <a:cs typeface="黑体"/>
                <a:sym typeface="Arial" charset="0"/>
              </a:rPr>
              <a:t>使得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)=0</a:t>
            </a:r>
            <a:r>
              <a:rPr lang="en-US" altLang="en-US" sz="2800" dirty="0">
                <a:latin typeface="黑体"/>
                <a:ea typeface="黑体"/>
                <a:cs typeface="黑体"/>
              </a:rPr>
              <a:t>，则称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为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)=0</a:t>
            </a:r>
            <a:r>
              <a:rPr lang="en-US" altLang="en-US" sz="2800" dirty="0">
                <a:latin typeface="黑体"/>
                <a:ea typeface="黑体"/>
                <a:cs typeface="黑体"/>
              </a:rPr>
              <a:t>的根或零点</a:t>
            </a:r>
            <a:endParaRPr lang="en-US" sz="2800" dirty="0">
              <a:latin typeface="黑体"/>
              <a:ea typeface="黑体"/>
              <a:cs typeface="黑体"/>
            </a:endParaRPr>
          </a:p>
          <a:p>
            <a:pPr eaLnBrk="1" hangingPunct="1">
              <a:buFont typeface="Wingdings" charset="2"/>
              <a:buChar char="Ø"/>
            </a:pPr>
            <a:r>
              <a:rPr lang="en-US" altLang="en-US" sz="2800" dirty="0">
                <a:latin typeface="Times New Roman" charset="0"/>
                <a:cs typeface="楷体_GB2312" charset="0"/>
              </a:rPr>
              <a:t> 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设有正整数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m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使得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)=(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-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</a:t>
            </a:r>
            <a:r>
              <a:rPr lang="en-US" sz="2800" i="1" baseline="30000" dirty="0">
                <a:latin typeface="Times New Roman" charset="0"/>
                <a:cs typeface="楷体_GB2312" charset="0"/>
              </a:rPr>
              <a:t>m</a:t>
            </a:r>
            <a:r>
              <a:rPr lang="en-US" sz="2800" i="1" dirty="0">
                <a:latin typeface="Times New Roman" charset="0"/>
                <a:cs typeface="楷体_GB2312" charset="0"/>
              </a:rPr>
              <a:t>g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</a:t>
            </a:r>
            <a:r>
              <a:rPr lang="zh-CN" altLang="en-US" sz="2800" dirty="0">
                <a:latin typeface="Times New Roman" charset="0"/>
                <a:cs typeface="楷体_GB2312" charset="0"/>
              </a:rPr>
              <a:t>，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且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g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</a:t>
            </a:r>
            <a:r>
              <a:rPr lang="en-US" sz="2800" dirty="0">
                <a:latin typeface="Times New Roman" charset="0"/>
                <a:cs typeface="楷体_GB2312" charset="0"/>
                <a:sym typeface="Symbol" charset="0"/>
              </a:rPr>
              <a:t>0</a:t>
            </a:r>
            <a:r>
              <a:rPr lang="en-US" sz="2800" dirty="0">
                <a:latin typeface="Times New Roman" charset="0"/>
                <a:cs typeface="楷体_GB2312" charset="0"/>
              </a:rPr>
              <a:t> 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，</a:t>
            </a:r>
          </a:p>
          <a:p>
            <a:pPr eaLnBrk="1" hangingPunct="1">
              <a:buFont typeface="Wingdings" charset="2"/>
              <a:buChar char="v"/>
            </a:pPr>
            <a:r>
              <a:rPr lang="en-US" altLang="en-US" sz="2800" dirty="0">
                <a:latin typeface="Times New Roman" charset="0"/>
                <a:cs typeface="楷体_GB2312" charset="0"/>
              </a:rPr>
              <a:t>        当</a:t>
            </a:r>
            <a:r>
              <a:rPr lang="en-US" sz="2800" i="1" dirty="0">
                <a:latin typeface="Times New Roman" charset="0"/>
                <a:cs typeface="楷体_GB2312" charset="0"/>
              </a:rPr>
              <a:t>m</a:t>
            </a:r>
            <a:r>
              <a:rPr lang="en-US" sz="2800" dirty="0">
                <a:latin typeface="Times New Roman" charset="0"/>
                <a:cs typeface="楷体_GB2312" charset="0"/>
                <a:sym typeface="Symbol" charset="0"/>
              </a:rPr>
              <a:t>2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时，称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为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)=0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的</a:t>
            </a:r>
            <a:r>
              <a:rPr lang="en-US" sz="2800" i="1" dirty="0">
                <a:latin typeface="Times New Roman" charset="0"/>
                <a:cs typeface="楷体_GB2312" charset="0"/>
              </a:rPr>
              <a:t>m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重根</a:t>
            </a:r>
            <a:r>
              <a:rPr lang="zh-CN" altLang="en-US" sz="2800" dirty="0">
                <a:latin typeface="Times New Roman" charset="0"/>
                <a:cs typeface="楷体_GB2312" charset="0"/>
              </a:rPr>
              <a:t>；</a:t>
            </a:r>
            <a:r>
              <a:rPr lang="en-US" altLang="zh-CN" sz="2800" dirty="0">
                <a:latin typeface="Times New Roman" charset="0"/>
                <a:cs typeface="楷体_GB2312" charset="0"/>
              </a:rPr>
              <a:t>   </a:t>
            </a:r>
          </a:p>
          <a:p>
            <a:pPr eaLnBrk="1" hangingPunct="1">
              <a:buFont typeface="Wingdings" charset="2"/>
              <a:buChar char="v"/>
            </a:pPr>
            <a:r>
              <a:rPr lang="en-US" altLang="en-US" sz="2800" dirty="0">
                <a:latin typeface="Times New Roman" charset="0"/>
                <a:cs typeface="楷体_GB2312" charset="0"/>
              </a:rPr>
              <a:t>        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当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m</a:t>
            </a:r>
            <a:r>
              <a:rPr lang="en-US" sz="2800" dirty="0">
                <a:latin typeface="Times New Roman" charset="0"/>
                <a:cs typeface="楷体_GB2312" charset="0"/>
              </a:rPr>
              <a:t>=1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时，称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为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)=0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的单根</a:t>
            </a:r>
            <a:r>
              <a:rPr lang="en-US" sz="2800" dirty="0">
                <a:latin typeface="Times New Roman" charset="0"/>
                <a:cs typeface="楷体_GB2312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Times New Roman" charset="0"/>
                <a:cs typeface="楷体_GB2312" charset="0"/>
              </a:rPr>
              <a:t>若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altLang="en-US" sz="2800" dirty="0" err="1">
                <a:latin typeface="Times New Roman" charset="0"/>
                <a:cs typeface="楷体_GB2312" charset="0"/>
              </a:rPr>
              <a:t>为</a:t>
            </a:r>
            <a:r>
              <a:rPr lang="en-US" sz="2800" i="1" dirty="0" err="1">
                <a:latin typeface="Times New Roman" charset="0"/>
                <a:cs typeface="楷体_GB2312" charset="0"/>
              </a:rPr>
              <a:t>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n-US" sz="2800" i="1" dirty="0">
                <a:latin typeface="Times New Roman" charset="0"/>
                <a:cs typeface="楷体_GB2312" charset="0"/>
              </a:rPr>
              <a:t>x</a:t>
            </a:r>
            <a:r>
              <a:rPr lang="en-US" sz="2800" dirty="0">
                <a:latin typeface="Times New Roman" charset="0"/>
                <a:cs typeface="楷体_GB2312" charset="0"/>
              </a:rPr>
              <a:t>)=0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的</a:t>
            </a:r>
            <a:r>
              <a:rPr lang="en-US" sz="2800" i="1" dirty="0">
                <a:latin typeface="Times New Roman" charset="0"/>
                <a:cs typeface="楷体_GB2312" charset="0"/>
              </a:rPr>
              <a:t>m</a:t>
            </a:r>
            <a:r>
              <a:rPr lang="en-US" altLang="en-US" sz="2800" dirty="0">
                <a:latin typeface="Times New Roman" charset="0"/>
                <a:cs typeface="楷体_GB2312" charset="0"/>
              </a:rPr>
              <a:t>重根，则</a:t>
            </a:r>
            <a:endParaRPr lang="en-US" sz="2800" dirty="0">
              <a:latin typeface="Times New Roman" charset="0"/>
              <a:cs typeface="楷体_GB2312" charset="0"/>
            </a:endParaRPr>
          </a:p>
          <a:p>
            <a:pPr marL="0" indent="0" eaLnBrk="1" hangingPunct="1">
              <a:buFontTx/>
              <a:buNone/>
            </a:pPr>
            <a:r>
              <a:rPr lang="en-US" sz="2800" i="1" dirty="0">
                <a:latin typeface="Times New Roman" charset="0"/>
                <a:cs typeface="楷体_GB2312" charset="0"/>
              </a:rPr>
              <a:t>       f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)=</a:t>
            </a:r>
            <a:r>
              <a:rPr lang="en-US" sz="2800" i="1" dirty="0">
                <a:latin typeface="Times New Roman" charset="0"/>
                <a:cs typeface="楷体_GB2312" charset="0"/>
              </a:rPr>
              <a:t>f</a:t>
            </a:r>
            <a:r>
              <a:rPr lang="en-US" sz="2800" i="1" dirty="0">
                <a:latin typeface="Times New Roman" charset="0"/>
                <a:cs typeface="楷体_GB2312" charset="0"/>
                <a:sym typeface="Symbol" charset="0"/>
              </a:rPr>
              <a:t>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)=</a:t>
            </a:r>
            <a:r>
              <a:rPr lang="en-US" sz="2800" dirty="0">
                <a:latin typeface="Times New Roman" charset="0"/>
                <a:cs typeface="楷体_GB2312" charset="0"/>
                <a:sym typeface="Symbol" charset="0"/>
              </a:rPr>
              <a:t></a:t>
            </a:r>
            <a:r>
              <a:rPr lang="en-US" sz="2800" dirty="0">
                <a:latin typeface="Times New Roman" charset="0"/>
                <a:cs typeface="楷体_GB2312" charset="0"/>
              </a:rPr>
              <a:t>=</a:t>
            </a:r>
            <a:r>
              <a:rPr lang="en-US" sz="2800" i="1" dirty="0">
                <a:latin typeface="Times New Roman" charset="0"/>
                <a:cs typeface="楷体_GB2312" charset="0"/>
              </a:rPr>
              <a:t>f</a:t>
            </a:r>
            <a:r>
              <a:rPr lang="en-US" sz="2800" i="1" baseline="30000" dirty="0">
                <a:latin typeface="Times New Roman" charset="0"/>
                <a:cs typeface="楷体_GB2312" charset="0"/>
              </a:rPr>
              <a:t> </a:t>
            </a:r>
            <a:r>
              <a:rPr lang="en-US" sz="2800" baseline="30000" dirty="0">
                <a:latin typeface="Times New Roman" charset="0"/>
                <a:cs typeface="楷体_GB2312" charset="0"/>
              </a:rPr>
              <a:t>(</a:t>
            </a:r>
            <a:r>
              <a:rPr lang="en-US" sz="2800" i="1" baseline="30000" dirty="0">
                <a:latin typeface="Times New Roman" charset="0"/>
                <a:cs typeface="楷体_GB2312" charset="0"/>
              </a:rPr>
              <a:t>m</a:t>
            </a:r>
            <a:r>
              <a:rPr lang="en-US" sz="2800" baseline="30000" dirty="0">
                <a:latin typeface="Times New Roman" charset="0"/>
                <a:cs typeface="楷体_GB2312" charset="0"/>
              </a:rPr>
              <a:t>-1)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)=0,</a:t>
            </a:r>
            <a:r>
              <a:rPr lang="en-US" sz="2800" i="1" dirty="0">
                <a:latin typeface="Times New Roman" charset="0"/>
                <a:cs typeface="楷体_GB2312" charset="0"/>
              </a:rPr>
              <a:t> f</a:t>
            </a:r>
            <a:r>
              <a:rPr lang="en-US" sz="2800" i="1" baseline="30000" dirty="0">
                <a:latin typeface="Times New Roman" charset="0"/>
                <a:cs typeface="楷体_GB2312" charset="0"/>
              </a:rPr>
              <a:t> </a:t>
            </a:r>
            <a:r>
              <a:rPr lang="en-US" sz="2800" baseline="30000" dirty="0">
                <a:latin typeface="Times New Roman" charset="0"/>
                <a:cs typeface="楷体_GB2312" charset="0"/>
              </a:rPr>
              <a:t>(</a:t>
            </a:r>
            <a:r>
              <a:rPr lang="en-US" sz="2800" i="1" baseline="30000" dirty="0">
                <a:latin typeface="Times New Roman" charset="0"/>
                <a:cs typeface="楷体_GB2312" charset="0"/>
              </a:rPr>
              <a:t>m</a:t>
            </a:r>
            <a:r>
              <a:rPr lang="en-US" sz="2800" baseline="30000" dirty="0">
                <a:latin typeface="Times New Roman" charset="0"/>
                <a:cs typeface="楷体_GB2312" charset="0"/>
              </a:rPr>
              <a:t>)</a:t>
            </a:r>
            <a:r>
              <a:rPr lang="en-US" sz="2800" dirty="0">
                <a:latin typeface="Times New Roman" charset="0"/>
                <a:cs typeface="楷体_GB2312" charset="0"/>
              </a:rPr>
              <a:t>(</a:t>
            </a:r>
            <a:r>
              <a:rPr lang="el-GR" sz="2800" i="1" dirty="0">
                <a:latin typeface="Times New Roman" charset="0"/>
                <a:cs typeface="楷体_GB2312" charset="0"/>
              </a:rPr>
              <a:t>α</a:t>
            </a:r>
            <a:r>
              <a:rPr lang="en-US" sz="2800" dirty="0">
                <a:latin typeface="Times New Roman" charset="0"/>
                <a:cs typeface="楷体_GB2312" charset="0"/>
              </a:rPr>
              <a:t>)</a:t>
            </a:r>
            <a:r>
              <a:rPr lang="en-US" sz="2800" dirty="0">
                <a:latin typeface="Times New Roman" charset="0"/>
                <a:cs typeface="楷体_GB2312" charset="0"/>
                <a:sym typeface="Symbol" charset="0"/>
              </a:rPr>
              <a:t></a:t>
            </a:r>
            <a:r>
              <a:rPr lang="en-US" sz="2800" dirty="0">
                <a:latin typeface="Times New Roman" charset="0"/>
                <a:cs typeface="楷体_GB231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47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2" grpId="0" animBg="1"/>
      <p:bldP spid="6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1828800" y="3031232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2514600" y="1659632"/>
            <a:ext cx="3048000" cy="2057400"/>
          </a:xfrm>
          <a:custGeom>
            <a:avLst/>
            <a:gdLst>
              <a:gd name="T0" fmla="*/ 0 w 1920"/>
              <a:gd name="T1" fmla="*/ 1296 h 1296"/>
              <a:gd name="T2" fmla="*/ 672 w 1920"/>
              <a:gd name="T3" fmla="*/ 1152 h 1296"/>
              <a:gd name="T4" fmla="*/ 1248 w 1920"/>
              <a:gd name="T5" fmla="*/ 960 h 1296"/>
              <a:gd name="T6" fmla="*/ 1536 w 1920"/>
              <a:gd name="T7" fmla="*/ 768 h 1296"/>
              <a:gd name="T8" fmla="*/ 1776 w 1920"/>
              <a:gd name="T9" fmla="*/ 384 h 1296"/>
              <a:gd name="T10" fmla="*/ 1920 w 1920"/>
              <a:gd name="T11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232" y="1252"/>
                  <a:pt x="464" y="1208"/>
                  <a:pt x="672" y="1152"/>
                </a:cubicBezTo>
                <a:cubicBezTo>
                  <a:pt x="880" y="1096"/>
                  <a:pt x="1104" y="1024"/>
                  <a:pt x="1248" y="960"/>
                </a:cubicBezTo>
                <a:cubicBezTo>
                  <a:pt x="1392" y="896"/>
                  <a:pt x="1448" y="864"/>
                  <a:pt x="1536" y="768"/>
                </a:cubicBezTo>
                <a:cubicBezTo>
                  <a:pt x="1624" y="672"/>
                  <a:pt x="1712" y="512"/>
                  <a:pt x="1776" y="384"/>
                </a:cubicBezTo>
                <a:cubicBezTo>
                  <a:pt x="1840" y="256"/>
                  <a:pt x="1880" y="128"/>
                  <a:pt x="19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114800" y="303123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724400" y="2988370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2362200" y="2726432"/>
            <a:ext cx="304800" cy="990600"/>
            <a:chOff x="1440" y="1920"/>
            <a:chExt cx="192" cy="624"/>
          </a:xfrm>
        </p:grpSpPr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a</a:t>
              </a:r>
            </a:p>
          </p:txBody>
        </p:sp>
      </p:grpSp>
      <p:grpSp>
        <p:nvGrpSpPr>
          <p:cNvPr id="45072" name="Group 16"/>
          <p:cNvGrpSpPr>
            <a:grpSpLocks/>
          </p:cNvGrpSpPr>
          <p:nvPr/>
        </p:nvGrpSpPr>
        <p:grpSpPr bwMode="auto">
          <a:xfrm>
            <a:off x="5410200" y="1659632"/>
            <a:ext cx="304800" cy="1738313"/>
            <a:chOff x="3360" y="1248"/>
            <a:chExt cx="192" cy="1095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3456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 i="1">
                  <a:cs typeface="宋体" charset="0"/>
                </a:rPr>
                <a:t>b</a:t>
              </a:r>
            </a:p>
          </p:txBody>
        </p:sp>
      </p:grp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4191000" y="265023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i="1" dirty="0">
                <a:cs typeface="宋体" charset="0"/>
              </a:rPr>
              <a:t>x</a:t>
            </a:r>
            <a:r>
              <a:rPr lang="en-US" altLang="zh-CN" sz="1800" b="1" baseline="-25000" dirty="0">
                <a:cs typeface="宋体" charset="0"/>
              </a:rPr>
              <a:t>1</a:t>
            </a:r>
            <a:endParaRPr lang="en-US" altLang="zh-CN" sz="1800" b="1" i="1" dirty="0">
              <a:cs typeface="宋体" charset="0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4876800" y="2955032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983163" y="3042345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i="1">
                <a:cs typeface="宋体" charset="0"/>
              </a:rPr>
              <a:t>x</a:t>
            </a:r>
            <a:r>
              <a:rPr lang="en-US" altLang="zh-CN" sz="1800" b="1" baseline="-25000">
                <a:cs typeface="宋体" charset="0"/>
              </a:rPr>
              <a:t>2</a:t>
            </a:r>
            <a:endParaRPr lang="en-US" altLang="zh-CN" sz="1800" b="1" i="1">
              <a:cs typeface="宋体" charset="0"/>
            </a:endParaRP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924300" y="2610545"/>
            <a:ext cx="43167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i="1" dirty="0">
                <a:cs typeface="宋体" charset="0"/>
              </a:rPr>
              <a:t>a</a:t>
            </a:r>
            <a:r>
              <a:rPr lang="en-US" altLang="zh-CN" sz="1800" b="1" baseline="-25000" dirty="0">
                <a:cs typeface="宋体" charset="0"/>
              </a:rPr>
              <a:t>1</a:t>
            </a:r>
            <a:endParaRPr lang="en-US" altLang="zh-CN" sz="1800" b="1" i="1" dirty="0">
              <a:cs typeface="宋体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1800" b="1" i="1" dirty="0">
              <a:cs typeface="宋体" charset="0"/>
            </a:endParaRP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787900" y="3115370"/>
            <a:ext cx="64819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i="1" dirty="0">
                <a:cs typeface="宋体" charset="0"/>
              </a:rPr>
              <a:t>b</a:t>
            </a:r>
            <a:r>
              <a:rPr lang="en-US" altLang="zh-CN" sz="1800" b="1" baseline="-25000" dirty="0">
                <a:cs typeface="宋体" charset="0"/>
              </a:rPr>
              <a:t>2</a:t>
            </a:r>
            <a:endParaRPr lang="en-US" altLang="zh-CN" sz="1800" b="1" i="1" dirty="0">
              <a:cs typeface="宋体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1800" b="1" i="1" dirty="0">
              <a:cs typeface="宋体" charset="0"/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990600" y="1798712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cs typeface="宋体" charset="0"/>
              </a:rPr>
              <a:t>When to stop?</a:t>
            </a:r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1676400" y="3853979"/>
            <a:ext cx="4130675" cy="533400"/>
            <a:chOff x="624" y="1776"/>
            <a:chExt cx="2602" cy="336"/>
          </a:xfrm>
        </p:grpSpPr>
        <p:graphicFrame>
          <p:nvGraphicFramePr>
            <p:cNvPr id="6173" name="Object 21"/>
            <p:cNvGraphicFramePr>
              <a:graphicFrameLocks noChangeAspect="1"/>
            </p:cNvGraphicFramePr>
            <p:nvPr/>
          </p:nvGraphicFramePr>
          <p:xfrm>
            <a:off x="624" y="1776"/>
            <a:ext cx="104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8" imgW="901309" imgH="253890" progId="Equation.3">
                    <p:embed/>
                  </p:oleObj>
                </mc:Choice>
                <mc:Fallback>
                  <p:oleObj name="Equation" r:id="rId8" imgW="901309" imgH="253890" progId="Equation.3">
                    <p:embed/>
                    <p:pic>
                      <p:nvPicPr>
                        <p:cNvPr id="617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76"/>
                          <a:ext cx="104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22"/>
            <p:cNvGraphicFramePr>
              <a:graphicFrameLocks noChangeAspect="1"/>
            </p:cNvGraphicFramePr>
            <p:nvPr/>
          </p:nvGraphicFramePr>
          <p:xfrm>
            <a:off x="2400" y="1776"/>
            <a:ext cx="8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0" imgW="672808" imgH="253890" progId="Equation.3">
                    <p:embed/>
                  </p:oleObj>
                </mc:Choice>
                <mc:Fallback>
                  <p:oleObj name="Equation" r:id="rId10" imgW="672808" imgH="253890" progId="Equation.3">
                    <p:embed/>
                    <p:pic>
                      <p:nvPicPr>
                        <p:cNvPr id="61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76"/>
                          <a:ext cx="8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872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cs typeface="楷体_GB2312" charset="0"/>
                </a:rPr>
                <a:t>或</a:t>
              </a:r>
              <a:endParaRPr lang="en-US" altLang="zh-CN" b="1">
                <a:cs typeface="楷体_GB2312" charset="0"/>
              </a:endParaRPr>
            </a:p>
          </p:txBody>
        </p:sp>
      </p:grpSp>
      <p:sp>
        <p:nvSpPr>
          <p:cNvPr id="45081" name="AutoShape 25"/>
          <p:cNvSpPr>
            <a:spLocks noChangeArrowheads="1"/>
          </p:cNvSpPr>
          <p:nvPr/>
        </p:nvSpPr>
        <p:spPr bwMode="auto">
          <a:xfrm>
            <a:off x="5105400" y="4763616"/>
            <a:ext cx="3427040" cy="609600"/>
          </a:xfrm>
          <a:prstGeom prst="wedgeEllipseCallout">
            <a:avLst>
              <a:gd name="adj1" fmla="val -44259"/>
              <a:gd name="adj2" fmla="val -13463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cs typeface="楷体_GB2312" charset="0"/>
              </a:rPr>
              <a:t>不能保证</a:t>
            </a:r>
            <a:r>
              <a:rPr lang="en-US" altLang="zh-CN" sz="2000" b="1">
                <a:cs typeface="宋体" charset="0"/>
              </a:rPr>
              <a:t> </a:t>
            </a:r>
            <a:r>
              <a:rPr lang="en-US" altLang="zh-CN" sz="2000" b="1" i="1">
                <a:cs typeface="宋体" charset="0"/>
              </a:rPr>
              <a:t>x</a:t>
            </a:r>
            <a:r>
              <a:rPr lang="en-US" altLang="zh-CN" sz="2000" b="1">
                <a:cs typeface="宋体" charset="0"/>
              </a:rPr>
              <a:t> </a:t>
            </a:r>
            <a:r>
              <a:rPr lang="zh-CN" altLang="en-US" sz="2000" b="1">
                <a:cs typeface="楷体_GB2312" charset="0"/>
              </a:rPr>
              <a:t>的精度</a:t>
            </a:r>
            <a:endParaRPr lang="en-US" altLang="zh-CN" sz="2000" b="1">
              <a:cs typeface="楷体_GB2312" charset="0"/>
            </a:endParaRPr>
          </a:p>
        </p:txBody>
      </p:sp>
      <p:grpSp>
        <p:nvGrpSpPr>
          <p:cNvPr id="45085" name="Group 29"/>
          <p:cNvGrpSpPr>
            <a:grpSpLocks/>
          </p:cNvGrpSpPr>
          <p:nvPr/>
        </p:nvGrpSpPr>
        <p:grpSpPr bwMode="auto">
          <a:xfrm>
            <a:off x="2741613" y="5221560"/>
            <a:ext cx="3352800" cy="1371600"/>
            <a:chOff x="1728" y="2832"/>
            <a:chExt cx="2112" cy="864"/>
          </a:xfrm>
        </p:grpSpPr>
        <p:sp>
          <p:nvSpPr>
            <p:cNvPr id="45083" name="Freeform 27"/>
            <p:cNvSpPr>
              <a:spLocks/>
            </p:cNvSpPr>
            <p:nvPr/>
          </p:nvSpPr>
          <p:spPr bwMode="auto">
            <a:xfrm>
              <a:off x="1728" y="3264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45084" name="Freeform 28"/>
            <p:cNvSpPr>
              <a:spLocks/>
            </p:cNvSpPr>
            <p:nvPr/>
          </p:nvSpPr>
          <p:spPr bwMode="auto">
            <a:xfrm flipH="1" flipV="1">
              <a:off x="2688" y="2832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grpSp>
        <p:nvGrpSpPr>
          <p:cNvPr id="45087" name="Group 31"/>
          <p:cNvGrpSpPr>
            <a:grpSpLocks/>
          </p:cNvGrpSpPr>
          <p:nvPr/>
        </p:nvGrpSpPr>
        <p:grpSpPr bwMode="auto">
          <a:xfrm>
            <a:off x="1828800" y="4840560"/>
            <a:ext cx="5334000" cy="1828800"/>
            <a:chOff x="1152" y="2592"/>
            <a:chExt cx="3360" cy="1152"/>
          </a:xfrm>
        </p:grpSpPr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1152" y="326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</p:grp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572000" y="2650232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i="1">
                <a:solidFill>
                  <a:srgbClr val="FF3300"/>
                </a:solidFill>
                <a:cs typeface="宋体" charset="0"/>
              </a:rPr>
              <a:t>x*</a:t>
            </a: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2133600" y="567876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038600" y="529776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>
                <a:cs typeface="宋体" charset="0"/>
                <a:sym typeface="Symbol" charset="0"/>
              </a:rPr>
              <a:t></a:t>
            </a:r>
            <a:r>
              <a:rPr lang="en-US" altLang="zh-CN" sz="2000" b="1" baseline="-25000">
                <a:cs typeface="宋体" charset="0"/>
                <a:sym typeface="Symbol" charset="0"/>
              </a:rPr>
              <a:t>2</a:t>
            </a:r>
            <a:endParaRPr lang="en-US" altLang="zh-CN" sz="2000" b="1" i="1">
              <a:cs typeface="宋体" charset="0"/>
            </a:endParaRPr>
          </a:p>
        </p:txBody>
      </p:sp>
      <p:grpSp>
        <p:nvGrpSpPr>
          <p:cNvPr id="45094" name="Group 38"/>
          <p:cNvGrpSpPr>
            <a:grpSpLocks/>
          </p:cNvGrpSpPr>
          <p:nvPr/>
        </p:nvGrpSpPr>
        <p:grpSpPr bwMode="auto">
          <a:xfrm>
            <a:off x="4191000" y="5678760"/>
            <a:ext cx="1981200" cy="549275"/>
            <a:chOff x="2640" y="3120"/>
            <a:chExt cx="1248" cy="346"/>
          </a:xfrm>
        </p:grpSpPr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>
              <a:off x="3792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696" y="32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i="1">
                  <a:cs typeface="宋体" charset="0"/>
                </a:rPr>
                <a:t>x</a:t>
              </a: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2640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FF3300"/>
                  </a:solidFill>
                  <a:cs typeface="宋体" charset="0"/>
                </a:rPr>
                <a:t>x*</a:t>
              </a:r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67544" y="951111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宋体" charset="0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accent2"/>
                </a:solidFill>
                <a:cs typeface="楷体_GB2312" charset="0"/>
              </a:rPr>
              <a:t>原理：</a:t>
            </a:r>
            <a:r>
              <a:rPr lang="zh-CN" altLang="en-US" b="1" dirty="0">
                <a:cs typeface="楷体_GB2312" charset="0"/>
              </a:rPr>
              <a:t>若</a:t>
            </a:r>
            <a:r>
              <a:rPr lang="en-US" altLang="zh-CN" b="1" dirty="0">
                <a:cs typeface="楷体_GB2312" charset="0"/>
              </a:rPr>
              <a:t> </a:t>
            </a:r>
            <a:r>
              <a:rPr lang="en-US" altLang="zh-CN" b="1" i="1" dirty="0">
                <a:cs typeface="楷体_GB2312" charset="0"/>
              </a:rPr>
              <a:t>f</a:t>
            </a:r>
            <a:r>
              <a:rPr lang="en-US" altLang="zh-CN" b="1" dirty="0">
                <a:cs typeface="楷体_GB2312" charset="0"/>
              </a:rPr>
              <a:t> </a:t>
            </a:r>
            <a:r>
              <a:rPr lang="en-US" altLang="zh-CN" b="1" dirty="0">
                <a:cs typeface="楷体_GB2312" charset="0"/>
                <a:sym typeface="Symbol" charset="0"/>
              </a:rPr>
              <a:t>C[</a:t>
            </a:r>
            <a:r>
              <a:rPr lang="en-US" altLang="zh-CN" b="1" i="1" dirty="0">
                <a:cs typeface="楷体_GB2312" charset="0"/>
                <a:sym typeface="Symbol" charset="0"/>
              </a:rPr>
              <a:t>a</a:t>
            </a:r>
            <a:r>
              <a:rPr lang="en-US" altLang="zh-CN" b="1" dirty="0">
                <a:cs typeface="楷体_GB2312" charset="0"/>
                <a:sym typeface="Symbol" charset="0"/>
              </a:rPr>
              <a:t>, </a:t>
            </a:r>
            <a:r>
              <a:rPr lang="en-US" altLang="zh-CN" b="1" i="1" dirty="0">
                <a:cs typeface="楷体_GB2312" charset="0"/>
                <a:sym typeface="Symbol" charset="0"/>
              </a:rPr>
              <a:t>b</a:t>
            </a:r>
            <a:r>
              <a:rPr lang="en-US" altLang="zh-CN" b="1" dirty="0">
                <a:cs typeface="楷体_GB2312" charset="0"/>
                <a:sym typeface="Symbol" charset="0"/>
              </a:rPr>
              <a:t>]</a:t>
            </a:r>
            <a:r>
              <a:rPr lang="zh-CN" altLang="en-US" b="1" dirty="0">
                <a:cs typeface="楷体_GB2312" charset="0"/>
                <a:sym typeface="Symbol" charset="0"/>
              </a:rPr>
              <a:t>，且</a:t>
            </a:r>
            <a:r>
              <a:rPr lang="en-US" altLang="zh-CN" b="1" dirty="0">
                <a:cs typeface="楷体_GB2312" charset="0"/>
                <a:sym typeface="Symbol" charset="0"/>
              </a:rPr>
              <a:t> </a:t>
            </a:r>
            <a:r>
              <a:rPr lang="en-US" altLang="zh-CN" b="1" i="1" dirty="0">
                <a:cs typeface="楷体_GB2312" charset="0"/>
                <a:sym typeface="Symbol" charset="0"/>
              </a:rPr>
              <a:t>f </a:t>
            </a:r>
            <a:r>
              <a:rPr lang="en-US" altLang="zh-CN" b="1" dirty="0">
                <a:cs typeface="楷体_GB2312" charset="0"/>
                <a:sym typeface="Symbol" charset="0"/>
              </a:rPr>
              <a:t>(</a:t>
            </a:r>
            <a:r>
              <a:rPr lang="en-US" altLang="zh-CN" b="1" i="1" dirty="0">
                <a:cs typeface="楷体_GB2312" charset="0"/>
                <a:sym typeface="Symbol" charset="0"/>
              </a:rPr>
              <a:t>a</a:t>
            </a:r>
            <a:r>
              <a:rPr lang="en-US" altLang="zh-CN" b="1" dirty="0">
                <a:cs typeface="楷体_GB2312" charset="0"/>
                <a:sym typeface="Symbol" charset="0"/>
              </a:rPr>
              <a:t>) · </a:t>
            </a:r>
            <a:r>
              <a:rPr lang="en-US" altLang="zh-CN" b="1" i="1" dirty="0">
                <a:cs typeface="楷体_GB2312" charset="0"/>
                <a:sym typeface="Symbol" charset="0"/>
              </a:rPr>
              <a:t>f </a:t>
            </a:r>
            <a:r>
              <a:rPr lang="en-US" altLang="zh-CN" b="1" dirty="0">
                <a:cs typeface="楷体_GB2312" charset="0"/>
                <a:sym typeface="Symbol" charset="0"/>
              </a:rPr>
              <a:t>(</a:t>
            </a:r>
            <a:r>
              <a:rPr lang="en-US" altLang="zh-CN" b="1" i="1" dirty="0">
                <a:cs typeface="楷体_GB2312" charset="0"/>
                <a:sym typeface="Symbol" charset="0"/>
              </a:rPr>
              <a:t>b</a:t>
            </a:r>
            <a:r>
              <a:rPr lang="en-US" altLang="zh-CN" b="1" dirty="0">
                <a:cs typeface="楷体_GB2312" charset="0"/>
                <a:sym typeface="Symbol" charset="0"/>
              </a:rPr>
              <a:t>) &lt; 0</a:t>
            </a:r>
            <a:r>
              <a:rPr lang="zh-CN" altLang="en-US" b="1" dirty="0">
                <a:cs typeface="楷体_GB2312" charset="0"/>
                <a:sym typeface="Symbol" charset="0"/>
              </a:rPr>
              <a:t>，则</a:t>
            </a:r>
            <a:r>
              <a:rPr lang="en-US" altLang="zh-CN" b="1" dirty="0">
                <a:cs typeface="楷体_GB2312" charset="0"/>
                <a:sym typeface="Symbol" charset="0"/>
              </a:rPr>
              <a:t> </a:t>
            </a:r>
            <a:r>
              <a:rPr lang="en-US" altLang="zh-CN" b="1" i="1" dirty="0">
                <a:cs typeface="楷体_GB2312" charset="0"/>
                <a:sym typeface="Symbol" charset="0"/>
              </a:rPr>
              <a:t>f</a:t>
            </a:r>
            <a:r>
              <a:rPr lang="en-US" altLang="zh-CN" b="1" dirty="0">
                <a:cs typeface="楷体_GB2312" charset="0"/>
                <a:sym typeface="Symbol" charset="0"/>
              </a:rPr>
              <a:t> </a:t>
            </a:r>
            <a:r>
              <a:rPr lang="zh-CN" altLang="en-US" b="1" dirty="0">
                <a:cs typeface="楷体_GB2312" charset="0"/>
                <a:sym typeface="Symbol" charset="0"/>
              </a:rPr>
              <a:t>在</a:t>
            </a:r>
            <a:r>
              <a:rPr lang="en-US" altLang="zh-CN" b="1" dirty="0">
                <a:cs typeface="楷体_GB2312" charset="0"/>
                <a:sym typeface="Symbol" charset="0"/>
              </a:rPr>
              <a:t> (</a:t>
            </a:r>
            <a:r>
              <a:rPr lang="en-US" altLang="zh-CN" b="1" i="1" dirty="0">
                <a:cs typeface="楷体_GB2312" charset="0"/>
                <a:sym typeface="Symbol" charset="0"/>
              </a:rPr>
              <a:t>a</a:t>
            </a:r>
            <a:r>
              <a:rPr lang="en-US" altLang="zh-CN" b="1" dirty="0">
                <a:cs typeface="楷体_GB2312" charset="0"/>
                <a:sym typeface="Symbol" charset="0"/>
              </a:rPr>
              <a:t>, </a:t>
            </a:r>
            <a:r>
              <a:rPr lang="en-US" altLang="zh-CN" b="1" i="1" dirty="0">
                <a:cs typeface="楷体_GB2312" charset="0"/>
                <a:sym typeface="Symbol" charset="0"/>
              </a:rPr>
              <a:t>b</a:t>
            </a:r>
            <a:r>
              <a:rPr lang="en-US" altLang="zh-CN" b="1" dirty="0">
                <a:cs typeface="楷体_GB2312" charset="0"/>
                <a:sym typeface="Symbol" charset="0"/>
              </a:rPr>
              <a:t>) </a:t>
            </a:r>
            <a:r>
              <a:rPr lang="zh-CN" altLang="en-US" b="1" dirty="0">
                <a:cs typeface="楷体_GB2312" charset="0"/>
                <a:sym typeface="Symbol" charset="0"/>
              </a:rPr>
              <a:t>上必有一根</a:t>
            </a:r>
            <a:endParaRPr lang="en-US" altLang="zh-CN" sz="36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15FCE82-4886-8D42-8E61-2635D4682DEE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、二分法 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Bisection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Method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DCB10682-3BEC-B946-8190-BB67652056D6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9" grpId="0" autoUpdateAnimBg="0"/>
      <p:bldP spid="45070" grpId="0" autoUpdateAnimBg="0"/>
      <p:bldP spid="45074" grpId="0" autoUpdateAnimBg="0"/>
      <p:bldP spid="45075" grpId="0" autoUpdateAnimBg="0"/>
      <p:bldP spid="45076" grpId="0" animBg="1" autoUpdateAnimBg="0"/>
      <p:bldP spid="45081" grpId="0" animBg="1" autoUpdateAnimBg="0"/>
      <p:bldP spid="45088" grpId="0" autoUpdateAnimBg="0"/>
      <p:bldP spid="450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kumimoji="1" lang="en-US" altLang="zh-CN" sz="1800" b="1">
                <a:cs typeface="宋体" charset="0"/>
              </a:rPr>
              <a:t>§2  Bisection Method</a:t>
            </a:r>
            <a:endParaRPr kumimoji="1" lang="en-US" altLang="zh-CN" sz="2000" b="1">
              <a:solidFill>
                <a:schemeClr val="tx2"/>
              </a:solidFill>
              <a:cs typeface="楷体_GB2312" charset="0"/>
            </a:endParaRP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609600" y="228600"/>
            <a:ext cx="1905000" cy="1371600"/>
            <a:chOff x="480" y="384"/>
            <a:chExt cx="1200" cy="864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480" y="480"/>
              <a:ext cx="12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accent2"/>
                  </a:solidFill>
                  <a:cs typeface="楷体_GB2312" charset="0"/>
                </a:rPr>
                <a:t>误差</a:t>
              </a:r>
              <a:r>
                <a:rPr kumimoji="1" lang="en-US" altLang="zh-CN" sz="2400" b="1" dirty="0">
                  <a:cs typeface="楷体_GB2312" charset="0"/>
                </a:rPr>
                <a:t>   </a:t>
              </a:r>
              <a:r>
                <a:rPr kumimoji="1" lang="zh-CN" altLang="en-US" sz="2400" b="1" dirty="0">
                  <a:cs typeface="楷体_GB2312" charset="0"/>
                </a:rPr>
                <a:t>分析：</a:t>
              </a:r>
              <a:endParaRPr kumimoji="1" lang="en-US" altLang="zh-CN" sz="2400" b="1" dirty="0">
                <a:cs typeface="楷体_GB2312" charset="0"/>
              </a:endParaRPr>
            </a:p>
          </p:txBody>
        </p:sp>
        <p:pic>
          <p:nvPicPr>
            <p:cNvPr id="7214" name="Picture 4" descr="MAGNIF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628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090" name="Group 10"/>
          <p:cNvGrpSpPr>
            <a:grpSpLocks/>
          </p:cNvGrpSpPr>
          <p:nvPr/>
        </p:nvGrpSpPr>
        <p:grpSpPr bwMode="auto">
          <a:xfrm>
            <a:off x="1828800" y="685800"/>
            <a:ext cx="5400675" cy="665163"/>
            <a:chOff x="1200" y="816"/>
            <a:chExt cx="3402" cy="419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200" y="9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cs typeface="楷体_GB2312" charset="0"/>
                </a:rPr>
                <a:t>第</a:t>
              </a:r>
              <a:r>
                <a:rPr kumimoji="1" lang="en-US" altLang="zh-CN" sz="2400" b="1" dirty="0">
                  <a:cs typeface="楷体_GB2312" charset="0"/>
                </a:rPr>
                <a:t>1</a:t>
              </a:r>
              <a:r>
                <a:rPr kumimoji="1" lang="zh-CN" altLang="en-US" sz="2400" b="1" dirty="0">
                  <a:cs typeface="楷体_GB2312" charset="0"/>
                </a:rPr>
                <a:t>步产生的</a:t>
              </a:r>
              <a:endParaRPr kumimoji="1" lang="en-US" altLang="zh-CN" sz="2400" b="1" dirty="0">
                <a:cs typeface="楷体_GB2312" charset="0"/>
              </a:endParaRPr>
            </a:p>
          </p:txBody>
        </p:sp>
        <p:graphicFrame>
          <p:nvGraphicFramePr>
            <p:cNvPr id="7210" name="Object 7"/>
            <p:cNvGraphicFramePr>
              <a:graphicFrameLocks noChangeAspect="1"/>
            </p:cNvGraphicFramePr>
            <p:nvPr/>
          </p:nvGraphicFramePr>
          <p:xfrm>
            <a:off x="2352" y="816"/>
            <a:ext cx="61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Equation" r:id="rId9" imgW="672808" imgH="393529" progId="Equation.3">
                    <p:embed/>
                  </p:oleObj>
                </mc:Choice>
                <mc:Fallback>
                  <p:oleObj name="Equation" r:id="rId9" imgW="672808" imgH="393529" progId="Equation.3">
                    <p:embed/>
                    <p:pic>
                      <p:nvPicPr>
                        <p:cNvPr id="721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816"/>
                          <a:ext cx="61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976" y="91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>
                  <a:cs typeface="楷体_GB2312" charset="0"/>
                </a:rPr>
                <a:t>有误差</a:t>
              </a:r>
              <a:endParaRPr kumimoji="1" lang="en-US" altLang="zh-CN" sz="2400" b="1" dirty="0">
                <a:cs typeface="宋体" charset="0"/>
              </a:endParaRPr>
            </a:p>
          </p:txBody>
        </p:sp>
        <p:graphicFrame>
          <p:nvGraphicFramePr>
            <p:cNvPr id="7212" name="Object 9"/>
            <p:cNvGraphicFramePr>
              <a:graphicFrameLocks noChangeAspect="1"/>
            </p:cNvGraphicFramePr>
            <p:nvPr/>
          </p:nvGraphicFramePr>
          <p:xfrm>
            <a:off x="3648" y="816"/>
            <a:ext cx="95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Equation" r:id="rId11" imgW="1002865" imgH="393529" progId="Equation.3">
                    <p:embed/>
                  </p:oleObj>
                </mc:Choice>
                <mc:Fallback>
                  <p:oleObj name="Equation" r:id="rId11" imgW="1002865" imgH="393529" progId="Equation.3">
                    <p:embed/>
                    <p:pic>
                      <p:nvPicPr>
                        <p:cNvPr id="72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95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828800" y="1447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cs typeface="楷体_GB2312" charset="0"/>
              </a:rPr>
              <a:t>第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k </a:t>
            </a:r>
            <a:r>
              <a:rPr kumimoji="1" lang="zh-CN" altLang="en-US" sz="2400" b="1" dirty="0">
                <a:cs typeface="楷体_GB2312" charset="0"/>
              </a:rPr>
              <a:t>步产生的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 err="1">
                <a:cs typeface="楷体_GB2312" charset="0"/>
              </a:rPr>
              <a:t>x</a:t>
            </a:r>
            <a:r>
              <a:rPr kumimoji="1" lang="en-US" altLang="zh-CN" sz="2400" b="1" i="1" baseline="-25000" dirty="0" err="1">
                <a:cs typeface="楷体_GB2312" charset="0"/>
              </a:rPr>
              <a:t>k</a:t>
            </a:r>
            <a:r>
              <a:rPr kumimoji="1" lang="en-US" altLang="zh-CN" sz="2400" b="1" i="1" baseline="-25000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 </a:t>
            </a:r>
            <a:r>
              <a:rPr kumimoji="1" lang="zh-CN" altLang="en-US" sz="2400" b="1" dirty="0">
                <a:cs typeface="楷体_GB2312" charset="0"/>
              </a:rPr>
              <a:t>有误差</a:t>
            </a:r>
            <a:endParaRPr kumimoji="1" lang="en-US" altLang="zh-CN" sz="2400" b="1" dirty="0">
              <a:cs typeface="楷体_GB2312" charset="0"/>
            </a:endParaRP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5181600" y="1295400"/>
          <a:ext cx="18018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3" imgW="1016000" imgH="393700" progId="Equation.3">
                  <p:embed/>
                </p:oleObj>
              </mc:Choice>
              <mc:Fallback>
                <p:oleObj name="Equation" r:id="rId13" imgW="1016000" imgH="393700" progId="Equation.3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18018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96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cs typeface="楷体_GB2312" charset="0"/>
              </a:rPr>
              <a:t>对于给定的精度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  <a:sym typeface="Symbol" charset="0"/>
              </a:rPr>
              <a:t></a:t>
            </a:r>
            <a:r>
              <a:rPr kumimoji="1" lang="en-US" altLang="zh-CN" sz="2400" b="1" dirty="0">
                <a:cs typeface="楷体_GB2312" charset="0"/>
                <a:sym typeface="Symbol" charset="0"/>
              </a:rPr>
              <a:t> ,</a:t>
            </a:r>
            <a:r>
              <a:rPr kumimoji="1" lang="zh-CN" altLang="en-US" sz="2400" b="1" dirty="0">
                <a:cs typeface="楷体_GB2312" charset="0"/>
              </a:rPr>
              <a:t>可估计二分法所需的步数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k </a:t>
            </a:r>
            <a:r>
              <a:rPr kumimoji="1" lang="zh-CN" altLang="en-US" sz="2400" b="1" dirty="0">
                <a:cs typeface="楷体_GB2312" charset="0"/>
              </a:rPr>
              <a:t>：</a:t>
            </a:r>
            <a:endParaRPr kumimoji="1" lang="en-US" altLang="zh-CN" sz="2400" b="1" i="1" dirty="0">
              <a:cs typeface="楷体_GB2312" charset="0"/>
            </a:endParaRP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676400" y="2362200"/>
          <a:ext cx="5140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5" imgW="2273300" imgH="393700" progId="Equation.3">
                  <p:embed/>
                </p:oleObj>
              </mc:Choice>
              <mc:Fallback>
                <p:oleObj name="Equation" r:id="rId15" imgW="2273300" imgH="393700" progId="Equation.3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1403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0" name="Group 30"/>
          <p:cNvGrpSpPr>
            <a:grpSpLocks/>
          </p:cNvGrpSpPr>
          <p:nvPr/>
        </p:nvGrpSpPr>
        <p:grpSpPr bwMode="auto">
          <a:xfrm flipV="1">
            <a:off x="762000" y="2895600"/>
            <a:ext cx="685800" cy="838200"/>
            <a:chOff x="2355" y="3183"/>
            <a:chExt cx="649" cy="841"/>
          </a:xfrm>
        </p:grpSpPr>
        <p:sp>
          <p:nvSpPr>
            <p:cNvPr id="7195" name="Freeform 16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17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18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Freeform 19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20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21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22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23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24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25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Freeform 26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Freeform 27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28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29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762000" y="3962400"/>
            <a:ext cx="685800" cy="762000"/>
            <a:chOff x="2355" y="3183"/>
            <a:chExt cx="649" cy="841"/>
          </a:xfrm>
        </p:grpSpPr>
        <p:sp>
          <p:nvSpPr>
            <p:cNvPr id="7181" name="Freeform 40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41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42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43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44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45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46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47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48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49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50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51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52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53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1600200" y="3124200"/>
            <a:ext cx="579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altLang="zh-CN" sz="2400" b="1" dirty="0">
                <a:cs typeface="楷体_GB2312" charset="0"/>
              </a:rPr>
              <a:t>①</a:t>
            </a:r>
            <a:r>
              <a:rPr kumimoji="1" lang="zh-CN" altLang="en-US" sz="2400" b="1" dirty="0">
                <a:cs typeface="楷体_GB2312" charset="0"/>
              </a:rPr>
              <a:t>简单</a:t>
            </a:r>
            <a:r>
              <a:rPr kumimoji="1" lang="en-US" altLang="zh-CN" sz="2400" b="1" dirty="0">
                <a:cs typeface="楷体_GB2312" charset="0"/>
              </a:rPr>
              <a:t>;  </a:t>
            </a:r>
          </a:p>
          <a:p>
            <a:pPr>
              <a:lnSpc>
                <a:spcPct val="90000"/>
              </a:lnSpc>
              <a:defRPr/>
            </a:pPr>
            <a:r>
              <a:rPr kumimoji="1" lang="en-US" altLang="zh-CN" sz="2400" b="1" dirty="0">
                <a:cs typeface="楷体_GB2312" charset="0"/>
              </a:rPr>
              <a:t>② </a:t>
            </a:r>
            <a:r>
              <a:rPr kumimoji="1" lang="zh-CN" altLang="en-US" sz="2400" b="1" dirty="0">
                <a:cs typeface="楷体_GB2312" charset="0"/>
              </a:rPr>
              <a:t>对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</a:t>
            </a:r>
            <a:r>
              <a:rPr kumimoji="1" lang="en-US" altLang="zh-CN" sz="2400" b="1" i="1" dirty="0">
                <a:cs typeface="楷体_GB2312" charset="0"/>
              </a:rPr>
              <a:t> </a:t>
            </a:r>
            <a:r>
              <a:rPr kumimoji="1" lang="zh-CN" altLang="en-US" sz="2400" b="1" dirty="0">
                <a:cs typeface="楷体_GB2312" charset="0"/>
              </a:rPr>
              <a:t>要求不高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zh-CN" altLang="en-US" sz="2400" b="1" dirty="0">
                <a:cs typeface="楷体_GB2312" charset="0"/>
              </a:rPr>
              <a:t>只要连续即可</a:t>
            </a:r>
            <a:r>
              <a:rPr kumimoji="1" lang="en-US" altLang="zh-CN" sz="2400" b="1" dirty="0">
                <a:cs typeface="楷体_GB2312" charset="0"/>
              </a:rPr>
              <a:t>) .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1600200" y="4038600"/>
            <a:ext cx="39624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altLang="zh-CN" sz="2400" b="1" dirty="0">
                <a:cs typeface="楷体_GB2312" charset="0"/>
              </a:rPr>
              <a:t>①</a:t>
            </a:r>
            <a:r>
              <a:rPr kumimoji="1" lang="zh-CN" altLang="en-US" sz="2400" b="1" dirty="0">
                <a:cs typeface="楷体_GB2312" charset="0"/>
              </a:rPr>
              <a:t>无法求复根及偶重根</a:t>
            </a:r>
            <a:r>
              <a:rPr kumimoji="1" lang="en-US" altLang="zh-CN" sz="2400" b="1" dirty="0">
                <a:cs typeface="楷体_GB2312" charset="0"/>
              </a:rPr>
              <a:t>  </a:t>
            </a:r>
          </a:p>
          <a:p>
            <a:pPr>
              <a:lnSpc>
                <a:spcPct val="90000"/>
              </a:lnSpc>
              <a:defRPr/>
            </a:pPr>
            <a:r>
              <a:rPr kumimoji="1" lang="en-US" altLang="zh-CN" sz="2400" b="1" dirty="0">
                <a:cs typeface="楷体_GB2312" charset="0"/>
              </a:rPr>
              <a:t>② </a:t>
            </a:r>
            <a:r>
              <a:rPr kumimoji="1" lang="zh-CN" altLang="en-US" sz="2400" b="1" dirty="0">
                <a:cs typeface="楷体_GB2312" charset="0"/>
              </a:rPr>
              <a:t>收敛慢</a:t>
            </a:r>
            <a:r>
              <a:rPr kumimoji="1" lang="en-US" altLang="zh-CN" sz="2400" b="1" dirty="0">
                <a:cs typeface="楷体_GB2312" charset="0"/>
              </a:rPr>
              <a:t>  </a:t>
            </a:r>
          </a:p>
        </p:txBody>
      </p:sp>
      <p:sp>
        <p:nvSpPr>
          <p:cNvPr id="46136" name="AutoShape 56" descr="再生纸"/>
          <p:cNvSpPr>
            <a:spLocks noChangeArrowheads="1"/>
          </p:cNvSpPr>
          <p:nvPr/>
        </p:nvSpPr>
        <p:spPr bwMode="auto">
          <a:xfrm>
            <a:off x="457200" y="4940340"/>
            <a:ext cx="8064500" cy="1736646"/>
          </a:xfrm>
          <a:prstGeom prst="roundRect">
            <a:avLst>
              <a:gd name="adj" fmla="val 16667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cs typeface="楷体_GB2312" charset="0"/>
              </a:rPr>
              <a:t>注：</a:t>
            </a:r>
            <a:r>
              <a:rPr kumimoji="1" lang="zh-CN" altLang="en-US" sz="2400" b="1" dirty="0">
                <a:cs typeface="楷体_GB2312" charset="0"/>
              </a:rPr>
              <a:t>用二分法求根，最好先给出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x</a:t>
            </a:r>
            <a:r>
              <a:rPr kumimoji="1" lang="en-US" altLang="zh-CN" sz="2400" b="1" dirty="0">
                <a:cs typeface="楷体_GB2312" charset="0"/>
              </a:rPr>
              <a:t>)</a:t>
            </a:r>
            <a:r>
              <a:rPr kumimoji="1" lang="en-US" altLang="zh-CN" sz="2400" b="1" i="1" dirty="0">
                <a:cs typeface="楷体_GB2312" charset="0"/>
              </a:rPr>
              <a:t> </a:t>
            </a:r>
            <a:r>
              <a:rPr kumimoji="1" lang="zh-CN" altLang="en-US" sz="2400" b="1" dirty="0">
                <a:cs typeface="楷体_GB2312" charset="0"/>
              </a:rPr>
              <a:t>草图以确定根的大概位置。或用搜索程序，将</a:t>
            </a:r>
            <a:r>
              <a:rPr kumimoji="1" lang="en-US" altLang="zh-CN" sz="2400" b="1" dirty="0">
                <a:cs typeface="楷体_GB2312" charset="0"/>
              </a:rPr>
              <a:t>[</a:t>
            </a:r>
            <a:r>
              <a:rPr kumimoji="1" lang="en-US" altLang="zh-CN" sz="2400" b="1" i="1" dirty="0">
                <a:cs typeface="楷体_GB2312" charset="0"/>
              </a:rPr>
              <a:t>a</a:t>
            </a:r>
            <a:r>
              <a:rPr kumimoji="1" lang="en-US" altLang="zh-CN" sz="2400" b="1" dirty="0">
                <a:cs typeface="楷体_GB2312" charset="0"/>
              </a:rPr>
              <a:t>, 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dirty="0">
                <a:cs typeface="楷体_GB2312" charset="0"/>
              </a:rPr>
              <a:t>]</a:t>
            </a:r>
            <a:r>
              <a:rPr kumimoji="1" lang="zh-CN" altLang="en-US" sz="2400" b="1" dirty="0">
                <a:cs typeface="楷体_GB2312" charset="0"/>
              </a:rPr>
              <a:t>分为若干小区间，对每一个满足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 err="1">
                <a:cs typeface="楷体_GB2312" charset="0"/>
              </a:rPr>
              <a:t>a</a:t>
            </a:r>
            <a:r>
              <a:rPr kumimoji="1" lang="en-US" altLang="zh-CN" sz="2400" b="1" i="1" baseline="-25000" dirty="0" err="1">
                <a:cs typeface="楷体_GB2312" charset="0"/>
              </a:rPr>
              <a:t>k</a:t>
            </a:r>
            <a:r>
              <a:rPr kumimoji="1" lang="en-US" altLang="zh-CN" sz="2400" b="1" dirty="0">
                <a:cs typeface="楷体_GB2312" charset="0"/>
              </a:rPr>
              <a:t>)·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i="1" baseline="-25000" dirty="0">
                <a:cs typeface="楷体_GB2312" charset="0"/>
              </a:rPr>
              <a:t>k</a:t>
            </a:r>
            <a:r>
              <a:rPr kumimoji="1" lang="en-US" altLang="zh-CN" sz="2400" b="1" dirty="0">
                <a:cs typeface="楷体_GB2312" charset="0"/>
              </a:rPr>
              <a:t>) &lt; 0 </a:t>
            </a:r>
            <a:r>
              <a:rPr kumimoji="1" lang="zh-CN" altLang="en-US" sz="2400" b="1" dirty="0">
                <a:cs typeface="楷体_GB2312" charset="0"/>
              </a:rPr>
              <a:t>的区间调用二分法程序，可找出区间</a:t>
            </a:r>
            <a:r>
              <a:rPr kumimoji="1" lang="en-US" altLang="zh-CN" sz="2400" b="1" dirty="0">
                <a:cs typeface="楷体_GB2312" charset="0"/>
              </a:rPr>
              <a:t>[</a:t>
            </a:r>
            <a:r>
              <a:rPr kumimoji="1" lang="en-US" altLang="zh-CN" sz="2400" b="1" i="1" dirty="0">
                <a:cs typeface="楷体_GB2312" charset="0"/>
              </a:rPr>
              <a:t>a</a:t>
            </a:r>
            <a:r>
              <a:rPr kumimoji="1" lang="en-US" altLang="zh-CN" sz="2400" b="1" dirty="0">
                <a:cs typeface="楷体_GB2312" charset="0"/>
              </a:rPr>
              <a:t>, 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dirty="0">
                <a:cs typeface="楷体_GB2312" charset="0"/>
              </a:rPr>
              <a:t>]</a:t>
            </a:r>
            <a:r>
              <a:rPr kumimoji="1" lang="zh-CN" altLang="en-US" sz="2400" b="1" dirty="0">
                <a:cs typeface="楷体_GB2312" charset="0"/>
              </a:rPr>
              <a:t>内的多个根，且不必要求</a:t>
            </a:r>
            <a:r>
              <a:rPr kumimoji="1" lang="en-US" altLang="zh-CN" sz="2400" b="1" dirty="0">
                <a:cs typeface="楷体_GB2312" charset="0"/>
              </a:rPr>
              <a:t> 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a</a:t>
            </a:r>
            <a:r>
              <a:rPr kumimoji="1" lang="en-US" altLang="zh-CN" sz="2400" b="1" dirty="0">
                <a:cs typeface="楷体_GB2312" charset="0"/>
              </a:rPr>
              <a:t>)·</a:t>
            </a:r>
            <a:r>
              <a:rPr kumimoji="1" lang="en-US" altLang="zh-CN" sz="2400" b="1" i="1" dirty="0">
                <a:cs typeface="楷体_GB2312" charset="0"/>
              </a:rPr>
              <a:t>f </a:t>
            </a:r>
            <a:r>
              <a:rPr kumimoji="1" lang="en-US" altLang="zh-CN" sz="2400" b="1" dirty="0">
                <a:cs typeface="楷体_GB2312" charset="0"/>
              </a:rPr>
              <a:t>(</a:t>
            </a:r>
            <a:r>
              <a:rPr kumimoji="1" lang="en-US" altLang="zh-CN" sz="2400" b="1" i="1" dirty="0">
                <a:cs typeface="楷体_GB2312" charset="0"/>
              </a:rPr>
              <a:t>b</a:t>
            </a:r>
            <a:r>
              <a:rPr kumimoji="1" lang="en-US" altLang="zh-CN" sz="2400" b="1" dirty="0">
                <a:cs typeface="楷体_GB2312" charset="0"/>
              </a:rPr>
              <a:t>) &lt; 0 </a:t>
            </a:r>
            <a:r>
              <a:rPr kumimoji="1" lang="zh-CN" altLang="en-US" sz="2400" b="1" dirty="0">
                <a:cs typeface="楷体_GB2312" charset="0"/>
              </a:rPr>
              <a:t>。</a:t>
            </a:r>
            <a:endParaRPr kumimoji="1" lang="en-US" altLang="zh-CN" sz="2400" b="1" dirty="0"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  <p:bldP spid="46093" grpId="0" autoUpdateAnimBg="0"/>
      <p:bldP spid="46134" grpId="0" autoUpdateAnimBg="0"/>
      <p:bldP spid="46135" grpId="0" autoUpdateAnimBg="0"/>
      <p:bldP spid="4613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916832"/>
          <a:ext cx="8352928" cy="4268000"/>
        </p:xfrm>
        <a:graphic>
          <a:graphicData uri="http://schemas.openxmlformats.org/drawingml/2006/table">
            <a:tbl>
              <a:tblPr/>
              <a:tblGrid>
                <a:gridCol w="80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有根区间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f(xn)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误差上限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[10, 11]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[10.5, 11]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-1.4375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[10.75, 11]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1.265625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[10.75, 10.875]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10.8125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-0.08984375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[10.8125, 10.875]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10.84375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0.586914063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[10.8125, 10.84375]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10.828125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0.248291016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[10.8125, 10.828125]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10.8203125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0.079162598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0.0078125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[10.8125, 10.8203125]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10.81640625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-0.005355835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0.00390625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[10.81640625, 10.8203125]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10.81835938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0.036899567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0.001953125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[10.81640625, 10.818359375]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10.81738281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0.000976563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647564" y="384332"/>
            <a:ext cx="7848872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习题、验证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x^2-117=0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在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[10,11]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内有唯一实根</a:t>
            </a:r>
            <a:r>
              <a:rPr kumimoji="1" lang="zh-CN" altLang="zh-CN" sz="2400" b="1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用二分法求解此根，误差不超过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10^(-1)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。若要误差不超过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10^(-3)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或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10^(-4)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，问要作多少次二分？（</a:t>
            </a:r>
            <a:r>
              <a:rPr kumimoji="1" lang="en-US" altLang="zh-CN" sz="2400" b="1" dirty="0">
                <a:latin typeface="黑体"/>
                <a:ea typeface="黑体"/>
                <a:cs typeface="黑体"/>
              </a:rPr>
              <a:t>log2=0.3010</a:t>
            </a:r>
            <a:r>
              <a:rPr kumimoji="1" lang="zh-CN" altLang="en-US" sz="2400" b="1" dirty="0">
                <a:latin typeface="黑体"/>
                <a:ea typeface="黑体"/>
                <a:cs typeface="黑体"/>
              </a:rPr>
              <a:t>）</a:t>
            </a:r>
            <a:endParaRPr kumimoji="1" lang="en-US" altLang="zh-CN" sz="2400" b="1" dirty="0">
              <a:latin typeface="黑体"/>
              <a:ea typeface="黑体"/>
              <a:cs typeface="黑体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952" y="6393666"/>
            <a:ext cx="3159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cs typeface="楷体_GB2312" charset="0"/>
              </a:rPr>
              <a:t>分别要作</a:t>
            </a:r>
            <a:r>
              <a:rPr kumimoji="1" lang="en-US" altLang="zh-CN" dirty="0">
                <a:cs typeface="楷体_GB2312" charset="0"/>
              </a:rPr>
              <a:t>10</a:t>
            </a:r>
            <a:r>
              <a:rPr kumimoji="1" lang="zh-CN" altLang="en-US" dirty="0">
                <a:cs typeface="楷体_GB2312" charset="0"/>
              </a:rPr>
              <a:t>、</a:t>
            </a:r>
            <a:r>
              <a:rPr kumimoji="1" lang="en-US" altLang="zh-CN" dirty="0">
                <a:cs typeface="楷体_GB2312" charset="0"/>
              </a:rPr>
              <a:t>14</a:t>
            </a:r>
            <a:r>
              <a:rPr kumimoji="1" lang="zh-CN" altLang="en-US" dirty="0">
                <a:cs typeface="楷体_GB2312" charset="0"/>
              </a:rPr>
              <a:t>次二分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/>
          <p:cNvSpPr txBox="1">
            <a:spLocks noChangeArrowheads="1"/>
          </p:cNvSpPr>
          <p:nvPr/>
        </p:nvSpPr>
        <p:spPr bwMode="auto">
          <a:xfrm>
            <a:off x="1295128" y="3068960"/>
            <a:ext cx="784887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3600" b="1" dirty="0">
                <a:latin typeface="黑体"/>
                <a:ea typeface="黑体"/>
                <a:cs typeface="黑体"/>
              </a:rPr>
              <a:t>没法确定根的区间怎么办呢？</a:t>
            </a:r>
            <a:endParaRPr kumimoji="1" lang="en-US" altLang="zh-CN" sz="3600" b="1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838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、不动点迭代法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FBDBB-8250-B241-9843-EBEBDEE3718D}"/>
              </a:ext>
            </a:extLst>
          </p:cNvPr>
          <p:cNvSpPr txBox="1"/>
          <p:nvPr/>
        </p:nvSpPr>
        <p:spPr>
          <a:xfrm>
            <a:off x="381000" y="1143000"/>
            <a:ext cx="44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非线性方程求根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FC85858A-9107-574A-A747-70B143E14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777" y="1972270"/>
                <a:ext cx="19053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𝒇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) 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i="1" dirty="0">
                  <a:cs typeface="宋体" charset="0"/>
                </a:endParaRPr>
              </a:p>
            </p:txBody>
          </p:sp>
        </mc:Choice>
        <mc:Fallback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FC85858A-9107-574A-A747-70B143E1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777" y="1972270"/>
                <a:ext cx="1905358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EEFBF4D6-EB01-694C-93C6-D22B4E1AB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642" y="1972270"/>
                <a:ext cx="16767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𝒈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 dirty="0">
                  <a:cs typeface="宋体" charset="0"/>
                </a:endParaRPr>
              </a:p>
            </p:txBody>
          </p:sp>
        </mc:Choice>
        <mc:Fallback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EEFBF4D6-EB01-694C-93C6-D22B4E1AB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642" y="1972270"/>
                <a:ext cx="1676758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8">
            <a:extLst>
              <a:ext uri="{FF2B5EF4-FFF2-40B4-BE49-F238E27FC236}">
                <a16:creationId xmlns:a16="http://schemas.microsoft.com/office/drawing/2014/main" id="{FE8F066F-DDC4-A743-BB2B-19B6E3E4D68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43670"/>
            <a:ext cx="1447800" cy="533400"/>
            <a:chOff x="1680" y="720"/>
            <a:chExt cx="912" cy="336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37D4F8F7-3402-3D41-AC37-BCF77F0E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503761A1-36AD-FE42-96DA-4D10E250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rPr>
                <a:t>等价变换</a:t>
              </a:r>
              <a:endPara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楷体_GB231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D97F63DD-E0ED-DD48-8B34-A05BAE599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510135"/>
                <a:ext cx="2611293" cy="461665"/>
              </a:xfrm>
              <a:prstGeom prst="wedgeEllipseCallout">
                <a:avLst>
                  <a:gd name="adj1" fmla="val 979"/>
                  <a:gd name="adj2" fmla="val -7554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𝒇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) 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的根</a:t>
                </a:r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endParaRPr>
              </a:p>
            </p:txBody>
          </p:sp>
        </mc:Choice>
        <mc:Fallback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D97F63DD-E0ED-DD48-8B34-A05BAE599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10135"/>
                <a:ext cx="2611293" cy="461665"/>
              </a:xfrm>
              <a:prstGeom prst="wedgeEllipseCallout">
                <a:avLst>
                  <a:gd name="adj1" fmla="val 979"/>
                  <a:gd name="adj2" fmla="val -75547"/>
                </a:avLst>
              </a:prstGeom>
              <a:blipFill>
                <a:blip r:embed="rId5"/>
                <a:stretch>
                  <a:fillRect b="-319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252327E0-6725-D344-BE53-C889A7DAA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600" y="2498725"/>
                <a:ext cx="3200400" cy="542604"/>
              </a:xfrm>
              <a:prstGeom prst="wedgeEllipseCallout">
                <a:avLst>
                  <a:gd name="adj1" fmla="val 5752"/>
                  <a:gd name="adj2" fmla="val -7400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) 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不动点</a:t>
                </a:r>
                <a:endParaRPr lang="en-US" altLang="zh-CN" sz="2400" b="1" dirty="0">
                  <a:solidFill>
                    <a:srgbClr val="0000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endParaRPr>
              </a:p>
            </p:txBody>
          </p:sp>
        </mc:Choice>
        <mc:Fallback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252327E0-6725-D344-BE53-C889A7DAA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498725"/>
                <a:ext cx="3200400" cy="542604"/>
              </a:xfrm>
              <a:prstGeom prst="wedgeEllipseCallout">
                <a:avLst>
                  <a:gd name="adj1" fmla="val 5752"/>
                  <a:gd name="adj2" fmla="val -74008"/>
                </a:avLst>
              </a:prstGeom>
              <a:blipFill>
                <a:blip r:embed="rId6"/>
                <a:stretch>
                  <a:fillRect b="-163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AutoShape 11">
            <a:extLst>
              <a:ext uri="{FF2B5EF4-FFF2-40B4-BE49-F238E27FC236}">
                <a16:creationId xmlns:a16="http://schemas.microsoft.com/office/drawing/2014/main" id="{BBB6CB98-AA7C-F64B-BFE6-DF65F961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16" y="272732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宋体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AE164-2428-D34B-AE62-5AA839AB8606}"/>
              </a:ext>
            </a:extLst>
          </p:cNvPr>
          <p:cNvSpPr txBox="1"/>
          <p:nvPr/>
        </p:nvSpPr>
        <p:spPr>
          <a:xfrm>
            <a:off x="5791200" y="5481935"/>
            <a:ext cx="25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不动点迭代法</a:t>
            </a:r>
            <a:endParaRPr lang="en-US" altLang="zh-CN" sz="2400" b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724877-1E53-5741-A7D3-FAFC264AB6B9}"/>
              </a:ext>
            </a:extLst>
          </p:cNvPr>
          <p:cNvGrpSpPr/>
          <p:nvPr/>
        </p:nvGrpSpPr>
        <p:grpSpPr>
          <a:xfrm>
            <a:off x="381000" y="3115270"/>
            <a:ext cx="3501603" cy="2595265"/>
            <a:chOff x="782493" y="4262735"/>
            <a:chExt cx="3501603" cy="259526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8B10D1-FF51-E342-9068-370112921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0826" y="4843285"/>
              <a:ext cx="2437014" cy="1862315"/>
            </a:xfrm>
            <a:prstGeom prst="rect">
              <a:avLst/>
            </a:prstGeom>
          </p:spPr>
        </p:pic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BCD2FED6-851B-9C49-99DF-B6F261788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057" y="5943600"/>
              <a:ext cx="300388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6CE21FDA-F5FA-644A-A241-A27B6C2E8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399" y="4425914"/>
              <a:ext cx="8021" cy="24320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15608A-EFD0-424D-9F33-FB8844799B0D}"/>
                    </a:ext>
                  </a:extLst>
                </p:cNvPr>
                <p:cNvSpPr/>
                <p:nvPr/>
              </p:nvSpPr>
              <p:spPr>
                <a:xfrm>
                  <a:off x="3852568" y="5867400"/>
                  <a:ext cx="4315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N" sz="2400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61B9B7B-D03A-FD47-91F4-4D1AEA7BA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568" y="5867400"/>
                  <a:ext cx="43152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F63F33C-09F6-8C41-BE6D-BF61D36EF931}"/>
                    </a:ext>
                  </a:extLst>
                </p:cNvPr>
                <p:cNvSpPr/>
                <p:nvPr/>
              </p:nvSpPr>
              <p:spPr>
                <a:xfrm>
                  <a:off x="1314660" y="4262735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CN" sz="2400" b="1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036D046-1C79-AB48-AD80-02DD16A4C8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660" y="4262735"/>
                  <a:ext cx="437940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686904E0-FCEF-D749-A4DA-3608127AA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867400"/>
              <a:ext cx="8021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24652EA0-3920-8347-88B7-1EE143DAB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9200" y="4800600"/>
              <a:ext cx="152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B3D490E-48C3-3648-9450-125F39C69F07}"/>
                    </a:ext>
                  </a:extLst>
                </p:cNvPr>
                <p:cNvSpPr/>
                <p:nvPr/>
              </p:nvSpPr>
              <p:spPr>
                <a:xfrm>
                  <a:off x="793521" y="4641185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15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23CC97A-72F6-3048-A086-EAACECBB8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21" y="4641185"/>
                  <a:ext cx="43670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5E662FD-97A2-C143-AA16-53CA0F08AD9D}"/>
                    </a:ext>
                  </a:extLst>
                </p:cNvPr>
                <p:cNvSpPr/>
                <p:nvPr/>
              </p:nvSpPr>
              <p:spPr>
                <a:xfrm>
                  <a:off x="782493" y="5802868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45088BA-31C8-EE4A-81F1-FACC3C3AD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93" y="5802868"/>
                  <a:ext cx="43670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C10C4B9-B664-EF48-92F1-D2E62A5A85AB}"/>
                    </a:ext>
                  </a:extLst>
                </p:cNvPr>
                <p:cNvSpPr/>
                <p:nvPr/>
              </p:nvSpPr>
              <p:spPr>
                <a:xfrm>
                  <a:off x="3525693" y="5955268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9FA1B76-7A1F-1A43-99C6-D18B74073A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693" y="5955268"/>
                  <a:ext cx="43670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1D9ABC-CB30-984F-BB32-466B83FC7635}"/>
                  </a:ext>
                </a:extLst>
              </p:cNvPr>
              <p:cNvSpPr txBox="1"/>
              <p:nvPr/>
            </p:nvSpPr>
            <p:spPr>
              <a:xfrm>
                <a:off x="2663428" y="3424535"/>
                <a:ext cx="1603772" cy="2832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1D9ABC-CB30-984F-BB32-466B83FC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428" y="3424535"/>
                <a:ext cx="1603772" cy="283219"/>
              </a:xfrm>
              <a:prstGeom prst="rect">
                <a:avLst/>
              </a:prstGeom>
              <a:blipFill>
                <a:blip r:embed="rId16"/>
                <a:stretch>
                  <a:fillRect l="-4724" t="-4348" r="-3150" b="-3478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utoShape 11">
            <a:extLst>
              <a:ext uri="{FF2B5EF4-FFF2-40B4-BE49-F238E27FC236}">
                <a16:creationId xmlns:a16="http://schemas.microsoft.com/office/drawing/2014/main" id="{6581834B-A657-8C49-8D9B-1EFC7C5A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86193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宋体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E3A4C5-9814-1744-91BF-E1FBC61A704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25337"/>
          <a:stretch/>
        </p:blipFill>
        <p:spPr>
          <a:xfrm>
            <a:off x="5413770" y="3639261"/>
            <a:ext cx="2551877" cy="1461673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B64C153-C0E8-334D-910E-FC825A12E176}"/>
              </a:ext>
            </a:extLst>
          </p:cNvPr>
          <p:cNvGrpSpPr/>
          <p:nvPr/>
        </p:nvGrpSpPr>
        <p:grpSpPr>
          <a:xfrm>
            <a:off x="4953000" y="3272135"/>
            <a:ext cx="3733800" cy="2249185"/>
            <a:chOff x="5715000" y="4648200"/>
            <a:chExt cx="3733800" cy="2249185"/>
          </a:xfrm>
        </p:grpSpPr>
        <p:sp>
          <p:nvSpPr>
            <p:cNvPr id="47" name="Line 7">
              <a:extLst>
                <a:ext uri="{FF2B5EF4-FFF2-40B4-BE49-F238E27FC236}">
                  <a16:creationId xmlns:a16="http://schemas.microsoft.com/office/drawing/2014/main" id="{53F37B0C-0622-5E44-AA66-3A1387C94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4180" y="4648200"/>
              <a:ext cx="15572" cy="2209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5E832D0-0AD1-8345-AAE1-FDC280A6BDAD}"/>
                    </a:ext>
                  </a:extLst>
                </p:cNvPr>
                <p:cNvSpPr/>
                <p:nvPr/>
              </p:nvSpPr>
              <p:spPr>
                <a:xfrm>
                  <a:off x="9017272" y="6243935"/>
                  <a:ext cx="4315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N" sz="2400" b="1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A1029F-8E84-8148-B218-A82187297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272" y="6243935"/>
                  <a:ext cx="43152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9462168-9A48-F344-B016-7B6A325D8C83}"/>
                    </a:ext>
                  </a:extLst>
                </p:cNvPr>
                <p:cNvSpPr/>
                <p:nvPr/>
              </p:nvSpPr>
              <p:spPr>
                <a:xfrm>
                  <a:off x="5735493" y="5193268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A1B0C5E-C248-D147-BDA7-2F65B4C20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93" y="5193268"/>
                  <a:ext cx="43670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71EF976-1F05-A64D-86BF-A01C91BD24D3}"/>
                    </a:ext>
                  </a:extLst>
                </p:cNvPr>
                <p:cNvSpPr/>
                <p:nvPr/>
              </p:nvSpPr>
              <p:spPr>
                <a:xfrm>
                  <a:off x="5715000" y="6336268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C04E78A-B174-5944-BCF7-E1E948ACC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6336268"/>
                  <a:ext cx="43670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A66299DC-2E48-6449-A33B-073FA2DD5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774" y="6474794"/>
              <a:ext cx="3010026" cy="220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F7EAF25D-721F-A44B-AFFA-00B122B71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334000"/>
              <a:ext cx="152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38CBC87B-367A-AF46-84B3-F8B94CD4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57469" y="6400800"/>
              <a:ext cx="5531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E8243EF-219D-194F-827C-47749701F8C7}"/>
                    </a:ext>
                  </a:extLst>
                </p:cNvPr>
                <p:cNvSpPr/>
                <p:nvPr/>
              </p:nvSpPr>
              <p:spPr>
                <a:xfrm>
                  <a:off x="8509670" y="6528053"/>
                  <a:ext cx="43670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1E75F00-AE6A-0445-A300-9A7817EAC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670" y="6528053"/>
                  <a:ext cx="43670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8BC7EB-B477-9649-8145-FBA2584F6286}"/>
                  </a:ext>
                </a:extLst>
              </p:cNvPr>
              <p:cNvSpPr/>
              <p:nvPr/>
            </p:nvSpPr>
            <p:spPr>
              <a:xfrm>
                <a:off x="5458798" y="319147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N" sz="2400" b="1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8BC7EB-B477-9649-8145-FBA2584F6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98" y="3191470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0E07A2-FA60-984E-B869-0148039B0C1C}"/>
                  </a:ext>
                </a:extLst>
              </p:cNvPr>
              <p:cNvSpPr txBox="1"/>
              <p:nvPr/>
            </p:nvSpPr>
            <p:spPr>
              <a:xfrm>
                <a:off x="6763876" y="4100926"/>
                <a:ext cx="2336345" cy="2832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N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0E07A2-FA60-984E-B869-0148039B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876" y="4100926"/>
                <a:ext cx="2336345" cy="283219"/>
              </a:xfrm>
              <a:prstGeom prst="rect">
                <a:avLst/>
              </a:prstGeom>
              <a:blipFill>
                <a:blip r:embed="rId21"/>
                <a:stretch>
                  <a:fillRect l="-5946" t="-26087" r="-2162" b="-478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3CCC4D-4B35-9240-A69B-54D979B2F20D}"/>
                  </a:ext>
                </a:extLst>
              </p:cNvPr>
              <p:cNvSpPr txBox="1"/>
              <p:nvPr/>
            </p:nvSpPr>
            <p:spPr>
              <a:xfrm>
                <a:off x="7042802" y="3376136"/>
                <a:ext cx="625171" cy="27699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84028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solidFill>
                            <a:srgbClr val="084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84028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N" b="1" dirty="0">
                  <a:solidFill>
                    <a:srgbClr val="084028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3CCC4D-4B35-9240-A69B-54D979B2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802" y="3376136"/>
                <a:ext cx="625171" cy="276999"/>
              </a:xfrm>
              <a:prstGeom prst="rect">
                <a:avLst/>
              </a:prstGeom>
              <a:blipFill>
                <a:blip r:embed="rId22"/>
                <a:stretch>
                  <a:fillRect l="-8000" r="-6000" b="-2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Line 62">
            <a:extLst>
              <a:ext uri="{FF2B5EF4-FFF2-40B4-BE49-F238E27FC236}">
                <a16:creationId xmlns:a16="http://schemas.microsoft.com/office/drawing/2014/main" id="{52F25E41-9037-7540-A4DC-BB0A04963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503003"/>
            <a:ext cx="18594" cy="597932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60" name="Line 66">
            <a:extLst>
              <a:ext uri="{FF2B5EF4-FFF2-40B4-BE49-F238E27FC236}">
                <a16:creationId xmlns:a16="http://schemas.microsoft.com/office/drawing/2014/main" id="{5DCDE779-6131-DE44-B3B8-7194ABFF3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3594" y="4459108"/>
            <a:ext cx="516807" cy="2206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73" name="Line 67">
            <a:extLst>
              <a:ext uri="{FF2B5EF4-FFF2-40B4-BE49-F238E27FC236}">
                <a16:creationId xmlns:a16="http://schemas.microsoft.com/office/drawing/2014/main" id="{034DAC40-B9FC-994C-B829-2CFDA5C9C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401" y="4188741"/>
            <a:ext cx="25043" cy="92190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4AE7B3-4C02-2447-9A00-18E99344A7BA}"/>
                  </a:ext>
                </a:extLst>
              </p:cNvPr>
              <p:cNvSpPr txBox="1"/>
              <p:nvPr/>
            </p:nvSpPr>
            <p:spPr>
              <a:xfrm>
                <a:off x="5615315" y="51009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4AE7B3-4C02-2447-9A00-18E99344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315" y="5100935"/>
                <a:ext cx="281423" cy="276999"/>
              </a:xfrm>
              <a:prstGeom prst="rect">
                <a:avLst/>
              </a:prstGeom>
              <a:blipFill>
                <a:blip r:embed="rId2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15B654D-D558-3A46-B0A6-3DD18B9F3FFA}"/>
                  </a:ext>
                </a:extLst>
              </p:cNvPr>
              <p:cNvSpPr txBox="1"/>
              <p:nvPr/>
            </p:nvSpPr>
            <p:spPr>
              <a:xfrm>
                <a:off x="6131211" y="510093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15B654D-D558-3A46-B0A6-3DD18B9F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11" y="5100935"/>
                <a:ext cx="276101" cy="276999"/>
              </a:xfrm>
              <a:prstGeom prst="rect">
                <a:avLst/>
              </a:prstGeom>
              <a:blipFill>
                <a:blip r:embed="rId2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ine 66">
            <a:extLst>
              <a:ext uri="{FF2B5EF4-FFF2-40B4-BE49-F238E27FC236}">
                <a16:creationId xmlns:a16="http://schemas.microsoft.com/office/drawing/2014/main" id="{BF4A1836-6818-814D-869D-0C87C01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994" y="4186535"/>
            <a:ext cx="284636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77" name="Line 67">
            <a:extLst>
              <a:ext uri="{FF2B5EF4-FFF2-40B4-BE49-F238E27FC236}">
                <a16:creationId xmlns:a16="http://schemas.microsoft.com/office/drawing/2014/main" id="{BC7CA862-C2A1-6B44-A93B-4C00D7AFC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8157" y="4034151"/>
            <a:ext cx="25042" cy="1074292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304270D6-1EF5-FF40-8251-259BCFD0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364" y="4034135"/>
            <a:ext cx="284636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214E86-0688-C64D-BC45-44A86A3269E5}"/>
                  </a:ext>
                </a:extLst>
              </p:cNvPr>
              <p:cNvSpPr txBox="1"/>
              <p:nvPr/>
            </p:nvSpPr>
            <p:spPr>
              <a:xfrm>
                <a:off x="6429499" y="51009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214E86-0688-C64D-BC45-44A86A32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99" y="5100935"/>
                <a:ext cx="281423" cy="276999"/>
              </a:xfrm>
              <a:prstGeom prst="rect">
                <a:avLst/>
              </a:prstGeom>
              <a:blipFill>
                <a:blip r:embed="rId2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003772B-37D3-EA4C-8899-CD6EC20EDD67}"/>
                  </a:ext>
                </a:extLst>
              </p:cNvPr>
              <p:cNvSpPr/>
              <p:nvPr/>
            </p:nvSpPr>
            <p:spPr>
              <a:xfrm>
                <a:off x="6637595" y="4519774"/>
                <a:ext cx="1621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003772B-37D3-EA4C-8899-CD6EC20E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95" y="4519774"/>
                <a:ext cx="1621918" cy="369332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2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2" grpId="0" animBg="1"/>
      <p:bldP spid="129" grpId="0" animBg="1"/>
      <p:bldP spid="31" grpId="0"/>
      <p:bldP spid="43" grpId="0"/>
      <p:bldP spid="44" grpId="0" animBg="1"/>
      <p:bldP spid="55" grpId="0"/>
      <p:bldP spid="56" grpId="0"/>
      <p:bldP spid="57" grpId="0"/>
      <p:bldP spid="58" grpId="0" animBg="1"/>
      <p:bldP spid="60" grpId="0" animBg="1"/>
      <p:bldP spid="73" grpId="0" animBg="1"/>
      <p:bldP spid="74" grpId="0"/>
      <p:bldP spid="75" grpId="0"/>
      <p:bldP spid="76" grpId="0" animBg="1"/>
      <p:bldP spid="77" grpId="0" animBg="1"/>
      <p:bldP spid="78" grpId="0" animBg="1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、不动点迭代法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FBDBB-8250-B241-9843-EBEBDEE3718D}"/>
              </a:ext>
            </a:extLst>
          </p:cNvPr>
          <p:cNvSpPr txBox="1"/>
          <p:nvPr/>
        </p:nvSpPr>
        <p:spPr>
          <a:xfrm>
            <a:off x="381000" y="1143000"/>
            <a:ext cx="44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非线性方程求根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FC85858A-9107-574A-A747-70B143E14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777" y="1972270"/>
                <a:ext cx="19053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𝒇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) 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i="1" dirty="0">
                  <a:cs typeface="宋体" charset="0"/>
                </a:endParaRPr>
              </a:p>
            </p:txBody>
          </p:sp>
        </mc:Choice>
        <mc:Fallback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FC85858A-9107-574A-A747-70B143E1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777" y="1972270"/>
                <a:ext cx="1905358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EEFBF4D6-EB01-694C-93C6-D22B4E1AB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642" y="1972270"/>
                <a:ext cx="16767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=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𝒈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 (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宋体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 dirty="0">
                  <a:cs typeface="宋体" charset="0"/>
                </a:endParaRPr>
              </a:p>
            </p:txBody>
          </p:sp>
        </mc:Choice>
        <mc:Fallback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EEFBF4D6-EB01-694C-93C6-D22B4E1AB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642" y="1972270"/>
                <a:ext cx="1676758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8">
            <a:extLst>
              <a:ext uri="{FF2B5EF4-FFF2-40B4-BE49-F238E27FC236}">
                <a16:creationId xmlns:a16="http://schemas.microsoft.com/office/drawing/2014/main" id="{FE8F066F-DDC4-A743-BB2B-19B6E3E4D68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43670"/>
            <a:ext cx="1447800" cy="533400"/>
            <a:chOff x="1680" y="720"/>
            <a:chExt cx="912" cy="336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37D4F8F7-3402-3D41-AC37-BCF77F0E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宋体" charset="0"/>
              </a:endParaRP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503761A1-36AD-FE42-96DA-4D10E250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rPr>
                <a:t>等价变换</a:t>
              </a:r>
              <a:endPara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楷体_GB231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D97F63DD-E0ED-DD48-8B34-A05BAE599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510135"/>
                <a:ext cx="2611293" cy="461665"/>
              </a:xfrm>
              <a:prstGeom prst="wedgeEllipseCallout">
                <a:avLst>
                  <a:gd name="adj1" fmla="val 979"/>
                  <a:gd name="adj2" fmla="val -7554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𝒇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) 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的根</a:t>
                </a:r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endParaRPr>
              </a:p>
            </p:txBody>
          </p:sp>
        </mc:Choice>
        <mc:Fallback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D97F63DD-E0ED-DD48-8B34-A05BAE599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10135"/>
                <a:ext cx="2611293" cy="461665"/>
              </a:xfrm>
              <a:prstGeom prst="wedgeEllipseCallout">
                <a:avLst>
                  <a:gd name="adj1" fmla="val 979"/>
                  <a:gd name="adj2" fmla="val -75547"/>
                </a:avLst>
              </a:prstGeom>
              <a:blipFill>
                <a:blip r:embed="rId5"/>
                <a:stretch>
                  <a:fillRect b="-319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252327E0-6725-D344-BE53-C889A7DAA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600" y="2498725"/>
                <a:ext cx="3200400" cy="542604"/>
              </a:xfrm>
              <a:prstGeom prst="wedgeEllipseCallout">
                <a:avLst>
                  <a:gd name="adj1" fmla="val 5752"/>
                  <a:gd name="adj2" fmla="val -7400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宋体" charset="0"/>
                      </a:rPr>
                      <m:t>) 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楷体_GB2312" charset="0"/>
                  </a:rPr>
                  <a:t>不动点</a:t>
                </a:r>
                <a:endParaRPr lang="en-US" altLang="zh-CN" sz="2400" b="1" dirty="0">
                  <a:solidFill>
                    <a:srgbClr val="0000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楷体_GB2312" charset="0"/>
                </a:endParaRPr>
              </a:p>
            </p:txBody>
          </p:sp>
        </mc:Choice>
        <mc:Fallback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252327E0-6725-D344-BE53-C889A7DAA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498725"/>
                <a:ext cx="3200400" cy="542604"/>
              </a:xfrm>
              <a:prstGeom prst="wedgeEllipseCallout">
                <a:avLst>
                  <a:gd name="adj1" fmla="val 5752"/>
                  <a:gd name="adj2" fmla="val -74008"/>
                </a:avLst>
              </a:prstGeom>
              <a:blipFill>
                <a:blip r:embed="rId6"/>
                <a:stretch>
                  <a:fillRect b="-163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AutoShape 11">
            <a:extLst>
              <a:ext uri="{FF2B5EF4-FFF2-40B4-BE49-F238E27FC236}">
                <a16:creationId xmlns:a16="http://schemas.microsoft.com/office/drawing/2014/main" id="{BBB6CB98-AA7C-F64B-BFE6-DF65F961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16" y="272732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宋体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70C036-C795-F947-ADFD-63D1DBFC83FC}"/>
              </a:ext>
            </a:extLst>
          </p:cNvPr>
          <p:cNvSpPr txBox="1"/>
          <p:nvPr/>
        </p:nvSpPr>
        <p:spPr>
          <a:xfrm>
            <a:off x="478530" y="3200400"/>
            <a:ext cx="25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不动点迭代法</a:t>
            </a:r>
            <a:endParaRPr lang="en-US" altLang="zh-CN" sz="2400" b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DDD303-1D67-F549-8CD3-32EC7E7F1C40}"/>
                  </a:ext>
                </a:extLst>
              </p:cNvPr>
              <p:cNvSpPr txBox="1"/>
              <p:nvPr/>
            </p:nvSpPr>
            <p:spPr>
              <a:xfrm>
                <a:off x="707578" y="3722390"/>
                <a:ext cx="7826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建立迭代格式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𝒈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，从一初值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出发，计算序列：</a:t>
                </a:r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DDD303-1D67-F549-8CD3-32EC7E7F1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8" y="3722390"/>
                <a:ext cx="7826822" cy="461665"/>
              </a:xfrm>
              <a:prstGeom prst="rect">
                <a:avLst/>
              </a:prstGeom>
              <a:blipFill>
                <a:blip r:embed="rId7"/>
                <a:stretch>
                  <a:fillRect l="-1135" t="-13514" r="-5186" b="-2702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49F6975-CB19-894E-A1A5-00CB55E861F7}"/>
                  </a:ext>
                </a:extLst>
              </p:cNvPr>
              <p:cNvSpPr/>
              <p:nvPr/>
            </p:nvSpPr>
            <p:spPr>
              <a:xfrm>
                <a:off x="1505987" y="4260255"/>
                <a:ext cx="1373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b="1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49F6975-CB19-894E-A1A5-00CB55E86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87" y="4260255"/>
                <a:ext cx="137319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A348C3F-01B9-404D-987B-95C1453DA33A}"/>
                  </a:ext>
                </a:extLst>
              </p:cNvPr>
              <p:cNvSpPr/>
              <p:nvPr/>
            </p:nvSpPr>
            <p:spPr>
              <a:xfrm>
                <a:off x="1492114" y="4619698"/>
                <a:ext cx="1373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b="1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A348C3F-01B9-404D-987B-95C1453D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4" y="4619698"/>
                <a:ext cx="1373196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A9D236-4DF5-5F48-9A16-A034785A0A4D}"/>
                  </a:ext>
                </a:extLst>
              </p:cNvPr>
              <p:cNvSpPr/>
              <p:nvPr/>
            </p:nvSpPr>
            <p:spPr>
              <a:xfrm>
                <a:off x="1260601" y="5240966"/>
                <a:ext cx="1634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𝒌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A9D236-4DF5-5F48-9A16-A034785A0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01" y="5240966"/>
                <a:ext cx="163499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CD26E0E-508D-6B41-8435-3BB14EC71C05}"/>
              </a:ext>
            </a:extLst>
          </p:cNvPr>
          <p:cNvSpPr txBox="1"/>
          <p:nvPr/>
        </p:nvSpPr>
        <p:spPr>
          <a:xfrm rot="5400000">
            <a:off x="2001900" y="4769865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5F0571-ACEE-F74C-AA32-4BBBBD239DD5}"/>
              </a:ext>
            </a:extLst>
          </p:cNvPr>
          <p:cNvSpPr txBox="1"/>
          <p:nvPr/>
        </p:nvSpPr>
        <p:spPr>
          <a:xfrm rot="5400000">
            <a:off x="2026611" y="5439987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C42E85-0480-4647-B2F7-000D49E54EF9}"/>
              </a:ext>
            </a:extLst>
          </p:cNvPr>
          <p:cNvSpPr/>
          <p:nvPr/>
        </p:nvSpPr>
        <p:spPr>
          <a:xfrm>
            <a:off x="1240934" y="4260255"/>
            <a:ext cx="1730866" cy="1731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35ED0A3-28A1-1E4E-A1F9-8BA6FABA8AF9}"/>
                  </a:ext>
                </a:extLst>
              </p:cNvPr>
              <p:cNvSpPr txBox="1"/>
              <p:nvPr/>
            </p:nvSpPr>
            <p:spPr>
              <a:xfrm>
                <a:off x="3499948" y="4255441"/>
                <a:ext cx="5313309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若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序列收敛</a:t>
                </a:r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35ED0A3-28A1-1E4E-A1F9-8BA6FABA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48" y="4255441"/>
                <a:ext cx="5313309" cy="572849"/>
              </a:xfrm>
              <a:prstGeom prst="rect">
                <a:avLst/>
              </a:prstGeom>
              <a:blipFill>
                <a:blip r:embed="rId11"/>
                <a:stretch>
                  <a:fillRect l="-1905" t="-10870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D296A66-D88F-A949-8A8B-692BFB6A6368}"/>
                  </a:ext>
                </a:extLst>
              </p:cNvPr>
              <p:cNvSpPr txBox="1"/>
              <p:nvPr/>
            </p:nvSpPr>
            <p:spPr>
              <a:xfrm>
                <a:off x="3449691" y="4812534"/>
                <a:ext cx="5313309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𝒍𝒊𝒎</m:t>
                                </m:r>
                              </m:e>
                              <m:li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𝒌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D296A66-D88F-A949-8A8B-692BFB6A6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91" y="4812534"/>
                <a:ext cx="5313309" cy="573106"/>
              </a:xfrm>
              <a:prstGeom prst="rect">
                <a:avLst/>
              </a:prstGeom>
              <a:blipFill>
                <a:blip r:embed="rId12"/>
                <a:stretch>
                  <a:fillRect l="-1667" t="-10870" b="-1087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F2638D-59C1-4641-AC06-832445B08245}"/>
                  </a:ext>
                </a:extLst>
              </p:cNvPr>
              <p:cNvSpPr txBox="1"/>
              <p:nvPr/>
            </p:nvSpPr>
            <p:spPr>
              <a:xfrm>
                <a:off x="3499947" y="5403255"/>
                <a:ext cx="2291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F2638D-59C1-4641-AC06-832445B0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47" y="5403255"/>
                <a:ext cx="2291253" cy="461665"/>
              </a:xfrm>
              <a:prstGeom prst="rect">
                <a:avLst/>
              </a:prstGeom>
              <a:blipFill>
                <a:blip r:embed="rId13"/>
                <a:stretch>
                  <a:fillRect l="-4396" t="-13514" b="-2702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utoShape 11">
            <a:extLst>
              <a:ext uri="{FF2B5EF4-FFF2-40B4-BE49-F238E27FC236}">
                <a16:creationId xmlns:a16="http://schemas.microsoft.com/office/drawing/2014/main" id="{7D02D511-5192-F140-9CB6-0DC44AEC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147" y="5570094"/>
            <a:ext cx="914400" cy="172701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50E6EF4-5B7B-B94B-A7D8-9F4FDF1E7CA3}"/>
                  </a:ext>
                </a:extLst>
              </p:cNvPr>
              <p:cNvSpPr/>
              <p:nvPr/>
            </p:nvSpPr>
            <p:spPr>
              <a:xfrm>
                <a:off x="6938998" y="5403255"/>
                <a:ext cx="1560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𝟎</m:t>
                      </m:r>
                    </m:oMath>
                  </m:oMathPara>
                </a14:m>
                <a:endParaRPr lang="en-CN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50E6EF4-5B7B-B94B-A7D8-9F4FDF1E7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98" y="5403255"/>
                <a:ext cx="1560171" cy="461665"/>
              </a:xfrm>
              <a:prstGeom prst="rect">
                <a:avLst/>
              </a:prstGeom>
              <a:blipFill>
                <a:blip r:embed="rId14"/>
                <a:stretch>
                  <a:fillRect l="-806" b="-1891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14717</TotalTime>
  <Words>2014</Words>
  <Application>Microsoft Macintosh PowerPoint</Application>
  <PresentationFormat>On-screen Show (4:3)</PresentationFormat>
  <Paragraphs>379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楷体_GB2312</vt:lpstr>
      <vt:lpstr>黑体</vt:lpstr>
      <vt:lpstr>宋体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公式</vt:lpstr>
      <vt:lpstr>第七章 非线性方程求根</vt:lpstr>
      <vt:lpstr>问题的引出（自由落体）</vt:lpstr>
      <vt:lpstr>计算机如何开方？</vt:lpstr>
      <vt:lpstr>PowerPoint Presentation</vt:lpstr>
      <vt:lpstr>PowerPoint Presentation</vt:lpstr>
      <vt:lpstr>PowerPoint Presentation</vt:lpstr>
      <vt:lpstr>PowerPoint Presentation</vt:lpstr>
      <vt:lpstr>2、不动点迭代法</vt:lpstr>
      <vt:lpstr>2、不动点迭代法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2086</cp:revision>
  <dcterms:created xsi:type="dcterms:W3CDTF">2006-08-16T00:00:00Z</dcterms:created>
  <dcterms:modified xsi:type="dcterms:W3CDTF">2020-12-16T08:03:44Z</dcterms:modified>
</cp:coreProperties>
</file>