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74" r:id="rId2"/>
    <p:sldId id="300" r:id="rId3"/>
    <p:sldId id="301" r:id="rId4"/>
    <p:sldId id="342" r:id="rId5"/>
    <p:sldId id="343" r:id="rId6"/>
    <p:sldId id="344" r:id="rId7"/>
    <p:sldId id="328" r:id="rId8"/>
    <p:sldId id="329" r:id="rId9"/>
    <p:sldId id="335" r:id="rId10"/>
    <p:sldId id="309" r:id="rId11"/>
    <p:sldId id="345" r:id="rId12"/>
    <p:sldId id="346" r:id="rId13"/>
    <p:sldId id="347" r:id="rId14"/>
    <p:sldId id="3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4028"/>
    <a:srgbClr val="EFFB00"/>
    <a:srgbClr val="90840D"/>
    <a:srgbClr val="EAFBAD"/>
    <a:srgbClr val="8E8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4"/>
    <p:restoredTop sz="91355"/>
  </p:normalViewPr>
  <p:slideViewPr>
    <p:cSldViewPr>
      <p:cViewPr varScale="1">
        <p:scale>
          <a:sx n="101" d="100"/>
          <a:sy n="101" d="100"/>
        </p:scale>
        <p:origin x="1248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0EE2C-B419-45DE-BFFD-ED88C3BCD1A5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9922F-842D-4D55-B456-071B03B210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8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9922F-842D-4D55-B456-071B03B210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3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audio" Target="../media/audio3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audio" Target="../media/audio2.bin"/><Relationship Id="rId5" Type="http://schemas.openxmlformats.org/officeDocument/2006/relationships/audio" Target="../media/audio5.bin"/><Relationship Id="rId10" Type="http://schemas.openxmlformats.org/officeDocument/2006/relationships/image" Target="../media/image45.emf"/><Relationship Id="rId4" Type="http://schemas.openxmlformats.org/officeDocument/2006/relationships/audio" Target="../media/audio4.bin"/><Relationship Id="rId9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4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emf"/><Relationship Id="rId20" Type="http://schemas.openxmlformats.org/officeDocument/2006/relationships/image" Target="../media/image55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3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emf"/><Relationship Id="rId20" Type="http://schemas.openxmlformats.org/officeDocument/2006/relationships/image" Target="../media/image6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9.e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3.bin"/><Relationship Id="rId18" Type="http://schemas.openxmlformats.org/officeDocument/2006/relationships/oleObject" Target="../embeddings/oleObject5.bin"/><Relationship Id="rId26" Type="http://schemas.openxmlformats.org/officeDocument/2006/relationships/image" Target="../media/image14.jpeg"/><Relationship Id="rId3" Type="http://schemas.openxmlformats.org/officeDocument/2006/relationships/audio" Target="../media/audio1.bin"/><Relationship Id="rId21" Type="http://schemas.openxmlformats.org/officeDocument/2006/relationships/image" Target="../media/image7.emf"/><Relationship Id="rId7" Type="http://schemas.openxmlformats.org/officeDocument/2006/relationships/audio" Target="../media/audio5.bin"/><Relationship Id="rId12" Type="http://schemas.openxmlformats.org/officeDocument/2006/relationships/image" Target="../media/image3.emf"/><Relationship Id="rId17" Type="http://schemas.openxmlformats.org/officeDocument/2006/relationships/image" Target="../media/image5.emf"/><Relationship Id="rId25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.bin"/><Relationship Id="rId20" Type="http://schemas.openxmlformats.org/officeDocument/2006/relationships/oleObject" Target="../embeddings/oleObject6.bin"/><Relationship Id="rId29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audio" Target="../media/audio4.bin"/><Relationship Id="rId11" Type="http://schemas.openxmlformats.org/officeDocument/2006/relationships/oleObject" Target="../embeddings/oleObject2.bin"/><Relationship Id="rId24" Type="http://schemas.openxmlformats.org/officeDocument/2006/relationships/oleObject" Target="../embeddings/oleObject8.bin"/><Relationship Id="rId5" Type="http://schemas.openxmlformats.org/officeDocument/2006/relationships/audio" Target="../media/audio3.bin"/><Relationship Id="rId15" Type="http://schemas.openxmlformats.org/officeDocument/2006/relationships/image" Target="../media/image13.jpeg"/><Relationship Id="rId23" Type="http://schemas.openxmlformats.org/officeDocument/2006/relationships/image" Target="../media/image8.emf"/><Relationship Id="rId28" Type="http://schemas.openxmlformats.org/officeDocument/2006/relationships/image" Target="../media/image10.emf"/><Relationship Id="rId10" Type="http://schemas.openxmlformats.org/officeDocument/2006/relationships/image" Target="../media/image2.emf"/><Relationship Id="rId19" Type="http://schemas.openxmlformats.org/officeDocument/2006/relationships/image" Target="../media/image6.emf"/><Relationship Id="rId4" Type="http://schemas.openxmlformats.org/officeDocument/2006/relationships/audio" Target="../media/audio2.bin"/><Relationship Id="rId9" Type="http://schemas.openxmlformats.org/officeDocument/2006/relationships/oleObject" Target="../embeddings/oleObject1.bin"/><Relationship Id="rId14" Type="http://schemas.openxmlformats.org/officeDocument/2006/relationships/image" Target="../media/image4.emf"/><Relationship Id="rId22" Type="http://schemas.openxmlformats.org/officeDocument/2006/relationships/oleObject" Target="../embeddings/oleObject7.bin"/><Relationship Id="rId27" Type="http://schemas.openxmlformats.org/officeDocument/2006/relationships/oleObject" Target="../embeddings/oleObject9.bin"/><Relationship Id="rId30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audio" Target="../media/audio6.bin"/><Relationship Id="rId7" Type="http://schemas.openxmlformats.org/officeDocument/2006/relationships/image" Target="../media/image15.emf"/><Relationship Id="rId12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emf"/><Relationship Id="rId5" Type="http://schemas.openxmlformats.org/officeDocument/2006/relationships/image" Target="../media/image18.jpeg"/><Relationship Id="rId10" Type="http://schemas.openxmlformats.org/officeDocument/2006/relationships/oleObject" Target="../embeddings/oleObject13.bin"/><Relationship Id="rId4" Type="http://schemas.openxmlformats.org/officeDocument/2006/relationships/audio" Target="../media/audio4.bin"/><Relationship Id="rId9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4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0.emf"/><Relationship Id="rId18" Type="http://schemas.openxmlformats.org/officeDocument/2006/relationships/oleObject" Target="../embeddings/oleObject29.bin"/><Relationship Id="rId3" Type="http://schemas.openxmlformats.org/officeDocument/2006/relationships/audio" Target="../media/audio5.bin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5" Type="http://schemas.openxmlformats.org/officeDocument/2006/relationships/image" Target="../media/image31.e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3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audio" Target="../media/audio3.bin"/><Relationship Id="rId7" Type="http://schemas.openxmlformats.org/officeDocument/2006/relationships/image" Target="../media/image13.jpeg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18.jpeg"/><Relationship Id="rId4" Type="http://schemas.openxmlformats.org/officeDocument/2006/relationships/audio" Target="../media/audio1.bin"/><Relationship Id="rId9" Type="http://schemas.openxmlformats.org/officeDocument/2006/relationships/image" Target="../media/image3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6.bin"/><Relationship Id="rId18" Type="http://schemas.openxmlformats.org/officeDocument/2006/relationships/oleObject" Target="../embeddings/oleObject39.bin"/><Relationship Id="rId3" Type="http://schemas.openxmlformats.org/officeDocument/2006/relationships/audio" Target="../media/audio5.bin"/><Relationship Id="rId21" Type="http://schemas.openxmlformats.org/officeDocument/2006/relationships/image" Target="../media/image43.emf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9.emf"/><Relationship Id="rId17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8.vml"/><Relationship Id="rId6" Type="http://schemas.openxmlformats.org/officeDocument/2006/relationships/audio" Target="../media/audio4.bin"/><Relationship Id="rId11" Type="http://schemas.openxmlformats.org/officeDocument/2006/relationships/oleObject" Target="../embeddings/oleObject35.bin"/><Relationship Id="rId5" Type="http://schemas.openxmlformats.org/officeDocument/2006/relationships/audio" Target="../media/audio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8.emf"/><Relationship Id="rId19" Type="http://schemas.openxmlformats.org/officeDocument/2006/relationships/image" Target="../media/image42.emf"/><Relationship Id="rId4" Type="http://schemas.openxmlformats.org/officeDocument/2006/relationships/audio" Target="../media/audio3.bin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142331"/>
            <a:ext cx="8991600" cy="276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dirty="0">
                <a:latin typeface="SimSun" panose="02010600030101010101" pitchFamily="2" charset="-122"/>
                <a:ea typeface="SimSun" panose="02010600030101010101" pitchFamily="2" charset="-122"/>
              </a:rPr>
              <a:t>迭代法的收敛性</a:t>
            </a:r>
            <a:endParaRPr lang="en-US" sz="36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031" y="3651231"/>
            <a:ext cx="6477000" cy="2148102"/>
          </a:xfrm>
        </p:spPr>
        <p:txBody>
          <a:bodyPr>
            <a:normAutofit/>
          </a:bodyPr>
          <a:lstStyle/>
          <a:p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人工智能与</a:t>
            </a:r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自动化学院</a:t>
            </a:r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刘</a:t>
            </a:r>
            <a:r>
              <a:rPr lang="zh-CN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雪</a:t>
            </a:r>
            <a:r>
              <a:rPr lang="zh-CN" altLang="en-US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CN" sz="2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明</a:t>
            </a:r>
            <a:endParaRPr lang="en-US" altLang="zh-CN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1" dirty="0" err="1">
                <a:solidFill>
                  <a:srgbClr val="0000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xm_liu@hust.edu.cn</a:t>
            </a:r>
            <a:endParaRPr lang="en-US" sz="2800" b="1" i="1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27" name="Picture 3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13597" cy="12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2899" y="0"/>
            <a:ext cx="2857501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Huazhong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University of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1416E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Science and Technology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2C9CC3-A950-934A-B9E2-43A3708EEC93}"/>
              </a:ext>
            </a:extLst>
          </p:cNvPr>
          <p:cNvSpPr/>
          <p:nvPr/>
        </p:nvSpPr>
        <p:spPr>
          <a:xfrm>
            <a:off x="6533876" y="6274713"/>
            <a:ext cx="24577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altLang="en-CN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&lt;&lt;</a:t>
            </a:r>
            <a:r>
              <a:rPr lang="zh-CN" altLang="en-US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计算方法</a:t>
            </a:r>
            <a:r>
              <a:rPr lang="en-US" altLang="en-CN" sz="22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&gt;&gt;</a:t>
            </a:r>
            <a:r>
              <a:rPr lang="en-US" altLang="en-CN" sz="2200" b="1" dirty="0" err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课程</a:t>
            </a:r>
            <a:endParaRPr lang="en-US" altLang="en-CN" sz="2200" b="1" dirty="0">
              <a:solidFill>
                <a:srgbClr val="00206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95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FC19D73-45AF-5A40-ABCC-C43B68F1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altLang="zh-CN" sz="1800" b="1"/>
              <a:t>§5  Relaxation Methods</a:t>
            </a:r>
          </a:p>
        </p:txBody>
      </p:sp>
      <p:grpSp>
        <p:nvGrpSpPr>
          <p:cNvPr id="10243" name="Group 17">
            <a:extLst>
              <a:ext uri="{FF2B5EF4-FFF2-40B4-BE49-F238E27FC236}">
                <a16:creationId xmlns:a16="http://schemas.microsoft.com/office/drawing/2014/main" id="{9F0E1211-06BA-5F49-A222-3009FA92941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68413"/>
            <a:ext cx="8153400" cy="1697037"/>
            <a:chOff x="336" y="1440"/>
            <a:chExt cx="5136" cy="1069"/>
          </a:xfrm>
        </p:grpSpPr>
        <p:sp>
          <p:nvSpPr>
            <p:cNvPr id="57356" name="Text Box 12">
              <a:extLst>
                <a:ext uri="{FF2B5EF4-FFF2-40B4-BE49-F238E27FC236}">
                  <a16:creationId xmlns:a16="http://schemas.microsoft.com/office/drawing/2014/main" id="{D2F325D2-2F87-964B-9AD2-E26044066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53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accent2"/>
                  </a:solidFill>
                  <a:cs typeface="楷体_GB2312" charset="0"/>
                </a:rPr>
                <a:t>例：</a:t>
              </a:r>
              <a:endParaRPr lang="en-US" altLang="zh-CN" sz="2400" b="1">
                <a:solidFill>
                  <a:schemeClr val="accent2"/>
                </a:solidFill>
                <a:cs typeface="楷体_GB2312" charset="0"/>
              </a:endParaRPr>
            </a:p>
          </p:txBody>
        </p:sp>
        <p:graphicFrame>
          <p:nvGraphicFramePr>
            <p:cNvPr id="10270" name="Object 13">
              <a:extLst>
                <a:ext uri="{FF2B5EF4-FFF2-40B4-BE49-F238E27FC236}">
                  <a16:creationId xmlns:a16="http://schemas.microsoft.com/office/drawing/2014/main" id="{E5CA306D-493C-A84E-BB42-8717DBFFE6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440"/>
            <a:ext cx="1536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85" name="Equation" r:id="rId7" imgW="32473900" imgH="10528300" progId="Equation.3">
                    <p:embed/>
                  </p:oleObj>
                </mc:Choice>
                <mc:Fallback>
                  <p:oleObj name="Equation" r:id="rId7" imgW="32473900" imgH="10528300" progId="Equation.3">
                    <p:embed/>
                    <p:pic>
                      <p:nvPicPr>
                        <p:cNvPr id="10270" name="Object 13">
                          <a:extLst>
                            <a:ext uri="{FF2B5EF4-FFF2-40B4-BE49-F238E27FC236}">
                              <a16:creationId xmlns:a16="http://schemas.microsoft.com/office/drawing/2014/main" id="{E5CA306D-493C-A84E-BB42-8717DBFFE6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440"/>
                          <a:ext cx="1536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8" name="Text Box 14">
              <a:extLst>
                <a:ext uri="{FF2B5EF4-FFF2-40B4-BE49-F238E27FC236}">
                  <a16:creationId xmlns:a16="http://schemas.microsoft.com/office/drawing/2014/main" id="{7B7F0202-F686-6449-8EF8-C9498BB5D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536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 </a:t>
              </a:r>
              <a:r>
                <a:rPr lang="zh-CN" altLang="en-US" sz="2400" b="1"/>
                <a:t>，考虑迭代格式</a:t>
              </a:r>
              <a:endParaRPr lang="en-US" altLang="zh-CN" sz="2400" b="1" baseline="-25000"/>
            </a:p>
          </p:txBody>
        </p:sp>
        <p:graphicFrame>
          <p:nvGraphicFramePr>
            <p:cNvPr id="10272" name="Object 15">
              <a:extLst>
                <a:ext uri="{FF2B5EF4-FFF2-40B4-BE49-F238E27FC236}">
                  <a16:creationId xmlns:a16="http://schemas.microsoft.com/office/drawing/2014/main" id="{671DEC38-986D-3F47-83D6-3A4338AA39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584"/>
            <a:ext cx="178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86" name="Equation" r:id="rId9" imgW="39204900" imgH="5270500" progId="Equation.3">
                    <p:embed/>
                  </p:oleObj>
                </mc:Choice>
                <mc:Fallback>
                  <p:oleObj name="Equation" r:id="rId9" imgW="39204900" imgH="5270500" progId="Equation.3">
                    <p:embed/>
                    <p:pic>
                      <p:nvPicPr>
                        <p:cNvPr id="10272" name="Object 15">
                          <a:extLst>
                            <a:ext uri="{FF2B5EF4-FFF2-40B4-BE49-F238E27FC236}">
                              <a16:creationId xmlns:a16="http://schemas.microsoft.com/office/drawing/2014/main" id="{671DEC38-986D-3F47-83D6-3A4338AA39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584"/>
                          <a:ext cx="178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0" name="Text Box 16">
              <a:extLst>
                <a:ext uri="{FF2B5EF4-FFF2-40B4-BE49-F238E27FC236}">
                  <a16:creationId xmlns:a16="http://schemas.microsoft.com/office/drawing/2014/main" id="{D2EEB83D-9538-D440-892D-8152358E5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968"/>
              <a:ext cx="4752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zh-CN" altLang="en-US" sz="2400" b="1"/>
                <a:t>问：</a:t>
              </a:r>
              <a:r>
                <a:rPr lang="en-US" altLang="zh-CN" sz="2400" b="1">
                  <a:sym typeface="Wingdings" pitchFamily="2" charset="2"/>
                </a:rPr>
                <a:t> </a:t>
              </a:r>
              <a:r>
                <a:rPr lang="en-US" altLang="zh-CN" sz="2400" b="1" i="1">
                  <a:sym typeface="Symbol" pitchFamily="2" charset="2"/>
                </a:rPr>
                <a:t></a:t>
              </a:r>
              <a:r>
                <a:rPr lang="en-US" altLang="zh-CN" sz="2400" b="1">
                  <a:sym typeface="Symbol" pitchFamily="2" charset="2"/>
                </a:rPr>
                <a:t> </a:t>
              </a:r>
              <a:r>
                <a:rPr lang="zh-CN" altLang="en-US" sz="2400" b="1">
                  <a:sym typeface="Symbol" pitchFamily="2" charset="2"/>
                </a:rPr>
                <a:t>取何值可使迭代收敛？</a:t>
              </a:r>
              <a:endParaRPr lang="en-US" altLang="zh-CN" sz="2400" b="1">
                <a:sym typeface="Symbol" pitchFamily="2" charset="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lang="en-US" altLang="zh-CN" sz="2400" b="1">
                  <a:sym typeface="Symbol" pitchFamily="2" charset="2"/>
                </a:rPr>
                <a:t>        </a:t>
              </a:r>
              <a:r>
                <a:rPr lang="en-US" altLang="zh-CN" sz="2400" b="1">
                  <a:sym typeface="Wingdings" pitchFamily="2" charset="2"/>
                </a:rPr>
                <a:t> </a:t>
              </a:r>
              <a:r>
                <a:rPr lang="en-US" altLang="zh-CN" sz="2400" b="1" i="1">
                  <a:sym typeface="Symbol" pitchFamily="2" charset="2"/>
                </a:rPr>
                <a:t></a:t>
              </a:r>
              <a:r>
                <a:rPr lang="en-US" altLang="zh-CN" sz="2400" b="1">
                  <a:sym typeface="Symbol" pitchFamily="2" charset="2"/>
                </a:rPr>
                <a:t> </a:t>
              </a:r>
              <a:r>
                <a:rPr lang="zh-CN" altLang="en-US" sz="2400" b="1">
                  <a:sym typeface="Symbol" pitchFamily="2" charset="2"/>
                </a:rPr>
                <a:t>取何值时迭代收敛最快？</a:t>
              </a:r>
              <a:endParaRPr lang="en-US" altLang="zh-CN" sz="2400" b="1">
                <a:sym typeface="Symbol" pitchFamily="2" charset="2"/>
              </a:endParaRPr>
            </a:p>
          </p:txBody>
        </p:sp>
      </p:grpSp>
      <p:sp>
        <p:nvSpPr>
          <p:cNvPr id="57362" name="Text Box 18">
            <a:extLst>
              <a:ext uri="{FF2B5EF4-FFF2-40B4-BE49-F238E27FC236}">
                <a16:creationId xmlns:a16="http://schemas.microsoft.com/office/drawing/2014/main" id="{26B6C0A7-E16D-4841-A410-8114D4450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57563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  <a:cs typeface="楷体_GB2312" charset="0"/>
              </a:rPr>
              <a:t>解：</a:t>
            </a:r>
            <a:r>
              <a:rPr lang="zh-CN" altLang="en-US" sz="2400" b="1">
                <a:cs typeface="楷体_GB2312" charset="0"/>
              </a:rPr>
              <a:t>考察</a:t>
            </a:r>
            <a:r>
              <a:rPr lang="en-US" altLang="zh-CN" sz="2400" b="1">
                <a:cs typeface="楷体_GB2312" charset="0"/>
              </a:rPr>
              <a:t> </a:t>
            </a:r>
            <a:r>
              <a:rPr lang="en-US" altLang="zh-CN" sz="2400" b="1" i="1">
                <a:cs typeface="楷体_GB2312" charset="0"/>
              </a:rPr>
              <a:t>B = I + </a:t>
            </a:r>
            <a:r>
              <a:rPr lang="en-US" altLang="zh-CN" sz="2400" b="1" i="1">
                <a:cs typeface="楷体_GB2312" charset="0"/>
                <a:sym typeface="Symbol" charset="0"/>
              </a:rPr>
              <a:t></a:t>
            </a:r>
            <a:r>
              <a:rPr lang="en-US" altLang="zh-CN" sz="2400" b="1" i="1">
                <a:cs typeface="楷体_GB2312" charset="0"/>
              </a:rPr>
              <a:t> A</a:t>
            </a:r>
            <a:r>
              <a:rPr lang="en-US" altLang="zh-CN" sz="2400" b="1">
                <a:cs typeface="楷体_GB2312" charset="0"/>
              </a:rPr>
              <a:t> </a:t>
            </a:r>
            <a:r>
              <a:rPr lang="zh-CN" altLang="en-US" sz="2400" b="1">
                <a:cs typeface="楷体_GB2312" charset="0"/>
              </a:rPr>
              <a:t>的特征根</a:t>
            </a:r>
            <a:endParaRPr lang="en-US" altLang="zh-CN" sz="2400" b="1">
              <a:cs typeface="楷体_GB2312" charset="0"/>
            </a:endParaRPr>
          </a:p>
        </p:txBody>
      </p:sp>
      <p:grpSp>
        <p:nvGrpSpPr>
          <p:cNvPr id="57365" name="Group 21">
            <a:extLst>
              <a:ext uri="{FF2B5EF4-FFF2-40B4-BE49-F238E27FC236}">
                <a16:creationId xmlns:a16="http://schemas.microsoft.com/office/drawing/2014/main" id="{65411664-9D93-3848-AC12-1FE3EA9C7058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357563"/>
            <a:ext cx="3581400" cy="457200"/>
            <a:chOff x="3024" y="2688"/>
            <a:chExt cx="2256" cy="288"/>
          </a:xfrm>
        </p:grpSpPr>
        <p:sp>
          <p:nvSpPr>
            <p:cNvPr id="57363" name="Text Box 19">
              <a:extLst>
                <a:ext uri="{FF2B5EF4-FFF2-40B4-BE49-F238E27FC236}">
                  <a16:creationId xmlns:a16="http://schemas.microsoft.com/office/drawing/2014/main" id="{25748CCB-AED2-B445-B24B-9A7BA97C4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688"/>
              <a:ext cx="21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400" b="1" i="1">
                  <a:sym typeface="Symbol" pitchFamily="18" charset="2"/>
                </a:rPr>
                <a:t></a:t>
              </a:r>
              <a:r>
                <a:rPr lang="en-US" altLang="zh-CN" sz="2400" b="1" baseline="-25000">
                  <a:sym typeface="Symbol" pitchFamily="18" charset="2"/>
                </a:rPr>
                <a:t>1</a:t>
              </a:r>
              <a:r>
                <a:rPr lang="en-US" altLang="zh-CN" sz="2400" b="1">
                  <a:sym typeface="Symbol" pitchFamily="18" charset="2"/>
                </a:rPr>
                <a:t> = 1</a:t>
              </a:r>
              <a:r>
                <a:rPr lang="en-US" altLang="zh-CN" sz="2400" b="1" i="1"/>
                <a:t>+ </a:t>
              </a:r>
              <a:r>
                <a:rPr lang="en-US" altLang="zh-CN" sz="2400" b="1" i="1">
                  <a:sym typeface="Symbol" pitchFamily="18" charset="2"/>
                </a:rPr>
                <a:t></a:t>
              </a:r>
              <a:r>
                <a:rPr lang="en-US" altLang="zh-CN" sz="2400" b="1">
                  <a:sym typeface="Symbol" pitchFamily="18" charset="2"/>
                </a:rPr>
                <a:t> ,  </a:t>
              </a:r>
              <a:r>
                <a:rPr lang="en-US" altLang="zh-CN" sz="2400" b="1" i="1">
                  <a:sym typeface="Symbol" pitchFamily="18" charset="2"/>
                </a:rPr>
                <a:t></a:t>
              </a:r>
              <a:r>
                <a:rPr lang="en-US" altLang="zh-CN" sz="2400" b="1" baseline="-25000">
                  <a:sym typeface="Symbol" pitchFamily="18" charset="2"/>
                </a:rPr>
                <a:t>2</a:t>
              </a:r>
              <a:r>
                <a:rPr lang="en-US" altLang="zh-CN" sz="2400" b="1">
                  <a:sym typeface="Symbol" pitchFamily="18" charset="2"/>
                </a:rPr>
                <a:t> = 1</a:t>
              </a:r>
              <a:r>
                <a:rPr lang="en-US" altLang="zh-CN" sz="2400" b="1" i="1"/>
                <a:t>+ </a:t>
              </a:r>
              <a:r>
                <a:rPr lang="en-US" altLang="zh-CN" sz="2400" b="1"/>
                <a:t>3</a:t>
              </a:r>
              <a:r>
                <a:rPr lang="en-US" altLang="zh-CN" sz="2400" b="1" i="1">
                  <a:sym typeface="Symbol" pitchFamily="18" charset="2"/>
                </a:rPr>
                <a:t></a:t>
              </a:r>
              <a:r>
                <a:rPr lang="en-US" altLang="zh-CN" sz="2400" b="1">
                  <a:sym typeface="Symbol" pitchFamily="18" charset="2"/>
                </a:rPr>
                <a:t> </a:t>
              </a:r>
              <a:endParaRPr lang="en-US" altLang="zh-CN" sz="2400" b="1"/>
            </a:p>
          </p:txBody>
        </p:sp>
        <p:sp>
          <p:nvSpPr>
            <p:cNvPr id="57364" name="AutoShape 20">
              <a:extLst>
                <a:ext uri="{FF2B5EF4-FFF2-40B4-BE49-F238E27FC236}">
                  <a16:creationId xmlns:a16="http://schemas.microsoft.com/office/drawing/2014/main" id="{A0D67FF1-4E73-374D-B9B1-C622FAF1D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7368" name="Group 24">
            <a:extLst>
              <a:ext uri="{FF2B5EF4-FFF2-40B4-BE49-F238E27FC236}">
                <a16:creationId xmlns:a16="http://schemas.microsoft.com/office/drawing/2014/main" id="{676CDCA1-57A3-0A49-8B71-C55B7D0DD76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979863"/>
            <a:ext cx="5486400" cy="457200"/>
            <a:chOff x="672" y="3072"/>
            <a:chExt cx="3456" cy="288"/>
          </a:xfrm>
        </p:grpSpPr>
        <p:sp>
          <p:nvSpPr>
            <p:cNvPr id="57366" name="Text Box 22">
              <a:extLst>
                <a:ext uri="{FF2B5EF4-FFF2-40B4-BE49-F238E27FC236}">
                  <a16:creationId xmlns:a16="http://schemas.microsoft.com/office/drawing/2014/main" id="{D0CFB8DC-24DF-1C49-AA3D-E9B9A3BDF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072"/>
              <a:ext cx="3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ym typeface="Wingdings" pitchFamily="2" charset="2"/>
                </a:rPr>
                <a:t> </a:t>
              </a:r>
              <a:r>
                <a:rPr lang="zh-CN" altLang="en-US" sz="2400" b="1">
                  <a:sym typeface="Wingdings" pitchFamily="2" charset="2"/>
                </a:rPr>
                <a:t>收敛要求</a:t>
              </a:r>
              <a:r>
                <a:rPr lang="en-US" altLang="zh-CN" sz="2400" b="1" i="1">
                  <a:latin typeface="Symbol" pitchFamily="2" charset="2"/>
                  <a:sym typeface="Symbol" pitchFamily="2" charset="2"/>
                </a:rPr>
                <a:t></a:t>
              </a:r>
              <a:r>
                <a:rPr lang="en-US" altLang="zh-CN" sz="2400" b="1">
                  <a:latin typeface="Symbol" pitchFamily="2" charset="2"/>
                  <a:sym typeface="Symbol" pitchFamily="2" charset="2"/>
                </a:rPr>
                <a:t> ( </a:t>
              </a:r>
              <a:r>
                <a:rPr lang="en-US" altLang="zh-CN" sz="2400" b="1" i="1">
                  <a:sym typeface="Symbol" pitchFamily="2" charset="2"/>
                </a:rPr>
                <a:t>B</a:t>
              </a:r>
              <a:r>
                <a:rPr lang="en-US" altLang="zh-CN" sz="2400" b="1">
                  <a:latin typeface="Symbol" pitchFamily="2" charset="2"/>
                  <a:sym typeface="Symbol" pitchFamily="2" charset="2"/>
                </a:rPr>
                <a:t> )&lt;1          </a:t>
              </a:r>
              <a:r>
                <a:rPr lang="en-US" altLang="zh-CN" sz="2400" b="1">
                  <a:solidFill>
                    <a:schemeClr val="accent2"/>
                  </a:solidFill>
                  <a:latin typeface="Symbol" pitchFamily="2" charset="2"/>
                  <a:sym typeface="Symbol" pitchFamily="2" charset="2"/>
                </a:rPr>
                <a:t>-2/3 &lt; </a:t>
              </a:r>
              <a:r>
                <a:rPr lang="en-US" altLang="zh-CN" sz="2400" b="1" i="1">
                  <a:solidFill>
                    <a:schemeClr val="accent2"/>
                  </a:solidFill>
                  <a:sym typeface="Symbol" pitchFamily="2" charset="2"/>
                </a:rPr>
                <a:t></a:t>
              </a:r>
              <a:r>
                <a:rPr lang="en-US" altLang="zh-CN" sz="2400" b="1">
                  <a:solidFill>
                    <a:schemeClr val="accent2"/>
                  </a:solidFill>
                  <a:sym typeface="Symbol" pitchFamily="2" charset="2"/>
                </a:rPr>
                <a:t> &lt; 0</a:t>
              </a:r>
            </a:p>
          </p:txBody>
        </p:sp>
        <p:sp>
          <p:nvSpPr>
            <p:cNvPr id="57367" name="AutoShape 23">
              <a:extLst>
                <a:ext uri="{FF2B5EF4-FFF2-40B4-BE49-F238E27FC236}">
                  <a16:creationId xmlns:a16="http://schemas.microsoft.com/office/drawing/2014/main" id="{B76F741E-CA70-8542-8FDE-4F23D1CC5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187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7369" name="Text Box 25">
            <a:extLst>
              <a:ext uri="{FF2B5EF4-FFF2-40B4-BE49-F238E27FC236}">
                <a16:creationId xmlns:a16="http://schemas.microsoft.com/office/drawing/2014/main" id="{BAC54782-E06C-024A-9470-34D6474BE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73625"/>
            <a:ext cx="48006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400" b="1">
                <a:sym typeface="Wingdings" pitchFamily="2" charset="2"/>
              </a:rPr>
              <a:t> </a:t>
            </a:r>
            <a:r>
              <a:rPr lang="en-US" altLang="zh-CN" sz="2400" b="1" i="1">
                <a:solidFill>
                  <a:schemeClr val="accent2"/>
                </a:solidFill>
                <a:latin typeface="Symbol" pitchFamily="2" charset="2"/>
                <a:sym typeface="Symbol" pitchFamily="2" charset="2"/>
              </a:rPr>
              <a:t></a:t>
            </a:r>
            <a:r>
              <a:rPr lang="en-US" altLang="zh-CN" sz="2400" b="1">
                <a:solidFill>
                  <a:schemeClr val="accent2"/>
                </a:solidFill>
                <a:latin typeface="Symbol" pitchFamily="2" charset="2"/>
                <a:sym typeface="Symbol" pitchFamily="2" charset="2"/>
              </a:rPr>
              <a:t> (</a:t>
            </a:r>
            <a:r>
              <a:rPr lang="en-US" altLang="zh-CN" sz="2400" b="1" i="1">
                <a:solidFill>
                  <a:schemeClr val="accent2"/>
                </a:solidFill>
                <a:sym typeface="Symbol" pitchFamily="2" charset="2"/>
              </a:rPr>
              <a:t>B</a:t>
            </a:r>
            <a:r>
              <a:rPr lang="en-US" altLang="zh-CN" sz="2400" b="1">
                <a:solidFill>
                  <a:schemeClr val="accent2"/>
                </a:solidFill>
                <a:latin typeface="Symbol" pitchFamily="2" charset="2"/>
                <a:sym typeface="Symbol" pitchFamily="2" charset="2"/>
              </a:rPr>
              <a:t>)</a:t>
            </a:r>
            <a:r>
              <a:rPr lang="en-US" altLang="zh-CN" sz="2400" b="1">
                <a:solidFill>
                  <a:schemeClr val="accent2"/>
                </a:solidFill>
                <a:sym typeface="Wingdings" pitchFamily="2" charset="2"/>
              </a:rPr>
              <a:t> =</a:t>
            </a:r>
            <a:r>
              <a:rPr lang="en-US" altLang="zh-CN" sz="2400" b="1">
                <a:sym typeface="Wingdings" pitchFamily="2" charset="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sym typeface="Wingdings" pitchFamily="2" charset="2"/>
              </a:rPr>
              <a:t>max { </a:t>
            </a:r>
            <a:r>
              <a:rPr lang="en-US" altLang="zh-CN" sz="2400" b="1">
                <a:solidFill>
                  <a:srgbClr val="FF0000"/>
                </a:solidFill>
                <a:sym typeface="Wingdings" pitchFamily="2" charset="2"/>
              </a:rPr>
              <a:t>| </a:t>
            </a:r>
            <a:r>
              <a:rPr lang="en-US" altLang="zh-CN" sz="2400" b="1">
                <a:solidFill>
                  <a:srgbClr val="FF0000"/>
                </a:solidFill>
                <a:sym typeface="Symbol" pitchFamily="2" charset="2"/>
              </a:rPr>
              <a:t>1</a:t>
            </a:r>
            <a:r>
              <a:rPr lang="en-US" altLang="zh-CN" sz="2400" b="1" i="1">
                <a:solidFill>
                  <a:srgbClr val="FF0000"/>
                </a:solidFill>
              </a:rPr>
              <a:t>+ </a:t>
            </a:r>
            <a:r>
              <a:rPr lang="en-US" altLang="zh-CN" sz="2400" b="1" i="1">
                <a:solidFill>
                  <a:srgbClr val="FF0000"/>
                </a:solidFill>
                <a:sym typeface="Symbol" pitchFamily="2" charset="2"/>
              </a:rPr>
              <a:t></a:t>
            </a:r>
            <a:r>
              <a:rPr lang="en-US" altLang="zh-CN" sz="2400" b="1">
                <a:solidFill>
                  <a:srgbClr val="FF0000"/>
                </a:solidFill>
                <a:sym typeface="Symbol" pitchFamily="2" charset="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sym typeface="Wingdings" pitchFamily="2" charset="2"/>
              </a:rPr>
              <a:t>|</a:t>
            </a:r>
            <a:r>
              <a:rPr lang="en-US" altLang="zh-CN" sz="2400" b="1">
                <a:solidFill>
                  <a:schemeClr val="accent2"/>
                </a:solidFill>
                <a:sym typeface="Wingdings" pitchFamily="2" charset="2"/>
              </a:rPr>
              <a:t>, </a:t>
            </a:r>
            <a:r>
              <a:rPr lang="en-US" altLang="zh-CN" sz="2400" b="1">
                <a:solidFill>
                  <a:srgbClr val="008000"/>
                </a:solidFill>
                <a:sym typeface="Wingdings" pitchFamily="2" charset="2"/>
              </a:rPr>
              <a:t>| </a:t>
            </a:r>
            <a:r>
              <a:rPr lang="en-US" altLang="zh-CN" sz="2400" b="1">
                <a:solidFill>
                  <a:srgbClr val="008000"/>
                </a:solidFill>
                <a:sym typeface="Symbol" pitchFamily="2" charset="2"/>
              </a:rPr>
              <a:t>1</a:t>
            </a:r>
            <a:r>
              <a:rPr lang="en-US" altLang="zh-CN" sz="2400" b="1" i="1">
                <a:solidFill>
                  <a:srgbClr val="008000"/>
                </a:solidFill>
              </a:rPr>
              <a:t>+ </a:t>
            </a:r>
            <a:r>
              <a:rPr lang="en-US" altLang="zh-CN" sz="2400" b="1">
                <a:solidFill>
                  <a:srgbClr val="008000"/>
                </a:solidFill>
              </a:rPr>
              <a:t>3</a:t>
            </a:r>
            <a:r>
              <a:rPr lang="en-US" altLang="zh-CN" sz="2400" b="1" i="1">
                <a:solidFill>
                  <a:srgbClr val="008000"/>
                </a:solidFill>
                <a:sym typeface="Symbol" pitchFamily="2" charset="2"/>
              </a:rPr>
              <a:t></a:t>
            </a:r>
            <a:r>
              <a:rPr lang="en-US" altLang="zh-CN" sz="2400" b="1">
                <a:solidFill>
                  <a:srgbClr val="008000"/>
                </a:solidFill>
                <a:sym typeface="Symbol" pitchFamily="2" charset="2"/>
              </a:rPr>
              <a:t> </a:t>
            </a:r>
            <a:r>
              <a:rPr lang="en-US" altLang="zh-CN" sz="2400" b="1">
                <a:solidFill>
                  <a:srgbClr val="008000"/>
                </a:solidFill>
                <a:sym typeface="Wingdings" pitchFamily="2" charset="2"/>
              </a:rPr>
              <a:t>|</a:t>
            </a:r>
            <a:r>
              <a:rPr lang="en-US" altLang="zh-CN" sz="2400" b="1">
                <a:solidFill>
                  <a:schemeClr val="accent2"/>
                </a:solidFill>
                <a:sym typeface="Wingdings" pitchFamily="2" charset="2"/>
              </a:rPr>
              <a:t> }</a:t>
            </a:r>
            <a:r>
              <a:rPr lang="en-US" altLang="zh-CN" sz="2400" b="1">
                <a:sym typeface="Wingdings" pitchFamily="2" charset="2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400" b="1">
                <a:sym typeface="Wingdings" pitchFamily="2" charset="2"/>
              </a:rPr>
              <a:t>    </a:t>
            </a:r>
            <a:r>
              <a:rPr lang="zh-CN" altLang="en-US" sz="2400" b="1">
                <a:sym typeface="Wingdings" pitchFamily="2" charset="2"/>
              </a:rPr>
              <a:t>当</a:t>
            </a:r>
            <a:r>
              <a:rPr lang="en-US" altLang="zh-CN" sz="2400" b="1" i="1">
                <a:sym typeface="Symbol" pitchFamily="2" charset="2"/>
              </a:rPr>
              <a:t></a:t>
            </a:r>
            <a:r>
              <a:rPr lang="en-US" altLang="zh-CN" sz="2400" b="1">
                <a:sym typeface="Symbol" pitchFamily="2" charset="2"/>
              </a:rPr>
              <a:t> </a:t>
            </a:r>
            <a:r>
              <a:rPr lang="zh-CN" altLang="en-US" sz="2400" b="1">
                <a:sym typeface="Symbol" pitchFamily="2" charset="2"/>
              </a:rPr>
              <a:t>取何值时</a:t>
            </a:r>
            <a:r>
              <a:rPr lang="zh-CN" altLang="en-US" sz="2400" b="1"/>
              <a:t>最小？</a:t>
            </a:r>
            <a:endParaRPr lang="en-US" altLang="zh-CN" sz="2400" b="1"/>
          </a:p>
        </p:txBody>
      </p:sp>
      <p:grpSp>
        <p:nvGrpSpPr>
          <p:cNvPr id="57381" name="Group 37">
            <a:extLst>
              <a:ext uri="{FF2B5EF4-FFF2-40B4-BE49-F238E27FC236}">
                <a16:creationId xmlns:a16="http://schemas.microsoft.com/office/drawing/2014/main" id="{388AFB24-5CFC-0646-AC69-B04E305CC47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760913"/>
            <a:ext cx="2378075" cy="1981200"/>
            <a:chOff x="4080" y="2928"/>
            <a:chExt cx="1498" cy="1248"/>
          </a:xfrm>
        </p:grpSpPr>
        <p:sp>
          <p:nvSpPr>
            <p:cNvPr id="57370" name="Line 26">
              <a:extLst>
                <a:ext uri="{FF2B5EF4-FFF2-40B4-BE49-F238E27FC236}">
                  <a16:creationId xmlns:a16="http://schemas.microsoft.com/office/drawing/2014/main" id="{71C70B78-681D-124A-A2DE-8FC14373D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984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  <a:cs typeface="楷体_GB2312" charset="0"/>
              </a:endParaRPr>
            </a:p>
          </p:txBody>
        </p:sp>
        <p:sp>
          <p:nvSpPr>
            <p:cNvPr id="57371" name="Line 27">
              <a:extLst>
                <a:ext uri="{FF2B5EF4-FFF2-40B4-BE49-F238E27FC236}">
                  <a16:creationId xmlns:a16="http://schemas.microsoft.com/office/drawing/2014/main" id="{7E0AA870-2BA5-D143-94A3-7AC44A0302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92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  <a:cs typeface="楷体_GB2312" charset="0"/>
              </a:endParaRPr>
            </a:p>
          </p:txBody>
        </p:sp>
        <p:sp>
          <p:nvSpPr>
            <p:cNvPr id="57372" name="Line 28">
              <a:extLst>
                <a:ext uri="{FF2B5EF4-FFF2-40B4-BE49-F238E27FC236}">
                  <a16:creationId xmlns:a16="http://schemas.microsoft.com/office/drawing/2014/main" id="{5BC8DFD2-D48C-BB42-B75B-311F8E25A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928"/>
              <a:ext cx="351" cy="1056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  <a:cs typeface="楷体_GB2312" charset="0"/>
              </a:endParaRPr>
            </a:p>
          </p:txBody>
        </p:sp>
        <p:sp>
          <p:nvSpPr>
            <p:cNvPr id="57373" name="Line 29">
              <a:extLst>
                <a:ext uri="{FF2B5EF4-FFF2-40B4-BE49-F238E27FC236}">
                  <a16:creationId xmlns:a16="http://schemas.microsoft.com/office/drawing/2014/main" id="{FC016CA0-2023-6445-81C8-D4446F74D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70" y="292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  <a:cs typeface="楷体_GB2312" charset="0"/>
              </a:endParaRPr>
            </a:p>
          </p:txBody>
        </p:sp>
        <p:sp>
          <p:nvSpPr>
            <p:cNvPr id="57374" name="Line 30">
              <a:extLst>
                <a:ext uri="{FF2B5EF4-FFF2-40B4-BE49-F238E27FC236}">
                  <a16:creationId xmlns:a16="http://schemas.microsoft.com/office/drawing/2014/main" id="{1ED3E9D8-FD7E-FA4D-A32F-3EA4F3A87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9" y="2928"/>
              <a:ext cx="351" cy="1056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  <a:cs typeface="楷体_GB2312" charset="0"/>
              </a:endParaRPr>
            </a:p>
          </p:txBody>
        </p:sp>
        <p:sp>
          <p:nvSpPr>
            <p:cNvPr id="57376" name="Text Box 32">
              <a:extLst>
                <a:ext uri="{FF2B5EF4-FFF2-40B4-BE49-F238E27FC236}">
                  <a16:creationId xmlns:a16="http://schemas.microsoft.com/office/drawing/2014/main" id="{CBDA6C85-3B06-DC47-9976-9E84735B7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98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chemeClr val="accent2"/>
                  </a:solidFill>
                  <a:latin typeface="Symbol" charset="0"/>
                  <a:ea typeface="宋体" charset="0"/>
                  <a:cs typeface="楷体_GB2312" charset="0"/>
                  <a:sym typeface="Symbol" charset="0"/>
                </a:rPr>
                <a:t>-2/3</a:t>
              </a:r>
            </a:p>
          </p:txBody>
        </p:sp>
        <p:sp>
          <p:nvSpPr>
            <p:cNvPr id="57377" name="Text Box 33">
              <a:extLst>
                <a:ext uri="{FF2B5EF4-FFF2-40B4-BE49-F238E27FC236}">
                  <a16:creationId xmlns:a16="http://schemas.microsoft.com/office/drawing/2014/main" id="{B17E5E84-868C-704D-BE23-7F6734010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98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chemeClr val="accent2"/>
                  </a:solidFill>
                  <a:latin typeface="Symbol" charset="0"/>
                  <a:ea typeface="宋体" charset="0"/>
                  <a:cs typeface="楷体_GB2312" charset="0"/>
                  <a:sym typeface="Symbol" charset="0"/>
                </a:rPr>
                <a:t>-1/3</a:t>
              </a:r>
            </a:p>
          </p:txBody>
        </p:sp>
        <p:sp>
          <p:nvSpPr>
            <p:cNvPr id="57378" name="Text Box 34">
              <a:extLst>
                <a:ext uri="{FF2B5EF4-FFF2-40B4-BE49-F238E27FC236}">
                  <a16:creationId xmlns:a16="http://schemas.microsoft.com/office/drawing/2014/main" id="{1DFFBBCA-B527-E941-A8E6-2D14AD60A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98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chemeClr val="accent2"/>
                  </a:solidFill>
                  <a:latin typeface="Symbol" charset="0"/>
                  <a:ea typeface="宋体" charset="0"/>
                  <a:cs typeface="楷体_GB2312" charset="0"/>
                  <a:sym typeface="Symbol" charset="0"/>
                </a:rPr>
                <a:t>0</a:t>
              </a:r>
            </a:p>
          </p:txBody>
        </p:sp>
        <p:sp>
          <p:nvSpPr>
            <p:cNvPr id="57379" name="Line 35">
              <a:extLst>
                <a:ext uri="{FF2B5EF4-FFF2-40B4-BE49-F238E27FC236}">
                  <a16:creationId xmlns:a16="http://schemas.microsoft.com/office/drawing/2014/main" id="{FFA9A50B-20FB-F549-8238-C8F7CD1698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928"/>
              <a:ext cx="703" cy="70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  <a:cs typeface="楷体_GB2312" charset="0"/>
              </a:endParaRPr>
            </a:p>
          </p:txBody>
        </p:sp>
        <p:sp>
          <p:nvSpPr>
            <p:cNvPr id="57380" name="Text Box 36">
              <a:extLst>
                <a:ext uri="{FF2B5EF4-FFF2-40B4-BE49-F238E27FC236}">
                  <a16:creationId xmlns:a16="http://schemas.microsoft.com/office/drawing/2014/main" id="{FF1AC14E-30FB-B64A-89CF-6A127980E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744"/>
              <a:ext cx="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800" b="1" i="1">
                  <a:sym typeface="Symbol" pitchFamily="18" charset="2"/>
                </a:rPr>
                <a:t></a:t>
              </a:r>
            </a:p>
          </p:txBody>
        </p:sp>
      </p:grpSp>
      <p:sp>
        <p:nvSpPr>
          <p:cNvPr id="57382" name="Line 38">
            <a:extLst>
              <a:ext uri="{FF2B5EF4-FFF2-40B4-BE49-F238E27FC236}">
                <a16:creationId xmlns:a16="http://schemas.microsoft.com/office/drawing/2014/main" id="{15D3C06F-1459-E64B-95C9-4A8A3BD23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760913"/>
            <a:ext cx="280988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楷体_GB2312" charset="0"/>
            </a:endParaRPr>
          </a:p>
        </p:txBody>
      </p:sp>
      <p:sp>
        <p:nvSpPr>
          <p:cNvPr id="57383" name="Line 39">
            <a:extLst>
              <a:ext uri="{FF2B5EF4-FFF2-40B4-BE49-F238E27FC236}">
                <a16:creationId xmlns:a16="http://schemas.microsoft.com/office/drawing/2014/main" id="{1DE7E216-0B80-6145-A552-D378A88719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5188" y="4760913"/>
            <a:ext cx="8382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楷体_GB2312" charset="0"/>
            </a:endParaRPr>
          </a:p>
        </p:txBody>
      </p:sp>
      <p:grpSp>
        <p:nvGrpSpPr>
          <p:cNvPr id="57386" name="Group 42">
            <a:extLst>
              <a:ext uri="{FF2B5EF4-FFF2-40B4-BE49-F238E27FC236}">
                <a16:creationId xmlns:a16="http://schemas.microsoft.com/office/drawing/2014/main" id="{6C0A129F-3B53-964F-81ED-B2D3F75B9103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5599113"/>
            <a:ext cx="107950" cy="882650"/>
            <a:chOff x="4512" y="3456"/>
            <a:chExt cx="68" cy="556"/>
          </a:xfrm>
        </p:grpSpPr>
        <p:sp>
          <p:nvSpPr>
            <p:cNvPr id="57384" name="Line 40">
              <a:extLst>
                <a:ext uri="{FF2B5EF4-FFF2-40B4-BE49-F238E27FC236}">
                  <a16:creationId xmlns:a16="http://schemas.microsoft.com/office/drawing/2014/main" id="{D96B14AE-3538-DB47-8F54-BC2486888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5" y="3456"/>
              <a:ext cx="0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  <a:cs typeface="楷体_GB2312" charset="0"/>
              </a:endParaRPr>
            </a:p>
          </p:txBody>
        </p:sp>
        <p:sp>
          <p:nvSpPr>
            <p:cNvPr id="57385" name="Oval 41">
              <a:extLst>
                <a:ext uri="{FF2B5EF4-FFF2-40B4-BE49-F238E27FC236}">
                  <a16:creationId xmlns:a16="http://schemas.microsoft.com/office/drawing/2014/main" id="{1D7A7D36-16FF-2348-A227-BF5926B73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944"/>
              <a:ext cx="68" cy="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7387" name="AutoShape 43">
            <a:extLst>
              <a:ext uri="{FF2B5EF4-FFF2-40B4-BE49-F238E27FC236}">
                <a16:creationId xmlns:a16="http://schemas.microsoft.com/office/drawing/2014/main" id="{BA1A8CA5-388F-994E-9EB7-626880EF6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22913"/>
            <a:ext cx="1828800" cy="533400"/>
          </a:xfrm>
          <a:prstGeom prst="wedgeRectCallout">
            <a:avLst>
              <a:gd name="adj1" fmla="val 109463"/>
              <a:gd name="adj2" fmla="val 119644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charset="0"/>
                <a:ea typeface="宋体" charset="0"/>
                <a:cs typeface="楷体_GB2312" charset="0"/>
                <a:sym typeface="Symbol" charset="0"/>
              </a:rPr>
              <a:t>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charset="0"/>
                <a:ea typeface="宋体" charset="0"/>
                <a:cs typeface="楷体_GB2312" charset="0"/>
                <a:sym typeface="Symbol" charset="0"/>
              </a:rPr>
              <a:t>= </a:t>
            </a:r>
            <a:r>
              <a:rPr lang="en-US" altLang="zh-CN" sz="2400" b="1" dirty="0">
                <a:solidFill>
                  <a:schemeClr val="accent2"/>
                </a:solidFill>
                <a:latin typeface="Symbol" charset="0"/>
                <a:ea typeface="宋体" charset="0"/>
                <a:cs typeface="楷体_GB2312" charset="0"/>
                <a:sym typeface="Symbol" charset="0"/>
              </a:rPr>
              <a:t>-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charset="0"/>
                <a:ea typeface="宋体" charset="0"/>
                <a:cs typeface="楷体_GB2312" charset="0"/>
                <a:sym typeface="Symbol" charset="0"/>
              </a:rPr>
              <a:t> 1/2</a:t>
            </a:r>
          </a:p>
        </p:txBody>
      </p:sp>
    </p:spTree>
    <p:extLst>
      <p:ext uri="{BB962C8B-B14F-4D97-AF65-F5344CB8AC3E}">
        <p14:creationId xmlns:p14="http://schemas.microsoft.com/office/powerpoint/2010/main" val="380701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2" grpId="0" autoUpdateAnimBg="0"/>
      <p:bldP spid="57369" grpId="0" autoUpdateAnimBg="0"/>
      <p:bldP spid="5738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>
            <a:extLst>
              <a:ext uri="{FF2B5EF4-FFF2-40B4-BE49-F238E27FC236}">
                <a16:creationId xmlns:a16="http://schemas.microsoft.com/office/drawing/2014/main" id="{E426DF1A-F8E3-CB4D-8052-BECCB70F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0DE1F3-2B07-654B-96FA-83E7B4C68E91}" type="slidenum">
              <a:rPr lang="zh-CN" altLang="en-US" sz="1400">
                <a:latin typeface="Tahoma" panose="020B0604030504040204" pitchFamily="34" charset="0"/>
              </a:rPr>
              <a:pPr eaLnBrk="1" hangingPunct="1"/>
              <a:t>11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1E6325C8-7F10-534F-B23B-14A3C8914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133600"/>
            <a:ext cx="8064500" cy="3287713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 i="1"/>
              <a:t>例</a:t>
            </a:r>
            <a:r>
              <a:rPr lang="zh-CN" altLang="en-US" sz="3200" b="1"/>
              <a:t>：判别下列方程组用</a:t>
            </a:r>
            <a:r>
              <a:rPr lang="en-US" altLang="zh-CN" sz="3200" b="1"/>
              <a:t>Jacobi</a:t>
            </a:r>
            <a:r>
              <a:rPr lang="zh-CN" altLang="en-US" sz="3200" b="1"/>
              <a:t>迭代法和</a:t>
            </a:r>
            <a:r>
              <a:rPr lang="en-US" altLang="zh-CN" sz="3200" b="1"/>
              <a:t>G-S</a:t>
            </a:r>
            <a:r>
              <a:rPr lang="zh-CN" altLang="en-US" sz="3200" b="1"/>
              <a:t>法求解是否收敛。</a:t>
            </a:r>
          </a:p>
          <a:p>
            <a:pPr eaLnBrk="1" hangingPunct="1">
              <a:lnSpc>
                <a:spcPct val="130000"/>
              </a:lnSpc>
            </a:pPr>
            <a:endParaRPr lang="en-US" altLang="zh-CN" sz="3200" b="1"/>
          </a:p>
          <a:p>
            <a:pPr eaLnBrk="1" hangingPunct="1">
              <a:lnSpc>
                <a:spcPct val="130000"/>
              </a:lnSpc>
            </a:pPr>
            <a:endParaRPr lang="en-US" altLang="zh-CN" sz="3200" b="1"/>
          </a:p>
          <a:p>
            <a:pPr eaLnBrk="1" hangingPunct="1">
              <a:lnSpc>
                <a:spcPct val="130000"/>
              </a:lnSpc>
            </a:pPr>
            <a:endParaRPr lang="en-US" altLang="zh-CN" sz="3200" b="1"/>
          </a:p>
        </p:txBody>
      </p:sp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E9114DAB-AC99-314C-A901-C84B19CDD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683000"/>
          <a:ext cx="33528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7" name="Equation" r:id="rId3" imgW="34226500" imgH="16383000" progId="Equation.3">
                  <p:embed/>
                </p:oleObj>
              </mc:Choice>
              <mc:Fallback>
                <p:oleObj name="Equation" r:id="rId3" imgW="34226500" imgH="16383000" progId="Equation.3">
                  <p:embed/>
                  <p:pic>
                    <p:nvPicPr>
                      <p:cNvPr id="15366" name="Object 6">
                        <a:extLst>
                          <a:ext uri="{FF2B5EF4-FFF2-40B4-BE49-F238E27FC236}">
                            <a16:creationId xmlns:a16="http://schemas.microsoft.com/office/drawing/2014/main" id="{E9114DAB-AC99-314C-A901-C84B19CDD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683000"/>
                        <a:ext cx="33528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08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灯片编号占位符 5">
            <a:extLst>
              <a:ext uri="{FF2B5EF4-FFF2-40B4-BE49-F238E27FC236}">
                <a16:creationId xmlns:a16="http://schemas.microsoft.com/office/drawing/2014/main" id="{1DF2FDE8-C7E3-1548-8D22-E851A921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8D5D24-83FD-AA47-A6F1-0A8F43BB6E84}" type="slidenum">
              <a:rPr lang="zh-CN" altLang="en-US" sz="1400">
                <a:latin typeface="Tahoma" panose="020B0604030504040204" pitchFamily="34" charset="0"/>
              </a:rPr>
              <a:pPr eaLnBrk="1" hangingPunct="1"/>
              <a:t>12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D648BA30-270F-F048-BF53-A51C1BEC2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94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解</a:t>
            </a:r>
            <a:r>
              <a:rPr lang="en-US" altLang="zh-CN" sz="3200" b="1"/>
              <a:t>: (1) </a:t>
            </a:r>
            <a:r>
              <a:rPr lang="zh-CN" altLang="en-US" sz="3200" b="1"/>
              <a:t>求</a:t>
            </a:r>
            <a:r>
              <a:rPr lang="en-US" altLang="zh-CN" sz="3200" b="1"/>
              <a:t>Jacobi</a:t>
            </a:r>
            <a:r>
              <a:rPr lang="zh-CN" altLang="en-US" sz="3200" b="1"/>
              <a:t>迭代格式</a:t>
            </a:r>
            <a:endParaRPr lang="en-US" altLang="zh-CN" sz="3200" b="1"/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C95EC672-9911-F740-89C8-F381335E9D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341438"/>
          <a:ext cx="52355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7" name="Equation" r:id="rId3" imgW="2755900" imgH="889000" progId="Equation.3">
                  <p:embed/>
                </p:oleObj>
              </mc:Choice>
              <mc:Fallback>
                <p:oleObj name="Equation" r:id="rId3" imgW="2755900" imgH="889000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C95EC672-9911-F740-89C8-F381335E9D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341438"/>
                        <a:ext cx="5235575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E1339A81-FBFD-7044-A6CA-BC272C5C3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0038" y="3827463"/>
          <a:ext cx="17176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8" name="Equation" r:id="rId5" imgW="774700" imgH="215900" progId="Equation.3">
                  <p:embed/>
                </p:oleObj>
              </mc:Choice>
              <mc:Fallback>
                <p:oleObj name="Equation" r:id="rId5" imgW="774700" imgH="215900" progId="Equation.3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E1339A81-FBFD-7044-A6CA-BC272C5C3C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3827463"/>
                        <a:ext cx="17176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1E2511C3-9475-3142-B56D-6DD971610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3260725"/>
          <a:ext cx="289242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9" name="Equation" r:id="rId7" imgW="1282700" imgH="736600" progId="Equation.3">
                  <p:embed/>
                </p:oleObj>
              </mc:Choice>
              <mc:Fallback>
                <p:oleObj name="Equation" r:id="rId7" imgW="1282700" imgH="736600" progId="Equation.3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1E2511C3-9475-3142-B56D-6DD9716102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3260725"/>
                        <a:ext cx="289242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5B3F7712-C6B1-5449-BAA1-FCB444D7E9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1225" y="3724275"/>
          <a:ext cx="6842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0" name="Equation" r:id="rId9" imgW="304800" imgH="203200" progId="Equation.3">
                  <p:embed/>
                </p:oleObj>
              </mc:Choice>
              <mc:Fallback>
                <p:oleObj name="Equation" r:id="rId9" imgW="304800" imgH="203200" progId="Equation.3">
                  <p:embed/>
                  <p:pic>
                    <p:nvPicPr>
                      <p:cNvPr id="13" name="Object 6">
                        <a:extLst>
                          <a:ext uri="{FF2B5EF4-FFF2-40B4-BE49-F238E27FC236}">
                            <a16:creationId xmlns:a16="http://schemas.microsoft.com/office/drawing/2014/main" id="{5B3F7712-C6B1-5449-BAA1-FCB444D7E9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3724275"/>
                        <a:ext cx="68421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9E2952A8-211C-244C-993A-863AAF0281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3050" y="3786188"/>
          <a:ext cx="5413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1" name="Equation" r:id="rId11" imgW="241300" imgH="165100" progId="Equation.3">
                  <p:embed/>
                </p:oleObj>
              </mc:Choice>
              <mc:Fallback>
                <p:oleObj name="Equation" r:id="rId11" imgW="241300" imgH="165100" progId="Equation.3">
                  <p:embed/>
                  <p:pic>
                    <p:nvPicPr>
                      <p:cNvPr id="14" name="Object 7">
                        <a:extLst>
                          <a:ext uri="{FF2B5EF4-FFF2-40B4-BE49-F238E27FC236}">
                            <a16:creationId xmlns:a16="http://schemas.microsoft.com/office/drawing/2014/main" id="{9E2952A8-211C-244C-993A-863AAF0281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3786188"/>
                        <a:ext cx="5413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>
            <a:extLst>
              <a:ext uri="{FF2B5EF4-FFF2-40B4-BE49-F238E27FC236}">
                <a16:creationId xmlns:a16="http://schemas.microsoft.com/office/drawing/2014/main" id="{DB6AE756-18B5-FE4F-B1CC-FC5B8259C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49260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所以</a:t>
            </a:r>
          </a:p>
        </p:txBody>
      </p:sp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id="{AB5061C5-9F6F-4B4C-AC2A-FB5E43CAD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5588" y="5038725"/>
          <a:ext cx="8159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2" name="Equation" r:id="rId13" imgW="8483600" imgH="4102100" progId="Equation.3">
                  <p:embed/>
                </p:oleObj>
              </mc:Choice>
              <mc:Fallback>
                <p:oleObj name="Equation" r:id="rId13" imgW="8483600" imgH="4102100" progId="Equation.3">
                  <p:embed/>
                  <p:pic>
                    <p:nvPicPr>
                      <p:cNvPr id="16" name="Object 9">
                        <a:extLst>
                          <a:ext uri="{FF2B5EF4-FFF2-40B4-BE49-F238E27FC236}">
                            <a16:creationId xmlns:a16="http://schemas.microsoft.com/office/drawing/2014/main" id="{AB5061C5-9F6F-4B4C-AC2A-FB5E43CADD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5038725"/>
                        <a:ext cx="8159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>
            <a:extLst>
              <a:ext uri="{FF2B5EF4-FFF2-40B4-BE49-F238E27FC236}">
                <a16:creationId xmlns:a16="http://schemas.microsoft.com/office/drawing/2014/main" id="{0F93113A-0247-3948-B890-8432539759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1588" y="4992688"/>
          <a:ext cx="26193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3" name="公式" r:id="rId15" imgW="27203400" imgH="5270500" progId="Equation.3">
                  <p:embed/>
                </p:oleObj>
              </mc:Choice>
              <mc:Fallback>
                <p:oleObj name="公式" r:id="rId15" imgW="27203400" imgH="5270500" progId="Equation.3">
                  <p:embed/>
                  <p:pic>
                    <p:nvPicPr>
                      <p:cNvPr id="17" name="Object 10">
                        <a:extLst>
                          <a:ext uri="{FF2B5EF4-FFF2-40B4-BE49-F238E27FC236}">
                            <a16:creationId xmlns:a16="http://schemas.microsoft.com/office/drawing/2014/main" id="{0F93113A-0247-3948-B890-8432539759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4992688"/>
                        <a:ext cx="26193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F62C268E-6D58-CC40-80CB-D28D3590F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9388" y="5002213"/>
          <a:ext cx="5318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4" name="公式" r:id="rId17" imgW="5562600" imgH="4102100" progId="Equation.3">
                  <p:embed/>
                </p:oleObj>
              </mc:Choice>
              <mc:Fallback>
                <p:oleObj name="公式" r:id="rId17" imgW="5562600" imgH="4102100" progId="Equation.3">
                  <p:embed/>
                  <p:pic>
                    <p:nvPicPr>
                      <p:cNvPr id="18" name="Object 11">
                        <a:extLst>
                          <a:ext uri="{FF2B5EF4-FFF2-40B4-BE49-F238E27FC236}">
                            <a16:creationId xmlns:a16="http://schemas.microsoft.com/office/drawing/2014/main" id="{F62C268E-6D58-CC40-80CB-D28D3590F4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5002213"/>
                        <a:ext cx="5318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>
            <a:extLst>
              <a:ext uri="{FF2B5EF4-FFF2-40B4-BE49-F238E27FC236}">
                <a16:creationId xmlns:a16="http://schemas.microsoft.com/office/drawing/2014/main" id="{3F10E7AE-AA44-7840-BE6B-BBF86BCB5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8663" y="5002213"/>
          <a:ext cx="5032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5" name="Equation" r:id="rId19" imgW="5270500" imgH="3797300" progId="Equation.3">
                  <p:embed/>
                </p:oleObj>
              </mc:Choice>
              <mc:Fallback>
                <p:oleObj name="Equation" r:id="rId19" imgW="5270500" imgH="3797300" progId="Equation.3">
                  <p:embed/>
                  <p:pic>
                    <p:nvPicPr>
                      <p:cNvPr id="19" name="Object 12">
                        <a:extLst>
                          <a:ext uri="{FF2B5EF4-FFF2-40B4-BE49-F238E27FC236}">
                            <a16:creationId xmlns:a16="http://schemas.microsoft.com/office/drawing/2014/main" id="{3F10E7AE-AA44-7840-BE6B-BBF86BCB5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663" y="5002213"/>
                        <a:ext cx="50323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3">
            <a:extLst>
              <a:ext uri="{FF2B5EF4-FFF2-40B4-BE49-F238E27FC236}">
                <a16:creationId xmlns:a16="http://schemas.microsoft.com/office/drawing/2014/main" id="{C6DB3ACF-7B43-054F-96E1-EF93B0A90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5718175"/>
            <a:ext cx="400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即</a:t>
            </a:r>
            <a:r>
              <a:rPr lang="en-US" altLang="zh-CN" b="1"/>
              <a:t>Jaobi</a:t>
            </a:r>
            <a:r>
              <a:rPr lang="zh-CN" altLang="en-US" b="1"/>
              <a:t>迭代法收敛。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154844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D1DADCAC-A40E-4E48-A85F-2519243B8C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700213"/>
          <a:ext cx="3330575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1" name="Equation" r:id="rId3" imgW="1854200" imgH="825500" progId="Equation.3">
                  <p:embed/>
                </p:oleObj>
              </mc:Choice>
              <mc:Fallback>
                <p:oleObj name="Equation" r:id="rId3" imgW="1854200" imgH="825500" progId="Equation.3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D1DADCAC-A40E-4E48-A85F-2519243B8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3330575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7750AEF3-0FB0-DA40-B9A2-BC6BAD0A6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557338"/>
          <a:ext cx="2760663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2" name="Equation" r:id="rId5" imgW="1536700" imgH="825500" progId="Equation.3">
                  <p:embed/>
                </p:oleObj>
              </mc:Choice>
              <mc:Fallback>
                <p:oleObj name="Equation" r:id="rId5" imgW="1536700" imgH="8255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7750AEF3-0FB0-DA40-B9A2-BC6BAD0A68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57338"/>
                        <a:ext cx="2760663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>
            <a:extLst>
              <a:ext uri="{FF2B5EF4-FFF2-40B4-BE49-F238E27FC236}">
                <a16:creationId xmlns:a16="http://schemas.microsoft.com/office/drawing/2014/main" id="{243F4DA4-61A2-ED4E-B3D3-AEE59631E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5942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解</a:t>
            </a:r>
            <a:r>
              <a:rPr lang="en-US" altLang="zh-CN" sz="3200" b="1"/>
              <a:t>: (2) </a:t>
            </a:r>
            <a:r>
              <a:rPr lang="zh-CN" altLang="en-US" sz="3200" b="1"/>
              <a:t>求</a:t>
            </a:r>
            <a:r>
              <a:rPr lang="en-US" altLang="zh-CN" sz="3200" b="1"/>
              <a:t>Gauss-Seidel</a:t>
            </a:r>
            <a:r>
              <a:rPr lang="zh-CN" altLang="en-US" sz="3200" b="1"/>
              <a:t>迭代格式</a:t>
            </a:r>
            <a:endParaRPr lang="en-US" altLang="zh-CN" sz="3200" b="1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E529FA-DBCF-EA42-BDA7-97A1A77CCF06}"/>
              </a:ext>
            </a:extLst>
          </p:cNvPr>
          <p:cNvGrpSpPr>
            <a:grpSpLocks/>
          </p:cNvGrpSpPr>
          <p:nvPr/>
        </p:nvGrpSpPr>
        <p:grpSpPr bwMode="auto">
          <a:xfrm>
            <a:off x="4498975" y="1960563"/>
            <a:ext cx="1944688" cy="531812"/>
            <a:chOff x="179470" y="4438273"/>
            <a:chExt cx="2362200" cy="532242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FD905228-F8EF-4C47-AAAB-16BFC7534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70" y="4798926"/>
              <a:ext cx="1224488" cy="171589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7A42609B-1BE5-AE4A-9E40-2A46E25F7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470" y="4438273"/>
              <a:ext cx="2362200" cy="430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100">
                  <a:latin typeface="楷体_GB2312" charset="0"/>
                  <a:sym typeface="Symbol" pitchFamily="2" charset="2"/>
                </a:rPr>
                <a:t>变形得</a:t>
              </a:r>
              <a:endParaRPr lang="en-US" altLang="zh-CN" sz="2100">
                <a:latin typeface="楷体_GB2312" charset="0"/>
              </a:endParaRPr>
            </a:p>
          </p:txBody>
        </p:sp>
      </p:grpSp>
      <p:sp>
        <p:nvSpPr>
          <p:cNvPr id="26" name="Text Box 4">
            <a:extLst>
              <a:ext uri="{FF2B5EF4-FFF2-40B4-BE49-F238E27FC236}">
                <a16:creationId xmlns:a16="http://schemas.microsoft.com/office/drawing/2014/main" id="{ABE81ED6-C96E-B54A-BEE5-0FFD1565A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29000"/>
            <a:ext cx="467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Gauss-Seidel</a:t>
            </a:r>
            <a:r>
              <a:rPr lang="zh-CN" altLang="en-US"/>
              <a:t>法的迭代矩阵为</a:t>
            </a:r>
          </a:p>
        </p:txBody>
      </p:sp>
      <p:graphicFrame>
        <p:nvGraphicFramePr>
          <p:cNvPr id="27" name="Object 8">
            <a:extLst>
              <a:ext uri="{FF2B5EF4-FFF2-40B4-BE49-F238E27FC236}">
                <a16:creationId xmlns:a16="http://schemas.microsoft.com/office/drawing/2014/main" id="{6212998F-833C-6E43-891F-597CE1B11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7625" y="4886325"/>
          <a:ext cx="7858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3" name="公式" r:id="rId7" imgW="8191500" imgH="5270500" progId="Equation.3">
                  <p:embed/>
                </p:oleObj>
              </mc:Choice>
              <mc:Fallback>
                <p:oleObj name="公式" r:id="rId7" imgW="8191500" imgH="5270500" progId="Equation.3">
                  <p:embed/>
                  <p:pic>
                    <p:nvPicPr>
                      <p:cNvPr id="27" name="Object 8">
                        <a:extLst>
                          <a:ext uri="{FF2B5EF4-FFF2-40B4-BE49-F238E27FC236}">
                            <a16:creationId xmlns:a16="http://schemas.microsoft.com/office/drawing/2014/main" id="{6212998F-833C-6E43-891F-597CE1B11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4886325"/>
                        <a:ext cx="7858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>
            <a:extLst>
              <a:ext uri="{FF2B5EF4-FFF2-40B4-BE49-F238E27FC236}">
                <a16:creationId xmlns:a16="http://schemas.microsoft.com/office/drawing/2014/main" id="{9EA4ABDB-2E1D-F046-AE2F-5608423D7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365625"/>
          <a:ext cx="208915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4" name="公式" r:id="rId9" imgW="21361400" imgH="16383000" progId="Equation.3">
                  <p:embed/>
                </p:oleObj>
              </mc:Choice>
              <mc:Fallback>
                <p:oleObj name="公式" r:id="rId9" imgW="21361400" imgH="16383000" progId="Equation.3">
                  <p:embed/>
                  <p:pic>
                    <p:nvPicPr>
                      <p:cNvPr id="28" name="Object 9">
                        <a:extLst>
                          <a:ext uri="{FF2B5EF4-FFF2-40B4-BE49-F238E27FC236}">
                            <a16:creationId xmlns:a16="http://schemas.microsoft.com/office/drawing/2014/main" id="{9EA4ABDB-2E1D-F046-AE2F-5608423D7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365625"/>
                        <a:ext cx="2089150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0F301ACE-53E7-724C-AAD2-6761AA30D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2650" y="4468813"/>
          <a:ext cx="8159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5" name="公式" r:id="rId11" imgW="8483600" imgH="4102100" progId="Equation.3">
                  <p:embed/>
                </p:oleObj>
              </mc:Choice>
              <mc:Fallback>
                <p:oleObj name="公式" r:id="rId11" imgW="8483600" imgH="4102100" progId="Equation.3">
                  <p:embed/>
                  <p:pic>
                    <p:nvPicPr>
                      <p:cNvPr id="29" name="Object 10">
                        <a:extLst>
                          <a:ext uri="{FF2B5EF4-FFF2-40B4-BE49-F238E27FC236}">
                            <a16:creationId xmlns:a16="http://schemas.microsoft.com/office/drawing/2014/main" id="{0F301ACE-53E7-724C-AAD2-6761AA30D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4468813"/>
                        <a:ext cx="81597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>
            <a:extLst>
              <a:ext uri="{FF2B5EF4-FFF2-40B4-BE49-F238E27FC236}">
                <a16:creationId xmlns:a16="http://schemas.microsoft.com/office/drawing/2014/main" id="{09E70A37-430B-D64D-AE26-EDC774FA1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5163" y="4468813"/>
          <a:ext cx="8159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6" name="公式" r:id="rId13" imgW="8483600" imgH="4102100" progId="Equation.3">
                  <p:embed/>
                </p:oleObj>
              </mc:Choice>
              <mc:Fallback>
                <p:oleObj name="公式" r:id="rId13" imgW="8483600" imgH="4102100" progId="Equation.3">
                  <p:embed/>
                  <p:pic>
                    <p:nvPicPr>
                      <p:cNvPr id="30" name="Object 11">
                        <a:extLst>
                          <a:ext uri="{FF2B5EF4-FFF2-40B4-BE49-F238E27FC236}">
                            <a16:creationId xmlns:a16="http://schemas.microsoft.com/office/drawing/2014/main" id="{09E70A37-430B-D64D-AE26-EDC774FA1D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4468813"/>
                        <a:ext cx="81597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>
            <a:extLst>
              <a:ext uri="{FF2B5EF4-FFF2-40B4-BE49-F238E27FC236}">
                <a16:creationId xmlns:a16="http://schemas.microsoft.com/office/drawing/2014/main" id="{33BD9CA2-58D1-D844-A52E-B222B69E2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9300" y="5116513"/>
          <a:ext cx="26479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7" name="公式" r:id="rId15" imgW="27495500" imgH="5270500" progId="Equation.3">
                  <p:embed/>
                </p:oleObj>
              </mc:Choice>
              <mc:Fallback>
                <p:oleObj name="公式" r:id="rId15" imgW="27495500" imgH="5270500" progId="Equation.3">
                  <p:embed/>
                  <p:pic>
                    <p:nvPicPr>
                      <p:cNvPr id="31" name="Object 12">
                        <a:extLst>
                          <a:ext uri="{FF2B5EF4-FFF2-40B4-BE49-F238E27FC236}">
                            <a16:creationId xmlns:a16="http://schemas.microsoft.com/office/drawing/2014/main" id="{33BD9CA2-58D1-D844-A52E-B222B69E2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5116513"/>
                        <a:ext cx="26479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3">
            <a:extLst>
              <a:ext uri="{FF2B5EF4-FFF2-40B4-BE49-F238E27FC236}">
                <a16:creationId xmlns:a16="http://schemas.microsoft.com/office/drawing/2014/main" id="{1F3DD89E-870B-E340-9D3C-39A47217E1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5159375"/>
          <a:ext cx="5318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8" name="公式" r:id="rId17" imgW="5562600" imgH="3797300" progId="Equation.3">
                  <p:embed/>
                </p:oleObj>
              </mc:Choice>
              <mc:Fallback>
                <p:oleObj name="公式" r:id="rId17" imgW="5562600" imgH="3797300" progId="Equation.3">
                  <p:embed/>
                  <p:pic>
                    <p:nvPicPr>
                      <p:cNvPr id="32" name="Object 13">
                        <a:extLst>
                          <a:ext uri="{FF2B5EF4-FFF2-40B4-BE49-F238E27FC236}">
                            <a16:creationId xmlns:a16="http://schemas.microsoft.com/office/drawing/2014/main" id="{1F3DD89E-870B-E340-9D3C-39A47217E1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5159375"/>
                        <a:ext cx="5318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4">
            <a:extLst>
              <a:ext uri="{FF2B5EF4-FFF2-40B4-BE49-F238E27FC236}">
                <a16:creationId xmlns:a16="http://schemas.microsoft.com/office/drawing/2014/main" id="{932B7F2C-9016-C34F-B6AB-3329CAA10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5116513"/>
          <a:ext cx="5032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9" name="Equation" r:id="rId19" imgW="5270500" imgH="3797300" progId="Equation.3">
                  <p:embed/>
                </p:oleObj>
              </mc:Choice>
              <mc:Fallback>
                <p:oleObj name="Equation" r:id="rId19" imgW="5270500" imgH="3797300" progId="Equation.3">
                  <p:embed/>
                  <p:pic>
                    <p:nvPicPr>
                      <p:cNvPr id="33" name="Object 14">
                        <a:extLst>
                          <a:ext uri="{FF2B5EF4-FFF2-40B4-BE49-F238E27FC236}">
                            <a16:creationId xmlns:a16="http://schemas.microsoft.com/office/drawing/2014/main" id="{932B7F2C-9016-C34F-B6AB-3329CAA108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116513"/>
                        <a:ext cx="50323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5">
            <a:extLst>
              <a:ext uri="{FF2B5EF4-FFF2-40B4-BE49-F238E27FC236}">
                <a16:creationId xmlns:a16="http://schemas.microsoft.com/office/drawing/2014/main" id="{9C532014-C767-884F-9330-86BF9A78B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908675"/>
            <a:ext cx="626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所以</a:t>
            </a:r>
            <a:r>
              <a:rPr lang="en-US" altLang="zh-CN" b="1"/>
              <a:t>Gauss-Seidel</a:t>
            </a:r>
            <a:r>
              <a:rPr lang="zh-CN" altLang="en-US" b="1"/>
              <a:t>迭代法发散。</a:t>
            </a:r>
          </a:p>
        </p:txBody>
      </p:sp>
    </p:spTree>
    <p:extLst>
      <p:ext uri="{BB962C8B-B14F-4D97-AF65-F5344CB8AC3E}">
        <p14:creationId xmlns:p14="http://schemas.microsoft.com/office/powerpoint/2010/main" val="179584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5EAA0-CC7E-F34D-94EB-253EFA30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6A69EAC-F12E-8042-8AC5-3F967E9411FA}" type="slidenum">
              <a:rPr lang="en-US" altLang="zh-CN" sz="1400"/>
              <a:pPr algn="ctr" eaLnBrk="1" hangingPunct="1"/>
              <a:t>14</a:t>
            </a:fld>
            <a:endParaRPr lang="en-US" altLang="zh-CN" sz="1400"/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E7439B57-E421-8548-860C-7D43009E2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t="3506" r="9685" b="1442"/>
          <a:stretch>
            <a:fillRect/>
          </a:stretch>
        </p:blipFill>
        <p:spPr bwMode="auto">
          <a:xfrm>
            <a:off x="1093788" y="0"/>
            <a:ext cx="6443662" cy="683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1">
            <a:extLst>
              <a:ext uri="{FF2B5EF4-FFF2-40B4-BE49-F238E27FC236}">
                <a16:creationId xmlns:a16="http://schemas.microsoft.com/office/drawing/2014/main" id="{7ADBBC72-BD08-C747-95DF-D5E09C834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111500"/>
            <a:ext cx="15843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LU</a:t>
            </a:r>
            <a:r>
              <a:rPr lang="zh-CN" altLang="en-US" sz="2000"/>
              <a:t>分解</a:t>
            </a:r>
            <a:endParaRPr lang="en-US" altLang="zh-CN" sz="2000"/>
          </a:p>
        </p:txBody>
      </p:sp>
      <p:sp>
        <p:nvSpPr>
          <p:cNvPr id="14341" name="TextBox 5">
            <a:extLst>
              <a:ext uri="{FF2B5EF4-FFF2-40B4-BE49-F238E27FC236}">
                <a16:creationId xmlns:a16="http://schemas.microsoft.com/office/drawing/2014/main" id="{04948A38-1DB1-F04E-B2B7-EF684DDB1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3759200"/>
            <a:ext cx="230346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Crout</a:t>
            </a:r>
            <a:r>
              <a:rPr lang="zh-CN" altLang="en-US" sz="2000"/>
              <a:t>分解（追赶法）</a:t>
            </a:r>
            <a:endParaRPr lang="en-US" altLang="zh-CN" sz="2000"/>
          </a:p>
        </p:txBody>
      </p:sp>
      <p:sp>
        <p:nvSpPr>
          <p:cNvPr id="14342" name="TextBox 6">
            <a:extLst>
              <a:ext uri="{FF2B5EF4-FFF2-40B4-BE49-F238E27FC236}">
                <a16:creationId xmlns:a16="http://schemas.microsoft.com/office/drawing/2014/main" id="{E7732B83-325E-3C4B-93C2-AE9D41CA4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406900"/>
            <a:ext cx="2024062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平方根法</a:t>
            </a:r>
            <a:endParaRPr lang="en-US" altLang="zh-CN" sz="2000"/>
          </a:p>
        </p:txBody>
      </p:sp>
      <p:sp>
        <p:nvSpPr>
          <p:cNvPr id="14343" name="TextBox 7">
            <a:extLst>
              <a:ext uri="{FF2B5EF4-FFF2-40B4-BE49-F238E27FC236}">
                <a16:creationId xmlns:a16="http://schemas.microsoft.com/office/drawing/2014/main" id="{E588AD8D-428F-9442-9894-674AB8104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492375"/>
            <a:ext cx="13684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/>
              <a:t>约当消去法</a:t>
            </a:r>
            <a:endParaRPr lang="en-US" altLang="zh-CN" sz="1800"/>
          </a:p>
        </p:txBody>
      </p:sp>
      <p:sp>
        <p:nvSpPr>
          <p:cNvPr id="14344" name="TextBox 8">
            <a:extLst>
              <a:ext uri="{FF2B5EF4-FFF2-40B4-BE49-F238E27FC236}">
                <a16:creationId xmlns:a16="http://schemas.microsoft.com/office/drawing/2014/main" id="{BE2C9DE8-D56C-2C44-A7E5-45AE6DB71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1628775"/>
            <a:ext cx="180022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28360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494D9C02-B763-2F48-893F-210388C38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§4  </a:t>
            </a:r>
            <a:r>
              <a:rPr lang="zh-CN" altLang="en-US" b="1" dirty="0"/>
              <a:t>迭代法的收敛性</a:t>
            </a:r>
            <a:r>
              <a:rPr lang="en-US" altLang="zh-CN" b="1" dirty="0"/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</a:rPr>
              <a:t>/* Convergence of Iterative methods */</a:t>
            </a:r>
          </a:p>
        </p:txBody>
      </p:sp>
      <p:grpSp>
        <p:nvGrpSpPr>
          <p:cNvPr id="48138" name="Group 10">
            <a:extLst>
              <a:ext uri="{FF2B5EF4-FFF2-40B4-BE49-F238E27FC236}">
                <a16:creationId xmlns:a16="http://schemas.microsoft.com/office/drawing/2014/main" id="{69C23C42-6E57-8841-B7AE-F7D102E94E5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066800"/>
            <a:ext cx="4724400" cy="538163"/>
            <a:chOff x="432" y="864"/>
            <a:chExt cx="2976" cy="339"/>
          </a:xfrm>
        </p:grpSpPr>
        <p:pic>
          <p:nvPicPr>
            <p:cNvPr id="2099" name="Picture 4" descr="DARTS">
              <a:extLst>
                <a:ext uri="{FF2B5EF4-FFF2-40B4-BE49-F238E27FC236}">
                  <a16:creationId xmlns:a16="http://schemas.microsoft.com/office/drawing/2014/main" id="{DA4BD5E3-B9F8-8541-8071-E487D211F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8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3" name="Text Box 5">
              <a:extLst>
                <a:ext uri="{FF2B5EF4-FFF2-40B4-BE49-F238E27FC236}">
                  <a16:creationId xmlns:a16="http://schemas.microsoft.com/office/drawing/2014/main" id="{44415DFD-2B2F-0048-8798-2FBE0516B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912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的收敛条件</a:t>
              </a:r>
              <a:endParaRPr lang="en-US" altLang="zh-CN" sz="2400" b="1"/>
            </a:p>
          </p:txBody>
        </p:sp>
        <p:graphicFrame>
          <p:nvGraphicFramePr>
            <p:cNvPr id="2101" name="Object 9">
              <a:extLst>
                <a:ext uri="{FF2B5EF4-FFF2-40B4-BE49-F238E27FC236}">
                  <a16:creationId xmlns:a16="http://schemas.microsoft.com/office/drawing/2014/main" id="{A6A0F115-AD07-CF49-8C38-997706DFA8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912"/>
            <a:ext cx="144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09" name="Equation" r:id="rId9" imgW="26035000" imgH="5270500" progId="Equation.3">
                    <p:embed/>
                  </p:oleObj>
                </mc:Choice>
                <mc:Fallback>
                  <p:oleObj name="Equation" r:id="rId9" imgW="26035000" imgH="5270500" progId="Equation.3">
                    <p:embed/>
                    <p:pic>
                      <p:nvPicPr>
                        <p:cNvPr id="2101" name="Object 9">
                          <a:extLst>
                            <a:ext uri="{FF2B5EF4-FFF2-40B4-BE49-F238E27FC236}">
                              <a16:creationId xmlns:a16="http://schemas.microsoft.com/office/drawing/2014/main" id="{A6A0F115-AD07-CF49-8C38-997706DFA8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912"/>
                          <a:ext cx="144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9" name="Object 11">
            <a:extLst>
              <a:ext uri="{FF2B5EF4-FFF2-40B4-BE49-F238E27FC236}">
                <a16:creationId xmlns:a16="http://schemas.microsoft.com/office/drawing/2014/main" id="{DF3E0E39-DBE5-7348-9BD8-9BA23A3F98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828800"/>
          <a:ext cx="2286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0" name="Equation" r:id="rId11" imgW="27203400" imgH="4686300" progId="Equation.3">
                  <p:embed/>
                </p:oleObj>
              </mc:Choice>
              <mc:Fallback>
                <p:oleObj name="Equation" r:id="rId11" imgW="27203400" imgH="4686300" progId="Equation.3">
                  <p:embed/>
                  <p:pic>
                    <p:nvPicPr>
                      <p:cNvPr id="48139" name="Object 11">
                        <a:extLst>
                          <a:ext uri="{FF2B5EF4-FFF2-40B4-BE49-F238E27FC236}">
                            <a16:creationId xmlns:a16="http://schemas.microsoft.com/office/drawing/2014/main" id="{DF3E0E39-DBE5-7348-9BD8-9BA23A3F98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22860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>
            <a:extLst>
              <a:ext uri="{FF2B5EF4-FFF2-40B4-BE49-F238E27FC236}">
                <a16:creationId xmlns:a16="http://schemas.microsoft.com/office/drawing/2014/main" id="{17EEE0B0-83D3-754C-983A-980F7A8D1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828800"/>
          <a:ext cx="5486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1" name="Equation" r:id="rId13" imgW="69342000" imgH="5270500" progId="Equation.3">
                  <p:embed/>
                </p:oleObj>
              </mc:Choice>
              <mc:Fallback>
                <p:oleObj name="Equation" r:id="rId13" imgW="69342000" imgH="5270500" progId="Equation.3">
                  <p:embed/>
                  <p:pic>
                    <p:nvPicPr>
                      <p:cNvPr id="48140" name="Object 12">
                        <a:extLst>
                          <a:ext uri="{FF2B5EF4-FFF2-40B4-BE49-F238E27FC236}">
                            <a16:creationId xmlns:a16="http://schemas.microsoft.com/office/drawing/2014/main" id="{17EEE0B0-83D3-754C-983A-980F7A8D1C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54864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3" name="Group 15">
            <a:extLst>
              <a:ext uri="{FF2B5EF4-FFF2-40B4-BE49-F238E27FC236}">
                <a16:creationId xmlns:a16="http://schemas.microsoft.com/office/drawing/2014/main" id="{8995337A-DFC3-8940-A525-07EBB6FF79F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209800"/>
            <a:ext cx="7735888" cy="0"/>
            <a:chOff x="432" y="1392"/>
            <a:chExt cx="4873" cy="0"/>
          </a:xfrm>
        </p:grpSpPr>
        <p:sp>
          <p:nvSpPr>
            <p:cNvPr id="48141" name="Line 13">
              <a:extLst>
                <a:ext uri="{FF2B5EF4-FFF2-40B4-BE49-F238E27FC236}">
                  <a16:creationId xmlns:a16="http://schemas.microsoft.com/office/drawing/2014/main" id="{3A826272-8376-7843-8CD6-0D6BBF29F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392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  <a:cs typeface="楷体_GB2312" charset="0"/>
              </a:endParaRPr>
            </a:p>
          </p:txBody>
        </p:sp>
        <p:sp>
          <p:nvSpPr>
            <p:cNvPr id="48142" name="Line 14">
              <a:extLst>
                <a:ext uri="{FF2B5EF4-FFF2-40B4-BE49-F238E27FC236}">
                  <a16:creationId xmlns:a16="http://schemas.microsoft.com/office/drawing/2014/main" id="{3A4AE383-2C2B-1145-AFFD-AA9FDCBCF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1392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  <a:cs typeface="楷体_GB2312" charset="0"/>
              </a:endParaRPr>
            </a:p>
          </p:txBody>
        </p:sp>
      </p:grpSp>
      <p:grpSp>
        <p:nvGrpSpPr>
          <p:cNvPr id="48147" name="Group 19">
            <a:extLst>
              <a:ext uri="{FF2B5EF4-FFF2-40B4-BE49-F238E27FC236}">
                <a16:creationId xmlns:a16="http://schemas.microsoft.com/office/drawing/2014/main" id="{F5E71A81-9C9D-6844-B356-02107505CFB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286000"/>
            <a:ext cx="2057400" cy="609600"/>
            <a:chOff x="576" y="2160"/>
            <a:chExt cx="1296" cy="384"/>
          </a:xfrm>
        </p:grpSpPr>
        <p:sp>
          <p:nvSpPr>
            <p:cNvPr id="48146" name="AutoShape 18" descr="新闻纸">
              <a:extLst>
                <a:ext uri="{FF2B5EF4-FFF2-40B4-BE49-F238E27FC236}">
                  <a16:creationId xmlns:a16="http://schemas.microsoft.com/office/drawing/2014/main" id="{DE562E58-3B29-314C-8860-AE54FDF8C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1296" cy="384"/>
            </a:xfrm>
            <a:prstGeom prst="bevel">
              <a:avLst>
                <a:gd name="adj" fmla="val 6250"/>
              </a:avLst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aphicFrame>
          <p:nvGraphicFramePr>
            <p:cNvPr id="2096" name="Object 16">
              <a:extLst>
                <a:ext uri="{FF2B5EF4-FFF2-40B4-BE49-F238E27FC236}">
                  <a16:creationId xmlns:a16="http://schemas.microsoft.com/office/drawing/2014/main" id="{E7B0525C-0880-D944-9CED-6EAD048F36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1" y="2225"/>
            <a:ext cx="116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12" name="Equation" r:id="rId16" imgW="18719800" imgH="4686300" progId="Equation.3">
                    <p:embed/>
                  </p:oleObj>
                </mc:Choice>
                <mc:Fallback>
                  <p:oleObj name="Equation" r:id="rId16" imgW="18719800" imgH="4686300" progId="Equation.3">
                    <p:embed/>
                    <p:pic>
                      <p:nvPicPr>
                        <p:cNvPr id="2096" name="Object 16">
                          <a:extLst>
                            <a:ext uri="{FF2B5EF4-FFF2-40B4-BE49-F238E27FC236}">
                              <a16:creationId xmlns:a16="http://schemas.microsoft.com/office/drawing/2014/main" id="{E7B0525C-0880-D944-9CED-6EAD048F36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2225"/>
                          <a:ext cx="1165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45" name="Object 17">
            <a:extLst>
              <a:ext uri="{FF2B5EF4-FFF2-40B4-BE49-F238E27FC236}">
                <a16:creationId xmlns:a16="http://schemas.microsoft.com/office/drawing/2014/main" id="{6EFFE5E7-FAC3-7445-9F0D-797A6233F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362200"/>
          <a:ext cx="510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3" name="Equation" r:id="rId18" imgW="68173600" imgH="5270500" progId="Equation.3">
                  <p:embed/>
                </p:oleObj>
              </mc:Choice>
              <mc:Fallback>
                <p:oleObj name="Equation" r:id="rId18" imgW="68173600" imgH="5270500" progId="Equation.3">
                  <p:embed/>
                  <p:pic>
                    <p:nvPicPr>
                      <p:cNvPr id="48145" name="Object 17">
                        <a:extLst>
                          <a:ext uri="{FF2B5EF4-FFF2-40B4-BE49-F238E27FC236}">
                            <a16:creationId xmlns:a16="http://schemas.microsoft.com/office/drawing/2014/main" id="{6EFFE5E7-FAC3-7445-9F0D-797A6233F5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62200"/>
                        <a:ext cx="510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AutoShape 20">
            <a:extLst>
              <a:ext uri="{FF2B5EF4-FFF2-40B4-BE49-F238E27FC236}">
                <a16:creationId xmlns:a16="http://schemas.microsoft.com/office/drawing/2014/main" id="{27435794-9A34-B94A-8919-E56F96C7F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149" name="Text Box 21">
            <a:extLst>
              <a:ext uri="{FF2B5EF4-FFF2-40B4-BE49-F238E27FC236}">
                <a16:creationId xmlns:a16="http://schemas.microsoft.com/office/drawing/2014/main" id="{D6311536-C85B-3942-BAE4-DA628B3F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</a:rPr>
              <a:t>充分条件</a:t>
            </a:r>
            <a:r>
              <a:rPr lang="en-US" altLang="zh-CN" sz="2400" b="1">
                <a:solidFill>
                  <a:schemeClr val="accent2"/>
                </a:solidFill>
                <a:sym typeface="Wingdings" pitchFamily="2" charset="2"/>
              </a:rPr>
              <a:t>:  ||</a:t>
            </a:r>
            <a:r>
              <a:rPr lang="en-US" altLang="zh-CN" sz="2400" b="1" i="1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lang="en-US" altLang="zh-CN" sz="2400" b="1">
                <a:solidFill>
                  <a:schemeClr val="accent2"/>
                </a:solidFill>
                <a:sym typeface="Wingdings" pitchFamily="2" charset="2"/>
              </a:rPr>
              <a:t>|| </a:t>
            </a:r>
            <a:r>
              <a:rPr lang="en-US" altLang="zh-CN" sz="2400" b="1">
                <a:solidFill>
                  <a:schemeClr val="accent2"/>
                </a:solidFill>
                <a:sym typeface="Symbol" pitchFamily="18" charset="2"/>
              </a:rPr>
              <a:t>&lt; 1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graphicFrame>
        <p:nvGraphicFramePr>
          <p:cNvPr id="48150" name="Object 22">
            <a:extLst>
              <a:ext uri="{FF2B5EF4-FFF2-40B4-BE49-F238E27FC236}">
                <a16:creationId xmlns:a16="http://schemas.microsoft.com/office/drawing/2014/main" id="{8A315E4F-C4BE-EB41-B1C0-93431DDF3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124200"/>
          <a:ext cx="32226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4" name="Equation" r:id="rId20" imgW="41541700" imgH="5270500" progId="Equation.3">
                  <p:embed/>
                </p:oleObj>
              </mc:Choice>
              <mc:Fallback>
                <p:oleObj name="Equation" r:id="rId20" imgW="41541700" imgH="5270500" progId="Equation.3">
                  <p:embed/>
                  <p:pic>
                    <p:nvPicPr>
                      <p:cNvPr id="48150" name="Object 22">
                        <a:extLst>
                          <a:ext uri="{FF2B5EF4-FFF2-40B4-BE49-F238E27FC236}">
                            <a16:creationId xmlns:a16="http://schemas.microsoft.com/office/drawing/2014/main" id="{8A315E4F-C4BE-EB41-B1C0-93431DDF39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24200"/>
                        <a:ext cx="32226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>
            <a:extLst>
              <a:ext uri="{FF2B5EF4-FFF2-40B4-BE49-F238E27FC236}">
                <a16:creationId xmlns:a16="http://schemas.microsoft.com/office/drawing/2014/main" id="{8AC9716C-F18D-CE4B-8B61-C72B92B4D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657600"/>
          <a:ext cx="19002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5" name="Equation" r:id="rId22" imgW="23698200" imgH="5270500" progId="Equation.3">
                  <p:embed/>
                </p:oleObj>
              </mc:Choice>
              <mc:Fallback>
                <p:oleObj name="Equation" r:id="rId22" imgW="23698200" imgH="5270500" progId="Equation.3">
                  <p:embed/>
                  <p:pic>
                    <p:nvPicPr>
                      <p:cNvPr id="48151" name="Object 23">
                        <a:extLst>
                          <a:ext uri="{FF2B5EF4-FFF2-40B4-BE49-F238E27FC236}">
                            <a16:creationId xmlns:a16="http://schemas.microsoft.com/office/drawing/2014/main" id="{8AC9716C-F18D-CE4B-8B61-C72B92B4D0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57600"/>
                        <a:ext cx="19002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2" name="Text Box 24">
            <a:extLst>
              <a:ext uri="{FF2B5EF4-FFF2-40B4-BE49-F238E27FC236}">
                <a16:creationId xmlns:a16="http://schemas.microsoft.com/office/drawing/2014/main" id="{5D0EA73B-1263-0D4E-A86D-C6E4C3CEB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910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</a:rPr>
              <a:t>必要条件</a:t>
            </a:r>
            <a:r>
              <a:rPr lang="en-US" altLang="zh-CN" sz="2400" b="1">
                <a:solidFill>
                  <a:schemeClr val="accent2"/>
                </a:solidFill>
                <a:sym typeface="Wingdings" pitchFamily="2" charset="2"/>
              </a:rPr>
              <a:t>: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grpSp>
        <p:nvGrpSpPr>
          <p:cNvPr id="48155" name="Group 27">
            <a:extLst>
              <a:ext uri="{FF2B5EF4-FFF2-40B4-BE49-F238E27FC236}">
                <a16:creationId xmlns:a16="http://schemas.microsoft.com/office/drawing/2014/main" id="{4867E368-3F24-7348-8DFB-9C374DD4C0D8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4191000"/>
            <a:ext cx="4395787" cy="457200"/>
            <a:chOff x="1311" y="2640"/>
            <a:chExt cx="2769" cy="288"/>
          </a:xfrm>
        </p:grpSpPr>
        <p:graphicFrame>
          <p:nvGraphicFramePr>
            <p:cNvPr id="2093" name="Object 25">
              <a:extLst>
                <a:ext uri="{FF2B5EF4-FFF2-40B4-BE49-F238E27FC236}">
                  <a16:creationId xmlns:a16="http://schemas.microsoft.com/office/drawing/2014/main" id="{8719AB66-B1B9-0D41-891F-088BDF4008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1" y="2640"/>
            <a:ext cx="241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16" name="Equation" r:id="rId24" imgW="45351700" imgH="5270500" progId="Equation.3">
                    <p:embed/>
                  </p:oleObj>
                </mc:Choice>
                <mc:Fallback>
                  <p:oleObj name="Equation" r:id="rId24" imgW="45351700" imgH="5270500" progId="Equation.3">
                    <p:embed/>
                    <p:pic>
                      <p:nvPicPr>
                        <p:cNvPr id="2093" name="Object 25">
                          <a:extLst>
                            <a:ext uri="{FF2B5EF4-FFF2-40B4-BE49-F238E27FC236}">
                              <a16:creationId xmlns:a16="http://schemas.microsoft.com/office/drawing/2014/main" id="{8719AB66-B1B9-0D41-891F-088BDF4008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640"/>
                          <a:ext cx="2417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4" name="Text Box 26">
              <a:extLst>
                <a:ext uri="{FF2B5EF4-FFF2-40B4-BE49-F238E27FC236}">
                  <a16:creationId xmlns:a16="http://schemas.microsoft.com/office/drawing/2014/main" id="{A241BFBA-65FD-3047-873E-F9079F0A3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6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rgbClr val="FF0000"/>
                  </a:solidFill>
                  <a:cs typeface="楷体_GB2312" charset="0"/>
                </a:rPr>
                <a:t>？</a:t>
              </a:r>
              <a:endParaRPr lang="en-US" altLang="zh-CN" sz="2400" b="1">
                <a:solidFill>
                  <a:srgbClr val="FF0000"/>
                </a:solidFill>
                <a:cs typeface="楷体_GB2312" charset="0"/>
              </a:endParaRPr>
            </a:p>
          </p:txBody>
        </p:sp>
      </p:grpSp>
      <p:grpSp>
        <p:nvGrpSpPr>
          <p:cNvPr id="48202" name="Group 74">
            <a:extLst>
              <a:ext uri="{FF2B5EF4-FFF2-40B4-BE49-F238E27FC236}">
                <a16:creationId xmlns:a16="http://schemas.microsoft.com/office/drawing/2014/main" id="{D5B1026E-7F41-FD48-8981-E21B93FA769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876800"/>
            <a:ext cx="8077200" cy="1339850"/>
            <a:chOff x="336" y="3072"/>
            <a:chExt cx="5136" cy="844"/>
          </a:xfrm>
        </p:grpSpPr>
        <p:sp>
          <p:nvSpPr>
            <p:cNvPr id="48157" name="AutoShape 29" descr="水滴">
              <a:extLst>
                <a:ext uri="{FF2B5EF4-FFF2-40B4-BE49-F238E27FC236}">
                  <a16:creationId xmlns:a16="http://schemas.microsoft.com/office/drawing/2014/main" id="{807A95E3-F9F6-EF4B-9317-236FA8DFF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72"/>
              <a:ext cx="576" cy="33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6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zh-CN" altLang="en-US" b="1">
                  <a:solidFill>
                    <a:schemeClr val="accent2"/>
                  </a:solidFill>
                </a:rPr>
                <a:t>定义</a:t>
              </a:r>
              <a:endParaRPr kumimoji="0"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48158" name="Text Box 30">
              <a:extLst>
                <a:ext uri="{FF2B5EF4-FFF2-40B4-BE49-F238E27FC236}">
                  <a16:creationId xmlns:a16="http://schemas.microsoft.com/office/drawing/2014/main" id="{D3E32764-8AAB-BF4B-BE5C-A35175950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075"/>
              <a:ext cx="528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lnSpc>
                  <a:spcPct val="140000"/>
                </a:lnSpc>
                <a:defRPr/>
              </a:pPr>
              <a:r>
                <a:rPr lang="zh-CN" altLang="en-US" sz="2400" b="1">
                  <a:cs typeface="楷体_GB2312" charset="0"/>
                </a:rPr>
                <a:t>设</a:t>
              </a:r>
              <a:r>
                <a:rPr lang="zh-CN" altLang="en-US" sz="2400" b="1">
                  <a:latin typeface="楷体_GB2312" charset="0"/>
                  <a:cs typeface="楷体_GB2312" charset="0"/>
                </a:rPr>
                <a:t>：</a:t>
              </a:r>
              <a:endParaRPr lang="en-US" altLang="zh-CN" sz="2400" b="1">
                <a:solidFill>
                  <a:srgbClr val="008000"/>
                </a:solidFill>
                <a:latin typeface="楷体_GB2312" charset="0"/>
                <a:cs typeface="楷体_GB2312" charset="0"/>
              </a:endParaRPr>
            </a:p>
          </p:txBody>
        </p:sp>
        <p:graphicFrame>
          <p:nvGraphicFramePr>
            <p:cNvPr id="2069" name="Object 40">
              <a:extLst>
                <a:ext uri="{FF2B5EF4-FFF2-40B4-BE49-F238E27FC236}">
                  <a16:creationId xmlns:a16="http://schemas.microsoft.com/office/drawing/2014/main" id="{4279BA89-4ABD-7548-9411-0788207109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4" y="3171"/>
            <a:ext cx="272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17" name="Equation" r:id="rId27" imgW="49733200" imgH="5854700" progId="Equation.3">
                    <p:embed/>
                  </p:oleObj>
                </mc:Choice>
                <mc:Fallback>
                  <p:oleObj name="Equation" r:id="rId27" imgW="49733200" imgH="5854700" progId="Equation.3">
                    <p:embed/>
                    <p:pic>
                      <p:nvPicPr>
                        <p:cNvPr id="2069" name="Object 40">
                          <a:extLst>
                            <a:ext uri="{FF2B5EF4-FFF2-40B4-BE49-F238E27FC236}">
                              <a16:creationId xmlns:a16="http://schemas.microsoft.com/office/drawing/2014/main" id="{4279BA89-4ABD-7548-9411-0788207109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" y="3171"/>
                          <a:ext cx="272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70" name="Group 50">
              <a:extLst>
                <a:ext uri="{FF2B5EF4-FFF2-40B4-BE49-F238E27FC236}">
                  <a16:creationId xmlns:a16="http://schemas.microsoft.com/office/drawing/2014/main" id="{579F3B78-902D-E245-B455-76EEC0D81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3" y="3458"/>
              <a:ext cx="892" cy="458"/>
              <a:chOff x="463" y="3407"/>
              <a:chExt cx="979" cy="458"/>
            </a:xfrm>
          </p:grpSpPr>
          <p:sp>
            <p:nvSpPr>
              <p:cNvPr id="2085" name="Rectangle 42">
                <a:extLst>
                  <a:ext uri="{FF2B5EF4-FFF2-40B4-BE49-F238E27FC236}">
                    <a16:creationId xmlns:a16="http://schemas.microsoft.com/office/drawing/2014/main" id="{AAA1B0C6-AE28-B646-8B08-24065D3DD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6" y="3429"/>
                <a:ext cx="13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 b="1" i="1">
                    <a:solidFill>
                      <a:schemeClr val="accent2"/>
                    </a:solidFill>
                  </a:rPr>
                  <a:t>A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86" name="Rectangle 43">
                <a:extLst>
                  <a:ext uri="{FF2B5EF4-FFF2-40B4-BE49-F238E27FC236}">
                    <a16:creationId xmlns:a16="http://schemas.microsoft.com/office/drawing/2014/main" id="{57AEB779-705A-E24F-A420-E523EDDC5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" y="3429"/>
                <a:ext cx="136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 b="1" i="1">
                    <a:solidFill>
                      <a:schemeClr val="accent2"/>
                    </a:solidFill>
                  </a:rPr>
                  <a:t>A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87" name="Rectangle 44">
                <a:extLst>
                  <a:ext uri="{FF2B5EF4-FFF2-40B4-BE49-F238E27FC236}">
                    <a16:creationId xmlns:a16="http://schemas.microsoft.com/office/drawing/2014/main" id="{50E5F667-9902-8E43-909F-0EECF9C1D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" y="354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 i="1">
                    <a:solidFill>
                      <a:schemeClr val="accent2"/>
                    </a:solidFill>
                  </a:rPr>
                  <a:t>k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88" name="Rectangle 45">
                <a:extLst>
                  <a:ext uri="{FF2B5EF4-FFF2-40B4-BE49-F238E27FC236}">
                    <a16:creationId xmlns:a16="http://schemas.microsoft.com/office/drawing/2014/main" id="{B2D8724D-79FE-D641-B252-0686FF146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" y="3605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 i="1">
                    <a:solidFill>
                      <a:schemeClr val="accent2"/>
                    </a:solidFill>
                  </a:rPr>
                  <a:t>k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89" name="Rectangle 46">
                <a:extLst>
                  <a:ext uri="{FF2B5EF4-FFF2-40B4-BE49-F238E27FC236}">
                    <a16:creationId xmlns:a16="http://schemas.microsoft.com/office/drawing/2014/main" id="{60EB9F6F-9E3D-F646-9746-AA7FA10EF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3407"/>
                <a:ext cx="11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 b="1">
                    <a:solidFill>
                      <a:schemeClr val="accent2"/>
                    </a:solidFill>
                    <a:latin typeface="Symbol" pitchFamily="2" charset="2"/>
                  </a:rPr>
                  <a:t>=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90" name="Rectangle 47">
                <a:extLst>
                  <a:ext uri="{FF2B5EF4-FFF2-40B4-BE49-F238E27FC236}">
                    <a16:creationId xmlns:a16="http://schemas.microsoft.com/office/drawing/2014/main" id="{24D7D6B9-5BDF-9D47-8DE3-DCD0072DD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" y="3594"/>
                <a:ext cx="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91" name="Rectangle 48">
                <a:extLst>
                  <a:ext uri="{FF2B5EF4-FFF2-40B4-BE49-F238E27FC236}">
                    <a16:creationId xmlns:a16="http://schemas.microsoft.com/office/drawing/2014/main" id="{5E0CFE0D-2B24-AA48-A666-340F1B241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3594"/>
                <a:ext cx="24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>
                    <a:solidFill>
                      <a:schemeClr val="accent2"/>
                    </a:solidFill>
                    <a:latin typeface="Symbol" pitchFamily="2" charset="2"/>
                    <a:sym typeface="Symbol" pitchFamily="2" charset="2"/>
                  </a:rPr>
                  <a:t> 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92" name="Rectangle 49">
                <a:extLst>
                  <a:ext uri="{FF2B5EF4-FFF2-40B4-BE49-F238E27FC236}">
                    <a16:creationId xmlns:a16="http://schemas.microsoft.com/office/drawing/2014/main" id="{997AD7F1-E2FE-1A48-A6BC-672CFDB25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" y="3429"/>
                <a:ext cx="28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 b="1">
                    <a:solidFill>
                      <a:schemeClr val="accent2"/>
                    </a:solidFill>
                  </a:rPr>
                  <a:t>lim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8179" name="Text Box 51">
              <a:extLst>
                <a:ext uri="{FF2B5EF4-FFF2-40B4-BE49-F238E27FC236}">
                  <a16:creationId xmlns:a16="http://schemas.microsoft.com/office/drawing/2014/main" id="{BC4523E0-A704-F049-8FBE-1DBFA7B38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507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cs typeface="楷体_GB2312" charset="0"/>
                </a:rPr>
                <a:t>是指</a:t>
              </a:r>
              <a:endParaRPr lang="en-US" altLang="zh-CN" sz="2400" b="1"/>
            </a:p>
          </p:txBody>
        </p:sp>
        <p:grpSp>
          <p:nvGrpSpPr>
            <p:cNvPr id="2072" name="Group 65">
              <a:extLst>
                <a:ext uri="{FF2B5EF4-FFF2-40B4-BE49-F238E27FC236}">
                  <a16:creationId xmlns:a16="http://schemas.microsoft.com/office/drawing/2014/main" id="{285BC472-152C-084D-A6CA-D9406D2D3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459"/>
              <a:ext cx="899" cy="331"/>
              <a:chOff x="2282" y="3643"/>
              <a:chExt cx="899" cy="331"/>
            </a:xfrm>
          </p:grpSpPr>
          <p:sp>
            <p:nvSpPr>
              <p:cNvPr id="2074" name="Rectangle 53">
                <a:extLst>
                  <a:ext uri="{FF2B5EF4-FFF2-40B4-BE49-F238E27FC236}">
                    <a16:creationId xmlns:a16="http://schemas.microsoft.com/office/drawing/2014/main" id="{C66AE460-8749-BE46-BDD2-65F225C8E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8" y="3778"/>
                <a:ext cx="6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 i="1">
                    <a:solidFill>
                      <a:schemeClr val="accent2"/>
                    </a:solidFill>
                  </a:rPr>
                  <a:t>ij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5" name="Rectangle 54">
                <a:extLst>
                  <a:ext uri="{FF2B5EF4-FFF2-40B4-BE49-F238E27FC236}">
                    <a16:creationId xmlns:a16="http://schemas.microsoft.com/office/drawing/2014/main" id="{0DCE970D-1EF1-2A4F-B781-1B3375353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3649"/>
                <a:ext cx="5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 i="1">
                    <a:solidFill>
                      <a:schemeClr val="accent2"/>
                    </a:solidFill>
                  </a:rPr>
                  <a:t>k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6" name="Rectangle 55">
                <a:extLst>
                  <a:ext uri="{FF2B5EF4-FFF2-40B4-BE49-F238E27FC236}">
                    <a16:creationId xmlns:a16="http://schemas.microsoft.com/office/drawing/2014/main" id="{9BB3DD9F-6EFF-EC47-AC94-983E56A58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0" y="3778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 i="1">
                    <a:solidFill>
                      <a:schemeClr val="accent2"/>
                    </a:solidFill>
                  </a:rPr>
                  <a:t>ij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7" name="Rectangle 56">
                <a:extLst>
                  <a:ext uri="{FF2B5EF4-FFF2-40B4-BE49-F238E27FC236}">
                    <a16:creationId xmlns:a16="http://schemas.microsoft.com/office/drawing/2014/main" id="{59ED1E2C-0264-244E-8C33-842DDDAB9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5" y="3840"/>
                <a:ext cx="5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 i="1">
                    <a:solidFill>
                      <a:schemeClr val="accent2"/>
                    </a:solidFill>
                  </a:rPr>
                  <a:t>k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8" name="Rectangle 57">
                <a:extLst>
                  <a:ext uri="{FF2B5EF4-FFF2-40B4-BE49-F238E27FC236}">
                    <a16:creationId xmlns:a16="http://schemas.microsoft.com/office/drawing/2014/main" id="{AA45EF79-E221-6441-A705-46B88C831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3665"/>
                <a:ext cx="9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 b="1" i="1">
                    <a:solidFill>
                      <a:schemeClr val="accent2"/>
                    </a:solidFill>
                  </a:rPr>
                  <a:t>a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" name="Rectangle 58">
                <a:extLst>
                  <a:ext uri="{FF2B5EF4-FFF2-40B4-BE49-F238E27FC236}">
                    <a16:creationId xmlns:a16="http://schemas.microsoft.com/office/drawing/2014/main" id="{D6D64A0E-EBFD-8E40-92B7-7D2B46D49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3665"/>
                <a:ext cx="9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 b="1" i="1">
                    <a:solidFill>
                      <a:schemeClr val="accent2"/>
                    </a:solidFill>
                  </a:rPr>
                  <a:t>a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80" name="Rectangle 59">
                <a:extLst>
                  <a:ext uri="{FF2B5EF4-FFF2-40B4-BE49-F238E27FC236}">
                    <a16:creationId xmlns:a16="http://schemas.microsoft.com/office/drawing/2014/main" id="{30C19780-0299-D94C-84BF-F8D947807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3643"/>
                <a:ext cx="10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 b="1">
                    <a:solidFill>
                      <a:schemeClr val="accent2"/>
                    </a:solidFill>
                    <a:latin typeface="Symbol" pitchFamily="2" charset="2"/>
                  </a:rPr>
                  <a:t>=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81" name="Rectangle 61">
                <a:extLst>
                  <a:ext uri="{FF2B5EF4-FFF2-40B4-BE49-F238E27FC236}">
                    <a16:creationId xmlns:a16="http://schemas.microsoft.com/office/drawing/2014/main" id="{8125AC28-50F0-D84A-A684-216BCE4E0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" y="3829"/>
                <a:ext cx="22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>
                    <a:solidFill>
                      <a:schemeClr val="accent2"/>
                    </a:solidFill>
                    <a:latin typeface="Symbol" pitchFamily="2" charset="2"/>
                    <a:sym typeface="Symbol" pitchFamily="2" charset="2"/>
                  </a:rPr>
                  <a:t> </a:t>
                </a:r>
              </a:p>
            </p:txBody>
          </p:sp>
          <p:sp>
            <p:nvSpPr>
              <p:cNvPr id="2082" name="Rectangle 62">
                <a:extLst>
                  <a:ext uri="{FF2B5EF4-FFF2-40B4-BE49-F238E27FC236}">
                    <a16:creationId xmlns:a16="http://schemas.microsoft.com/office/drawing/2014/main" id="{57D4EC68-E8E1-744E-AFCB-1B6528D3A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3648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>
                    <a:solidFill>
                      <a:schemeClr val="accent2"/>
                    </a:solidFill>
                  </a:rPr>
                  <a:t>)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83" name="Rectangle 63">
                <a:extLst>
                  <a:ext uri="{FF2B5EF4-FFF2-40B4-BE49-F238E27FC236}">
                    <a16:creationId xmlns:a16="http://schemas.microsoft.com/office/drawing/2014/main" id="{BDBC9190-D980-D343-B626-1F2E9A8B2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3648"/>
                <a:ext cx="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>
                    <a:solidFill>
                      <a:schemeClr val="accent2"/>
                    </a:solidFill>
                  </a:rPr>
                  <a:t>(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84" name="Rectangle 64">
                <a:extLst>
                  <a:ext uri="{FF2B5EF4-FFF2-40B4-BE49-F238E27FC236}">
                    <a16:creationId xmlns:a16="http://schemas.microsoft.com/office/drawing/2014/main" id="{9DF7AFD1-5069-B146-B841-F74442171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665"/>
                <a:ext cx="258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300" b="1">
                    <a:solidFill>
                      <a:schemeClr val="accent2"/>
                    </a:solidFill>
                  </a:rPr>
                  <a:t>lim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8194" name="Text Box 66">
              <a:extLst>
                <a:ext uri="{FF2B5EF4-FFF2-40B4-BE49-F238E27FC236}">
                  <a16:creationId xmlns:a16="http://schemas.microsoft.com/office/drawing/2014/main" id="{62131D9B-6592-D343-8D86-44588C0A4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507"/>
              <a:ext cx="21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对所有</a:t>
              </a:r>
              <a:r>
                <a:rPr lang="en-US" altLang="zh-CN" sz="2400" b="1"/>
                <a:t> 1</a:t>
              </a:r>
              <a:r>
                <a:rPr lang="en-US" altLang="zh-CN" sz="2400" b="1">
                  <a:sym typeface="Symbol" pitchFamily="2" charset="2"/>
                </a:rPr>
                <a:t> </a:t>
              </a:r>
              <a:r>
                <a:rPr lang="en-US" altLang="zh-CN" sz="2400" b="1" i="1">
                  <a:sym typeface="Symbol" pitchFamily="2" charset="2"/>
                </a:rPr>
                <a:t>i</a:t>
              </a:r>
              <a:r>
                <a:rPr lang="en-US" altLang="zh-CN" sz="2400" b="1">
                  <a:sym typeface="Symbol" pitchFamily="2" charset="2"/>
                </a:rPr>
                <a:t>, </a:t>
              </a:r>
              <a:r>
                <a:rPr lang="en-US" altLang="zh-CN" sz="2400" b="1" i="1">
                  <a:sym typeface="Symbol" pitchFamily="2" charset="2"/>
                </a:rPr>
                <a:t>j</a:t>
              </a:r>
              <a:r>
                <a:rPr lang="en-US" altLang="zh-CN" sz="2400" b="1">
                  <a:sym typeface="Symbol" pitchFamily="2" charset="2"/>
                </a:rPr>
                <a:t>  </a:t>
              </a:r>
              <a:r>
                <a:rPr lang="en-US" altLang="zh-CN" sz="2400" b="1" i="1">
                  <a:sym typeface="Symbol" pitchFamily="2" charset="2"/>
                </a:rPr>
                <a:t>n</a:t>
              </a:r>
              <a:r>
                <a:rPr lang="en-US" altLang="zh-CN" sz="2400" b="1">
                  <a:sym typeface="Symbol" pitchFamily="2" charset="2"/>
                </a:rPr>
                <a:t> </a:t>
              </a:r>
              <a:r>
                <a:rPr lang="zh-CN" altLang="en-US" sz="2400" b="1">
                  <a:sym typeface="Symbol" pitchFamily="2" charset="2"/>
                </a:rPr>
                <a:t>成立。</a:t>
              </a:r>
              <a:endParaRPr lang="en-US" altLang="zh-CN" sz="2400" b="1"/>
            </a:p>
          </p:txBody>
        </p:sp>
      </p:grpSp>
      <p:grpSp>
        <p:nvGrpSpPr>
          <p:cNvPr id="48198" name="Group 70">
            <a:extLst>
              <a:ext uri="{FF2B5EF4-FFF2-40B4-BE49-F238E27FC236}">
                <a16:creationId xmlns:a16="http://schemas.microsoft.com/office/drawing/2014/main" id="{2058747B-A288-4D43-867B-68BE84E4B67C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5084763"/>
            <a:ext cx="3429000" cy="1600200"/>
            <a:chOff x="2112" y="2016"/>
            <a:chExt cx="2160" cy="1008"/>
          </a:xfrm>
        </p:grpSpPr>
        <p:sp>
          <p:nvSpPr>
            <p:cNvPr id="48199" name="AutoShape 71">
              <a:extLst>
                <a:ext uri="{FF2B5EF4-FFF2-40B4-BE49-F238E27FC236}">
                  <a16:creationId xmlns:a16="http://schemas.microsoft.com/office/drawing/2014/main" id="{C2949534-F4A8-9E4D-9887-BF8FD3324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16"/>
              <a:ext cx="2160" cy="1008"/>
            </a:xfrm>
            <a:prstGeom prst="wedgeEllipseCallout">
              <a:avLst>
                <a:gd name="adj1" fmla="val -69499"/>
                <a:gd name="adj2" fmla="val -6677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0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等价于对</a:t>
              </a:r>
              <a:endParaRPr lang="en-US" altLang="zh-CN" sz="2400" b="1"/>
            </a:p>
            <a:p>
              <a:pPr algn="ctr" eaLnBrk="1" hangingPunct="1"/>
              <a:r>
                <a:rPr lang="zh-CN" altLang="en-US" sz="2400" b="1"/>
                <a:t>任何算子范数有</a:t>
              </a:r>
              <a:endParaRPr lang="en-US" altLang="zh-CN" sz="2400" b="1"/>
            </a:p>
          </p:txBody>
        </p:sp>
        <p:graphicFrame>
          <p:nvGraphicFramePr>
            <p:cNvPr id="2066" name="Object 72">
              <a:extLst>
                <a:ext uri="{FF2B5EF4-FFF2-40B4-BE49-F238E27FC236}">
                  <a16:creationId xmlns:a16="http://schemas.microsoft.com/office/drawing/2014/main" id="{DF957117-F6B5-E841-8A7B-B34FAAF218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592"/>
            <a:ext cx="163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18" name="Equation" r:id="rId29" imgW="38328600" imgH="5270500" progId="Equation.3">
                    <p:embed/>
                  </p:oleObj>
                </mc:Choice>
                <mc:Fallback>
                  <p:oleObj name="Equation" r:id="rId29" imgW="38328600" imgH="5270500" progId="Equation.3">
                    <p:embed/>
                    <p:pic>
                      <p:nvPicPr>
                        <p:cNvPr id="2066" name="Object 72">
                          <a:extLst>
                            <a:ext uri="{FF2B5EF4-FFF2-40B4-BE49-F238E27FC236}">
                              <a16:creationId xmlns:a16="http://schemas.microsoft.com/office/drawing/2014/main" id="{DF957117-F6B5-E841-8A7B-B34FAAF218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592"/>
                          <a:ext cx="163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3534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48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48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48" grpId="0" animBg="1"/>
      <p:bldP spid="48149" grpId="0" autoUpdateAnimBg="0"/>
      <p:bldP spid="4815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5">
            <a:extLst>
              <a:ext uri="{FF2B5EF4-FFF2-40B4-BE49-F238E27FC236}">
                <a16:creationId xmlns:a16="http://schemas.microsoft.com/office/drawing/2014/main" id="{76395783-A586-084C-8C55-4F5F1BE4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altLang="zh-CN" sz="1800" b="1"/>
              <a:t>§4  Convergence of Iterative methods</a:t>
            </a:r>
          </a:p>
        </p:txBody>
      </p:sp>
      <p:grpSp>
        <p:nvGrpSpPr>
          <p:cNvPr id="3075" name="Group 22">
            <a:extLst>
              <a:ext uri="{FF2B5EF4-FFF2-40B4-BE49-F238E27FC236}">
                <a16:creationId xmlns:a16="http://schemas.microsoft.com/office/drawing/2014/main" id="{47BEACB3-C045-854A-BCA1-CF8412E2185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135063"/>
            <a:ext cx="8077200" cy="1149350"/>
            <a:chOff x="336" y="288"/>
            <a:chExt cx="5088" cy="724"/>
          </a:xfrm>
        </p:grpSpPr>
        <p:sp>
          <p:nvSpPr>
            <p:cNvPr id="49159" name="AutoShape 7" descr="白色大理石">
              <a:extLst>
                <a:ext uri="{FF2B5EF4-FFF2-40B4-BE49-F238E27FC236}">
                  <a16:creationId xmlns:a16="http://schemas.microsoft.com/office/drawing/2014/main" id="{E6235369-9B6F-084F-9139-82288C3CA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en-US" b="1">
                  <a:latin typeface="Times New Roman" charset="0"/>
                  <a:ea typeface="宋体" charset="0"/>
                  <a:cs typeface="楷体_GB2312" charset="0"/>
                </a:rPr>
                <a:t>定理</a:t>
              </a:r>
              <a:endParaRPr kumimoji="0" lang="en-US" altLang="zh-CN" b="1">
                <a:latin typeface="Times New Roman" charset="0"/>
                <a:ea typeface="宋体" charset="0"/>
                <a:cs typeface="楷体_GB2312" charset="0"/>
              </a:endParaRPr>
            </a:p>
          </p:txBody>
        </p:sp>
        <p:sp>
          <p:nvSpPr>
            <p:cNvPr id="49160" name="Text Box 8">
              <a:extLst>
                <a:ext uri="{FF2B5EF4-FFF2-40B4-BE49-F238E27FC236}">
                  <a16:creationId xmlns:a16="http://schemas.microsoft.com/office/drawing/2014/main" id="{E07B1938-02C8-1C46-A476-167D5728E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84"/>
              <a:ext cx="48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zh-CN" altLang="en-US" sz="2400" b="1">
                  <a:cs typeface="楷体_GB2312" charset="0"/>
                </a:rPr>
                <a:t>设</a:t>
              </a:r>
              <a:endParaRPr lang="en-US" altLang="zh-CN" sz="2400" b="1">
                <a:cs typeface="楷体_GB2312" charset="0"/>
              </a:endParaRPr>
            </a:p>
          </p:txBody>
        </p:sp>
        <p:graphicFrame>
          <p:nvGraphicFramePr>
            <p:cNvPr id="3086" name="Object 9">
              <a:extLst>
                <a:ext uri="{FF2B5EF4-FFF2-40B4-BE49-F238E27FC236}">
                  <a16:creationId xmlns:a16="http://schemas.microsoft.com/office/drawing/2014/main" id="{A7611AAF-E2FA-DD4B-BFB4-AF081DCEAE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84"/>
            <a:ext cx="106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19" name="Equation" r:id="rId6" imgW="16967200" imgH="5270500" progId="Equation.3">
                    <p:embed/>
                  </p:oleObj>
                </mc:Choice>
                <mc:Fallback>
                  <p:oleObj name="Equation" r:id="rId6" imgW="16967200" imgH="5270500" progId="Equation.3">
                    <p:embed/>
                    <p:pic>
                      <p:nvPicPr>
                        <p:cNvPr id="3086" name="Object 9">
                          <a:extLst>
                            <a:ext uri="{FF2B5EF4-FFF2-40B4-BE49-F238E27FC236}">
                              <a16:creationId xmlns:a16="http://schemas.microsoft.com/office/drawing/2014/main" id="{A7611AAF-E2FA-DD4B-BFB4-AF081DCEAE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84"/>
                          <a:ext cx="106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2" name="Text Box 10">
              <a:extLst>
                <a:ext uri="{FF2B5EF4-FFF2-40B4-BE49-F238E27FC236}">
                  <a16:creationId xmlns:a16="http://schemas.microsoft.com/office/drawing/2014/main" id="{00B07743-2271-EB4A-A407-5F6A5A4C3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84"/>
              <a:ext cx="31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存在唯一解，则从任意</a:t>
              </a:r>
              <a:r>
                <a:rPr lang="en-US" altLang="zh-CN" sz="2400" b="1"/>
                <a:t>     </a:t>
              </a:r>
              <a:r>
                <a:rPr lang="zh-CN" altLang="en-US" sz="2400" b="1"/>
                <a:t>出发，</a:t>
              </a:r>
              <a:r>
                <a:rPr lang="en-US" altLang="zh-CN" sz="2400" b="1"/>
                <a:t> </a:t>
              </a:r>
            </a:p>
          </p:txBody>
        </p:sp>
        <p:graphicFrame>
          <p:nvGraphicFramePr>
            <p:cNvPr id="3088" name="Object 11">
              <a:extLst>
                <a:ext uri="{FF2B5EF4-FFF2-40B4-BE49-F238E27FC236}">
                  <a16:creationId xmlns:a16="http://schemas.microsoft.com/office/drawing/2014/main" id="{4B67A0EB-732B-3142-802E-FC9EDB7C7A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384"/>
            <a:ext cx="33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20" name="Equation" r:id="rId8" imgW="6146800" imgH="4686300" progId="Equation.3">
                    <p:embed/>
                  </p:oleObj>
                </mc:Choice>
                <mc:Fallback>
                  <p:oleObj name="Equation" r:id="rId8" imgW="6146800" imgH="4686300" progId="Equation.3">
                    <p:embed/>
                    <p:pic>
                      <p:nvPicPr>
                        <p:cNvPr id="3088" name="Object 11">
                          <a:extLst>
                            <a:ext uri="{FF2B5EF4-FFF2-40B4-BE49-F238E27FC236}">
                              <a16:creationId xmlns:a16="http://schemas.microsoft.com/office/drawing/2014/main" id="{4B67A0EB-732B-3142-802E-FC9EDB7C7A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84"/>
                          <a:ext cx="33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4" name="Text Box 12">
              <a:extLst>
                <a:ext uri="{FF2B5EF4-FFF2-40B4-BE49-F238E27FC236}">
                  <a16:creationId xmlns:a16="http://schemas.microsoft.com/office/drawing/2014/main" id="{6BAF5E97-5C5C-7B45-94EF-F31DFAE4B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2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cs typeface="楷体_GB2312" charset="0"/>
                </a:rPr>
                <a:t>迭代</a:t>
              </a:r>
              <a:endParaRPr lang="en-US" altLang="zh-CN" sz="2400" b="1"/>
            </a:p>
          </p:txBody>
        </p:sp>
        <p:graphicFrame>
          <p:nvGraphicFramePr>
            <p:cNvPr id="3090" name="Object 13">
              <a:extLst>
                <a:ext uri="{FF2B5EF4-FFF2-40B4-BE49-F238E27FC236}">
                  <a16:creationId xmlns:a16="http://schemas.microsoft.com/office/drawing/2014/main" id="{B7320711-29FB-2644-A0C3-11F108B250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720"/>
            <a:ext cx="161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21" name="Equation" r:id="rId10" imgW="26035000" imgH="5270500" progId="Equation.3">
                    <p:embed/>
                  </p:oleObj>
                </mc:Choice>
                <mc:Fallback>
                  <p:oleObj name="Equation" r:id="rId10" imgW="26035000" imgH="5270500" progId="Equation.3">
                    <p:embed/>
                    <p:pic>
                      <p:nvPicPr>
                        <p:cNvPr id="3090" name="Object 13">
                          <a:extLst>
                            <a:ext uri="{FF2B5EF4-FFF2-40B4-BE49-F238E27FC236}">
                              <a16:creationId xmlns:a16="http://schemas.microsoft.com/office/drawing/2014/main" id="{B7320711-29FB-2644-A0C3-11F108B250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720"/>
                          <a:ext cx="1612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6" name="Text Box 14">
              <a:extLst>
                <a:ext uri="{FF2B5EF4-FFF2-40B4-BE49-F238E27FC236}">
                  <a16:creationId xmlns:a16="http://schemas.microsoft.com/office/drawing/2014/main" id="{41335680-A25E-7B49-8AB9-9408BBBD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72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收敛</a:t>
              </a:r>
              <a:endParaRPr lang="en-US" altLang="zh-CN" sz="2400" b="1"/>
            </a:p>
          </p:txBody>
        </p:sp>
        <p:sp>
          <p:nvSpPr>
            <p:cNvPr id="3092" name="Rectangle 18">
              <a:extLst>
                <a:ext uri="{FF2B5EF4-FFF2-40B4-BE49-F238E27FC236}">
                  <a16:creationId xmlns:a16="http://schemas.microsoft.com/office/drawing/2014/main" id="{2C21DBAA-E3EC-A04A-AF4D-48A974FE3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735"/>
              <a:ext cx="20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accent2"/>
                  </a:solidFill>
                  <a:latin typeface="Symbol" pitchFamily="2" charset="2"/>
                  <a:sym typeface="Symbol" pitchFamily="2" charset="2"/>
                </a:rPr>
                <a:t>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grpSp>
          <p:nvGrpSpPr>
            <p:cNvPr id="3093" name="Group 21">
              <a:extLst>
                <a:ext uri="{FF2B5EF4-FFF2-40B4-BE49-F238E27FC236}">
                  <a16:creationId xmlns:a16="http://schemas.microsoft.com/office/drawing/2014/main" id="{12354084-05C1-6547-BF76-3FED73D60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3" y="728"/>
              <a:ext cx="647" cy="269"/>
              <a:chOff x="3433" y="728"/>
              <a:chExt cx="647" cy="269"/>
            </a:xfrm>
          </p:grpSpPr>
          <p:sp>
            <p:nvSpPr>
              <p:cNvPr id="3094" name="Rectangle 16">
                <a:extLst>
                  <a:ext uri="{FF2B5EF4-FFF2-40B4-BE49-F238E27FC236}">
                    <a16:creationId xmlns:a16="http://schemas.microsoft.com/office/drawing/2014/main" id="{53B4FA3E-F350-2E49-87D6-63041B647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728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chemeClr val="accent2"/>
                    </a:solidFill>
                  </a:rPr>
                  <a:t>0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95" name="Rectangle 17">
                <a:extLst>
                  <a:ext uri="{FF2B5EF4-FFF2-40B4-BE49-F238E27FC236}">
                    <a16:creationId xmlns:a16="http://schemas.microsoft.com/office/drawing/2014/main" id="{55BBA763-9EFF-AE46-8262-83210F7B9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" y="735"/>
                <a:ext cx="19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accent2"/>
                    </a:solidFill>
                    <a:latin typeface="Symbol" pitchFamily="2" charset="2"/>
                    <a:sym typeface="Symbol" pitchFamily="2" charset="2"/>
                  </a:rPr>
                  <a:t>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96" name="Rectangle 19">
                <a:extLst>
                  <a:ext uri="{FF2B5EF4-FFF2-40B4-BE49-F238E27FC236}">
                    <a16:creationId xmlns:a16="http://schemas.microsoft.com/office/drawing/2014/main" id="{10F24DAE-2C3F-024C-9859-2A4E63593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742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400" b="1" i="1">
                    <a:solidFill>
                      <a:schemeClr val="accent2"/>
                    </a:solidFill>
                  </a:rPr>
                  <a:t>k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97" name="Rectangle 20">
                <a:extLst>
                  <a:ext uri="{FF2B5EF4-FFF2-40B4-BE49-F238E27FC236}">
                    <a16:creationId xmlns:a16="http://schemas.microsoft.com/office/drawing/2014/main" id="{18CFAF78-63DC-B84B-8397-FF8174E2E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757"/>
                <a:ext cx="1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solidFill>
                      <a:schemeClr val="accent2"/>
                    </a:solidFill>
                  </a:rPr>
                  <a:t>B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28" name="Group 95">
            <a:extLst>
              <a:ext uri="{FF2B5EF4-FFF2-40B4-BE49-F238E27FC236}">
                <a16:creationId xmlns:a16="http://schemas.microsoft.com/office/drawing/2014/main" id="{77B7333A-4B60-7943-8751-9703BC00A79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47963"/>
            <a:ext cx="4572000" cy="609600"/>
            <a:chOff x="336" y="288"/>
            <a:chExt cx="2880" cy="384"/>
          </a:xfrm>
        </p:grpSpPr>
        <p:sp>
          <p:nvSpPr>
            <p:cNvPr id="129" name="AutoShape 81" descr="白色大理石">
              <a:extLst>
                <a:ext uri="{FF2B5EF4-FFF2-40B4-BE49-F238E27FC236}">
                  <a16:creationId xmlns:a16="http://schemas.microsoft.com/office/drawing/2014/main" id="{41B878BC-0B81-3F4E-A8A9-0AE5C5DBF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en-US" b="1">
                  <a:latin typeface="Times New Roman" charset="0"/>
                  <a:ea typeface="宋体" charset="0"/>
                  <a:cs typeface="楷体_GB2312" charset="0"/>
                </a:rPr>
                <a:t>定理</a:t>
              </a:r>
              <a:endParaRPr kumimoji="0" lang="en-US" altLang="zh-CN" b="1">
                <a:latin typeface="Times New Roman" charset="0"/>
                <a:ea typeface="宋体" charset="0"/>
                <a:cs typeface="楷体_GB2312" charset="0"/>
              </a:endParaRPr>
            </a:p>
          </p:txBody>
        </p:sp>
        <p:sp>
          <p:nvSpPr>
            <p:cNvPr id="3083" name="Rectangle 89">
              <a:extLst>
                <a:ext uri="{FF2B5EF4-FFF2-40B4-BE49-F238E27FC236}">
                  <a16:creationId xmlns:a16="http://schemas.microsoft.com/office/drawing/2014/main" id="{EEA87B6A-0833-334A-A65E-8A9FEEF80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432"/>
              <a:ext cx="21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accent2"/>
                  </a:solidFill>
                </a:rPr>
                <a:t> </a:t>
              </a:r>
              <a:r>
                <a:rPr lang="en-US" altLang="zh-CN" sz="2400" b="1" i="1"/>
                <a:t>B</a:t>
              </a:r>
              <a:r>
                <a:rPr lang="en-US" altLang="zh-CN" sz="2400" b="1" i="1" baseline="30000"/>
                <a:t>k</a:t>
              </a:r>
              <a:r>
                <a:rPr lang="en-US" altLang="zh-CN" sz="2400" b="1">
                  <a:latin typeface="Symbol" pitchFamily="2" charset="2"/>
                  <a:sym typeface="Symbol" pitchFamily="2" charset="2"/>
                </a:rPr>
                <a:t>  0</a:t>
              </a:r>
              <a:r>
                <a:rPr lang="en-US" altLang="zh-CN" sz="2400" b="1">
                  <a:solidFill>
                    <a:schemeClr val="accent2"/>
                  </a:solidFill>
                  <a:latin typeface="Symbol" pitchFamily="2" charset="2"/>
                  <a:sym typeface="Symbol" pitchFamily="2" charset="2"/>
                </a:rPr>
                <a:t>     </a:t>
              </a:r>
              <a:r>
                <a:rPr lang="en-US" altLang="zh-CN" sz="2400" b="1" i="1">
                  <a:solidFill>
                    <a:schemeClr val="accent2"/>
                  </a:solidFill>
                  <a:latin typeface="Symbol" pitchFamily="2" charset="2"/>
                  <a:sym typeface="Symbol" pitchFamily="2" charset="2"/>
                </a:rPr>
                <a:t></a:t>
              </a:r>
              <a:r>
                <a:rPr lang="en-US" altLang="zh-CN" sz="2400" b="1">
                  <a:solidFill>
                    <a:schemeClr val="accent2"/>
                  </a:solidFill>
                  <a:latin typeface="Symbol" pitchFamily="2" charset="2"/>
                  <a:sym typeface="Symbol" pitchFamily="2" charset="2"/>
                </a:rPr>
                <a:t> ( </a:t>
              </a:r>
              <a:r>
                <a:rPr lang="en-US" altLang="zh-CN" sz="2400" b="1" i="1">
                  <a:solidFill>
                    <a:schemeClr val="accent2"/>
                  </a:solidFill>
                  <a:sym typeface="Symbol" pitchFamily="2" charset="2"/>
                </a:rPr>
                <a:t>B</a:t>
              </a:r>
              <a:r>
                <a:rPr lang="en-US" altLang="zh-CN" sz="2400" b="1">
                  <a:solidFill>
                    <a:schemeClr val="accent2"/>
                  </a:solidFill>
                  <a:latin typeface="Symbol" pitchFamily="2" charset="2"/>
                  <a:sym typeface="Symbol" pitchFamily="2" charset="2"/>
                </a:rPr>
                <a:t> ) &lt; 1</a:t>
              </a:r>
            </a:p>
          </p:txBody>
        </p:sp>
      </p:grpSp>
      <p:sp>
        <p:nvSpPr>
          <p:cNvPr id="27" name="AutoShape 145" descr="棕色大理石">
            <a:extLst>
              <a:ext uri="{FF2B5EF4-FFF2-40B4-BE49-F238E27FC236}">
                <a16:creationId xmlns:a16="http://schemas.microsoft.com/office/drawing/2014/main" id="{2D48FD6C-25AF-2C4A-976A-E59F7462A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21163"/>
            <a:ext cx="3657600" cy="685800"/>
          </a:xfrm>
          <a:prstGeom prst="bevel">
            <a:avLst>
              <a:gd name="adj" fmla="val 3935"/>
            </a:avLst>
          </a:prstGeom>
          <a:blipFill dpi="0" rotWithShape="0">
            <a:blip r:embed="rId1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FFCC"/>
                </a:solidFill>
              </a:rPr>
              <a:t>迭代从任意向量出发收敛</a:t>
            </a:r>
            <a:endParaRPr lang="en-US" altLang="zh-CN" sz="2400" b="1">
              <a:solidFill>
                <a:srgbClr val="FFFFCC"/>
              </a:solidFill>
            </a:endParaRPr>
          </a:p>
        </p:txBody>
      </p:sp>
      <p:sp>
        <p:nvSpPr>
          <p:cNvPr id="28" name="AutoShape 146" descr="棕色大理石">
            <a:extLst>
              <a:ext uri="{FF2B5EF4-FFF2-40B4-BE49-F238E27FC236}">
                <a16:creationId xmlns:a16="http://schemas.microsoft.com/office/drawing/2014/main" id="{B7209B86-4825-354E-8FD2-99B7DC35D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21163"/>
            <a:ext cx="1447800" cy="685800"/>
          </a:xfrm>
          <a:prstGeom prst="bevel">
            <a:avLst>
              <a:gd name="adj" fmla="val 3935"/>
            </a:avLst>
          </a:prstGeom>
          <a:blipFill dpi="0" rotWithShape="0">
            <a:blip r:embed="rId1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i="1">
                <a:solidFill>
                  <a:srgbClr val="FFFFCC"/>
                </a:solidFill>
                <a:latin typeface="Times New Roman" charset="0"/>
                <a:ea typeface="宋体" charset="0"/>
                <a:cs typeface="楷体_GB2312" charset="0"/>
              </a:rPr>
              <a:t>B</a:t>
            </a:r>
            <a:r>
              <a:rPr lang="en-US" altLang="zh-CN" sz="2400" b="1" i="1" baseline="30000">
                <a:solidFill>
                  <a:srgbClr val="FFFFCC"/>
                </a:solidFill>
                <a:latin typeface="Times New Roman" charset="0"/>
                <a:ea typeface="宋体" charset="0"/>
                <a:cs typeface="楷体_GB2312" charset="0"/>
              </a:rPr>
              <a:t>k</a:t>
            </a:r>
            <a:r>
              <a:rPr lang="en-US" altLang="zh-CN" sz="2400" b="1">
                <a:solidFill>
                  <a:srgbClr val="FFFFCC"/>
                </a:solidFill>
                <a:latin typeface="Symbol" charset="0"/>
                <a:ea typeface="宋体" charset="0"/>
                <a:cs typeface="楷体_GB2312" charset="0"/>
                <a:sym typeface="Symbol" charset="0"/>
              </a:rPr>
              <a:t>  0</a:t>
            </a:r>
          </a:p>
        </p:txBody>
      </p:sp>
      <p:sp>
        <p:nvSpPr>
          <p:cNvPr id="29" name="AutoShape 147" descr="棕色大理石">
            <a:extLst>
              <a:ext uri="{FF2B5EF4-FFF2-40B4-BE49-F238E27FC236}">
                <a16:creationId xmlns:a16="http://schemas.microsoft.com/office/drawing/2014/main" id="{5587865F-E143-DF46-A31B-EE0E7F68F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221163"/>
            <a:ext cx="1524000" cy="685800"/>
          </a:xfrm>
          <a:prstGeom prst="bevel">
            <a:avLst>
              <a:gd name="adj" fmla="val 3935"/>
            </a:avLst>
          </a:prstGeom>
          <a:blipFill dpi="0" rotWithShape="0">
            <a:blip r:embed="rId1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i="1">
                <a:solidFill>
                  <a:srgbClr val="FF0000"/>
                </a:solidFill>
                <a:latin typeface="Symbol" charset="0"/>
                <a:ea typeface="宋体" charset="0"/>
                <a:cs typeface="楷体_GB2312" charset="0"/>
                <a:sym typeface="Symbol" charset="0"/>
              </a:rPr>
              <a:t></a:t>
            </a:r>
            <a:r>
              <a:rPr lang="en-US" altLang="zh-CN" sz="2400" b="1">
                <a:solidFill>
                  <a:srgbClr val="FF0000"/>
                </a:solidFill>
                <a:latin typeface="Symbol" charset="0"/>
                <a:ea typeface="宋体" charset="0"/>
                <a:cs typeface="楷体_GB2312" charset="0"/>
                <a:sym typeface="Symbol" charset="0"/>
              </a:rPr>
              <a:t> ( </a:t>
            </a:r>
            <a:r>
              <a:rPr lang="en-US" altLang="zh-CN" sz="2400" b="1" i="1">
                <a:solidFill>
                  <a:srgbClr val="FF0000"/>
                </a:solidFill>
                <a:latin typeface="Times New Roman" charset="0"/>
                <a:ea typeface="宋体" charset="0"/>
                <a:cs typeface="楷体_GB2312" charset="0"/>
                <a:sym typeface="Symbol" charset="0"/>
              </a:rPr>
              <a:t>B</a:t>
            </a:r>
            <a:r>
              <a:rPr lang="en-US" altLang="zh-CN" sz="2400" b="1">
                <a:solidFill>
                  <a:srgbClr val="FF0000"/>
                </a:solidFill>
                <a:latin typeface="Symbol" charset="0"/>
                <a:ea typeface="宋体" charset="0"/>
                <a:cs typeface="楷体_GB2312" charset="0"/>
                <a:sym typeface="Symbol" charset="0"/>
              </a:rPr>
              <a:t> ) &lt; 1</a:t>
            </a:r>
          </a:p>
        </p:txBody>
      </p:sp>
      <p:sp>
        <p:nvSpPr>
          <p:cNvPr id="30" name="AutoShape 148" descr="棕色大理石">
            <a:extLst>
              <a:ext uri="{FF2B5EF4-FFF2-40B4-BE49-F238E27FC236}">
                <a16:creationId xmlns:a16="http://schemas.microsoft.com/office/drawing/2014/main" id="{0D618937-D36A-6749-BA97-E447DEB26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49763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blipFill dpi="0" rotWithShape="0">
            <a:blip r:embed="rId1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AutoShape 149" descr="棕色大理石">
            <a:extLst>
              <a:ext uri="{FF2B5EF4-FFF2-40B4-BE49-F238E27FC236}">
                <a16:creationId xmlns:a16="http://schemas.microsoft.com/office/drawing/2014/main" id="{3C469E35-57FB-D045-9509-ADCB24D03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49763"/>
            <a:ext cx="533400" cy="304800"/>
          </a:xfrm>
          <a:prstGeom prst="leftRightArrow">
            <a:avLst>
              <a:gd name="adj1" fmla="val 50000"/>
              <a:gd name="adj2" fmla="val 35000"/>
            </a:avLst>
          </a:prstGeom>
          <a:blipFill dpi="0" rotWithShape="0">
            <a:blip r:embed="rId1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  <p:bldP spid="28" grpId="0" animBg="1" autoUpdateAnimBg="0"/>
      <p:bldP spid="29" grpId="0" animBg="1" autoUpdateAnimBg="0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5" name="Rectangle 3">
            <a:extLst>
              <a:ext uri="{FF2B5EF4-FFF2-40B4-BE49-F238E27FC236}">
                <a16:creationId xmlns:a16="http://schemas.microsoft.com/office/drawing/2014/main" id="{D8946E9B-0E21-C643-91D0-8BB52FEED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78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例：判断线性方程组雅可比迭代的收敛性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/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/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099" name="Object 4">
            <a:extLst>
              <a:ext uri="{FF2B5EF4-FFF2-40B4-BE49-F238E27FC236}">
                <a16:creationId xmlns:a16="http://schemas.microsoft.com/office/drawing/2014/main" id="{4270CE03-F8A0-7E41-8414-5FC693E23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692150"/>
          <a:ext cx="24114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3" name="Equation" r:id="rId3" imgW="32181800" imgH="16383000" progId="Equation.3">
                  <p:embed/>
                </p:oleObj>
              </mc:Choice>
              <mc:Fallback>
                <p:oleObj name="Equation" r:id="rId3" imgW="32181800" imgH="16383000" progId="Equation.3">
                  <p:embed/>
                  <p:pic>
                    <p:nvPicPr>
                      <p:cNvPr id="4099" name="Object 4">
                        <a:extLst>
                          <a:ext uri="{FF2B5EF4-FFF2-40B4-BE49-F238E27FC236}">
                            <a16:creationId xmlns:a16="http://schemas.microsoft.com/office/drawing/2014/main" id="{4270CE03-F8A0-7E41-8414-5FC693E23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692150"/>
                        <a:ext cx="241141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F774F61-BE65-DB4A-85E1-0710A600F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87538"/>
            <a:ext cx="828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解：首先将原方程组写为迭代形式的方程组，即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en-CN" sz="240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063AEBE-C845-F94D-A368-8109B56F9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87AB3DB0-1ED7-DB4F-8116-C84E4534A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8" y="2420938"/>
          <a:ext cx="2360612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4" name="Equation" r:id="rId5" imgW="1447800" imgH="1231900" progId="Equation.3">
                  <p:embed/>
                </p:oleObj>
              </mc:Choice>
              <mc:Fallback>
                <p:oleObj name="Equation" r:id="rId5" imgW="1447800" imgH="1231900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87AB3DB0-1ED7-DB4F-8116-C84E4534AE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420938"/>
                        <a:ext cx="2360612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5BF5680F-4EEA-3E42-A20A-8C69C8921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0" y="2324100"/>
          <a:ext cx="4737100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5" name="Equation" r:id="rId7" imgW="3048000" imgH="1346200" progId="Equation.3">
                  <p:embed/>
                </p:oleObj>
              </mc:Choice>
              <mc:Fallback>
                <p:oleObj name="Equation" r:id="rId7" imgW="3048000" imgH="1346200" progId="Equation.3">
                  <p:embed/>
                  <p:pic>
                    <p:nvPicPr>
                      <p:cNvPr id="15" name="Object 6">
                        <a:extLst>
                          <a:ext uri="{FF2B5EF4-FFF2-40B4-BE49-F238E27FC236}">
                            <a16:creationId xmlns:a16="http://schemas.microsoft.com/office/drawing/2014/main" id="{5BF5680F-4EEA-3E42-A20A-8C69C8921A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2324100"/>
                        <a:ext cx="4737100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8">
            <a:extLst>
              <a:ext uri="{FF2B5EF4-FFF2-40B4-BE49-F238E27FC236}">
                <a16:creationId xmlns:a16="http://schemas.microsoft.com/office/drawing/2014/main" id="{44D4709C-06CF-484F-BCF9-E881C8DEE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622800"/>
            <a:ext cx="70564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latin typeface="黑体"/>
                <a:ea typeface="黑体"/>
                <a:cs typeface="黑体"/>
              </a:rPr>
              <a:t>考察</a:t>
            </a:r>
            <a:r>
              <a:rPr lang="en-US" altLang="zh-CN" sz="2400" dirty="0">
                <a:latin typeface="黑体"/>
                <a:ea typeface="黑体"/>
                <a:cs typeface="黑体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B</a:t>
            </a:r>
            <a:r>
              <a:rPr lang="en-US" altLang="zh-CN" sz="2400" i="1" dirty="0">
                <a:latin typeface="黑体"/>
                <a:ea typeface="黑体"/>
                <a:cs typeface="黑体"/>
              </a:rPr>
              <a:t> </a:t>
            </a:r>
            <a:r>
              <a:rPr lang="zh-CN" altLang="en-US" sz="2400" dirty="0">
                <a:latin typeface="黑体"/>
                <a:ea typeface="黑体"/>
                <a:cs typeface="黑体"/>
              </a:rPr>
              <a:t>的特征根，求解</a:t>
            </a:r>
            <a:r>
              <a:rPr lang="en-US" altLang="zh-CN" sz="2400" dirty="0" err="1">
                <a:latin typeface="黑体"/>
                <a:ea typeface="黑体"/>
                <a:cs typeface="黑体"/>
              </a:rPr>
              <a:t>det</a:t>
            </a:r>
            <a:r>
              <a:rPr lang="en-US" altLang="zh-CN" sz="2400" dirty="0">
                <a:latin typeface="黑体"/>
                <a:ea typeface="黑体"/>
                <a:cs typeface="黑体"/>
              </a:rPr>
              <a:t>(</a:t>
            </a:r>
            <a:r>
              <a:rPr lang="en-US" altLang="zh-CN" sz="2400" b="1" i="1" dirty="0">
                <a:cs typeface="楷体_GB2312" charset="0"/>
                <a:sym typeface="Symbol" charset="0"/>
              </a:rPr>
              <a:t>I-B</a:t>
            </a:r>
            <a:r>
              <a:rPr lang="en-US" altLang="zh-CN" sz="2400" dirty="0">
                <a:latin typeface="黑体"/>
                <a:ea typeface="黑体"/>
                <a:cs typeface="黑体"/>
              </a:rPr>
              <a:t>)</a:t>
            </a:r>
            <a:r>
              <a:rPr lang="zh-CN" altLang="en-US" sz="2400" dirty="0">
                <a:latin typeface="黑体"/>
                <a:ea typeface="黑体"/>
                <a:cs typeface="黑体"/>
              </a:rPr>
              <a:t>，可得：</a:t>
            </a:r>
            <a:endParaRPr lang="en-US" altLang="zh-CN" sz="2400" dirty="0">
              <a:latin typeface="黑体"/>
              <a:ea typeface="黑体"/>
              <a:cs typeface="黑体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8CB770-1492-D749-AD0F-1E3E66418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127625"/>
            <a:ext cx="7789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1">
                <a:sym typeface="Symbol" pitchFamily="2" charset="2"/>
              </a:rPr>
              <a:t></a:t>
            </a:r>
            <a:r>
              <a:rPr lang="en-US" altLang="zh-CN" sz="2400" baseline="-25000">
                <a:sym typeface="Symbol" pitchFamily="2" charset="2"/>
              </a:rPr>
              <a:t>1</a:t>
            </a:r>
            <a:r>
              <a:rPr lang="en-US" altLang="zh-CN" sz="2400">
                <a:sym typeface="Symbol" pitchFamily="2" charset="2"/>
              </a:rPr>
              <a:t> = </a:t>
            </a:r>
            <a:r>
              <a:rPr lang="pt-BR" altLang="zh-CN" sz="2400">
                <a:sym typeface="Symbol" pitchFamily="2" charset="2"/>
              </a:rPr>
              <a:t>-0.3082</a:t>
            </a:r>
            <a:r>
              <a:rPr lang="en-US" altLang="zh-CN" sz="2400">
                <a:sym typeface="Symbol" pitchFamily="2" charset="2"/>
              </a:rPr>
              <a:t>,  </a:t>
            </a:r>
            <a:r>
              <a:rPr lang="en-US" altLang="zh-CN" sz="2400" i="1">
                <a:sym typeface="Symbol" pitchFamily="2" charset="2"/>
              </a:rPr>
              <a:t></a:t>
            </a:r>
            <a:r>
              <a:rPr lang="en-US" altLang="zh-CN" sz="2400" baseline="-25000">
                <a:sym typeface="Symbol" pitchFamily="2" charset="2"/>
              </a:rPr>
              <a:t>2</a:t>
            </a:r>
            <a:r>
              <a:rPr lang="en-US" altLang="zh-CN" sz="2400">
                <a:sym typeface="Symbol" pitchFamily="2" charset="2"/>
              </a:rPr>
              <a:t> = </a:t>
            </a:r>
            <a:r>
              <a:rPr lang="hr-HR" altLang="zh-CN" sz="2400">
                <a:sym typeface="Symbol" pitchFamily="2" charset="2"/>
              </a:rPr>
              <a:t>0.1541 + 0.3245i</a:t>
            </a:r>
            <a:r>
              <a:rPr lang="zh-CN" altLang="en-US" sz="2400">
                <a:sym typeface="Symbol" pitchFamily="2" charset="2"/>
              </a:rPr>
              <a:t>，</a:t>
            </a:r>
            <a:r>
              <a:rPr lang="en-US" altLang="zh-CN" sz="2400" i="1">
                <a:sym typeface="Symbol" pitchFamily="2" charset="2"/>
              </a:rPr>
              <a:t></a:t>
            </a:r>
            <a:r>
              <a:rPr lang="zh-CN" altLang="ja-JP" sz="2400" baseline="-25000">
                <a:sym typeface="Symbol" pitchFamily="2" charset="2"/>
              </a:rPr>
              <a:t>3</a:t>
            </a:r>
            <a:r>
              <a:rPr lang="en-US" altLang="zh-CN" sz="2400">
                <a:sym typeface="Symbol" pitchFamily="2" charset="2"/>
              </a:rPr>
              <a:t> = </a:t>
            </a:r>
            <a:r>
              <a:rPr lang="hr-HR" altLang="zh-CN" sz="2400">
                <a:sym typeface="Symbol" pitchFamily="2" charset="2"/>
              </a:rPr>
              <a:t>0.1541 + 0.3245i</a:t>
            </a:r>
            <a:r>
              <a:rPr lang="en-US" altLang="zh-CN" sz="2400">
                <a:sym typeface="Symbol" pitchFamily="2" charset="2"/>
              </a:rPr>
              <a:t> </a:t>
            </a:r>
            <a:endParaRPr lang="en-US" altLang="zh-CN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FF1C69-B67C-D445-8372-FE7A55FEC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732463"/>
            <a:ext cx="5327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latin typeface="Symbol" pitchFamily="2" charset="2"/>
                <a:sym typeface="Symbol" pitchFamily="2" charset="2"/>
              </a:rPr>
              <a:t></a:t>
            </a:r>
            <a:r>
              <a:rPr lang="en-US" altLang="zh-CN" sz="2400">
                <a:latin typeface="Symbol" pitchFamily="2" charset="2"/>
                <a:sym typeface="Symbol" pitchFamily="2" charset="2"/>
              </a:rPr>
              <a:t> ( </a:t>
            </a:r>
            <a:r>
              <a:rPr lang="en-US" altLang="zh-CN" sz="2400" i="1">
                <a:sym typeface="Symbol" pitchFamily="2" charset="2"/>
              </a:rPr>
              <a:t>B</a:t>
            </a:r>
            <a:r>
              <a:rPr lang="en-US" altLang="zh-CN" sz="2400">
                <a:latin typeface="Symbol" pitchFamily="2" charset="2"/>
                <a:sym typeface="Symbol" pitchFamily="2" charset="2"/>
              </a:rPr>
              <a:t> )=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max{</a:t>
            </a:r>
            <a:r>
              <a:rPr lang="en-US" altLang="zh-CN" sz="2400">
                <a:latin typeface="Symbol" pitchFamily="2" charset="2"/>
                <a:sym typeface="Symbol" pitchFamily="2" charset="2"/>
              </a:rPr>
              <a:t>|</a:t>
            </a:r>
            <a:r>
              <a:rPr lang="en-US" altLang="zh-CN" sz="2400" i="1">
                <a:sym typeface="Symbol" pitchFamily="2" charset="2"/>
              </a:rPr>
              <a:t></a:t>
            </a:r>
            <a:r>
              <a:rPr lang="en-US" altLang="zh-CN" sz="2400" baseline="-25000">
                <a:sym typeface="Symbol" pitchFamily="2" charset="2"/>
              </a:rPr>
              <a:t>1</a:t>
            </a:r>
            <a:r>
              <a:rPr lang="en-US" altLang="zh-CN" sz="2400">
                <a:latin typeface="Symbol" pitchFamily="2" charset="2"/>
                <a:sym typeface="Symbol" pitchFamily="2" charset="2"/>
              </a:rPr>
              <a:t>|, |</a:t>
            </a:r>
            <a:r>
              <a:rPr lang="en-US" altLang="zh-CN" sz="2400" i="1">
                <a:sym typeface="Symbol" pitchFamily="2" charset="2"/>
              </a:rPr>
              <a:t></a:t>
            </a:r>
            <a:r>
              <a:rPr lang="en-US" altLang="zh-CN" sz="2400" baseline="-25000">
                <a:sym typeface="Symbol" pitchFamily="2" charset="2"/>
              </a:rPr>
              <a:t>2</a:t>
            </a:r>
            <a:r>
              <a:rPr lang="en-US" altLang="zh-CN" sz="2400">
                <a:latin typeface="Symbol" pitchFamily="2" charset="2"/>
                <a:sym typeface="Symbol" pitchFamily="2" charset="2"/>
              </a:rPr>
              <a:t>|, |</a:t>
            </a:r>
            <a:r>
              <a:rPr lang="en-US" altLang="zh-CN" sz="2400" i="1">
                <a:sym typeface="Symbol" pitchFamily="2" charset="2"/>
              </a:rPr>
              <a:t></a:t>
            </a:r>
            <a:r>
              <a:rPr lang="en-US" altLang="zh-CN" sz="2400" baseline="-25000">
                <a:sym typeface="Symbol" pitchFamily="2" charset="2"/>
              </a:rPr>
              <a:t>3</a:t>
            </a:r>
            <a:r>
              <a:rPr lang="en-US" altLang="zh-CN" sz="2400">
                <a:latin typeface="Symbol" pitchFamily="2" charset="2"/>
                <a:sym typeface="Symbol" pitchFamily="2" charset="2"/>
              </a:rPr>
              <a:t>|</a:t>
            </a:r>
            <a:r>
              <a:rPr lang="en-US" altLang="zh-CN" sz="2400"/>
              <a:t>}=0.3592&lt;1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CDC1E9-8B2E-0242-91DC-21BE874B9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369050"/>
            <a:ext cx="720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故该方程组采用雅可比迭代法计算是收敛的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C43EDA-0EE8-AD45-9BD3-4F389F0ED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8" y="3068638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Symbol" pitchFamily="2" charset="2"/>
                <a:sym typeface="Symbol" pitchFamily="2" charset="2"/>
              </a:rPr>
              <a:t>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45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5" name="Rectangle 3">
            <a:extLst>
              <a:ext uri="{FF2B5EF4-FFF2-40B4-BE49-F238E27FC236}">
                <a16:creationId xmlns:a16="http://schemas.microsoft.com/office/drawing/2014/main" id="{2EA0F124-6609-434E-BD77-5366D83DC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77800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例：判断线性方程组雅可比迭代的收敛性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/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解：首先将原方程组写为迭代形式的方程组，即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0" indent="0"/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3" name="Object 4">
            <a:extLst>
              <a:ext uri="{FF2B5EF4-FFF2-40B4-BE49-F238E27FC236}">
                <a16:creationId xmlns:a16="http://schemas.microsoft.com/office/drawing/2014/main" id="{6ED93372-B449-084D-B6CE-B5B7253CB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692150"/>
          <a:ext cx="24114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9" name="Equation" r:id="rId3" imgW="32181800" imgH="16383000" progId="Equation.3">
                  <p:embed/>
                </p:oleObj>
              </mc:Choice>
              <mc:Fallback>
                <p:oleObj name="Equation" r:id="rId3" imgW="32181800" imgH="16383000" progId="Equation.3">
                  <p:embed/>
                  <p:pic>
                    <p:nvPicPr>
                      <p:cNvPr id="5123" name="Object 4">
                        <a:extLst>
                          <a:ext uri="{FF2B5EF4-FFF2-40B4-BE49-F238E27FC236}">
                            <a16:creationId xmlns:a16="http://schemas.microsoft.com/office/drawing/2014/main" id="{6ED93372-B449-084D-B6CE-B5B7253CB6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692150"/>
                        <a:ext cx="241141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399" name="Rectangle 7">
            <a:extLst>
              <a:ext uri="{FF2B5EF4-FFF2-40B4-BE49-F238E27FC236}">
                <a16:creationId xmlns:a16="http://schemas.microsoft.com/office/drawing/2014/main" id="{088AC518-57BC-CF4C-B03B-AF935DB31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5125" name="Object 6">
            <a:extLst>
              <a:ext uri="{FF2B5EF4-FFF2-40B4-BE49-F238E27FC236}">
                <a16:creationId xmlns:a16="http://schemas.microsoft.com/office/drawing/2014/main" id="{E9355816-4701-644A-A3B0-9E9FA3653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8" y="2420938"/>
          <a:ext cx="2360612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0" name="Equation" r:id="rId5" imgW="1447800" imgH="1231900" progId="Equation.3">
                  <p:embed/>
                </p:oleObj>
              </mc:Choice>
              <mc:Fallback>
                <p:oleObj name="Equation" r:id="rId5" imgW="1447800" imgH="1231900" progId="Equation.3">
                  <p:embed/>
                  <p:pic>
                    <p:nvPicPr>
                      <p:cNvPr id="5125" name="Object 6">
                        <a:extLst>
                          <a:ext uri="{FF2B5EF4-FFF2-40B4-BE49-F238E27FC236}">
                            <a16:creationId xmlns:a16="http://schemas.microsoft.com/office/drawing/2014/main" id="{E9355816-4701-644A-A3B0-9E9FA36538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420938"/>
                        <a:ext cx="2360612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657C5C14-601A-FF4C-B573-A566DDD677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0" y="2324100"/>
          <a:ext cx="4737100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1" name="Equation" r:id="rId7" imgW="3048000" imgH="1346200" progId="Equation.3">
                  <p:embed/>
                </p:oleObj>
              </mc:Choice>
              <mc:Fallback>
                <p:oleObj name="Equation" r:id="rId7" imgW="3048000" imgH="1346200" progId="Equation.3">
                  <p:embed/>
                  <p:pic>
                    <p:nvPicPr>
                      <p:cNvPr id="5126" name="Object 6">
                        <a:extLst>
                          <a:ext uri="{FF2B5EF4-FFF2-40B4-BE49-F238E27FC236}">
                            <a16:creationId xmlns:a16="http://schemas.microsoft.com/office/drawing/2014/main" id="{657C5C14-601A-FF4C-B573-A566DDD677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2324100"/>
                        <a:ext cx="4737100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5">
            <a:extLst>
              <a:ext uri="{FF2B5EF4-FFF2-40B4-BE49-F238E27FC236}">
                <a16:creationId xmlns:a16="http://schemas.microsoft.com/office/drawing/2014/main" id="{BDE54EA6-A443-7F4B-B910-AD1E37B59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8" y="3068638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Symbol" pitchFamily="2" charset="2"/>
                <a:sym typeface="Symbol" pitchFamily="2" charset="2"/>
              </a:rPr>
              <a:t></a:t>
            </a:r>
            <a:endParaRPr lang="en-US" altLang="zh-CN"/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8620BE70-1706-3B43-842D-51FB19057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622800"/>
            <a:ext cx="70564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dirty="0">
                <a:latin typeface="黑体"/>
                <a:ea typeface="黑体"/>
                <a:cs typeface="黑体"/>
              </a:rPr>
              <a:t>考察</a:t>
            </a:r>
            <a:r>
              <a:rPr lang="en-US" altLang="zh-CN" sz="2400" dirty="0">
                <a:latin typeface="黑体"/>
                <a:ea typeface="黑体"/>
                <a:cs typeface="黑体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B</a:t>
            </a:r>
            <a:r>
              <a:rPr lang="en-US" altLang="zh-CN" sz="2400" i="1" dirty="0">
                <a:latin typeface="黑体"/>
                <a:ea typeface="黑体"/>
                <a:cs typeface="黑体"/>
              </a:rPr>
              <a:t> </a:t>
            </a:r>
            <a:r>
              <a:rPr lang="zh-CN" altLang="en-US" sz="2400" dirty="0">
                <a:latin typeface="黑体"/>
                <a:ea typeface="黑体"/>
                <a:cs typeface="黑体"/>
              </a:rPr>
              <a:t>的范数</a:t>
            </a:r>
            <a:endParaRPr lang="en-US" altLang="zh-CN" sz="2400" dirty="0">
              <a:latin typeface="黑体"/>
              <a:ea typeface="黑体"/>
              <a:cs typeface="黑体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849F84-5969-7F4A-A299-E7F26D580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369050"/>
            <a:ext cx="7200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故该方程组采用雅可比迭代法计算是收敛的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414D07E3-1C05-B042-A609-B77C620D6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5" y="4792663"/>
          <a:ext cx="3278188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2" name="Equation" r:id="rId9" imgW="1917700" imgH="800100" progId="Equation.3">
                  <p:embed/>
                </p:oleObj>
              </mc:Choice>
              <mc:Fallback>
                <p:oleObj name="Equation" r:id="rId9" imgW="1917700" imgH="800100" progId="Equation.3">
                  <p:embed/>
                  <p:pic>
                    <p:nvPicPr>
                      <p:cNvPr id="17" name="Object 6">
                        <a:extLst>
                          <a:ext uri="{FF2B5EF4-FFF2-40B4-BE49-F238E27FC236}">
                            <a16:creationId xmlns:a16="http://schemas.microsoft.com/office/drawing/2014/main" id="{414D07E3-1C05-B042-A609-B77C620D6F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4792663"/>
                        <a:ext cx="3278188" cy="13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4">
            <a:extLst>
              <a:ext uri="{FF2B5EF4-FFF2-40B4-BE49-F238E27FC236}">
                <a16:creationId xmlns:a16="http://schemas.microsoft.com/office/drawing/2014/main" id="{06A4A4CF-44A1-6E4E-A8D9-572B2FB6B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3" y="4868863"/>
            <a:ext cx="1835150" cy="1152525"/>
          </a:xfrm>
          <a:prstGeom prst="wedgeRoundRectCallout">
            <a:avLst>
              <a:gd name="adj1" fmla="val -68870"/>
              <a:gd name="adj2" fmla="val 240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谱半径小于任何一种算子范数</a:t>
            </a:r>
          </a:p>
        </p:txBody>
      </p:sp>
    </p:spTree>
    <p:extLst>
      <p:ext uri="{BB962C8B-B14F-4D97-AF65-F5344CB8AC3E}">
        <p14:creationId xmlns:p14="http://schemas.microsoft.com/office/powerpoint/2010/main" val="23471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0" name="Rectangle 50">
            <a:extLst>
              <a:ext uri="{FF2B5EF4-FFF2-40B4-BE49-F238E27FC236}">
                <a16:creationId xmlns:a16="http://schemas.microsoft.com/office/drawing/2014/main" id="{9A679923-A379-414C-8B6D-582D89140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0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altLang="zh-CN" sz="1800" b="1"/>
              <a:t>§4  Convergence of Iterative methods</a:t>
            </a:r>
          </a:p>
        </p:txBody>
      </p:sp>
      <p:grpSp>
        <p:nvGrpSpPr>
          <p:cNvPr id="51269" name="Group 69">
            <a:extLst>
              <a:ext uri="{FF2B5EF4-FFF2-40B4-BE49-F238E27FC236}">
                <a16:creationId xmlns:a16="http://schemas.microsoft.com/office/drawing/2014/main" id="{F6E13ADB-F7A0-4444-9BEF-CCFA9CB223A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82713"/>
            <a:ext cx="8153400" cy="966787"/>
            <a:chOff x="336" y="192"/>
            <a:chExt cx="5136" cy="609"/>
          </a:xfrm>
        </p:grpSpPr>
        <p:sp>
          <p:nvSpPr>
            <p:cNvPr id="51252" name="AutoShape 52" descr="白色大理石">
              <a:extLst>
                <a:ext uri="{FF2B5EF4-FFF2-40B4-BE49-F238E27FC236}">
                  <a16:creationId xmlns:a16="http://schemas.microsoft.com/office/drawing/2014/main" id="{5862093C-2FC7-3F4F-A56D-92EDA70D8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en-US" b="1">
                  <a:latin typeface="Times New Roman" charset="0"/>
                  <a:ea typeface="宋体" charset="0"/>
                  <a:cs typeface="楷体_GB2312" charset="0"/>
                </a:rPr>
                <a:t>定理</a:t>
              </a:r>
              <a:endParaRPr kumimoji="0" lang="en-US" altLang="zh-CN" b="1">
                <a:latin typeface="Times New Roman" charset="0"/>
                <a:ea typeface="宋体" charset="0"/>
                <a:cs typeface="楷体_GB2312" charset="0"/>
              </a:endParaRPr>
            </a:p>
          </p:txBody>
        </p:sp>
        <p:sp>
          <p:nvSpPr>
            <p:cNvPr id="6153" name="Rectangle 53">
              <a:extLst>
                <a:ext uri="{FF2B5EF4-FFF2-40B4-BE49-F238E27FC236}">
                  <a16:creationId xmlns:a16="http://schemas.microsoft.com/office/drawing/2014/main" id="{19CC1693-91BF-5C4D-B39D-F55F0FA1A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6"/>
              <a:ext cx="513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accent2"/>
                  </a:solidFill>
                </a:rPr>
                <a:t>              </a:t>
              </a:r>
              <a:r>
                <a:rPr lang="zh-CN" altLang="en-US" sz="2400" b="1">
                  <a:solidFill>
                    <a:schemeClr val="accent2"/>
                  </a:solidFill>
                </a:rPr>
                <a:t>（充分条件）</a:t>
              </a:r>
              <a:r>
                <a:rPr lang="zh-CN" altLang="en-US" sz="2400" b="1"/>
                <a:t>若存在一个矩阵范数使得</a:t>
              </a:r>
              <a:r>
                <a:rPr lang="en-US" altLang="zh-CN" sz="2400" b="1"/>
                <a:t> || </a:t>
              </a:r>
              <a:r>
                <a:rPr lang="en-US" altLang="zh-CN" sz="2400" b="1" i="1"/>
                <a:t>B</a:t>
              </a:r>
              <a:r>
                <a:rPr lang="en-US" altLang="zh-CN" sz="2400" b="1"/>
                <a:t> || = </a:t>
              </a:r>
              <a:r>
                <a:rPr lang="en-US" altLang="zh-CN" sz="2400" b="1" i="1"/>
                <a:t>q</a:t>
              </a:r>
              <a:r>
                <a:rPr lang="en-US" altLang="zh-CN" sz="2400" b="1"/>
                <a:t> &lt; 1,</a:t>
              </a:r>
            </a:p>
            <a:p>
              <a:pPr eaLnBrk="1" hangingPunct="1"/>
              <a:r>
                <a:rPr lang="en-US" altLang="zh-CN" sz="2400" b="1">
                  <a:latin typeface="Symbol" pitchFamily="2" charset="2"/>
                  <a:sym typeface="Symbol" pitchFamily="2" charset="2"/>
                </a:rPr>
                <a:t>  </a:t>
              </a:r>
              <a:r>
                <a:rPr lang="zh-CN" altLang="en-US" sz="2400" b="1">
                  <a:latin typeface="Symbol" pitchFamily="2" charset="2"/>
                  <a:sym typeface="Symbol" pitchFamily="2" charset="2"/>
                </a:rPr>
                <a:t>则</a:t>
              </a:r>
              <a:r>
                <a:rPr lang="zh-CN" altLang="en-US" sz="2400" b="1"/>
                <a:t>迭代收敛</a:t>
              </a:r>
              <a:endParaRPr lang="en-US" altLang="zh-CN" sz="2400" b="1"/>
            </a:p>
          </p:txBody>
        </p:sp>
      </p:grpSp>
      <p:grpSp>
        <p:nvGrpSpPr>
          <p:cNvPr id="26" name="Group 11">
            <a:extLst>
              <a:ext uri="{FF2B5EF4-FFF2-40B4-BE49-F238E27FC236}">
                <a16:creationId xmlns:a16="http://schemas.microsoft.com/office/drawing/2014/main" id="{7890CFCE-96A6-9D4A-9087-DCCDB52BBC9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84525"/>
            <a:ext cx="8153400" cy="1323975"/>
            <a:chOff x="336" y="192"/>
            <a:chExt cx="5136" cy="834"/>
          </a:xfrm>
        </p:grpSpPr>
        <p:sp>
          <p:nvSpPr>
            <p:cNvPr id="27" name="AutoShape 3" descr="白色大理石">
              <a:extLst>
                <a:ext uri="{FF2B5EF4-FFF2-40B4-BE49-F238E27FC236}">
                  <a16:creationId xmlns:a16="http://schemas.microsoft.com/office/drawing/2014/main" id="{3C59F2B4-BA85-3E4C-9B44-A2AE8B846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en-US" b="1">
                  <a:latin typeface="Times New Roman" charset="0"/>
                  <a:ea typeface="宋体" charset="0"/>
                  <a:cs typeface="楷体_GB2312" charset="0"/>
                </a:rPr>
                <a:t>定理</a:t>
              </a:r>
              <a:endParaRPr kumimoji="0" lang="en-US" altLang="zh-CN" b="1">
                <a:latin typeface="Times New Roman" charset="0"/>
                <a:ea typeface="宋体" charset="0"/>
                <a:cs typeface="楷体_GB2312" charset="0"/>
              </a:endParaRPr>
            </a:p>
          </p:txBody>
        </p:sp>
        <p:sp>
          <p:nvSpPr>
            <p:cNvPr id="6150" name="Rectangle 4">
              <a:extLst>
                <a:ext uri="{FF2B5EF4-FFF2-40B4-BE49-F238E27FC236}">
                  <a16:creationId xmlns:a16="http://schemas.microsoft.com/office/drawing/2014/main" id="{2BC9616E-4E3E-3649-A002-B436C423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36"/>
              <a:ext cx="504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accent2"/>
                  </a:solidFill>
                </a:rPr>
                <a:t>              </a:t>
              </a:r>
              <a:r>
                <a:rPr lang="zh-CN" altLang="en-US" sz="2400" b="1">
                  <a:solidFill>
                    <a:schemeClr val="accent2"/>
                  </a:solidFill>
                </a:rPr>
                <a:t>（充分条件）</a:t>
              </a:r>
              <a:r>
                <a:rPr lang="zh-CN" altLang="en-US" sz="2400" b="1"/>
                <a:t>若</a:t>
              </a:r>
              <a:r>
                <a:rPr lang="en-US" altLang="zh-CN" sz="2400" b="1" i="1"/>
                <a:t>A</a:t>
              </a:r>
              <a:r>
                <a:rPr lang="en-US" altLang="zh-CN" sz="2400" b="1"/>
                <a:t> </a:t>
              </a:r>
              <a:r>
                <a:rPr lang="zh-CN" altLang="en-US" sz="2400" b="1"/>
                <a:t>为</a:t>
              </a:r>
              <a:r>
                <a:rPr lang="zh-CN" altLang="en-US" sz="2400" b="1">
                  <a:solidFill>
                    <a:schemeClr val="accent2"/>
                  </a:solidFill>
                </a:rPr>
                <a:t>严格对角占优阵</a:t>
              </a:r>
              <a:r>
                <a:rPr lang="en-US" altLang="zh-CN" sz="2400" b="1"/>
                <a:t>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/* strictly diagonally dominant matrix */</a:t>
              </a:r>
              <a:r>
                <a:rPr lang="en-US" altLang="zh-CN" sz="2400" b="1"/>
                <a:t> </a:t>
              </a:r>
              <a:r>
                <a:rPr lang="zh-CN" altLang="en-US" sz="2400" b="1"/>
                <a:t>则解</a:t>
              </a:r>
              <a:r>
                <a:rPr lang="en-US" altLang="zh-CN" sz="2400" b="1"/>
                <a:t>              </a:t>
              </a:r>
              <a:r>
                <a:rPr lang="zh-CN" altLang="en-US" sz="2400" b="1"/>
                <a:t>的</a:t>
              </a:r>
              <a:r>
                <a:rPr lang="en-US" altLang="zh-CN" sz="2400" b="1"/>
                <a:t>Jacobi </a:t>
              </a:r>
              <a:r>
                <a:rPr lang="zh-CN" altLang="en-US" sz="2400" b="1"/>
                <a:t>和</a:t>
              </a:r>
              <a:r>
                <a:rPr lang="en-US" altLang="zh-CN" sz="2400" b="1"/>
                <a:t> Gauss - Seidel </a:t>
              </a:r>
              <a:r>
                <a:rPr lang="zh-CN" altLang="en-US" sz="2400" b="1"/>
                <a:t>迭代均收敛。</a:t>
              </a:r>
              <a:endParaRPr lang="en-US" altLang="zh-CN" sz="2400" b="1"/>
            </a:p>
          </p:txBody>
        </p:sp>
        <p:graphicFrame>
          <p:nvGraphicFramePr>
            <p:cNvPr id="6151" name="Object 10">
              <a:extLst>
                <a:ext uri="{FF2B5EF4-FFF2-40B4-BE49-F238E27FC236}">
                  <a16:creationId xmlns:a16="http://schemas.microsoft.com/office/drawing/2014/main" id="{D9B9FE92-4546-8042-A03E-725A76F9BA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528"/>
            <a:ext cx="72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87" name="Equation" r:id="rId5" imgW="11112500" imgH="4686300" progId="Equation.3">
                    <p:embed/>
                  </p:oleObj>
                </mc:Choice>
                <mc:Fallback>
                  <p:oleObj name="Equation" r:id="rId5" imgW="11112500" imgH="4686300" progId="Equation.3">
                    <p:embed/>
                    <p:pic>
                      <p:nvPicPr>
                        <p:cNvPr id="6151" name="Object 10">
                          <a:extLst>
                            <a:ext uri="{FF2B5EF4-FFF2-40B4-BE49-F238E27FC236}">
                              <a16:creationId xmlns:a16="http://schemas.microsoft.com/office/drawing/2014/main" id="{D9B9FE92-4546-8042-A03E-725A76F9BA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528"/>
                          <a:ext cx="72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8612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>
            <a:extLst>
              <a:ext uri="{FF2B5EF4-FFF2-40B4-BE49-F238E27FC236}">
                <a16:creationId xmlns:a16="http://schemas.microsoft.com/office/drawing/2014/main" id="{17BD13C0-9707-2946-973C-7814DDBD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96975"/>
            <a:ext cx="8435975" cy="9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松弛法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是对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Gauss—Seidel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迭代法的一种可能的修正，由下述思想得到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sym typeface="Symbol" pitchFamily="2" charset="2"/>
            </a:endParaRPr>
          </a:p>
        </p:txBody>
      </p:sp>
      <p:graphicFrame>
        <p:nvGraphicFramePr>
          <p:cNvPr id="904196" name="Object 4">
            <a:extLst>
              <a:ext uri="{FF2B5EF4-FFF2-40B4-BE49-F238E27FC236}">
                <a16:creationId xmlns:a16="http://schemas.microsoft.com/office/drawing/2014/main" id="{B0BFD1EE-F208-AA44-9292-A7552919C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541838"/>
          <a:ext cx="367188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5" name="Equation" r:id="rId4" imgW="1625600" imgH="482600" progId="Equation.3">
                  <p:embed/>
                </p:oleObj>
              </mc:Choice>
              <mc:Fallback>
                <p:oleObj name="Equation" r:id="rId4" imgW="1625600" imgH="482600" progId="Equation.3">
                  <p:embed/>
                  <p:pic>
                    <p:nvPicPr>
                      <p:cNvPr id="904196" name="Object 4">
                        <a:extLst>
                          <a:ext uri="{FF2B5EF4-FFF2-40B4-BE49-F238E27FC236}">
                            <a16:creationId xmlns:a16="http://schemas.microsoft.com/office/drawing/2014/main" id="{B0BFD1EE-F208-AA44-9292-A7552919C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541838"/>
                        <a:ext cx="3671887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4197" name="Group 5">
            <a:extLst>
              <a:ext uri="{FF2B5EF4-FFF2-40B4-BE49-F238E27FC236}">
                <a16:creationId xmlns:a16="http://schemas.microsoft.com/office/drawing/2014/main" id="{9E5E9788-650D-684E-A75F-673602AA36D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276475"/>
            <a:ext cx="8435975" cy="571500"/>
            <a:chOff x="204" y="1200"/>
            <a:chExt cx="5314" cy="360"/>
          </a:xfrm>
        </p:grpSpPr>
        <p:sp>
          <p:nvSpPr>
            <p:cNvPr id="904198" name="Rectangle 6">
              <a:extLst>
                <a:ext uri="{FF2B5EF4-FFF2-40B4-BE49-F238E27FC236}">
                  <a16:creationId xmlns:a16="http://schemas.microsoft.com/office/drawing/2014/main" id="{8E22DB27-5AB6-8949-86D0-6BB2A4B6F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209"/>
              <a:ext cx="53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  <a:sym typeface="Symbol" pitchFamily="2" charset="2"/>
                </a:rPr>
                <a:t>(1) 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  <a:sym typeface="Symbol" pitchFamily="2" charset="2"/>
                </a:rPr>
                <a:t>首先用</a:t>
              </a:r>
              <a:r>
                <a:rPr lang="en-US" altLang="zh-CN" sz="24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itchFamily="2" charset="2"/>
                </a:rPr>
                <a:t>Gauss—Seidel</a:t>
              </a:r>
              <a:r>
                <a:rPr lang="zh-CN" altLang="en-US" sz="24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Symbol" pitchFamily="2" charset="2"/>
                </a:rPr>
                <a:t>迭代法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  <a:sym typeface="Symbol" pitchFamily="2" charset="2"/>
                </a:rPr>
                <a:t>计算</a:t>
              </a: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  <a:sym typeface="Symbol" pitchFamily="2" charset="2"/>
                </a:rPr>
                <a:t>      ,</a:t>
              </a:r>
              <a:endParaRPr lang="en-US" altLang="zh-CN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7191" name="Object 7">
              <a:extLst>
                <a:ext uri="{FF2B5EF4-FFF2-40B4-BE49-F238E27FC236}">
                  <a16:creationId xmlns:a16="http://schemas.microsoft.com/office/drawing/2014/main" id="{B9B87CA0-F938-F140-8A15-6BC9722E6A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9" y="1200"/>
            <a:ext cx="52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6" name="Equation" r:id="rId6" imgW="381000" imgH="241300" progId="Equation.3">
                    <p:embed/>
                  </p:oleObj>
                </mc:Choice>
                <mc:Fallback>
                  <p:oleObj name="Equation" r:id="rId6" imgW="381000" imgH="241300" progId="Equation.3">
                    <p:embed/>
                    <p:pic>
                      <p:nvPicPr>
                        <p:cNvPr id="7191" name="Object 7">
                          <a:extLst>
                            <a:ext uri="{FF2B5EF4-FFF2-40B4-BE49-F238E27FC236}">
                              <a16:creationId xmlns:a16="http://schemas.microsoft.com/office/drawing/2014/main" id="{B9B87CA0-F938-F140-8A15-6BC9722E6A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" y="1200"/>
                          <a:ext cx="52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4200" name="Object 8">
            <a:extLst>
              <a:ext uri="{FF2B5EF4-FFF2-40B4-BE49-F238E27FC236}">
                <a16:creationId xmlns:a16="http://schemas.microsoft.com/office/drawing/2014/main" id="{F03C9EAB-D32A-5249-A0E6-073419ECE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781300"/>
          <a:ext cx="54737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7" name="Equation" r:id="rId8" imgW="2552700" imgH="482600" progId="Equation.3">
                  <p:embed/>
                </p:oleObj>
              </mc:Choice>
              <mc:Fallback>
                <p:oleObj name="Equation" r:id="rId8" imgW="2552700" imgH="482600" progId="Equation.3">
                  <p:embed/>
                  <p:pic>
                    <p:nvPicPr>
                      <p:cNvPr id="904200" name="Object 8">
                        <a:extLst>
                          <a:ext uri="{FF2B5EF4-FFF2-40B4-BE49-F238E27FC236}">
                            <a16:creationId xmlns:a16="http://schemas.microsoft.com/office/drawing/2014/main" id="{F03C9EAB-D32A-5249-A0E6-073419ECED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781300"/>
                        <a:ext cx="54737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4201" name="Group 9">
            <a:extLst>
              <a:ext uri="{FF2B5EF4-FFF2-40B4-BE49-F238E27FC236}">
                <a16:creationId xmlns:a16="http://schemas.microsoft.com/office/drawing/2014/main" id="{FC77EFAF-5279-D845-9006-17A59C84B34B}"/>
              </a:ext>
            </a:extLst>
          </p:cNvPr>
          <p:cNvGrpSpPr>
            <a:grpSpLocks/>
          </p:cNvGrpSpPr>
          <p:nvPr/>
        </p:nvGrpSpPr>
        <p:grpSpPr bwMode="auto">
          <a:xfrm>
            <a:off x="600075" y="3865563"/>
            <a:ext cx="8435975" cy="571500"/>
            <a:chOff x="206" y="2181"/>
            <a:chExt cx="5314" cy="360"/>
          </a:xfrm>
        </p:grpSpPr>
        <p:sp>
          <p:nvSpPr>
            <p:cNvPr id="904202" name="Rectangle 10">
              <a:extLst>
                <a:ext uri="{FF2B5EF4-FFF2-40B4-BE49-F238E27FC236}">
                  <a16:creationId xmlns:a16="http://schemas.microsoft.com/office/drawing/2014/main" id="{AB0DC3ED-5EFD-0C47-B327-43C11E47C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" y="2193"/>
              <a:ext cx="53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  <a:sym typeface="Symbol" pitchFamily="2" charset="2"/>
                </a:rPr>
                <a:t>(2) 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  <a:sym typeface="Symbol" pitchFamily="2" charset="2"/>
                </a:rPr>
                <a:t>再与前一步的近似值</a:t>
              </a: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  <a:sym typeface="Symbol" pitchFamily="2" charset="2"/>
                </a:rPr>
                <a:t>    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适当加权平均作为新的改进值</a:t>
              </a: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graphicFrame>
          <p:nvGraphicFramePr>
            <p:cNvPr id="7189" name="Object 12">
              <a:extLst>
                <a:ext uri="{FF2B5EF4-FFF2-40B4-BE49-F238E27FC236}">
                  <a16:creationId xmlns:a16="http://schemas.microsoft.com/office/drawing/2014/main" id="{2EBD09CE-93CD-1044-B84E-35DC920419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9" y="2181"/>
            <a:ext cx="41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8" name="Equation" r:id="rId10" imgW="304800" imgH="241300" progId="Equation.3">
                    <p:embed/>
                  </p:oleObj>
                </mc:Choice>
                <mc:Fallback>
                  <p:oleObj name="Equation" r:id="rId10" imgW="304800" imgH="241300" progId="Equation.3">
                    <p:embed/>
                    <p:pic>
                      <p:nvPicPr>
                        <p:cNvPr id="7189" name="Object 12">
                          <a:extLst>
                            <a:ext uri="{FF2B5EF4-FFF2-40B4-BE49-F238E27FC236}">
                              <a16:creationId xmlns:a16="http://schemas.microsoft.com/office/drawing/2014/main" id="{2EBD09CE-93CD-1044-B84E-35DC920419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9" y="2181"/>
                          <a:ext cx="41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2">
            <a:extLst>
              <a:ext uri="{FF2B5EF4-FFF2-40B4-BE49-F238E27FC236}">
                <a16:creationId xmlns:a16="http://schemas.microsoft.com/office/drawing/2014/main" id="{F675AC51-2267-7C41-9822-451F4C217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6250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1"/>
              <a:t>§5  </a:t>
            </a:r>
            <a:r>
              <a:rPr lang="zh-CN" altLang="en-US" b="1"/>
              <a:t>松弛法</a:t>
            </a:r>
            <a:r>
              <a:rPr lang="en-US" altLang="zh-CN" b="1"/>
              <a:t> </a:t>
            </a:r>
            <a:r>
              <a:rPr lang="en-US" altLang="zh-CN" sz="2400" b="1">
                <a:solidFill>
                  <a:srgbClr val="008000"/>
                </a:solidFill>
                <a:latin typeface="Arial" pitchFamily="34" charset="0"/>
              </a:rPr>
              <a:t>/* Relaxation Methods */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E20AE384-FFAD-614B-B780-3AAFB9FB8CB9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4937125"/>
            <a:ext cx="2286000" cy="152400"/>
            <a:chOff x="384" y="1632"/>
            <a:chExt cx="1440" cy="96"/>
          </a:xfrm>
        </p:grpSpPr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D881E0B5-6A37-7A43-AD82-BB068F0F8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680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宋体" charset="0"/>
              </a:endParaRPr>
            </a:p>
          </p:txBody>
        </p: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F120C377-C4CC-FD4E-A372-1FE028FB9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26E9F4DF-1021-A14D-A5D6-004697827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3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" name="Oval 15">
            <a:extLst>
              <a:ext uri="{FF2B5EF4-FFF2-40B4-BE49-F238E27FC236}">
                <a16:creationId xmlns:a16="http://schemas.microsoft.com/office/drawing/2014/main" id="{55E0E40F-293F-9C47-A432-3A0142562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49371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8A52B307-48CD-0047-8296-FB442E284B09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5622925"/>
            <a:ext cx="3581400" cy="685800"/>
            <a:chOff x="336" y="2064"/>
            <a:chExt cx="2256" cy="432"/>
          </a:xfrm>
        </p:grpSpPr>
        <p:sp>
          <p:nvSpPr>
            <p:cNvPr id="24" name="AutoShape 17">
              <a:extLst>
                <a:ext uri="{FF2B5EF4-FFF2-40B4-BE49-F238E27FC236}">
                  <a16:creationId xmlns:a16="http://schemas.microsoft.com/office/drawing/2014/main" id="{201BC7C9-090F-864A-9AE3-AD1015205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64"/>
              <a:ext cx="2256" cy="432"/>
            </a:xfrm>
            <a:prstGeom prst="wedgeRectCallout">
              <a:avLst>
                <a:gd name="adj1" fmla="val -4213"/>
                <a:gd name="adj2" fmla="val -135417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7183" name="Object 14">
              <a:extLst>
                <a:ext uri="{FF2B5EF4-FFF2-40B4-BE49-F238E27FC236}">
                  <a16:creationId xmlns:a16="http://schemas.microsoft.com/office/drawing/2014/main" id="{D9AB3073-5B9E-5847-B935-A203C136EE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" y="2153"/>
            <a:ext cx="141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9" name="Equation" r:id="rId12" imgW="1231900" imgH="241300" progId="Equation.3">
                    <p:embed/>
                  </p:oleObj>
                </mc:Choice>
                <mc:Fallback>
                  <p:oleObj name="Equation" r:id="rId12" imgW="1231900" imgH="241300" progId="Equation.3">
                    <p:embed/>
                    <p:pic>
                      <p:nvPicPr>
                        <p:cNvPr id="7183" name="Object 14">
                          <a:extLst>
                            <a:ext uri="{FF2B5EF4-FFF2-40B4-BE49-F238E27FC236}">
                              <a16:creationId xmlns:a16="http://schemas.microsoft.com/office/drawing/2014/main" id="{D9AB3073-5B9E-5847-B935-A203C136EE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" y="2153"/>
                          <a:ext cx="141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18">
              <a:extLst>
                <a:ext uri="{FF2B5EF4-FFF2-40B4-BE49-F238E27FC236}">
                  <a16:creationId xmlns:a16="http://schemas.microsoft.com/office/drawing/2014/main" id="{841E1695-FB30-1242-A2E4-BA8DFF892F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8" y="2168"/>
            <a:ext cx="75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30" name="Equation" r:id="rId14" imgW="609600" imgH="190500" progId="Equation.3">
                    <p:embed/>
                  </p:oleObj>
                </mc:Choice>
                <mc:Fallback>
                  <p:oleObj name="Equation" r:id="rId14" imgW="609600" imgH="190500" progId="Equation.3">
                    <p:embed/>
                    <p:pic>
                      <p:nvPicPr>
                        <p:cNvPr id="7184" name="Object 18">
                          <a:extLst>
                            <a:ext uri="{FF2B5EF4-FFF2-40B4-BE49-F238E27FC236}">
                              <a16:creationId xmlns:a16="http://schemas.microsoft.com/office/drawing/2014/main" id="{841E1695-FB30-1242-A2E4-BA8DFF892F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8" y="2168"/>
                          <a:ext cx="752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50" name="Object 1">
            <a:extLst>
              <a:ext uri="{FF2B5EF4-FFF2-40B4-BE49-F238E27FC236}">
                <a16:creationId xmlns:a16="http://schemas.microsoft.com/office/drawing/2014/main" id="{CBEE8D51-22F3-F34B-A4FE-90A16D5E00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084763"/>
          <a:ext cx="479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1" name="Equation" r:id="rId16" imgW="241300" imgH="241300" progId="Equation.3">
                  <p:embed/>
                </p:oleObj>
              </mc:Choice>
              <mc:Fallback>
                <p:oleObj name="Equation" r:id="rId16" imgW="241300" imgH="241300" progId="Equation.3">
                  <p:embed/>
                  <p:pic>
                    <p:nvPicPr>
                      <p:cNvPr id="35850" name="Object 1">
                        <a:extLst>
                          <a:ext uri="{FF2B5EF4-FFF2-40B4-BE49-F238E27FC236}">
                            <a16:creationId xmlns:a16="http://schemas.microsoft.com/office/drawing/2014/main" id="{CBEE8D51-22F3-F34B-A4FE-90A16D5E0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084763"/>
                        <a:ext cx="4794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27">
            <a:extLst>
              <a:ext uri="{FF2B5EF4-FFF2-40B4-BE49-F238E27FC236}">
                <a16:creationId xmlns:a16="http://schemas.microsoft.com/office/drawing/2014/main" id="{E1844442-C59C-9D4F-86A1-A5A6877E1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2375" y="5156200"/>
          <a:ext cx="6556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2" name="Equation" r:id="rId18" imgW="330200" imgH="241300" progId="Equation.3">
                  <p:embed/>
                </p:oleObj>
              </mc:Choice>
              <mc:Fallback>
                <p:oleObj name="Equation" r:id="rId18" imgW="330200" imgH="241300" progId="Equation.3">
                  <p:embed/>
                  <p:pic>
                    <p:nvPicPr>
                      <p:cNvPr id="35851" name="Object 27">
                        <a:extLst>
                          <a:ext uri="{FF2B5EF4-FFF2-40B4-BE49-F238E27FC236}">
                            <a16:creationId xmlns:a16="http://schemas.microsoft.com/office/drawing/2014/main" id="{E1844442-C59C-9D4F-86A1-A5A6877E1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5156200"/>
                        <a:ext cx="6556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7">
            <a:extLst>
              <a:ext uri="{FF2B5EF4-FFF2-40B4-BE49-F238E27FC236}">
                <a16:creationId xmlns:a16="http://schemas.microsoft.com/office/drawing/2014/main" id="{03B041DF-B69C-1E4C-A56E-876963E6F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5991225"/>
            <a:ext cx="26638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i="1">
                <a:solidFill>
                  <a:srgbClr val="0000FF"/>
                </a:solidFill>
                <a:sym typeface="Symbol" pitchFamily="18" charset="2"/>
              </a:rPr>
              <a:t></a:t>
            </a:r>
            <a:r>
              <a:rPr lang="en-US" altLang="zh-CN" sz="2400" b="1">
                <a:solidFill>
                  <a:srgbClr val="0000FF"/>
                </a:solidFill>
              </a:rPr>
              <a:t>&gt;0</a:t>
            </a:r>
            <a:r>
              <a:rPr lang="zh-CN" altLang="en-US" sz="2400" b="1">
                <a:ea typeface="MS PGothic" pitchFamily="34" charset="-128"/>
              </a:rPr>
              <a:t>为</a:t>
            </a:r>
            <a:r>
              <a:rPr lang="zh-CN" altLang="en-US" sz="2400" b="1">
                <a:solidFill>
                  <a:srgbClr val="FF3300"/>
                </a:solidFill>
                <a:ea typeface="MS PGothic" pitchFamily="34" charset="-128"/>
              </a:rPr>
              <a:t>松弛因子</a:t>
            </a:r>
            <a:endParaRPr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38723267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4" grpId="0" autoUpdateAnimBg="0"/>
      <p:bldP spid="22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9E2D7331-790A-C64E-97B3-C6600FE2F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470400"/>
            <a:ext cx="828198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将迭代格式变形为</a:t>
            </a:r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4F4CB-3262-5A45-AB99-080CD1D5C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8413"/>
            <a:ext cx="82804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希望通过选取合适的</a:t>
            </a:r>
            <a:r>
              <a:rPr lang="en-US" altLang="zh-CN"/>
              <a:t> </a:t>
            </a:r>
            <a:r>
              <a:rPr lang="en-US" altLang="zh-CN" b="1" i="1">
                <a:solidFill>
                  <a:srgbClr val="FF0000"/>
                </a:solidFill>
                <a:sym typeface="Symbol" pitchFamily="2" charset="2"/>
              </a:rPr>
              <a:t></a:t>
            </a:r>
            <a:r>
              <a:rPr lang="en-US" altLang="zh-CN" b="1"/>
              <a:t> </a:t>
            </a:r>
            <a:r>
              <a:rPr lang="zh-CN" altLang="en-US"/>
              <a:t>来</a:t>
            </a:r>
            <a:r>
              <a:rPr lang="zh-CN" altLang="en-US" b="1">
                <a:solidFill>
                  <a:srgbClr val="FF0000"/>
                </a:solidFill>
              </a:rPr>
              <a:t>加速</a:t>
            </a:r>
            <a:r>
              <a:rPr lang="zh-CN" altLang="en-US"/>
              <a:t>收敛，这就是</a:t>
            </a:r>
            <a:r>
              <a:rPr lang="zh-CN" altLang="en-US">
                <a:solidFill>
                  <a:schemeClr val="accent2"/>
                </a:solidFill>
              </a:rPr>
              <a:t>松弛法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sz="2400">
                <a:solidFill>
                  <a:srgbClr val="008000"/>
                </a:solidFill>
                <a:latin typeface="Arial" panose="020B0604020202020204" pitchFamily="34" charset="0"/>
              </a:rPr>
              <a:t>/* Relaxation Methods */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/>
              <a:t>。</a:t>
            </a:r>
            <a:endParaRPr lang="en-US" altLang="zh-CN"/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414B9B29-70C1-6842-AEB7-864A2ED02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76250"/>
          <a:ext cx="699928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9" name="Equation" r:id="rId5" imgW="3098800" imgH="241300" progId="Equation.3">
                  <p:embed/>
                </p:oleObj>
              </mc:Choice>
              <mc:Fallback>
                <p:oleObj name="Equation" r:id="rId5" imgW="3098800" imgH="241300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414B9B29-70C1-6842-AEB7-864A2ED02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"/>
                        <a:ext cx="699928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Group 53">
            <a:extLst>
              <a:ext uri="{FF2B5EF4-FFF2-40B4-BE49-F238E27FC236}">
                <a16:creationId xmlns:a16="http://schemas.microsoft.com/office/drawing/2014/main" id="{182DABB0-ADD3-DF4B-83D6-CF76232093E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65400"/>
            <a:ext cx="7086600" cy="457200"/>
            <a:chOff x="480" y="3072"/>
            <a:chExt cx="4464" cy="288"/>
          </a:xfrm>
        </p:grpSpPr>
        <p:sp>
          <p:nvSpPr>
            <p:cNvPr id="59" name="AutoShape 46" descr="新闻纸">
              <a:extLst>
                <a:ext uri="{FF2B5EF4-FFF2-40B4-BE49-F238E27FC236}">
                  <a16:creationId xmlns:a16="http://schemas.microsoft.com/office/drawing/2014/main" id="{43D97766-247D-A040-B739-302129284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072"/>
              <a:ext cx="960" cy="288"/>
            </a:xfrm>
            <a:prstGeom prst="bevel">
              <a:avLst>
                <a:gd name="adj" fmla="val 5481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sym typeface="Symbol" pitchFamily="18" charset="2"/>
                </a:rPr>
                <a:t>0 &lt; </a:t>
              </a:r>
              <a:r>
                <a:rPr lang="en-US" altLang="zh-CN" sz="2400" b="1" i="1">
                  <a:sym typeface="Symbol" pitchFamily="18" charset="2"/>
                </a:rPr>
                <a:t> </a:t>
              </a:r>
              <a:r>
                <a:rPr lang="en-US" altLang="zh-CN" sz="2400" b="1">
                  <a:sym typeface="Symbol" pitchFamily="18" charset="2"/>
                </a:rPr>
                <a:t>&lt; 1</a:t>
              </a:r>
              <a:endParaRPr lang="en-US" altLang="zh-CN" sz="2400" b="1" i="1">
                <a:sym typeface="Symbol" pitchFamily="18" charset="2"/>
              </a:endParaRPr>
            </a:p>
          </p:txBody>
        </p:sp>
        <p:sp>
          <p:nvSpPr>
            <p:cNvPr id="60" name="Text Box 49">
              <a:extLst>
                <a:ext uri="{FF2B5EF4-FFF2-40B4-BE49-F238E27FC236}">
                  <a16:creationId xmlns:a16="http://schemas.microsoft.com/office/drawing/2014/main" id="{DAF90A57-DCE3-124D-9623-AA091765D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3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accent2"/>
                  </a:solidFill>
                  <a:cs typeface="楷体_GB2312" charset="0"/>
                </a:rPr>
                <a:t>低松弛法</a:t>
              </a:r>
              <a:r>
                <a:rPr lang="en-US" altLang="zh-CN" sz="2400" b="1">
                  <a:cs typeface="楷体_GB2312" charset="0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latin typeface="Arial" charset="0"/>
                  <a:cs typeface="楷体_GB2312" charset="0"/>
                </a:rPr>
                <a:t>/* Under- Relaxation  methods */</a:t>
              </a:r>
            </a:p>
          </p:txBody>
        </p:sp>
      </p:grpSp>
      <p:grpSp>
        <p:nvGrpSpPr>
          <p:cNvPr id="61" name="Group 54">
            <a:extLst>
              <a:ext uri="{FF2B5EF4-FFF2-40B4-BE49-F238E27FC236}">
                <a16:creationId xmlns:a16="http://schemas.microsoft.com/office/drawing/2014/main" id="{92A998EB-8B8C-5A4F-AA21-40029B16F8E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098800"/>
            <a:ext cx="4191000" cy="457200"/>
            <a:chOff x="480" y="3360"/>
            <a:chExt cx="2640" cy="288"/>
          </a:xfrm>
        </p:grpSpPr>
        <p:sp>
          <p:nvSpPr>
            <p:cNvPr id="62" name="AutoShape 47" descr="新闻纸">
              <a:extLst>
                <a:ext uri="{FF2B5EF4-FFF2-40B4-BE49-F238E27FC236}">
                  <a16:creationId xmlns:a16="http://schemas.microsoft.com/office/drawing/2014/main" id="{99DA515B-6D5C-3744-99C2-89F531007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60"/>
              <a:ext cx="960" cy="288"/>
            </a:xfrm>
            <a:prstGeom prst="bevel">
              <a:avLst>
                <a:gd name="adj" fmla="val 5481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i="1">
                  <a:sym typeface="Symbol" pitchFamily="18" charset="2"/>
                </a:rPr>
                <a:t> </a:t>
              </a:r>
              <a:r>
                <a:rPr lang="en-US" altLang="zh-CN" sz="2400" b="1">
                  <a:sym typeface="Symbol" pitchFamily="18" charset="2"/>
                </a:rPr>
                <a:t>= 1</a:t>
              </a:r>
              <a:endParaRPr lang="en-US" altLang="zh-CN" sz="2400" b="1" i="1">
                <a:sym typeface="Symbol" pitchFamily="18" charset="2"/>
              </a:endParaRPr>
            </a:p>
          </p:txBody>
        </p:sp>
        <p:sp>
          <p:nvSpPr>
            <p:cNvPr id="63" name="Text Box 50">
              <a:extLst>
                <a:ext uri="{FF2B5EF4-FFF2-40B4-BE49-F238E27FC236}">
                  <a16:creationId xmlns:a16="http://schemas.microsoft.com/office/drawing/2014/main" id="{1FD71303-B61F-BB4F-830C-2F035125A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360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accent2"/>
                  </a:solidFill>
                  <a:cs typeface="楷体_GB2312" charset="0"/>
                </a:rPr>
                <a:t>Gauss - Seidel </a:t>
              </a:r>
              <a:r>
                <a:rPr lang="zh-CN" altLang="en-US" sz="2400" b="1">
                  <a:solidFill>
                    <a:schemeClr val="accent2"/>
                  </a:solidFill>
                  <a:cs typeface="楷体_GB2312" charset="0"/>
                </a:rPr>
                <a:t>法</a:t>
              </a:r>
              <a:endParaRPr lang="en-US" altLang="zh-CN" sz="2000" b="1">
                <a:solidFill>
                  <a:srgbClr val="008000"/>
                </a:solidFill>
                <a:latin typeface="Arial" charset="0"/>
                <a:cs typeface="楷体_GB2312" charset="0"/>
              </a:endParaRPr>
            </a:p>
          </p:txBody>
        </p:sp>
      </p:grpSp>
      <p:grpSp>
        <p:nvGrpSpPr>
          <p:cNvPr id="64" name="Group 55">
            <a:extLst>
              <a:ext uri="{FF2B5EF4-FFF2-40B4-BE49-F238E27FC236}">
                <a16:creationId xmlns:a16="http://schemas.microsoft.com/office/drawing/2014/main" id="{6160E3E9-3850-0A4B-84D2-62651111A1F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632200"/>
            <a:ext cx="7848600" cy="762000"/>
            <a:chOff x="480" y="3648"/>
            <a:chExt cx="4944" cy="480"/>
          </a:xfrm>
        </p:grpSpPr>
        <p:sp>
          <p:nvSpPr>
            <p:cNvPr id="65" name="AutoShape 48" descr="新闻纸">
              <a:extLst>
                <a:ext uri="{FF2B5EF4-FFF2-40B4-BE49-F238E27FC236}">
                  <a16:creationId xmlns:a16="http://schemas.microsoft.com/office/drawing/2014/main" id="{F2AF7814-7DB0-5046-8A33-E73A1BF36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648"/>
              <a:ext cx="960" cy="288"/>
            </a:xfrm>
            <a:prstGeom prst="bevel">
              <a:avLst>
                <a:gd name="adj" fmla="val 5481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i="1">
                  <a:sym typeface="Symbol" pitchFamily="18" charset="2"/>
                </a:rPr>
                <a:t> </a:t>
              </a:r>
              <a:r>
                <a:rPr lang="en-US" altLang="zh-CN" sz="2400" b="1">
                  <a:sym typeface="Symbol" pitchFamily="18" charset="2"/>
                </a:rPr>
                <a:t>&gt; 1</a:t>
              </a:r>
              <a:endParaRPr lang="en-US" altLang="zh-CN" sz="2400" b="1" i="1">
                <a:sym typeface="Symbol" pitchFamily="18" charset="2"/>
              </a:endParaRPr>
            </a:p>
          </p:txBody>
        </p:sp>
        <p:sp>
          <p:nvSpPr>
            <p:cNvPr id="66" name="Text Box 52">
              <a:extLst>
                <a:ext uri="{FF2B5EF4-FFF2-40B4-BE49-F238E27FC236}">
                  <a16:creationId xmlns:a16="http://schemas.microsoft.com/office/drawing/2014/main" id="{B0C3D9C0-F179-624B-9196-9A1410819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648"/>
              <a:ext cx="393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81250" indent="-23812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</a:rPr>
                <a:t>(</a:t>
              </a:r>
              <a:r>
                <a:rPr lang="zh-CN" altLang="en-US" sz="2400" b="1">
                  <a:solidFill>
                    <a:schemeClr val="accent2"/>
                  </a:solidFill>
                </a:rPr>
                <a:t>渐次</a:t>
              </a:r>
              <a:r>
                <a:rPr lang="en-US" altLang="zh-CN" sz="2400" b="1">
                  <a:solidFill>
                    <a:schemeClr val="accent2"/>
                  </a:solidFill>
                </a:rPr>
                <a:t>)</a:t>
              </a:r>
              <a:r>
                <a:rPr lang="zh-CN" altLang="en-US" sz="2400" b="1">
                  <a:solidFill>
                    <a:schemeClr val="accent2"/>
                  </a:solidFill>
                </a:rPr>
                <a:t>超松弛法</a:t>
              </a:r>
              <a:r>
                <a:rPr lang="en-US" altLang="zh-CN" sz="2400" b="1"/>
                <a:t>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/* Successive Over- Relaxation  methods */</a:t>
              </a:r>
            </a:p>
          </p:txBody>
        </p:sp>
      </p:grpSp>
      <p:graphicFrame>
        <p:nvGraphicFramePr>
          <p:cNvPr id="67" name="Object 11">
            <a:extLst>
              <a:ext uri="{FF2B5EF4-FFF2-40B4-BE49-F238E27FC236}">
                <a16:creationId xmlns:a16="http://schemas.microsoft.com/office/drawing/2014/main" id="{155A4275-DE67-1444-97F7-7E11CD65D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4581525"/>
          <a:ext cx="21066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0" name="Equation" r:id="rId8" imgW="1104900" imgH="241300" progId="Equation.3">
                  <p:embed/>
                </p:oleObj>
              </mc:Choice>
              <mc:Fallback>
                <p:oleObj name="Equation" r:id="rId8" imgW="1104900" imgH="241300" progId="Equation.3">
                  <p:embed/>
                  <p:pic>
                    <p:nvPicPr>
                      <p:cNvPr id="67" name="Object 11">
                        <a:extLst>
                          <a:ext uri="{FF2B5EF4-FFF2-40B4-BE49-F238E27FC236}">
                            <a16:creationId xmlns:a16="http://schemas.microsoft.com/office/drawing/2014/main" id="{155A4275-DE67-1444-97F7-7E11CD65D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581525"/>
                        <a:ext cx="210661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" name="Group 36">
            <a:extLst>
              <a:ext uri="{FF2B5EF4-FFF2-40B4-BE49-F238E27FC236}">
                <a16:creationId xmlns:a16="http://schemas.microsoft.com/office/drawing/2014/main" id="{A97CB459-67B5-5843-965B-AC8AD510B3D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5332413"/>
            <a:ext cx="7848600" cy="1120775"/>
            <a:chOff x="384" y="2640"/>
            <a:chExt cx="4944" cy="706"/>
          </a:xfrm>
        </p:grpSpPr>
        <p:sp>
          <p:nvSpPr>
            <p:cNvPr id="74" name="AutoShape 21" descr="白色大理石">
              <a:extLst>
                <a:ext uri="{FF2B5EF4-FFF2-40B4-BE49-F238E27FC236}">
                  <a16:creationId xmlns:a16="http://schemas.microsoft.com/office/drawing/2014/main" id="{B53147E3-C102-AF49-8837-C5B782EB4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640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0" lang="zh-CN" altLang="en-US" b="1" dirty="0">
                  <a:latin typeface="Times New Roman" charset="0"/>
                  <a:ea typeface="宋体" charset="0"/>
                  <a:cs typeface="楷体_GB2312" charset="0"/>
                </a:rPr>
                <a:t>定理</a:t>
              </a:r>
              <a:endParaRPr kumimoji="0" lang="en-US" altLang="zh-CN" b="1" dirty="0">
                <a:latin typeface="Times New Roman" charset="0"/>
                <a:ea typeface="宋体" charset="0"/>
                <a:cs typeface="楷体_GB2312" charset="0"/>
              </a:endParaRPr>
            </a:p>
          </p:txBody>
        </p:sp>
        <p:sp>
          <p:nvSpPr>
            <p:cNvPr id="75" name="Text Box 22">
              <a:extLst>
                <a:ext uri="{FF2B5EF4-FFF2-40B4-BE49-F238E27FC236}">
                  <a16:creationId xmlns:a16="http://schemas.microsoft.com/office/drawing/2014/main" id="{376BB4EE-5957-964C-B8F6-EED0A3FCC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36"/>
              <a:ext cx="4896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400" b="1" dirty="0"/>
                <a:t>              </a:t>
              </a:r>
              <a:r>
                <a:rPr lang="zh-CN" altLang="en-US" sz="2400" b="1" dirty="0"/>
                <a:t>设</a:t>
              </a:r>
              <a:r>
                <a:rPr lang="en-US" altLang="zh-CN" sz="2400" b="1" dirty="0"/>
                <a:t> </a:t>
              </a:r>
              <a:r>
                <a:rPr lang="en-US" altLang="zh-CN" sz="2400" b="1" i="1" dirty="0"/>
                <a:t>A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可逆，且</a:t>
              </a:r>
              <a:r>
                <a:rPr lang="en-US" altLang="zh-CN" sz="2400" b="1" dirty="0"/>
                <a:t> </a:t>
              </a:r>
              <a:r>
                <a:rPr lang="en-US" altLang="zh-CN" sz="2400" b="1" i="1" dirty="0" err="1">
                  <a:sym typeface="Symbol" pitchFamily="2" charset="2"/>
                </a:rPr>
                <a:t>a</a:t>
              </a:r>
              <a:r>
                <a:rPr lang="en-US" altLang="zh-CN" sz="2400" b="1" i="1" baseline="-25000" dirty="0" err="1">
                  <a:sym typeface="Symbol" pitchFamily="2" charset="2"/>
                </a:rPr>
                <a:t>ii</a:t>
              </a:r>
              <a:r>
                <a:rPr lang="en-US" altLang="zh-CN" sz="2400" b="1" dirty="0">
                  <a:sym typeface="Symbol" pitchFamily="2" charset="2"/>
                </a:rPr>
                <a:t>  0</a:t>
              </a:r>
              <a:r>
                <a:rPr lang="zh-CN" altLang="en-US" sz="2400" b="1" dirty="0">
                  <a:sym typeface="Symbol" pitchFamily="2" charset="2"/>
                </a:rPr>
                <a:t>，</a:t>
              </a:r>
              <a:r>
                <a:rPr lang="zh-CN" altLang="en-US" sz="2400" b="1" dirty="0"/>
                <a:t>松弛法从任意</a:t>
              </a:r>
              <a:r>
                <a:rPr lang="en-US" altLang="zh-CN" sz="2400" b="1" dirty="0"/>
                <a:t>       </a:t>
              </a:r>
              <a:r>
                <a:rPr lang="zh-CN" altLang="en-US" sz="2400" b="1" dirty="0"/>
                <a:t>出发对某个</a:t>
              </a:r>
              <a:r>
                <a:rPr lang="en-US" altLang="zh-CN" sz="2400" b="1" dirty="0"/>
                <a:t> </a:t>
              </a:r>
              <a:r>
                <a:rPr lang="en-US" altLang="zh-CN" sz="2400" b="1" i="1" dirty="0">
                  <a:sym typeface="Symbol" pitchFamily="2" charset="2"/>
                </a:rPr>
                <a:t></a:t>
              </a:r>
              <a:r>
                <a:rPr lang="en-US" altLang="zh-CN" sz="2400" b="1" dirty="0"/>
                <a:t> </a:t>
              </a:r>
              <a:r>
                <a:rPr lang="zh-CN" altLang="en-US" sz="2400" b="1" dirty="0"/>
                <a:t>收敛</a:t>
              </a:r>
              <a:r>
                <a:rPr lang="en-US" altLang="zh-CN" sz="2400" b="1" dirty="0"/>
                <a:t>  </a:t>
              </a:r>
              <a:r>
                <a:rPr lang="en-US" altLang="zh-CN" sz="2400" b="1" dirty="0">
                  <a:latin typeface="Symbol" pitchFamily="2" charset="2"/>
                  <a:sym typeface="Symbol" pitchFamily="2" charset="2"/>
                </a:rPr>
                <a:t>  </a:t>
              </a:r>
              <a:r>
                <a:rPr lang="en-US" altLang="zh-CN" sz="2400" b="1" i="1" dirty="0">
                  <a:latin typeface="Symbol" pitchFamily="2" charset="2"/>
                  <a:sym typeface="Symbol" pitchFamily="2" charset="2"/>
                </a:rPr>
                <a:t></a:t>
              </a:r>
              <a:r>
                <a:rPr lang="en-US" altLang="zh-CN" sz="2400" b="1" dirty="0">
                  <a:latin typeface="Symbol" pitchFamily="2" charset="2"/>
                  <a:sym typeface="Symbol" pitchFamily="2" charset="2"/>
                </a:rPr>
                <a:t> ( </a:t>
              </a:r>
              <a:r>
                <a:rPr lang="en-US" altLang="zh-CN" sz="2400" b="1" i="1" dirty="0">
                  <a:sym typeface="Symbol" pitchFamily="2" charset="2"/>
                </a:rPr>
                <a:t>H</a:t>
              </a:r>
              <a:r>
                <a:rPr lang="en-US" altLang="zh-CN" sz="2400" b="1" i="1" baseline="-25000" dirty="0">
                  <a:sym typeface="Symbol" pitchFamily="2" charset="2"/>
                </a:rPr>
                <a:t></a:t>
              </a:r>
              <a:r>
                <a:rPr lang="en-US" altLang="zh-CN" sz="2400" b="1" dirty="0">
                  <a:latin typeface="Symbol" pitchFamily="2" charset="2"/>
                  <a:sym typeface="Symbol" pitchFamily="2" charset="2"/>
                </a:rPr>
                <a:t> ) &lt; 1</a:t>
              </a:r>
              <a:r>
                <a:rPr lang="zh-CN" altLang="en-US" sz="2400" b="1" dirty="0">
                  <a:latin typeface="Symbol" pitchFamily="2" charset="2"/>
                  <a:sym typeface="Symbol" pitchFamily="2" charset="2"/>
                </a:rPr>
                <a:t>。</a:t>
              </a:r>
              <a:endParaRPr lang="en-US" altLang="zh-CN" sz="2400" b="1" dirty="0">
                <a:latin typeface="Symbol" pitchFamily="2" charset="2"/>
                <a:sym typeface="Symbol" pitchFamily="2" charset="2"/>
              </a:endParaRPr>
            </a:p>
          </p:txBody>
        </p:sp>
        <p:graphicFrame>
          <p:nvGraphicFramePr>
            <p:cNvPr id="8204" name="Object 35">
              <a:extLst>
                <a:ext uri="{FF2B5EF4-FFF2-40B4-BE49-F238E27FC236}">
                  <a16:creationId xmlns:a16="http://schemas.microsoft.com/office/drawing/2014/main" id="{AFD1B53D-BC3D-5B4A-A942-BF152558BE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784"/>
            <a:ext cx="33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41" name="Equation" r:id="rId11" imgW="6146800" imgH="4686300" progId="Equation.3">
                    <p:embed/>
                  </p:oleObj>
                </mc:Choice>
                <mc:Fallback>
                  <p:oleObj name="Equation" r:id="rId11" imgW="6146800" imgH="4686300" progId="Equation.3">
                    <p:embed/>
                    <p:pic>
                      <p:nvPicPr>
                        <p:cNvPr id="8204" name="Object 35">
                          <a:extLst>
                            <a:ext uri="{FF2B5EF4-FFF2-40B4-BE49-F238E27FC236}">
                              <a16:creationId xmlns:a16="http://schemas.microsoft.com/office/drawing/2014/main" id="{AFD1B53D-BC3D-5B4A-A942-BF152558BE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784"/>
                          <a:ext cx="33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87165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2B45AD0-240C-0A4B-B0C9-81E239B2B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0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>
              <a:defRPr/>
            </a:pPr>
            <a:r>
              <a:rPr lang="en-US" altLang="zh-CN" sz="1800" b="1"/>
              <a:t>§5  Relaxation Methods</a:t>
            </a:r>
          </a:p>
        </p:txBody>
      </p:sp>
      <p:sp>
        <p:nvSpPr>
          <p:cNvPr id="56331" name="Text Box 11">
            <a:extLst>
              <a:ext uri="{FF2B5EF4-FFF2-40B4-BE49-F238E27FC236}">
                <a16:creationId xmlns:a16="http://schemas.microsoft.com/office/drawing/2014/main" id="{3B17DBE2-BC15-8542-B7F7-0CA724EEB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25538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问题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:  </a:t>
            </a:r>
            <a:r>
              <a:rPr lang="zh-CN" altLang="en-US" b="1">
                <a:latin typeface="Arial" panose="020B0604020202020204" pitchFamily="34" charset="0"/>
              </a:rPr>
              <a:t>是什么因子决定了收敛速度？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grpSp>
        <p:nvGrpSpPr>
          <p:cNvPr id="56340" name="Group 20">
            <a:extLst>
              <a:ext uri="{FF2B5EF4-FFF2-40B4-BE49-F238E27FC236}">
                <a16:creationId xmlns:a16="http://schemas.microsoft.com/office/drawing/2014/main" id="{105E95E2-9CAB-8A49-BC58-F6AAB065935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811338"/>
            <a:ext cx="8355013" cy="1866900"/>
            <a:chOff x="384" y="1392"/>
            <a:chExt cx="5263" cy="1176"/>
          </a:xfrm>
        </p:grpSpPr>
        <p:sp>
          <p:nvSpPr>
            <p:cNvPr id="56332" name="Text Box 12">
              <a:extLst>
                <a:ext uri="{FF2B5EF4-FFF2-40B4-BE49-F238E27FC236}">
                  <a16:creationId xmlns:a16="http://schemas.microsoft.com/office/drawing/2014/main" id="{69B769B2-7992-3E4D-97B3-339E32327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39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400" b="1">
                  <a:cs typeface="楷体_GB2312" charset="0"/>
                </a:rPr>
                <a:t>考察迭代</a:t>
              </a:r>
              <a:endParaRPr lang="en-US" altLang="zh-CN" sz="2400" b="1">
                <a:cs typeface="楷体_GB2312" charset="0"/>
              </a:endParaRPr>
            </a:p>
          </p:txBody>
        </p:sp>
        <p:graphicFrame>
          <p:nvGraphicFramePr>
            <p:cNvPr id="9231" name="Object 13">
              <a:extLst>
                <a:ext uri="{FF2B5EF4-FFF2-40B4-BE49-F238E27FC236}">
                  <a16:creationId xmlns:a16="http://schemas.microsoft.com/office/drawing/2014/main" id="{C11D8BDB-1C85-DE4D-AE2A-D66D3E4C4D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392"/>
            <a:ext cx="13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73" name="Equation" r:id="rId7" imgW="26035000" imgH="5270500" progId="Equation.3">
                    <p:embed/>
                  </p:oleObj>
                </mc:Choice>
                <mc:Fallback>
                  <p:oleObj name="Equation" r:id="rId7" imgW="26035000" imgH="5270500" progId="Equation.3">
                    <p:embed/>
                    <p:pic>
                      <p:nvPicPr>
                        <p:cNvPr id="9231" name="Object 13">
                          <a:extLst>
                            <a:ext uri="{FF2B5EF4-FFF2-40B4-BE49-F238E27FC236}">
                              <a16:creationId xmlns:a16="http://schemas.microsoft.com/office/drawing/2014/main" id="{C11D8BDB-1C85-DE4D-AE2A-D66D3E4C4D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392"/>
                          <a:ext cx="13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4" name="Text Box 14">
              <a:extLst>
                <a:ext uri="{FF2B5EF4-FFF2-40B4-BE49-F238E27FC236}">
                  <a16:creationId xmlns:a16="http://schemas.microsoft.com/office/drawing/2014/main" id="{2FE94322-75C3-6B4B-91ED-EAFC5F5E7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392"/>
              <a:ext cx="30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 </a:t>
              </a:r>
              <a:r>
                <a:rPr lang="zh-CN" altLang="en-US" sz="2400" b="1"/>
                <a:t>：设</a:t>
              </a:r>
              <a:r>
                <a:rPr lang="en-US" altLang="zh-CN" sz="2400" b="1"/>
                <a:t> </a:t>
              </a:r>
              <a:r>
                <a:rPr lang="en-US" altLang="zh-CN" sz="2400" b="1" i="1"/>
                <a:t>B </a:t>
              </a:r>
              <a:r>
                <a:rPr lang="zh-CN" altLang="en-US" sz="2400" b="1"/>
                <a:t>有特征根</a:t>
              </a:r>
              <a:r>
                <a:rPr lang="en-US" altLang="zh-CN" sz="2400" b="1"/>
                <a:t> </a:t>
              </a:r>
              <a:r>
                <a:rPr lang="en-US" altLang="zh-CN" sz="2400" b="1" i="1">
                  <a:sym typeface="Symbol" pitchFamily="2" charset="2"/>
                </a:rPr>
                <a:t></a:t>
              </a:r>
              <a:r>
                <a:rPr lang="en-US" altLang="zh-CN" sz="2400" b="1" baseline="-25000">
                  <a:sym typeface="Symbol" pitchFamily="2" charset="2"/>
                </a:rPr>
                <a:t>1</a:t>
              </a:r>
              <a:r>
                <a:rPr lang="zh-CN" altLang="en-US" sz="2400" b="1">
                  <a:sym typeface="Symbol" pitchFamily="2" charset="2"/>
                </a:rPr>
                <a:t>、</a:t>
              </a:r>
              <a:r>
                <a:rPr lang="en-US" altLang="zh-CN" sz="2400" b="1">
                  <a:sym typeface="Symbol" pitchFamily="2" charset="2"/>
                </a:rPr>
                <a:t>…</a:t>
              </a:r>
              <a:r>
                <a:rPr lang="zh-CN" altLang="en-US" sz="2400" b="1">
                  <a:sym typeface="Symbol" pitchFamily="2" charset="2"/>
                </a:rPr>
                <a:t>、</a:t>
              </a:r>
              <a:r>
                <a:rPr lang="en-US" altLang="zh-CN" sz="2400" b="1" i="1">
                  <a:sym typeface="Symbol" pitchFamily="2" charset="2"/>
                </a:rPr>
                <a:t></a:t>
              </a:r>
              <a:r>
                <a:rPr lang="en-US" altLang="zh-CN" sz="2400" b="1" i="1" baseline="-25000">
                  <a:sym typeface="Symbol" pitchFamily="2" charset="2"/>
                </a:rPr>
                <a:t>n</a:t>
              </a:r>
              <a:r>
                <a:rPr lang="en-US" altLang="zh-CN" sz="2400" b="1">
                  <a:sym typeface="Symbol" pitchFamily="2" charset="2"/>
                </a:rPr>
                <a:t> </a:t>
              </a:r>
              <a:r>
                <a:rPr lang="zh-CN" altLang="en-US" sz="2400" b="1">
                  <a:sym typeface="Symbol" pitchFamily="2" charset="2"/>
                </a:rPr>
                <a:t>对</a:t>
              </a:r>
              <a:endParaRPr lang="en-US" altLang="zh-CN" sz="2400" b="1" baseline="-25000">
                <a:sym typeface="Symbol" pitchFamily="2" charset="2"/>
              </a:endParaRPr>
            </a:p>
          </p:txBody>
        </p:sp>
        <p:sp>
          <p:nvSpPr>
            <p:cNvPr id="56335" name="Text Box 15">
              <a:extLst>
                <a:ext uri="{FF2B5EF4-FFF2-40B4-BE49-F238E27FC236}">
                  <a16:creationId xmlns:a16="http://schemas.microsoft.com/office/drawing/2014/main" id="{FBA96672-1DAB-4447-AE2F-DDB908215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80"/>
              <a:ext cx="4944" cy="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400" b="1"/>
                <a:t>应</a:t>
              </a:r>
              <a:r>
                <a:rPr lang="en-US" altLang="zh-CN" sz="2400" b="1"/>
                <a:t> </a:t>
              </a:r>
              <a:r>
                <a:rPr lang="en-US" altLang="zh-CN" sz="2400" b="1" i="1"/>
                <a:t>n </a:t>
              </a:r>
              <a:r>
                <a:rPr lang="zh-CN" altLang="en-US" sz="2400" b="1"/>
                <a:t>个线性无关的特征向量</a:t>
              </a:r>
              <a:r>
                <a:rPr lang="en-US" altLang="zh-CN" sz="2400" b="1"/>
                <a:t>                    </a:t>
              </a:r>
              <a:r>
                <a:rPr lang="zh-CN" altLang="en-US" sz="2400" b="1"/>
                <a:t>则从任意</a:t>
              </a:r>
              <a:r>
                <a:rPr lang="en-US" altLang="zh-CN" sz="2400" b="1"/>
                <a:t>              </a:t>
              </a:r>
              <a:r>
                <a:rPr lang="zh-CN" altLang="en-US" sz="2400" b="1"/>
                <a:t>出发，</a:t>
              </a:r>
              <a:r>
                <a:rPr lang="en-US" altLang="zh-CN" sz="2400" b="1"/>
                <a:t>                          </a:t>
              </a:r>
              <a:r>
                <a:rPr lang="zh-CN" altLang="en-US" sz="2400" b="1"/>
                <a:t>可表为</a:t>
              </a:r>
              <a:r>
                <a:rPr lang="en-US" altLang="zh-CN" sz="2400" b="1"/>
                <a:t>                   </a:t>
              </a:r>
              <a:r>
                <a:rPr lang="zh-CN" altLang="en-US" sz="2400" b="1"/>
                <a:t>的线性组合，即</a:t>
              </a:r>
              <a:endParaRPr lang="en-US" altLang="zh-CN" sz="2400" b="1"/>
            </a:p>
          </p:txBody>
        </p:sp>
        <p:graphicFrame>
          <p:nvGraphicFramePr>
            <p:cNvPr id="9234" name="Object 16">
              <a:extLst>
                <a:ext uri="{FF2B5EF4-FFF2-40B4-BE49-F238E27FC236}">
                  <a16:creationId xmlns:a16="http://schemas.microsoft.com/office/drawing/2014/main" id="{5A1C870C-C44D-334A-AACA-3A61CDD25A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1728"/>
            <a:ext cx="87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74" name="Equation" r:id="rId9" imgW="13754100" imgH="5270500" progId="Equation.3">
                    <p:embed/>
                  </p:oleObj>
                </mc:Choice>
                <mc:Fallback>
                  <p:oleObj name="Equation" r:id="rId9" imgW="13754100" imgH="5270500" progId="Equation.3">
                    <p:embed/>
                    <p:pic>
                      <p:nvPicPr>
                        <p:cNvPr id="9234" name="Object 16">
                          <a:extLst>
                            <a:ext uri="{FF2B5EF4-FFF2-40B4-BE49-F238E27FC236}">
                              <a16:creationId xmlns:a16="http://schemas.microsoft.com/office/drawing/2014/main" id="{5A1C870C-C44D-334A-AACA-3A61CDD25A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728"/>
                          <a:ext cx="87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5" name="Object 17">
              <a:extLst>
                <a:ext uri="{FF2B5EF4-FFF2-40B4-BE49-F238E27FC236}">
                  <a16:creationId xmlns:a16="http://schemas.microsoft.com/office/drawing/2014/main" id="{2AB56F2A-49FC-4841-851E-F4AAA8CBAD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6" y="1728"/>
            <a:ext cx="33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75" name="Equation" r:id="rId11" imgW="6146800" imgH="4686300" progId="Equation.3">
                    <p:embed/>
                  </p:oleObj>
                </mc:Choice>
                <mc:Fallback>
                  <p:oleObj name="Equation" r:id="rId11" imgW="6146800" imgH="4686300" progId="Equation.3">
                    <p:embed/>
                    <p:pic>
                      <p:nvPicPr>
                        <p:cNvPr id="9235" name="Object 17">
                          <a:extLst>
                            <a:ext uri="{FF2B5EF4-FFF2-40B4-BE49-F238E27FC236}">
                              <a16:creationId xmlns:a16="http://schemas.microsoft.com/office/drawing/2014/main" id="{2AB56F2A-49FC-4841-851E-F4AAA8CBAD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" y="1728"/>
                          <a:ext cx="33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18">
              <a:extLst>
                <a:ext uri="{FF2B5EF4-FFF2-40B4-BE49-F238E27FC236}">
                  <a16:creationId xmlns:a16="http://schemas.microsoft.com/office/drawing/2014/main" id="{798E3B71-A34B-E243-AA28-460F64D5AE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2" y="1968"/>
            <a:ext cx="124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76" name="Equation" r:id="rId13" imgW="22237700" imgH="4686300" progId="Equation.3">
                    <p:embed/>
                  </p:oleObj>
                </mc:Choice>
                <mc:Fallback>
                  <p:oleObj name="Equation" r:id="rId13" imgW="22237700" imgH="4686300" progId="Equation.3">
                    <p:embed/>
                    <p:pic>
                      <p:nvPicPr>
                        <p:cNvPr id="9236" name="Object 18">
                          <a:extLst>
                            <a:ext uri="{FF2B5EF4-FFF2-40B4-BE49-F238E27FC236}">
                              <a16:creationId xmlns:a16="http://schemas.microsoft.com/office/drawing/2014/main" id="{798E3B71-A34B-E243-AA28-460F64D5AE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1968"/>
                          <a:ext cx="1248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19">
              <a:extLst>
                <a:ext uri="{FF2B5EF4-FFF2-40B4-BE49-F238E27FC236}">
                  <a16:creationId xmlns:a16="http://schemas.microsoft.com/office/drawing/2014/main" id="{730919B1-A39E-9940-8E8C-4B02D4A756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3" y="1980"/>
            <a:ext cx="87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77" name="Equation" r:id="rId15" imgW="13754100" imgH="5270500" progId="Equation.3">
                    <p:embed/>
                  </p:oleObj>
                </mc:Choice>
                <mc:Fallback>
                  <p:oleObj name="Equation" r:id="rId15" imgW="13754100" imgH="5270500" progId="Equation.3">
                    <p:embed/>
                    <p:pic>
                      <p:nvPicPr>
                        <p:cNvPr id="9237" name="Object 19">
                          <a:extLst>
                            <a:ext uri="{FF2B5EF4-FFF2-40B4-BE49-F238E27FC236}">
                              <a16:creationId xmlns:a16="http://schemas.microsoft.com/office/drawing/2014/main" id="{730919B1-A39E-9940-8E8C-4B02D4A756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" y="1980"/>
                          <a:ext cx="87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41" name="Object 21">
            <a:extLst>
              <a:ext uri="{FF2B5EF4-FFF2-40B4-BE49-F238E27FC236}">
                <a16:creationId xmlns:a16="http://schemas.microsoft.com/office/drawing/2014/main" id="{CF955AEB-2565-B944-B475-F3694963A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519488"/>
          <a:ext cx="177323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8" name="Equation" r:id="rId16" imgW="20485100" imgH="9944100" progId="Equation.3">
                  <p:embed/>
                </p:oleObj>
              </mc:Choice>
              <mc:Fallback>
                <p:oleObj name="Equation" r:id="rId16" imgW="20485100" imgH="9944100" progId="Equation.3">
                  <p:embed/>
                  <p:pic>
                    <p:nvPicPr>
                      <p:cNvPr id="56341" name="Object 21">
                        <a:extLst>
                          <a:ext uri="{FF2B5EF4-FFF2-40B4-BE49-F238E27FC236}">
                            <a16:creationId xmlns:a16="http://schemas.microsoft.com/office/drawing/2014/main" id="{CF955AEB-2565-B944-B475-F3694963A4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19488"/>
                        <a:ext cx="1773238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44" name="Group 24">
            <a:extLst>
              <a:ext uri="{FF2B5EF4-FFF2-40B4-BE49-F238E27FC236}">
                <a16:creationId xmlns:a16="http://schemas.microsoft.com/office/drawing/2014/main" id="{BEDC0D82-FA85-E14B-BEC2-2EF31D75F8E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541713"/>
            <a:ext cx="4038600" cy="839787"/>
            <a:chOff x="2256" y="2352"/>
            <a:chExt cx="2544" cy="529"/>
          </a:xfrm>
        </p:grpSpPr>
        <p:graphicFrame>
          <p:nvGraphicFramePr>
            <p:cNvPr id="9228" name="Object 22">
              <a:extLst>
                <a:ext uri="{FF2B5EF4-FFF2-40B4-BE49-F238E27FC236}">
                  <a16:creationId xmlns:a16="http://schemas.microsoft.com/office/drawing/2014/main" id="{0E03D775-FCAB-5F43-927F-15B302B4EC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352"/>
            <a:ext cx="2160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79" name="Equation" r:id="rId18" imgW="37452300" imgH="9944100" progId="Equation.3">
                    <p:embed/>
                  </p:oleObj>
                </mc:Choice>
                <mc:Fallback>
                  <p:oleObj name="Equation" r:id="rId18" imgW="37452300" imgH="9944100" progId="Equation.3">
                    <p:embed/>
                    <p:pic>
                      <p:nvPicPr>
                        <p:cNvPr id="9228" name="Object 22">
                          <a:extLst>
                            <a:ext uri="{FF2B5EF4-FFF2-40B4-BE49-F238E27FC236}">
                              <a16:creationId xmlns:a16="http://schemas.microsoft.com/office/drawing/2014/main" id="{0E03D775-FCAB-5F43-927F-15B302B4EC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352"/>
                          <a:ext cx="2160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3" name="AutoShape 23">
              <a:extLst>
                <a:ext uri="{FF2B5EF4-FFF2-40B4-BE49-F238E27FC236}">
                  <a16:creationId xmlns:a16="http://schemas.microsoft.com/office/drawing/2014/main" id="{A2654719-896C-DC4D-AB7E-5EF3781CB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544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6347" name="Group 27">
            <a:extLst>
              <a:ext uri="{FF2B5EF4-FFF2-40B4-BE49-F238E27FC236}">
                <a16:creationId xmlns:a16="http://schemas.microsoft.com/office/drawing/2014/main" id="{FE53E145-AE2C-6147-906F-B14E4395FF2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446588"/>
            <a:ext cx="2438400" cy="762000"/>
            <a:chOff x="3936" y="2976"/>
            <a:chExt cx="1536" cy="480"/>
          </a:xfrm>
        </p:grpSpPr>
        <p:sp>
          <p:nvSpPr>
            <p:cNvPr id="56346" name="AutoShape 26">
              <a:extLst>
                <a:ext uri="{FF2B5EF4-FFF2-40B4-BE49-F238E27FC236}">
                  <a16:creationId xmlns:a16="http://schemas.microsoft.com/office/drawing/2014/main" id="{4EC9554B-79E6-6D41-BBEB-639413199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76"/>
              <a:ext cx="1536" cy="480"/>
            </a:xfrm>
            <a:prstGeom prst="wedgeEllipseCallout">
              <a:avLst>
                <a:gd name="adj1" fmla="val -18620"/>
                <a:gd name="adj2" fmla="val -110833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 altLang="zh-CN" b="1">
                  <a:cs typeface="Times New Roman" pitchFamily="18" charset="0"/>
                </a:rPr>
                <a:t>~</a:t>
              </a:r>
              <a:endParaRPr lang="en-US" altLang="zh-CN" b="1"/>
            </a:p>
          </p:txBody>
        </p:sp>
        <p:graphicFrame>
          <p:nvGraphicFramePr>
            <p:cNvPr id="9227" name="Object 25">
              <a:extLst>
                <a:ext uri="{FF2B5EF4-FFF2-40B4-BE49-F238E27FC236}">
                  <a16:creationId xmlns:a16="http://schemas.microsoft.com/office/drawing/2014/main" id="{A01414C2-27EB-324C-A06C-D6D36874B2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3072"/>
            <a:ext cx="9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80" name="Equation" r:id="rId20" imgW="16967200" imgH="5270500" progId="Equation.3">
                    <p:embed/>
                  </p:oleObj>
                </mc:Choice>
                <mc:Fallback>
                  <p:oleObj name="Equation" r:id="rId20" imgW="16967200" imgH="5270500" progId="Equation.3">
                    <p:embed/>
                    <p:pic>
                      <p:nvPicPr>
                        <p:cNvPr id="9227" name="Object 25">
                          <a:extLst>
                            <a:ext uri="{FF2B5EF4-FFF2-40B4-BE49-F238E27FC236}">
                              <a16:creationId xmlns:a16="http://schemas.microsoft.com/office/drawing/2014/main" id="{A01414C2-27EB-324C-A06C-D6D36874B2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072"/>
                          <a:ext cx="91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48" name="Text Box 28">
            <a:extLst>
              <a:ext uri="{FF2B5EF4-FFF2-40B4-BE49-F238E27FC236}">
                <a16:creationId xmlns:a16="http://schemas.microsoft.com/office/drawing/2014/main" id="{F1C86585-8194-F648-9245-6ED62B7F9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41913"/>
            <a:ext cx="8229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  <a:latin typeface="Arial" panose="020B0604020202020204" pitchFamily="34" charset="0"/>
              </a:rPr>
              <a:t>答案</a:t>
            </a:r>
            <a:r>
              <a:rPr lang="en-US" altLang="zh-CN" b="1">
                <a:solidFill>
                  <a:srgbClr val="008000"/>
                </a:solidFill>
                <a:latin typeface="Arial" panose="020B0604020202020204" pitchFamily="34" charset="0"/>
              </a:rPr>
              <a:t>: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</a:rPr>
              <a:t>迭代矩阵的谱半径</a:t>
            </a:r>
            <a:r>
              <a:rPr lang="en-US" altLang="zh-CN" sz="2400" b="1" i="1">
                <a:solidFill>
                  <a:srgbClr val="FF0000"/>
                </a:solidFill>
                <a:latin typeface="Symbol" pitchFamily="2" charset="2"/>
                <a:sym typeface="Symbol" pitchFamily="2" charset="2"/>
              </a:rPr>
              <a:t></a:t>
            </a:r>
            <a:r>
              <a:rPr lang="en-US" altLang="zh-CN" sz="2400" b="1">
                <a:solidFill>
                  <a:srgbClr val="FF0000"/>
                </a:solidFill>
                <a:latin typeface="Symbol" pitchFamily="2" charset="2"/>
                <a:sym typeface="Symbol" pitchFamily="2" charset="2"/>
              </a:rPr>
              <a:t> ( </a:t>
            </a:r>
            <a:r>
              <a:rPr lang="en-US" altLang="zh-CN" sz="2400" b="1" i="1">
                <a:solidFill>
                  <a:srgbClr val="FF0000"/>
                </a:solidFill>
                <a:sym typeface="Symbol" pitchFamily="2" charset="2"/>
              </a:rPr>
              <a:t>B</a:t>
            </a:r>
            <a:r>
              <a:rPr lang="en-US" altLang="zh-CN" sz="2400" b="1">
                <a:solidFill>
                  <a:srgbClr val="FF0000"/>
                </a:solidFill>
                <a:latin typeface="Symbol" pitchFamily="2" charset="2"/>
                <a:sym typeface="Symbol" pitchFamily="2" charset="2"/>
              </a:rPr>
              <a:t> ) </a:t>
            </a:r>
            <a:r>
              <a:rPr lang="zh-CN" altLang="en-US" sz="2400" b="1">
                <a:solidFill>
                  <a:srgbClr val="000000"/>
                </a:solidFill>
                <a:latin typeface="Symbol" pitchFamily="2" charset="2"/>
                <a:sym typeface="Symbol" pitchFamily="2" charset="2"/>
              </a:rPr>
              <a:t>越小，收敛越快！</a:t>
            </a:r>
            <a:endParaRPr lang="en-US" altLang="zh-CN" sz="2000" b="1">
              <a:solidFill>
                <a:srgbClr val="000000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56349" name="Text Box 29">
            <a:extLst>
              <a:ext uri="{FF2B5EF4-FFF2-40B4-BE49-F238E27FC236}">
                <a16:creationId xmlns:a16="http://schemas.microsoft.com/office/drawing/2014/main" id="{642C3B69-45EF-4041-B610-27A752F6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635625"/>
            <a:ext cx="5943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对于松弛法，希望找</a:t>
            </a:r>
            <a:r>
              <a:rPr lang="en-US" altLang="zh-CN" sz="2400" b="1"/>
              <a:t> </a:t>
            </a:r>
            <a:r>
              <a:rPr lang="en-US" altLang="zh-CN" sz="2400" b="1" i="1">
                <a:sym typeface="Symbol" pitchFamily="2" charset="2"/>
              </a:rPr>
              <a:t> </a:t>
            </a:r>
            <a:r>
              <a:rPr lang="zh-CN" altLang="en-US" sz="2400" b="1">
                <a:sym typeface="Symbol" pitchFamily="2" charset="2"/>
              </a:rPr>
              <a:t>使得</a:t>
            </a:r>
            <a:r>
              <a:rPr lang="en-US" altLang="zh-CN" sz="2400" b="1">
                <a:sym typeface="Symbol" pitchFamily="2" charset="2"/>
              </a:rPr>
              <a:t> </a:t>
            </a:r>
            <a:r>
              <a:rPr lang="en-US" altLang="zh-CN" sz="2400" b="1" i="1">
                <a:latin typeface="Symbol" pitchFamily="2" charset="2"/>
                <a:sym typeface="Symbol" pitchFamily="2" charset="2"/>
              </a:rPr>
              <a:t></a:t>
            </a:r>
            <a:r>
              <a:rPr lang="en-US" altLang="zh-CN" sz="2400" b="1">
                <a:latin typeface="Symbol" pitchFamily="2" charset="2"/>
                <a:sym typeface="Symbol" pitchFamily="2" charset="2"/>
              </a:rPr>
              <a:t> ( </a:t>
            </a:r>
            <a:r>
              <a:rPr lang="en-US" altLang="zh-CN" sz="2400" b="1" i="1">
                <a:sym typeface="Symbol" pitchFamily="2" charset="2"/>
              </a:rPr>
              <a:t>H</a:t>
            </a:r>
            <a:r>
              <a:rPr lang="en-US" altLang="zh-CN" sz="2400" b="1" i="1" baseline="-25000">
                <a:sym typeface="Symbol" pitchFamily="2" charset="2"/>
              </a:rPr>
              <a:t></a:t>
            </a:r>
            <a:r>
              <a:rPr lang="en-US" altLang="zh-CN" sz="2400" b="1">
                <a:latin typeface="Symbol" pitchFamily="2" charset="2"/>
                <a:sym typeface="Symbol" pitchFamily="2" charset="2"/>
              </a:rPr>
              <a:t> )</a:t>
            </a:r>
            <a:r>
              <a:rPr lang="en-US" altLang="zh-CN" sz="2400" b="1"/>
              <a:t> </a:t>
            </a:r>
            <a:r>
              <a:rPr lang="zh-CN" altLang="en-US" sz="2400" b="1">
                <a:solidFill>
                  <a:srgbClr val="FF0000"/>
                </a:solidFill>
              </a:rPr>
              <a:t>最小</a:t>
            </a:r>
            <a:r>
              <a:rPr lang="zh-CN" altLang="en-US" sz="2400" b="1"/>
              <a:t>。</a:t>
            </a:r>
            <a:endParaRPr lang="en-US" altLang="zh-CN" sz="2400" b="1"/>
          </a:p>
        </p:txBody>
      </p:sp>
    </p:spTree>
    <p:extLst>
      <p:ext uri="{BB962C8B-B14F-4D97-AF65-F5344CB8AC3E}">
        <p14:creationId xmlns:p14="http://schemas.microsoft.com/office/powerpoint/2010/main" val="242860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1" grpId="0" autoUpdateAnimBg="0"/>
      <p:bldP spid="56348" grpId="0" autoUpdateAnimBg="0"/>
      <p:bldP spid="56349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14820</TotalTime>
  <Words>817</Words>
  <Application>Microsoft Macintosh PowerPoint</Application>
  <PresentationFormat>On-screen Show (4:3)</PresentationFormat>
  <Paragraphs>133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黑体</vt:lpstr>
      <vt:lpstr>宋体</vt:lpstr>
      <vt:lpstr>Arial</vt:lpstr>
      <vt:lpstr>Calibri</vt:lpstr>
      <vt:lpstr>楷体_GB2312</vt:lpstr>
      <vt:lpstr>Symbol</vt:lpstr>
      <vt:lpstr>Tahoma</vt:lpstr>
      <vt:lpstr>Times New Roman</vt:lpstr>
      <vt:lpstr>Wingdings</vt:lpstr>
      <vt:lpstr>Office Theme</vt:lpstr>
      <vt:lpstr>Microsoft Equation</vt:lpstr>
      <vt:lpstr>Microsoft 公式 3.0</vt:lpstr>
      <vt:lpstr>迭代法的收敛性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[Insert name of your demo] Preparation Plan for 3rd-year Review</dc:title>
  <dc:creator>Frank</dc:creator>
  <cp:lastModifiedBy>Liu Xueming</cp:lastModifiedBy>
  <cp:revision>2123</cp:revision>
  <dcterms:created xsi:type="dcterms:W3CDTF">2006-08-16T00:00:00Z</dcterms:created>
  <dcterms:modified xsi:type="dcterms:W3CDTF">2020-12-23T11:14:14Z</dcterms:modified>
</cp:coreProperties>
</file>