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303" r:id="rId5"/>
    <p:sldId id="259" r:id="rId6"/>
    <p:sldId id="260" r:id="rId8"/>
    <p:sldId id="261" r:id="rId9"/>
    <p:sldId id="304" r:id="rId10"/>
    <p:sldId id="262" r:id="rId11"/>
    <p:sldId id="263" r:id="rId12"/>
    <p:sldId id="264" r:id="rId13"/>
    <p:sldId id="305" r:id="rId14"/>
    <p:sldId id="307" r:id="rId15"/>
    <p:sldId id="308" r:id="rId16"/>
    <p:sldId id="309" r:id="rId17"/>
    <p:sldId id="377" r:id="rId18"/>
    <p:sldId id="378" r:id="rId19"/>
    <p:sldId id="311" r:id="rId20"/>
    <p:sldId id="379" r:id="rId21"/>
    <p:sldId id="312" r:id="rId22"/>
    <p:sldId id="327" r:id="rId23"/>
    <p:sldId id="328" r:id="rId24"/>
    <p:sldId id="329" r:id="rId25"/>
    <p:sldId id="330" r:id="rId26"/>
    <p:sldId id="374" r:id="rId27"/>
    <p:sldId id="375" r:id="rId28"/>
    <p:sldId id="338" r:id="rId29"/>
    <p:sldId id="340" r:id="rId30"/>
    <p:sldId id="342" r:id="rId31"/>
    <p:sldId id="376" r:id="rId32"/>
    <p:sldId id="355" r:id="rId33"/>
    <p:sldId id="357" r:id="rId34"/>
    <p:sldId id="359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80" r:id="rId43"/>
    <p:sldId id="381" r:id="rId44"/>
    <p:sldId id="382" r:id="rId45"/>
    <p:sldId id="368" r:id="rId46"/>
    <p:sldId id="369" r:id="rId47"/>
    <p:sldId id="370" r:id="rId48"/>
    <p:sldId id="371" r:id="rId49"/>
    <p:sldId id="372" r:id="rId50"/>
    <p:sldId id="373" r:id="rId51"/>
  </p:sldIdLst>
  <p:sldSz cx="9144000" cy="6858000" type="screen4x3"/>
  <p:notesSz cx="6858000" cy="9144000"/>
  <p:defaultTextStyle>
    <a:defPPr>
      <a:defRPr lang="zh-CN"/>
    </a:defPPr>
    <a:lvl1pPr algn="r" rtl="0" fontAlgn="base">
      <a:spcBef>
        <a:spcPct val="50000"/>
      </a:spcBef>
      <a:spcAft>
        <a:spcPct val="0"/>
      </a:spcAft>
      <a:defRPr kumimoji="1" sz="1400" kern="1200">
        <a:solidFill>
          <a:srgbClr val="C0C0C0"/>
        </a:solidFill>
        <a:latin typeface="Times New Roman" pitchFamily="18" charset="0"/>
        <a:ea typeface="楷体_GB2312" pitchFamily="49" charset="-122"/>
        <a:cs typeface="+mn-cs"/>
      </a:defRPr>
    </a:lvl1pPr>
    <a:lvl2pPr marL="457200" algn="r" rtl="0" fontAlgn="base">
      <a:spcBef>
        <a:spcPct val="50000"/>
      </a:spcBef>
      <a:spcAft>
        <a:spcPct val="0"/>
      </a:spcAft>
      <a:defRPr kumimoji="1" sz="1400" kern="1200">
        <a:solidFill>
          <a:srgbClr val="C0C0C0"/>
        </a:solidFill>
        <a:latin typeface="Times New Roman" pitchFamily="18" charset="0"/>
        <a:ea typeface="楷体_GB2312" pitchFamily="49" charset="-122"/>
        <a:cs typeface="+mn-cs"/>
      </a:defRPr>
    </a:lvl2pPr>
    <a:lvl3pPr marL="914400" algn="r" rtl="0" fontAlgn="base">
      <a:spcBef>
        <a:spcPct val="50000"/>
      </a:spcBef>
      <a:spcAft>
        <a:spcPct val="0"/>
      </a:spcAft>
      <a:defRPr kumimoji="1" sz="1400" kern="1200">
        <a:solidFill>
          <a:srgbClr val="C0C0C0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r" rtl="0" fontAlgn="base">
      <a:spcBef>
        <a:spcPct val="50000"/>
      </a:spcBef>
      <a:spcAft>
        <a:spcPct val="0"/>
      </a:spcAft>
      <a:defRPr kumimoji="1" sz="1400" kern="1200">
        <a:solidFill>
          <a:srgbClr val="C0C0C0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r" rtl="0" fontAlgn="base">
      <a:spcBef>
        <a:spcPct val="50000"/>
      </a:spcBef>
      <a:spcAft>
        <a:spcPct val="0"/>
      </a:spcAft>
      <a:defRPr kumimoji="1" sz="1400" kern="1200">
        <a:solidFill>
          <a:srgbClr val="C0C0C0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1400" kern="1200">
        <a:solidFill>
          <a:srgbClr val="C0C0C0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1400" kern="1200">
        <a:solidFill>
          <a:srgbClr val="C0C0C0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1400" kern="1200">
        <a:solidFill>
          <a:srgbClr val="C0C0C0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1400" kern="1200">
        <a:solidFill>
          <a:srgbClr val="C0C0C0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3399FF"/>
    <a:srgbClr val="CCFFCC"/>
    <a:srgbClr val="969696"/>
    <a:srgbClr val="C0C0C0"/>
    <a:srgbClr val="DDDDDD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2530" y="-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true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true" noChangeArrowheads="true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true" noChangeArrowheads="true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true" noRot="true" noChangeAspect="true" noChangeArrowheads="true" noTextEdit="true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true" noChangeArrowheads="true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3078" name="Rectangle 6"/>
          <p:cNvSpPr>
            <a:spLocks noGrp="true" noChangeArrowheads="true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true" noChangeArrowheads="true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BCCE6F8-E575-47AB-B5B7-6C722824FC0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B5BC357-8948-4BFC-B39C-DEE45660FB57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1203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8EF51AD-37F3-4C41-9121-48100634B42A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z="2400" b="1" smtClean="0"/>
          </a:p>
          <a:p>
            <a:pPr eaLnBrk="1" hangingPunct="1">
              <a:spcBef>
                <a:spcPct val="0"/>
              </a:spcBef>
            </a:pPr>
            <a:endParaRPr lang="en-US" altLang="zh-CN" sz="2400" b="1" smtClean="0"/>
          </a:p>
          <a:p>
            <a:pPr eaLnBrk="1" hangingPunct="1">
              <a:spcBef>
                <a:spcPct val="0"/>
              </a:spcBef>
            </a:pPr>
            <a:r>
              <a:rPr lang="en-US" altLang="zh-CN" sz="2400" b="1" smtClean="0"/>
              <a:t>	</a:t>
            </a:r>
            <a:endParaRPr lang="en-US" altLang="zh-CN" sz="2400" b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true" noChangeArrowheads="true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Rectangle 2"/>
          <p:cNvSpPr>
            <a:spLocks noGrp="true" noChangeArrowheads="true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58371" name="Rectangle 3"/>
          <p:cNvSpPr>
            <a:spLocks noGrp="true" noChangeArrowheads="true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true" noChangeArrowheads="true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true" noChangeArrowheads="true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true" noChangeArrowheads="true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3A920F01-A38F-4743-9074-44F2017E156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8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43DBD-161A-40C1-ABFF-FA67DA61066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8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09031-82D5-43BD-B98A-37C0C90C033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8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10F9A-BEE0-482E-9C8B-7865E270806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028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8DEEB-9BE6-4113-9CF7-0A00DE6D43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28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2FFB8-8529-4314-8B0C-F6BC0B63F2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28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29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0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464FF-F521-49B4-9BD7-35C75DB127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28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29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43F91-EACE-4320-B247-FF20944E3C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29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82F4E-2B78-4266-989A-470DCFFC2A6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28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99812-5BB4-4360-BA88-392D25FC57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28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A18BC-78A3-4BF5-A3D5-8E3FCBE587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true" noChangeArrowheads="true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false" compatLnSpc="true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075" name="Rectangle 1027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7348" name="Rectangle 1028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/>
          <a:lstStyle>
            <a:lvl1pPr algn="l">
              <a:defRPr>
                <a:solidFill>
                  <a:schemeClr val="bg2"/>
                </a:solidFill>
                <a:latin typeface="Arial" panose="0208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1029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/>
          <a:lstStyle>
            <a:lvl1pPr algn="ctr">
              <a:defRPr>
                <a:solidFill>
                  <a:schemeClr val="bg2"/>
                </a:solidFill>
                <a:latin typeface="Arial" panose="0208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50" name="Rectangle 1030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/>
          <a:lstStyle>
            <a:lvl1pPr>
              <a:defRPr>
                <a:solidFill>
                  <a:schemeClr val="bg2"/>
                </a:solidFill>
                <a:latin typeface="Arial" panose="0208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64AD605-BFFD-4635-A62D-FC9530619E35}" type="slidenum">
              <a:rPr lang="en-US" altLang="zh-CN"/>
            </a:fld>
            <a:endParaRPr lang="en-US" altLang="zh-CN"/>
          </a:p>
        </p:txBody>
      </p:sp>
      <p:pic>
        <p:nvPicPr>
          <p:cNvPr id="3079" name="Picture 1031" descr="paint"/>
          <p:cNvPicPr>
            <a:picLocks noChangeAspect="true" noChangeArrowheads="true"/>
          </p:cNvPicPr>
          <p:nvPr/>
        </p:nvPicPr>
        <p:blipFill>
          <a:blip r:embed="rId1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32.xml"/><Relationship Id="rId2" Type="http://schemas.openxmlformats.org/officeDocument/2006/relationships/slide" Target="slide17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../../java_example/chp_4/WhileDemo.java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../../java_example/chp_4/DoWhileDemo.java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5B19C-4861-4344-BC57-0A7D821925D2}" type="slidenum">
              <a:rPr lang="en-US" altLang="zh-CN"/>
            </a:fld>
            <a:endParaRPr lang="en-US" altLang="zh-CN"/>
          </a:p>
        </p:txBody>
      </p:sp>
      <p:sp>
        <p:nvSpPr>
          <p:cNvPr id="5123" name="Text Box 5"/>
          <p:cNvSpPr txBox="true">
            <a:spLocks noChangeArrowheads="true"/>
          </p:cNvSpPr>
          <p:nvPr/>
        </p:nvSpPr>
        <p:spPr bwMode="auto">
          <a:xfrm>
            <a:off x="1187450" y="685800"/>
            <a:ext cx="4032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4000" b="1">
                <a:solidFill>
                  <a:srgbClr val="FF0000"/>
                </a:solidFill>
                <a:ea typeface="宋体" pitchFamily="2" charset="-122"/>
              </a:rPr>
              <a:t>Java</a:t>
            </a:r>
            <a:r>
              <a:rPr lang="zh-CN" altLang="en-US" sz="4000" b="1">
                <a:solidFill>
                  <a:srgbClr val="FF0000"/>
                </a:solidFill>
                <a:ea typeface="宋体" pitchFamily="2" charset="-122"/>
              </a:rPr>
              <a:t>语言基础</a:t>
            </a:r>
            <a:endParaRPr lang="zh-CN" altLang="en-US" sz="2400" b="1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5124" name="Text Box 6"/>
          <p:cNvSpPr txBox="true">
            <a:spLocks noChangeArrowheads="true"/>
          </p:cNvSpPr>
          <p:nvPr/>
        </p:nvSpPr>
        <p:spPr bwMode="auto">
          <a:xfrm>
            <a:off x="1828800" y="1905000"/>
            <a:ext cx="4240213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  <a:sym typeface="Webdings" panose="05030102010509060703" pitchFamily="18" charset="2"/>
              </a:rPr>
              <a:t>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  <a:hlinkClick r:id="rId1" action="ppaction://hlinksldjump"/>
              </a:rPr>
              <a:t>标识符、关键字和类型</a:t>
            </a:r>
            <a:endParaRPr lang="zh-CN" altLang="en-US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  <a:sym typeface="Webdings" panose="05030102010509060703" pitchFamily="18" charset="2"/>
              </a:rPr>
              <a:t>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  <a:hlinkClick r:id="rId2" action="ppaction://hlinksldjump"/>
              </a:rPr>
              <a:t>表达式与流程控制</a:t>
            </a:r>
            <a:endParaRPr lang="zh-CN" altLang="en-US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  <a:sym typeface="Webdings" panose="05030102010509060703" pitchFamily="18" charset="2"/>
              </a:rPr>
              <a:t>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  <a:hlinkClick r:id="rId3" action="ppaction://hlinksldjump"/>
              </a:rPr>
              <a:t>数组</a:t>
            </a:r>
            <a:endParaRPr lang="zh-CN" altLang="en-US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sz="2800" b="1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44594A-FF20-4B6F-86E7-7F660786A6AE}" type="slidenum">
              <a:rPr lang="en-US" altLang="zh-CN"/>
            </a:fld>
            <a:endParaRPr lang="en-US" altLang="zh-CN"/>
          </a:p>
        </p:txBody>
      </p:sp>
      <p:sp>
        <p:nvSpPr>
          <p:cNvPr id="13315" name="Text Box 4"/>
          <p:cNvSpPr txBox="true">
            <a:spLocks noChangeArrowheads="true"/>
          </p:cNvSpPr>
          <p:nvPr/>
        </p:nvSpPr>
        <p:spPr bwMode="auto">
          <a:xfrm>
            <a:off x="1828800" y="1860550"/>
            <a:ext cx="7120860" cy="467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浮点型：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float  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和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double</a:t>
            </a:r>
            <a:endParaRPr lang="en-US" altLang="zh-CN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长度：  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float : 32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位</a:t>
            </a:r>
            <a:endParaRPr lang="zh-CN" altLang="en-US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               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double: 64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位</a:t>
            </a:r>
            <a:endParaRPr lang="zh-CN" altLang="zh-CN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缺省是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double 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类型，如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3.14</a:t>
            </a:r>
            <a:r>
              <a:rPr lang="zh-CN" altLang="en-US" sz="2800" b="1" dirty="0" smtClean="0">
                <a:solidFill>
                  <a:schemeClr val="accent2"/>
                </a:solidFill>
                <a:ea typeface="宋体" pitchFamily="2" charset="-122"/>
              </a:rPr>
              <a:t>（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double 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型）</a:t>
            </a:r>
            <a:endParaRPr lang="zh-CN" altLang="zh-CN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表达方法：</a:t>
            </a:r>
            <a:endParaRPr lang="zh-CN" altLang="zh-CN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	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E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或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e -  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科学</a:t>
            </a:r>
            <a:r>
              <a:rPr lang="zh-CN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记数法</a:t>
            </a:r>
            <a:r>
              <a:rPr lang="zh-CN" altLang="en-US" sz="2800" b="1" dirty="0" smtClean="0">
                <a:solidFill>
                  <a:schemeClr val="accent2"/>
                </a:solidFill>
                <a:ea typeface="宋体" pitchFamily="2" charset="-122"/>
              </a:rPr>
              <a:t>，</a:t>
            </a:r>
            <a:r>
              <a:rPr lang="zh-CN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 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zh-CN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6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.02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e23</a:t>
            </a:r>
            <a:endParaRPr lang="en-US" altLang="zh-CN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	F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或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f - 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表示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float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类型， </a:t>
            </a:r>
            <a:r>
              <a:rPr lang="zh-CN" altLang="en-US" sz="2800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6.02e23F</a:t>
            </a:r>
            <a:endParaRPr lang="en-US" altLang="zh-CN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	D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或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d - 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表示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double 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型</a:t>
            </a:r>
            <a:r>
              <a:rPr lang="zh-CN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，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2.718D</a:t>
            </a: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316" name="Rectangle 5"/>
          <p:cNvSpPr>
            <a:spLocks noChangeArrowheads="true"/>
          </p:cNvSpPr>
          <p:nvPr/>
        </p:nvSpPr>
        <p:spPr bwMode="auto">
          <a:xfrm>
            <a:off x="1524000" y="765175"/>
            <a:ext cx="56403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基本数据类型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—</a:t>
            </a: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浮点型</a:t>
            </a:r>
            <a:endParaRPr lang="zh-CN" altLang="en-US" sz="4000" b="1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2294" name="Text Box 6"/>
          <p:cNvSpPr txBox="true">
            <a:spLocks noChangeArrowheads="true"/>
          </p:cNvSpPr>
          <p:nvPr/>
        </p:nvSpPr>
        <p:spPr bwMode="auto">
          <a:xfrm>
            <a:off x="7667625" y="6508750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3-1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13932-85A1-45DD-BEB0-D48AD968C6C4}" type="slidenum">
              <a:rPr lang="en-US" altLang="zh-CN"/>
            </a:fld>
            <a:endParaRPr lang="en-US" altLang="zh-CN"/>
          </a:p>
        </p:txBody>
      </p:sp>
      <p:sp>
        <p:nvSpPr>
          <p:cNvPr id="14339" name="Text Box 2"/>
          <p:cNvSpPr txBox="true">
            <a:spLocks noChangeArrowheads="true"/>
          </p:cNvSpPr>
          <p:nvPr/>
        </p:nvSpPr>
        <p:spPr bwMode="auto">
          <a:xfrm>
            <a:off x="2651125" y="420688"/>
            <a:ext cx="4657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类的初步概念</a:t>
            </a:r>
            <a:endParaRPr lang="zh-CN" altLang="en-US" sz="4000" b="1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4340" name="Text Box 3"/>
          <p:cNvSpPr txBox="true">
            <a:spLocks noChangeArrowheads="true"/>
          </p:cNvSpPr>
          <p:nvPr/>
        </p:nvSpPr>
        <p:spPr bwMode="auto">
          <a:xfrm>
            <a:off x="457200" y="1508586"/>
            <a:ext cx="8001000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“日期”类型的两种不同表达：</a:t>
            </a:r>
            <a:endParaRPr lang="zh-CN" altLang="en-US" sz="2400" b="1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i="1" dirty="0">
                <a:solidFill>
                  <a:schemeClr val="tx1"/>
                </a:solidFill>
                <a:ea typeface="宋体" pitchFamily="2" charset="-122"/>
              </a:rPr>
              <a:t>方式一：	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day, month, year;   //</a:t>
            </a:r>
            <a:r>
              <a:rPr lang="zh-CN" altLang="zh-CN" sz="2400" b="1" dirty="0">
                <a:solidFill>
                  <a:schemeClr val="tx1"/>
                </a:solidFill>
                <a:ea typeface="宋体" pitchFamily="2" charset="-122"/>
              </a:rPr>
              <a:t>定义年、月、日</a:t>
            </a:r>
            <a:endParaRPr lang="zh-CN" altLang="en-US" sz="2400" b="1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		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d1</a:t>
            </a:r>
            <a:r>
              <a:rPr lang="en-US" altLang="zh-CN" sz="2400" b="1" dirty="0" smtClean="0">
                <a:solidFill>
                  <a:schemeClr val="tx1"/>
                </a:solidFill>
                <a:ea typeface="宋体" pitchFamily="2" charset="-122"/>
              </a:rPr>
              <a:t>, m1, y1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; 	 </a:t>
            </a:r>
            <a:r>
              <a:rPr lang="en-US" altLang="zh-CN" sz="2400" b="1" dirty="0" smtClean="0">
                <a:solidFill>
                  <a:schemeClr val="tx1"/>
                </a:solidFill>
                <a:ea typeface="宋体" pitchFamily="2" charset="-122"/>
              </a:rPr>
              <a:t>  // </a:t>
            </a: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定义一个日期</a:t>
            </a:r>
            <a:endParaRPr lang="zh-CN" altLang="en-US" sz="2400" b="1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		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d2</a:t>
            </a:r>
            <a:r>
              <a:rPr lang="en-US" altLang="zh-CN" sz="2400" b="1" dirty="0" smtClean="0">
                <a:solidFill>
                  <a:schemeClr val="tx1"/>
                </a:solidFill>
                <a:ea typeface="宋体" pitchFamily="2" charset="-122"/>
              </a:rPr>
              <a:t>, m2, y2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;	</a:t>
            </a:r>
            <a:r>
              <a:rPr lang="en-US" altLang="zh-CN" sz="2400" b="1" dirty="0" smtClean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//</a:t>
            </a: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定义另一个日期</a:t>
            </a:r>
            <a:endParaRPr lang="zh-CN" altLang="en-US" sz="2400" b="1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zh-CN" altLang="en-US" sz="2400" b="1" i="1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i="1" dirty="0">
                <a:solidFill>
                  <a:schemeClr val="tx1"/>
                </a:solidFill>
                <a:ea typeface="宋体" pitchFamily="2" charset="-122"/>
              </a:rPr>
              <a:t>方式二：</a:t>
            </a: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class Date{</a:t>
            </a:r>
            <a:endParaRPr lang="en-US" altLang="zh-CN" sz="2400" b="1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	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day;</a:t>
            </a:r>
            <a:endParaRPr lang="en-US" altLang="zh-CN" sz="2400" b="1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	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month;</a:t>
            </a:r>
            <a:endParaRPr lang="en-US" altLang="zh-CN" sz="2400" b="1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	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year;</a:t>
            </a:r>
            <a:endParaRPr lang="en-US" altLang="zh-CN" sz="2400" b="1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	void 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setDate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( 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a, 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b, 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c</a:t>
            </a:r>
            <a:r>
              <a:rPr lang="en-US" altLang="zh-CN" sz="2400" b="1" dirty="0" smtClean="0">
                <a:solidFill>
                  <a:schemeClr val="tx1"/>
                </a:solidFill>
                <a:ea typeface="宋体" pitchFamily="2" charset="-122"/>
              </a:rPr>
              <a:t>) { ... 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en-US" altLang="zh-CN" sz="2400" b="1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	}</a:t>
            </a:r>
            <a:endParaRPr lang="en-US" altLang="zh-CN" sz="2400" b="1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zh-CN" sz="2800" b="1" dirty="0" smtClean="0">
                <a:solidFill>
                  <a:schemeClr val="accent2"/>
                </a:solidFill>
                <a:ea typeface="宋体" pitchFamily="2" charset="-122"/>
                <a:sym typeface="Webdings" panose="05030102010509060703" pitchFamily="18" charset="2"/>
              </a:rPr>
              <a:t>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  <a:sym typeface="Webdings" panose="05030102010509060703" pitchFamily="18" charset="2"/>
              </a:rPr>
              <a:t>Java</a:t>
            </a:r>
            <a:r>
              <a:rPr lang="zh-CN" altLang="zh-CN" sz="2800" b="1" dirty="0">
                <a:solidFill>
                  <a:schemeClr val="tx1"/>
                </a:solidFill>
                <a:ea typeface="宋体" pitchFamily="2" charset="-122"/>
                <a:sym typeface="Webdings" panose="05030102010509060703" pitchFamily="18" charset="2"/>
              </a:rPr>
              <a:t>用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  <a:sym typeface="Webdings" panose="05030102010509060703" pitchFamily="18" charset="2"/>
              </a:rPr>
              <a:t>class</a:t>
            </a:r>
            <a:r>
              <a:rPr lang="zh-CN" altLang="zh-CN" sz="2800" b="1" dirty="0">
                <a:solidFill>
                  <a:schemeClr val="tx1"/>
                </a:solidFill>
                <a:ea typeface="宋体" pitchFamily="2" charset="-122"/>
                <a:sym typeface="Webdings" panose="05030102010509060703" pitchFamily="18" charset="2"/>
              </a:rPr>
              <a:t>创建新的类型</a:t>
            </a:r>
            <a:r>
              <a:rPr lang="zh-CN" altLang="zh-CN" sz="2800" b="1" dirty="0" smtClean="0">
                <a:solidFill>
                  <a:schemeClr val="tx1"/>
                </a:solidFill>
                <a:ea typeface="宋体" pitchFamily="2" charset="-122"/>
                <a:sym typeface="Webdings" panose="05030102010509060703" pitchFamily="18" charset="2"/>
              </a:rPr>
              <a:t>。</a:t>
            </a:r>
            <a:endParaRPr lang="zh-CN" altLang="en-US" sz="2800" b="1" dirty="0">
              <a:solidFill>
                <a:schemeClr val="tx1"/>
              </a:solidFill>
              <a:ea typeface="宋体" pitchFamily="2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53B2C-420D-40C9-AAA2-855833A8C327}" type="slidenum">
              <a:rPr lang="en-US" altLang="zh-CN"/>
            </a:fld>
            <a:endParaRPr lang="en-US" altLang="zh-CN"/>
          </a:p>
        </p:txBody>
      </p:sp>
      <p:sp>
        <p:nvSpPr>
          <p:cNvPr id="15363" name="Text Box 2"/>
          <p:cNvSpPr txBox="true">
            <a:spLocks noChangeArrowheads="true"/>
          </p:cNvSpPr>
          <p:nvPr/>
        </p:nvSpPr>
        <p:spPr bwMode="auto">
          <a:xfrm>
            <a:off x="1828800" y="457200"/>
            <a:ext cx="6056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类的变量的声明与引用</a:t>
            </a:r>
            <a:endParaRPr lang="zh-CN" altLang="en-US" sz="4000" b="1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5364" name="Text Box 3"/>
          <p:cNvSpPr txBox="true">
            <a:spLocks noChangeArrowheads="true"/>
          </p:cNvSpPr>
          <p:nvPr/>
        </p:nvSpPr>
        <p:spPr bwMode="auto">
          <a:xfrm>
            <a:off x="381000" y="1828800"/>
            <a:ext cx="8583613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ea typeface="宋体" pitchFamily="2" charset="-122"/>
              </a:rPr>
              <a:t>在</a:t>
            </a: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Java</a:t>
            </a:r>
            <a:r>
              <a:rPr lang="zh-CN" altLang="zh-CN" sz="2400" b="1">
                <a:solidFill>
                  <a:schemeClr val="tx1"/>
                </a:solidFill>
                <a:ea typeface="宋体" pitchFamily="2" charset="-122"/>
              </a:rPr>
              <a:t>中，一个类</a:t>
            </a:r>
            <a:r>
              <a:rPr lang="zh-CN" altLang="en-US" sz="2400" b="1">
                <a:solidFill>
                  <a:schemeClr val="tx1"/>
                </a:solidFill>
                <a:ea typeface="宋体" pitchFamily="2" charset="-122"/>
              </a:rPr>
              <a:t>的变量</a:t>
            </a:r>
            <a:r>
              <a:rPr lang="zh-CN" altLang="zh-CN" sz="2400" b="1">
                <a:solidFill>
                  <a:schemeClr val="tx1"/>
                </a:solidFill>
                <a:ea typeface="宋体" pitchFamily="2" charset="-122"/>
              </a:rPr>
              <a:t>声明后，不能直接引用，必须经过实例化：</a:t>
            </a:r>
            <a:endParaRPr lang="zh-CN" altLang="zh-CN" sz="24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zh-CN" altLang="zh-CN" sz="24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zh-CN" sz="2400" b="1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zh-CN" sz="2400" b="1">
                <a:solidFill>
                  <a:schemeClr val="tx1"/>
                </a:solidFill>
                <a:ea typeface="宋体" pitchFamily="2" charset="-122"/>
              </a:rPr>
              <a:t>基本类型声明后，直接开空间。</a:t>
            </a:r>
            <a:endParaRPr lang="zh-CN" altLang="zh-CN" sz="24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zh-CN" sz="2400" b="1">
                <a:solidFill>
                  <a:schemeClr val="tx1"/>
                </a:solidFill>
                <a:ea typeface="宋体" pitchFamily="2" charset="-122"/>
              </a:rPr>
              <a:t>	如：	</a:t>
            </a: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int a;</a:t>
            </a:r>
            <a:endParaRPr lang="en-US" altLang="zh-CN" sz="24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	  	a = 12;</a:t>
            </a:r>
            <a:endParaRPr lang="en-US" altLang="zh-CN" sz="24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sz="24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zh-CN" sz="2400" b="1">
                <a:solidFill>
                  <a:schemeClr val="tx1"/>
                </a:solidFill>
                <a:ea typeface="宋体" pitchFamily="2" charset="-122"/>
              </a:rPr>
              <a:t>非基本类型不直接开空间，而是开辟引用空间，数据空间</a:t>
            </a:r>
            <a:endParaRPr lang="zh-CN" altLang="zh-CN" sz="24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zh-CN" sz="2400" b="1">
                <a:solidFill>
                  <a:schemeClr val="tx1"/>
                </a:solidFill>
                <a:ea typeface="宋体" pitchFamily="2" charset="-122"/>
              </a:rPr>
              <a:t>没有开。只有通过实例化，才能给数据开辟空间。</a:t>
            </a:r>
            <a:endParaRPr lang="zh-CN" altLang="en-US" sz="2400" b="1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736DD-CB4D-4DF2-8722-5EFF4E7BF416}" type="slidenum">
              <a:rPr lang="en-US" altLang="zh-CN"/>
            </a:fld>
            <a:endParaRPr lang="en-US" altLang="zh-CN"/>
          </a:p>
        </p:txBody>
      </p:sp>
      <p:sp>
        <p:nvSpPr>
          <p:cNvPr id="16387" name="Text Box 2"/>
          <p:cNvSpPr txBox="true">
            <a:spLocks noChangeArrowheads="true"/>
          </p:cNvSpPr>
          <p:nvPr/>
        </p:nvSpPr>
        <p:spPr bwMode="auto">
          <a:xfrm>
            <a:off x="1828800" y="457200"/>
            <a:ext cx="5983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类的变量的声明与引用</a:t>
            </a:r>
            <a:endParaRPr lang="zh-CN" altLang="en-US" sz="4000" b="1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6388" name="Text Box 3"/>
          <p:cNvSpPr txBox="true">
            <a:spLocks noChangeArrowheads="true"/>
          </p:cNvSpPr>
          <p:nvPr/>
        </p:nvSpPr>
        <p:spPr bwMode="auto">
          <a:xfrm>
            <a:off x="1143000" y="1752600"/>
            <a:ext cx="6096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zh-CN" sz="2800" b="1" dirty="0">
                <a:solidFill>
                  <a:schemeClr val="tx1"/>
                </a:solidFill>
                <a:ea typeface="宋体" pitchFamily="2" charset="-122"/>
              </a:rPr>
              <a:t>例：	1	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Date  today;</a:t>
            </a:r>
            <a:endParaRPr lang="en-US" altLang="zh-CN" sz="2800" b="1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	2	today = new Date( );</a:t>
            </a:r>
            <a:endParaRPr lang="en-US" altLang="zh-CN" sz="28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4516" name="Text Box 4"/>
          <p:cNvSpPr txBox="true">
            <a:spLocks noChangeArrowheads="true"/>
          </p:cNvSpPr>
          <p:nvPr/>
        </p:nvSpPr>
        <p:spPr bwMode="auto">
          <a:xfrm>
            <a:off x="1752600" y="3094038"/>
            <a:ext cx="1123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today </a:t>
            </a:r>
            <a:endParaRPr lang="en-US" altLang="zh-CN" sz="28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4517" name="Text Box 5"/>
          <p:cNvSpPr txBox="true">
            <a:spLocks noChangeArrowheads="true"/>
          </p:cNvSpPr>
          <p:nvPr/>
        </p:nvSpPr>
        <p:spPr bwMode="auto">
          <a:xfrm>
            <a:off x="3429000" y="3124200"/>
            <a:ext cx="207327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zh-CN" altLang="zh-CN" sz="2800" b="1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2149475" y="4008438"/>
            <a:ext cx="2971800" cy="1990725"/>
            <a:chOff x="1200" y="2394"/>
            <a:chExt cx="1872" cy="1254"/>
          </a:xfrm>
        </p:grpSpPr>
        <p:sp>
          <p:nvSpPr>
            <p:cNvPr id="16395" name="Rectangle 7"/>
            <p:cNvSpPr>
              <a:spLocks noChangeArrowheads="true"/>
            </p:cNvSpPr>
            <p:nvPr/>
          </p:nvSpPr>
          <p:spPr bwMode="auto">
            <a:xfrm>
              <a:off x="2016" y="2640"/>
              <a:ext cx="1056" cy="10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8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396" name="Line 8"/>
            <p:cNvSpPr>
              <a:spLocks noChangeShapeType="true"/>
            </p:cNvSpPr>
            <p:nvPr/>
          </p:nvSpPr>
          <p:spPr bwMode="auto">
            <a:xfrm>
              <a:off x="2016" y="297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Line 9"/>
            <p:cNvSpPr>
              <a:spLocks noChangeShapeType="true"/>
            </p:cNvSpPr>
            <p:nvPr/>
          </p:nvSpPr>
          <p:spPr bwMode="auto">
            <a:xfrm>
              <a:off x="2016" y="331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Text Box 10"/>
            <p:cNvSpPr txBox="true">
              <a:spLocks noChangeArrowheads="true"/>
            </p:cNvSpPr>
            <p:nvPr/>
          </p:nvSpPr>
          <p:spPr bwMode="auto">
            <a:xfrm>
              <a:off x="1200" y="2560"/>
              <a:ext cx="4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day</a:t>
              </a:r>
              <a:endParaRPr lang="en-US" altLang="zh-CN" sz="28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399" name="Text Box 11"/>
            <p:cNvSpPr txBox="true">
              <a:spLocks noChangeArrowheads="true"/>
            </p:cNvSpPr>
            <p:nvPr/>
          </p:nvSpPr>
          <p:spPr bwMode="auto">
            <a:xfrm>
              <a:off x="1200" y="2944"/>
              <a:ext cx="7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month</a:t>
              </a:r>
              <a:endParaRPr lang="en-US" altLang="zh-CN" sz="28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400" name="Text Box 12"/>
            <p:cNvSpPr txBox="true">
              <a:spLocks noChangeArrowheads="true"/>
            </p:cNvSpPr>
            <p:nvPr/>
          </p:nvSpPr>
          <p:spPr bwMode="auto">
            <a:xfrm>
              <a:off x="1200" y="3280"/>
              <a:ext cx="5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year</a:t>
              </a:r>
              <a:endParaRPr lang="en-US" altLang="zh-CN" sz="28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401" name="Text Box 13"/>
            <p:cNvSpPr txBox="true">
              <a:spLocks noChangeArrowheads="true"/>
            </p:cNvSpPr>
            <p:nvPr/>
          </p:nvSpPr>
          <p:spPr bwMode="auto">
            <a:xfrm>
              <a:off x="1382" y="2394"/>
              <a:ext cx="8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0xabcd</a:t>
              </a:r>
              <a:endParaRPr lang="en-US" altLang="zh-CN" sz="28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402" name="Text Box 15"/>
            <p:cNvSpPr txBox="true">
              <a:spLocks noChangeArrowheads="true"/>
            </p:cNvSpPr>
            <p:nvPr/>
          </p:nvSpPr>
          <p:spPr bwMode="auto">
            <a:xfrm>
              <a:off x="2816" y="265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0</a:t>
              </a:r>
              <a:endParaRPr lang="en-US" altLang="zh-CN" sz="28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403" name="Text Box 16"/>
            <p:cNvSpPr txBox="true">
              <a:spLocks noChangeArrowheads="true"/>
            </p:cNvSpPr>
            <p:nvPr/>
          </p:nvSpPr>
          <p:spPr bwMode="auto">
            <a:xfrm>
              <a:off x="2832" y="299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0</a:t>
              </a:r>
              <a:endParaRPr lang="en-US" altLang="zh-CN" sz="28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404" name="Text Box 17"/>
            <p:cNvSpPr txBox="true">
              <a:spLocks noChangeArrowheads="true"/>
            </p:cNvSpPr>
            <p:nvPr/>
          </p:nvSpPr>
          <p:spPr bwMode="auto">
            <a:xfrm>
              <a:off x="2832" y="32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0</a:t>
              </a:r>
              <a:endParaRPr lang="en-US" altLang="zh-CN" sz="28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3" name="Group 22"/>
          <p:cNvGrpSpPr/>
          <p:nvPr/>
        </p:nvGrpSpPr>
        <p:grpSpPr bwMode="auto">
          <a:xfrm>
            <a:off x="3733800" y="3052763"/>
            <a:ext cx="1520825" cy="1366837"/>
            <a:chOff x="2016" y="1792"/>
            <a:chExt cx="1173" cy="848"/>
          </a:xfrm>
        </p:grpSpPr>
        <p:sp>
          <p:nvSpPr>
            <p:cNvPr id="16393" name="Line 19"/>
            <p:cNvSpPr>
              <a:spLocks noChangeShapeType="true"/>
            </p:cNvSpPr>
            <p:nvPr/>
          </p:nvSpPr>
          <p:spPr bwMode="auto">
            <a:xfrm flipH="true">
              <a:off x="2016" y="2112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4" name="Text Box 20"/>
            <p:cNvSpPr txBox="true">
              <a:spLocks noChangeArrowheads="true"/>
            </p:cNvSpPr>
            <p:nvPr/>
          </p:nvSpPr>
          <p:spPr bwMode="auto">
            <a:xfrm>
              <a:off x="2208" y="1792"/>
              <a:ext cx="981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tx1"/>
                  </a:solidFill>
                  <a:ea typeface="宋体" pitchFamily="2" charset="-122"/>
                </a:rPr>
                <a:t>0xabcd</a:t>
              </a:r>
              <a:endParaRPr lang="en-US" altLang="zh-CN" sz="2800" b="1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false"/>
      <p:bldP spid="64517" grpId="0" animBg="tru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035CAA-8AC0-4AD7-8849-86D7889B08BD}" type="slidenum">
              <a:rPr lang="en-US" altLang="zh-CN"/>
            </a:fld>
            <a:endParaRPr lang="en-US" altLang="zh-CN"/>
          </a:p>
        </p:txBody>
      </p:sp>
      <p:sp>
        <p:nvSpPr>
          <p:cNvPr id="17411" name="Text Box 2"/>
          <p:cNvSpPr txBox="true">
            <a:spLocks noChangeArrowheads="true"/>
          </p:cNvSpPr>
          <p:nvPr/>
        </p:nvSpPr>
        <p:spPr bwMode="auto">
          <a:xfrm>
            <a:off x="2286000" y="533400"/>
            <a:ext cx="5454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引用变量之间的赋值</a:t>
            </a:r>
            <a:endParaRPr lang="zh-CN" altLang="en-US" sz="4000" b="1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7412" name="Text Box 3"/>
          <p:cNvSpPr txBox="true">
            <a:spLocks noChangeArrowheads="true"/>
          </p:cNvSpPr>
          <p:nvPr/>
        </p:nvSpPr>
        <p:spPr bwMode="auto">
          <a:xfrm>
            <a:off x="914400" y="1854200"/>
            <a:ext cx="333851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tx1"/>
                </a:solidFill>
                <a:ea typeface="宋体" pitchFamily="2" charset="-122"/>
              </a:rPr>
              <a:t>1	</a:t>
            </a:r>
            <a:r>
              <a:rPr lang="en-US" altLang="zh-CN" sz="2800" b="1">
                <a:solidFill>
                  <a:schemeClr val="tx1"/>
                </a:solidFill>
                <a:ea typeface="宋体" pitchFamily="2" charset="-122"/>
              </a:rPr>
              <a:t>Date a, b ;</a:t>
            </a:r>
            <a:endParaRPr lang="en-US" altLang="zh-CN" sz="28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tx1"/>
                </a:solidFill>
                <a:ea typeface="宋体" pitchFamily="2" charset="-122"/>
              </a:rPr>
              <a:t>2	a=new Date( );</a:t>
            </a:r>
            <a:endParaRPr lang="en-US" altLang="zh-CN" sz="28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tx1"/>
                </a:solidFill>
                <a:ea typeface="宋体" pitchFamily="2" charset="-122"/>
              </a:rPr>
              <a:t>3	b = a ;</a:t>
            </a:r>
            <a:endParaRPr lang="en-US" altLang="zh-CN" sz="2800" b="1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2" name="Group 24"/>
          <p:cNvGrpSpPr/>
          <p:nvPr/>
        </p:nvGrpSpPr>
        <p:grpSpPr bwMode="auto">
          <a:xfrm>
            <a:off x="1447800" y="4191000"/>
            <a:ext cx="1565275" cy="1524000"/>
            <a:chOff x="912" y="2640"/>
            <a:chExt cx="986" cy="960"/>
          </a:xfrm>
        </p:grpSpPr>
        <p:sp>
          <p:nvSpPr>
            <p:cNvPr id="17429" name="Text Box 4"/>
            <p:cNvSpPr txBox="true">
              <a:spLocks noChangeArrowheads="true"/>
            </p:cNvSpPr>
            <p:nvPr/>
          </p:nvSpPr>
          <p:spPr bwMode="auto">
            <a:xfrm>
              <a:off x="912" y="26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  <a:ea typeface="宋体" pitchFamily="2" charset="-122"/>
                </a:rPr>
                <a:t>a</a:t>
              </a:r>
              <a:endParaRPr lang="en-US" altLang="zh-CN" sz="24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430" name="Text Box 5"/>
            <p:cNvSpPr txBox="true">
              <a:spLocks noChangeArrowheads="true"/>
            </p:cNvSpPr>
            <p:nvPr/>
          </p:nvSpPr>
          <p:spPr bwMode="auto">
            <a:xfrm>
              <a:off x="912" y="331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  <a:ea typeface="宋体" pitchFamily="2" charset="-122"/>
                </a:rPr>
                <a:t>b</a:t>
              </a:r>
              <a:endParaRPr lang="en-US" altLang="zh-CN" sz="24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431" name="Text Box 6"/>
            <p:cNvSpPr txBox="true">
              <a:spLocks noChangeArrowheads="true"/>
            </p:cNvSpPr>
            <p:nvPr/>
          </p:nvSpPr>
          <p:spPr bwMode="auto">
            <a:xfrm>
              <a:off x="1248" y="2640"/>
              <a:ext cx="65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  <a:ea typeface="宋体" pitchFamily="2" charset="-122"/>
                </a:rPr>
                <a:t>           </a:t>
              </a:r>
              <a:endParaRPr lang="en-US" altLang="zh-CN" sz="24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432" name="Text Box 7"/>
            <p:cNvSpPr txBox="true">
              <a:spLocks noChangeArrowheads="true"/>
            </p:cNvSpPr>
            <p:nvPr/>
          </p:nvSpPr>
          <p:spPr bwMode="auto">
            <a:xfrm>
              <a:off x="1248" y="3264"/>
              <a:ext cx="65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  <a:ea typeface="宋体" pitchFamily="2" charset="-122"/>
                </a:rPr>
                <a:t>           </a:t>
              </a:r>
              <a:endParaRPr lang="en-US" altLang="zh-CN" sz="24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3" name="Group 23"/>
          <p:cNvGrpSpPr/>
          <p:nvPr/>
        </p:nvGrpSpPr>
        <p:grpSpPr bwMode="auto">
          <a:xfrm>
            <a:off x="4495800" y="3886200"/>
            <a:ext cx="3917950" cy="2066925"/>
            <a:chOff x="2832" y="2448"/>
            <a:chExt cx="2468" cy="1302"/>
          </a:xfrm>
        </p:grpSpPr>
        <p:sp>
          <p:nvSpPr>
            <p:cNvPr id="17419" name="Rectangle 9"/>
            <p:cNvSpPr>
              <a:spLocks noChangeArrowheads="true"/>
            </p:cNvSpPr>
            <p:nvPr/>
          </p:nvSpPr>
          <p:spPr bwMode="auto">
            <a:xfrm>
              <a:off x="3456" y="2742"/>
              <a:ext cx="1056" cy="10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8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420" name="Line 10"/>
            <p:cNvSpPr>
              <a:spLocks noChangeShapeType="true"/>
            </p:cNvSpPr>
            <p:nvPr/>
          </p:nvSpPr>
          <p:spPr bwMode="auto">
            <a:xfrm>
              <a:off x="3456" y="307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1" name="Line 11"/>
            <p:cNvSpPr>
              <a:spLocks noChangeShapeType="true"/>
            </p:cNvSpPr>
            <p:nvPr/>
          </p:nvSpPr>
          <p:spPr bwMode="auto">
            <a:xfrm flipV="true">
              <a:off x="3456" y="3408"/>
              <a:ext cx="1056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Text Box 12"/>
            <p:cNvSpPr txBox="true">
              <a:spLocks noChangeArrowheads="true"/>
            </p:cNvSpPr>
            <p:nvPr/>
          </p:nvSpPr>
          <p:spPr bwMode="auto">
            <a:xfrm>
              <a:off x="4608" y="2736"/>
              <a:ext cx="4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day</a:t>
              </a:r>
              <a:endParaRPr lang="en-US" altLang="zh-CN" sz="28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423" name="Text Box 13"/>
            <p:cNvSpPr txBox="true">
              <a:spLocks noChangeArrowheads="true"/>
            </p:cNvSpPr>
            <p:nvPr/>
          </p:nvSpPr>
          <p:spPr bwMode="auto">
            <a:xfrm>
              <a:off x="4560" y="3072"/>
              <a:ext cx="7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month</a:t>
              </a:r>
              <a:endParaRPr lang="en-US" altLang="zh-CN" sz="28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424" name="Text Box 14"/>
            <p:cNvSpPr txBox="true">
              <a:spLocks noChangeArrowheads="true"/>
            </p:cNvSpPr>
            <p:nvPr/>
          </p:nvSpPr>
          <p:spPr bwMode="auto">
            <a:xfrm>
              <a:off x="4656" y="3408"/>
              <a:ext cx="5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year</a:t>
              </a:r>
              <a:endParaRPr lang="en-US" altLang="zh-CN" sz="28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425" name="Text Box 15"/>
            <p:cNvSpPr txBox="true">
              <a:spLocks noChangeArrowheads="true"/>
            </p:cNvSpPr>
            <p:nvPr/>
          </p:nvSpPr>
          <p:spPr bwMode="auto">
            <a:xfrm>
              <a:off x="2832" y="2448"/>
              <a:ext cx="8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0xabcd</a:t>
              </a:r>
              <a:endParaRPr lang="en-US" altLang="zh-CN" sz="28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426" name="Text Box 16"/>
            <p:cNvSpPr txBox="true">
              <a:spLocks noChangeArrowheads="true"/>
            </p:cNvSpPr>
            <p:nvPr/>
          </p:nvSpPr>
          <p:spPr bwMode="auto">
            <a:xfrm>
              <a:off x="4272" y="275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0</a:t>
              </a:r>
              <a:endParaRPr lang="en-US" altLang="zh-CN" sz="28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427" name="Text Box 17"/>
            <p:cNvSpPr txBox="true">
              <a:spLocks noChangeArrowheads="true"/>
            </p:cNvSpPr>
            <p:nvPr/>
          </p:nvSpPr>
          <p:spPr bwMode="auto">
            <a:xfrm>
              <a:off x="4272" y="309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0</a:t>
              </a:r>
              <a:endParaRPr lang="en-US" altLang="zh-CN" sz="28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428" name="Text Box 18"/>
            <p:cNvSpPr txBox="true">
              <a:spLocks noChangeArrowheads="true"/>
            </p:cNvSpPr>
            <p:nvPr/>
          </p:nvSpPr>
          <p:spPr bwMode="auto">
            <a:xfrm>
              <a:off x="4272" y="338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0</a:t>
              </a:r>
              <a:endParaRPr lang="en-US" altLang="zh-CN" sz="28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65557" name="Line 21"/>
          <p:cNvSpPr>
            <a:spLocks noChangeShapeType="true"/>
          </p:cNvSpPr>
          <p:nvPr/>
        </p:nvSpPr>
        <p:spPr bwMode="auto">
          <a:xfrm flipV="true">
            <a:off x="3048000" y="4419600"/>
            <a:ext cx="2362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5" name="Text Box 19"/>
          <p:cNvSpPr txBox="true">
            <a:spLocks noChangeArrowheads="true"/>
          </p:cNvSpPr>
          <p:nvPr/>
        </p:nvSpPr>
        <p:spPr bwMode="auto">
          <a:xfrm>
            <a:off x="1981200" y="41910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0xabcd</a:t>
            </a:r>
            <a:endParaRPr lang="en-US" altLang="zh-CN" sz="24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5556" name="Text Box 20"/>
          <p:cNvSpPr txBox="true">
            <a:spLocks noChangeArrowheads="true"/>
          </p:cNvSpPr>
          <p:nvPr/>
        </p:nvSpPr>
        <p:spPr bwMode="auto">
          <a:xfrm>
            <a:off x="1981200" y="5181600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0xabcd</a:t>
            </a:r>
            <a:endParaRPr lang="en-US" altLang="zh-CN" sz="24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5558" name="Line 22"/>
          <p:cNvSpPr>
            <a:spLocks noChangeShapeType="true"/>
          </p:cNvSpPr>
          <p:nvPr/>
        </p:nvSpPr>
        <p:spPr bwMode="auto">
          <a:xfrm flipV="true">
            <a:off x="3048000" y="4495800"/>
            <a:ext cx="2438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7" grpId="0" animBg="true"/>
      <p:bldP spid="65555" grpId="0" autoUpdateAnimBg="false"/>
      <p:bldP spid="65556" grpId="0" autoUpdateAnimBg="false"/>
      <p:bldP spid="65558" grpId="0" animBg="tru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54E760-646E-471E-A799-9A1A65E446A9}" type="slidenum">
              <a:rPr lang="en-US" altLang="zh-CN"/>
            </a:fld>
            <a:endParaRPr lang="en-US" altLang="zh-CN"/>
          </a:p>
        </p:txBody>
      </p:sp>
      <p:sp>
        <p:nvSpPr>
          <p:cNvPr id="1843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      JDK1.6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中的枚举类型</a:t>
            </a:r>
            <a:endParaRPr lang="zh-CN" altLang="en-US" b="1" smtClean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8436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28775"/>
            <a:ext cx="8507413" cy="5040313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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一般用于表示一组常量。一个枚举声明实际上定义了一个类。</a:t>
            </a:r>
            <a:endParaRPr lang="zh-CN" altLang="en-US" sz="2400" b="1" smtClean="0">
              <a:solidFill>
                <a:schemeClr val="accent2"/>
              </a:solidFill>
              <a:latin typeface="Times New Roman" pitchFamily="18" charset="0"/>
              <a:sym typeface="Wingdings" panose="05000000000000000000" pitchFamily="2" charset="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定义</a:t>
            </a:r>
            <a:endParaRPr lang="zh-CN" altLang="en-US" sz="2400" b="1" smtClean="0">
              <a:solidFill>
                <a:schemeClr val="accent2"/>
              </a:solidFill>
              <a:latin typeface="Times New Roman" pitchFamily="18" charset="0"/>
              <a:sym typeface="Wingdings" panose="05000000000000000000" pitchFamily="2" charset="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 b="1" smtClean="0">
                <a:latin typeface="Times New Roman" pitchFamily="18" charset="0"/>
                <a:sym typeface="Wingdings" panose="05000000000000000000" pitchFamily="2" charset="2"/>
              </a:rPr>
              <a:t>    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[public] enum 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枚举类型名 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[implements 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接口名表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] {</a:t>
            </a:r>
            <a:endParaRPr lang="en-US" altLang="zh-CN" sz="2400" b="1" smtClean="0">
              <a:solidFill>
                <a:schemeClr val="accent2"/>
              </a:solidFill>
              <a:latin typeface="Times New Roman" pitchFamily="18" charset="0"/>
              <a:sym typeface="Wingdings" panose="05000000000000000000" pitchFamily="2" charset="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				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枚举常量定义</a:t>
            </a:r>
            <a:endParaRPr lang="zh-CN" altLang="en-US" sz="2400" b="1" smtClean="0">
              <a:solidFill>
                <a:schemeClr val="accent2"/>
              </a:solidFill>
              <a:latin typeface="Times New Roman" pitchFamily="18" charset="0"/>
              <a:sym typeface="Wingdings" panose="05000000000000000000" pitchFamily="2" charset="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				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[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枚举体定义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]</a:t>
            </a:r>
            <a:endParaRPr lang="en-US" altLang="zh-CN" sz="2400" b="1" smtClean="0">
              <a:solidFill>
                <a:schemeClr val="accent2"/>
              </a:solidFill>
              <a:latin typeface="Times New Roman" pitchFamily="18" charset="0"/>
              <a:sym typeface="Wingdings" panose="05000000000000000000" pitchFamily="2" charset="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			}</a:t>
            </a:r>
            <a:r>
              <a:rPr lang="en-US" altLang="zh-CN" sz="2400" smtClean="0">
                <a:latin typeface="Times New Roman" pitchFamily="18" charset="0"/>
                <a:sym typeface="Wingdings" panose="05000000000000000000" pitchFamily="2" charset="2"/>
              </a:rPr>
              <a:t> </a:t>
            </a:r>
            <a:endParaRPr lang="en-US" altLang="zh-CN" sz="2400" smtClean="0">
              <a:latin typeface="Times New Roman" pitchFamily="18" charset="0"/>
              <a:sym typeface="Wingdings" panose="05000000000000000000" pitchFamily="2" charset="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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枚举类型的方法</a:t>
            </a:r>
            <a:endParaRPr lang="zh-CN" altLang="en-US" sz="2400" b="1" smtClean="0">
              <a:solidFill>
                <a:schemeClr val="accent2"/>
              </a:solidFill>
              <a:latin typeface="Times New Roman" pitchFamily="18" charset="0"/>
              <a:sym typeface="Wingdings" panose="05000000000000000000" pitchFamily="2" charset="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 b="1" smtClean="0">
                <a:latin typeface="Times New Roman" pitchFamily="18" charset="0"/>
                <a:sym typeface="Wingdings" panose="05000000000000000000" pitchFamily="2" charset="2"/>
              </a:rPr>
              <a:t>        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所有的枚举类型都缺省继承于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java.lang.Enum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类。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Enum 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直接继承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java.lang.Object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且实现了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java.lang.Comparable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接口。编译器在创建一个枚举时也将自动加入一些特殊的方法，如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values()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。</a:t>
            </a:r>
            <a:endParaRPr lang="zh-CN" altLang="en-US" sz="2400" b="1" smtClean="0">
              <a:solidFill>
                <a:schemeClr val="accent2"/>
              </a:solidFill>
              <a:latin typeface="Times New Roman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70E5F-A459-467D-B14D-FBB25766F40C}" type="slidenum">
              <a:rPr lang="en-US" altLang="zh-CN"/>
            </a:fld>
            <a:endParaRPr lang="en-US" altLang="zh-CN"/>
          </a:p>
        </p:txBody>
      </p:sp>
      <p:sp>
        <p:nvSpPr>
          <p:cNvPr id="19459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1187450" y="228600"/>
            <a:ext cx="6919913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JDK1.6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中的枚举类型示例</a:t>
            </a:r>
            <a:endParaRPr lang="zh-CN" altLang="en-US" b="1" smtClean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9460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68313" y="1556792"/>
            <a:ext cx="5688012" cy="14398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de-DE" sz="1800" dirty="0" smtClean="0">
                <a:solidFill>
                  <a:schemeClr val="accent2"/>
                </a:solidFill>
              </a:rPr>
              <a:t>例</a:t>
            </a:r>
            <a:r>
              <a:rPr lang="de-DE" altLang="zh-CN" sz="1800" dirty="0" smtClean="0">
                <a:solidFill>
                  <a:schemeClr val="accent2"/>
                </a:solidFill>
              </a:rPr>
              <a:t>1</a:t>
            </a:r>
            <a:r>
              <a:rPr lang="zh-CN" altLang="de-DE" sz="1800" dirty="0" smtClean="0">
                <a:solidFill>
                  <a:schemeClr val="accent2"/>
                </a:solidFill>
              </a:rPr>
              <a:t>：</a:t>
            </a:r>
            <a:endParaRPr lang="zh-CN" altLang="de-DE" sz="18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de-DE" altLang="zh-CN" sz="1800" dirty="0" smtClean="0">
                <a:solidFill>
                  <a:schemeClr val="accent2"/>
                </a:solidFill>
              </a:rPr>
              <a:t>		public enum Names {</a:t>
            </a:r>
            <a:endParaRPr lang="de-DE" altLang="zh-CN" sz="18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de-DE" sz="1800" dirty="0" smtClean="0">
                <a:solidFill>
                  <a:schemeClr val="accent2"/>
                </a:solidFill>
              </a:rPr>
              <a:t>　　		</a:t>
            </a:r>
            <a:r>
              <a:rPr lang="de-DE" altLang="zh-CN" sz="1800" dirty="0" smtClean="0">
                <a:solidFill>
                  <a:schemeClr val="accent2"/>
                </a:solidFill>
              </a:rPr>
              <a:t>Li, Zhang, Wang, </a:t>
            </a:r>
            <a:r>
              <a:rPr lang="en-US" altLang="zh-CN" sz="1800" dirty="0" smtClean="0">
                <a:solidFill>
                  <a:schemeClr val="accent2"/>
                </a:solidFill>
              </a:rPr>
              <a:t>Zhao, Chen</a:t>
            </a:r>
            <a:endParaRPr lang="en-US" altLang="zh-CN" sz="18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1800" dirty="0" smtClean="0">
                <a:solidFill>
                  <a:schemeClr val="accent2"/>
                </a:solidFill>
              </a:rPr>
              <a:t>　　		</a:t>
            </a:r>
            <a:r>
              <a:rPr lang="de-DE" altLang="zh-CN" sz="1800" dirty="0" smtClean="0">
                <a:solidFill>
                  <a:schemeClr val="accent2"/>
                </a:solidFill>
              </a:rPr>
              <a:t>}</a:t>
            </a:r>
            <a:endParaRPr lang="de-DE" altLang="zh-CN" sz="18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de-DE" sz="1800" dirty="0" smtClean="0">
                <a:solidFill>
                  <a:schemeClr val="accent2"/>
                </a:solidFill>
              </a:rPr>
              <a:t>　　	</a:t>
            </a:r>
            <a:r>
              <a:rPr lang="de-DE" altLang="zh-CN" sz="1800" dirty="0" smtClean="0">
                <a:solidFill>
                  <a:schemeClr val="accent2"/>
                </a:solidFill>
              </a:rPr>
              <a:t>Names name = Names.Wang;</a:t>
            </a:r>
            <a:endParaRPr lang="en-US" altLang="zh-CN" sz="1800" dirty="0" smtClean="0">
              <a:solidFill>
                <a:schemeClr val="accent2"/>
              </a:solidFill>
            </a:endParaRPr>
          </a:p>
        </p:txBody>
      </p:sp>
      <p:pic>
        <p:nvPicPr>
          <p:cNvPr id="19461" name="Picture 5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331913" y="3429000"/>
            <a:ext cx="59721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6"/>
          <p:cNvSpPr txBox="true">
            <a:spLocks noChangeArrowheads="true"/>
          </p:cNvSpPr>
          <p:nvPr/>
        </p:nvSpPr>
        <p:spPr bwMode="auto">
          <a:xfrm>
            <a:off x="519113" y="3084513"/>
            <a:ext cx="766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1800">
                <a:solidFill>
                  <a:schemeClr val="accent2"/>
                </a:solidFill>
                <a:latin typeface="Tahoma" pitchFamily="34" charset="0"/>
                <a:ea typeface="宋体" pitchFamily="2" charset="-122"/>
              </a:rPr>
              <a:t>例</a:t>
            </a:r>
            <a:r>
              <a:rPr lang="en-US" altLang="zh-CN" sz="1800">
                <a:solidFill>
                  <a:schemeClr val="accent2"/>
                </a:solidFill>
                <a:latin typeface="Tahoma" pitchFamily="34" charset="0"/>
                <a:ea typeface="宋体" pitchFamily="2" charset="-122"/>
              </a:rPr>
              <a:t>2</a:t>
            </a:r>
            <a:r>
              <a:rPr lang="zh-CN" altLang="en-US" sz="1800">
                <a:solidFill>
                  <a:schemeClr val="accent2"/>
                </a:solidFill>
                <a:latin typeface="Tahoma" pitchFamily="34" charset="0"/>
                <a:ea typeface="宋体" pitchFamily="2" charset="-122"/>
              </a:rPr>
              <a:t>：</a:t>
            </a:r>
            <a:endParaRPr lang="zh-CN" altLang="en-US" sz="1800">
              <a:solidFill>
                <a:schemeClr val="accent2"/>
              </a:solidFill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CFAAB-B581-43A7-84A4-30FD3D0D5112}" type="slidenum">
              <a:rPr lang="en-US" altLang="zh-CN"/>
            </a:fld>
            <a:endParaRPr lang="en-US" altLang="zh-CN"/>
          </a:p>
        </p:txBody>
      </p:sp>
      <p:sp>
        <p:nvSpPr>
          <p:cNvPr id="20483" name="Text Box 2"/>
          <p:cNvSpPr txBox="true">
            <a:spLocks noChangeArrowheads="true"/>
          </p:cNvSpPr>
          <p:nvPr/>
        </p:nvSpPr>
        <p:spPr bwMode="auto">
          <a:xfrm>
            <a:off x="1965325" y="725488"/>
            <a:ext cx="60626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变量</a:t>
            </a:r>
            <a:endParaRPr lang="zh-CN" altLang="en-US" sz="4000" b="1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20484" name="Text Box 3"/>
          <p:cNvSpPr txBox="true">
            <a:spLocks noChangeArrowheads="true"/>
          </p:cNvSpPr>
          <p:nvPr/>
        </p:nvSpPr>
        <p:spPr bwMode="auto">
          <a:xfrm>
            <a:off x="915988" y="1676400"/>
            <a:ext cx="8048625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变量作用域：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局部变量</a:t>
            </a:r>
            <a:endParaRPr lang="en-US" altLang="zh-CN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类成员变量</a:t>
            </a:r>
            <a:endParaRPr lang="en-US" altLang="zh-CN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方法参数</a:t>
            </a:r>
            <a:endParaRPr lang="en-US" altLang="zh-CN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异常处理器参数</a:t>
            </a:r>
            <a:endParaRPr lang="en-US" altLang="zh-CN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变量初始化：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类成员变量由系统自动进行初始化</a:t>
            </a:r>
            <a:endParaRPr lang="en-US" altLang="zh-CN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局部变量必须在使用前手工赋初值</a:t>
            </a:r>
            <a:endParaRPr lang="en-US" altLang="zh-CN" sz="2400" b="1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6" name="Text Box 6"/>
          <p:cNvSpPr txBox="true">
            <a:spLocks noChangeArrowheads="true"/>
          </p:cNvSpPr>
          <p:nvPr/>
        </p:nvSpPr>
        <p:spPr bwMode="auto">
          <a:xfrm>
            <a:off x="7667625" y="6508750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3-4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3B80CA-B06E-40FC-8CF2-507FCD4B81B2}" type="slidenum">
              <a:rPr lang="en-US" altLang="zh-CN"/>
            </a:fld>
            <a:endParaRPr lang="en-US" altLang="zh-CN"/>
          </a:p>
        </p:txBody>
      </p:sp>
      <p:sp>
        <p:nvSpPr>
          <p:cNvPr id="21507" name="Text Box 2"/>
          <p:cNvSpPr txBox="true">
            <a:spLocks noChangeArrowheads="true"/>
          </p:cNvSpPr>
          <p:nvPr/>
        </p:nvSpPr>
        <p:spPr bwMode="auto">
          <a:xfrm>
            <a:off x="1965325" y="725488"/>
            <a:ext cx="60626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运算符与表达式</a:t>
            </a:r>
            <a:endParaRPr lang="zh-CN" altLang="en-US" sz="4000" b="1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21508" name="Text Box 3"/>
          <p:cNvSpPr txBox="true">
            <a:spLocks noChangeArrowheads="true"/>
          </p:cNvSpPr>
          <p:nvPr/>
        </p:nvSpPr>
        <p:spPr bwMode="auto">
          <a:xfrm>
            <a:off x="915988" y="1676400"/>
            <a:ext cx="8048625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与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不同之处：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Java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是强类型语言，类型限制比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C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严格，运算</a:t>
            </a:r>
            <a:endParaRPr lang="zh-CN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符的操作对象的类型会受到更多限制。</a:t>
            </a:r>
            <a:endParaRPr lang="zh-CN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Java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不提供指针运算符，增加了对象操作符</a:t>
            </a:r>
            <a:endParaRPr lang="zh-CN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instanceof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、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字符串运算符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+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和零填充的右移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&gt;&gt;&gt;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等。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9ED42-81E2-4495-97FC-46F3CC20952F}" type="slidenum">
              <a:rPr lang="en-US" altLang="zh-CN"/>
            </a:fld>
            <a:endParaRPr lang="en-US" altLang="zh-CN"/>
          </a:p>
        </p:txBody>
      </p:sp>
      <p:sp>
        <p:nvSpPr>
          <p:cNvPr id="22531" name="Rectangle 2"/>
          <p:cNvSpPr>
            <a:spLocks noChangeArrowheads="true"/>
          </p:cNvSpPr>
          <p:nvPr/>
        </p:nvSpPr>
        <p:spPr bwMode="auto">
          <a:xfrm>
            <a:off x="990600" y="1676400"/>
            <a:ext cx="7685088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zh-CN" sz="2400" b="1">
                <a:solidFill>
                  <a:schemeClr val="accent2"/>
                </a:solidFill>
                <a:ea typeface="宋体" pitchFamily="2" charset="-122"/>
              </a:rPr>
              <a:t>算术运算操作符：+，-，*，/， %， ++， - -</a:t>
            </a:r>
            <a:endParaRPr lang="zh-CN" altLang="zh-CN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zh-CN" sz="2400" b="1">
                <a:solidFill>
                  <a:schemeClr val="accent2"/>
                </a:solidFill>
                <a:ea typeface="宋体" pitchFamily="2" charset="-122"/>
              </a:rPr>
              <a:t>关系操作符：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&gt;, &gt;=, &lt; ,&lt;=, ==, !=</a:t>
            </a:r>
            <a:endParaRPr lang="zh-CN" altLang="zh-CN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zh-CN" sz="2400" b="1">
                <a:solidFill>
                  <a:schemeClr val="accent2"/>
                </a:solidFill>
                <a:ea typeface="宋体" pitchFamily="2" charset="-122"/>
              </a:rPr>
              <a:t>位操作符：&gt;&gt;, &lt;&lt;, &gt;&gt;&gt;, &amp; , |, ^(逐位异或），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~ (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按位取反）</a:t>
            </a:r>
            <a:endParaRPr lang="zh-CN" altLang="zh-CN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zh-CN" sz="2400" b="1">
                <a:solidFill>
                  <a:schemeClr val="accent2"/>
                </a:solidFill>
                <a:ea typeface="宋体" pitchFamily="2" charset="-122"/>
              </a:rPr>
              <a:t>逻辑操作符：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&amp;, |, !, ^(</a:t>
            </a:r>
            <a:r>
              <a:rPr lang="zh-CN" altLang="zh-CN" sz="2400" b="1">
                <a:solidFill>
                  <a:schemeClr val="accent2"/>
                </a:solidFill>
                <a:ea typeface="宋体" pitchFamily="2" charset="-122"/>
              </a:rPr>
              <a:t>异或),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&amp;&amp;</a:t>
            </a:r>
            <a:r>
              <a:rPr lang="zh-CN" altLang="zh-CN" sz="2400" b="1">
                <a:solidFill>
                  <a:schemeClr val="accent2"/>
                </a:solidFill>
                <a:ea typeface="宋体" pitchFamily="2" charset="-122"/>
              </a:rPr>
              <a:t>， ||</a:t>
            </a:r>
            <a:endParaRPr lang="zh-CN" altLang="zh-CN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zh-CN" sz="2400" b="1">
                <a:solidFill>
                  <a:schemeClr val="accent2"/>
                </a:solidFill>
                <a:ea typeface="宋体" pitchFamily="2" charset="-122"/>
              </a:rPr>
              <a:t>赋值操作符：=， +=， -=， *=， /=， %=，&amp;=， |=， ^=， &lt;&lt;=, &gt;&gt;=, &gt;&gt;&gt;=</a:t>
            </a:r>
            <a:endParaRPr lang="zh-CN" altLang="zh-CN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zh-CN" sz="2400" b="1">
                <a:solidFill>
                  <a:schemeClr val="accent2"/>
                </a:solidFill>
                <a:ea typeface="宋体" pitchFamily="2" charset="-122"/>
              </a:rPr>
              <a:t>其它操作符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: ?: , [], . , ( ),(type), new, instanceof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532" name="Rectangle 3"/>
          <p:cNvSpPr>
            <a:spLocks noChangeArrowheads="true"/>
          </p:cNvSpPr>
          <p:nvPr/>
        </p:nvSpPr>
        <p:spPr bwMode="auto">
          <a:xfrm>
            <a:off x="1676400" y="615950"/>
            <a:ext cx="4983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4000" b="1">
                <a:solidFill>
                  <a:schemeClr val="accent2"/>
                </a:solidFill>
                <a:ea typeface="宋体" pitchFamily="2" charset="-122"/>
              </a:rPr>
              <a:t>Java</a:t>
            </a: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操作</a:t>
            </a:r>
            <a:r>
              <a:rPr lang="zh-CN" altLang="zh-CN" sz="4000" b="1">
                <a:solidFill>
                  <a:schemeClr val="accent2"/>
                </a:solidFill>
                <a:ea typeface="宋体" pitchFamily="2" charset="-122"/>
              </a:rPr>
              <a:t>符类别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C00AF-5C73-4E6B-AE7D-6F87989D6FFF}" type="slidenum">
              <a:rPr lang="en-US" altLang="zh-CN"/>
            </a:fld>
            <a:endParaRPr lang="en-US" altLang="zh-CN"/>
          </a:p>
        </p:txBody>
      </p:sp>
      <p:sp>
        <p:nvSpPr>
          <p:cNvPr id="6147" name="Text Box 6"/>
          <p:cNvSpPr txBox="true">
            <a:spLocks noChangeArrowheads="true"/>
          </p:cNvSpPr>
          <p:nvPr/>
        </p:nvSpPr>
        <p:spPr bwMode="auto">
          <a:xfrm>
            <a:off x="2346325" y="573088"/>
            <a:ext cx="424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标识符</a:t>
            </a:r>
            <a:endParaRPr lang="zh-CN" altLang="en-US" sz="4000" b="1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6148" name="Text Box 7"/>
          <p:cNvSpPr txBox="true">
            <a:spLocks noChangeArrowheads="true"/>
          </p:cNvSpPr>
          <p:nvPr/>
        </p:nvSpPr>
        <p:spPr bwMode="auto">
          <a:xfrm>
            <a:off x="990600" y="1389063"/>
            <a:ext cx="5665788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zh-CN" sz="2400" b="1">
                <a:solidFill>
                  <a:schemeClr val="accent2"/>
                </a:solidFill>
                <a:ea typeface="宋体" pitchFamily="2" charset="-122"/>
                <a:sym typeface="Webdings" panose="05030102010509060703" pitchFamily="18" charset="2"/>
              </a:rPr>
              <a:t>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标识符包括：</a:t>
            </a:r>
            <a:endParaRPr lang="zh-CN" altLang="en-US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 	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变量名，类名，方法（函数）名</a:t>
            </a:r>
            <a:endParaRPr lang="zh-CN" altLang="en-US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	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以字母，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_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，或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$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开头</a:t>
            </a:r>
            <a:endParaRPr lang="zh-CN" altLang="en-US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      	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大小写敏感，且长度没有限定</a:t>
            </a:r>
            <a:endParaRPr lang="zh-CN" altLang="en-US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	如：	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username</a:t>
            </a:r>
            <a:endParaRPr lang="en-US" altLang="zh-CN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		user_name</a:t>
            </a:r>
            <a:endParaRPr lang="en-US" altLang="zh-CN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		_sys_varl</a:t>
            </a:r>
            <a:endParaRPr lang="en-US" altLang="zh-CN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		$change</a:t>
            </a:r>
            <a:endParaRPr lang="en-US" altLang="zh-CN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sz="2400" b="1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A25FD-2E4A-4C67-A837-D3368D52259A}" type="slidenum">
              <a:rPr lang="en-US" altLang="zh-CN"/>
            </a:fld>
            <a:endParaRPr lang="en-US" altLang="zh-CN"/>
          </a:p>
        </p:txBody>
      </p:sp>
      <p:sp>
        <p:nvSpPr>
          <p:cNvPr id="23555" name="Text Box 2"/>
          <p:cNvSpPr txBox="true">
            <a:spLocks noChangeArrowheads="true"/>
          </p:cNvSpPr>
          <p:nvPr/>
        </p:nvSpPr>
        <p:spPr bwMode="auto">
          <a:xfrm>
            <a:off x="1143000" y="1905000"/>
            <a:ext cx="75438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逻辑操作符与位操作符相同的，根据操作数判定是何种运算符。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&amp;, |     -- 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称为不短路与、或；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&amp;&amp;,||  -- 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称为短路与、或。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556" name="Rectangle 3"/>
          <p:cNvSpPr>
            <a:spLocks noChangeArrowheads="true"/>
          </p:cNvSpPr>
          <p:nvPr/>
        </p:nvSpPr>
        <p:spPr bwMode="auto">
          <a:xfrm>
            <a:off x="1447800" y="685800"/>
            <a:ext cx="636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逻辑操作符与位操作符</a:t>
            </a:r>
            <a:endParaRPr lang="zh-CN" altLang="en-US" sz="4000" b="1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2CB19-8972-4AF0-AB74-2B0BD74F6E71}" type="slidenum">
              <a:rPr lang="en-US" altLang="zh-CN"/>
            </a:fld>
            <a:endParaRPr lang="en-US" altLang="zh-CN"/>
          </a:p>
        </p:txBody>
      </p:sp>
      <p:sp>
        <p:nvSpPr>
          <p:cNvPr id="24579" name="Text Box 2"/>
          <p:cNvSpPr txBox="true">
            <a:spLocks noChangeArrowheads="true"/>
          </p:cNvSpPr>
          <p:nvPr/>
        </p:nvSpPr>
        <p:spPr bwMode="auto">
          <a:xfrm>
            <a:off x="1524000" y="685800"/>
            <a:ext cx="63611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用</a:t>
            </a:r>
            <a:r>
              <a:rPr lang="en-US" altLang="zh-CN" sz="4000" b="1">
                <a:solidFill>
                  <a:schemeClr val="accent2"/>
                </a:solidFill>
                <a:ea typeface="宋体" pitchFamily="2" charset="-122"/>
              </a:rPr>
              <a:t>+ </a:t>
            </a: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运算符连接字符串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Text Box 3"/>
          <p:cNvSpPr txBox="true">
            <a:spLocks noChangeArrowheads="true"/>
          </p:cNvSpPr>
          <p:nvPr/>
        </p:nvSpPr>
        <p:spPr bwMode="auto">
          <a:xfrm>
            <a:off x="1431925" y="2276475"/>
            <a:ext cx="5913438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String salutation = "Dr. ";</a:t>
            </a:r>
            <a:endParaRPr lang="en-US" altLang="zh-CN" sz="2800" b="1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String name = "Pete " + "Seymour" ;</a:t>
            </a:r>
            <a:endParaRPr lang="en-US" altLang="zh-CN" sz="2800" b="1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String title = salutation + name ;</a:t>
            </a:r>
            <a:endParaRPr lang="en-US" altLang="zh-CN" sz="2400" b="1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则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title 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值：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Dr. Pete Seymour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  </a:t>
            </a: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9A9E5-13A2-45D8-8E2C-A28E257F48ED}" type="slidenum">
              <a:rPr lang="en-US" altLang="zh-CN"/>
            </a:fld>
            <a:endParaRPr lang="en-US" altLang="zh-CN"/>
          </a:p>
        </p:txBody>
      </p:sp>
      <p:sp>
        <p:nvSpPr>
          <p:cNvPr id="25603" name="Text Box 2"/>
          <p:cNvSpPr txBox="true">
            <a:spLocks noChangeArrowheads="true"/>
          </p:cNvSpPr>
          <p:nvPr/>
        </p:nvSpPr>
        <p:spPr bwMode="auto">
          <a:xfrm>
            <a:off x="1219200" y="609600"/>
            <a:ext cx="6665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右移操作符 </a:t>
            </a:r>
            <a:r>
              <a:rPr lang="en-US" altLang="zh-CN" sz="4000" b="1">
                <a:solidFill>
                  <a:schemeClr val="accent2"/>
                </a:solidFill>
                <a:ea typeface="宋体" pitchFamily="2" charset="-122"/>
              </a:rPr>
              <a:t>&gt;&gt; </a:t>
            </a: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和 </a:t>
            </a:r>
            <a:r>
              <a:rPr lang="en-US" altLang="zh-CN" sz="4000" b="1">
                <a:solidFill>
                  <a:schemeClr val="accent2"/>
                </a:solidFill>
                <a:ea typeface="宋体" pitchFamily="2" charset="-122"/>
              </a:rPr>
              <a:t>&gt;&gt;&gt;</a:t>
            </a:r>
            <a:endParaRPr lang="en-US" altLang="zh-CN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25604" name="Text Box 3"/>
          <p:cNvSpPr txBox="true">
            <a:spLocks noChangeArrowheads="true"/>
          </p:cNvSpPr>
          <p:nvPr/>
        </p:nvSpPr>
        <p:spPr bwMode="auto">
          <a:xfrm>
            <a:off x="1508125" y="2047875"/>
            <a:ext cx="567055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&gt;&gt; 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：带符号右移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	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1010 …   &gt;&gt; 2 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 111010...</a:t>
            </a:r>
            <a:endParaRPr lang="en-US" altLang="zh-CN" sz="2400">
              <a:solidFill>
                <a:schemeClr val="accent2"/>
              </a:solidFill>
              <a:ea typeface="宋体" pitchFamily="2" charset="-122"/>
              <a:sym typeface="Wingdings" panose="05000000000000000000" pitchFamily="2" charset="2"/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sz="2400">
              <a:solidFill>
                <a:schemeClr val="accent2"/>
              </a:solidFill>
              <a:ea typeface="宋体" pitchFamily="2" charset="-122"/>
              <a:sym typeface="Wingdings" panose="05000000000000000000" pitchFamily="2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&gt;&gt;&gt;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：无符号右移，以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0 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填充	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	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1010 … &gt;&gt;&gt; 2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 001010 ...</a:t>
            </a:r>
            <a:endParaRPr lang="en-US" altLang="zh-CN" sz="2800" b="1">
              <a:solidFill>
                <a:schemeClr val="accent2"/>
              </a:solidFill>
              <a:ea typeface="宋体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5DE5D-55DD-4F63-A434-49568E900B5B}" type="slidenum">
              <a:rPr lang="en-US" altLang="zh-CN"/>
            </a:fld>
            <a:endParaRPr lang="en-US" altLang="zh-CN"/>
          </a:p>
        </p:txBody>
      </p:sp>
      <p:sp>
        <p:nvSpPr>
          <p:cNvPr id="26627" name="Text Box 2"/>
          <p:cNvSpPr txBox="true">
            <a:spLocks noChangeArrowheads="true"/>
          </p:cNvSpPr>
          <p:nvPr/>
        </p:nvSpPr>
        <p:spPr bwMode="auto">
          <a:xfrm>
            <a:off x="1600200" y="685800"/>
            <a:ext cx="51323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4000" b="1">
                <a:solidFill>
                  <a:schemeClr val="accent2"/>
                </a:solidFill>
                <a:ea typeface="宋体" pitchFamily="2" charset="-122"/>
              </a:rPr>
              <a:t>Java </a:t>
            </a:r>
            <a:r>
              <a:rPr lang="zh-CN" altLang="zh-CN" sz="4000" b="1">
                <a:solidFill>
                  <a:schemeClr val="accent2"/>
                </a:solidFill>
                <a:ea typeface="宋体" pitchFamily="2" charset="-122"/>
              </a:rPr>
              <a:t>强制类型转换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6628" name="Text Box 3"/>
          <p:cNvSpPr txBox="true">
            <a:spLocks noChangeArrowheads="true"/>
          </p:cNvSpPr>
          <p:nvPr/>
        </p:nvSpPr>
        <p:spPr bwMode="auto">
          <a:xfrm>
            <a:off x="838200" y="1752600"/>
            <a:ext cx="77724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一般形式：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(type) expression</a:t>
            </a:r>
            <a:endParaRPr lang="en-US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	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例：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(float)x/2</a:t>
            </a:r>
            <a:endParaRPr lang="en-US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对强制类型转换的限制：</a:t>
            </a:r>
            <a:endParaRPr lang="zh-CN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	整型与浮点型可以相互转换，但基本类型</a:t>
            </a:r>
            <a:endParaRPr lang="zh-CN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     和数组、对象等复合类型之间不能互相转换。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FFD501-13B0-4644-BD14-025F6806B7A1}" type="slidenum">
              <a:rPr lang="en-US" altLang="zh-CN"/>
            </a:fld>
            <a:endParaRPr lang="en-US" altLang="zh-CN"/>
          </a:p>
        </p:txBody>
      </p:sp>
      <p:sp>
        <p:nvSpPr>
          <p:cNvPr id="27651" name="Rectangle 2"/>
          <p:cNvSpPr>
            <a:spLocks noChangeArrowheads="true"/>
          </p:cNvSpPr>
          <p:nvPr/>
        </p:nvSpPr>
        <p:spPr bwMode="auto">
          <a:xfrm>
            <a:off x="406400" y="587375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latin typeface="Arial Black" pitchFamily="34" charset="0"/>
                <a:ea typeface="宋体" pitchFamily="2" charset="-122"/>
              </a:rPr>
              <a:t>位操作示例</a:t>
            </a:r>
            <a:endParaRPr lang="zh-CN" altLang="en-US" sz="4000" b="1">
              <a:solidFill>
                <a:schemeClr val="accent2"/>
              </a:solidFill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27652" name="Rectangle 3"/>
          <p:cNvSpPr>
            <a:spLocks noChangeArrowheads="true"/>
          </p:cNvSpPr>
          <p:nvPr/>
        </p:nvSpPr>
        <p:spPr bwMode="auto">
          <a:xfrm>
            <a:off x="457200" y="1577975"/>
            <a:ext cx="73453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public class BitwiseDemo {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static final int VISIBLE = 1;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static final int DRAGGABLE = 2;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static final int SELECTABLE = 4;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static final int EDITABLE = 8;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public static void main(String[] args)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{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int flags = 0;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flags = flags | VISIBLE;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flags = flags | DRAGGABLE;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if ((flags &amp; VISIBLE) == VISIBLE) {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    if ((flags &amp; DRAGGABLE) == DRAGGABLE) {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         System.out.println("Flags are Visible and Draggable.");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    }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}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8065C-A537-4E40-A719-3562EC3B54E5}" type="slidenum">
              <a:rPr lang="en-US" altLang="zh-CN"/>
            </a:fld>
            <a:endParaRPr lang="en-US" altLang="zh-CN"/>
          </a:p>
        </p:txBody>
      </p:sp>
      <p:sp>
        <p:nvSpPr>
          <p:cNvPr id="28675" name="Rectangle 2"/>
          <p:cNvSpPr>
            <a:spLocks noGrp="true" noChangeArrowheads="true"/>
          </p:cNvSpPr>
          <p:nvPr/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endParaRPr kumimoji="0" lang="zh-CN" altLang="zh-CN" sz="4000">
              <a:solidFill>
                <a:schemeClr val="tx2"/>
              </a:solidFill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28676" name="Rectangle 3"/>
          <p:cNvSpPr>
            <a:spLocks noChangeArrowheads="true"/>
          </p:cNvSpPr>
          <p:nvPr/>
        </p:nvSpPr>
        <p:spPr bwMode="auto">
          <a:xfrm>
            <a:off x="685800" y="1828800"/>
            <a:ext cx="674528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altLang="zh-CN" sz="2000" b="1">
                <a:solidFill>
                  <a:schemeClr val="tx1"/>
                </a:solidFill>
                <a:ea typeface="宋体" pitchFamily="2" charset="-122"/>
              </a:rPr>
              <a:t>flags = flags | EDITABLE;</a:t>
            </a:r>
            <a:endParaRPr kumimoji="0"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endParaRPr kumimoji="0"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r>
              <a:rPr kumimoji="0" lang="en-US" altLang="zh-CN" sz="2000" b="1">
                <a:solidFill>
                  <a:schemeClr val="tx1"/>
                </a:solidFill>
                <a:ea typeface="宋体" pitchFamily="2" charset="-122"/>
              </a:rPr>
              <a:t>        if ((flags &amp; EDITABLE) == EDITABLE) {</a:t>
            </a:r>
            <a:endParaRPr kumimoji="0"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r>
              <a:rPr kumimoji="0" lang="en-US" altLang="zh-CN" sz="2000" b="1">
                <a:solidFill>
                  <a:schemeClr val="tx1"/>
                </a:solidFill>
                <a:ea typeface="宋体" pitchFamily="2" charset="-122"/>
              </a:rPr>
              <a:t>    	System.out.println("Flags are now also Editable.");</a:t>
            </a:r>
            <a:endParaRPr kumimoji="0"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r>
              <a:rPr kumimoji="0" lang="en-US" altLang="zh-CN" sz="2000" b="1">
                <a:solidFill>
                  <a:schemeClr val="tx1"/>
                </a:solidFill>
                <a:ea typeface="宋体" pitchFamily="2" charset="-122"/>
              </a:rPr>
              <a:t>        }</a:t>
            </a:r>
            <a:endParaRPr kumimoji="0"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r>
              <a:rPr kumimoji="0" lang="en-US" altLang="zh-CN" sz="2000" b="1">
                <a:solidFill>
                  <a:schemeClr val="tx1"/>
                </a:solidFill>
                <a:ea typeface="宋体" pitchFamily="2" charset="-122"/>
              </a:rPr>
              <a:t>    }</a:t>
            </a:r>
            <a:endParaRPr kumimoji="0"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r>
              <a:rPr kumimoji="0" lang="en-US" altLang="zh-CN" sz="2000" b="1">
                <a:solidFill>
                  <a:schemeClr val="tx1"/>
                </a:solidFill>
                <a:ea typeface="宋体" pitchFamily="2" charset="-122"/>
              </a:rPr>
              <a:t>}</a:t>
            </a:r>
            <a:endParaRPr kumimoji="0"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endParaRPr kumimoji="0" lang="en-US" altLang="zh-CN" sz="20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6436" name="Rectangle 4"/>
          <p:cNvSpPr>
            <a:spLocks noChangeArrowheads="true"/>
          </p:cNvSpPr>
          <p:nvPr/>
        </p:nvSpPr>
        <p:spPr bwMode="auto">
          <a:xfrm>
            <a:off x="762000" y="5562600"/>
            <a:ext cx="457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altLang="zh-CN" sz="2000" b="1">
                <a:solidFill>
                  <a:schemeClr val="tx1"/>
                </a:solidFill>
                <a:ea typeface="宋体" pitchFamily="2" charset="-122"/>
              </a:rPr>
              <a:t>Flags are Visible and Draggable.</a:t>
            </a:r>
            <a:endParaRPr kumimoji="0"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r>
              <a:rPr kumimoji="0" lang="en-US" altLang="zh-CN" sz="2000" b="1">
                <a:solidFill>
                  <a:schemeClr val="tx1"/>
                </a:solidFill>
                <a:ea typeface="宋体" pitchFamily="2" charset="-122"/>
              </a:rPr>
              <a:t>Flags are now also Editable.</a:t>
            </a:r>
            <a:endParaRPr kumimoji="0" lang="en-US" altLang="zh-CN" sz="20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8678" name="Rectangle 5"/>
          <p:cNvSpPr>
            <a:spLocks noChangeArrowheads="true"/>
          </p:cNvSpPr>
          <p:nvPr/>
        </p:nvSpPr>
        <p:spPr bwMode="auto">
          <a:xfrm>
            <a:off x="914400" y="4876800"/>
            <a:ext cx="1462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sz="2000" b="1">
                <a:solidFill>
                  <a:srgbClr val="FF0000"/>
                </a:solidFill>
                <a:ea typeface="宋体" pitchFamily="2" charset="-122"/>
              </a:rPr>
              <a:t>运行结果：</a:t>
            </a:r>
            <a:endParaRPr kumimoji="0" lang="zh-CN" altLang="en-US" sz="2000" b="1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" name="Text Box 6"/>
          <p:cNvSpPr txBox="true">
            <a:spLocks noChangeArrowheads="true"/>
          </p:cNvSpPr>
          <p:nvPr/>
        </p:nvSpPr>
        <p:spPr bwMode="auto">
          <a:xfrm>
            <a:off x="7667625" y="6508750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3-5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autoUpdateAnimBg="false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4421A-9364-4D88-B6E0-F1EFDD8EB4A6}" type="slidenum">
              <a:rPr lang="en-US" altLang="zh-CN"/>
            </a:fld>
            <a:endParaRPr lang="en-US" altLang="zh-CN"/>
          </a:p>
        </p:txBody>
      </p:sp>
      <p:sp>
        <p:nvSpPr>
          <p:cNvPr id="29699" name="Text Box 2"/>
          <p:cNvSpPr txBox="true">
            <a:spLocks noChangeArrowheads="true"/>
          </p:cNvSpPr>
          <p:nvPr/>
        </p:nvSpPr>
        <p:spPr bwMode="auto">
          <a:xfrm>
            <a:off x="2438400" y="609600"/>
            <a:ext cx="3213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流程控制</a:t>
            </a:r>
            <a:endParaRPr lang="zh-CN" altLang="en-US" sz="4000" b="1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29700" name="Text Box 3"/>
          <p:cNvSpPr txBox="true">
            <a:spLocks noChangeArrowheads="true"/>
          </p:cNvSpPr>
          <p:nvPr/>
        </p:nvSpPr>
        <p:spPr bwMode="auto">
          <a:xfrm>
            <a:off x="2286000" y="2133600"/>
            <a:ext cx="2436813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sym typeface="Webdings" panose="05030102010509060703" pitchFamily="18" charset="2"/>
              </a:rPr>
              <a:t>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 while</a:t>
            </a:r>
            <a:endParaRPr lang="en-US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sym typeface="Webdings" panose="05030102010509060703" pitchFamily="18" charset="2"/>
              </a:rPr>
              <a:t>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 do … while </a:t>
            </a:r>
            <a:endParaRPr lang="en-US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sym typeface="Webdings" panose="05030102010509060703" pitchFamily="18" charset="2"/>
              </a:rPr>
              <a:t>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 for </a:t>
            </a:r>
            <a:endParaRPr lang="en-US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sym typeface="Webdings" panose="05030102010509060703" pitchFamily="18" charset="2"/>
              </a:rPr>
              <a:t>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if … else </a:t>
            </a:r>
            <a:endParaRPr lang="en-US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sym typeface="Webdings" panose="05030102010509060703" pitchFamily="18" charset="2"/>
              </a:rPr>
              <a:t>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 switch</a:t>
            </a:r>
            <a:endParaRPr lang="en-US" altLang="zh-CN" sz="2800" b="1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15891-8AAB-477E-AAB8-74C4C0F77A7F}" type="slidenum">
              <a:rPr lang="en-US" altLang="zh-CN"/>
            </a:fld>
            <a:endParaRPr lang="en-US" altLang="zh-CN"/>
          </a:p>
        </p:txBody>
      </p:sp>
      <p:sp>
        <p:nvSpPr>
          <p:cNvPr id="3072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While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语句举例</a:t>
            </a:r>
            <a:endParaRPr lang="zh-CN" altLang="en-US" b="1" smtClean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0724" name="Rectangle 3"/>
          <p:cNvSpPr>
            <a:spLocks noChangeArrowheads="true"/>
          </p:cNvSpPr>
          <p:nvPr/>
        </p:nvSpPr>
        <p:spPr bwMode="auto">
          <a:xfrm>
            <a:off x="885825" y="1484313"/>
            <a:ext cx="8078788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public class WhileDemo {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public static void main(String[] args) {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String copyFromMe = "Copy this string until you " + 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                    "encounter the letter 'g'.";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StringBuffer copyToMe = new StringBuffer();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int i = 0;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char c = copyFromMe.charAt(i);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</a:t>
            </a: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while (c != 'g') {</a:t>
            </a:r>
            <a:endParaRPr lang="en-US" altLang="zh-CN" sz="2000" b="1">
              <a:solidFill>
                <a:schemeClr val="accent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            copyToMe.append(c);</a:t>
            </a:r>
            <a:endParaRPr lang="en-US" altLang="zh-CN" sz="2000" b="1">
              <a:solidFill>
                <a:schemeClr val="accent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            c = copyFromMe.charAt(++i);</a:t>
            </a:r>
            <a:endParaRPr lang="en-US" altLang="zh-CN" sz="2000" b="1">
              <a:solidFill>
                <a:schemeClr val="accent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        }</a:t>
            </a:r>
            <a:endParaRPr lang="en-US" altLang="zh-CN" sz="2000" b="1">
              <a:solidFill>
                <a:schemeClr val="accent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System.out.println(copyToMe);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}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0596" name="Text Box 4"/>
          <p:cNvSpPr txBox="true">
            <a:spLocks noChangeArrowheads="true"/>
          </p:cNvSpPr>
          <p:nvPr/>
        </p:nvSpPr>
        <p:spPr bwMode="auto">
          <a:xfrm>
            <a:off x="5943600" y="4572000"/>
            <a:ext cx="22288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Copy this strin</a:t>
            </a:r>
            <a:endParaRPr lang="en-US" altLang="zh-CN" sz="24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0726" name="Rectangle 5"/>
          <p:cNvSpPr>
            <a:spLocks noChangeArrowheads="true"/>
          </p:cNvSpPr>
          <p:nvPr/>
        </p:nvSpPr>
        <p:spPr bwMode="auto">
          <a:xfrm>
            <a:off x="5867400" y="39624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ea typeface="宋体" pitchFamily="2" charset="-122"/>
                <a:hlinkClick r:id="rId1"/>
              </a:rPr>
              <a:t>结果：</a:t>
            </a:r>
            <a:endParaRPr lang="zh-CN" altLang="en-US" sz="24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" name="Text Box 6"/>
          <p:cNvSpPr txBox="true">
            <a:spLocks noChangeArrowheads="true"/>
          </p:cNvSpPr>
          <p:nvPr/>
        </p:nvSpPr>
        <p:spPr bwMode="auto">
          <a:xfrm>
            <a:off x="7667625" y="6508750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3-6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true" autoUpdateAnimBg="false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DE953D-118F-4044-BAB2-42A1B355A275}" type="slidenum">
              <a:rPr lang="en-US" altLang="zh-CN"/>
            </a:fld>
            <a:endParaRPr lang="en-US" altLang="zh-CN"/>
          </a:p>
        </p:txBody>
      </p:sp>
      <p:sp>
        <p:nvSpPr>
          <p:cNvPr id="3174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do-while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语句示例</a:t>
            </a:r>
            <a:endParaRPr lang="zh-CN" altLang="en-US" b="1" smtClean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748" name="Rectangle 3"/>
          <p:cNvSpPr>
            <a:spLocks noChangeArrowheads="true"/>
          </p:cNvSpPr>
          <p:nvPr/>
        </p:nvSpPr>
        <p:spPr bwMode="auto">
          <a:xfrm>
            <a:off x="884238" y="1482725"/>
            <a:ext cx="6486525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public class DoWhileDemo {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public static void main(String[] args) {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String copyFromMe = "Copy this string until you " +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                    "encounter the letter 'g'.";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StringBuffer copyToMe = new StringBuffer();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int i = 0;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char c = copyFromMe.charAt(i);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</a:t>
            </a: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do {</a:t>
            </a:r>
            <a:endParaRPr lang="en-US" altLang="zh-CN" sz="2000" b="1">
              <a:solidFill>
                <a:schemeClr val="accent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            copyToMe.append(c);</a:t>
            </a:r>
            <a:endParaRPr lang="en-US" altLang="zh-CN" sz="2000" b="1">
              <a:solidFill>
                <a:schemeClr val="accent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            c = copyFromMe.charAt(++i);</a:t>
            </a:r>
            <a:endParaRPr lang="en-US" altLang="zh-CN" sz="2000" b="1">
              <a:solidFill>
                <a:schemeClr val="accent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        } while (c != 'g');</a:t>
            </a:r>
            <a:endParaRPr lang="en-US" altLang="zh-CN" sz="2000" b="1">
              <a:solidFill>
                <a:schemeClr val="accent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System.out.println(copyToMe);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}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2644" name="Text Box 4"/>
          <p:cNvSpPr txBox="true">
            <a:spLocks noChangeArrowheads="true"/>
          </p:cNvSpPr>
          <p:nvPr/>
        </p:nvSpPr>
        <p:spPr bwMode="auto">
          <a:xfrm>
            <a:off x="5945188" y="4570413"/>
            <a:ext cx="222726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Copy this strin</a:t>
            </a:r>
            <a:endParaRPr lang="en-US" altLang="zh-CN" sz="24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50" name="Rectangle 5"/>
          <p:cNvSpPr>
            <a:spLocks noChangeArrowheads="true"/>
          </p:cNvSpPr>
          <p:nvPr/>
        </p:nvSpPr>
        <p:spPr bwMode="auto">
          <a:xfrm>
            <a:off x="5865813" y="396240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ea typeface="宋体" pitchFamily="2" charset="-122"/>
                <a:hlinkClick r:id="rId1"/>
              </a:rPr>
              <a:t>结果：</a:t>
            </a:r>
            <a:endParaRPr lang="zh-CN" altLang="en-US" sz="24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" name="Text Box 6"/>
          <p:cNvSpPr txBox="true">
            <a:spLocks noChangeArrowheads="true"/>
          </p:cNvSpPr>
          <p:nvPr/>
        </p:nvSpPr>
        <p:spPr bwMode="auto">
          <a:xfrm>
            <a:off x="7667625" y="6508750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3-7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true" autoUpdateAnimBg="false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17EBE6-9D4D-4788-9F57-5F6750AFE468}" type="slidenum">
              <a:rPr lang="en-US" altLang="zh-CN"/>
            </a:fld>
            <a:endParaRPr lang="en-US" altLang="zh-CN"/>
          </a:p>
        </p:txBody>
      </p:sp>
      <p:sp>
        <p:nvSpPr>
          <p:cNvPr id="3277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      JDK1.6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中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for 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循环的优化</a:t>
            </a:r>
            <a:endParaRPr lang="zh-CN" altLang="en-US" b="1" smtClean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2772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885950"/>
            <a:ext cx="8178800" cy="34877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将一个集合作为一个整体放入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for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循环中，在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for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循环中可将集合中的元素进行逐个处理。 </a:t>
            </a:r>
            <a:endParaRPr lang="zh-CN" altLang="en-US" b="1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    </a:t>
            </a:r>
            <a:r>
              <a:rPr lang="de-DE" altLang="zh-CN" sz="2400" b="1" smtClean="0">
                <a:solidFill>
                  <a:schemeClr val="accent2"/>
                </a:solidFill>
                <a:latin typeface="Times New Roman" pitchFamily="18" charset="0"/>
              </a:rPr>
              <a:t>String[] names = {"Wang","Zhang","Li","Wu"};</a:t>
            </a:r>
            <a:endParaRPr lang="de-DE" altLang="zh-CN" sz="2400" b="1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de-DE" sz="2400" b="1" smtClean="0">
                <a:solidFill>
                  <a:schemeClr val="accent2"/>
                </a:solidFill>
                <a:latin typeface="Times New Roman" pitchFamily="18" charset="0"/>
              </a:rPr>
              <a:t>　　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</a:rPr>
              <a:t>for(String option: names) {</a:t>
            </a:r>
            <a:endParaRPr lang="en-US" altLang="zh-CN" sz="2400" b="1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</a:rPr>
              <a:t>　　    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</a:rPr>
              <a:t>System.out.println(option);</a:t>
            </a:r>
            <a:endParaRPr lang="en-US" altLang="zh-CN" sz="2400" b="1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</a:rPr>
              <a:t>       }</a:t>
            </a:r>
            <a:endParaRPr lang="en-US" altLang="zh-CN" sz="2400" b="1" smtClean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" name="Text Box 6"/>
          <p:cNvSpPr txBox="true">
            <a:spLocks noChangeArrowheads="true"/>
          </p:cNvSpPr>
          <p:nvPr/>
        </p:nvSpPr>
        <p:spPr bwMode="auto">
          <a:xfrm>
            <a:off x="7667625" y="6508750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3-8</a:t>
            </a:r>
            <a:r>
              <a:rPr lang="zh-CN" altLang="en-US"/>
              <a:t>、</a:t>
            </a:r>
            <a:r>
              <a:rPr lang="en-US" altLang="zh-CN"/>
              <a:t>9</a:t>
            </a:r>
            <a:r>
              <a:rPr lang="zh-CN" altLang="en-US"/>
              <a:t>、</a:t>
            </a:r>
            <a:r>
              <a:rPr lang="en-US" altLang="zh-CN"/>
              <a:t>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FE158D-6497-413A-8B7D-457AE4516AA7}" type="slidenum">
              <a:rPr lang="en-US" altLang="zh-CN"/>
            </a:fld>
            <a:endParaRPr lang="en-US" altLang="zh-CN"/>
          </a:p>
        </p:txBody>
      </p:sp>
      <p:sp>
        <p:nvSpPr>
          <p:cNvPr id="7171" name="Rectangle 2"/>
          <p:cNvSpPr>
            <a:spLocks noChangeArrowheads="true"/>
          </p:cNvSpPr>
          <p:nvPr/>
        </p:nvSpPr>
        <p:spPr bwMode="auto">
          <a:xfrm>
            <a:off x="990600" y="1828800"/>
            <a:ext cx="77089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zh-CN" sz="2400" b="1">
                <a:solidFill>
                  <a:schemeClr val="accent2"/>
                </a:solidFill>
                <a:ea typeface="宋体" pitchFamily="2" charset="-122"/>
                <a:sym typeface="Webdings" panose="05030102010509060703" pitchFamily="18" charset="2"/>
              </a:rPr>
              <a:t>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风格约定：</a:t>
            </a:r>
            <a:endParaRPr lang="zh-CN" altLang="en-US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    	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_,$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不作为变量名、方法名开头</a:t>
            </a:r>
            <a:endParaRPr lang="zh-CN" altLang="en-US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 	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 变量名、方法名首单词小写，其余单词只有</a:t>
            </a:r>
            <a:endParaRPr lang="zh-CN" altLang="en-US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	    首字母大写 如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anyVariableWorld</a:t>
            </a:r>
            <a:endParaRPr lang="en-US" altLang="zh-CN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 	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类名、接口名首单词第一个字母大写。</a:t>
            </a:r>
            <a:endParaRPr lang="zh-CN" altLang="en-US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	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常量：完全大写</a:t>
            </a:r>
            <a:endParaRPr lang="zh-CN" altLang="en-US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 	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注释：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//     		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注释一行</a:t>
            </a:r>
            <a:endParaRPr lang="zh-CN" altLang="en-US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            	    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/*    */	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注释一行或多行</a:t>
            </a:r>
            <a:endParaRPr lang="zh-CN" altLang="en-US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             	    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/** 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可用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javadoc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命令转化为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HTML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文件*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/</a:t>
            </a:r>
            <a:endParaRPr lang="en-US" altLang="zh-CN" sz="2400" b="1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7172" name="Text Box 3"/>
          <p:cNvSpPr txBox="true">
            <a:spLocks noChangeArrowheads="true"/>
          </p:cNvSpPr>
          <p:nvPr/>
        </p:nvSpPr>
        <p:spPr bwMode="auto">
          <a:xfrm>
            <a:off x="2346325" y="573088"/>
            <a:ext cx="4313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标识符</a:t>
            </a:r>
            <a:endParaRPr lang="zh-CN" altLang="en-US" sz="4000" b="1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FAC32-DE88-419D-9921-7518B481354D}" type="slidenum">
              <a:rPr lang="en-US" altLang="zh-CN"/>
            </a:fld>
            <a:endParaRPr lang="en-US" altLang="zh-CN"/>
          </a:p>
        </p:txBody>
      </p:sp>
      <p:sp>
        <p:nvSpPr>
          <p:cNvPr id="33795" name="Text Box 2"/>
          <p:cNvSpPr txBox="true">
            <a:spLocks noChangeArrowheads="true"/>
          </p:cNvSpPr>
          <p:nvPr/>
        </p:nvSpPr>
        <p:spPr bwMode="auto">
          <a:xfrm>
            <a:off x="2133600" y="685800"/>
            <a:ext cx="4383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特殊跳转语句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3796" name="Text Box 3"/>
          <p:cNvSpPr txBox="true">
            <a:spLocks noChangeArrowheads="true"/>
          </p:cNvSpPr>
          <p:nvPr/>
        </p:nvSpPr>
        <p:spPr bwMode="auto">
          <a:xfrm>
            <a:off x="1219200" y="1752600"/>
            <a:ext cx="74041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  <a:sym typeface="Webdings" panose="05030102010509060703" pitchFamily="18" charset="2"/>
              </a:rPr>
              <a:t>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 break [label]</a:t>
            </a:r>
            <a:endParaRPr lang="en-US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    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从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switch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语句、循环语句中跳出。</a:t>
            </a:r>
            <a:endParaRPr lang="zh-CN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zh-CN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continue [label]</a:t>
            </a:r>
            <a:endParaRPr lang="en-US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    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跳过标号循环体的其余部分，不带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label 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跳过</a:t>
            </a:r>
            <a:endParaRPr lang="zh-CN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    最内层循环的剩余语句。</a:t>
            </a:r>
            <a:endParaRPr lang="zh-CN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label: statement</a:t>
            </a:r>
            <a:endParaRPr lang="en-US" altLang="zh-CN" sz="2800" b="1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D37E3-A57E-4F64-89B7-937002417B39}" type="slidenum">
              <a:rPr lang="en-US" altLang="zh-CN"/>
            </a:fld>
            <a:endParaRPr lang="en-US" altLang="zh-CN"/>
          </a:p>
        </p:txBody>
      </p:sp>
      <p:sp>
        <p:nvSpPr>
          <p:cNvPr id="34819" name="Text Box 2"/>
          <p:cNvSpPr txBox="true">
            <a:spLocks noChangeArrowheads="true"/>
          </p:cNvSpPr>
          <p:nvPr/>
        </p:nvSpPr>
        <p:spPr bwMode="auto">
          <a:xfrm>
            <a:off x="2727325" y="782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zh-CN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4820" name="Text Box 3"/>
          <p:cNvSpPr txBox="true">
            <a:spLocks noChangeArrowheads="true"/>
          </p:cNvSpPr>
          <p:nvPr/>
        </p:nvSpPr>
        <p:spPr bwMode="auto">
          <a:xfrm>
            <a:off x="2133600" y="685800"/>
            <a:ext cx="424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特殊跳转语句举例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4821" name="Text Box 4"/>
          <p:cNvSpPr txBox="true">
            <a:spLocks noChangeArrowheads="true"/>
          </p:cNvSpPr>
          <p:nvPr/>
        </p:nvSpPr>
        <p:spPr bwMode="auto">
          <a:xfrm>
            <a:off x="533400" y="1676400"/>
            <a:ext cx="6130925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zh-CN" sz="2000" b="1">
                <a:solidFill>
                  <a:schemeClr val="accent1"/>
                </a:solidFill>
                <a:ea typeface="宋体" pitchFamily="2" charset="-122"/>
              </a:rPr>
              <a:t>1</a:t>
            </a:r>
            <a:r>
              <a:rPr lang="zh-CN" altLang="zh-CN" sz="2000" b="1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loop:  while (true){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2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		for( … ){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3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switch( ){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4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	case -1: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5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	case '\n':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6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		</a:t>
            </a: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break loop ;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7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	…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8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}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9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}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10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   }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11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test:  for( … ){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12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    …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13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    while(… ){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14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if( …){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15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…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16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</a:t>
            </a: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continue test ;</a:t>
            </a:r>
            <a:endParaRPr lang="en-US" altLang="zh-CN" sz="2000" b="1">
              <a:solidFill>
                <a:schemeClr val="accent1"/>
              </a:solidFill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17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  	}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18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    }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19          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8005" name="Text Box 5"/>
          <p:cNvSpPr txBox="true">
            <a:spLocks noChangeArrowheads="true"/>
          </p:cNvSpPr>
          <p:nvPr/>
        </p:nvSpPr>
        <p:spPr bwMode="auto">
          <a:xfrm>
            <a:off x="6561138" y="2819400"/>
            <a:ext cx="2582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accent1"/>
                </a:solidFill>
                <a:ea typeface="宋体" pitchFamily="2" charset="-122"/>
              </a:rPr>
              <a:t>//</a:t>
            </a:r>
            <a:r>
              <a:rPr lang="zh-CN" altLang="en-US" sz="2400" b="1">
                <a:solidFill>
                  <a:schemeClr val="accent1"/>
                </a:solidFill>
                <a:ea typeface="宋体" pitchFamily="2" charset="-122"/>
              </a:rPr>
              <a:t>跳出</a:t>
            </a:r>
            <a:r>
              <a:rPr lang="en-US" altLang="zh-CN" sz="2400" b="1">
                <a:solidFill>
                  <a:schemeClr val="accent1"/>
                </a:solidFill>
                <a:ea typeface="宋体" pitchFamily="2" charset="-122"/>
              </a:rPr>
              <a:t>while</a:t>
            </a:r>
            <a:r>
              <a:rPr lang="zh-CN" altLang="zh-CN" sz="2400" b="1">
                <a:solidFill>
                  <a:schemeClr val="accent1"/>
                </a:solidFill>
                <a:ea typeface="宋体" pitchFamily="2" charset="-122"/>
              </a:rPr>
              <a:t>去11行</a:t>
            </a:r>
            <a:endParaRPr lang="zh-CN" altLang="en-US" sz="2400" b="1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28006" name="Text Box 6"/>
          <p:cNvSpPr txBox="true">
            <a:spLocks noChangeArrowheads="true"/>
          </p:cNvSpPr>
          <p:nvPr/>
        </p:nvSpPr>
        <p:spPr bwMode="auto">
          <a:xfrm>
            <a:off x="5165725" y="5222875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accent1"/>
                </a:solidFill>
                <a:ea typeface="宋体" pitchFamily="2" charset="-122"/>
              </a:rPr>
              <a:t>// </a:t>
            </a:r>
            <a:r>
              <a:rPr lang="zh-CN" altLang="en-US" sz="2400" b="1">
                <a:solidFill>
                  <a:schemeClr val="accent1"/>
                </a:solidFill>
                <a:ea typeface="宋体" pitchFamily="2" charset="-122"/>
              </a:rPr>
              <a:t>跳到</a:t>
            </a:r>
            <a:r>
              <a:rPr lang="en-US" altLang="zh-CN" sz="2400" b="1">
                <a:solidFill>
                  <a:schemeClr val="accent1"/>
                </a:solidFill>
                <a:ea typeface="宋体" pitchFamily="2" charset="-122"/>
              </a:rPr>
              <a:t>11</a:t>
            </a:r>
            <a:r>
              <a:rPr lang="zh-CN" altLang="en-US" sz="2400" b="1">
                <a:solidFill>
                  <a:schemeClr val="accent1"/>
                </a:solidFill>
                <a:ea typeface="宋体" pitchFamily="2" charset="-122"/>
              </a:rPr>
              <a:t>行</a:t>
            </a:r>
            <a:endParaRPr lang="zh-CN" altLang="en-US" sz="2400" b="1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0" name="Text Box 6"/>
          <p:cNvSpPr txBox="true">
            <a:spLocks noChangeArrowheads="true"/>
          </p:cNvSpPr>
          <p:nvPr/>
        </p:nvSpPr>
        <p:spPr bwMode="auto">
          <a:xfrm>
            <a:off x="7000875" y="6508750"/>
            <a:ext cx="2108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3-11</a:t>
            </a:r>
            <a:r>
              <a:rPr lang="zh-CN" altLang="en-US"/>
              <a:t>、</a:t>
            </a:r>
            <a:r>
              <a:rPr lang="en-US" altLang="zh-CN"/>
              <a:t>12</a:t>
            </a:r>
            <a:r>
              <a:rPr lang="zh-CN" altLang="en-US"/>
              <a:t>、</a:t>
            </a:r>
            <a:r>
              <a:rPr lang="en-US" altLang="zh-CN"/>
              <a:t>13</a:t>
            </a:r>
            <a:r>
              <a:rPr lang="zh-CN" altLang="en-US"/>
              <a:t>、</a:t>
            </a:r>
            <a:r>
              <a:rPr lang="en-US" altLang="zh-CN"/>
              <a:t>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utoUpdateAnimBg="false"/>
      <p:bldP spid="128006" grpId="0" autoUpdateAnimBg="false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A7A5A-3401-4B5F-B727-959E337E937B}" type="slidenum">
              <a:rPr lang="en-US" altLang="zh-CN"/>
            </a:fld>
            <a:endParaRPr lang="en-US" altLang="zh-CN"/>
          </a:p>
        </p:txBody>
      </p:sp>
      <p:sp>
        <p:nvSpPr>
          <p:cNvPr id="35843" name="Text Box 2"/>
          <p:cNvSpPr txBox="true">
            <a:spLocks noChangeArrowheads="true"/>
          </p:cNvSpPr>
          <p:nvPr/>
        </p:nvSpPr>
        <p:spPr bwMode="auto">
          <a:xfrm>
            <a:off x="3276600" y="685800"/>
            <a:ext cx="1203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数组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5844" name="Text Box 3"/>
          <p:cNvSpPr txBox="true">
            <a:spLocks noChangeArrowheads="true"/>
          </p:cNvSpPr>
          <p:nvPr/>
        </p:nvSpPr>
        <p:spPr bwMode="auto">
          <a:xfrm>
            <a:off x="2057400" y="1752600"/>
            <a:ext cx="4459288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声明数组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数组的创建与初始化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多维数组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数组拷贝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77E07-9D67-4A92-A19D-B855C62C18C9}" type="slidenum">
              <a:rPr lang="en-US" altLang="zh-CN"/>
            </a:fld>
            <a:endParaRPr lang="en-US" altLang="zh-CN"/>
          </a:p>
        </p:txBody>
      </p:sp>
      <p:sp>
        <p:nvSpPr>
          <p:cNvPr id="3686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chemeClr val="accent2"/>
                </a:solidFill>
              </a:rPr>
              <a:t>数组</a:t>
            </a:r>
            <a:endParaRPr lang="zh-CN" altLang="en-US" b="1" smtClean="0">
              <a:solidFill>
                <a:schemeClr val="accent2"/>
              </a:solidFill>
            </a:endParaRPr>
          </a:p>
        </p:txBody>
      </p:sp>
      <p:sp>
        <p:nvSpPr>
          <p:cNvPr id="36868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885950"/>
            <a:ext cx="8178800" cy="34877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数组中的元素都是同一种类型。</a:t>
            </a:r>
            <a:endParaRPr lang="zh-CN" altLang="en-US" b="1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数组的长度在创建的时候确定，并且在创建后固定不变。</a:t>
            </a:r>
            <a:endParaRPr lang="zh-CN" altLang="en-US" b="1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如果要建立存储不同类型数据的集合，或者要求集合的长度可以动态变化，可以使用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collection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（集合）类。</a:t>
            </a:r>
            <a:endParaRPr lang="zh-CN" altLang="en-US" b="1" smtClean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CB457-BBE9-481F-9136-1439AC3E130C}" type="slidenum">
              <a:rPr lang="en-US" altLang="zh-CN"/>
            </a:fld>
            <a:endParaRPr lang="en-US" altLang="zh-CN"/>
          </a:p>
        </p:txBody>
      </p:sp>
      <p:sp>
        <p:nvSpPr>
          <p:cNvPr id="37891" name="Text Box 2"/>
          <p:cNvSpPr txBox="true">
            <a:spLocks noChangeArrowheads="true"/>
          </p:cNvSpPr>
          <p:nvPr/>
        </p:nvSpPr>
        <p:spPr bwMode="auto">
          <a:xfrm>
            <a:off x="2133600" y="704850"/>
            <a:ext cx="2190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数组声明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7892" name="Text Box 3"/>
          <p:cNvSpPr txBox="true">
            <a:spLocks noChangeArrowheads="true"/>
          </p:cNvSpPr>
          <p:nvPr/>
        </p:nvSpPr>
        <p:spPr bwMode="auto">
          <a:xfrm>
            <a:off x="1258888" y="1676400"/>
            <a:ext cx="769620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</a:rPr>
              <a:t>可以声明基本类型和类类型的数组</a:t>
            </a:r>
            <a:endParaRPr lang="zh-CN" altLang="en-US" sz="32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声明包含两部分：数组类型与数组名称</a:t>
            </a:r>
            <a:endParaRPr lang="zh-CN" altLang="en-US" sz="3200" b="1">
              <a:solidFill>
                <a:schemeClr val="accent2"/>
              </a:solidFill>
              <a:ea typeface="宋体" pitchFamily="2" charset="-122"/>
              <a:sym typeface="Wingdings" panose="05000000000000000000" pitchFamily="2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</a:rPr>
              <a:t>格式：</a:t>
            </a:r>
            <a:endParaRPr lang="zh-CN" altLang="en-US" sz="32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3200" b="1">
                <a:solidFill>
                  <a:schemeClr val="accent2"/>
                </a:solidFill>
                <a:ea typeface="宋体" pitchFamily="2" charset="-122"/>
              </a:rPr>
              <a:t>    </a:t>
            </a:r>
            <a:r>
              <a:rPr lang="en-US" altLang="zh-CN" sz="3200" b="1">
                <a:solidFill>
                  <a:schemeClr val="accent2"/>
                </a:solidFill>
                <a:ea typeface="宋体" pitchFamily="2" charset="-122"/>
              </a:rPr>
              <a:t>C,C++  </a:t>
            </a:r>
            <a:r>
              <a:rPr lang="zh-CN" altLang="zh-CN" sz="3200" b="1">
                <a:solidFill>
                  <a:schemeClr val="accent2"/>
                </a:solidFill>
                <a:ea typeface="宋体" pitchFamily="2" charset="-122"/>
              </a:rPr>
              <a:t>标准形式：</a:t>
            </a:r>
            <a:endParaRPr lang="zh-CN" altLang="zh-CN" sz="32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320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3200" b="1">
                <a:solidFill>
                  <a:schemeClr val="tx1"/>
                </a:solidFill>
                <a:ea typeface="宋体" pitchFamily="2" charset="-122"/>
              </a:rPr>
              <a:t>char   s[];   </a:t>
            </a:r>
            <a:endParaRPr lang="en-US" altLang="zh-CN" sz="32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1"/>
                </a:solidFill>
                <a:ea typeface="宋体" pitchFamily="2" charset="-122"/>
              </a:rPr>
              <a:t>	Point p[];  </a:t>
            </a:r>
            <a:endParaRPr lang="en-US" altLang="zh-CN" sz="32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sz="32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1"/>
                </a:solidFill>
                <a:ea typeface="宋体" pitchFamily="2" charset="-122"/>
              </a:rPr>
              <a:t>	char[] s,m,n;</a:t>
            </a:r>
            <a:endParaRPr lang="en-US" altLang="zh-CN" sz="32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1"/>
                </a:solidFill>
                <a:ea typeface="宋体" pitchFamily="2" charset="-122"/>
              </a:rPr>
              <a:t> 	Point[] p;</a:t>
            </a:r>
            <a:endParaRPr lang="en-US" altLang="zh-CN" sz="3200" b="1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3BC8F9-7C0B-4AC2-90AD-280F021C8923}" type="slidenum">
              <a:rPr lang="en-US" altLang="zh-CN"/>
            </a:fld>
            <a:endParaRPr lang="en-US" altLang="zh-CN"/>
          </a:p>
        </p:txBody>
      </p:sp>
      <p:sp>
        <p:nvSpPr>
          <p:cNvPr id="3891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chemeClr val="accent2"/>
                </a:solidFill>
              </a:rPr>
              <a:t>数组声明</a:t>
            </a:r>
            <a:endParaRPr lang="zh-CN" altLang="en-US" b="1" smtClean="0">
              <a:solidFill>
                <a:schemeClr val="accent2"/>
              </a:solidFill>
            </a:endParaRPr>
          </a:p>
        </p:txBody>
      </p:sp>
      <p:sp>
        <p:nvSpPr>
          <p:cNvPr id="38916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885950"/>
            <a:ext cx="8178800" cy="17589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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在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Java</a:t>
            </a:r>
            <a:r>
              <a:rPr lang="zh-CN" altLang="zh-CN" b="1" smtClean="0">
                <a:solidFill>
                  <a:schemeClr val="accent2"/>
                </a:solidFill>
                <a:latin typeface="Times New Roman" pitchFamily="18" charset="0"/>
              </a:rPr>
              <a:t>中</a:t>
            </a:r>
            <a:r>
              <a:rPr lang="zh-CN" altLang="zh-CN" b="1" smtClean="0">
                <a:solidFill>
                  <a:srgbClr val="FF0000"/>
                </a:solidFill>
                <a:latin typeface="Times New Roman" pitchFamily="18" charset="0"/>
              </a:rPr>
              <a:t>数组作为类来处理</a:t>
            </a:r>
            <a:r>
              <a:rPr lang="zh-CN" altLang="zh-CN" b="1" smtClean="0">
                <a:solidFill>
                  <a:schemeClr val="accent2"/>
                </a:solidFill>
                <a:latin typeface="Times New Roman" pitchFamily="18" charset="0"/>
              </a:rPr>
              <a:t>，所以数组声明并不创建实例对象，而是创建一个可用来引用该数组的引用。</a:t>
            </a:r>
            <a:endParaRPr lang="zh-CN" altLang="en-US" b="1" smtClean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D6018F-31D5-4F54-84A3-DF30ECD56D6D}" type="slidenum">
              <a:rPr lang="en-US" altLang="zh-CN"/>
            </a:fld>
            <a:endParaRPr lang="en-US" altLang="zh-CN"/>
          </a:p>
        </p:txBody>
      </p:sp>
      <p:sp>
        <p:nvSpPr>
          <p:cNvPr id="39939" name="Text Box 2"/>
          <p:cNvSpPr txBox="true">
            <a:spLocks noChangeArrowheads="true"/>
          </p:cNvSpPr>
          <p:nvPr/>
        </p:nvSpPr>
        <p:spPr bwMode="auto">
          <a:xfrm>
            <a:off x="1371600" y="762000"/>
            <a:ext cx="27574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数组的创建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9940" name="Text Box 3"/>
          <p:cNvSpPr txBox="true">
            <a:spLocks noChangeArrowheads="true"/>
          </p:cNvSpPr>
          <p:nvPr/>
        </p:nvSpPr>
        <p:spPr bwMode="auto">
          <a:xfrm>
            <a:off x="685800" y="1905000"/>
            <a:ext cx="8278813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可以象其它对象一样，使用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new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来创建，格式：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new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</a:rPr>
              <a:t>elementType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[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</a:rPr>
              <a:t>arraySize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] </a:t>
            </a:r>
            <a:endParaRPr lang="en-US" altLang="zh-CN" sz="280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zh-CN" altLang="zh-CN" sz="280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zh-CN" altLang="zh-CN" sz="280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tx1"/>
                </a:solidFill>
                <a:ea typeface="宋体" pitchFamily="2" charset="-122"/>
              </a:rPr>
              <a:t>例：</a:t>
            </a:r>
            <a:r>
              <a:rPr lang="zh-CN" altLang="zh-CN" sz="2800">
                <a:solidFill>
                  <a:schemeClr val="tx1"/>
                </a:solidFill>
                <a:ea typeface="宋体" pitchFamily="2" charset="-122"/>
              </a:rPr>
              <a:t>   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zh-CN" altLang="zh-CN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ea typeface="宋体" pitchFamily="2" charset="-122"/>
              </a:rPr>
              <a:t>s = new char[20]; 	//</a:t>
            </a:r>
            <a:r>
              <a:rPr lang="zh-CN" altLang="en-US" sz="2800" b="1">
                <a:solidFill>
                  <a:schemeClr val="tx1"/>
                </a:solidFill>
                <a:ea typeface="宋体" pitchFamily="2" charset="-122"/>
              </a:rPr>
              <a:t>创建有</a:t>
            </a:r>
            <a:r>
              <a:rPr lang="en-US" altLang="zh-CN" sz="2800" b="1">
                <a:solidFill>
                  <a:schemeClr val="tx1"/>
                </a:solidFill>
                <a:ea typeface="宋体" pitchFamily="2" charset="-122"/>
              </a:rPr>
              <a:t>20</a:t>
            </a:r>
            <a:r>
              <a:rPr lang="zh-CN" altLang="en-US" sz="2800" b="1">
                <a:solidFill>
                  <a:schemeClr val="tx1"/>
                </a:solidFill>
                <a:ea typeface="宋体" pitchFamily="2" charset="-122"/>
              </a:rPr>
              <a:t>个字符的数组</a:t>
            </a:r>
            <a:endParaRPr lang="zh-CN" altLang="en-US" sz="28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800" b="1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sz="2800" b="1">
                <a:solidFill>
                  <a:schemeClr val="tx1"/>
                </a:solidFill>
                <a:ea typeface="宋体" pitchFamily="2" charset="-122"/>
              </a:rPr>
              <a:t>p = new Point[100];    //</a:t>
            </a:r>
            <a:r>
              <a:rPr lang="zh-CN" altLang="zh-CN" sz="2800" b="1">
                <a:solidFill>
                  <a:schemeClr val="tx1"/>
                </a:solidFill>
                <a:ea typeface="宋体" pitchFamily="2" charset="-122"/>
              </a:rPr>
              <a:t>创建100个</a:t>
            </a:r>
            <a:r>
              <a:rPr lang="en-US" altLang="zh-CN" sz="2800" b="1">
                <a:solidFill>
                  <a:schemeClr val="tx1"/>
                </a:solidFill>
                <a:ea typeface="宋体" pitchFamily="2" charset="-122"/>
              </a:rPr>
              <a:t>Point</a:t>
            </a:r>
            <a:r>
              <a:rPr lang="zh-CN" altLang="en-US" sz="2800" b="1">
                <a:solidFill>
                  <a:schemeClr val="tx1"/>
                </a:solidFill>
                <a:ea typeface="宋体" pitchFamily="2" charset="-122"/>
              </a:rPr>
              <a:t>的</a:t>
            </a:r>
            <a:r>
              <a:rPr lang="zh-CN" altLang="zh-CN" sz="2800" b="1">
                <a:solidFill>
                  <a:schemeClr val="tx1"/>
                </a:solidFill>
                <a:ea typeface="宋体" pitchFamily="2" charset="-122"/>
              </a:rPr>
              <a:t>引用数组</a:t>
            </a:r>
            <a:endParaRPr lang="zh-CN" altLang="zh-CN" sz="28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zh-CN" altLang="zh-CN" sz="280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zh-CN" sz="2800">
                <a:solidFill>
                  <a:schemeClr val="tx1"/>
                </a:solidFill>
                <a:ea typeface="宋体" pitchFamily="2" charset="-122"/>
              </a:rPr>
              <a:t>    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766D17-15CA-4CFF-8352-3B62D3F3EB88}" type="slidenum">
              <a:rPr lang="en-US" altLang="zh-CN"/>
            </a:fld>
            <a:endParaRPr lang="en-US" altLang="zh-CN"/>
          </a:p>
        </p:txBody>
      </p:sp>
      <p:sp>
        <p:nvSpPr>
          <p:cNvPr id="40963" name="Text Box 2"/>
          <p:cNvSpPr txBox="true">
            <a:spLocks noChangeArrowheads="true"/>
          </p:cNvSpPr>
          <p:nvPr/>
        </p:nvSpPr>
        <p:spPr bwMode="auto">
          <a:xfrm>
            <a:off x="1600200" y="609600"/>
            <a:ext cx="3238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数组的初始化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0964" name="Text Box 3"/>
          <p:cNvSpPr txBox="true">
            <a:spLocks noChangeArrowheads="true"/>
          </p:cNvSpPr>
          <p:nvPr/>
        </p:nvSpPr>
        <p:spPr bwMode="auto">
          <a:xfrm>
            <a:off x="609600" y="1752600"/>
            <a:ext cx="7848600" cy="344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数组在创建后，其元素是被系统自动初始化的。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	字符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数组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-- \u0000</a:t>
            </a:r>
            <a:endParaRPr lang="en-US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	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对象数组 --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null</a:t>
            </a:r>
            <a:endParaRPr lang="en-US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sz="2400" b="1">
              <a:solidFill>
                <a:schemeClr val="accent2"/>
              </a:solidFill>
              <a:ea typeface="宋体" pitchFamily="2" charset="-122"/>
              <a:sym typeface="Wingdings" panose="05000000000000000000" pitchFamily="2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用初始值创建数组</a:t>
            </a:r>
            <a:endParaRPr lang="zh-CN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tx1"/>
                </a:solidFill>
                <a:ea typeface="宋体" pitchFamily="2" charset="-122"/>
              </a:rPr>
              <a:t>String names[] = {"Jack", "Wang", "Lee"};</a:t>
            </a:r>
            <a:endParaRPr lang="en-US" altLang="zh-CN" sz="28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tx1"/>
                </a:solidFill>
                <a:ea typeface="宋体" pitchFamily="2" charset="-122"/>
              </a:rPr>
              <a:t>int  a[] = {1, 2, 3};</a:t>
            </a:r>
            <a:endParaRPr lang="en-US" altLang="zh-CN" sz="28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tx1"/>
                </a:solidFill>
                <a:ea typeface="宋体" pitchFamily="2" charset="-122"/>
              </a:rPr>
              <a:t>Date d[] = {new Date( ), new Date( ), new Date( )}</a:t>
            </a:r>
            <a:endParaRPr lang="en-US" altLang="zh-CN" sz="2800" b="1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2993C-C936-415A-B872-DBFA1AC9F94B}" type="slidenum">
              <a:rPr lang="en-US" altLang="zh-CN"/>
            </a:fld>
            <a:endParaRPr lang="en-US" altLang="zh-CN"/>
          </a:p>
        </p:txBody>
      </p:sp>
      <p:sp>
        <p:nvSpPr>
          <p:cNvPr id="4198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chemeClr val="accent2"/>
                </a:solidFill>
              </a:rPr>
              <a:t>对象数组</a:t>
            </a:r>
            <a:endParaRPr lang="zh-CN" altLang="en-US" b="1" smtClean="0">
              <a:solidFill>
                <a:schemeClr val="accent2"/>
              </a:solidFill>
            </a:endParaRPr>
          </a:p>
        </p:txBody>
      </p:sp>
      <p:sp>
        <p:nvSpPr>
          <p:cNvPr id="13721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除了基本类型以外，还可以创建对象类型的数组。</a:t>
            </a: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	</a:t>
            </a:r>
            <a:r>
              <a:rPr lang="en-US" altLang="zh-CN" sz="2800" b="1" dirty="0" smtClean="0">
                <a:latin typeface="Times New Roman" pitchFamily="18" charset="0"/>
              </a:rPr>
              <a:t>Point[] p ; 	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	p = new Point[100]; </a:t>
            </a:r>
            <a:endParaRPr lang="zh-CN" altLang="zh-CN" sz="2800" b="1" dirty="0" smtClean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 smtClean="0">
                <a:solidFill>
                  <a:schemeClr val="accent1"/>
                </a:solidFill>
                <a:latin typeface="Times New Roman" pitchFamily="18" charset="0"/>
              </a:rPr>
              <a:t>//</a:t>
            </a:r>
            <a:r>
              <a:rPr lang="zh-CN" altLang="zh-CN" b="1" dirty="0" smtClean="0">
                <a:solidFill>
                  <a:schemeClr val="accent1"/>
                </a:solidFill>
                <a:latin typeface="Times New Roman" pitchFamily="18" charset="0"/>
              </a:rPr>
              <a:t>创建100个引用</a:t>
            </a:r>
            <a:endParaRPr lang="zh-CN" altLang="zh-CN" b="1" dirty="0" smtClean="0">
              <a:solidFill>
                <a:schemeClr val="accent1"/>
              </a:solidFill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创建100个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Point</a:t>
            </a:r>
            <a:r>
              <a:rPr lang="zh-CN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对象：</a:t>
            </a:r>
            <a:endParaRPr lang="zh-CN" altLang="zh-CN" sz="2400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dirty="0" smtClean="0">
                <a:latin typeface="Times New Roman" pitchFamily="18" charset="0"/>
              </a:rPr>
              <a:t>	</a:t>
            </a:r>
            <a:r>
              <a:rPr lang="en-US" altLang="zh-CN" sz="2800" b="1" dirty="0" smtClean="0">
                <a:latin typeface="Times New Roman" pitchFamily="18" charset="0"/>
              </a:rPr>
              <a:t>p[0] = new Point( );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	p[1] = new Point( );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	…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utoUpdateAnimBg="false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BCBF8-70BC-4C7D-91FA-AA73A4413D03}" type="slidenum">
              <a:rPr lang="en-US" altLang="zh-CN"/>
            </a:fld>
            <a:endParaRPr lang="en-US" altLang="zh-CN"/>
          </a:p>
        </p:txBody>
      </p:sp>
      <p:sp>
        <p:nvSpPr>
          <p:cNvPr id="4301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chemeClr val="accent2"/>
                </a:solidFill>
              </a:rPr>
              <a:t>对象数组举例</a:t>
            </a:r>
            <a:endParaRPr lang="zh-CN" altLang="en-US" b="1" smtClean="0">
              <a:solidFill>
                <a:schemeClr val="accent2"/>
              </a:solidFill>
            </a:endParaRPr>
          </a:p>
        </p:txBody>
      </p:sp>
      <p:sp>
        <p:nvSpPr>
          <p:cNvPr id="43012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682625" y="1885950"/>
            <a:ext cx="7777163" cy="417195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public class </a:t>
            </a:r>
            <a:r>
              <a:rPr lang="en-US" altLang="zh-CN" sz="2400" b="1" dirty="0" err="1" smtClean="0">
                <a:latin typeface="Times New Roman" pitchFamily="18" charset="0"/>
              </a:rPr>
              <a:t>NewArrayOfStringsDemo</a:t>
            </a:r>
            <a:r>
              <a:rPr lang="en-US" altLang="zh-CN" sz="2400" b="1" dirty="0" smtClean="0">
                <a:latin typeface="Times New Roman" pitchFamily="18" charset="0"/>
              </a:rPr>
              <a:t> {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	public static void main(String[] </a:t>
            </a:r>
            <a:r>
              <a:rPr lang="en-US" altLang="zh-CN" sz="2400" b="1" dirty="0" err="1" smtClean="0">
                <a:latin typeface="Times New Roman" pitchFamily="18" charset="0"/>
              </a:rPr>
              <a:t>args</a:t>
            </a:r>
            <a:r>
              <a:rPr lang="en-US" altLang="zh-CN" sz="2400" b="1" dirty="0" smtClean="0">
                <a:latin typeface="Times New Roman" pitchFamily="18" charset="0"/>
              </a:rPr>
              <a:t>) {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		String[] </a:t>
            </a:r>
            <a:r>
              <a:rPr lang="en-US" altLang="zh-CN" sz="2400" b="1" dirty="0" err="1" smtClean="0">
                <a:latin typeface="Times New Roman" pitchFamily="18" charset="0"/>
              </a:rPr>
              <a:t>anArray</a:t>
            </a:r>
            <a:r>
              <a:rPr lang="en-US" altLang="zh-CN" sz="2400" b="1" dirty="0" smtClean="0">
                <a:latin typeface="Times New Roman" pitchFamily="18" charset="0"/>
              </a:rPr>
              <a:t> = { "String One", "String Two", 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					"String Three" }; 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		for (String s:anArray) {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			</a:t>
            </a:r>
            <a:r>
              <a:rPr lang="en-US" altLang="zh-CN" sz="2400" b="1" dirty="0" err="1" smtClean="0">
                <a:latin typeface="Times New Roman" pitchFamily="18" charset="0"/>
              </a:rPr>
              <a:t>System.out.println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</a:rPr>
              <a:t>s.toLowerCase</a:t>
            </a:r>
            <a:r>
              <a:rPr lang="en-US" altLang="zh-CN" sz="2400" b="1" dirty="0" smtClean="0">
                <a:latin typeface="Times New Roman" pitchFamily="18" charset="0"/>
              </a:rPr>
              <a:t>());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		}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	} 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} </a:t>
            </a:r>
            <a:endParaRPr lang="en-US" altLang="zh-CN" sz="2400" b="1" dirty="0" smtClean="0">
              <a:latin typeface="Times New Roman" pitchFamily="18" charset="0"/>
            </a:endParaRPr>
          </a:p>
        </p:txBody>
      </p:sp>
      <p:sp>
        <p:nvSpPr>
          <p:cNvPr id="6" name="Text Box 6"/>
          <p:cNvSpPr txBox="true">
            <a:spLocks noChangeArrowheads="true"/>
          </p:cNvSpPr>
          <p:nvPr/>
        </p:nvSpPr>
        <p:spPr bwMode="auto">
          <a:xfrm>
            <a:off x="7667625" y="6508750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3-15</a:t>
            </a:r>
            <a:r>
              <a:rPr lang="zh-CN" altLang="en-US"/>
              <a:t>、</a:t>
            </a:r>
            <a:r>
              <a:rPr lang="en-US" altLang="zh-CN"/>
              <a:t>16</a:t>
            </a:r>
            <a:r>
              <a:rPr lang="zh-CN" altLang="en-US"/>
              <a:t>、</a:t>
            </a:r>
            <a:r>
              <a:rPr lang="en-US" altLang="zh-CN"/>
              <a:t>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A15EB5-1D72-48A7-A3AA-E0F279082228}" type="slidenum">
              <a:rPr lang="en-US" altLang="zh-CN"/>
            </a:fld>
            <a:endParaRPr lang="en-US" altLang="zh-CN"/>
          </a:p>
        </p:txBody>
      </p:sp>
      <p:sp>
        <p:nvSpPr>
          <p:cNvPr id="1028" name="Text Box 4"/>
          <p:cNvSpPr txBox="true">
            <a:spLocks noChangeArrowheads="true"/>
          </p:cNvSpPr>
          <p:nvPr/>
        </p:nvSpPr>
        <p:spPr bwMode="auto">
          <a:xfrm>
            <a:off x="2498725" y="496888"/>
            <a:ext cx="31527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关键字</a:t>
            </a:r>
            <a:endParaRPr lang="zh-CN" altLang="en-US" sz="4000" b="1">
              <a:solidFill>
                <a:schemeClr val="accent2"/>
              </a:solidFill>
              <a:ea typeface="宋体" pitchFamily="2" charset="-122"/>
            </a:endParaRPr>
          </a:p>
        </p:txBody>
      </p:sp>
      <p:graphicFrame>
        <p:nvGraphicFramePr>
          <p:cNvPr id="1026" name="Object 6"/>
          <p:cNvGraphicFramePr>
            <a:graphicFrameLocks noChangeAspect="true"/>
          </p:cNvGraphicFramePr>
          <p:nvPr/>
        </p:nvGraphicFramePr>
        <p:xfrm>
          <a:off x="2123728" y="1639888"/>
          <a:ext cx="4969222" cy="4685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位图图像" r:id="rId1" imgW="3257550" imgH="3514725" progId="Paint.Picture">
                  <p:embed/>
                </p:oleObj>
              </mc:Choice>
              <mc:Fallback>
                <p:oleObj name="位图图像" r:id="rId1" imgW="3257550" imgH="3514725" progId="Paint.Picture">
                  <p:embed/>
                  <p:pic>
                    <p:nvPicPr>
                      <p:cNvPr id="0" name="Object 6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639888"/>
                        <a:ext cx="4969222" cy="4685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7DF723-2D8A-4455-9BBA-B30C036A476E}" type="slidenum">
              <a:rPr lang="en-US" altLang="zh-CN"/>
            </a:fld>
            <a:endParaRPr lang="en-US" altLang="zh-CN"/>
          </a:p>
        </p:txBody>
      </p:sp>
      <p:sp>
        <p:nvSpPr>
          <p:cNvPr id="4403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solidFill>
                  <a:schemeClr val="accent2"/>
                </a:solidFill>
              </a:rPr>
              <a:t>对象数组的内存分配</a:t>
            </a:r>
            <a:endParaRPr lang="zh-CN" altLang="en-US" b="1" dirty="0" smtClean="0">
              <a:solidFill>
                <a:schemeClr val="accent2"/>
              </a:solidFill>
            </a:endParaRPr>
          </a:p>
        </p:txBody>
      </p:sp>
      <p:sp>
        <p:nvSpPr>
          <p:cNvPr id="44036" name="Line 5"/>
          <p:cNvSpPr>
            <a:spLocks noChangeShapeType="true"/>
          </p:cNvSpPr>
          <p:nvPr/>
        </p:nvSpPr>
        <p:spPr bwMode="auto">
          <a:xfrm>
            <a:off x="2124075" y="468575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7" name="Line 6"/>
          <p:cNvSpPr>
            <a:spLocks noChangeShapeType="true"/>
          </p:cNvSpPr>
          <p:nvPr/>
        </p:nvSpPr>
        <p:spPr bwMode="auto">
          <a:xfrm>
            <a:off x="2124075" y="468575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Oval 8"/>
          <p:cNvSpPr>
            <a:spLocks noChangeArrowheads="true"/>
          </p:cNvSpPr>
          <p:nvPr/>
        </p:nvSpPr>
        <p:spPr bwMode="auto">
          <a:xfrm>
            <a:off x="4427538" y="2090192"/>
            <a:ext cx="3529012" cy="3457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1" name="Text Box 9"/>
          <p:cNvSpPr txBox="true">
            <a:spLocks noChangeArrowheads="true"/>
          </p:cNvSpPr>
          <p:nvPr/>
        </p:nvSpPr>
        <p:spPr bwMode="auto">
          <a:xfrm>
            <a:off x="5651500" y="1586955"/>
            <a:ext cx="1008063" cy="400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  <a:cs typeface="楷体_GB2312"/>
              </a:rPr>
              <a:t>堆内存</a:t>
            </a:r>
            <a:endParaRPr lang="zh-CN" altLang="en-US" sz="2000" b="1" dirty="0">
              <a:solidFill>
                <a:schemeClr val="tx1"/>
              </a:solidFill>
              <a:latin typeface="+mn-ea"/>
              <a:ea typeface="+mn-ea"/>
              <a:cs typeface="楷体_GB2312"/>
            </a:endParaRPr>
          </a:p>
        </p:txBody>
      </p:sp>
      <p:sp>
        <p:nvSpPr>
          <p:cNvPr id="44040" name="Text Box 10"/>
          <p:cNvSpPr txBox="true">
            <a:spLocks noChangeArrowheads="true"/>
          </p:cNvSpPr>
          <p:nvPr/>
        </p:nvSpPr>
        <p:spPr bwMode="auto">
          <a:xfrm>
            <a:off x="1092200" y="4685755"/>
            <a:ext cx="1031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solidFill>
                  <a:schemeClr val="tx1"/>
                </a:solidFill>
              </a:rPr>
              <a:t>students</a:t>
            </a:r>
            <a:endParaRPr lang="en-US" altLang="zh-CN" sz="1800" b="1" dirty="0">
              <a:solidFill>
                <a:schemeClr val="tx1"/>
              </a:solidFill>
            </a:endParaRPr>
          </a:p>
        </p:txBody>
      </p:sp>
      <p:sp>
        <p:nvSpPr>
          <p:cNvPr id="44041" name="Rectangle 11"/>
          <p:cNvSpPr>
            <a:spLocks noChangeArrowheads="true"/>
          </p:cNvSpPr>
          <p:nvPr/>
        </p:nvSpPr>
        <p:spPr bwMode="auto">
          <a:xfrm>
            <a:off x="5364163" y="3530055"/>
            <a:ext cx="649287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042" name="Text Box 13"/>
          <p:cNvSpPr txBox="true">
            <a:spLocks noChangeArrowheads="true"/>
          </p:cNvSpPr>
          <p:nvPr/>
        </p:nvSpPr>
        <p:spPr bwMode="auto">
          <a:xfrm>
            <a:off x="2071688" y="4685755"/>
            <a:ext cx="1203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solidFill>
                  <a:srgbClr val="00B0F0"/>
                </a:solidFill>
              </a:rPr>
              <a:t>0088:4400</a:t>
            </a:r>
            <a:endParaRPr lang="en-US" altLang="zh-CN" sz="1800" b="1" dirty="0">
              <a:solidFill>
                <a:srgbClr val="00B0F0"/>
              </a:solidFill>
            </a:endParaRPr>
          </a:p>
        </p:txBody>
      </p:sp>
      <p:sp>
        <p:nvSpPr>
          <p:cNvPr id="44043" name="Text Box 14"/>
          <p:cNvSpPr txBox="true">
            <a:spLocks noChangeArrowheads="true"/>
          </p:cNvSpPr>
          <p:nvPr/>
        </p:nvSpPr>
        <p:spPr bwMode="auto">
          <a:xfrm>
            <a:off x="4276725" y="3457030"/>
            <a:ext cx="1152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B0F0"/>
                </a:solidFill>
              </a:rPr>
              <a:t>0088:4400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sp>
        <p:nvSpPr>
          <p:cNvPr id="44044" name="Line 15"/>
          <p:cNvSpPr>
            <a:spLocks noChangeShapeType="true"/>
          </p:cNvSpPr>
          <p:nvPr/>
        </p:nvSpPr>
        <p:spPr bwMode="auto">
          <a:xfrm flipV="true">
            <a:off x="3203575" y="3674517"/>
            <a:ext cx="2089150" cy="1298575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Text Box 16"/>
          <p:cNvSpPr txBox="true">
            <a:spLocks noChangeArrowheads="true"/>
          </p:cNvSpPr>
          <p:nvPr/>
        </p:nvSpPr>
        <p:spPr bwMode="auto">
          <a:xfrm>
            <a:off x="5072063" y="2879180"/>
            <a:ext cx="13716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chemeClr val="tx1"/>
                </a:solidFill>
              </a:rPr>
              <a:t>new </a:t>
            </a:r>
            <a:r>
              <a:rPr lang="en-US" altLang="zh-CN" b="1" dirty="0" smtClean="0">
                <a:solidFill>
                  <a:schemeClr val="tx1"/>
                </a:solidFill>
              </a:rPr>
              <a:t>Student[3</a:t>
            </a:r>
            <a:r>
              <a:rPr lang="en-US" altLang="zh-CN" b="1" dirty="0">
                <a:solidFill>
                  <a:schemeClr val="tx1"/>
                </a:solidFill>
              </a:rPr>
              <a:t>]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 eaLnBrk="1" hangingPunct="1"/>
            <a:r>
              <a:rPr lang="zh-CN" altLang="en-US" b="1" dirty="0">
                <a:solidFill>
                  <a:schemeClr val="tx1"/>
                </a:solidFill>
              </a:rPr>
              <a:t>产生的对象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4046" name="Line 17"/>
          <p:cNvSpPr>
            <a:spLocks noChangeShapeType="true"/>
          </p:cNvSpPr>
          <p:nvPr/>
        </p:nvSpPr>
        <p:spPr bwMode="auto">
          <a:xfrm>
            <a:off x="5364163" y="3887242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7" name="Line 18"/>
          <p:cNvSpPr>
            <a:spLocks noChangeShapeType="true"/>
          </p:cNvSpPr>
          <p:nvPr/>
        </p:nvSpPr>
        <p:spPr bwMode="auto">
          <a:xfrm>
            <a:off x="5364163" y="420315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8" name="Text Box 19"/>
          <p:cNvSpPr txBox="true">
            <a:spLocks noChangeArrowheads="true"/>
          </p:cNvSpPr>
          <p:nvPr/>
        </p:nvSpPr>
        <p:spPr bwMode="auto">
          <a:xfrm>
            <a:off x="5286375" y="3872955"/>
            <a:ext cx="720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tx1"/>
                </a:solidFill>
              </a:rPr>
              <a:t>null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4049" name="Text Box 20"/>
          <p:cNvSpPr txBox="true">
            <a:spLocks noChangeArrowheads="true"/>
          </p:cNvSpPr>
          <p:nvPr/>
        </p:nvSpPr>
        <p:spPr bwMode="auto">
          <a:xfrm>
            <a:off x="5286375" y="4158705"/>
            <a:ext cx="720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tx1"/>
                </a:solidFill>
              </a:rPr>
              <a:t>null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4050" name="Line 21"/>
          <p:cNvSpPr>
            <a:spLocks noChangeShapeType="true"/>
          </p:cNvSpPr>
          <p:nvPr/>
        </p:nvSpPr>
        <p:spPr bwMode="auto">
          <a:xfrm flipV="true">
            <a:off x="2124075" y="2018755"/>
            <a:ext cx="0" cy="309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1" name="Line 22"/>
          <p:cNvSpPr>
            <a:spLocks noChangeShapeType="true"/>
          </p:cNvSpPr>
          <p:nvPr/>
        </p:nvSpPr>
        <p:spPr bwMode="auto">
          <a:xfrm flipV="true">
            <a:off x="3203575" y="2018755"/>
            <a:ext cx="0" cy="309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2" name="Line 23"/>
          <p:cNvSpPr>
            <a:spLocks noChangeShapeType="true"/>
          </p:cNvSpPr>
          <p:nvPr/>
        </p:nvSpPr>
        <p:spPr bwMode="auto">
          <a:xfrm>
            <a:off x="2124075" y="511438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3" name="Text Box 24"/>
          <p:cNvSpPr txBox="true">
            <a:spLocks noChangeArrowheads="true"/>
          </p:cNvSpPr>
          <p:nvPr/>
        </p:nvSpPr>
        <p:spPr bwMode="auto">
          <a:xfrm>
            <a:off x="1763713" y="5330280"/>
            <a:ext cx="47371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1800" b="1" dirty="0">
                <a:solidFill>
                  <a:schemeClr val="tx1"/>
                </a:solidFill>
                <a:sym typeface="Wingdings" panose="05000000000000000000" pitchFamily="2" charset="2"/>
              </a:rPr>
              <a:t>Student[] students;</a:t>
            </a:r>
            <a:endParaRPr lang="en-US" altLang="zh-CN" sz="1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l" eaLnBrk="1" hangingPunct="1"/>
            <a:r>
              <a:rPr lang="en-US" altLang="zh-CN" sz="1800" b="1" dirty="0">
                <a:solidFill>
                  <a:schemeClr val="tx1"/>
                </a:solidFill>
                <a:sym typeface="Wingdings" panose="05000000000000000000" pitchFamily="2" charset="2"/>
              </a:rPr>
              <a:t>students=new Student[3];</a:t>
            </a:r>
            <a:endParaRPr lang="en-US" altLang="zh-CN" sz="1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l" eaLnBrk="1" hangingPunct="1"/>
            <a:r>
              <a:rPr lang="en-US" altLang="zh-CN" sz="1800" b="1" dirty="0">
                <a:solidFill>
                  <a:schemeClr val="tx1"/>
                </a:solidFill>
                <a:sym typeface="Wingdings" panose="05000000000000000000" pitchFamily="2" charset="2"/>
              </a:rPr>
              <a:t>students[0]=new Student("</a:t>
            </a:r>
            <a:r>
              <a:rPr lang="zh-CN" altLang="en-US" sz="1800" b="1" dirty="0">
                <a:solidFill>
                  <a:schemeClr val="tx1"/>
                </a:solidFill>
                <a:sym typeface="Wingdings" panose="05000000000000000000" pitchFamily="2" charset="2"/>
              </a:rPr>
              <a:t>张三</a:t>
            </a:r>
            <a:r>
              <a:rPr lang="en-US" altLang="zh-CN" sz="1800" b="1" dirty="0">
                <a:solidFill>
                  <a:schemeClr val="tx1"/>
                </a:solidFill>
                <a:sym typeface="Wingdings" panose="05000000000000000000" pitchFamily="2" charset="2"/>
              </a:rPr>
              <a:t>",18);</a:t>
            </a:r>
            <a:endParaRPr lang="en-US" altLang="zh-CN" sz="18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4054" name="Rectangle 25"/>
          <p:cNvSpPr>
            <a:spLocks noChangeArrowheads="true"/>
          </p:cNvSpPr>
          <p:nvPr/>
        </p:nvSpPr>
        <p:spPr bwMode="auto">
          <a:xfrm>
            <a:off x="896938" y="4711155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sym typeface="Wingdings" panose="05000000000000000000" pitchFamily="2" charset="2"/>
              </a:rPr>
              <a:t></a:t>
            </a:r>
            <a:endParaRPr lang="en-US" altLang="zh-CN" sz="180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4055" name="Rectangle 26"/>
          <p:cNvSpPr>
            <a:spLocks noChangeArrowheads="true"/>
          </p:cNvSpPr>
          <p:nvPr/>
        </p:nvSpPr>
        <p:spPr bwMode="auto">
          <a:xfrm>
            <a:off x="4870450" y="3949155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sym typeface="Wingdings" panose="05000000000000000000" pitchFamily="2" charset="2"/>
              </a:rPr>
              <a:t></a:t>
            </a:r>
            <a:endParaRPr lang="en-US" altLang="zh-CN" sz="180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4056" name="Rectangle 27"/>
          <p:cNvSpPr>
            <a:spLocks noChangeArrowheads="true"/>
          </p:cNvSpPr>
          <p:nvPr/>
        </p:nvSpPr>
        <p:spPr bwMode="auto">
          <a:xfrm>
            <a:off x="6588125" y="3890417"/>
            <a:ext cx="8636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44057" name="Text Box 28"/>
          <p:cNvSpPr txBox="true">
            <a:spLocks noChangeArrowheads="true"/>
          </p:cNvSpPr>
          <p:nvPr/>
        </p:nvSpPr>
        <p:spPr bwMode="auto">
          <a:xfrm>
            <a:off x="6715125" y="2882355"/>
            <a:ext cx="11699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b="1" dirty="0" smtClean="0">
                <a:solidFill>
                  <a:schemeClr val="tx1"/>
                </a:solidFill>
              </a:rPr>
              <a:t>students[0</a:t>
            </a:r>
            <a:r>
              <a:rPr lang="en-US" altLang="zh-CN" b="1" dirty="0">
                <a:solidFill>
                  <a:schemeClr val="tx1"/>
                </a:solidFill>
              </a:rPr>
              <a:t>]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 eaLnBrk="1" hangingPunct="1"/>
            <a:r>
              <a:rPr lang="zh-CN" altLang="en-US" b="1" dirty="0">
                <a:solidFill>
                  <a:schemeClr val="tx1"/>
                </a:solidFill>
              </a:rPr>
              <a:t>标识的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ctr" eaLnBrk="1" hangingPunct="1"/>
            <a:r>
              <a:rPr lang="en-US" altLang="zh-CN" b="1" dirty="0">
                <a:solidFill>
                  <a:schemeClr val="tx1"/>
                </a:solidFill>
              </a:rPr>
              <a:t>Student</a:t>
            </a:r>
            <a:r>
              <a:rPr lang="zh-CN" altLang="en-US" b="1" dirty="0">
                <a:solidFill>
                  <a:schemeClr val="tx1"/>
                </a:solidFill>
              </a:rPr>
              <a:t>对象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4058" name="Line 29"/>
          <p:cNvSpPr>
            <a:spLocks noChangeShapeType="true"/>
          </p:cNvSpPr>
          <p:nvPr/>
        </p:nvSpPr>
        <p:spPr bwMode="auto">
          <a:xfrm>
            <a:off x="6011863" y="3674517"/>
            <a:ext cx="576262" cy="28892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9" name="Line 30"/>
          <p:cNvSpPr>
            <a:spLocks noChangeShapeType="true"/>
          </p:cNvSpPr>
          <p:nvPr/>
        </p:nvSpPr>
        <p:spPr bwMode="auto">
          <a:xfrm>
            <a:off x="6572250" y="417934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0" name="Text Box 31"/>
          <p:cNvSpPr txBox="true">
            <a:spLocks noChangeArrowheads="true"/>
          </p:cNvSpPr>
          <p:nvPr/>
        </p:nvSpPr>
        <p:spPr bwMode="auto">
          <a:xfrm>
            <a:off x="6500813" y="3863430"/>
            <a:ext cx="785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张三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4061" name="Text Box 32"/>
          <p:cNvSpPr txBox="true">
            <a:spLocks noChangeArrowheads="true"/>
          </p:cNvSpPr>
          <p:nvPr/>
        </p:nvSpPr>
        <p:spPr bwMode="auto">
          <a:xfrm>
            <a:off x="6710363" y="4149180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tx1"/>
                </a:solidFill>
              </a:rPr>
              <a:t>18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4062" name="Text Box 33"/>
          <p:cNvSpPr txBox="true">
            <a:spLocks noChangeArrowheads="true"/>
          </p:cNvSpPr>
          <p:nvPr/>
        </p:nvSpPr>
        <p:spPr bwMode="auto">
          <a:xfrm>
            <a:off x="5292725" y="3574505"/>
            <a:ext cx="850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rgbClr val="7030A0"/>
                </a:solidFill>
              </a:rPr>
              <a:t>0088:4660</a:t>
            </a:r>
            <a:endParaRPr lang="en-US" altLang="zh-CN" sz="1200" b="1" dirty="0">
              <a:solidFill>
                <a:srgbClr val="7030A0"/>
              </a:solidFill>
            </a:endParaRPr>
          </a:p>
        </p:txBody>
      </p:sp>
      <p:sp>
        <p:nvSpPr>
          <p:cNvPr id="44063" name="Text Box 34"/>
          <p:cNvSpPr txBox="true">
            <a:spLocks noChangeArrowheads="true"/>
          </p:cNvSpPr>
          <p:nvPr/>
        </p:nvSpPr>
        <p:spPr bwMode="auto">
          <a:xfrm>
            <a:off x="7421563" y="3814217"/>
            <a:ext cx="1150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7030A0"/>
                </a:solidFill>
              </a:rPr>
              <a:t>0088:4660</a:t>
            </a:r>
            <a:endParaRPr lang="en-US" altLang="zh-CN" b="1" dirty="0">
              <a:solidFill>
                <a:srgbClr val="7030A0"/>
              </a:solidFill>
            </a:endParaRPr>
          </a:p>
        </p:txBody>
      </p:sp>
      <p:sp>
        <p:nvSpPr>
          <p:cNvPr id="44064" name="Rectangle 35"/>
          <p:cNvSpPr>
            <a:spLocks noChangeArrowheads="true"/>
          </p:cNvSpPr>
          <p:nvPr/>
        </p:nvSpPr>
        <p:spPr bwMode="auto">
          <a:xfrm>
            <a:off x="6224588" y="3890417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sym typeface="Wingdings" panose="05000000000000000000" pitchFamily="2" charset="2"/>
              </a:rPr>
              <a:t></a:t>
            </a:r>
            <a:endParaRPr lang="en-US" altLang="zh-CN" sz="180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8" name="Text Box 36"/>
          <p:cNvSpPr txBox="true">
            <a:spLocks noChangeArrowheads="true"/>
          </p:cNvSpPr>
          <p:nvPr/>
        </p:nvSpPr>
        <p:spPr bwMode="auto">
          <a:xfrm>
            <a:off x="2195513" y="1556792"/>
            <a:ext cx="1008062" cy="400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  <a:cs typeface="楷体_GB2312"/>
              </a:rPr>
              <a:t>栈内存</a:t>
            </a:r>
            <a:endParaRPr lang="zh-CN" altLang="en-US" sz="2000" b="1" dirty="0">
              <a:solidFill>
                <a:schemeClr val="tx1"/>
              </a:solidFill>
              <a:latin typeface="+mn-ea"/>
              <a:ea typeface="+mn-ea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img.blog.csdn.net/20141212220233511?watermark/2/text/aHR0cDovL2Jsb2cuY3Nkbi5uZXQveGRkMTk5MTA1MDU=/font/5a6L5L2T/fontsize/400/fill/I0JBQkFCMA==/dissolve/70/gravity/Center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15752" y="2874640"/>
            <a:ext cx="4428256" cy="293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mg.blog.csdn.net/20141213140950906?watermark/2/text/aHR0cDovL2Jsb2cuY3Nkbi5uZXQveGRkMTk5MTA1MDU=/font/5a6L5L2T/fontsize/400/fill/I0JBQkFCMA==/dissolve/70/gravity/Center"/>
          <p:cNvPicPr>
            <a:picLocks noChangeAspect="true" noChangeArrowheads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730478" y="4116700"/>
            <a:ext cx="5394960" cy="272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BCBF8-70BC-4C7D-91FA-AA73A4413D03}" type="slidenum">
              <a:rPr lang="en-US" altLang="zh-CN">
                <a:solidFill>
                  <a:srgbClr val="5E574E"/>
                </a:solidFill>
              </a:rPr>
            </a:fld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43012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23528" y="1592188"/>
            <a:ext cx="8640960" cy="1692796"/>
          </a:xfrm>
        </p:spPr>
        <p:txBody>
          <a:bodyPr/>
          <a:lstStyle/>
          <a:p>
            <a:pPr marL="0" indent="627380" eaLnBrk="1" hangingPunct="1">
              <a:buNone/>
            </a:pPr>
            <a:r>
              <a:rPr lang="zh-CN" altLang="en-US" sz="2400" b="1" dirty="0">
                <a:latin typeface="Times New Roman" pitchFamily="18" charset="0"/>
              </a:rPr>
              <a:t>栈内存用来存储局部变量和方法调用。</a:t>
            </a:r>
            <a:endParaRPr lang="zh-CN" altLang="en-US" sz="2400" b="1" dirty="0">
              <a:latin typeface="Times New Roman" pitchFamily="18" charset="0"/>
            </a:endParaRPr>
          </a:p>
          <a:p>
            <a:pPr marL="0" indent="627380" eaLnBrk="1" hangingPunct="1">
              <a:buNone/>
            </a:pPr>
            <a:r>
              <a:rPr lang="zh-CN" altLang="en-US" sz="2400" b="1" dirty="0">
                <a:latin typeface="Times New Roman" pitchFamily="18" charset="0"/>
              </a:rPr>
              <a:t>而堆内存用来存储</a:t>
            </a:r>
            <a:r>
              <a:rPr lang="en-US" altLang="zh-CN" sz="2400" b="1" dirty="0">
                <a:latin typeface="Times New Roman" pitchFamily="18" charset="0"/>
              </a:rPr>
              <a:t>Java</a:t>
            </a:r>
            <a:r>
              <a:rPr lang="zh-CN" altLang="en-US" sz="2400" b="1" dirty="0">
                <a:latin typeface="Times New Roman" pitchFamily="18" charset="0"/>
              </a:rPr>
              <a:t>中的对象。无论是成员</a:t>
            </a:r>
            <a:r>
              <a:rPr lang="zh-CN" altLang="en-US" sz="2400" b="1" dirty="0" smtClean="0">
                <a:latin typeface="Times New Roman" pitchFamily="18" charset="0"/>
              </a:rPr>
              <a:t>变量、局部变量</a:t>
            </a:r>
            <a:r>
              <a:rPr lang="zh-CN" altLang="en-US" sz="2400" b="1" dirty="0">
                <a:latin typeface="Times New Roman" pitchFamily="18" charset="0"/>
              </a:rPr>
              <a:t>，还是类变量，它们指向的对象都存储在堆内存中。</a:t>
            </a:r>
            <a:endParaRPr lang="en-US" altLang="zh-CN" sz="2400" b="1" dirty="0" smtClean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>
                <a:solidFill>
                  <a:schemeClr val="accent2"/>
                </a:solidFill>
              </a:rPr>
              <a:t>栈内存和堆内存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BCBF8-70BC-4C7D-91FA-AA73A4413D03}" type="slidenum">
              <a:rPr lang="en-US" altLang="zh-CN">
                <a:solidFill>
                  <a:srgbClr val="5E574E"/>
                </a:solidFill>
              </a:rPr>
            </a:fld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43012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23528" y="1592188"/>
            <a:ext cx="8640960" cy="507717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Why</a:t>
            </a:r>
            <a:r>
              <a:rPr lang="zh-CN" altLang="en-US" sz="2400" b="1" dirty="0" smtClean="0">
                <a:latin typeface="Times New Roman" pitchFamily="18" charset="0"/>
              </a:rPr>
              <a:t>？</a:t>
            </a:r>
            <a:endParaRPr lang="zh-CN" altLang="en-US" sz="2400" b="1" dirty="0">
              <a:latin typeface="Times New Roman" pitchFamily="18" charset="0"/>
            </a:endParaRPr>
          </a:p>
          <a:p>
            <a:pPr marL="0" indent="627380" eaLnBrk="1" hangingPunct="1"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</a:rPr>
              <a:t>通常</a:t>
            </a: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</a:rPr>
              <a:t>与垃圾回收机制有关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</a:rPr>
              <a:t>。使</a:t>
            </a: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</a:rPr>
              <a:t>程序运行时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</a:rPr>
              <a:t>占用内存</a:t>
            </a: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</a:rPr>
              <a:t>最小。</a:t>
            </a:r>
            <a:endParaRPr lang="zh-CN" altLang="en-US" sz="2400" b="1" dirty="0">
              <a:solidFill>
                <a:srgbClr val="0070C0"/>
              </a:solidFill>
              <a:latin typeface="Times New Roman" pitchFamily="18" charset="0"/>
            </a:endParaRPr>
          </a:p>
          <a:p>
            <a:pPr marL="0" indent="627380" eaLnBrk="1" hangingPunct="1"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当</a:t>
            </a:r>
            <a:r>
              <a:rPr lang="zh-CN" altLang="en-US" sz="2400" b="1" dirty="0">
                <a:latin typeface="Times New Roman" pitchFamily="18" charset="0"/>
              </a:rPr>
              <a:t>一个方法执行时，每个方法都会建立自己的内存栈，在这个方法内定义的变量将会逐个放入这块栈内存里，随着方法的执行结束，这个方法的内存栈也将自然</a:t>
            </a:r>
            <a:r>
              <a:rPr lang="zh-CN" altLang="en-US" sz="2400" b="1" dirty="0" smtClean="0">
                <a:latin typeface="Times New Roman" pitchFamily="18" charset="0"/>
              </a:rPr>
              <a:t>销毁。</a:t>
            </a:r>
            <a:r>
              <a:rPr lang="zh-CN" altLang="en-US" sz="2400" b="1" dirty="0">
                <a:latin typeface="Times New Roman" pitchFamily="18" charset="0"/>
              </a:rPr>
              <a:t>因此，所有在方法中定义的变量都是放在栈内存中的；</a:t>
            </a:r>
            <a:endParaRPr lang="zh-CN" altLang="en-US" sz="2400" b="1" dirty="0">
              <a:latin typeface="Times New Roman" pitchFamily="18" charset="0"/>
            </a:endParaRPr>
          </a:p>
          <a:p>
            <a:pPr marL="0" indent="627380" eaLnBrk="1" hangingPunct="1"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当程序</a:t>
            </a:r>
            <a:r>
              <a:rPr lang="zh-CN" altLang="en-US" sz="2400" b="1" dirty="0">
                <a:latin typeface="Times New Roman" pitchFamily="18" charset="0"/>
              </a:rPr>
              <a:t>中创建一个对象时，这个对象将被保存到运行时数据区中，以便反复利用（因为对象的创建成本通常较大），这个运行时数据区就是堆内存。堆内存中的对象不会随方法的结束而销毁，即使方法结束后，这个对象还可能被另一个引用变量所引用（方法的参数传递时很常见），则这个对象依然不会被销毁，只有当一个对象没有任何引用变量引用它时，系统的垃圾回收机制才会在核实的时候回收它。</a:t>
            </a:r>
            <a:endParaRPr lang="en-US" altLang="zh-CN" sz="2400" b="1" dirty="0" smtClean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>
                <a:solidFill>
                  <a:schemeClr val="accent2"/>
                </a:solidFill>
              </a:rPr>
              <a:t>栈内存和堆内存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B5442-79A9-40F4-AF78-5F5D384100F4}" type="slidenum">
              <a:rPr lang="en-US" altLang="zh-CN"/>
            </a:fld>
            <a:endParaRPr lang="en-US" altLang="zh-CN"/>
          </a:p>
        </p:txBody>
      </p:sp>
      <p:sp>
        <p:nvSpPr>
          <p:cNvPr id="45059" name="Text Box 2"/>
          <p:cNvSpPr txBox="true">
            <a:spLocks noChangeArrowheads="true"/>
          </p:cNvSpPr>
          <p:nvPr/>
        </p:nvSpPr>
        <p:spPr bwMode="auto">
          <a:xfrm>
            <a:off x="2743200" y="457200"/>
            <a:ext cx="2836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多维数组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9267" name="Text Box 3"/>
          <p:cNvSpPr txBox="true">
            <a:spLocks noChangeArrowheads="true"/>
          </p:cNvSpPr>
          <p:nvPr/>
        </p:nvSpPr>
        <p:spPr bwMode="auto">
          <a:xfrm>
            <a:off x="457200" y="1581150"/>
            <a:ext cx="8507413" cy="508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声明方法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sz="2800" b="1">
                <a:solidFill>
                  <a:schemeClr val="tx1"/>
                </a:solidFill>
                <a:ea typeface="宋体" pitchFamily="2" charset="-122"/>
              </a:rPr>
              <a:t>int a[ ][ ]; </a:t>
            </a:r>
            <a:r>
              <a:rPr lang="zh-CN" altLang="zh-CN" sz="2800" b="1">
                <a:solidFill>
                  <a:schemeClr val="tx1"/>
                </a:solidFill>
                <a:ea typeface="宋体" pitchFamily="2" charset="-122"/>
              </a:rPr>
              <a:t>或</a:t>
            </a:r>
            <a:r>
              <a:rPr lang="en-US" altLang="zh-CN" sz="2800" b="1">
                <a:solidFill>
                  <a:schemeClr val="tx1"/>
                </a:solidFill>
                <a:ea typeface="宋体" pitchFamily="2" charset="-122"/>
              </a:rPr>
              <a:t>int[ ][ ] a;</a:t>
            </a:r>
            <a:endParaRPr lang="en-US" altLang="zh-CN" sz="24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实例化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   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a = new int[4][4];  //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直接为每一维分配内存，生成规则数组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a = new int[4][ ];  // </a:t>
            </a:r>
            <a:r>
              <a:rPr lang="zh-CN" altLang="en-US" sz="2400" b="1">
                <a:solidFill>
                  <a:schemeClr val="tx1"/>
                </a:solidFill>
                <a:ea typeface="宋体" pitchFamily="2" charset="-122"/>
              </a:rPr>
              <a:t>只有最高维需要给值，其它可不给，    </a:t>
            </a:r>
            <a:endParaRPr lang="zh-CN" altLang="en-US" sz="24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//</a:t>
            </a:r>
            <a:r>
              <a:rPr lang="zh-CN" altLang="en-US" sz="2400" b="1">
                <a:solidFill>
                  <a:schemeClr val="tx1"/>
                </a:solidFill>
                <a:ea typeface="宋体" pitchFamily="2" charset="-122"/>
              </a:rPr>
              <a:t>可以生成不规则数组</a:t>
            </a:r>
            <a:endParaRPr lang="zh-CN" altLang="en-US" sz="24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a[0] = new int[10] ;</a:t>
            </a:r>
            <a:endParaRPr lang="en-US" altLang="zh-CN" sz="24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    a[1] = new int[5];</a:t>
            </a:r>
            <a:endParaRPr lang="en-US" altLang="zh-CN" sz="24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… 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数组成员变量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length -- 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数组元素个数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:</a:t>
            </a:r>
            <a:endParaRPr lang="en-US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a = new int [10][12];</a:t>
            </a:r>
            <a:endParaRPr lang="en-US" altLang="zh-CN" sz="24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    a.length = 10 </a:t>
            </a:r>
            <a:endParaRPr lang="en-US" altLang="zh-CN" sz="24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    a[0].length = 12 </a:t>
            </a:r>
            <a:endParaRPr lang="en-US" altLang="zh-CN" sz="2400" b="1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utoUpdateAnimBg="false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9C341-07C5-4A91-994C-8233571D3F35}" type="slidenum">
              <a:rPr lang="en-US" altLang="zh-CN"/>
            </a:fld>
            <a:endParaRPr lang="en-US" altLang="zh-CN"/>
          </a:p>
        </p:txBody>
      </p:sp>
      <p:sp>
        <p:nvSpPr>
          <p:cNvPr id="46083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81000" y="609600"/>
            <a:ext cx="7772400" cy="685800"/>
          </a:xfrm>
        </p:spPr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chemeClr val="accent2"/>
                </a:solidFill>
              </a:rPr>
              <a:t>多维数组示例</a:t>
            </a:r>
            <a:endParaRPr lang="zh-CN" altLang="en-US" b="1" smtClean="0">
              <a:solidFill>
                <a:schemeClr val="accent2"/>
              </a:solidFill>
            </a:endParaRPr>
          </a:p>
        </p:txBody>
      </p:sp>
      <p:sp>
        <p:nvSpPr>
          <p:cNvPr id="46084" name="Rectangle 3"/>
          <p:cNvSpPr>
            <a:spLocks noChangeArrowheads="true"/>
          </p:cNvSpPr>
          <p:nvPr/>
        </p:nvSpPr>
        <p:spPr bwMode="auto">
          <a:xfrm>
            <a:off x="381000" y="1524000"/>
            <a:ext cx="84582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public class ArrayOfArraysDemo1 { 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public static void main(String[] args) { 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int[][] aMatrix = new int[4][]; 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//populate matrix 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for (int i = 0; i &lt; aMatrix.length; i++) { 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aMatrix[i] = new int[5]; //create sub-array 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for (int j = 0; j &lt; aMatrix[i].length; j++) {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	 aMatrix[i][j] = i + j; } 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} 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//print matrix 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for (int i = 0; i &lt; aMatrix.length; i++) { 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for (int j = 0; j &lt; aMatrix[i].length; j++){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	 System.out.print(aMatrix[i][j] + " "); } 				System.out.println(); } 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}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} </a:t>
            </a: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" name="Text Box 6"/>
          <p:cNvSpPr txBox="true">
            <a:spLocks noChangeArrowheads="true"/>
          </p:cNvSpPr>
          <p:nvPr/>
        </p:nvSpPr>
        <p:spPr bwMode="auto">
          <a:xfrm>
            <a:off x="7667625" y="6508750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3-17</a:t>
            </a:r>
            <a:r>
              <a:rPr lang="zh-CN" altLang="en-US"/>
              <a:t>、</a:t>
            </a:r>
            <a:r>
              <a:rPr lang="en-US" altLang="zh-CN"/>
              <a:t>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B360B-920C-494E-BCD5-7C6DA6CE7B19}" type="slidenum">
              <a:rPr lang="en-US" altLang="zh-CN"/>
            </a:fld>
            <a:endParaRPr lang="en-US" altLang="zh-CN"/>
          </a:p>
        </p:txBody>
      </p:sp>
      <p:sp>
        <p:nvSpPr>
          <p:cNvPr id="47107" name="Text Box 2"/>
          <p:cNvSpPr txBox="true">
            <a:spLocks noChangeArrowheads="true"/>
          </p:cNvSpPr>
          <p:nvPr/>
        </p:nvSpPr>
        <p:spPr bwMode="auto">
          <a:xfrm>
            <a:off x="2346325" y="496888"/>
            <a:ext cx="3305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数组拷贝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7108" name="Text Box 3"/>
          <p:cNvSpPr txBox="true">
            <a:spLocks noChangeArrowheads="true"/>
          </p:cNvSpPr>
          <p:nvPr/>
        </p:nvSpPr>
        <p:spPr bwMode="auto">
          <a:xfrm>
            <a:off x="914400" y="1541463"/>
            <a:ext cx="7834313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数组一旦创建，其大小不可变，但已有的数组变量</a:t>
            </a:r>
            <a:endParaRPr lang="zh-CN" altLang="en-US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  可指向全新的数组；该数组原指的内容丢失</a:t>
            </a:r>
            <a:endParaRPr lang="zh-CN" altLang="en-US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	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int a[ ] = new int[6];</a:t>
            </a:r>
            <a:endParaRPr lang="en-US" altLang="zh-CN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	a = new int[10] ; // </a:t>
            </a:r>
            <a:r>
              <a:rPr lang="zh-CN" altLang="zh-CN" sz="2400" b="1">
                <a:solidFill>
                  <a:schemeClr val="accent2"/>
                </a:solidFill>
                <a:ea typeface="宋体" pitchFamily="2" charset="-122"/>
              </a:rPr>
              <a:t>不必重新声明 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a </a:t>
            </a:r>
            <a:endParaRPr lang="en-US" altLang="zh-CN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数组变量之间赋值是引用赋值。</a:t>
            </a:r>
            <a:endParaRPr lang="zh-CN" altLang="en-US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1      int a[ ] = new int [6];</a:t>
            </a:r>
            <a:endParaRPr lang="en-US" altLang="zh-CN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2      int b[ ];</a:t>
            </a:r>
            <a:endParaRPr lang="en-US" altLang="zh-CN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3      b = a ;</a:t>
            </a:r>
            <a:endParaRPr lang="en-US" altLang="zh-CN" sz="2400" b="1">
              <a:solidFill>
                <a:schemeClr val="accent2"/>
              </a:solidFill>
              <a:ea typeface="宋体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257800" y="4343400"/>
            <a:ext cx="3444875" cy="1939925"/>
            <a:chOff x="2774" y="2618"/>
            <a:chExt cx="2170" cy="1222"/>
          </a:xfrm>
        </p:grpSpPr>
        <p:sp>
          <p:nvSpPr>
            <p:cNvPr id="47114" name="Rectangle 5"/>
            <p:cNvSpPr>
              <a:spLocks noChangeArrowheads="true"/>
            </p:cNvSpPr>
            <p:nvPr/>
          </p:nvSpPr>
          <p:spPr bwMode="auto">
            <a:xfrm>
              <a:off x="3888" y="2688"/>
              <a:ext cx="1056" cy="1152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5" name="Line 6"/>
            <p:cNvSpPr>
              <a:spLocks noChangeShapeType="true"/>
            </p:cNvSpPr>
            <p:nvPr/>
          </p:nvSpPr>
          <p:spPr bwMode="auto">
            <a:xfrm>
              <a:off x="3888" y="288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6" name="Line 7"/>
            <p:cNvSpPr>
              <a:spLocks noChangeShapeType="true"/>
            </p:cNvSpPr>
            <p:nvPr/>
          </p:nvSpPr>
          <p:spPr bwMode="auto">
            <a:xfrm>
              <a:off x="3888" y="307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8"/>
            <p:cNvSpPr>
              <a:spLocks noChangeShapeType="true"/>
            </p:cNvSpPr>
            <p:nvPr/>
          </p:nvSpPr>
          <p:spPr bwMode="auto">
            <a:xfrm>
              <a:off x="3888" y="326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9"/>
            <p:cNvSpPr>
              <a:spLocks noChangeShapeType="true"/>
            </p:cNvSpPr>
            <p:nvPr/>
          </p:nvSpPr>
          <p:spPr bwMode="auto">
            <a:xfrm>
              <a:off x="3888" y="345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Line 10"/>
            <p:cNvSpPr>
              <a:spLocks noChangeShapeType="true"/>
            </p:cNvSpPr>
            <p:nvPr/>
          </p:nvSpPr>
          <p:spPr bwMode="auto">
            <a:xfrm>
              <a:off x="3888" y="364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0" name="Text Box 11"/>
            <p:cNvSpPr txBox="true">
              <a:spLocks noChangeArrowheads="true"/>
            </p:cNvSpPr>
            <p:nvPr/>
          </p:nvSpPr>
          <p:spPr bwMode="auto">
            <a:xfrm>
              <a:off x="2774" y="261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a</a:t>
              </a:r>
              <a:endParaRPr lang="en-US" altLang="zh-CN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21" name="Rectangle 12"/>
            <p:cNvSpPr>
              <a:spLocks noChangeArrowheads="true"/>
            </p:cNvSpPr>
            <p:nvPr/>
          </p:nvSpPr>
          <p:spPr bwMode="auto">
            <a:xfrm>
              <a:off x="2976" y="2688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Line 13"/>
            <p:cNvSpPr>
              <a:spLocks noChangeShapeType="true"/>
            </p:cNvSpPr>
            <p:nvPr/>
          </p:nvSpPr>
          <p:spPr bwMode="auto">
            <a:xfrm flipV="true">
              <a:off x="3216" y="2688"/>
              <a:ext cx="67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5257800" y="4953000"/>
            <a:ext cx="854075" cy="492125"/>
            <a:chOff x="2774" y="3002"/>
            <a:chExt cx="538" cy="310"/>
          </a:xfrm>
        </p:grpSpPr>
        <p:sp>
          <p:nvSpPr>
            <p:cNvPr id="47112" name="Text Box 15"/>
            <p:cNvSpPr txBox="true">
              <a:spLocks noChangeArrowheads="true"/>
            </p:cNvSpPr>
            <p:nvPr/>
          </p:nvSpPr>
          <p:spPr bwMode="auto">
            <a:xfrm>
              <a:off x="2774" y="30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b</a:t>
              </a:r>
              <a:endParaRPr lang="en-US" altLang="zh-CN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7113" name="Rectangle 16"/>
            <p:cNvSpPr>
              <a:spLocks noChangeArrowheads="true"/>
            </p:cNvSpPr>
            <p:nvPr/>
          </p:nvSpPr>
          <p:spPr bwMode="auto">
            <a:xfrm>
              <a:off x="2976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329" name="Line 17"/>
          <p:cNvSpPr>
            <a:spLocks noChangeShapeType="true"/>
          </p:cNvSpPr>
          <p:nvPr/>
        </p:nvSpPr>
        <p:spPr bwMode="auto">
          <a:xfrm flipV="true">
            <a:off x="5883275" y="4530725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9" grpId="0" animBg="tru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DF29F4-4C8B-43A1-9F43-59DA28422950}" type="slidenum">
              <a:rPr lang="en-US" altLang="zh-CN"/>
            </a:fld>
            <a:endParaRPr lang="en-US" altLang="zh-CN"/>
          </a:p>
        </p:txBody>
      </p:sp>
      <p:sp>
        <p:nvSpPr>
          <p:cNvPr id="48131" name="Rectangle 2"/>
          <p:cNvSpPr>
            <a:spLocks noChangeArrowheads="true"/>
          </p:cNvSpPr>
          <p:nvPr/>
        </p:nvSpPr>
        <p:spPr bwMode="auto">
          <a:xfrm>
            <a:off x="762000" y="1600200"/>
            <a:ext cx="795655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数组数据的复制，通过拷贝数组的函数。</a:t>
            </a:r>
            <a:endParaRPr lang="zh-CN" altLang="en-US" sz="24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    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System.arraycopy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(</a:t>
            </a:r>
            <a:r>
              <a:rPr lang="en-US" altLang="zh-CN" sz="2400" b="1" dirty="0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Object </a:t>
            </a:r>
            <a:r>
              <a:rPr lang="en-US" altLang="zh-CN" sz="2400" b="1" i="1" dirty="0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source</a:t>
            </a:r>
            <a:r>
              <a:rPr lang="en-US" altLang="zh-CN" sz="2400" b="1" dirty="0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, </a:t>
            </a:r>
            <a:r>
              <a:rPr lang="en-US" altLang="zh-CN" sz="2400" b="1" dirty="0" err="1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 </a:t>
            </a:r>
            <a:r>
              <a:rPr lang="en-US" altLang="zh-CN" sz="2400" b="1" i="1" dirty="0" err="1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srcIndex</a:t>
            </a:r>
            <a:r>
              <a:rPr lang="en-US" altLang="zh-CN" sz="2400" b="1" dirty="0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, </a:t>
            </a:r>
            <a:endParaRPr lang="en-US" altLang="zh-CN" sz="2400" b="1" dirty="0">
              <a:solidFill>
                <a:schemeClr val="accent2"/>
              </a:solidFill>
              <a:latin typeface="Arial Unicode MS" pitchFamily="34" charset="-122"/>
              <a:ea typeface="宋体" pitchFamily="2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			Object </a:t>
            </a:r>
            <a:r>
              <a:rPr lang="en-US" altLang="zh-CN" sz="2400" b="1" i="1" dirty="0" err="1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dest</a:t>
            </a:r>
            <a:r>
              <a:rPr lang="en-US" altLang="zh-CN" sz="2400" b="1" dirty="0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, 	</a:t>
            </a:r>
            <a:r>
              <a:rPr lang="en-US" altLang="zh-CN" sz="2400" b="1" dirty="0" err="1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 </a:t>
            </a:r>
            <a:r>
              <a:rPr lang="en-US" altLang="zh-CN" sz="2400" b="1" i="1" dirty="0" err="1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destIndex</a:t>
            </a:r>
            <a:r>
              <a:rPr lang="en-US" altLang="zh-CN" sz="2400" b="1" dirty="0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, </a:t>
            </a:r>
            <a:endParaRPr lang="en-US" altLang="zh-CN" sz="2400" b="1" dirty="0">
              <a:solidFill>
                <a:schemeClr val="accent2"/>
              </a:solidFill>
              <a:latin typeface="Arial Unicode MS" pitchFamily="34" charset="-122"/>
              <a:ea typeface="宋体" pitchFamily="2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				</a:t>
            </a:r>
            <a:r>
              <a:rPr lang="en-US" altLang="zh-CN" sz="2400" b="1" dirty="0" err="1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length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8132" name="Text Box 3"/>
          <p:cNvSpPr txBox="true">
            <a:spLocks noChangeArrowheads="true"/>
          </p:cNvSpPr>
          <p:nvPr/>
        </p:nvSpPr>
        <p:spPr bwMode="auto">
          <a:xfrm>
            <a:off x="2346325" y="496888"/>
            <a:ext cx="3594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数组拷贝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pic>
        <p:nvPicPr>
          <p:cNvPr id="48133" name="Picture 4" descr="10array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100795" y="3284984"/>
            <a:ext cx="7278960" cy="284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B101E-2F4F-41B0-B9E2-588075A2D039}" type="slidenum">
              <a:rPr lang="en-US" altLang="zh-CN"/>
            </a:fld>
            <a:endParaRPr lang="en-US" altLang="zh-CN"/>
          </a:p>
        </p:txBody>
      </p:sp>
      <p:sp>
        <p:nvSpPr>
          <p:cNvPr id="4915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数组拷贝示例</a:t>
            </a:r>
            <a:endParaRPr lang="zh-CN" altLang="en-US" b="1" smtClean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9156" name="Rectangle 3"/>
          <p:cNvSpPr>
            <a:spLocks noChangeArrowheads="true"/>
          </p:cNvSpPr>
          <p:nvPr/>
        </p:nvSpPr>
        <p:spPr bwMode="auto">
          <a:xfrm>
            <a:off x="323528" y="1772816"/>
            <a:ext cx="86645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public class 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ArrayCopyDemo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{ </a:t>
            </a:r>
            <a:endParaRPr lang="en-US" altLang="zh-CN" sz="2400" b="1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public static void main(String[] 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args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) { </a:t>
            </a:r>
            <a:endParaRPr lang="en-US" altLang="zh-CN" sz="2400" b="1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	char[] 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copyFrom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= { 'd', 'e', 'c', 'a', 'f', 'f', 'e', 'i', 'n',</a:t>
            </a:r>
            <a:endParaRPr lang="en-US" altLang="zh-CN" sz="2400" b="1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				'a', 't', 'e', 'd' };</a:t>
            </a:r>
            <a:endParaRPr lang="en-US" altLang="zh-CN" sz="2400" b="1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	char[] 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copyTo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= new char[7]; </a:t>
            </a:r>
            <a:endParaRPr lang="en-US" altLang="zh-CN" sz="2400" b="1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endParaRPr lang="en-US" altLang="zh-CN" sz="2400" b="1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	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System.arraycopy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copyFrom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, 2, 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copyTo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, 0, 7); 				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(new String(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copyTo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)); </a:t>
            </a:r>
            <a:endParaRPr lang="en-US" altLang="zh-CN" sz="2400" b="1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	}</a:t>
            </a:r>
            <a:endParaRPr lang="en-US" altLang="zh-CN" sz="2400" b="1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 } </a:t>
            </a:r>
            <a:endParaRPr lang="en-US" altLang="zh-CN" sz="24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" name="Text Box 6"/>
          <p:cNvSpPr txBox="true">
            <a:spLocks noChangeArrowheads="true"/>
          </p:cNvSpPr>
          <p:nvPr/>
        </p:nvSpPr>
        <p:spPr bwMode="auto">
          <a:xfrm>
            <a:off x="7667625" y="6508750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3-20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15104-AAB3-4FD9-B840-1D96437769BC}" type="slidenum">
              <a:rPr lang="en-US" altLang="zh-CN"/>
            </a:fld>
            <a:endParaRPr lang="en-US" altLang="zh-CN"/>
          </a:p>
        </p:txBody>
      </p:sp>
      <p:sp>
        <p:nvSpPr>
          <p:cNvPr id="2052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428625" y="214313"/>
            <a:ext cx="7772400" cy="1143000"/>
          </a:xfrm>
        </p:spPr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数组拷贝示例</a:t>
            </a:r>
            <a:endParaRPr lang="zh-CN" altLang="en-US" b="1" smtClean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05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b="1" smtClean="0"/>
              <a:t>运行结果： </a:t>
            </a:r>
            <a:endParaRPr lang="zh-CN" altLang="en-US" b="1" smtClean="0"/>
          </a:p>
        </p:txBody>
      </p:sp>
      <p:graphicFrame>
        <p:nvGraphicFramePr>
          <p:cNvPr id="2050" name="Object 4"/>
          <p:cNvGraphicFramePr>
            <a:graphicFrameLocks noChangeAspect="true"/>
          </p:cNvGraphicFramePr>
          <p:nvPr/>
        </p:nvGraphicFramePr>
        <p:xfrm>
          <a:off x="533400" y="2420888"/>
          <a:ext cx="80772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BMP 图象" r:id="rId1" imgW="3855720" imgH="1394460" progId="Paint.Picture">
                  <p:embed/>
                </p:oleObj>
              </mc:Choice>
              <mc:Fallback>
                <p:oleObj name="BMP 图象" r:id="rId1" imgW="3855720" imgH="1394460" progId="Paint.Picture">
                  <p:embed/>
                  <p:pic>
                    <p:nvPicPr>
                      <p:cNvPr id="0" name="Object 4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20888"/>
                        <a:ext cx="80772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B7704-41D2-4ABE-A1D9-995850328E09}" type="slidenum">
              <a:rPr lang="en-US" altLang="zh-CN"/>
            </a:fld>
            <a:endParaRPr lang="en-US" altLang="zh-CN"/>
          </a:p>
        </p:txBody>
      </p:sp>
      <p:sp>
        <p:nvSpPr>
          <p:cNvPr id="8195" name="Text Box 4"/>
          <p:cNvSpPr txBox="true">
            <a:spLocks noChangeArrowheads="true"/>
          </p:cNvSpPr>
          <p:nvPr/>
        </p:nvSpPr>
        <p:spPr bwMode="auto">
          <a:xfrm>
            <a:off x="1447800" y="765175"/>
            <a:ext cx="5429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4000" b="1">
                <a:solidFill>
                  <a:schemeClr val="accent2"/>
                </a:solidFill>
                <a:ea typeface="宋体" pitchFamily="2" charset="-122"/>
              </a:rPr>
              <a:t>Java </a:t>
            </a: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基本数据类型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196" name="Text Box 5"/>
          <p:cNvSpPr txBox="true">
            <a:spLocks noChangeArrowheads="true"/>
          </p:cNvSpPr>
          <p:nvPr/>
        </p:nvSpPr>
        <p:spPr bwMode="auto">
          <a:xfrm>
            <a:off x="2895600" y="2025650"/>
            <a:ext cx="1951038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逻辑型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文字型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整数类型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浮点型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A297BD-4F58-4150-B4A4-B9084DA7A9E3}" type="slidenum">
              <a:rPr lang="en-US" altLang="zh-CN"/>
            </a:fld>
            <a:endParaRPr lang="en-US" altLang="zh-CN"/>
          </a:p>
        </p:txBody>
      </p:sp>
      <p:sp>
        <p:nvSpPr>
          <p:cNvPr id="9219" name="Text Box 4"/>
          <p:cNvSpPr txBox="true">
            <a:spLocks noChangeArrowheads="true"/>
          </p:cNvSpPr>
          <p:nvPr/>
        </p:nvSpPr>
        <p:spPr bwMode="auto">
          <a:xfrm>
            <a:off x="762000" y="2362200"/>
            <a:ext cx="8001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逻辑型：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boolean,  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取值：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true ,  false</a:t>
            </a:r>
            <a:endParaRPr lang="en-US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例如：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boolean truth = true;</a:t>
            </a:r>
            <a:endParaRPr lang="en-US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sz="28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220" name="Rectangle 5"/>
          <p:cNvSpPr>
            <a:spLocks noChangeArrowheads="true"/>
          </p:cNvSpPr>
          <p:nvPr/>
        </p:nvSpPr>
        <p:spPr bwMode="auto">
          <a:xfrm>
            <a:off x="990600" y="765175"/>
            <a:ext cx="5668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基本数据类型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—</a:t>
            </a: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逻辑型</a:t>
            </a:r>
            <a:endParaRPr lang="zh-CN" altLang="en-US" sz="4000" b="1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75210-A5CE-401F-A321-5CCDAB26EDD9}" type="slidenum">
              <a:rPr lang="en-US" altLang="zh-CN"/>
            </a:fld>
            <a:endParaRPr lang="en-US" altLang="zh-CN"/>
          </a:p>
        </p:txBody>
      </p:sp>
      <p:sp>
        <p:nvSpPr>
          <p:cNvPr id="10243" name="Rectangle 2"/>
          <p:cNvSpPr>
            <a:spLocks noChangeArrowheads="true"/>
          </p:cNvSpPr>
          <p:nvPr/>
        </p:nvSpPr>
        <p:spPr bwMode="auto">
          <a:xfrm>
            <a:off x="381000" y="1557338"/>
            <a:ext cx="81534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  <a:sym typeface="Webdings" panose="05030102010509060703" pitchFamily="18" charset="2"/>
              </a:rPr>
              <a:t>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文字型：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char 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String </a:t>
            </a:r>
            <a:endParaRPr lang="en-US" altLang="zh-CN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    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 char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：</a:t>
            </a:r>
            <a:endParaRPr lang="zh-CN" altLang="en-US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 lvl="1" algn="l">
              <a:spcBef>
                <a:spcPct val="0"/>
              </a:spcBef>
              <a:buFontTx/>
              <a:buChar char="•"/>
            </a:pP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16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位的</a:t>
            </a:r>
            <a:r>
              <a:rPr lang="en-US" altLang="zh-CN" sz="2400" b="1" dirty="0" smtClean="0">
                <a:solidFill>
                  <a:schemeClr val="accent2"/>
                </a:solidFill>
                <a:ea typeface="宋体" pitchFamily="2" charset="-122"/>
              </a:rPr>
              <a:t>Unicode</a:t>
            </a:r>
            <a:r>
              <a:rPr lang="zh-CN" altLang="en-US" sz="2400" b="1" dirty="0" smtClean="0">
                <a:solidFill>
                  <a:schemeClr val="accent2"/>
                </a:solidFill>
                <a:ea typeface="宋体" pitchFamily="2" charset="-122"/>
              </a:rPr>
              <a:t>（国际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码）字符。</a:t>
            </a:r>
            <a:endParaRPr lang="zh-CN" altLang="en-US" sz="2400" b="1" dirty="0">
              <a:solidFill>
                <a:schemeClr val="accent2"/>
              </a:solidFill>
              <a:ea typeface="宋体" pitchFamily="2" charset="-122"/>
            </a:endParaRPr>
          </a:p>
          <a:p>
            <a:pPr lvl="1" algn="l"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accent2"/>
                </a:solidFill>
                <a:ea typeface="宋体" pitchFamily="2" charset="-122"/>
              </a:rPr>
              <a:t>如：</a:t>
            </a:r>
            <a:r>
              <a:rPr lang="en-US" altLang="zh-CN" sz="2400" b="1" dirty="0" smtClean="0">
                <a:solidFill>
                  <a:schemeClr val="accent2"/>
                </a:solidFill>
                <a:ea typeface="宋体" pitchFamily="2" charset="-122"/>
              </a:rPr>
              <a:t>char  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mychar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='Q';</a:t>
            </a:r>
            <a:endParaRPr lang="en-US" altLang="zh-CN" sz="2400" b="1" dirty="0">
              <a:solidFill>
                <a:schemeClr val="accent2"/>
              </a:solidFill>
              <a:ea typeface="宋体" pitchFamily="2" charset="-122"/>
            </a:endParaRPr>
          </a:p>
          <a:p>
            <a:pPr lvl="1" algn="l">
              <a:spcBef>
                <a:spcPct val="0"/>
              </a:spcBef>
              <a:buFontTx/>
              <a:buChar char="•"/>
            </a:pP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 Unicode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字符集是一套字符编码系统，可以支持各类文字的字符，达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34168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个字符。</a:t>
            </a:r>
            <a:endParaRPr lang="zh-CN" altLang="en-US" sz="2400" b="1" dirty="0">
              <a:solidFill>
                <a:schemeClr val="accent2"/>
              </a:solidFill>
              <a:ea typeface="宋体" pitchFamily="2" charset="-122"/>
            </a:endParaRPr>
          </a:p>
          <a:p>
            <a:pPr lvl="1" algn="l">
              <a:spcBef>
                <a:spcPct val="0"/>
              </a:spcBef>
              <a:buFontTx/>
              <a:buChar char="•"/>
            </a:pP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 定义形式：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'a'; '\t'; '\u????'</a:t>
            </a:r>
            <a:endParaRPr lang="en-US" altLang="zh-CN" sz="24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    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 String </a:t>
            </a:r>
            <a:endParaRPr lang="en-US" altLang="zh-CN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	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是类，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String greeting="Good Morning! \n";</a:t>
            </a:r>
            <a:endParaRPr lang="en-US" altLang="zh-CN" sz="2400" b="1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	char data[] = {'a', 'b', 'c'}; </a:t>
            </a:r>
            <a:endParaRPr lang="en-US" altLang="zh-CN" sz="2400" b="1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                       String 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str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= new String(data);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</a:t>
            </a: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如需修改字符串，应使用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StringBuffer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类。</a:t>
            </a:r>
            <a:endParaRPr lang="zh-CN" altLang="en-US" sz="2400" b="1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0244" name="Rectangle 3"/>
          <p:cNvSpPr>
            <a:spLocks noChangeArrowheads="true"/>
          </p:cNvSpPr>
          <p:nvPr/>
        </p:nvSpPr>
        <p:spPr bwMode="auto">
          <a:xfrm>
            <a:off x="1752600" y="733425"/>
            <a:ext cx="5483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基本数据类型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—</a:t>
            </a: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文字型</a:t>
            </a:r>
            <a:endParaRPr lang="zh-CN" altLang="en-US" sz="4000" b="1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62BFD-D6F4-4EF4-8D5A-51839F22E6CA}" type="slidenum">
              <a:rPr lang="en-US" altLang="zh-CN"/>
            </a:fld>
            <a:endParaRPr lang="en-US" altLang="zh-CN"/>
          </a:p>
        </p:txBody>
      </p:sp>
      <p:sp>
        <p:nvSpPr>
          <p:cNvPr id="11267" name="Text Box 4"/>
          <p:cNvSpPr txBox="true">
            <a:spLocks noChangeArrowheads="true"/>
          </p:cNvSpPr>
          <p:nvPr/>
        </p:nvSpPr>
        <p:spPr bwMode="auto">
          <a:xfrm>
            <a:off x="1295400" y="18288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整数类型：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byte, short, int 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和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long</a:t>
            </a:r>
            <a:endParaRPr lang="en-US" altLang="zh-CN" sz="28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268" name="Text Box 6"/>
          <p:cNvSpPr txBox="true">
            <a:spLocks noChangeArrowheads="true"/>
          </p:cNvSpPr>
          <p:nvPr/>
        </p:nvSpPr>
        <p:spPr bwMode="auto">
          <a:xfrm>
            <a:off x="1600200" y="2667000"/>
            <a:ext cx="54292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类型		长度		取值范围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byte		8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位		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-2</a:t>
            </a:r>
            <a:r>
              <a:rPr lang="en-US" altLang="zh-CN" sz="2800" b="1" baseline="30000">
                <a:solidFill>
                  <a:schemeClr val="accent2"/>
                </a:solidFill>
                <a:ea typeface="宋体" pitchFamily="2" charset="-122"/>
              </a:rPr>
              <a:t>7  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~2</a:t>
            </a:r>
            <a:r>
              <a:rPr lang="en-US" altLang="zh-CN" sz="2800" b="1" baseline="30000">
                <a:solidFill>
                  <a:schemeClr val="accent2"/>
                </a:solidFill>
                <a:ea typeface="宋体" pitchFamily="2" charset="-122"/>
              </a:rPr>
              <a:t>7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-1</a:t>
            </a:r>
            <a:endParaRPr lang="en-US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short		16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位		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-2</a:t>
            </a:r>
            <a:r>
              <a:rPr lang="en-US" altLang="zh-CN" sz="2800" b="1" baseline="30000">
                <a:solidFill>
                  <a:schemeClr val="accent2"/>
                </a:solidFill>
                <a:ea typeface="宋体" pitchFamily="2" charset="-122"/>
              </a:rPr>
              <a:t>15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~2</a:t>
            </a:r>
            <a:r>
              <a:rPr lang="en-US" altLang="zh-CN" sz="2800" b="1" baseline="30000">
                <a:solidFill>
                  <a:schemeClr val="accent2"/>
                </a:solidFill>
                <a:ea typeface="宋体" pitchFamily="2" charset="-122"/>
              </a:rPr>
              <a:t>15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-1</a:t>
            </a:r>
            <a:endParaRPr lang="en-US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int		32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位		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-2</a:t>
            </a:r>
            <a:r>
              <a:rPr lang="en-US" altLang="zh-CN" sz="2800" b="1" baseline="30000">
                <a:solidFill>
                  <a:schemeClr val="accent2"/>
                </a:solidFill>
                <a:ea typeface="宋体" pitchFamily="2" charset="-122"/>
              </a:rPr>
              <a:t>31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~2</a:t>
            </a:r>
            <a:r>
              <a:rPr lang="en-US" altLang="zh-CN" sz="2800" b="1" baseline="30000">
                <a:solidFill>
                  <a:schemeClr val="accent2"/>
                </a:solidFill>
                <a:ea typeface="宋体" pitchFamily="2" charset="-122"/>
              </a:rPr>
              <a:t>31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-1</a:t>
            </a:r>
            <a:endParaRPr lang="en-US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long		64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位		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-2</a:t>
            </a:r>
            <a:r>
              <a:rPr lang="en-US" altLang="zh-CN" sz="2800" b="1" baseline="30000">
                <a:solidFill>
                  <a:schemeClr val="accent2"/>
                </a:solidFill>
                <a:ea typeface="宋体" pitchFamily="2" charset="-122"/>
              </a:rPr>
              <a:t>63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~2</a:t>
            </a:r>
            <a:r>
              <a:rPr lang="en-US" altLang="zh-CN" sz="2800" b="1" baseline="30000">
                <a:solidFill>
                  <a:schemeClr val="accent2"/>
                </a:solidFill>
                <a:ea typeface="宋体" pitchFamily="2" charset="-122"/>
              </a:rPr>
              <a:t>63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-1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269" name="Rectangle 7"/>
          <p:cNvSpPr>
            <a:spLocks noChangeArrowheads="true"/>
          </p:cNvSpPr>
          <p:nvPr/>
        </p:nvSpPr>
        <p:spPr bwMode="auto">
          <a:xfrm>
            <a:off x="990600" y="804863"/>
            <a:ext cx="6102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基本数据类型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—</a:t>
            </a: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整数类型</a:t>
            </a:r>
            <a:endParaRPr lang="zh-CN" altLang="en-US" sz="4000" b="1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1270" name="Line 8"/>
          <p:cNvSpPr>
            <a:spLocks noChangeShapeType="true"/>
          </p:cNvSpPr>
          <p:nvPr/>
        </p:nvSpPr>
        <p:spPr bwMode="auto">
          <a:xfrm>
            <a:off x="1600200" y="3276600"/>
            <a:ext cx="5486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C2274-A5D8-4717-8B50-C126259DC0B8}" type="slidenum">
              <a:rPr lang="en-US" altLang="zh-CN"/>
            </a:fld>
            <a:endParaRPr lang="en-US" altLang="zh-CN"/>
          </a:p>
        </p:txBody>
      </p:sp>
      <p:sp>
        <p:nvSpPr>
          <p:cNvPr id="12291" name="Text Box 4"/>
          <p:cNvSpPr txBox="true">
            <a:spLocks noChangeArrowheads="true"/>
          </p:cNvSpPr>
          <p:nvPr/>
        </p:nvSpPr>
        <p:spPr bwMode="auto">
          <a:xfrm>
            <a:off x="1524000" y="2209800"/>
            <a:ext cx="73152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 Java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中缺省整型是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int</a:t>
            </a:r>
            <a:endParaRPr lang="en-US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sym typeface="Wingdings" panose="05000000000000000000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可有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3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种形式：十进制、八进制、十六进制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en-US" sz="2800" b="1">
                <a:solidFill>
                  <a:schemeClr val="accent2"/>
                </a:solidFill>
                <a:ea typeface="宋体" pitchFamily="2" charset="-122"/>
              </a:rPr>
              <a:t>	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十进制	八进制	十六进制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en-US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int  	24		0771		0XAB07</a:t>
            </a:r>
            <a:endParaRPr lang="en-US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long	24L		0771L	0XAB07L</a:t>
            </a:r>
            <a:endParaRPr lang="en-US" altLang="zh-CN" sz="28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sz="28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92" name="Rectangle 5"/>
          <p:cNvSpPr>
            <a:spLocks noChangeArrowheads="true"/>
          </p:cNvSpPr>
          <p:nvPr/>
        </p:nvSpPr>
        <p:spPr bwMode="auto">
          <a:xfrm>
            <a:off x="2590800" y="692150"/>
            <a:ext cx="39258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整型常量</a:t>
            </a:r>
            <a:endParaRPr lang="zh-CN" altLang="en-US" sz="4000" b="1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2293" name="Line 6"/>
          <p:cNvSpPr>
            <a:spLocks noChangeShapeType="true"/>
          </p:cNvSpPr>
          <p:nvPr/>
        </p:nvSpPr>
        <p:spPr bwMode="auto">
          <a:xfrm>
            <a:off x="1676400" y="4114800"/>
            <a:ext cx="6096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简洁型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FB8AA"/>
      </a:accent5>
      <a:accent6>
        <a:srgbClr val="00005C"/>
      </a:accent6>
      <a:hlink>
        <a:srgbClr val="996633"/>
      </a:hlink>
      <a:folHlink>
        <a:srgbClr val="808000"/>
      </a:folHlink>
    </a:clrScheme>
    <a:fontScheme name="简洁型模板">
      <a:majorFont>
        <a:latin typeface="Arial Black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>
        <a:sp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1400" b="0" i="0" u="none" strike="noStrike" cap="none" normalizeH="0" baseline="0" smtClean="0">
            <a:ln>
              <a:noFill/>
            </a:ln>
            <a:solidFill>
              <a:srgbClr val="C0C0C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>
        <a:sp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1400" b="0" i="0" u="none" strike="noStrike" cap="none" normalizeH="0" baseline="0" smtClean="0">
            <a:ln>
              <a:noFill/>
            </a:ln>
            <a:solidFill>
              <a:srgbClr val="C0C0C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简洁型模板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Office\Templates\演示文稿设计\简洁型模板.pot</Template>
  <TotalTime>0</TotalTime>
  <Words>8208</Words>
  <Application>WPS Presentation</Application>
  <PresentationFormat>全屏显示(4:3)</PresentationFormat>
  <Paragraphs>712</Paragraphs>
  <Slides>48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70" baseType="lpstr">
      <vt:lpstr>Arial</vt:lpstr>
      <vt:lpstr>宋体</vt:lpstr>
      <vt:lpstr>Wingdings</vt:lpstr>
      <vt:lpstr>Times New Roman</vt:lpstr>
      <vt:lpstr>Nimbus Roman No9 L</vt:lpstr>
      <vt:lpstr>楷体_GB2312</vt:lpstr>
      <vt:lpstr>文泉驿微米黑</vt:lpstr>
      <vt:lpstr>Arial Black</vt:lpstr>
      <vt:lpstr>Monotype Sorts</vt:lpstr>
      <vt:lpstr>Wingdings</vt:lpstr>
      <vt:lpstr>Webdings</vt:lpstr>
      <vt:lpstr>Tahoma</vt:lpstr>
      <vt:lpstr>楷体_GB2312</vt:lpstr>
      <vt:lpstr>Arial Unicode MS</vt:lpstr>
      <vt:lpstr>微软雅黑</vt:lpstr>
      <vt:lpstr>宋体</vt:lpstr>
      <vt:lpstr>Arial Unicode MS</vt:lpstr>
      <vt:lpstr>DejaVu Sans</vt:lpstr>
      <vt:lpstr>Abyssinica SIL</vt:lpstr>
      <vt:lpstr>简洁型模板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JDK1.6中的枚举类型</vt:lpstr>
      <vt:lpstr>JDK1.6中的枚举类型示例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While语句举例</vt:lpstr>
      <vt:lpstr>do-while语句示例</vt:lpstr>
      <vt:lpstr>      JDK1.6中for 循环的优化</vt:lpstr>
      <vt:lpstr>PowerPoint 演示文稿</vt:lpstr>
      <vt:lpstr>PowerPoint 演示文稿</vt:lpstr>
      <vt:lpstr>PowerPoint 演示文稿</vt:lpstr>
      <vt:lpstr>数组</vt:lpstr>
      <vt:lpstr>PowerPoint 演示文稿</vt:lpstr>
      <vt:lpstr>数组声明</vt:lpstr>
      <vt:lpstr>PowerPoint 演示文稿</vt:lpstr>
      <vt:lpstr>PowerPoint 演示文稿</vt:lpstr>
      <vt:lpstr>对象数组</vt:lpstr>
      <vt:lpstr>对象数组举例</vt:lpstr>
      <vt:lpstr>对象数组的内存分配</vt:lpstr>
      <vt:lpstr>栈内存和堆内存</vt:lpstr>
      <vt:lpstr>栈内存和堆内存</vt:lpstr>
      <vt:lpstr>PowerPoint 演示文稿</vt:lpstr>
      <vt:lpstr>多维数组示例</vt:lpstr>
      <vt:lpstr>PowerPoint 演示文稿</vt:lpstr>
      <vt:lpstr>PowerPoint 演示文稿</vt:lpstr>
      <vt:lpstr>数组拷贝示例</vt:lpstr>
      <vt:lpstr>数组拷贝示例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wqw</dc:creator>
  <cp:lastModifiedBy>wenjiequ</cp:lastModifiedBy>
  <cp:revision>301</cp:revision>
  <dcterms:created xsi:type="dcterms:W3CDTF">2021-03-27T06:29:19Z</dcterms:created>
  <dcterms:modified xsi:type="dcterms:W3CDTF">2021-03-27T06:29:19Z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