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63" r:id="rId3"/>
    <p:sldId id="292" r:id="rId4"/>
    <p:sldId id="309" r:id="rId5"/>
    <p:sldId id="293" r:id="rId6"/>
    <p:sldId id="294" r:id="rId7"/>
    <p:sldId id="300" r:id="rId8"/>
    <p:sldId id="301" r:id="rId9"/>
    <p:sldId id="295" r:id="rId10"/>
    <p:sldId id="296" r:id="rId11"/>
    <p:sldId id="303" r:id="rId12"/>
    <p:sldId id="304" r:id="rId13"/>
    <p:sldId id="297" r:id="rId14"/>
    <p:sldId id="299" r:id="rId15"/>
    <p:sldId id="259" r:id="rId16"/>
    <p:sldId id="264" r:id="rId17"/>
    <p:sldId id="265" r:id="rId18"/>
    <p:sldId id="266" r:id="rId19"/>
    <p:sldId id="267" r:id="rId20"/>
    <p:sldId id="268" r:id="rId21"/>
    <p:sldId id="306" r:id="rId22"/>
    <p:sldId id="269" r:id="rId23"/>
    <p:sldId id="270" r:id="rId24"/>
    <p:sldId id="271" r:id="rId25"/>
    <p:sldId id="272" r:id="rId26"/>
    <p:sldId id="274" r:id="rId27"/>
    <p:sldId id="307" r:id="rId28"/>
    <p:sldId id="273" r:id="rId29"/>
    <p:sldId id="275" r:id="rId30"/>
    <p:sldId id="278" r:id="rId31"/>
    <p:sldId id="279" r:id="rId32"/>
    <p:sldId id="280" r:id="rId33"/>
    <p:sldId id="284" r:id="rId34"/>
    <p:sldId id="285" r:id="rId35"/>
    <p:sldId id="286" r:id="rId36"/>
    <p:sldId id="287" r:id="rId37"/>
    <p:sldId id="289" r:id="rId38"/>
    <p:sldId id="288" r:id="rId39"/>
    <p:sldId id="290" r:id="rId40"/>
    <p:sldId id="276" r:id="rId41"/>
    <p:sldId id="291" r:id="rId42"/>
    <p:sldId id="310" r:id="rId43"/>
    <p:sldId id="323" r:id="rId44"/>
    <p:sldId id="311" r:id="rId45"/>
    <p:sldId id="315" r:id="rId46"/>
    <p:sldId id="316" r:id="rId47"/>
    <p:sldId id="312" r:id="rId48"/>
    <p:sldId id="324" r:id="rId49"/>
    <p:sldId id="317" r:id="rId50"/>
    <p:sldId id="318" r:id="rId51"/>
    <p:sldId id="319" r:id="rId52"/>
    <p:sldId id="313" r:id="rId53"/>
    <p:sldId id="325" r:id="rId54"/>
    <p:sldId id="320" r:id="rId55"/>
    <p:sldId id="321" r:id="rId56"/>
    <p:sldId id="322" r:id="rId57"/>
    <p:sldId id="326" r:id="rId58"/>
    <p:sldId id="305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B0A8"/>
    <a:srgbClr val="39626F"/>
    <a:srgbClr val="64868E"/>
    <a:srgbClr val="E5FCC2"/>
    <a:srgbClr val="9DE0B3"/>
    <a:srgbClr val="98B4A6"/>
    <a:srgbClr val="A2D3EC"/>
    <a:srgbClr val="DE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12984"/>
            <a:ext cx="77978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99400" y="6412984"/>
            <a:ext cx="12446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141804" y="6486554"/>
            <a:ext cx="4104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华中科技大学信息大类平台课</a:t>
            </a:r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77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8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0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1462131"/>
            <a:ext cx="3308791" cy="33322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9200" y="3045427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72586" y="1613955"/>
            <a:ext cx="3240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chapter 7</a:t>
            </a:r>
            <a:endParaRPr lang="zh-CN" altLang="en-US" sz="5400" b="1" dirty="0">
              <a:solidFill>
                <a:srgbClr val="39626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0491" y="2737089"/>
            <a:ext cx="2254102" cy="0"/>
          </a:xfrm>
          <a:prstGeom prst="line">
            <a:avLst/>
          </a:prstGeom>
          <a:ln w="47625">
            <a:solidFill>
              <a:srgbClr val="39626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337300"/>
            <a:ext cx="9144000" cy="520700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18096" y="6424302"/>
            <a:ext cx="4907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华中科技大学信息大类平台课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66177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8466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84663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二维字符数组与多个字符串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808073" y="1350335"/>
            <a:ext cx="4199861" cy="445386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808072" y="1168310"/>
            <a:ext cx="6010485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二维字符数组在处理多个字符串时的的定义和初始化方法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对话气泡: 圆角矩形 16"/>
          <p:cNvSpPr/>
          <p:nvPr/>
        </p:nvSpPr>
        <p:spPr>
          <a:xfrm>
            <a:off x="4457131" y="2190650"/>
            <a:ext cx="2361426" cy="372466"/>
          </a:xfrm>
          <a:prstGeom prst="wedgeRoundRectCallout">
            <a:avLst>
              <a:gd name="adj1" fmla="val -65903"/>
              <a:gd name="adj2" fmla="val -5117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多个字符串的显式初始化</a:t>
            </a:r>
          </a:p>
        </p:txBody>
      </p:sp>
      <p:sp>
        <p:nvSpPr>
          <p:cNvPr id="9" name="矩形 8"/>
          <p:cNvSpPr/>
          <p:nvPr/>
        </p:nvSpPr>
        <p:spPr>
          <a:xfrm>
            <a:off x="1065844" y="1732735"/>
            <a:ext cx="31127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spcAft>
                <a:spcPts val="0"/>
              </a:spcAft>
            </a:pPr>
            <a:r>
              <a:rPr lang="en-US" altLang="zh-CN" sz="1500" dirty="0"/>
              <a:t> 	char string[3][10]={   "pascal",</a:t>
            </a:r>
            <a:endParaRPr lang="zh-CN" altLang="zh-CN" sz="1500" dirty="0"/>
          </a:p>
          <a:p>
            <a:pPr>
              <a:spcAft>
                <a:spcPts val="0"/>
              </a:spcAft>
            </a:pPr>
            <a:r>
              <a:rPr lang="en-US" altLang="zh-CN" sz="1500" dirty="0"/>
              <a:t>                      		      "</a:t>
            </a:r>
            <a:r>
              <a:rPr lang="en-US" altLang="zh-CN" sz="1500" dirty="0" err="1"/>
              <a:t>cobol</a:t>
            </a:r>
            <a:r>
              <a:rPr lang="en-US" altLang="zh-CN" sz="1500" dirty="0"/>
              <a:t>" ,         </a:t>
            </a:r>
            <a:endParaRPr lang="zh-CN" altLang="zh-CN" sz="1500" dirty="0"/>
          </a:p>
          <a:p>
            <a:pPr>
              <a:spcAft>
                <a:spcPts val="0"/>
              </a:spcAft>
            </a:pPr>
            <a:r>
              <a:rPr lang="en-US" altLang="zh-CN" sz="1500" dirty="0"/>
              <a:t>	               	                 "</a:t>
            </a:r>
            <a:r>
              <a:rPr lang="en-US" altLang="zh-CN" sz="1500" dirty="0" err="1"/>
              <a:t>fortran</a:t>
            </a:r>
            <a:r>
              <a:rPr lang="en-US" altLang="zh-CN" sz="1500" dirty="0"/>
              <a:t>" };</a:t>
            </a:r>
          </a:p>
          <a:p>
            <a:pPr>
              <a:spcAft>
                <a:spcPts val="0"/>
              </a:spcAft>
            </a:pPr>
            <a:endParaRPr lang="en-US" altLang="zh-CN" sz="1500" dirty="0"/>
          </a:p>
          <a:p>
            <a:pPr>
              <a:spcAft>
                <a:spcPts val="0"/>
              </a:spcAft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lvl="1"/>
            <a:r>
              <a:rPr lang="en-US" altLang="zh-CN" sz="1500" dirty="0"/>
              <a:t> char string[3][20];</a:t>
            </a:r>
            <a:endParaRPr lang="zh-CN" altLang="zh-CN" sz="1500" dirty="0"/>
          </a:p>
          <a:p>
            <a:pPr lvl="1"/>
            <a:r>
              <a:rPr lang="en-US" altLang="zh-CN" sz="1500" dirty="0"/>
              <a:t>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1"/>
            <a:r>
              <a:rPr lang="en-US" altLang="zh-CN" sz="1500" dirty="0"/>
              <a:t>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</a:t>
            </a:r>
            <a:endParaRPr lang="zh-CN" altLang="zh-CN" sz="1500" dirty="0"/>
          </a:p>
          <a:p>
            <a:pPr lvl="1"/>
            <a:r>
              <a:rPr lang="en-US" altLang="zh-CN" sz="1500" dirty="0"/>
              <a:t> {</a:t>
            </a:r>
            <a:endParaRPr lang="zh-CN" altLang="zh-CN" sz="1500" dirty="0"/>
          </a:p>
          <a:p>
            <a:pPr lvl="1"/>
            <a:r>
              <a:rPr lang="en-US" altLang="zh-CN" sz="1500" dirty="0"/>
              <a:t>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("%s", string[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1"/>
            <a:r>
              <a:rPr lang="en-US" altLang="zh-CN" sz="1500" dirty="0"/>
              <a:t> }</a:t>
            </a:r>
            <a:endParaRPr lang="zh-CN" altLang="zh-CN" sz="1500" dirty="0"/>
          </a:p>
          <a:p>
            <a:pPr lvl="1"/>
            <a:r>
              <a:rPr lang="en-US" altLang="zh-CN" sz="1500" dirty="0"/>
              <a:t>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</a:t>
            </a:r>
            <a:endParaRPr lang="zh-CN" altLang="zh-CN" sz="1500" dirty="0"/>
          </a:p>
          <a:p>
            <a:pPr lvl="1"/>
            <a:r>
              <a:rPr lang="en-US" altLang="zh-CN" sz="1500" dirty="0"/>
              <a:t> {</a:t>
            </a:r>
            <a:endParaRPr lang="zh-CN" altLang="zh-CN" sz="1500" dirty="0"/>
          </a:p>
          <a:p>
            <a:pPr lvl="1"/>
            <a:r>
              <a:rPr lang="en-US" altLang="zh-CN" sz="1500" dirty="0"/>
              <a:t>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("%s\n", string[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1"/>
            <a:r>
              <a:rPr lang="en-US" altLang="zh-CN" sz="1500" dirty="0"/>
              <a:t> }</a:t>
            </a:r>
            <a:endParaRPr lang="zh-CN" altLang="en-US" sz="15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41495"/>
              </p:ext>
            </p:extLst>
          </p:nvPr>
        </p:nvGraphicFramePr>
        <p:xfrm>
          <a:off x="5265705" y="4824298"/>
          <a:ext cx="3556000" cy="842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xmlns="" val="414776011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27494469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187661487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08371223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74349582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6212733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17360442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404065135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408536227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349744917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226395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549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4574872"/>
                  </a:ext>
                </a:extLst>
              </a:tr>
            </a:tbl>
          </a:graphicData>
        </a:graphic>
      </p:graphicFrame>
      <p:sp>
        <p:nvSpPr>
          <p:cNvPr id="10" name="对话气泡: 圆角矩形 16"/>
          <p:cNvSpPr/>
          <p:nvPr/>
        </p:nvSpPr>
        <p:spPr>
          <a:xfrm>
            <a:off x="4241891" y="3359888"/>
            <a:ext cx="2488518" cy="638139"/>
          </a:xfrm>
          <a:prstGeom prst="wedgeRoundRectCallout">
            <a:avLst>
              <a:gd name="adj1" fmla="val -67254"/>
              <a:gd name="adj2" fmla="val 6624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函数进行循环输入实现多个字符串的初始化</a:t>
            </a:r>
          </a:p>
        </p:txBody>
      </p:sp>
      <p:sp>
        <p:nvSpPr>
          <p:cNvPr id="11" name="矩形 10"/>
          <p:cNvSpPr/>
          <p:nvPr/>
        </p:nvSpPr>
        <p:spPr>
          <a:xfrm>
            <a:off x="4979094" y="4319827"/>
            <a:ext cx="1815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存储状态：</a:t>
            </a:r>
          </a:p>
        </p:txBody>
      </p:sp>
    </p:spTree>
    <p:extLst>
      <p:ext uri="{BB962C8B-B14F-4D97-AF65-F5344CB8AC3E}">
        <p14:creationId xmlns:p14="http://schemas.microsoft.com/office/powerpoint/2010/main" val="7653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6339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63397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字符指针</a:t>
            </a:r>
          </a:p>
        </p:txBody>
      </p:sp>
      <p:sp>
        <p:nvSpPr>
          <p:cNvPr id="12" name="矩形 11"/>
          <p:cNvSpPr/>
          <p:nvPr/>
        </p:nvSpPr>
        <p:spPr>
          <a:xfrm>
            <a:off x="545317" y="1130969"/>
            <a:ext cx="57172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即字符型指针，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它是一个指针变量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可以方便地对字符串中的字符进行处理。</a:t>
            </a:r>
          </a:p>
        </p:txBody>
      </p:sp>
      <p:sp>
        <p:nvSpPr>
          <p:cNvPr id="7" name="矩形 6"/>
          <p:cNvSpPr/>
          <p:nvPr/>
        </p:nvSpPr>
        <p:spPr>
          <a:xfrm>
            <a:off x="545317" y="2691611"/>
            <a:ext cx="4319259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指针初始化：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直接使用字符串常量作为初始值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			char *string = "we are family!";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一个字符串常量赋予一个指针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			char  *p;		p= "c  program";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6703987" y="9444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5B0A8"/>
                </a:solidFill>
              </a:rPr>
              <a:t>p</a:t>
            </a:r>
            <a:endParaRPr lang="zh-CN" altLang="en-US" b="1" dirty="0">
              <a:solidFill>
                <a:srgbClr val="45B0A8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126231" y="1151913"/>
            <a:ext cx="457200" cy="0"/>
          </a:xfrm>
          <a:prstGeom prst="straightConnector1">
            <a:avLst/>
          </a:prstGeom>
          <a:ln w="19050">
            <a:solidFill>
              <a:srgbClr val="45B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5317" y="2224256"/>
            <a:ext cx="43192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字符指针的定义方法：</a:t>
            </a:r>
            <a:r>
              <a:rPr lang="en-US" altLang="zh-CN" dirty="0"/>
              <a:t>char *string;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17998"/>
              </p:ext>
            </p:extLst>
          </p:nvPr>
        </p:nvGraphicFramePr>
        <p:xfrm>
          <a:off x="7814931" y="978194"/>
          <a:ext cx="474479" cy="3891520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474479">
                  <a:extLst>
                    <a:ext uri="{9D8B030D-6E8A-4147-A177-3AD203B41FA5}">
                      <a16:colId xmlns:a16="http://schemas.microsoft.com/office/drawing/2014/main" xmlns="" val="3706517921"/>
                    </a:ext>
                  </a:extLst>
                </a:gridCol>
              </a:tblGrid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565464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5017975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7944626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0018044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9482961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536908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0330043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899988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3024093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458513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101336" y="4941878"/>
            <a:ext cx="7526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由于这块区域已经固定，因此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如果要处理该常量字符串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，要保证处理后的字符串长度不能超过初始的字符串长度，否则会修改初始字符串所在区域后面的数据，有可能会影响系统的运行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90707" y="2692977"/>
            <a:ext cx="2424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系统开辟一块区域存储这个字符串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90707" y="3523974"/>
            <a:ext cx="242422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将首地址赋予指针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7" y="4948010"/>
            <a:ext cx="654768" cy="6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3" grpId="0"/>
      <p:bldP spid="11" grpId="0"/>
      <p:bldP spid="10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74030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74030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字符指针</a:t>
            </a:r>
          </a:p>
        </p:txBody>
      </p:sp>
      <p:sp>
        <p:nvSpPr>
          <p:cNvPr id="12" name="矩形 11"/>
          <p:cNvSpPr/>
          <p:nvPr/>
        </p:nvSpPr>
        <p:spPr>
          <a:xfrm>
            <a:off x="478633" y="1365080"/>
            <a:ext cx="6198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ea typeface="微软雅黑" panose="020B0503020204020204" pitchFamily="34" charset="-122"/>
              </a:rPr>
              <a:t>在使用字符数组和字符指针时应注意的问题：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859" y="2214891"/>
            <a:ext cx="316610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字符指针：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63385" y="2231551"/>
            <a:ext cx="4217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633" y="2840555"/>
            <a:ext cx="4572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char *p;		</a:t>
            </a:r>
            <a:r>
              <a:rPr lang="en-US" altLang="zh-CN" dirty="0" err="1"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ea typeface="微软雅黑" panose="020B0503020204020204" pitchFamily="34" charset="-122"/>
              </a:rPr>
              <a:t>s",p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9609" y="3428911"/>
            <a:ext cx="3907019" cy="15152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/>
                </a:solidFill>
                <a:ea typeface="微软雅黑" panose="020B0503020204020204" pitchFamily="34" charset="-122"/>
              </a:rPr>
              <a:t>scanf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(“%</a:t>
            </a:r>
            <a:r>
              <a:rPr lang="en-US" altLang="zh-CN" sz="1600" dirty="0" err="1">
                <a:solidFill>
                  <a:schemeClr val="tx1"/>
                </a:solidFill>
                <a:ea typeface="微软雅黑" panose="020B0503020204020204" pitchFamily="34" charset="-122"/>
              </a:rPr>
              <a:t>s”,p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)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是将输入的字符串存放在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p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所指向的地址中，在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p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未赋值之前，执行</a:t>
            </a:r>
            <a:r>
              <a:rPr lang="en-US" altLang="zh-CN" sz="1600" dirty="0" err="1">
                <a:solidFill>
                  <a:schemeClr val="tx1"/>
                </a:solidFill>
                <a:ea typeface="微软雅黑" panose="020B0503020204020204" pitchFamily="34" charset="-122"/>
              </a:rPr>
              <a:t>scanf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(“%</a:t>
            </a:r>
            <a:r>
              <a:rPr lang="en-US" altLang="zh-CN" sz="1600" dirty="0" err="1">
                <a:solidFill>
                  <a:schemeClr val="tx1"/>
                </a:solidFill>
                <a:ea typeface="微软雅黑" panose="020B0503020204020204" pitchFamily="34" charset="-122"/>
              </a:rPr>
              <a:t>s”,p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)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是错误的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59079" y="3500573"/>
            <a:ext cx="4121532" cy="144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因为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name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是个地址常量，系统不允许向它赋值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，正确的初始化形式为</a:t>
            </a:r>
            <a:endParaRPr lang="en-US" altLang="zh-CN" sz="16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char  name[20] ="c  program";</a:t>
            </a:r>
            <a:endParaRPr lang="zh-CN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67" y="2840555"/>
            <a:ext cx="504601" cy="504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55" y="2877882"/>
            <a:ext cx="523387" cy="5233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63385" y="2958583"/>
            <a:ext cx="3827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char  name[20];    name="c  program";</a:t>
            </a:r>
            <a:endParaRPr lang="zh-CN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17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4" grpId="0"/>
      <p:bldP spid="4" grpId="0"/>
      <p:bldP spid="9" grpId="0" animBg="1"/>
      <p:bldP spid="13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6339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63397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字符指针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967023" y="1456663"/>
            <a:ext cx="3342908" cy="380645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1967023" y="1260515"/>
            <a:ext cx="3211033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向字符指针赋字符串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对话气泡: 圆角矩形 16"/>
          <p:cNvSpPr/>
          <p:nvPr/>
        </p:nvSpPr>
        <p:spPr>
          <a:xfrm>
            <a:off x="4741123" y="2421926"/>
            <a:ext cx="2478384" cy="519923"/>
          </a:xfrm>
          <a:prstGeom prst="wedgeRoundRectCallout">
            <a:avLst>
              <a:gd name="adj1" fmla="val -73063"/>
              <a:gd name="adj2" fmla="val -11252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直接使用字符串常量作为初始值进行初始化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6053" y="1823255"/>
            <a:ext cx="307387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 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char *s="good";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	 char *p;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 while(*s!='\0')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("%c",*s++);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 p="morning";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while(*p!='\0')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("%c",*p++);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10" name="矩形: 圆角 4"/>
          <p:cNvSpPr/>
          <p:nvPr/>
        </p:nvSpPr>
        <p:spPr>
          <a:xfrm>
            <a:off x="4358206" y="4764934"/>
            <a:ext cx="2861301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good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morning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对话气泡: 圆角矩形 16"/>
          <p:cNvSpPr/>
          <p:nvPr/>
        </p:nvSpPr>
        <p:spPr>
          <a:xfrm>
            <a:off x="4741122" y="3593430"/>
            <a:ext cx="2563445" cy="519923"/>
          </a:xfrm>
          <a:prstGeom prst="wedgeRoundRectCallout">
            <a:avLst>
              <a:gd name="adj1" fmla="val -82250"/>
              <a:gd name="adj2" fmla="val -5117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一个字符串常量赋予一个指针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完成字符串的初始化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7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8466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84663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字符指针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808074" y="1095150"/>
            <a:ext cx="4764908" cy="5278464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3190528" y="1032548"/>
            <a:ext cx="3764992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输入一行字符串，将其逆序输出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对话气泡: 圆角矩形 16"/>
          <p:cNvSpPr/>
          <p:nvPr/>
        </p:nvSpPr>
        <p:spPr>
          <a:xfrm>
            <a:off x="3681622" y="3268462"/>
            <a:ext cx="2453364" cy="616643"/>
          </a:xfrm>
          <a:prstGeom prst="wedgeRoundRectCallout">
            <a:avLst>
              <a:gd name="adj1" fmla="val -72109"/>
              <a:gd name="adj2" fmla="val -210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利用字符指针将单个字符串在函数间传递</a:t>
            </a:r>
          </a:p>
        </p:txBody>
      </p:sp>
      <p:sp>
        <p:nvSpPr>
          <p:cNvPr id="10" name="矩形: 圆角 4"/>
          <p:cNvSpPr/>
          <p:nvPr/>
        </p:nvSpPr>
        <p:spPr>
          <a:xfrm>
            <a:off x="5223059" y="1644187"/>
            <a:ext cx="3633862" cy="1376686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    Enter a line of text: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    Hello world!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    The line printed backward is: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    !</a:t>
            </a:r>
            <a:r>
              <a:rPr lang="en-US" altLang="zh-CN" dirty="0" err="1">
                <a:solidFill>
                  <a:schemeClr val="tx1"/>
                </a:solidFill>
              </a:rPr>
              <a:t>dlrow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olleH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0982" y="1202968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#include&lt;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void reverse(char *</a:t>
            </a:r>
            <a:r>
              <a:rPr lang="en-US" altLang="zh-CN" sz="1500" dirty="0" err="1"/>
              <a:t>sPtr</a:t>
            </a:r>
            <a:r>
              <a:rPr lang="en-US" altLang="zh-CN" sz="1500" dirty="0"/>
              <a:t>); </a:t>
            </a:r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{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 	 char s[80];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("Enter a line of text:\n");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 	 gets(s);                   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</a:t>
            </a:r>
            <a:r>
              <a:rPr lang="en-US" altLang="zh-CN" sz="1500" dirty="0" err="1"/>
              <a:t>nThe</a:t>
            </a:r>
            <a:r>
              <a:rPr lang="en-US" altLang="zh-CN" sz="1500" dirty="0"/>
              <a:t> line printed backward is\n");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 reverse(s);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}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void reverse(char *</a:t>
            </a:r>
            <a:r>
              <a:rPr lang="en-US" altLang="zh-CN" sz="1500" dirty="0" err="1"/>
              <a:t>sPtr</a:t>
            </a:r>
            <a:r>
              <a:rPr lang="en-US" altLang="zh-CN" sz="1500" dirty="0"/>
              <a:t>)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{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	if(</a:t>
            </a:r>
            <a:r>
              <a:rPr lang="en-US" altLang="zh-CN" sz="1500" dirty="0" err="1"/>
              <a:t>sPtr</a:t>
            </a:r>
            <a:r>
              <a:rPr lang="en-US" altLang="zh-CN" sz="1500" dirty="0"/>
              <a:t>[0]=='\0')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	{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	         return;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}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else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{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 		reverse(&amp;</a:t>
            </a:r>
            <a:r>
              <a:rPr lang="en-US" altLang="zh-CN" sz="1500" dirty="0" err="1"/>
              <a:t>sPtr</a:t>
            </a:r>
            <a:r>
              <a:rPr lang="en-US" altLang="zh-CN" sz="1500" dirty="0"/>
              <a:t>[1]); </a:t>
            </a:r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		</a:t>
            </a:r>
            <a:r>
              <a:rPr lang="en-US" altLang="zh-CN" sz="1500" dirty="0" err="1"/>
              <a:t>putchar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sPtr</a:t>
            </a:r>
            <a:r>
              <a:rPr lang="en-US" altLang="zh-CN" sz="1500" dirty="0"/>
              <a:t>[0]); </a:t>
            </a:r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	}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9" name="对话气泡: 圆角矩形 16"/>
          <p:cNvSpPr/>
          <p:nvPr/>
        </p:nvSpPr>
        <p:spPr>
          <a:xfrm>
            <a:off x="3907531" y="5140326"/>
            <a:ext cx="3620319" cy="616643"/>
          </a:xfrm>
          <a:prstGeom prst="wedgeRoundRectCallout">
            <a:avLst>
              <a:gd name="adj1" fmla="val -64985"/>
              <a:gd name="adj2" fmla="val -383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递归调用，从最后的字符开始，实现逆序输出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00982" y="1560918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00982" y="3172618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07321" y="3604075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7" grpId="0"/>
      <p:bldP spid="9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8490" y="184663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05845" y="184662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字符串相关库函数及其使用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30807"/>
              </p:ext>
            </p:extLst>
          </p:nvPr>
        </p:nvGraphicFramePr>
        <p:xfrm>
          <a:off x="797443" y="1148314"/>
          <a:ext cx="7793662" cy="5032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5124">
                  <a:extLst>
                    <a:ext uri="{9D8B030D-6E8A-4147-A177-3AD203B41FA5}">
                      <a16:colId xmlns:a16="http://schemas.microsoft.com/office/drawing/2014/main" xmlns="" val="3342930077"/>
                    </a:ext>
                  </a:extLst>
                </a:gridCol>
                <a:gridCol w="3660907">
                  <a:extLst>
                    <a:ext uri="{9D8B030D-6E8A-4147-A177-3AD203B41FA5}">
                      <a16:colId xmlns:a16="http://schemas.microsoft.com/office/drawing/2014/main" xmlns="" val="4137420014"/>
                    </a:ext>
                  </a:extLst>
                </a:gridCol>
                <a:gridCol w="2197631">
                  <a:extLst>
                    <a:ext uri="{9D8B030D-6E8A-4147-A177-3AD203B41FA5}">
                      <a16:colId xmlns:a16="http://schemas.microsoft.com/office/drawing/2014/main" xmlns="" val="3131345421"/>
                    </a:ext>
                  </a:extLst>
                </a:gridCol>
              </a:tblGrid>
              <a:tr h="376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相关库函数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函数声明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函数功能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6726350"/>
                  </a:ext>
                </a:extLst>
              </a:tr>
              <a:tr h="37622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字符串输入输出函数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*gets (char *s);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字符串输入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1114585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puts (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const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char *s);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字符串输出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2954035"/>
                  </a:ext>
                </a:extLst>
              </a:tr>
              <a:tr h="37622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字符串转换函数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double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atof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const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nPtr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);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字符串转换为浮点数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199082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 atoi (const char *nPtr);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字符串转换为整数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0787293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long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atol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const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nPtr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字符串转换为长整型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8226488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void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itoa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n,char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s[],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radix);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整数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转换为字符串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1553432"/>
                  </a:ext>
                </a:extLst>
              </a:tr>
              <a:tr h="37622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字符串处理函数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strcpy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dest,char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src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复制字符串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145102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strcat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dest,char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src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);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连接字符串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1589252"/>
                  </a:ext>
                </a:extLst>
              </a:tr>
              <a:tr h="3762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字符串比较函数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strcmp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*s1,char *s2);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比较字符串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0095936"/>
                  </a:ext>
                </a:extLst>
              </a:tr>
              <a:tr h="37622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其他函数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strlen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*s);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求字符串长度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7669649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strupr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);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strlwr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字符串大小写转换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4083950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strstr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*s1,char *s2);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指定字符串在给定字符串中第一次出现的位置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224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12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9125" y="174029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9581" y="193430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字符串输入输出函数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2134" y="1690413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字符串输入函数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134" y="3788744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字符串输出函数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3854160" y="1690413"/>
            <a:ext cx="3881953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*gets (char *s);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4160" y="3804522"/>
            <a:ext cx="3881953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puts (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*s);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4022" y="2332193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功能：从键盘输入一个字符串到字符数组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1839" y="4462143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功能：将一个字符串输出到终端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68718" y="2332192"/>
            <a:ext cx="2371516" cy="1017065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执行：   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string[80];</a:t>
            </a:r>
          </a:p>
          <a:p>
            <a:pPr algn="ctr"/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gets(string);</a:t>
            </a:r>
          </a:p>
          <a:p>
            <a:r>
              <a:rPr lang="zh-CN" altLang="en-US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键盘输入：   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good↙</a:t>
            </a:r>
          </a:p>
        </p:txBody>
      </p:sp>
      <p:sp>
        <p:nvSpPr>
          <p:cNvPr id="13" name="矩形 12"/>
          <p:cNvSpPr/>
          <p:nvPr/>
        </p:nvSpPr>
        <p:spPr>
          <a:xfrm>
            <a:off x="5486400" y="4462143"/>
            <a:ext cx="3041361" cy="769079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执行：   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string[]={"hello"};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puts(string);</a:t>
            </a:r>
          </a:p>
        </p:txBody>
      </p:sp>
    </p:spTree>
    <p:extLst>
      <p:ext uri="{BB962C8B-B14F-4D97-AF65-F5344CB8AC3E}">
        <p14:creationId xmlns:p14="http://schemas.microsoft.com/office/powerpoint/2010/main" val="10759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550" y="163401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40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字符串转换函数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1655329" y="1562821"/>
            <a:ext cx="5223948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double 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atof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nPtr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5327" y="3823095"/>
            <a:ext cx="5223950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long 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atol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nPtr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5327" y="2692958"/>
            <a:ext cx="5223950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fr-FR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 atoi (const char *nPtr); 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5327" y="4953232"/>
            <a:ext cx="5223950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void 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itoa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n,char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s[],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radix);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75881" y="2062551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功能：将字符串转换为浮点数的函数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5881" y="3192688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功能：将字符串转换为整数的函数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5880" y="4322825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功能：将字符串转换为长整形的函数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75880" y="5448337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功能：将整数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转换为字符串的函数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87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9125" y="10895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5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字符串转换函数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723020" y="1155928"/>
            <a:ext cx="3349256" cy="513854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9069" y="1155929"/>
            <a:ext cx="374272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#include&lt;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stdio.h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#define LENGTH 6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void reverse(char *s);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void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itoa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n,char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*s);           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void main(void)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n;                          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char s[LENGTH]; 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("input a integer:");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scanf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(“%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d”,&amp;n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itoa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n,s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);                  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("string: %s\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n",s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);      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}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void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itoa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n,char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*s)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{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i,sign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;                   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if((sign=n)&lt;0)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{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   n=-n;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}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=0;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do                    </a:t>
            </a:r>
            <a:endParaRPr lang="zh-CN" altLang="en-US" sz="1500" dirty="0">
              <a:cs typeface="Segoe UI" panose="020B0502040204020203" pitchFamily="34" charset="0"/>
            </a:endParaRPr>
          </a:p>
          <a:p>
            <a:endParaRPr lang="en-US" altLang="zh-CN" sz="15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672933" y="1155927"/>
            <a:ext cx="3666781" cy="480893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4126" y="1155927"/>
            <a:ext cx="34115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       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en-US" altLang="zh-CN" sz="1500" dirty="0"/>
              <a:t>  </a:t>
            </a:r>
          </a:p>
          <a:p>
            <a:r>
              <a:rPr lang="en-US" altLang="zh-CN" sz="1500" dirty="0"/>
              <a:t>	 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++] = n%10 + '0';      </a:t>
            </a:r>
          </a:p>
          <a:p>
            <a:r>
              <a:rPr lang="en-US" altLang="zh-CN" sz="1500" dirty="0"/>
              <a:t>        }(while((n/=10)&gt;0); </a:t>
            </a:r>
          </a:p>
          <a:p>
            <a:r>
              <a:rPr lang="en-US" altLang="zh-CN" sz="1500" dirty="0"/>
              <a:t>        if(sign&lt;0)</a:t>
            </a:r>
          </a:p>
          <a:p>
            <a:r>
              <a:rPr lang="en-US" altLang="zh-CN" sz="1500" dirty="0"/>
              <a:t>        {</a:t>
            </a:r>
          </a:p>
          <a:p>
            <a:r>
              <a:rPr lang="en-US" altLang="zh-CN" sz="1500" dirty="0"/>
              <a:t>           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++]='-';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    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]='\0';</a:t>
            </a:r>
          </a:p>
          <a:p>
            <a:r>
              <a:rPr lang="en-US" altLang="zh-CN" sz="1500" dirty="0"/>
              <a:t>        reverse(s);            </a:t>
            </a:r>
          </a:p>
          <a:p>
            <a:r>
              <a:rPr lang="en-US" altLang="zh-CN" sz="1500" dirty="0"/>
              <a:t>     }</a:t>
            </a:r>
          </a:p>
          <a:p>
            <a:r>
              <a:rPr lang="en-US" altLang="zh-CN" sz="1500" dirty="0"/>
              <a:t>     void reverse(char *s)</a:t>
            </a:r>
          </a:p>
          <a:p>
            <a:r>
              <a:rPr lang="en-US" altLang="zh-CN" sz="1500" dirty="0"/>
              <a:t>     {</a:t>
            </a:r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, j, k;</a:t>
            </a:r>
          </a:p>
          <a:p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=0,j = </a:t>
            </a:r>
            <a:r>
              <a:rPr lang="en-US" altLang="zh-CN" sz="1500" dirty="0" err="1"/>
              <a:t>strlen</a:t>
            </a:r>
            <a:r>
              <a:rPr lang="en-US" altLang="zh-CN" sz="1500" dirty="0"/>
              <a:t>(s)-1;i&lt;</a:t>
            </a:r>
            <a:r>
              <a:rPr lang="en-US" altLang="zh-CN" sz="1500" dirty="0" err="1"/>
              <a:t>j;i</a:t>
            </a:r>
            <a:r>
              <a:rPr lang="en-US" altLang="zh-CN" sz="1500" dirty="0"/>
              <a:t>++,j--)</a:t>
            </a:r>
          </a:p>
          <a:p>
            <a:r>
              <a:rPr lang="en-US" altLang="zh-CN" sz="1500" dirty="0"/>
              <a:t>        {</a:t>
            </a:r>
          </a:p>
          <a:p>
            <a:r>
              <a:rPr lang="en-US" altLang="zh-CN" sz="1500" dirty="0"/>
              <a:t>           k=s[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];</a:t>
            </a:r>
          </a:p>
          <a:p>
            <a:r>
              <a:rPr lang="en-US" altLang="zh-CN" sz="1500" dirty="0"/>
              <a:t>           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]=s[j];</a:t>
            </a:r>
          </a:p>
          <a:p>
            <a:r>
              <a:rPr lang="en-US" altLang="zh-CN" sz="1500" dirty="0"/>
              <a:t>           s[j]=k;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 }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785730" y="3351250"/>
            <a:ext cx="2636722" cy="332328"/>
            <a:chOff x="2785730" y="3351250"/>
            <a:chExt cx="2636722" cy="332328"/>
          </a:xfrm>
        </p:grpSpPr>
        <p:sp>
          <p:nvSpPr>
            <p:cNvPr id="8" name="对话气泡: 圆角矩形 7"/>
            <p:cNvSpPr/>
            <p:nvPr/>
          </p:nvSpPr>
          <p:spPr>
            <a:xfrm>
              <a:off x="2785730" y="3352158"/>
              <a:ext cx="2392114" cy="331420"/>
            </a:xfrm>
            <a:prstGeom prst="wedgeRoundRectCallout">
              <a:avLst>
                <a:gd name="adj1" fmla="val -73367"/>
                <a:gd name="adj2" fmla="val 42983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785730" y="3351250"/>
              <a:ext cx="26367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将输入的整数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转换为字符串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17824" y="2519596"/>
            <a:ext cx="1445963" cy="332328"/>
            <a:chOff x="6517824" y="2519596"/>
            <a:chExt cx="1445963" cy="332328"/>
          </a:xfrm>
        </p:grpSpPr>
        <p:sp>
          <p:nvSpPr>
            <p:cNvPr id="11" name="对话气泡: 圆角矩形 10"/>
            <p:cNvSpPr/>
            <p:nvPr/>
          </p:nvSpPr>
          <p:spPr>
            <a:xfrm>
              <a:off x="6517824" y="2520504"/>
              <a:ext cx="1445963" cy="331420"/>
            </a:xfrm>
            <a:prstGeom prst="wedgeRoundRectCallout">
              <a:avLst>
                <a:gd name="adj1" fmla="val -66990"/>
                <a:gd name="adj2" fmla="val 87898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517824" y="2519596"/>
              <a:ext cx="14459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字符串翻转函数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38392" y="5128116"/>
            <a:ext cx="2065077" cy="331420"/>
            <a:chOff x="2338392" y="5128116"/>
            <a:chExt cx="2065077" cy="331420"/>
          </a:xfrm>
        </p:grpSpPr>
        <p:sp>
          <p:nvSpPr>
            <p:cNvPr id="13" name="对话气泡: 圆角矩形 12"/>
            <p:cNvSpPr/>
            <p:nvPr/>
          </p:nvSpPr>
          <p:spPr>
            <a:xfrm>
              <a:off x="2338392" y="5128116"/>
              <a:ext cx="1916215" cy="331420"/>
            </a:xfrm>
            <a:prstGeom prst="wedgeRoundRectCallout">
              <a:avLst>
                <a:gd name="adj1" fmla="val -66255"/>
                <a:gd name="adj2" fmla="val -59679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338392" y="5128116"/>
              <a:ext cx="20650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为负值，转换为正数 </a:t>
              </a:r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6420271" y="5128116"/>
            <a:ext cx="2491737" cy="1183030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input a integer: -102</a:t>
            </a:r>
            <a:endParaRPr lang="zh-CN" altLang="zh-C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string: -102</a:t>
            </a:r>
            <a:endParaRPr lang="zh-CN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90231" y="819082"/>
            <a:ext cx="4231564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将某一个整数转换为相对应的数字串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48911" y="194062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48911" y="354470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55250" y="424286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6" grpId="0" animBg="1"/>
      <p:bldP spid="17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550" y="137432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2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字符串处理函数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1256" y="1609153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字符串复制函数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3282" y="1609153"/>
            <a:ext cx="4907068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strcpy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dest,char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256" y="2506114"/>
            <a:ext cx="725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功能：将指针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所指向的字符串复制到指针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所指向的内存区域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中，函数返回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所指向的字符串的首地址。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12173" y="3636335"/>
            <a:ext cx="3312180" cy="1917487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strcpy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dest,char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{  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char *temp = 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                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while((*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++=*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++)!='\0')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;     		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return temp;                    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6726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0788" y="10630"/>
            <a:ext cx="14848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155112" y="1371609"/>
            <a:ext cx="4894273" cy="563517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字符串的基本概念</a:t>
            </a:r>
          </a:p>
        </p:txBody>
      </p:sp>
      <p:sp>
        <p:nvSpPr>
          <p:cNvPr id="10" name="椭圆 9"/>
          <p:cNvSpPr/>
          <p:nvPr/>
        </p:nvSpPr>
        <p:spPr>
          <a:xfrm>
            <a:off x="1967022" y="1371609"/>
            <a:ext cx="599472" cy="5635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155112" y="2137733"/>
            <a:ext cx="4894273" cy="564202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字符串相关库函数及其使用</a:t>
            </a:r>
          </a:p>
        </p:txBody>
      </p:sp>
      <p:sp>
        <p:nvSpPr>
          <p:cNvPr id="12" name="椭圆 11"/>
          <p:cNvSpPr/>
          <p:nvPr/>
        </p:nvSpPr>
        <p:spPr>
          <a:xfrm>
            <a:off x="1967022" y="2137732"/>
            <a:ext cx="620738" cy="5642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155112" y="2900691"/>
            <a:ext cx="4894273" cy="564888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单个字符串的处理</a:t>
            </a:r>
          </a:p>
        </p:txBody>
      </p:sp>
      <p:sp>
        <p:nvSpPr>
          <p:cNvPr id="14" name="椭圆 13"/>
          <p:cNvSpPr/>
          <p:nvPr/>
        </p:nvSpPr>
        <p:spPr>
          <a:xfrm>
            <a:off x="1967022" y="2900690"/>
            <a:ext cx="620738" cy="5648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2155112" y="3664334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多个字符串的处理</a:t>
            </a:r>
          </a:p>
        </p:txBody>
      </p:sp>
      <p:sp>
        <p:nvSpPr>
          <p:cNvPr id="16" name="椭圆 15"/>
          <p:cNvSpPr/>
          <p:nvPr/>
        </p:nvSpPr>
        <p:spPr>
          <a:xfrm>
            <a:off x="1967022" y="3664334"/>
            <a:ext cx="620738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矩形: 圆角 14"/>
          <p:cNvSpPr/>
          <p:nvPr/>
        </p:nvSpPr>
        <p:spPr>
          <a:xfrm>
            <a:off x="2155112" y="4428664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带参数的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0" name="椭圆 19"/>
          <p:cNvSpPr/>
          <p:nvPr/>
        </p:nvSpPr>
        <p:spPr>
          <a:xfrm>
            <a:off x="1967022" y="4428664"/>
            <a:ext cx="620738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矩形: 圆角 14"/>
          <p:cNvSpPr/>
          <p:nvPr/>
        </p:nvSpPr>
        <p:spPr>
          <a:xfrm>
            <a:off x="2155112" y="5192994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综合举例</a:t>
            </a:r>
          </a:p>
        </p:txBody>
      </p:sp>
      <p:sp>
        <p:nvSpPr>
          <p:cNvPr id="22" name="椭圆 21"/>
          <p:cNvSpPr/>
          <p:nvPr/>
        </p:nvSpPr>
        <p:spPr>
          <a:xfrm>
            <a:off x="1967022" y="5192994"/>
            <a:ext cx="620738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59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650" y="93876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31498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字符串处理函数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80755" y="1776816"/>
            <a:ext cx="2982182" cy="261560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407" y="1882059"/>
            <a:ext cx="264840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 {</a:t>
            </a:r>
          </a:p>
          <a:p>
            <a:r>
              <a:rPr lang="en-US" altLang="zh-CN" sz="1500" dirty="0"/>
              <a:t>         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[80]="</a:t>
            </a:r>
            <a:r>
              <a:rPr lang="en-US" altLang="zh-CN" sz="1500" dirty="0" err="1"/>
              <a:t>TurboC</a:t>
            </a:r>
            <a:r>
              <a:rPr lang="en-US" altLang="zh-CN" sz="1500" dirty="0"/>
              <a:t>++";</a:t>
            </a:r>
          </a:p>
          <a:p>
            <a:r>
              <a:rPr lang="en-US" altLang="zh-CN" sz="1500" dirty="0"/>
              <a:t>         char *p="</a:t>
            </a:r>
            <a:r>
              <a:rPr lang="en-US" altLang="zh-CN" sz="1500" dirty="0" err="1"/>
              <a:t>BorlandC</a:t>
            </a:r>
            <a:r>
              <a:rPr lang="en-US" altLang="zh-CN" sz="1500" dirty="0"/>
              <a:t>++";</a:t>
            </a:r>
          </a:p>
          <a:p>
            <a:r>
              <a:rPr lang="en-US" altLang="zh-CN" sz="1500" dirty="0"/>
              <a:t>    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str,p</a:t>
            </a:r>
            <a:r>
              <a:rPr lang="en-US" altLang="zh-CN" sz="1500" dirty="0"/>
              <a:t>);</a:t>
            </a:r>
          </a:p>
          <a:p>
            <a:r>
              <a:rPr lang="en-US" altLang="zh-CN" sz="1500" dirty="0"/>
              <a:t>    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,"</a:t>
            </a:r>
            <a:r>
              <a:rPr lang="en-US" altLang="zh-CN" sz="1500" dirty="0" err="1"/>
              <a:t>VisualC</a:t>
            </a:r>
            <a:r>
              <a:rPr lang="en-US" altLang="zh-CN" sz="1500" dirty="0"/>
              <a:t>++");</a:t>
            </a:r>
          </a:p>
          <a:p>
            <a:r>
              <a:rPr lang="en-US" altLang="zh-CN" sz="1500" dirty="0"/>
              <a:t>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("%s\n",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</a:p>
          <a:p>
            <a:r>
              <a:rPr lang="en-US" altLang="zh-CN" sz="1500" dirty="0"/>
              <a:t> }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03387" y="1362147"/>
            <a:ext cx="472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的复制过程如图（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的复制过程如图（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90377" y="1536733"/>
            <a:ext cx="3524693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字符串复制函数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40895"/>
              </p:ext>
            </p:extLst>
          </p:nvPr>
        </p:nvGraphicFramePr>
        <p:xfrm>
          <a:off x="3615070" y="2358989"/>
          <a:ext cx="5109194" cy="3648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13192200" imgH="9420315" progId="Visio.Drawing.15">
                  <p:embed/>
                </p:oleObj>
              </mc:Choice>
              <mc:Fallback>
                <p:oleObj name="Visio" r:id="rId3" imgW="13192200" imgH="942031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5070" y="2358989"/>
                        <a:ext cx="5109194" cy="3648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4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550" y="15869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7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字符串处理函数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4928" y="1393631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字符串连接函数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396954" y="1409409"/>
            <a:ext cx="4907068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strcat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dest,char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4633" y="2067030"/>
            <a:ext cx="71101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函数的功能是将两个字符串连接。具体的就是把字符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中的字符串连接到字符数组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的后面，结果存放在字符数组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5845" y="3724843"/>
            <a:ext cx="3875708" cy="1946111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strcat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dest,char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{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*temp = 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while(*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!='\0') 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++; 	while(*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!='\0')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++ =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++;     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zh-CN" altLang="en-US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return temp; 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84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834949" y="1604218"/>
            <a:ext cx="3565745" cy="168691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78601" y="1709460"/>
            <a:ext cx="3322093" cy="1434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string1[80]={"good morning,"}; char string2[ ]={"everyone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！</a:t>
            </a:r>
            <a:r>
              <a:rPr lang="en-US" altLang="zh-CN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"};</a:t>
            </a:r>
          </a:p>
          <a:p>
            <a:pPr>
              <a:lnSpc>
                <a:spcPct val="150000"/>
              </a:lnSpc>
            </a:pPr>
            <a:r>
              <a:rPr lang="en-US" altLang="zh-CN" sz="15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strcat</a:t>
            </a:r>
            <a:r>
              <a:rPr lang="en-US" altLang="zh-CN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(string1,string2);</a:t>
            </a:r>
          </a:p>
          <a:p>
            <a:pPr>
              <a:lnSpc>
                <a:spcPct val="150000"/>
              </a:lnSpc>
            </a:pPr>
            <a:r>
              <a:rPr lang="en-US" altLang="zh-CN" sz="15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("%s",string1);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2163585" y="1292789"/>
            <a:ext cx="2920419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字符串连接函数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strcat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905291" y="2927087"/>
            <a:ext cx="2828903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good </a:t>
            </a:r>
            <a:r>
              <a:rPr lang="en-US" altLang="zh-CN" dirty="0" err="1">
                <a:solidFill>
                  <a:schemeClr val="tx1"/>
                </a:solidFill>
              </a:rPr>
              <a:t>morning,everyone</a:t>
            </a:r>
            <a:r>
              <a:rPr lang="en-US" altLang="zh-CN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1025" y="15276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5845" y="152763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字符串处理函数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25516" y="4162353"/>
            <a:ext cx="56527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必须足够大，以便容纳连接后的新字符串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连接前两个字符串的后面都有一个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连接时将字符串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取消，只在新串最后保留一个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5" y="4183133"/>
            <a:ext cx="654768" cy="6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9125" y="1527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5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字符串比较函数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2134" y="1148149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字符串比较函数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4160" y="1148149"/>
            <a:ext cx="4396702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strcmp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*s1,char *s2);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0890" y="4187955"/>
            <a:ext cx="3709877" cy="1765322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strcmp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*s1,char *s2)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{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for(; *s1==*s2 &amp;&amp; *s1;s1++,s2++) 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		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return  *s1 - *s2;           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09125" y="2900025"/>
            <a:ext cx="77440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码较大，则认为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，函数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值为一正整数。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码较小，则认为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，函数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全部字符相等，则认为两字符串相等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，函数返回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47064" y="1906725"/>
            <a:ext cx="7510127" cy="833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字符串比较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即对两个字符串从第一个字符开始逐个字符相比（按照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码大小比较），直到出现第一个不同的字符或遇到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’\0’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为止。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1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70122" y="1702385"/>
            <a:ext cx="3540392" cy="273673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3774" y="1807628"/>
            <a:ext cx="34033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     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[80]="Hello";</a:t>
            </a:r>
          </a:p>
          <a:p>
            <a:r>
              <a:rPr lang="en-US" altLang="zh-CN" sz="1500" dirty="0"/>
              <a:t>         char *p="Hello";</a:t>
            </a:r>
          </a:p>
          <a:p>
            <a:r>
              <a:rPr lang="en-US" altLang="zh-CN" sz="1500" dirty="0"/>
              <a:t>         if(</a:t>
            </a:r>
            <a:r>
              <a:rPr lang="en-US" altLang="zh-CN" sz="1500" dirty="0" err="1"/>
              <a:t>strcmp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str,p</a:t>
            </a:r>
            <a:r>
              <a:rPr lang="en-US" altLang="zh-CN" sz="1500" dirty="0"/>
              <a:t>)==0)</a:t>
            </a:r>
          </a:p>
          <a:p>
            <a:r>
              <a:rPr lang="en-US" altLang="zh-CN" sz="1500" dirty="0"/>
              <a:t>         	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("two strings equal\n");</a:t>
            </a:r>
          </a:p>
          <a:p>
            <a:r>
              <a:rPr lang="en-US" altLang="zh-CN" sz="1500" dirty="0"/>
              <a:t>         if(</a:t>
            </a:r>
            <a:r>
              <a:rPr lang="en-US" altLang="zh-CN" sz="1500" dirty="0" err="1"/>
              <a:t>strcmp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,"HELLO")&gt;0)</a:t>
            </a:r>
          </a:p>
          <a:p>
            <a:r>
              <a:rPr lang="en-US" altLang="zh-CN" sz="1500" dirty="0"/>
              <a:t>      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("string(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)is larger\n ");</a:t>
            </a:r>
          </a:p>
          <a:p>
            <a:r>
              <a:rPr lang="en-US" altLang="zh-CN" sz="1500" dirty="0"/>
              <a:t>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05405" y="1785232"/>
            <a:ext cx="481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的复制过程如图（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的复制过程如图（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7403" y="1393894"/>
            <a:ext cx="3585830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7.7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字符串比较函数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9600" y="180162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5845" y="184663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字符串比较函数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357840"/>
              </p:ext>
            </p:extLst>
          </p:nvPr>
        </p:nvGraphicFramePr>
        <p:xfrm>
          <a:off x="4089076" y="2700245"/>
          <a:ext cx="4654271" cy="347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8553330" imgH="6391365" progId="Visio.Drawing.15">
                  <p:embed/>
                </p:oleObj>
              </mc:Choice>
              <mc:Fallback>
                <p:oleObj name="Visio" r:id="rId3" imgW="8553330" imgH="63913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9076" y="2700245"/>
                        <a:ext cx="4654271" cy="347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2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650" y="163396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其它函数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4928" y="1449687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求字符串的长度函数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928" y="3785965"/>
            <a:ext cx="35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字符串大小写转换函数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668232" y="1411622"/>
            <a:ext cx="2732562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strlen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*s);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5827" y="3560900"/>
            <a:ext cx="3795816" cy="889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*strupr(char *str);</a:t>
            </a:r>
          </a:p>
          <a:p>
            <a:pPr algn="ctr"/>
            <a:r>
              <a:rPr lang="sv-SE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*strlwr(char *str);</a:t>
            </a:r>
          </a:p>
        </p:txBody>
      </p:sp>
      <p:sp>
        <p:nvSpPr>
          <p:cNvPr id="10" name="矩形 9"/>
          <p:cNvSpPr/>
          <p:nvPr/>
        </p:nvSpPr>
        <p:spPr>
          <a:xfrm>
            <a:off x="6630901" y="1467294"/>
            <a:ext cx="2236651" cy="1893373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strlen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*s)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{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char *p=s;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while(*p!='\0')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p++;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return p-s;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4633" y="4465112"/>
            <a:ext cx="622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strlwr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函数将字符串中的大写字母换成小写字母。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strupr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函数将字符串中的小写字母换成大写字母。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4633" y="2110750"/>
            <a:ext cx="62238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功能：求有效字符串的长度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3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0" grpId="0" animBg="1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650" y="15210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74029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其它函数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6550" y="1625173"/>
            <a:ext cx="3774556" cy="3265804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strlwr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char *str2=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while (*str2!='\0')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{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if(*str2&gt;='A'&amp;&amp; *str2&lt;='Z') 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	*str2 += 0x20;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str2++;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}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return 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8650" y="1625173"/>
            <a:ext cx="3361791" cy="3265804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strupr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{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char *str1=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while (*str1!='\0')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{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    if(*str1&gt;='a'&amp;&amp; *str1&lt;='z') 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	*str1 -= 0x20;                    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str1++;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}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return 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altLang="zh-CN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矩形: 圆角 5"/>
          <p:cNvSpPr/>
          <p:nvPr/>
        </p:nvSpPr>
        <p:spPr>
          <a:xfrm>
            <a:off x="765257" y="1403518"/>
            <a:ext cx="2126511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字符串大写转换函数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: 圆角 5"/>
          <p:cNvSpPr/>
          <p:nvPr/>
        </p:nvSpPr>
        <p:spPr>
          <a:xfrm>
            <a:off x="4816550" y="1403518"/>
            <a:ext cx="2126511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字符串小写转换函数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65257" y="5250856"/>
            <a:ext cx="7655729" cy="6447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US" altLang="zh-CN" sz="16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a’~’z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ASCII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码值为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0x61~0x7A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‘A’~’Z’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ASCII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码值为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0x41~0x5A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，相差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0x20</a:t>
            </a:r>
          </a:p>
        </p:txBody>
      </p:sp>
    </p:spTree>
    <p:extLst>
      <p:ext uri="{BB962C8B-B14F-4D97-AF65-F5344CB8AC3E}">
        <p14:creationId xmlns:p14="http://schemas.microsoft.com/office/powerpoint/2010/main" val="38684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650" y="15276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3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其它函数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6949" y="1733070"/>
            <a:ext cx="724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查找指定字符串在给定字符串中第一次出现的函数</a:t>
            </a:r>
          </a:p>
        </p:txBody>
      </p:sp>
      <p:sp>
        <p:nvSpPr>
          <p:cNvPr id="13" name="矩形 12"/>
          <p:cNvSpPr/>
          <p:nvPr/>
        </p:nvSpPr>
        <p:spPr>
          <a:xfrm>
            <a:off x="1259799" y="2599460"/>
            <a:ext cx="4907068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strstr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*s1,char *s2);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4633" y="3597691"/>
            <a:ext cx="81483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中查找整个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第一次出现的起始位置，并返回一个指向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该位置的指针。如果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并没有完整地出现在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的任何地方，函数将返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指针。如果第二个参数是一个空字符串，函数就返回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9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306" y="142130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其它函数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8074" y="1350335"/>
            <a:ext cx="3764596" cy="463015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3047863" y="1221228"/>
            <a:ext cx="5793113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7.8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在给定字符串中查找子串最后（最右）一次出现的位置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74907" y="1456170"/>
            <a:ext cx="35406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char *</a:t>
            </a:r>
            <a:r>
              <a:rPr lang="en-US" altLang="zh-CN" sz="1500" dirty="0" err="1"/>
              <a:t>my_strrstr</a:t>
            </a:r>
            <a:r>
              <a:rPr lang="en-US" altLang="zh-CN" sz="1500" dirty="0"/>
              <a:t>(char *s1,char *s2)</a:t>
            </a:r>
          </a:p>
          <a:p>
            <a:r>
              <a:rPr lang="en-US" altLang="zh-CN" sz="1500" dirty="0"/>
              <a:t>{ </a:t>
            </a:r>
          </a:p>
          <a:p>
            <a:r>
              <a:rPr lang="en-US" altLang="zh-CN" sz="1500" dirty="0"/>
              <a:t>         char *last;</a:t>
            </a:r>
          </a:p>
          <a:p>
            <a:r>
              <a:rPr lang="en-US" altLang="zh-CN" sz="1500" dirty="0"/>
              <a:t>         char *current;   </a:t>
            </a:r>
          </a:p>
          <a:p>
            <a:r>
              <a:rPr lang="en-US" altLang="zh-CN" sz="1500" dirty="0"/>
              <a:t>         last = NULL; </a:t>
            </a:r>
          </a:p>
          <a:p>
            <a:r>
              <a:rPr lang="en-US" altLang="zh-CN" sz="1500" dirty="0"/>
              <a:t>	if( *s2 != '\0')</a:t>
            </a:r>
          </a:p>
          <a:p>
            <a:r>
              <a:rPr lang="en-US" altLang="zh-CN" sz="1500" dirty="0"/>
              <a:t>         {</a:t>
            </a:r>
          </a:p>
          <a:p>
            <a:r>
              <a:rPr lang="en-US" altLang="zh-CN" sz="1500" dirty="0"/>
              <a:t>            current = </a:t>
            </a:r>
            <a:r>
              <a:rPr lang="en-US" altLang="zh-CN" sz="1500" dirty="0" err="1"/>
              <a:t>strstr</a:t>
            </a:r>
            <a:r>
              <a:rPr lang="en-US" altLang="zh-CN" sz="1500" dirty="0"/>
              <a:t>(s1,s2);</a:t>
            </a:r>
          </a:p>
          <a:p>
            <a:r>
              <a:rPr lang="en-US" altLang="zh-CN" sz="1500" dirty="0"/>
              <a:t>            while (current!=NULL)</a:t>
            </a:r>
          </a:p>
          <a:p>
            <a:r>
              <a:rPr lang="en-US" altLang="zh-CN" sz="1500" dirty="0"/>
              <a:t>           {</a:t>
            </a:r>
          </a:p>
          <a:p>
            <a:r>
              <a:rPr lang="en-US" altLang="zh-CN" sz="1500" dirty="0"/>
              <a:t>              last = current;</a:t>
            </a:r>
          </a:p>
          <a:p>
            <a:r>
              <a:rPr lang="en-US" altLang="zh-CN" sz="1500" dirty="0"/>
              <a:t>              current = </a:t>
            </a:r>
            <a:r>
              <a:rPr lang="en-US" altLang="zh-CN" sz="1500" dirty="0" err="1"/>
              <a:t>strstr</a:t>
            </a:r>
            <a:r>
              <a:rPr lang="en-US" altLang="zh-CN" sz="1500" dirty="0"/>
              <a:t>(last+1,s2);</a:t>
            </a:r>
          </a:p>
          <a:p>
            <a:r>
              <a:rPr lang="en-US" altLang="zh-CN" sz="1500" dirty="0"/>
              <a:t>           }</a:t>
            </a:r>
          </a:p>
          <a:p>
            <a:r>
              <a:rPr lang="en-US" altLang="zh-CN" sz="1500" dirty="0"/>
              <a:t>        }  </a:t>
            </a:r>
          </a:p>
          <a:p>
            <a:r>
              <a:rPr lang="en-US" altLang="zh-CN" sz="1500" dirty="0"/>
              <a:t>        return last; </a:t>
            </a:r>
          </a:p>
          <a:p>
            <a:r>
              <a:rPr lang="en-US" altLang="zh-CN" sz="1500" dirty="0"/>
              <a:t>}</a:t>
            </a:r>
          </a:p>
          <a:p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157331" y="2659184"/>
            <a:ext cx="4093534" cy="857257"/>
            <a:chOff x="4157331" y="2659184"/>
            <a:chExt cx="4093534" cy="857257"/>
          </a:xfrm>
        </p:grpSpPr>
        <p:sp>
          <p:nvSpPr>
            <p:cNvPr id="15" name="对话气泡: 圆角矩形 14"/>
            <p:cNvSpPr/>
            <p:nvPr/>
          </p:nvSpPr>
          <p:spPr>
            <a:xfrm>
              <a:off x="4157331" y="2659184"/>
              <a:ext cx="4093534" cy="857257"/>
            </a:xfrm>
            <a:prstGeom prst="wedgeRoundRectCallout">
              <a:avLst>
                <a:gd name="adj1" fmla="val -64438"/>
                <a:gd name="adj2" fmla="val 64351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266316" y="2670025"/>
              <a:ext cx="387556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调用函数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strstr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中第一次出现的位置，找到，返回找到的位置，否则，返回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450400" y="4151086"/>
            <a:ext cx="3258199" cy="857257"/>
            <a:chOff x="4482298" y="4161718"/>
            <a:chExt cx="3258199" cy="857257"/>
          </a:xfrm>
        </p:grpSpPr>
        <p:sp>
          <p:nvSpPr>
            <p:cNvPr id="17" name="对话气泡: 圆角矩形 16"/>
            <p:cNvSpPr/>
            <p:nvPr/>
          </p:nvSpPr>
          <p:spPr>
            <a:xfrm>
              <a:off x="4482298" y="4161718"/>
              <a:ext cx="3215675" cy="857257"/>
            </a:xfrm>
            <a:prstGeom prst="wedgeRoundRectCallout">
              <a:avLst>
                <a:gd name="adj1" fmla="val -80284"/>
                <a:gd name="adj2" fmla="val -59679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667696" y="4221014"/>
              <a:ext cx="307280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每找到字符串，指向它的其始位置，然后查找该字符串下一个匹配位置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3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01739" y="1696035"/>
            <a:ext cx="7481285" cy="4886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矩形 27"/>
          <p:cNvSpPr/>
          <p:nvPr/>
        </p:nvSpPr>
        <p:spPr>
          <a:xfrm>
            <a:off x="905590" y="2183823"/>
            <a:ext cx="7481285" cy="4886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909441" y="2663655"/>
            <a:ext cx="7481285" cy="4886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928490" y="142131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7200" y="150680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单个字符串的处理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98530" y="2207715"/>
            <a:ext cx="1054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a[n];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67035" y="2207715"/>
            <a:ext cx="1183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s[n];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28518" y="2714641"/>
            <a:ext cx="198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  数组长度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994319" y="2502758"/>
            <a:ext cx="214579" cy="19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4432085" y="2507837"/>
            <a:ext cx="178015" cy="194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371785" y="2724078"/>
            <a:ext cx="158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字符串首地址</a:t>
            </a:r>
          </a:p>
        </p:txBody>
      </p:sp>
      <p:sp>
        <p:nvSpPr>
          <p:cNvPr id="27" name="对话气泡: 圆角矩形 16"/>
          <p:cNvSpPr/>
          <p:nvPr/>
        </p:nvSpPr>
        <p:spPr>
          <a:xfrm>
            <a:off x="4985795" y="3327714"/>
            <a:ext cx="3694984" cy="774057"/>
          </a:xfrm>
          <a:prstGeom prst="wedgeRoundRectCallout">
            <a:avLst>
              <a:gd name="adj1" fmla="val -2267"/>
              <a:gd name="adj2" fmla="val -8842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‘\0’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作为字符串的结束标志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，所以其长度已经隐藏在其中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69464" y="4212655"/>
            <a:ext cx="8148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一般情况下，字符串的赋值需要通过输入输出函数或者标准库函数来实现；而常量字符串可以采用更为简洁的方法，即直接将常量字符串赋予一个指针。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一般单个字符串可以利用字符指针（动态内存分配）、字符数组来处理，而常量字符串则可以直接使用字符指针进行处理。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1408" y="222544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5" name="矩形 4"/>
          <p:cNvSpPr/>
          <p:nvPr/>
        </p:nvSpPr>
        <p:spPr>
          <a:xfrm>
            <a:off x="1011039" y="2727787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函数参数传递</a:t>
            </a:r>
          </a:p>
        </p:txBody>
      </p:sp>
      <p:sp>
        <p:nvSpPr>
          <p:cNvPr id="8" name="矩形 7"/>
          <p:cNvSpPr/>
          <p:nvPr/>
        </p:nvSpPr>
        <p:spPr>
          <a:xfrm>
            <a:off x="3935832" y="180185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10" name="矩形 9"/>
          <p:cNvSpPr/>
          <p:nvPr/>
        </p:nvSpPr>
        <p:spPr>
          <a:xfrm>
            <a:off x="6640306" y="179519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15" name="矩形 14"/>
          <p:cNvSpPr/>
          <p:nvPr/>
        </p:nvSpPr>
        <p:spPr>
          <a:xfrm>
            <a:off x="805905" y="1103910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对字符串进行处理时与一般数组的不同之处：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6833287" y="2510618"/>
            <a:ext cx="214579" cy="19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5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  <p:bldP spid="24" grpId="0"/>
      <p:bldP spid="27" grpId="0" animBg="1"/>
      <p:bldP spid="26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098" y="3929813"/>
            <a:ext cx="12892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786365" y="3314921"/>
            <a:ext cx="329278" cy="2484031"/>
          </a:xfrm>
          <a:prstGeom prst="leftBrace">
            <a:avLst>
              <a:gd name="adj1" fmla="val 57716"/>
              <a:gd name="adj2" fmla="val 514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5644" y="3314921"/>
            <a:ext cx="68318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大写字母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A~Z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，小写字母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a~z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(29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&amp; *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+ = _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/ ? &lt;&gt; :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；’ 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\ [] {} ~ ` ^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空格符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空格、水平制表符（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）、垂直制表符、换行、换页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不能显示的字符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空字符（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\0 '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）、退格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 \b '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）、回车（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\r '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3302" y="1027110"/>
            <a:ext cx="8138194" cy="101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：任何计算机系统都使用一个可被本系统识别的字符集，该字符集包括了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人们常用的字母、数字以及诸如句号、逗号、括号之类的特殊字符。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0213" y="2106216"/>
            <a:ext cx="7801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国际上较通用的字符集是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美国标准信息交换代码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American Standard Code for Information Interchange, ASCII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）字符集，已被计算机等行业广泛接受为标准。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8490" y="131498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1049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9756" y="131498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150680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利用指针处理单个常量字符串</a:t>
            </a:r>
          </a:p>
        </p:txBody>
      </p:sp>
      <p:sp>
        <p:nvSpPr>
          <p:cNvPr id="16" name="矩形 15"/>
          <p:cNvSpPr/>
          <p:nvPr/>
        </p:nvSpPr>
        <p:spPr>
          <a:xfrm>
            <a:off x="1193495" y="2126614"/>
            <a:ext cx="26484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 </a:t>
            </a:r>
            <a:r>
              <a:rPr lang="en-US" altLang="zh-CN" sz="1500" dirty="0"/>
              <a:t>char *strchr1(char *</a:t>
            </a:r>
            <a:r>
              <a:rPr lang="en-US" altLang="zh-CN" sz="1500" dirty="0" err="1"/>
              <a:t>str,char</a:t>
            </a:r>
            <a:r>
              <a:rPr lang="en-US" altLang="zh-CN" sz="1500" dirty="0"/>
              <a:t> 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)</a:t>
            </a:r>
            <a:endParaRPr lang="zh-CN" altLang="zh-CN" sz="1500" dirty="0"/>
          </a:p>
          <a:p>
            <a:r>
              <a:rPr lang="en-US" altLang="zh-CN" sz="1500" dirty="0"/>
              <a:t> {</a:t>
            </a:r>
            <a:endParaRPr lang="zh-CN" altLang="zh-CN" sz="1500" dirty="0"/>
          </a:p>
          <a:p>
            <a:r>
              <a:rPr lang="en-US" altLang="zh-CN" sz="1500" dirty="0"/>
              <a:t>          char *temp=NULL;                     	for(;*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!= '\0';str++)</a:t>
            </a:r>
            <a:endParaRPr lang="zh-CN" altLang="zh-CN" sz="1500" dirty="0"/>
          </a:p>
          <a:p>
            <a:r>
              <a:rPr lang="en-US" altLang="zh-CN" sz="1500" dirty="0"/>
              <a:t>           if(*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 == 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)   	</a:t>
            </a:r>
          </a:p>
          <a:p>
            <a:r>
              <a:rPr lang="en-US" altLang="zh-CN" sz="1500" dirty="0"/>
              <a:t>	 {</a:t>
            </a:r>
            <a:endParaRPr lang="zh-CN" altLang="zh-CN" sz="1500" dirty="0"/>
          </a:p>
          <a:p>
            <a:r>
              <a:rPr lang="en-US" altLang="zh-CN" sz="1500" dirty="0"/>
              <a:t>     		temp=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; </a:t>
            </a:r>
          </a:p>
          <a:p>
            <a:r>
              <a:rPr lang="en-US" altLang="zh-CN" sz="1500" dirty="0"/>
              <a:t>		break;</a:t>
            </a:r>
            <a:endParaRPr lang="zh-CN" altLang="zh-CN" sz="1500" dirty="0"/>
          </a:p>
          <a:p>
            <a:r>
              <a:rPr lang="en-US" altLang="zh-CN" sz="1500" dirty="0"/>
              <a:t>    	 }</a:t>
            </a:r>
            <a:endParaRPr lang="zh-CN" altLang="zh-CN" sz="1500" dirty="0"/>
          </a:p>
          <a:p>
            <a:r>
              <a:rPr lang="en-US" altLang="zh-CN" sz="1500" dirty="0"/>
              <a:t>   	return temp; 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17" name="矩形: 圆角 3"/>
          <p:cNvSpPr/>
          <p:nvPr/>
        </p:nvSpPr>
        <p:spPr>
          <a:xfrm>
            <a:off x="797441" y="1935129"/>
            <a:ext cx="3104707" cy="303027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2"/>
          <p:cNvSpPr/>
          <p:nvPr/>
        </p:nvSpPr>
        <p:spPr>
          <a:xfrm>
            <a:off x="574153" y="1613611"/>
            <a:ext cx="3753294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7.9 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在给定字符串中查找特定的字符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39736" y="2126614"/>
            <a:ext cx="459326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char *strchr1(char *</a:t>
            </a:r>
            <a:r>
              <a:rPr lang="en-US" altLang="zh-CN" sz="1500" dirty="0" err="1"/>
              <a:t>str,char</a:t>
            </a:r>
            <a:r>
              <a:rPr lang="en-US" altLang="zh-CN" sz="1500" dirty="0"/>
              <a:t> 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char *string = "this is a string"; </a:t>
            </a:r>
          </a:p>
          <a:p>
            <a:pPr lvl="0"/>
            <a:r>
              <a:rPr lang="en-US" altLang="zh-CN" sz="1500" dirty="0"/>
              <a:t>	  char *</a:t>
            </a:r>
            <a:r>
              <a:rPr lang="en-US" altLang="zh-CN" sz="1500" dirty="0" err="1"/>
              <a:t>pstr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= 'c';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 </a:t>
            </a:r>
            <a:r>
              <a:rPr lang="en-US" altLang="zh-CN" sz="1500" dirty="0" err="1"/>
              <a:t>pstr</a:t>
            </a:r>
            <a:r>
              <a:rPr lang="en-US" altLang="zh-CN" sz="1500" dirty="0"/>
              <a:t>=strchr1(</a:t>
            </a:r>
            <a:r>
              <a:rPr lang="en-US" altLang="zh-CN" sz="1500" dirty="0" err="1"/>
              <a:t>string,ch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if(</a:t>
            </a:r>
            <a:r>
              <a:rPr lang="en-US" altLang="zh-CN" sz="1500" dirty="0" err="1"/>
              <a:t>pstr</a:t>
            </a:r>
            <a:r>
              <a:rPr lang="en-US" altLang="zh-CN" sz="1500" dirty="0"/>
              <a:t>) </a:t>
            </a:r>
          </a:p>
          <a:p>
            <a:pPr lvl="0"/>
            <a:r>
              <a:rPr lang="en-US" altLang="zh-CN" sz="1500" dirty="0"/>
              <a:t>	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("the character %c is at the position: 			%d\n",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, pstr-string+1);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 else </a:t>
            </a:r>
          </a:p>
          <a:p>
            <a:pPr lvl="0"/>
            <a:r>
              <a:rPr lang="en-US" altLang="zh-CN" sz="1500" dirty="0"/>
              <a:t>	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("the character %c not found\n",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22" name="矩形: 圆角 3"/>
          <p:cNvSpPr/>
          <p:nvPr/>
        </p:nvSpPr>
        <p:spPr>
          <a:xfrm>
            <a:off x="4125436" y="1935129"/>
            <a:ext cx="4424040" cy="362570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166344" y="2626242"/>
            <a:ext cx="1977656" cy="518059"/>
            <a:chOff x="4157331" y="2659184"/>
            <a:chExt cx="4093534" cy="857257"/>
          </a:xfrm>
        </p:grpSpPr>
        <p:sp>
          <p:nvSpPr>
            <p:cNvPr id="24" name="对话气泡: 圆角矩形 14"/>
            <p:cNvSpPr/>
            <p:nvPr/>
          </p:nvSpPr>
          <p:spPr>
            <a:xfrm>
              <a:off x="4157331" y="2659184"/>
              <a:ext cx="4093534" cy="857257"/>
            </a:xfrm>
            <a:prstGeom prst="wedgeRoundRectCallout">
              <a:avLst>
                <a:gd name="adj1" fmla="val -64438"/>
                <a:gd name="adj2" fmla="val 64351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266315" y="2670023"/>
              <a:ext cx="3984548" cy="687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对常量字符串的处理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对话气泡: 圆角矩形 16"/>
          <p:cNvSpPr/>
          <p:nvPr/>
        </p:nvSpPr>
        <p:spPr>
          <a:xfrm>
            <a:off x="3058086" y="3144301"/>
            <a:ext cx="1331743" cy="534564"/>
          </a:xfrm>
          <a:prstGeom prst="wedgeRoundRectCallout">
            <a:avLst>
              <a:gd name="adj1" fmla="val -80284"/>
              <a:gd name="adj2" fmla="val -5967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字符串的结束标志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4"/>
          <p:cNvSpPr/>
          <p:nvPr/>
        </p:nvSpPr>
        <p:spPr>
          <a:xfrm>
            <a:off x="6165346" y="5270154"/>
            <a:ext cx="2828903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character c not found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6697" y="2251325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31862" y="2685735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38201" y="3831567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9" grpId="0" animBg="1"/>
      <p:bldP spid="21" grpId="0"/>
      <p:bldP spid="22" grpId="0" animBg="1"/>
      <p:bldP spid="26" grpId="0" animBg="1"/>
      <p:bldP spid="32" grpId="0" animBg="1"/>
      <p:bldP spid="14" grpId="0" animBg="1"/>
      <p:bldP spid="15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42134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150683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利用字符数组处理单个字符串</a:t>
            </a:r>
          </a:p>
        </p:txBody>
      </p:sp>
      <p:sp>
        <p:nvSpPr>
          <p:cNvPr id="14" name="矩形: 圆角 3"/>
          <p:cNvSpPr/>
          <p:nvPr/>
        </p:nvSpPr>
        <p:spPr>
          <a:xfrm>
            <a:off x="850607" y="1850065"/>
            <a:ext cx="2955346" cy="289205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627318" y="1528547"/>
            <a:ext cx="3753294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7.10 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删除给定字符串中的数字字符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3"/>
          <p:cNvSpPr/>
          <p:nvPr/>
        </p:nvSpPr>
        <p:spPr>
          <a:xfrm>
            <a:off x="4198967" y="1850064"/>
            <a:ext cx="3286356" cy="362570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443332" y="2251244"/>
            <a:ext cx="1892596" cy="518059"/>
            <a:chOff x="4157331" y="2659184"/>
            <a:chExt cx="4093534" cy="857257"/>
          </a:xfrm>
        </p:grpSpPr>
        <p:sp>
          <p:nvSpPr>
            <p:cNvPr id="19" name="对话气泡: 圆角矩形 14"/>
            <p:cNvSpPr/>
            <p:nvPr/>
          </p:nvSpPr>
          <p:spPr>
            <a:xfrm>
              <a:off x="4157331" y="2659184"/>
              <a:ext cx="4093534" cy="857257"/>
            </a:xfrm>
            <a:prstGeom prst="wedgeRoundRectCallout">
              <a:avLst>
                <a:gd name="adj1" fmla="val -64438"/>
                <a:gd name="adj2" fmla="val 64351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66316" y="2670024"/>
              <a:ext cx="3875564" cy="687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保存字符串的首地址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对话气泡: 圆角矩形 16"/>
          <p:cNvSpPr/>
          <p:nvPr/>
        </p:nvSpPr>
        <p:spPr>
          <a:xfrm>
            <a:off x="709826" y="4575617"/>
            <a:ext cx="2227454" cy="609473"/>
          </a:xfrm>
          <a:prstGeom prst="wedgeRoundRectCallout">
            <a:avLst>
              <a:gd name="adj1" fmla="val 50090"/>
              <a:gd name="adj2" fmla="val -11828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使用字符数组名作为实参进行参数传递</a:t>
            </a:r>
          </a:p>
        </p:txBody>
      </p:sp>
      <p:sp>
        <p:nvSpPr>
          <p:cNvPr id="22" name="矩形: 圆角 4"/>
          <p:cNvSpPr/>
          <p:nvPr/>
        </p:nvSpPr>
        <p:spPr>
          <a:xfrm>
            <a:off x="5964868" y="4813786"/>
            <a:ext cx="2764465" cy="1353092"/>
          </a:xfrm>
          <a:prstGeom prst="roundRect">
            <a:avLst>
              <a:gd name="adj" fmla="val 32355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input string: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I have 12 dreams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I have  dreams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1655" y="2041550"/>
            <a:ext cx="27716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r>
              <a:rPr lang="en-US" altLang="zh-CN" sz="1500" dirty="0"/>
              <a:t>      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r>
              <a:rPr lang="en-US" altLang="zh-CN" sz="1500" dirty="0"/>
              <a:t>      char *</a:t>
            </a:r>
            <a:r>
              <a:rPr lang="en-US" altLang="zh-CN" sz="1500" dirty="0" err="1"/>
              <a:t>delnum</a:t>
            </a:r>
            <a:r>
              <a:rPr lang="en-US" altLang="zh-CN" sz="1500" dirty="0"/>
              <a:t> (char *s);      </a:t>
            </a:r>
            <a:endParaRPr lang="zh-CN" altLang="zh-CN" sz="1500" dirty="0"/>
          </a:p>
          <a:p>
            <a:r>
              <a:rPr lang="en-US" altLang="zh-CN" sz="1500" dirty="0"/>
              <a:t>      void main()</a:t>
            </a:r>
            <a:endParaRPr lang="zh-CN" altLang="zh-CN" sz="1500" dirty="0"/>
          </a:p>
          <a:p>
            <a:r>
              <a:rPr lang="en-US" altLang="zh-CN" sz="1500" dirty="0"/>
              <a:t>      {</a:t>
            </a:r>
            <a:endParaRPr lang="zh-CN" altLang="zh-CN" sz="1500" dirty="0"/>
          </a:p>
          <a:p>
            <a:r>
              <a:rPr lang="en-US" altLang="zh-CN" sz="1500" dirty="0"/>
              <a:t>        	 char string[80];</a:t>
            </a:r>
            <a:endParaRPr lang="zh-CN" altLang="zh-CN" sz="1500" dirty="0"/>
          </a:p>
          <a:p>
            <a:r>
              <a:rPr lang="en-US" altLang="zh-CN" sz="1500" dirty="0"/>
              <a:t>         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("input string:\n");</a:t>
            </a:r>
            <a:endParaRPr lang="zh-CN" altLang="zh-CN" sz="1500" dirty="0"/>
          </a:p>
          <a:p>
            <a:r>
              <a:rPr lang="en-US" altLang="zh-CN" sz="1500" dirty="0"/>
              <a:t>         	 gets(string);</a:t>
            </a:r>
            <a:endParaRPr lang="zh-CN" altLang="zh-CN" sz="1500" dirty="0"/>
          </a:p>
          <a:p>
            <a:r>
              <a:rPr lang="en-US" altLang="zh-CN" sz="1500" dirty="0"/>
              <a:t>          	 puts(</a:t>
            </a:r>
            <a:r>
              <a:rPr lang="en-US" altLang="zh-CN" sz="1500" dirty="0" err="1"/>
              <a:t>delnum</a:t>
            </a:r>
            <a:r>
              <a:rPr lang="en-US" altLang="zh-CN" sz="1500" dirty="0"/>
              <a:t>(string));</a:t>
            </a:r>
            <a:endParaRPr lang="zh-CN" altLang="zh-CN" sz="1500" dirty="0"/>
          </a:p>
          <a:p>
            <a:r>
              <a:rPr lang="en-US" altLang="zh-CN" sz="1500" dirty="0"/>
              <a:t>     } </a:t>
            </a:r>
            <a:endParaRPr lang="zh-CN" altLang="en-US" sz="1500" dirty="0"/>
          </a:p>
        </p:txBody>
      </p:sp>
      <p:sp>
        <p:nvSpPr>
          <p:cNvPr id="26" name="矩形 25"/>
          <p:cNvSpPr/>
          <p:nvPr/>
        </p:nvSpPr>
        <p:spPr>
          <a:xfrm>
            <a:off x="4596209" y="2018031"/>
            <a:ext cx="273826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char *</a:t>
            </a:r>
            <a:r>
              <a:rPr lang="en-US" altLang="zh-CN" sz="1500" dirty="0" err="1"/>
              <a:t>delnum</a:t>
            </a:r>
            <a:r>
              <a:rPr lang="en-US" altLang="zh-CN" sz="1500" dirty="0"/>
              <a:t>(char *s)</a:t>
            </a:r>
            <a:endParaRPr lang="zh-CN" altLang="zh-CN" sz="1500" dirty="0"/>
          </a:p>
          <a:p>
            <a:pPr lvl="0"/>
            <a:r>
              <a:rPr lang="en-US" altLang="zh-CN" sz="1500" dirty="0"/>
              <a:t>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char *temp = s;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 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]!='\0';)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	     if(s[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]&gt;='0'&amp;&amp;s[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]&lt;='9')</a:t>
            </a:r>
          </a:p>
          <a:p>
            <a:pPr lvl="0"/>
            <a:r>
              <a:rPr lang="en-US" altLang="zh-CN" sz="1500" dirty="0"/>
              <a:t>  		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(s,s+1); </a:t>
            </a:r>
          </a:p>
          <a:p>
            <a:pPr lvl="0"/>
            <a:r>
              <a:rPr lang="en-US" altLang="zh-CN" sz="1500" dirty="0"/>
              <a:t>	     else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	   s++; </a:t>
            </a:r>
          </a:p>
          <a:p>
            <a:pPr lvl="0"/>
            <a:r>
              <a:rPr lang="en-US" altLang="zh-CN" sz="1500" dirty="0"/>
              <a:t>   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return temp;</a:t>
            </a:r>
            <a:endParaRPr lang="zh-CN" altLang="zh-CN" sz="1500" dirty="0"/>
          </a:p>
          <a:p>
            <a:pPr lvl="0"/>
            <a:r>
              <a:rPr lang="en-US" altLang="zh-CN" sz="1500" dirty="0"/>
              <a:t> }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000982" y="2598035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00982" y="399066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403023" y="2115712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1" grpId="0" animBg="1"/>
      <p:bldP spid="22" grpId="0" animBg="1"/>
      <p:bldP spid="24" grpId="0"/>
      <p:bldP spid="26" grpId="0"/>
      <p:bldP spid="16" grpId="0" animBg="1"/>
      <p:bldP spid="23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84663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3493" y="161313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利用动态内存分配处理单个字符串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9962" y="2470551"/>
            <a:ext cx="801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0819" y="1533246"/>
            <a:ext cx="170299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静态内存分配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0818" y="3182677"/>
            <a:ext cx="170299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5894" y="2949144"/>
            <a:ext cx="33931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266700" algn="l"/>
              </a:tabLst>
            </a:pPr>
            <a:r>
              <a:rPr lang="en-US" altLang="zh-CN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void * </a:t>
            </a:r>
            <a:r>
              <a:rPr lang="en-US" altLang="zh-CN" sz="16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malloc</a:t>
            </a:r>
            <a:r>
              <a:rPr lang="en-US" altLang="zh-CN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(unsigned size);</a:t>
            </a:r>
          </a:p>
          <a:p>
            <a:pPr>
              <a:spcAft>
                <a:spcPts val="0"/>
              </a:spcAft>
              <a:tabLst>
                <a:tab pos="266700" algn="l"/>
              </a:tabLst>
            </a:pPr>
            <a:r>
              <a:rPr lang="en-US" altLang="zh-CN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void free (void * </a:t>
            </a:r>
            <a:r>
              <a:rPr lang="en-US" altLang="zh-CN" sz="16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altLang="zh-CN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zh-CN" alt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224115" y="1362075"/>
            <a:ext cx="329278" cy="3571875"/>
          </a:xfrm>
          <a:prstGeom prst="leftBrace">
            <a:avLst>
              <a:gd name="adj1" fmla="val 57716"/>
              <a:gd name="adj2" fmla="val 514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6754" y="1533246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编译器在处理程序源代码时（编译时）分配</a:t>
            </a:r>
          </a:p>
        </p:txBody>
      </p:sp>
      <p:sp>
        <p:nvSpPr>
          <p:cNvPr id="13" name="矩形 12"/>
          <p:cNvSpPr/>
          <p:nvPr/>
        </p:nvSpPr>
        <p:spPr>
          <a:xfrm>
            <a:off x="3626754" y="250322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程序执行时调用运行时刻库函数进行分配</a:t>
            </a:r>
          </a:p>
        </p:txBody>
      </p:sp>
      <p:sp>
        <p:nvSpPr>
          <p:cNvPr id="15" name="圆角矩形 8"/>
          <p:cNvSpPr/>
          <p:nvPr/>
        </p:nvSpPr>
        <p:spPr>
          <a:xfrm>
            <a:off x="1553392" y="5310438"/>
            <a:ext cx="6506463" cy="7070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内存是计算机系统的重要资源之一，必须有效地加以管理以求得最佳使用效率，而动态内存技术是有效管理内存资源的最好方法。</a:t>
            </a:r>
          </a:p>
        </p:txBody>
      </p:sp>
      <p:sp>
        <p:nvSpPr>
          <p:cNvPr id="8" name="矩形 7"/>
          <p:cNvSpPr/>
          <p:nvPr/>
        </p:nvSpPr>
        <p:spPr>
          <a:xfrm>
            <a:off x="3626755" y="3695038"/>
            <a:ext cx="5098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函数在堆区中开辟内存空间，并将该内存空间的首地址存放在指针中返回，当该字符串使用完后，应立即用配对的标准库函数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free()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释放这一内存空间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81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 animBg="1"/>
      <p:bldP spid="12" grpId="0"/>
      <p:bldP spid="13" grpId="0"/>
      <p:bldP spid="1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6339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171946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利用动态内存分配处理单个字符串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563526" y="1279350"/>
            <a:ext cx="5018867" cy="484500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563526" y="1085133"/>
            <a:ext cx="4295556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7.11 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删除字符串中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除了前导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外的其他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3"/>
          <p:cNvSpPr/>
          <p:nvPr/>
        </p:nvSpPr>
        <p:spPr>
          <a:xfrm>
            <a:off x="5792415" y="1264186"/>
            <a:ext cx="2943407" cy="426474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对话气泡: 圆角矩形 16"/>
          <p:cNvSpPr/>
          <p:nvPr/>
        </p:nvSpPr>
        <p:spPr>
          <a:xfrm>
            <a:off x="4363577" y="1881389"/>
            <a:ext cx="1855317" cy="417827"/>
          </a:xfrm>
          <a:prstGeom prst="wedgeRoundRectCallout">
            <a:avLst>
              <a:gd name="adj1" fmla="val 64185"/>
              <a:gd name="adj2" fmla="val 1912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保留前导的*号</a:t>
            </a:r>
          </a:p>
        </p:txBody>
      </p:sp>
      <p:sp>
        <p:nvSpPr>
          <p:cNvPr id="11" name="矩形: 圆角 4"/>
          <p:cNvSpPr/>
          <p:nvPr/>
        </p:nvSpPr>
        <p:spPr>
          <a:xfrm>
            <a:off x="6325633" y="4875258"/>
            <a:ext cx="2764465" cy="1353092"/>
          </a:xfrm>
          <a:prstGeom prst="roundRect">
            <a:avLst>
              <a:gd name="adj" fmla="val 32355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Enter a string: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****A*BC*DEF**** 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****ABCDEF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69854" y="1406766"/>
            <a:ext cx="4689677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#include&lt;</a:t>
            </a:r>
            <a:r>
              <a:rPr lang="en-US" altLang="zh-CN" sz="1500" dirty="0" err="1">
                <a:latin typeface="+mn-lt"/>
              </a:rPr>
              <a:t>stdio.h</a:t>
            </a:r>
            <a:r>
              <a:rPr lang="en-US" altLang="zh-CN" sz="1500" dirty="0">
                <a:latin typeface="+mn-lt"/>
              </a:rPr>
              <a:t>&gt;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#include &lt;</a:t>
            </a:r>
            <a:r>
              <a:rPr lang="en-US" altLang="zh-CN" sz="1500" dirty="0" err="1">
                <a:latin typeface="+mn-lt"/>
              </a:rPr>
              <a:t>stdlib.h</a:t>
            </a:r>
            <a:r>
              <a:rPr lang="en-US" altLang="zh-CN" sz="1500" dirty="0">
                <a:latin typeface="+mn-lt"/>
              </a:rPr>
              <a:t>&gt;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#include&lt;</a:t>
            </a:r>
            <a:r>
              <a:rPr lang="en-US" altLang="zh-CN" sz="1500" dirty="0" err="1">
                <a:latin typeface="+mn-lt"/>
              </a:rPr>
              <a:t>string.h</a:t>
            </a:r>
            <a:r>
              <a:rPr lang="en-US" altLang="zh-CN" sz="1500" dirty="0">
                <a:latin typeface="+mn-lt"/>
              </a:rPr>
              <a:t>&gt;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void del(char *</a:t>
            </a:r>
            <a:r>
              <a:rPr lang="en-US" altLang="zh-CN" sz="1500" dirty="0" err="1">
                <a:latin typeface="+mn-lt"/>
              </a:rPr>
              <a:t>s,char</a:t>
            </a:r>
            <a:r>
              <a:rPr lang="en-US" altLang="zh-CN" sz="1500" dirty="0">
                <a:latin typeface="+mn-lt"/>
              </a:rPr>
              <a:t> *p);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void main()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{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	   char </a:t>
            </a:r>
            <a:r>
              <a:rPr lang="en-US" altLang="zh-CN" sz="1500" dirty="0" err="1">
                <a:latin typeface="+mn-lt"/>
              </a:rPr>
              <a:t>str</a:t>
            </a:r>
            <a:r>
              <a:rPr lang="en-US" altLang="zh-CN" sz="1500" dirty="0">
                <a:latin typeface="+mn-lt"/>
              </a:rPr>
              <a:t>[20],*p;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 	   </a:t>
            </a:r>
            <a:r>
              <a:rPr lang="en-US" altLang="zh-CN" sz="1500" dirty="0" err="1">
                <a:latin typeface="+mn-lt"/>
              </a:rPr>
              <a:t>printf</a:t>
            </a:r>
            <a:r>
              <a:rPr lang="en-US" altLang="zh-CN" sz="1500" dirty="0">
                <a:latin typeface="+mn-lt"/>
              </a:rPr>
              <a:t>("Enter a string:\n");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	   gets(</a:t>
            </a:r>
            <a:r>
              <a:rPr lang="en-US" altLang="zh-CN" sz="1500" dirty="0" err="1">
                <a:latin typeface="+mn-lt"/>
              </a:rPr>
              <a:t>str</a:t>
            </a:r>
            <a:r>
              <a:rPr lang="en-US" altLang="zh-CN" sz="1500" dirty="0">
                <a:latin typeface="+mn-lt"/>
              </a:rPr>
              <a:t>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     if((p=(char *)</a:t>
            </a:r>
            <a:r>
              <a:rPr lang="en-US" altLang="zh-CN" sz="1500" dirty="0" err="1">
                <a:latin typeface="+mn-lt"/>
              </a:rPr>
              <a:t>malloc</a:t>
            </a:r>
            <a:r>
              <a:rPr lang="en-US" altLang="zh-CN" sz="1500" dirty="0">
                <a:latin typeface="+mn-lt"/>
              </a:rPr>
              <a:t>(</a:t>
            </a:r>
            <a:r>
              <a:rPr lang="en-US" altLang="zh-CN" sz="1500" dirty="0" err="1">
                <a:latin typeface="+mn-lt"/>
              </a:rPr>
              <a:t>strlen</a:t>
            </a:r>
            <a:r>
              <a:rPr lang="en-US" altLang="zh-CN" sz="1500" dirty="0">
                <a:latin typeface="+mn-lt"/>
              </a:rPr>
              <a:t>(</a:t>
            </a:r>
            <a:r>
              <a:rPr lang="en-US" altLang="zh-CN" sz="1500" dirty="0" err="1">
                <a:latin typeface="+mn-lt"/>
              </a:rPr>
              <a:t>str</a:t>
            </a:r>
            <a:r>
              <a:rPr lang="en-US" altLang="zh-CN" sz="1500" dirty="0">
                <a:latin typeface="+mn-lt"/>
              </a:rPr>
              <a:t>)+1))==NULL)   </a:t>
            </a:r>
            <a:endParaRPr lang="zh-CN" altLang="en-US" sz="1500" dirty="0">
              <a:latin typeface="+mn-lt"/>
            </a:endParaRP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500" dirty="0">
                <a:latin typeface="+mn-lt"/>
              </a:rPr>
              <a:t>             </a:t>
            </a:r>
            <a:r>
              <a:rPr lang="en-US" altLang="zh-CN" sz="1500" dirty="0">
                <a:latin typeface="+mn-lt"/>
              </a:rPr>
              <a:t>{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   	</a:t>
            </a:r>
            <a:r>
              <a:rPr lang="en-US" altLang="zh-CN" sz="1500" dirty="0" err="1">
                <a:latin typeface="+mn-lt"/>
              </a:rPr>
              <a:t>printf</a:t>
            </a:r>
            <a:r>
              <a:rPr lang="en-US" altLang="zh-CN" sz="1500" dirty="0">
                <a:latin typeface="+mn-lt"/>
              </a:rPr>
              <a:t>("\n not enough memory to allocate 			buffer! ");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  		 exit(1);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	   }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	 del(</a:t>
            </a:r>
            <a:r>
              <a:rPr lang="en-US" altLang="zh-CN" sz="1500" dirty="0" err="1">
                <a:latin typeface="+mn-lt"/>
              </a:rPr>
              <a:t>str,p</a:t>
            </a:r>
            <a:r>
              <a:rPr lang="en-US" altLang="zh-CN" sz="1500" dirty="0">
                <a:latin typeface="+mn-lt"/>
              </a:rPr>
              <a:t>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	 </a:t>
            </a:r>
            <a:r>
              <a:rPr lang="en-US" altLang="zh-CN" sz="1500" dirty="0" err="1">
                <a:latin typeface="+mn-lt"/>
              </a:rPr>
              <a:t>strcpy</a:t>
            </a:r>
            <a:r>
              <a:rPr lang="en-US" altLang="zh-CN" sz="1500" dirty="0">
                <a:latin typeface="+mn-lt"/>
              </a:rPr>
              <a:t>(</a:t>
            </a:r>
            <a:r>
              <a:rPr lang="en-US" altLang="zh-CN" sz="1500" dirty="0" err="1">
                <a:latin typeface="+mn-lt"/>
              </a:rPr>
              <a:t>str,p</a:t>
            </a:r>
            <a:r>
              <a:rPr lang="en-US" altLang="zh-CN" sz="1500" dirty="0">
                <a:latin typeface="+mn-lt"/>
              </a:rPr>
              <a:t>); free(p);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	 </a:t>
            </a:r>
            <a:r>
              <a:rPr lang="en-US" altLang="zh-CN" sz="1500" dirty="0" err="1">
                <a:latin typeface="+mn-lt"/>
              </a:rPr>
              <a:t>printf</a:t>
            </a:r>
            <a:r>
              <a:rPr lang="en-US" altLang="zh-CN" sz="1500" dirty="0">
                <a:latin typeface="+mn-lt"/>
              </a:rPr>
              <a:t>("%s\n",</a:t>
            </a:r>
            <a:r>
              <a:rPr lang="en-US" altLang="zh-CN" sz="1500" dirty="0" err="1">
                <a:latin typeface="+mn-lt"/>
              </a:rPr>
              <a:t>str</a:t>
            </a:r>
            <a:r>
              <a:rPr lang="en-US" altLang="zh-CN" sz="1500" dirty="0">
                <a:latin typeface="+mn-lt"/>
              </a:rPr>
              <a:t>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	 </a:t>
            </a:r>
            <a:r>
              <a:rPr lang="en-US" altLang="zh-CN" sz="1500" dirty="0" err="1">
                <a:latin typeface="+mn-lt"/>
              </a:rPr>
              <a:t>getch</a:t>
            </a:r>
            <a:r>
              <a:rPr lang="en-US" altLang="zh-CN" sz="1500" dirty="0">
                <a:latin typeface="+mn-lt"/>
              </a:rPr>
              <a:t>();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}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983804" y="1365337"/>
            <a:ext cx="2704298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eaLnBrk="1" hangingPunct="1"/>
            <a:r>
              <a:rPr lang="en-US" altLang="zh-CN" sz="1500" dirty="0">
                <a:latin typeface="+mn-lt"/>
              </a:rPr>
              <a:t>     void del(char *</a:t>
            </a:r>
            <a:r>
              <a:rPr lang="en-US" altLang="zh-CN" sz="1500" dirty="0" err="1">
                <a:latin typeface="+mn-lt"/>
              </a:rPr>
              <a:t>s,char</a:t>
            </a:r>
            <a:r>
              <a:rPr lang="en-US" altLang="zh-CN" sz="1500" dirty="0">
                <a:latin typeface="+mn-lt"/>
              </a:rPr>
              <a:t> *p)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{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	 while(*s&amp;&amp;*s=='*') 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	{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	*p=*s; p++; s++;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}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	while(*s)</a:t>
            </a:r>
            <a:endParaRPr lang="zh-CN" altLang="en-US" sz="1500" dirty="0">
              <a:latin typeface="+mn-lt"/>
            </a:endParaRPr>
          </a:p>
          <a:p>
            <a:pPr lvl="0" indent="0" eaLnBrk="1" hangingPunct="1"/>
            <a:r>
              <a:rPr lang="zh-CN" altLang="en-US" sz="1500" dirty="0">
                <a:latin typeface="+mn-lt"/>
              </a:rPr>
              <a:t>        </a:t>
            </a:r>
            <a:r>
              <a:rPr lang="en-US" altLang="zh-CN" sz="1500" dirty="0">
                <a:latin typeface="+mn-lt"/>
              </a:rPr>
              <a:t>	{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	if(*s!='*')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	{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   		*p=*s; p++;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	}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		 s++;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	}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	*p='\0';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}</a:t>
            </a:r>
          </a:p>
        </p:txBody>
      </p:sp>
      <p:sp>
        <p:nvSpPr>
          <p:cNvPr id="18" name="对话气泡: 圆角矩形 16"/>
          <p:cNvSpPr/>
          <p:nvPr/>
        </p:nvSpPr>
        <p:spPr>
          <a:xfrm>
            <a:off x="3815645" y="2902834"/>
            <a:ext cx="1855317" cy="417827"/>
          </a:xfrm>
          <a:prstGeom prst="wedgeRoundRectCallout">
            <a:avLst>
              <a:gd name="adj1" fmla="val -63040"/>
              <a:gd name="adj2" fmla="val 11896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528199" y="4502651"/>
            <a:ext cx="1892596" cy="745214"/>
            <a:chOff x="4157331" y="2659185"/>
            <a:chExt cx="4093534" cy="1233142"/>
          </a:xfrm>
        </p:grpSpPr>
        <p:sp>
          <p:nvSpPr>
            <p:cNvPr id="8" name="对话气泡: 圆角矩形 14"/>
            <p:cNvSpPr/>
            <p:nvPr/>
          </p:nvSpPr>
          <p:spPr>
            <a:xfrm>
              <a:off x="4157331" y="2659185"/>
              <a:ext cx="4093534" cy="1233142"/>
            </a:xfrm>
            <a:prstGeom prst="wedgeRoundRectCallout">
              <a:avLst>
                <a:gd name="adj1" fmla="val -65646"/>
                <a:gd name="adj2" fmla="val 57193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375301" y="2659185"/>
              <a:ext cx="3875564" cy="12223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将处理后的字符串占用的内存释放掉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971259" y="2228174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71259" y="495580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916513" y="148048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6" grpId="0"/>
      <p:bldP spid="17" grpId="0"/>
      <p:bldP spid="18" grpId="0" animBg="1"/>
      <p:bldP spid="15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7200" y="150683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多个字符串的处理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1897" y="1487068"/>
            <a:ext cx="14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932" y="4031506"/>
            <a:ext cx="79432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与单个字符串类似的是，一般多个字符串可以利用字符指针数组（动态内存分配）、多维字符数组来处理，而多个常量字符串则可以直接使用字符指针数组处理。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0438" y="14870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单个字符串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170438" y="2176558"/>
            <a:ext cx="1436960" cy="5026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字符指针</a:t>
            </a:r>
          </a:p>
        </p:txBody>
      </p:sp>
      <p:sp>
        <p:nvSpPr>
          <p:cNvPr id="10" name="圆角矩形 8"/>
          <p:cNvSpPr/>
          <p:nvPr/>
        </p:nvSpPr>
        <p:spPr>
          <a:xfrm>
            <a:off x="2170438" y="2897293"/>
            <a:ext cx="1436960" cy="5026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</a:p>
        </p:txBody>
      </p:sp>
      <p:sp>
        <p:nvSpPr>
          <p:cNvPr id="12" name="圆角矩形 8"/>
          <p:cNvSpPr/>
          <p:nvPr/>
        </p:nvSpPr>
        <p:spPr>
          <a:xfrm>
            <a:off x="5254272" y="2176558"/>
            <a:ext cx="1608634" cy="5026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字符指针数组</a:t>
            </a:r>
          </a:p>
        </p:txBody>
      </p:sp>
      <p:sp>
        <p:nvSpPr>
          <p:cNvPr id="13" name="圆角矩形 8"/>
          <p:cNvSpPr/>
          <p:nvPr/>
        </p:nvSpPr>
        <p:spPr>
          <a:xfrm>
            <a:off x="5254272" y="2897293"/>
            <a:ext cx="1608634" cy="5026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多维字符数组</a:t>
            </a:r>
          </a:p>
        </p:txBody>
      </p:sp>
      <p:sp>
        <p:nvSpPr>
          <p:cNvPr id="15" name="箭头: 燕尾形 14"/>
          <p:cNvSpPr/>
          <p:nvPr/>
        </p:nvSpPr>
        <p:spPr>
          <a:xfrm>
            <a:off x="4169410" y="1601884"/>
            <a:ext cx="520700" cy="171450"/>
          </a:xfrm>
          <a:prstGeom prst="notchedRightArrow">
            <a:avLst/>
          </a:prstGeom>
          <a:solidFill>
            <a:srgbClr val="64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燕尾形 16"/>
          <p:cNvSpPr/>
          <p:nvPr/>
        </p:nvSpPr>
        <p:spPr>
          <a:xfrm>
            <a:off x="4169410" y="2330101"/>
            <a:ext cx="520700" cy="171450"/>
          </a:xfrm>
          <a:prstGeom prst="notchedRightArrow">
            <a:avLst/>
          </a:prstGeom>
          <a:solidFill>
            <a:srgbClr val="64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燕尾形 17"/>
          <p:cNvSpPr/>
          <p:nvPr/>
        </p:nvSpPr>
        <p:spPr>
          <a:xfrm>
            <a:off x="4169410" y="3062276"/>
            <a:ext cx="520700" cy="171450"/>
          </a:xfrm>
          <a:prstGeom prst="notchedRightArrow">
            <a:avLst/>
          </a:prstGeom>
          <a:solidFill>
            <a:srgbClr val="64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4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4" grpId="0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433" y="1597860"/>
            <a:ext cx="52574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</a:t>
            </a:r>
            <a:r>
              <a:rPr lang="en-US" altLang="zh-CN" sz="1500" dirty="0" err="1"/>
              <a:t>sortstr</a:t>
            </a:r>
            <a:r>
              <a:rPr lang="en-US" altLang="zh-CN" sz="1500" dirty="0"/>
              <a:t>(char **v,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 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char *</a:t>
            </a:r>
            <a:r>
              <a:rPr lang="en-US" altLang="zh-CN" sz="1500" dirty="0" err="1"/>
              <a:t>proname</a:t>
            </a:r>
            <a:r>
              <a:rPr lang="en-US" altLang="zh-CN" sz="1500" dirty="0"/>
              <a:t>[ ]={"pascal","basic","</a:t>
            </a:r>
            <a:r>
              <a:rPr lang="en-US" altLang="zh-CN" sz="1500" dirty="0" err="1"/>
              <a:t>cobol</a:t>
            </a:r>
            <a:r>
              <a:rPr lang="en-US" altLang="zh-CN" sz="1500" dirty="0"/>
              <a:t>","</a:t>
            </a:r>
            <a:r>
              <a:rPr lang="en-US" altLang="zh-CN" sz="1500" dirty="0" err="1"/>
              <a:t>prolog","lisp</a:t>
            </a:r>
            <a:r>
              <a:rPr lang="en-US" altLang="zh-CN" sz="1500" dirty="0"/>
              <a:t>"};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</a:t>
            </a:r>
            <a:r>
              <a:rPr lang="en-US" altLang="zh-CN" sz="1500" dirty="0" err="1"/>
              <a:t>sortstr</a:t>
            </a:r>
            <a:r>
              <a:rPr lang="en-US" altLang="zh-CN" sz="1500" dirty="0"/>
              <a:t>(proname,5);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=0;i&lt;5;i++) </a:t>
            </a:r>
          </a:p>
          <a:p>
            <a:pPr lvl="0"/>
            <a:r>
              <a:rPr lang="en-US" altLang="zh-CN" sz="1500" dirty="0"/>
              <a:t>	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("%s\n",</a:t>
            </a:r>
            <a:r>
              <a:rPr lang="en-US" altLang="zh-CN" sz="1500" dirty="0" err="1"/>
              <a:t>proname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zh-CN" sz="1500" dirty="0"/>
          </a:p>
          <a:p>
            <a:pPr lvl="0"/>
            <a:endParaRPr lang="zh-CN" altLang="en-US" sz="1500" dirty="0"/>
          </a:p>
        </p:txBody>
      </p:sp>
      <p:sp>
        <p:nvSpPr>
          <p:cNvPr id="2" name="文本框 1"/>
          <p:cNvSpPr txBox="1"/>
          <p:nvPr/>
        </p:nvSpPr>
        <p:spPr>
          <a:xfrm>
            <a:off x="928490" y="15276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5225" y="180246"/>
            <a:ext cx="653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利用字符指针数组处理多个常量字符串</a:t>
            </a:r>
          </a:p>
        </p:txBody>
      </p:sp>
      <p:sp>
        <p:nvSpPr>
          <p:cNvPr id="17" name="矩形: 圆角 3"/>
          <p:cNvSpPr/>
          <p:nvPr/>
        </p:nvSpPr>
        <p:spPr>
          <a:xfrm>
            <a:off x="297709" y="1487427"/>
            <a:ext cx="5166211" cy="3084574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2"/>
          <p:cNvSpPr/>
          <p:nvPr/>
        </p:nvSpPr>
        <p:spPr>
          <a:xfrm>
            <a:off x="631737" y="1123376"/>
            <a:ext cx="5093000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7.12 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用字符指针数组处理多个字符串的排序问题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圆角矩形 16"/>
          <p:cNvSpPr/>
          <p:nvPr/>
        </p:nvSpPr>
        <p:spPr>
          <a:xfrm>
            <a:off x="2880814" y="2064014"/>
            <a:ext cx="1853111" cy="549507"/>
          </a:xfrm>
          <a:prstGeom prst="wedgeRoundRectCallout">
            <a:avLst>
              <a:gd name="adj1" fmla="val -98957"/>
              <a:gd name="adj2" fmla="val 85091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字符指针数组用来存储多个常量字符串</a:t>
            </a:r>
          </a:p>
        </p:txBody>
      </p:sp>
      <p:sp>
        <p:nvSpPr>
          <p:cNvPr id="6" name="矩形 5"/>
          <p:cNvSpPr/>
          <p:nvPr/>
        </p:nvSpPr>
        <p:spPr>
          <a:xfrm>
            <a:off x="5834829" y="1629597"/>
            <a:ext cx="276568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void </a:t>
            </a:r>
            <a:r>
              <a:rPr lang="en-US" altLang="zh-CN" sz="1500" dirty="0" err="1">
                <a:solidFill>
                  <a:prstClr val="black"/>
                </a:solidFill>
              </a:rPr>
              <a:t>sortstr</a:t>
            </a:r>
            <a:r>
              <a:rPr lang="en-US" altLang="zh-CN" sz="1500" dirty="0">
                <a:solidFill>
                  <a:prstClr val="black"/>
                </a:solidFill>
              </a:rPr>
              <a:t>(char **v,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n)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</a:t>
            </a:r>
            <a:r>
              <a:rPr lang="en-US" altLang="zh-CN" sz="1500" dirty="0" err="1">
                <a:solidFill>
                  <a:prstClr val="black"/>
                </a:solidFill>
              </a:rPr>
              <a:t>i,j</a:t>
            </a:r>
            <a:r>
              <a:rPr lang="en-US" altLang="zh-CN" sz="1500" dirty="0">
                <a:solidFill>
                  <a:prstClr val="black"/>
                </a:solidFill>
              </a:rPr>
              <a:t>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char * temp;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for(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=0;i&lt;n-1;i++)       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for(j=i+1;j&lt;</a:t>
            </a:r>
            <a:r>
              <a:rPr lang="en-US" altLang="zh-CN" sz="1500" dirty="0" err="1">
                <a:solidFill>
                  <a:prstClr val="black"/>
                </a:solidFill>
              </a:rPr>
              <a:t>n;j</a:t>
            </a:r>
            <a:r>
              <a:rPr lang="en-US" altLang="zh-CN" sz="1500" dirty="0">
                <a:solidFill>
                  <a:prstClr val="black"/>
                </a:solidFill>
              </a:rPr>
              <a:t>++)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	        if(</a:t>
            </a:r>
            <a:r>
              <a:rPr lang="en-US" altLang="zh-CN" sz="1500" dirty="0" err="1">
                <a:solidFill>
                  <a:prstClr val="black"/>
                </a:solidFill>
              </a:rPr>
              <a:t>strcmp</a:t>
            </a:r>
            <a:r>
              <a:rPr lang="en-US" altLang="zh-CN" sz="1500" dirty="0">
                <a:solidFill>
                  <a:prstClr val="black"/>
                </a:solidFill>
              </a:rPr>
              <a:t>(v[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],v[j])&gt;=0)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	   temp=v[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]; 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v[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]=v[j];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	   v[j]=temp;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}</a:t>
            </a:r>
            <a:endParaRPr lang="zh-CN" altLang="en-US" dirty="0"/>
          </a:p>
        </p:txBody>
      </p:sp>
      <p:sp>
        <p:nvSpPr>
          <p:cNvPr id="18" name="矩形: 圆角 3"/>
          <p:cNvSpPr/>
          <p:nvPr/>
        </p:nvSpPr>
        <p:spPr>
          <a:xfrm>
            <a:off x="5637147" y="1487426"/>
            <a:ext cx="2929585" cy="382011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: 圆角 4"/>
          <p:cNvSpPr/>
          <p:nvPr/>
        </p:nvSpPr>
        <p:spPr>
          <a:xfrm>
            <a:off x="3297380" y="4171601"/>
            <a:ext cx="2040164" cy="1733107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basic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cobol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lisp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pascal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prolog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对话气泡: 圆角矩形 16"/>
          <p:cNvSpPr/>
          <p:nvPr/>
        </p:nvSpPr>
        <p:spPr>
          <a:xfrm>
            <a:off x="6857336" y="2035456"/>
            <a:ext cx="2464064" cy="346662"/>
          </a:xfrm>
          <a:prstGeom prst="wedgeRoundRectCallout">
            <a:avLst>
              <a:gd name="adj1" fmla="val -45661"/>
              <a:gd name="adj2" fmla="val -9085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实质上是一个二级指针</a:t>
            </a:r>
          </a:p>
        </p:txBody>
      </p:sp>
      <p:sp>
        <p:nvSpPr>
          <p:cNvPr id="12" name="椭圆 11"/>
          <p:cNvSpPr/>
          <p:nvPr/>
        </p:nvSpPr>
        <p:spPr>
          <a:xfrm>
            <a:off x="315006" y="216306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5006" y="332391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722456" y="1731137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9" grpId="0" animBg="1"/>
      <p:bldP spid="26" grpId="0" animBg="1"/>
      <p:bldP spid="6" grpId="0"/>
      <p:bldP spid="18" grpId="0" animBg="1"/>
      <p:bldP spid="32" grpId="0" animBg="1"/>
      <p:bldP spid="20" grpId="0" animBg="1"/>
      <p:bldP spid="12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84663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965" y="160753"/>
            <a:ext cx="65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利用多维字符数组处理多个字符串</a:t>
            </a:r>
          </a:p>
        </p:txBody>
      </p:sp>
      <p:sp>
        <p:nvSpPr>
          <p:cNvPr id="14" name="矩形: 圆角 3"/>
          <p:cNvSpPr/>
          <p:nvPr/>
        </p:nvSpPr>
        <p:spPr>
          <a:xfrm>
            <a:off x="531625" y="1733101"/>
            <a:ext cx="3149023" cy="455074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539636" y="1195719"/>
            <a:ext cx="4795287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7.13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使用选择法对输入的字符串进行升序排序</a:t>
            </a:r>
          </a:p>
        </p:txBody>
      </p:sp>
      <p:sp>
        <p:nvSpPr>
          <p:cNvPr id="17" name="矩形: 圆角 3"/>
          <p:cNvSpPr/>
          <p:nvPr/>
        </p:nvSpPr>
        <p:spPr>
          <a:xfrm>
            <a:off x="4198967" y="1758780"/>
            <a:ext cx="3956205" cy="441251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对话气泡: 圆角矩形 16"/>
          <p:cNvSpPr/>
          <p:nvPr/>
        </p:nvSpPr>
        <p:spPr>
          <a:xfrm>
            <a:off x="2657298" y="3329884"/>
            <a:ext cx="2227454" cy="609473"/>
          </a:xfrm>
          <a:prstGeom prst="wedgeRoundRectCallout">
            <a:avLst>
              <a:gd name="adj1" fmla="val -51106"/>
              <a:gd name="adj2" fmla="val -95610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数组指针作形参，二维数组名作实参</a:t>
            </a:r>
          </a:p>
        </p:txBody>
      </p:sp>
      <p:sp>
        <p:nvSpPr>
          <p:cNvPr id="5" name="矩形 4"/>
          <p:cNvSpPr/>
          <p:nvPr/>
        </p:nvSpPr>
        <p:spPr>
          <a:xfrm>
            <a:off x="531626" y="1839832"/>
            <a:ext cx="29142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</a:t>
            </a:r>
            <a:r>
              <a:rPr lang="en-US" altLang="zh-CN" sz="1500" dirty="0" err="1"/>
              <a:t>inpstr</a:t>
            </a:r>
            <a:r>
              <a:rPr lang="en-US" altLang="zh-CN" sz="1500" dirty="0"/>
              <a:t>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n); </a:t>
            </a:r>
          </a:p>
          <a:p>
            <a:pPr lvl="0"/>
            <a:r>
              <a:rPr lang="en-US" altLang="zh-CN" sz="1500" dirty="0"/>
              <a:t>      void </a:t>
            </a:r>
            <a:r>
              <a:rPr lang="en-US" altLang="zh-CN" sz="1500" dirty="0" err="1"/>
              <a:t>sortstr</a:t>
            </a:r>
            <a:r>
              <a:rPr lang="en-US" altLang="zh-CN" sz="1500" dirty="0"/>
              <a:t>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n); </a:t>
            </a:r>
          </a:p>
          <a:p>
            <a:pPr lvl="0"/>
            <a:r>
              <a:rPr lang="en-US" altLang="zh-CN" sz="1500" dirty="0"/>
              <a:t>      void </a:t>
            </a:r>
            <a:r>
              <a:rPr lang="en-US" altLang="zh-CN" sz="1500" dirty="0" err="1"/>
              <a:t>outpstr</a:t>
            </a:r>
            <a:r>
              <a:rPr lang="en-US" altLang="zh-CN" sz="1500" dirty="0"/>
              <a:t>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	    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[10][80]; </a:t>
            </a:r>
          </a:p>
          <a:p>
            <a:pPr lvl="0"/>
            <a:r>
              <a:rPr lang="en-US" altLang="zh-CN" sz="1500" dirty="0"/>
              <a:t>	    </a:t>
            </a:r>
            <a:r>
              <a:rPr lang="en-US" altLang="zh-CN" sz="1500" dirty="0" err="1"/>
              <a:t>inpstr</a:t>
            </a:r>
            <a:r>
              <a:rPr lang="en-US" altLang="zh-CN" sz="1500" dirty="0"/>
              <a:t>(str,10); 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   </a:t>
            </a:r>
            <a:r>
              <a:rPr lang="en-US" altLang="zh-CN" sz="1500" dirty="0" err="1"/>
              <a:t>sortstr</a:t>
            </a:r>
            <a:r>
              <a:rPr lang="en-US" altLang="zh-CN" sz="1500" dirty="0"/>
              <a:t>(str,10); 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   </a:t>
            </a:r>
            <a:r>
              <a:rPr lang="en-US" altLang="zh-CN" sz="1500" dirty="0" err="1"/>
              <a:t>outpstr</a:t>
            </a:r>
            <a:r>
              <a:rPr lang="en-US" altLang="zh-CN" sz="1500" dirty="0"/>
              <a:t>(str,10); 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4433777" y="1956795"/>
            <a:ext cx="35406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    void </a:t>
            </a:r>
            <a:r>
              <a:rPr lang="en-US" altLang="zh-CN" sz="1500" dirty="0" err="1"/>
              <a:t>sortstr</a:t>
            </a:r>
            <a:r>
              <a:rPr lang="en-US" altLang="zh-CN" sz="1500" dirty="0"/>
              <a:t>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</a:t>
            </a:r>
            <a:endParaRPr lang="zh-CN" altLang="zh-CN" sz="1500" dirty="0"/>
          </a:p>
          <a:p>
            <a:r>
              <a:rPr lang="en-US" altLang="zh-CN" sz="1500" dirty="0"/>
              <a:t>     {</a:t>
            </a:r>
            <a:endParaRPr lang="zh-CN" altLang="zh-CN" sz="1500" dirty="0"/>
          </a:p>
          <a:p>
            <a:r>
              <a:rPr lang="en-US" altLang="zh-CN" sz="1500" dirty="0"/>
              <a:t>          	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r>
              <a:rPr lang="en-US" altLang="zh-CN" sz="1500" dirty="0"/>
              <a:t>      	  char temp[80];</a:t>
            </a:r>
            <a:endParaRPr lang="zh-CN" altLang="zh-CN" sz="1500" dirty="0"/>
          </a:p>
          <a:p>
            <a:r>
              <a:rPr lang="en-US" altLang="zh-CN" sz="1500" dirty="0"/>
              <a:t>     	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=0;i&lt;n-1;i++) </a:t>
            </a:r>
          </a:p>
          <a:p>
            <a:r>
              <a:rPr lang="en-US" altLang="zh-CN" sz="1500" dirty="0"/>
              <a:t>	      for(j=i+1;j&lt;</a:t>
            </a:r>
            <a:r>
              <a:rPr lang="en-US" altLang="zh-CN" sz="1500" dirty="0" err="1"/>
              <a:t>n;j</a:t>
            </a:r>
            <a:r>
              <a:rPr lang="en-US" altLang="zh-CN" sz="1500" dirty="0"/>
              <a:t>++)</a:t>
            </a:r>
            <a:endParaRPr lang="zh-CN" altLang="zh-CN" sz="1500" dirty="0"/>
          </a:p>
          <a:p>
            <a:r>
              <a:rPr lang="en-US" altLang="zh-CN" sz="1500" dirty="0"/>
              <a:t>                   if(</a:t>
            </a:r>
            <a:r>
              <a:rPr lang="en-US" altLang="zh-CN" sz="1500" dirty="0" err="1"/>
              <a:t>strcmp</a:t>
            </a:r>
            <a:r>
              <a:rPr lang="en-US" altLang="zh-CN" sz="1500" dirty="0"/>
              <a:t>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],p[j])&gt;0)</a:t>
            </a:r>
          </a:p>
          <a:p>
            <a:r>
              <a:rPr lang="en-US" altLang="zh-CN" sz="1500" dirty="0"/>
              <a:t>	        {</a:t>
            </a:r>
            <a:endParaRPr lang="zh-CN" altLang="zh-CN" sz="1500" dirty="0"/>
          </a:p>
          <a:p>
            <a:r>
              <a:rPr lang="en-US" altLang="zh-CN" sz="1500" dirty="0"/>
              <a:t>              	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temp,p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   </a:t>
            </a:r>
          </a:p>
          <a:p>
            <a:r>
              <a:rPr lang="en-US" altLang="zh-CN" sz="1500" dirty="0"/>
              <a:t>                	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],p[j]);</a:t>
            </a:r>
            <a:endParaRPr lang="zh-CN" altLang="zh-CN" sz="1500" dirty="0"/>
          </a:p>
          <a:p>
            <a:r>
              <a:rPr lang="en-US" altLang="zh-CN" sz="1500" dirty="0"/>
              <a:t>	        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(p[j],temp);</a:t>
            </a:r>
            <a:endParaRPr lang="zh-CN" altLang="zh-CN" sz="1500" dirty="0"/>
          </a:p>
          <a:p>
            <a:r>
              <a:rPr lang="en-US" altLang="zh-CN" sz="1500" dirty="0"/>
              <a:t>                   }</a:t>
            </a:r>
            <a:endParaRPr lang="zh-CN" altLang="zh-CN" sz="1500" dirty="0"/>
          </a:p>
          <a:p>
            <a:r>
              <a:rPr lang="en-US" altLang="zh-CN" sz="1500" dirty="0"/>
              <a:t>     }</a:t>
            </a:r>
            <a:endParaRPr lang="zh-CN" altLang="zh-CN" sz="1500" dirty="0"/>
          </a:p>
          <a:p>
            <a:r>
              <a:rPr lang="en-US" altLang="zh-CN" sz="1500" dirty="0"/>
              <a:t>     void </a:t>
            </a:r>
            <a:r>
              <a:rPr lang="en-US" altLang="zh-CN" sz="1500" dirty="0" err="1"/>
              <a:t>outpstr</a:t>
            </a:r>
            <a:r>
              <a:rPr lang="en-US" altLang="zh-CN" sz="1500" dirty="0"/>
              <a:t>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</a:t>
            </a:r>
            <a:endParaRPr lang="zh-CN" altLang="zh-CN" sz="1500" dirty="0"/>
          </a:p>
          <a:p>
            <a:r>
              <a:rPr lang="en-US" altLang="zh-CN" sz="1500" dirty="0"/>
              <a:t>     {</a:t>
            </a:r>
            <a:endParaRPr lang="zh-CN" altLang="zh-CN" sz="1500" dirty="0"/>
          </a:p>
          <a:p>
            <a:r>
              <a:rPr lang="en-US" altLang="zh-CN" sz="1500" dirty="0"/>
              <a:t>        	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r>
              <a:rPr lang="en-US" altLang="zh-CN" sz="1500" dirty="0"/>
              <a:t>      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 puts(p[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r>
              <a:rPr lang="en-US" altLang="zh-CN" sz="1500" dirty="0"/>
              <a:t>     }</a:t>
            </a:r>
            <a:endParaRPr lang="zh-CN" altLang="zh-CN" sz="1500" dirty="0"/>
          </a:p>
        </p:txBody>
      </p:sp>
      <p:sp>
        <p:nvSpPr>
          <p:cNvPr id="8" name="矩形 7"/>
          <p:cNvSpPr/>
          <p:nvPr/>
        </p:nvSpPr>
        <p:spPr>
          <a:xfrm>
            <a:off x="742907" y="4702154"/>
            <a:ext cx="2532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void </a:t>
            </a:r>
            <a:r>
              <a:rPr lang="en-US" altLang="zh-CN" sz="1500" dirty="0" err="1">
                <a:solidFill>
                  <a:prstClr val="black"/>
                </a:solidFill>
              </a:rPr>
              <a:t>inpstr</a:t>
            </a:r>
            <a:r>
              <a:rPr lang="en-US" altLang="zh-CN" sz="1500" dirty="0">
                <a:solidFill>
                  <a:prstClr val="black"/>
                </a:solidFill>
              </a:rPr>
              <a:t>(char (*p)[80],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n)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for(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=0;i&lt;</a:t>
            </a:r>
            <a:r>
              <a:rPr lang="en-US" altLang="zh-CN" sz="1500" dirty="0" err="1">
                <a:solidFill>
                  <a:prstClr val="black"/>
                </a:solidFill>
              </a:rPr>
              <a:t>n;i</a:t>
            </a:r>
            <a:r>
              <a:rPr lang="en-US" altLang="zh-CN" sz="1500" dirty="0">
                <a:solidFill>
                  <a:prstClr val="black"/>
                </a:solidFill>
              </a:rPr>
              <a:t>++)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gets(p[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]); 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}</a:t>
            </a:r>
            <a:endParaRPr lang="zh-CN" altLang="zh-CN" sz="1500" dirty="0">
              <a:solidFill>
                <a:prstClr val="black"/>
              </a:solidFill>
            </a:endParaRPr>
          </a:p>
        </p:txBody>
      </p:sp>
      <p:sp>
        <p:nvSpPr>
          <p:cNvPr id="23" name="对话气泡: 圆角矩形 16"/>
          <p:cNvSpPr/>
          <p:nvPr/>
        </p:nvSpPr>
        <p:spPr>
          <a:xfrm>
            <a:off x="6735863" y="2573079"/>
            <a:ext cx="2227454" cy="392333"/>
          </a:xfrm>
          <a:prstGeom prst="wedgeRoundRectCallout">
            <a:avLst>
              <a:gd name="adj1" fmla="val -55402"/>
              <a:gd name="adj2" fmla="val 10326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采用选择法进行排序</a:t>
            </a:r>
          </a:p>
        </p:txBody>
      </p:sp>
      <p:sp>
        <p:nvSpPr>
          <p:cNvPr id="13" name="椭圆 12"/>
          <p:cNvSpPr/>
          <p:nvPr/>
        </p:nvSpPr>
        <p:spPr>
          <a:xfrm>
            <a:off x="619806" y="241071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9806" y="376206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9806" y="4804444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0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1" grpId="0" animBg="1"/>
      <p:bldP spid="5" grpId="0"/>
      <p:bldP spid="6" grpId="0"/>
      <p:bldP spid="8" grpId="0"/>
      <p:bldP spid="23" grpId="0" animBg="1"/>
      <p:bldP spid="13" grpId="0" animBg="1"/>
      <p:bldP spid="1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9529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965" y="150121"/>
            <a:ext cx="65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利用多维字符数组处理多个字符串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539636" y="1195719"/>
            <a:ext cx="4795287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7.13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使用选择法对输入的字符串进行升序排序</a:t>
            </a:r>
          </a:p>
        </p:txBody>
      </p:sp>
      <p:sp>
        <p:nvSpPr>
          <p:cNvPr id="22" name="矩形: 圆角 4"/>
          <p:cNvSpPr/>
          <p:nvPr/>
        </p:nvSpPr>
        <p:spPr>
          <a:xfrm>
            <a:off x="909082" y="1850064"/>
            <a:ext cx="2929271" cy="3923416"/>
          </a:xfrm>
          <a:prstGeom prst="roundRect">
            <a:avLst>
              <a:gd name="adj" fmla="val 230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publisher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word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excel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access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frontpage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outlook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onenote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infopath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powerpoint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visio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矩形: 圆角 4"/>
          <p:cNvSpPr/>
          <p:nvPr/>
        </p:nvSpPr>
        <p:spPr>
          <a:xfrm>
            <a:off x="4375296" y="1850063"/>
            <a:ext cx="2929271" cy="3923416"/>
          </a:xfrm>
          <a:prstGeom prst="roundRect">
            <a:avLst>
              <a:gd name="adj" fmla="val 230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access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excel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frontpage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infopath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onenote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outlook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publisher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visio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word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74032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140049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利用动态内存分配处理多个字符串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563526" y="1075331"/>
            <a:ext cx="6889897" cy="5170647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3999186" y="1049331"/>
            <a:ext cx="4848446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7.14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使用冒泡法对输入的字符串进行升序排序</a:t>
            </a:r>
          </a:p>
        </p:txBody>
      </p:sp>
      <p:sp>
        <p:nvSpPr>
          <p:cNvPr id="10" name="对话气泡: 圆角矩形 16"/>
          <p:cNvSpPr/>
          <p:nvPr/>
        </p:nvSpPr>
        <p:spPr>
          <a:xfrm>
            <a:off x="3999186" y="2188314"/>
            <a:ext cx="2825572" cy="617927"/>
          </a:xfrm>
          <a:prstGeom prst="wedgeRoundRectCallout">
            <a:avLst>
              <a:gd name="adj1" fmla="val -48140"/>
              <a:gd name="adj2" fmla="val 8334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根据字符串长度动态分配内存，并根据字符串长度动态分配内存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928490" y="1087561"/>
            <a:ext cx="632637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void main()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{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char*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[10]={NULL,NULL,NULL,NULL,NULL,NULL,NULL,NULL,NULL,NULL};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char temp[100];	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=0;i&lt;10;i++)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{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gets(temp);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]=(char *)</a:t>
            </a:r>
            <a:r>
              <a:rPr lang="en-US" altLang="zh-CN" sz="1500" dirty="0" err="1"/>
              <a:t>malloc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sizeof</a:t>
            </a:r>
            <a:r>
              <a:rPr lang="en-US" altLang="zh-CN" sz="1500" dirty="0"/>
              <a:t>(temp)); 	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if(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]==NULL)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       {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("not enough memory to </a:t>
            </a:r>
            <a:r>
              <a:rPr lang="en-US" altLang="zh-CN" sz="1500" dirty="0" err="1"/>
              <a:t>allocte</a:t>
            </a:r>
            <a:r>
              <a:rPr lang="en-US" altLang="zh-CN" sz="1500" dirty="0"/>
              <a:t> buffer.\n");  exit(1);    }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	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],temp);			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}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sort(str,10);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=0;i&lt;10;i++)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puts(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=0;i&lt;10;i++)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{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       if(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]!=NULL)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	    free(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}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}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17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42134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225111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利用动态内存分配处理多个字符串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871332" y="1279350"/>
            <a:ext cx="4306186" cy="484500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1020725" y="1085133"/>
            <a:ext cx="4848446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7.14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使用冒泡法对输入的字符串进行升序排序</a:t>
            </a:r>
          </a:p>
        </p:txBody>
      </p:sp>
      <p:sp>
        <p:nvSpPr>
          <p:cNvPr id="10" name="对话气泡: 圆角矩形 16"/>
          <p:cNvSpPr/>
          <p:nvPr/>
        </p:nvSpPr>
        <p:spPr>
          <a:xfrm>
            <a:off x="4998649" y="3919480"/>
            <a:ext cx="2529203" cy="617927"/>
          </a:xfrm>
          <a:prstGeom prst="wedgeRoundRectCallout">
            <a:avLst>
              <a:gd name="adj1" fmla="val -62816"/>
              <a:gd name="adj2" fmla="val -2161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排序具体实现的方法是相应指针的互换</a:t>
            </a:r>
          </a:p>
        </p:txBody>
      </p:sp>
      <p:sp>
        <p:nvSpPr>
          <p:cNvPr id="6" name="矩形 5"/>
          <p:cNvSpPr/>
          <p:nvPr/>
        </p:nvSpPr>
        <p:spPr>
          <a:xfrm>
            <a:off x="2316901" y="1588313"/>
            <a:ext cx="386061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/>
              <a:t>void sort(char **</a:t>
            </a:r>
            <a:r>
              <a:rPr lang="en-US" altLang="zh-CN" sz="1500" dirty="0" err="1"/>
              <a:t>str,int</a:t>
            </a:r>
            <a:r>
              <a:rPr lang="en-US" altLang="zh-CN" sz="1500" dirty="0"/>
              <a:t> n)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{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char *p;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=0;i&lt;n-1;i++)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	{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for(j=0;j&lt;n-1-i;j++)		  		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	if(</a:t>
            </a:r>
            <a:r>
              <a:rPr lang="en-US" altLang="zh-CN" sz="1500" dirty="0" err="1"/>
              <a:t>strcmp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[j],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[j+1])&gt;=0)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{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       p=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[j];			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      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[j]=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[j+1];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      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[j+1]=p;  				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}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}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	}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}</a:t>
            </a:r>
            <a:endParaRPr lang="zh-CN" altLang="en-US" sz="1500" dirty="0"/>
          </a:p>
        </p:txBody>
      </p:sp>
      <p:sp>
        <p:nvSpPr>
          <p:cNvPr id="9" name="对话气泡: 圆角矩形 16"/>
          <p:cNvSpPr/>
          <p:nvPr/>
        </p:nvSpPr>
        <p:spPr>
          <a:xfrm>
            <a:off x="4661447" y="2413590"/>
            <a:ext cx="2227454" cy="392333"/>
          </a:xfrm>
          <a:prstGeom prst="wedgeRoundRectCallout">
            <a:avLst>
              <a:gd name="adj1" fmla="val -55402"/>
              <a:gd name="adj2" fmla="val 10326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采用冒泡法进行排序</a:t>
            </a:r>
          </a:p>
        </p:txBody>
      </p:sp>
      <p:sp>
        <p:nvSpPr>
          <p:cNvPr id="11" name="矩形: 圆角 4"/>
          <p:cNvSpPr/>
          <p:nvPr/>
        </p:nvSpPr>
        <p:spPr>
          <a:xfrm>
            <a:off x="4998648" y="5443871"/>
            <a:ext cx="4124087" cy="819616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运行结果与例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相类似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21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6" grpId="0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46254"/>
              </p:ext>
            </p:extLst>
          </p:nvPr>
        </p:nvGraphicFramePr>
        <p:xfrm>
          <a:off x="1088723" y="1308344"/>
          <a:ext cx="7216276" cy="4514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288">
                  <a:extLst>
                    <a:ext uri="{9D8B030D-6E8A-4147-A177-3AD203B41FA5}">
                      <a16:colId xmlns:a16="http://schemas.microsoft.com/office/drawing/2014/main" xmlns="" val="3342930077"/>
                    </a:ext>
                  </a:extLst>
                </a:gridCol>
                <a:gridCol w="1041718">
                  <a:extLst>
                    <a:ext uri="{9D8B030D-6E8A-4147-A177-3AD203B41FA5}">
                      <a16:colId xmlns:a16="http://schemas.microsoft.com/office/drawing/2014/main" xmlns="" val="1271250609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xmlns="" val="3013712685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xmlns="" val="4137420014"/>
                    </a:ext>
                  </a:extLst>
                </a:gridCol>
                <a:gridCol w="1229042">
                  <a:extLst>
                    <a:ext uri="{9D8B030D-6E8A-4147-A177-3AD203B41FA5}">
                      <a16:colId xmlns:a16="http://schemas.microsoft.com/office/drawing/2014/main" xmlns="" val="3131345421"/>
                    </a:ext>
                  </a:extLst>
                </a:gridCol>
                <a:gridCol w="1213168">
                  <a:extLst>
                    <a:ext uri="{9D8B030D-6E8A-4147-A177-3AD203B41FA5}">
                      <a16:colId xmlns:a16="http://schemas.microsoft.com/office/drawing/2014/main" xmlns="" val="3384395082"/>
                    </a:ext>
                  </a:extLst>
                </a:gridCol>
              </a:tblGrid>
              <a:tr h="376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字符类型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字符表示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字符含义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码值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微软雅黑" panose="020B0503020204020204" pitchFamily="34" charset="-122"/>
                        </a:rPr>
                        <a:t>“\</a:t>
                      </a:r>
                      <a:r>
                        <a:rPr lang="en-US" altLang="zh-CN" sz="1600" b="1" dirty="0" err="1">
                          <a:latin typeface="+mn-lt"/>
                          <a:ea typeface="微软雅黑" panose="020B0503020204020204" pitchFamily="34" charset="-122"/>
                        </a:rPr>
                        <a:t>ddd</a:t>
                      </a:r>
                      <a:r>
                        <a:rPr lang="en-US" altLang="zh-CN" sz="1600" b="1" dirty="0">
                          <a:latin typeface="+mn-lt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表示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微软雅黑" panose="020B0503020204020204" pitchFamily="34" charset="-122"/>
                        </a:rPr>
                        <a:t>“\</a:t>
                      </a:r>
                      <a:r>
                        <a:rPr lang="en-US" altLang="zh-CN" sz="1600" b="1" dirty="0" err="1">
                          <a:latin typeface="+mn-lt"/>
                          <a:ea typeface="微软雅黑" panose="020B0503020204020204" pitchFamily="34" charset="-122"/>
                        </a:rPr>
                        <a:t>xhh</a:t>
                      </a:r>
                      <a:r>
                        <a:rPr lang="en-US" altLang="zh-CN" sz="1600" b="1" dirty="0">
                          <a:latin typeface="+mn-lt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表示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6726350"/>
                  </a:ext>
                </a:extLst>
              </a:tr>
              <a:tr h="376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字母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‘a’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字母（</a:t>
                      </a: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97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\141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\x61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1114585"/>
                  </a:ext>
                </a:extLst>
              </a:tr>
              <a:tr h="3762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数字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‘1’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数字（</a:t>
                      </a: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49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\061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\x31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2954035"/>
                  </a:ext>
                </a:extLst>
              </a:tr>
              <a:tr h="376229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特殊字符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‘!’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感叹号符（</a:t>
                      </a: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!</a:t>
                      </a: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33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\041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\x21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199082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‘\’’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单引号符（</a:t>
                      </a: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96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\140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\x60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0787293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‘\”’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双引号符（</a:t>
                      </a:r>
                      <a:r>
                        <a:rPr lang="en-US" altLang="zh-CN" sz="1400">
                          <a:latin typeface="+mn-lt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34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\042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  <a:ea typeface="微软雅黑" panose="020B0503020204020204" pitchFamily="34" charset="-122"/>
                        </a:rPr>
                        <a:t>\x22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8226488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‘\\’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反斜线符（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92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\134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\x5C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1553432"/>
                  </a:ext>
                </a:extLst>
              </a:tr>
              <a:tr h="37622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空格符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‘\n’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回车换行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\012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\x0A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145102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‘\f’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走纸换页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\014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\x0C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1589252"/>
                  </a:ext>
                </a:extLst>
              </a:tr>
              <a:tr h="37622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不能显示的字符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‘\0’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空字符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\000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0095936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‘\b’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退格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\010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\x08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7669649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‘\r’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回车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\015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\x0D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4083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25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6339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63396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带参数的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main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8488" y="1381046"/>
            <a:ext cx="72249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在操作系统状态下，为了执行某个程序而键入的一行字符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2300" y="2013335"/>
            <a:ext cx="3330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  file.txt  file2.txt  &lt;CR&gt;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046" y="2468323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7879" y="2468323"/>
            <a:ext cx="10823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02260" y="2468323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2479" y="3385229"/>
            <a:ext cx="3274828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tabLst>
                <a:tab pos="6305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main(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argc</a:t>
            </a:r>
            <a:r>
              <a:rPr lang="en-US" altLang="zh-CN" dirty="0">
                <a:ea typeface="宋体" panose="02010600030101010101" pitchFamily="2" charset="-122"/>
              </a:rPr>
              <a:t>, char *</a:t>
            </a:r>
            <a:r>
              <a:rPr lang="en-US" altLang="zh-CN" dirty="0" err="1">
                <a:ea typeface="宋体" panose="02010600030101010101" pitchFamily="2" charset="-122"/>
              </a:rPr>
              <a:t>argv</a:t>
            </a:r>
            <a:r>
              <a:rPr lang="en-US" altLang="zh-CN" dirty="0">
                <a:ea typeface="宋体" panose="02010600030101010101" pitchFamily="2" charset="-122"/>
              </a:rPr>
              <a:t>[])</a:t>
            </a:r>
          </a:p>
          <a:p>
            <a:pPr>
              <a:lnSpc>
                <a:spcPts val="1650"/>
              </a:lnSpc>
              <a:tabLst>
                <a:tab pos="6305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{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ts val="1650"/>
              </a:lnSpc>
              <a:tabLst>
                <a:tab pos="6305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    …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ts val="1650"/>
              </a:lnSpc>
              <a:tabLst>
                <a:tab pos="6305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}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487" y="4459353"/>
            <a:ext cx="70248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的值是命令行中包括命令在内的所有参数的个数之和。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指针数组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 ]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的各个指针分别指向命令中命令名和各个参数的字符串。其中指针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[0]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总是指向命令名字符串，从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开始依次指向按先后顺序出现的命令行参数字符串。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309487" y="3276600"/>
            <a:ext cx="3547820" cy="118275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50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3"/>
          <p:cNvSpPr/>
          <p:nvPr/>
        </p:nvSpPr>
        <p:spPr>
          <a:xfrm>
            <a:off x="382273" y="1735511"/>
            <a:ext cx="3806955" cy="309167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带参数的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main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函数</a:t>
            </a:r>
          </a:p>
        </p:txBody>
      </p:sp>
      <p:sp>
        <p:nvSpPr>
          <p:cNvPr id="14" name="矩形: 圆角 3"/>
          <p:cNvSpPr/>
          <p:nvPr/>
        </p:nvSpPr>
        <p:spPr>
          <a:xfrm>
            <a:off x="4603897" y="1732665"/>
            <a:ext cx="2987749" cy="2382137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5272750" y="1450005"/>
            <a:ext cx="3125973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7.15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打印命令行参数的程序</a:t>
            </a:r>
          </a:p>
        </p:txBody>
      </p:sp>
      <p:sp>
        <p:nvSpPr>
          <p:cNvPr id="16" name="对话气泡: 圆角矩形 16"/>
          <p:cNvSpPr/>
          <p:nvPr/>
        </p:nvSpPr>
        <p:spPr>
          <a:xfrm>
            <a:off x="6835737" y="3194735"/>
            <a:ext cx="2227454" cy="519923"/>
          </a:xfrm>
          <a:prstGeom prst="wedgeRoundRectCallout">
            <a:avLst>
              <a:gd name="adj1" fmla="val -51583"/>
              <a:gd name="adj2" fmla="val -8487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打印命令行参数，直至遇到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17" name="矩形 16"/>
          <p:cNvSpPr/>
          <p:nvPr/>
        </p:nvSpPr>
        <p:spPr>
          <a:xfrm>
            <a:off x="4528474" y="1895444"/>
            <a:ext cx="30631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#include &lt;</a:t>
            </a:r>
            <a:r>
              <a:rPr lang="en-US" altLang="zh-CN" sz="1500" dirty="0" err="1"/>
              <a:t>stdlib.h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main(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argc</a:t>
            </a:r>
            <a:r>
              <a:rPr lang="en-US" altLang="zh-CN" sz="1500" dirty="0"/>
              <a:t>, char **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{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while(*++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!=NULL)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 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("%s\n",*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return 1;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}</a:t>
            </a:r>
            <a:endParaRPr lang="zh-CN" altLang="en-US" sz="1500" dirty="0"/>
          </a:p>
        </p:txBody>
      </p:sp>
      <p:sp>
        <p:nvSpPr>
          <p:cNvPr id="18" name="矩形 17"/>
          <p:cNvSpPr/>
          <p:nvPr/>
        </p:nvSpPr>
        <p:spPr>
          <a:xfrm>
            <a:off x="502319" y="1895444"/>
            <a:ext cx="3846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C</a:t>
            </a:r>
            <a:r>
              <a:rPr lang="zh-CN" altLang="zh-CN" sz="1500" dirty="0"/>
              <a:t>语言程序</a:t>
            </a:r>
            <a:r>
              <a:rPr lang="en-US" altLang="zh-CN" sz="1500" dirty="0"/>
              <a:t>test</a:t>
            </a:r>
            <a:r>
              <a:rPr lang="zh-CN" altLang="zh-CN" sz="1500" dirty="0"/>
              <a:t>带有三个命令行参数，</a:t>
            </a:r>
            <a:endParaRPr lang="en-US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zh-CN" altLang="zh-CN" sz="1500" dirty="0"/>
              <a:t>其命令行是：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  test </a:t>
            </a:r>
            <a:r>
              <a:rPr lang="en-US" altLang="zh-CN" sz="1500" dirty="0" err="1"/>
              <a:t>progl.c</a:t>
            </a:r>
            <a:r>
              <a:rPr lang="en-US" altLang="zh-CN" sz="1500" dirty="0"/>
              <a:t>  prog2.c  /p  &lt;CR&gt;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zh-CN" altLang="en-US" sz="1500" dirty="0"/>
              <a:t>则</a:t>
            </a:r>
            <a:r>
              <a:rPr lang="en-US" altLang="zh-CN" sz="1500" dirty="0"/>
              <a:t>     </a:t>
            </a:r>
            <a:r>
              <a:rPr lang="en-US" altLang="zh-CN" sz="1500" dirty="0" err="1"/>
              <a:t>argc</a:t>
            </a:r>
            <a:r>
              <a:rPr lang="zh-CN" altLang="en-US" sz="1500" dirty="0"/>
              <a:t>初始化为</a:t>
            </a:r>
            <a:r>
              <a:rPr lang="en-US" altLang="zh-CN" sz="1500" dirty="0"/>
              <a:t>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         </a:t>
            </a:r>
            <a:r>
              <a:rPr lang="en-US" altLang="zh-CN" sz="1500" dirty="0" err="1"/>
              <a:t>argv</a:t>
            </a:r>
            <a:r>
              <a:rPr lang="zh-CN" altLang="en-US" sz="1500" dirty="0"/>
              <a:t>初始化为</a:t>
            </a:r>
            <a:endParaRPr lang="en-US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[0]="test";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[1]="</a:t>
            </a:r>
            <a:r>
              <a:rPr lang="en-US" altLang="zh-CN" sz="1500" dirty="0" err="1"/>
              <a:t>progl.c</a:t>
            </a:r>
            <a:r>
              <a:rPr lang="en-US" altLang="zh-CN" sz="1500" dirty="0"/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[2]="prog2.c";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[3]="/p";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[4]=0;</a:t>
            </a:r>
            <a:endParaRPr lang="zh-CN" altLang="en-US" sz="1500" dirty="0"/>
          </a:p>
          <a:p>
            <a:pPr>
              <a:lnSpc>
                <a:spcPct val="150000"/>
              </a:lnSpc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: 圆角 12"/>
          <p:cNvSpPr/>
          <p:nvPr/>
        </p:nvSpPr>
        <p:spPr>
          <a:xfrm>
            <a:off x="670848" y="1450005"/>
            <a:ext cx="796446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圆角矩形 16"/>
          <p:cNvSpPr/>
          <p:nvPr/>
        </p:nvSpPr>
        <p:spPr>
          <a:xfrm>
            <a:off x="2211141" y="4592767"/>
            <a:ext cx="2647939" cy="659719"/>
          </a:xfrm>
          <a:prstGeom prst="wedgeRoundRectCallout">
            <a:avLst>
              <a:gd name="adj1" fmla="val -51583"/>
              <a:gd name="adj2" fmla="val -8487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最后一个参数是编译系统为了程序处理的方便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7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5" grpId="0" animBg="1"/>
      <p:bldP spid="16" grpId="0" animBg="1"/>
      <p:bldP spid="17" grpId="0"/>
      <p:bldP spid="18" grpId="0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1099130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7.16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输入若干个字符串，统计其中各种字符的个数，然后按统计的个数从大到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小输出统计结果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6951" y="2179758"/>
            <a:ext cx="78265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问题分析与设计：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模块划分：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该问题可以分成四个功能块：输入、统计、排序和输出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多个字符串采用二维字符数组存储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[N][80]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；字符种类分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大写字母、小写字母、数字字符、空格、其它字符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种，其个数的统计结果存放在一维整型数组中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result[5]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；由于排序输出时需显示相对应的字符种类的名称，将其存放在一二维字符数组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name[5][20]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0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844124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7.16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输入若干个字符串，统计其中各种字符的个数，然后按统计的个数从大到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小输出统计结果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7955" y="1874648"/>
            <a:ext cx="7804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input(char (*p)[80],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功能：多个字符串的输入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形参：二维字符数组用来传递多个字符串，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用来传递输入字符串的个数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955" y="5592619"/>
            <a:ext cx="75821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output(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presult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char (*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)[20]);</a:t>
            </a:r>
            <a:endParaRPr lang="zh-CN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功能：多个字符串的输出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955" y="2898528"/>
            <a:ext cx="780429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statistic(char (*p)[80],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presult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功能：统计字符串中各种字符的个数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形参：二维字符数组用来传递多个字符串，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用来传递输入字符串的个数，一维整型数组用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来传递各种字符的个数</a:t>
            </a:r>
            <a:endParaRPr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955" y="4245573"/>
            <a:ext cx="773811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sort(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presult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char (*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)[20]);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功能：多个字符串的排序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形参：一维整型数组用来传递各种字符的个数，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用来传递字符种类数，二维字符数组用来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传递字符种类名称</a:t>
            </a:r>
            <a:endParaRPr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955" y="15894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3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6156" y="1753400"/>
            <a:ext cx="5932968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#define N  10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input(char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statistic(char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n,int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sort(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n, char (*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)[20]);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output(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n, char (*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)[20]);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[N][80];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char name[5][20]=    {"</a:t>
            </a:r>
            <a:r>
              <a:rPr lang="en-US" altLang="zh-CN" sz="1500" dirty="0" err="1"/>
              <a:t>capital","lowercase","digital","space","other</a:t>
            </a:r>
            <a:r>
              <a:rPr lang="en-US" altLang="zh-CN" sz="1500" dirty="0"/>
              <a:t> "};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result[5];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 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input(</a:t>
            </a:r>
            <a:r>
              <a:rPr lang="en-US" altLang="zh-CN" sz="1500" dirty="0" err="1"/>
              <a:t>str,N</a:t>
            </a:r>
            <a:r>
              <a:rPr lang="en-US" altLang="zh-CN" sz="1500" dirty="0"/>
              <a:t>); 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statistic(</a:t>
            </a:r>
            <a:r>
              <a:rPr lang="en-US" altLang="zh-CN" sz="1500" dirty="0" err="1"/>
              <a:t>str,N,result</a:t>
            </a:r>
            <a:r>
              <a:rPr lang="en-US" altLang="zh-CN" sz="1500" dirty="0"/>
              <a:t>);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sort(result,5,name);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output(result,5,name);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return 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4" name="矩形 3"/>
          <p:cNvSpPr/>
          <p:nvPr/>
        </p:nvSpPr>
        <p:spPr>
          <a:xfrm>
            <a:off x="1124925" y="2488018"/>
            <a:ext cx="116956" cy="935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818707" y="1384637"/>
            <a:ext cx="6453963" cy="484604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12"/>
          <p:cNvSpPr/>
          <p:nvPr/>
        </p:nvSpPr>
        <p:spPr>
          <a:xfrm>
            <a:off x="649582" y="928908"/>
            <a:ext cx="7611916" cy="825362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7.16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输入若干个字符串，统计其中各种字符的个数，然后按统计的个数从大到小输出统计结果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圆角矩形 16"/>
          <p:cNvSpPr/>
          <p:nvPr/>
        </p:nvSpPr>
        <p:spPr>
          <a:xfrm>
            <a:off x="3884987" y="1945638"/>
            <a:ext cx="2647939" cy="425269"/>
          </a:xfrm>
          <a:prstGeom prst="wedgeRoundRectCallout">
            <a:avLst>
              <a:gd name="adj1" fmla="val -98563"/>
              <a:gd name="adj2" fmla="val 5050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宏定义字符串的个数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圆角矩形 16"/>
          <p:cNvSpPr/>
          <p:nvPr/>
        </p:nvSpPr>
        <p:spPr>
          <a:xfrm>
            <a:off x="3431712" y="5731383"/>
            <a:ext cx="3263948" cy="457168"/>
          </a:xfrm>
          <a:prstGeom prst="wedgeRoundRectCallout">
            <a:avLst>
              <a:gd name="adj1" fmla="val -60240"/>
              <a:gd name="adj2" fmla="val -11694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多个字符串的输入、统计、排序、输出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637586" y="2488018"/>
            <a:ext cx="1289078" cy="9356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函数声明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637586" y="4632011"/>
            <a:ext cx="1289078" cy="9819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</a:p>
        </p:txBody>
      </p:sp>
      <p:sp>
        <p:nvSpPr>
          <p:cNvPr id="14" name="矩形 13"/>
          <p:cNvSpPr/>
          <p:nvPr/>
        </p:nvSpPr>
        <p:spPr>
          <a:xfrm>
            <a:off x="1124925" y="4795718"/>
            <a:ext cx="116956" cy="935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8" grpId="0" animBg="1"/>
      <p:bldP spid="11" grpId="0" animBg="1"/>
      <p:bldP spid="12" grpId="0" animBg="1"/>
      <p:bldP spid="9" grpId="0" animBg="1"/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252464" y="1299582"/>
            <a:ext cx="3543354" cy="304914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对话气泡: 圆角矩形 16"/>
          <p:cNvSpPr/>
          <p:nvPr/>
        </p:nvSpPr>
        <p:spPr>
          <a:xfrm>
            <a:off x="6851708" y="1737034"/>
            <a:ext cx="1999353" cy="425269"/>
          </a:xfrm>
          <a:prstGeom prst="wedgeRoundRectCallout">
            <a:avLst>
              <a:gd name="adj1" fmla="val -98563"/>
              <a:gd name="adj2" fmla="val 5050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统计结果初始化为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591" y="1425802"/>
            <a:ext cx="332453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void input(char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       </a:t>
            </a:r>
            <a:endParaRPr lang="zh-CN" altLang="zh-CN" sz="1500" dirty="0"/>
          </a:p>
          <a:p>
            <a:r>
              <a:rPr lang="en-US" altLang="zh-CN" sz="1500" dirty="0"/>
              <a:t> {</a:t>
            </a:r>
            <a:endParaRPr lang="zh-CN" altLang="zh-CN" sz="1500" dirty="0"/>
          </a:p>
          <a:p>
            <a:r>
              <a:rPr lang="en-US" altLang="zh-CN" sz="1500" dirty="0"/>
              <a:t>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r>
              <a:rPr lang="en-US" altLang="zh-CN" sz="1500" dirty="0"/>
              <a:t> </a:t>
            </a:r>
            <a:endParaRPr lang="zh-CN" altLang="zh-CN" sz="1500" dirty="0"/>
          </a:p>
          <a:p>
            <a:r>
              <a:rPr lang="en-US" altLang="zh-CN" sz="1500" dirty="0"/>
              <a:t>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</a:t>
            </a:r>
            <a:endParaRPr lang="zh-CN" altLang="zh-CN" sz="1500" dirty="0"/>
          </a:p>
          <a:p>
            <a:r>
              <a:rPr lang="en-US" altLang="zh-CN" sz="1500" dirty="0"/>
              <a:t>       {</a:t>
            </a:r>
            <a:endParaRPr lang="zh-CN" altLang="zh-CN" sz="1500" dirty="0"/>
          </a:p>
          <a:p>
            <a:r>
              <a:rPr lang="en-US" altLang="zh-CN" sz="1500" dirty="0"/>
              <a:t> 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("input %d </a:t>
            </a:r>
            <a:r>
              <a:rPr lang="en-US" altLang="zh-CN" sz="1500" dirty="0" err="1"/>
              <a:t>th</a:t>
            </a:r>
            <a:r>
              <a:rPr lang="en-US" altLang="zh-CN" sz="1500" dirty="0"/>
              <a:t> string:\n",i+1);</a:t>
            </a:r>
            <a:endParaRPr lang="zh-CN" altLang="zh-CN" sz="1500" dirty="0"/>
          </a:p>
          <a:p>
            <a:r>
              <a:rPr lang="en-US" altLang="zh-CN" sz="1500" dirty="0"/>
              <a:t>           gets(p[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              </a:t>
            </a:r>
          </a:p>
          <a:p>
            <a:r>
              <a:rPr lang="en-US" altLang="zh-CN" sz="1500" dirty="0"/>
              <a:t>       }</a:t>
            </a:r>
            <a:endParaRPr lang="zh-CN" altLang="zh-CN" sz="1500" dirty="0"/>
          </a:p>
          <a:p>
            <a:r>
              <a:rPr lang="en-US" altLang="zh-CN" sz="1500" dirty="0"/>
              <a:t>       return;</a:t>
            </a:r>
            <a:endParaRPr lang="zh-CN" altLang="zh-CN" sz="1500" dirty="0"/>
          </a:p>
          <a:p>
            <a:r>
              <a:rPr lang="en-US" altLang="zh-CN" sz="1500" dirty="0"/>
              <a:t> }</a:t>
            </a:r>
            <a:endParaRPr lang="zh-CN" altLang="en-US" sz="1500" dirty="0"/>
          </a:p>
        </p:txBody>
      </p:sp>
      <p:sp>
        <p:nvSpPr>
          <p:cNvPr id="13" name="矩形: 圆角 3"/>
          <p:cNvSpPr/>
          <p:nvPr/>
        </p:nvSpPr>
        <p:spPr>
          <a:xfrm>
            <a:off x="4157327" y="952434"/>
            <a:ext cx="4497140" cy="532077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26800" y="1102563"/>
            <a:ext cx="393447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void statistic(char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n,int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)</a:t>
            </a:r>
            <a:endParaRPr lang="zh-CN" altLang="zh-CN" sz="1500" dirty="0"/>
          </a:p>
          <a:p>
            <a:pPr lvl="0"/>
            <a:r>
              <a:rPr lang="en-US" altLang="zh-CN" sz="1500" dirty="0"/>
              <a:t>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=0;i&lt;5;i++)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]=0;           </a:t>
            </a:r>
          </a:p>
          <a:p>
            <a:pPr lvl="0"/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 </a:t>
            </a:r>
          </a:p>
          <a:p>
            <a:pPr lvl="0"/>
            <a:r>
              <a:rPr lang="en-US" altLang="zh-CN" sz="1500" dirty="0"/>
              <a:t>  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for(j=0; 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][j]!='\0'; </a:t>
            </a:r>
            <a:r>
              <a:rPr lang="en-US" altLang="zh-CN" sz="1500" dirty="0" err="1"/>
              <a:t>j++</a:t>
            </a:r>
            <a:r>
              <a:rPr lang="en-US" altLang="zh-CN" sz="1500" dirty="0"/>
              <a:t>) </a:t>
            </a:r>
          </a:p>
          <a:p>
            <a:pPr lvl="0"/>
            <a:r>
              <a:rPr lang="en-US" altLang="zh-CN" sz="1500" dirty="0"/>
              <a:t>	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if(p[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][j]&gt;= 'A' &amp;&amp; 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][j]&lt;= 'Z') </a:t>
            </a:r>
          </a:p>
          <a:p>
            <a:pPr lvl="0"/>
            <a:r>
              <a:rPr lang="en-US" altLang="zh-CN" sz="1500" dirty="0"/>
              <a:t>		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[0]++;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else if(p[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][j]&gt;= 'a' &amp;&amp; 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][j]&lt;= 'z' ) </a:t>
            </a:r>
          </a:p>
          <a:p>
            <a:pPr lvl="0"/>
            <a:r>
              <a:rPr lang="en-US" altLang="zh-CN" sz="1500" dirty="0"/>
              <a:t>		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[1]++;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else if(p[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][j]&gt;= '0' &amp;&amp; 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][j]&lt;= '9' ) </a:t>
            </a:r>
          </a:p>
          <a:p>
            <a:pPr lvl="0"/>
            <a:r>
              <a:rPr lang="en-US" altLang="zh-CN" sz="1500" dirty="0"/>
              <a:t>		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[2]++;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else if(p[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 == ' ' ) </a:t>
            </a:r>
          </a:p>
          <a:p>
            <a:pPr lvl="0"/>
            <a:r>
              <a:rPr lang="en-US" altLang="zh-CN" sz="1500" dirty="0"/>
              <a:t>		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[3]++;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else </a:t>
            </a:r>
          </a:p>
          <a:p>
            <a:pPr lvl="0"/>
            <a:r>
              <a:rPr lang="en-US" altLang="zh-CN" sz="1500" dirty="0"/>
              <a:t>		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[4]++;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}</a:t>
            </a:r>
            <a:endParaRPr lang="zh-CN" altLang="en-US" sz="1500" dirty="0"/>
          </a:p>
        </p:txBody>
      </p:sp>
      <p:sp>
        <p:nvSpPr>
          <p:cNvPr id="14" name="矩形: 圆角 12"/>
          <p:cNvSpPr/>
          <p:nvPr/>
        </p:nvSpPr>
        <p:spPr>
          <a:xfrm>
            <a:off x="649582" y="952434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多个字符串输入函数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6858996" y="721535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多个字符串统计函数</a:t>
            </a:r>
          </a:p>
        </p:txBody>
      </p:sp>
    </p:spTree>
    <p:extLst>
      <p:ext uri="{BB962C8B-B14F-4D97-AF65-F5344CB8AC3E}">
        <p14:creationId xmlns:p14="http://schemas.microsoft.com/office/powerpoint/2010/main" val="11059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7" grpId="0"/>
      <p:bldP spid="13" grpId="0" animBg="1"/>
      <p:bldP spid="9" grpId="0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4702182" y="1412154"/>
            <a:ext cx="4183896" cy="285150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对话气泡: 圆角矩形 16"/>
          <p:cNvSpPr/>
          <p:nvPr/>
        </p:nvSpPr>
        <p:spPr>
          <a:xfrm>
            <a:off x="3068271" y="2551813"/>
            <a:ext cx="1426713" cy="355933"/>
          </a:xfrm>
          <a:prstGeom prst="wedgeRoundRectCallout">
            <a:avLst>
              <a:gd name="adj1" fmla="val -89522"/>
              <a:gd name="adj2" fmla="val 44534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选择法排序</a:t>
            </a:r>
          </a:p>
        </p:txBody>
      </p:sp>
      <p:sp>
        <p:nvSpPr>
          <p:cNvPr id="13" name="矩形: 圆角 3"/>
          <p:cNvSpPr/>
          <p:nvPr/>
        </p:nvSpPr>
        <p:spPr>
          <a:xfrm>
            <a:off x="212648" y="996129"/>
            <a:ext cx="4210496" cy="532077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2"/>
          <p:cNvSpPr/>
          <p:nvPr/>
        </p:nvSpPr>
        <p:spPr>
          <a:xfrm>
            <a:off x="6420476" y="1204486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多个字符串输出函数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2209980" y="970308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多个字符串排序函数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491686" y="1404834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/>
              <a:t> void sort(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n, char (*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)[20])</a:t>
            </a:r>
            <a:endParaRPr lang="zh-CN" altLang="zh-CN" sz="1500" dirty="0"/>
          </a:p>
          <a:p>
            <a:pPr lvl="0"/>
            <a:r>
              <a:rPr lang="en-US" altLang="zh-CN" sz="1500" dirty="0"/>
              <a:t>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temp;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[20];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=0;i&lt;n-1;i++)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for(j=i+1;j&lt;</a:t>
            </a:r>
            <a:r>
              <a:rPr lang="en-US" altLang="zh-CN" sz="1500" dirty="0" err="1"/>
              <a:t>n;j</a:t>
            </a:r>
            <a:r>
              <a:rPr lang="en-US" altLang="zh-CN" sz="1500" dirty="0"/>
              <a:t>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if(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]&lt;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[j])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temp=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];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[j];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[j]=temp;</a:t>
            </a:r>
            <a:endParaRPr lang="zh-CN" altLang="zh-CN" sz="1500" dirty="0"/>
          </a:p>
          <a:p>
            <a:pPr lvl="0"/>
            <a:r>
              <a:rPr lang="en-US" altLang="zh-CN" sz="1500" dirty="0"/>
              <a:t> 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str,pname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],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[j]);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[j],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return;</a:t>
            </a:r>
            <a:endParaRPr lang="zh-CN" altLang="zh-CN" sz="1500" dirty="0"/>
          </a:p>
          <a:p>
            <a:pPr lvl="0"/>
            <a:r>
              <a:rPr lang="en-US" altLang="zh-CN" sz="1500" dirty="0"/>
              <a:t>    }</a:t>
            </a:r>
            <a:endParaRPr lang="zh-CN" altLang="en-US" sz="1500" dirty="0"/>
          </a:p>
        </p:txBody>
      </p:sp>
      <p:sp>
        <p:nvSpPr>
          <p:cNvPr id="10" name="矩形 9"/>
          <p:cNvSpPr/>
          <p:nvPr/>
        </p:nvSpPr>
        <p:spPr>
          <a:xfrm>
            <a:off x="4742968" y="182085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/>
              <a:t> void output(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n, char (*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)[20])</a:t>
            </a:r>
            <a:endParaRPr lang="zh-CN" altLang="zh-CN" sz="1500" dirty="0"/>
          </a:p>
          <a:p>
            <a:pPr lvl="0"/>
            <a:r>
              <a:rPr lang="en-US" altLang="zh-CN" sz="1500" dirty="0"/>
              <a:t>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("%s:%d\n",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],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return ;</a:t>
            </a:r>
            <a:endParaRPr lang="zh-CN" altLang="zh-CN" sz="1500" dirty="0"/>
          </a:p>
          <a:p>
            <a:pPr lvl="0"/>
            <a:r>
              <a:rPr lang="en-US" altLang="zh-CN" sz="1500" dirty="0"/>
              <a:t> }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265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  <p:bldP spid="5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1099130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7.17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信息录入系统，首先输入密码验证正确后，根据显示的编号与姓名，输入相应的个人信息：生日、年龄以及家庭住址，并能对个人信息进行修改和显示。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22013" y="2169125"/>
            <a:ext cx="772641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问题分析与设计：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模块划分：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该问题可以分成四个功能块：密码验证、信息初始化输入、信息修改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信息显示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初始密码设计为字符串常量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*word=“hust111”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；姓名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字符串常量设计为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字符指针数组；生日和家庭住址也为字符指针数组；年龄设计为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整形数组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3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586017" y="850083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7.17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信息录入系统，首先输入密码验证正确后，根据显示的编号与姓名，输入相应的个人信息：生日、年龄以及家庭住址，并能对个人信息进行修改和显示。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6016" y="1914536"/>
            <a:ext cx="809855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password(char *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pword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功能：验证输入的密码是否与初始密码相同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形参：字符指针用来传递初始密码字符串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016" y="15584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6016" y="3055414"/>
            <a:ext cx="77483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pdate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paddress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功能：信息初始化输入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形参：用来传递个人信息：姓名、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生日、年龄以及家庭住址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016" y="4150126"/>
            <a:ext cx="80985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menu(char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pdate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paddress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功能：首先选择修改什么个人信息（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生日、年龄以及家庭住址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），随后根据编号选择修改哪个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人的信息，最后进行信息的输入与更新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6016" y="5244837"/>
            <a:ext cx="809855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iname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idate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iage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iaddress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  <a:endParaRPr lang="zh-CN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  void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showall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iname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idate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iage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iaddress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功能：显示某个人或全部的个人信息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3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818707" y="1384637"/>
            <a:ext cx="6453963" cy="484604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对话气泡: 圆角矩形 16"/>
          <p:cNvSpPr/>
          <p:nvPr/>
        </p:nvSpPr>
        <p:spPr>
          <a:xfrm>
            <a:off x="4783566" y="3148473"/>
            <a:ext cx="3903233" cy="425269"/>
          </a:xfrm>
          <a:prstGeom prst="wedgeRoundRectCallout">
            <a:avLst>
              <a:gd name="adj1" fmla="val -84509"/>
              <a:gd name="adj2" fmla="val 5550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如果密码正确则显示操作界面，否则直接退出</a:t>
            </a:r>
          </a:p>
        </p:txBody>
      </p:sp>
      <p:sp>
        <p:nvSpPr>
          <p:cNvPr id="9" name="矩形: 圆角 12"/>
          <p:cNvSpPr/>
          <p:nvPr/>
        </p:nvSpPr>
        <p:spPr>
          <a:xfrm>
            <a:off x="658217" y="944463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7.17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信息录入系统，首先输入密码验证正确后，根据显示的编号与姓名，输入相应的个人信息：生日、年龄以及家庭住址，并能对个人信息进行修改和显示。</a:t>
            </a:r>
          </a:p>
        </p:txBody>
      </p:sp>
      <p:sp>
        <p:nvSpPr>
          <p:cNvPr id="6" name="矩形 5"/>
          <p:cNvSpPr/>
          <p:nvPr/>
        </p:nvSpPr>
        <p:spPr>
          <a:xfrm>
            <a:off x="1256920" y="1625792"/>
            <a:ext cx="48271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void main 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p=1;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char *word="hust111";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char *name[3]={"</a:t>
            </a:r>
            <a:r>
              <a:rPr lang="en-US" altLang="zh-CN" sz="1500" dirty="0" err="1"/>
              <a:t>zhang</a:t>
            </a:r>
            <a:r>
              <a:rPr lang="en-US" altLang="zh-CN" sz="1500" dirty="0"/>
              <a:t> </a:t>
            </a:r>
            <a:r>
              <a:rPr lang="en-US" altLang="zh-CN" sz="1500" dirty="0" err="1"/>
              <a:t>san","li</a:t>
            </a:r>
            <a:r>
              <a:rPr lang="en-US" altLang="zh-CN" sz="1500" dirty="0"/>
              <a:t> </a:t>
            </a:r>
            <a:r>
              <a:rPr lang="en-US" altLang="zh-CN" sz="1500" dirty="0" err="1"/>
              <a:t>si</a:t>
            </a:r>
            <a:r>
              <a:rPr lang="en-US" altLang="zh-CN" sz="1500" dirty="0"/>
              <a:t>","</a:t>
            </a:r>
            <a:r>
              <a:rPr lang="en-US" altLang="zh-CN" sz="1500" dirty="0" err="1"/>
              <a:t>wang</a:t>
            </a:r>
            <a:r>
              <a:rPr lang="en-US" altLang="zh-CN" sz="1500" dirty="0"/>
              <a:t> </a:t>
            </a:r>
            <a:r>
              <a:rPr lang="en-US" altLang="zh-CN" sz="1500" dirty="0" err="1"/>
              <a:t>wu</a:t>
            </a:r>
            <a:r>
              <a:rPr lang="en-US" altLang="zh-CN" sz="1500" dirty="0"/>
              <a:t>"};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char *date[3];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age[3]; 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char *address[3];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p=password(word);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if (!p)						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</a:t>
            </a:r>
            <a:r>
              <a:rPr lang="en-US" altLang="zh-CN" sz="1500" dirty="0" err="1"/>
              <a:t>init</a:t>
            </a:r>
            <a:r>
              <a:rPr lang="en-US" altLang="zh-CN" sz="1500" dirty="0"/>
              <a:t>(name, date, age, address);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menu(name, date, age, address);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else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("The password is wrong!");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return;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zh-CN" sz="1500" dirty="0"/>
          </a:p>
        </p:txBody>
      </p:sp>
      <p:sp>
        <p:nvSpPr>
          <p:cNvPr id="13" name="对话气泡: 圆角矩形 16"/>
          <p:cNvSpPr/>
          <p:nvPr/>
        </p:nvSpPr>
        <p:spPr>
          <a:xfrm>
            <a:off x="4663977" y="4700826"/>
            <a:ext cx="3480564" cy="425269"/>
          </a:xfrm>
          <a:prstGeom prst="wedgeRoundRectCallout">
            <a:avLst>
              <a:gd name="adj1" fmla="val -55907"/>
              <a:gd name="adj2" fmla="val -52000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信息初始化录入后进入信息修改操作菜单</a:t>
            </a:r>
          </a:p>
        </p:txBody>
      </p:sp>
    </p:spTree>
    <p:extLst>
      <p:ext uri="{BB962C8B-B14F-4D97-AF65-F5344CB8AC3E}">
        <p14:creationId xmlns:p14="http://schemas.microsoft.com/office/powerpoint/2010/main" val="24052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6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31497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6088" y="1458842"/>
            <a:ext cx="495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数值型数字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533" y="1985479"/>
            <a:ext cx="408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/>
              <a:t>char a = ' 3 ' ;             </a:t>
            </a:r>
            <a:r>
              <a:rPr lang="en-US" altLang="zh-CN" dirty="0" err="1"/>
              <a:t>int</a:t>
            </a:r>
            <a:r>
              <a:rPr lang="en-US" altLang="zh-CN" dirty="0"/>
              <a:t>  b = 3;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333014" y="3096245"/>
            <a:ext cx="277339" cy="3487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2174875" y="3089498"/>
            <a:ext cx="280836" cy="3699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6735" y="35316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以字符型数据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35666" y="3565892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以整型数据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9896" y="5218279"/>
            <a:ext cx="4828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整数运算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1+1=2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字符运算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‘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’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‘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’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=0x31 + 0x31=0x62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04578" y="1985479"/>
            <a:ext cx="4483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/>
              <a:t> </a:t>
            </a:r>
            <a:r>
              <a:rPr lang="en-US" altLang="zh-CN" dirty="0"/>
              <a:t>char a[20] = " 10000 ";      </a:t>
            </a:r>
            <a:r>
              <a:rPr lang="en-US" altLang="zh-CN" dirty="0" err="1"/>
              <a:t>int</a:t>
            </a:r>
            <a:r>
              <a:rPr lang="en-US" altLang="zh-CN" dirty="0"/>
              <a:t> b = 10000;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71368" y="25502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38591" y="3274593"/>
            <a:ext cx="4046010" cy="2006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数字字符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值转换为二进制存储在存储空间中，而数值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数字则直接按二进制形式存储在存储空间中。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一般用数值型数字表示数字的变量占用较小的内存。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4868" y="2550216"/>
            <a:ext cx="319318" cy="369332"/>
          </a:xfrm>
          <a:prstGeom prst="rect">
            <a:avLst/>
          </a:prstGeom>
          <a:solidFill>
            <a:srgbClr val="9DE0B3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493" y="25502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8895" y="2550216"/>
            <a:ext cx="774571" cy="369332"/>
          </a:xfrm>
          <a:prstGeom prst="rect">
            <a:avLst/>
          </a:prstGeom>
          <a:solidFill>
            <a:srgbClr val="9DE0B3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0x33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61367" y="2550216"/>
            <a:ext cx="1043876" cy="369332"/>
          </a:xfrm>
          <a:prstGeom prst="rect">
            <a:avLst/>
          </a:prstGeom>
          <a:solidFill>
            <a:srgbClr val="9DE0B3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0x27 10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28428" y="2550216"/>
            <a:ext cx="2127505" cy="369332"/>
          </a:xfrm>
          <a:prstGeom prst="rect">
            <a:avLst/>
          </a:prstGeom>
          <a:solidFill>
            <a:srgbClr val="9DE0B3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0x31 30 30 30 30 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59896" y="4264655"/>
            <a:ext cx="3646968" cy="8413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字符型数据和整型数据可以通用，相当于对字符的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码进行操作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359275" y="1985479"/>
            <a:ext cx="2581" cy="3534259"/>
          </a:xfrm>
          <a:prstGeom prst="line">
            <a:avLst/>
          </a:prstGeom>
          <a:ln w="19050">
            <a:solidFill>
              <a:srgbClr val="39626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1" grpId="0"/>
      <p:bldP spid="22" grpId="0"/>
      <p:bldP spid="15" grpId="0" animBg="1"/>
      <p:bldP spid="4" grpId="0" animBg="1"/>
      <p:bldP spid="7" grpId="0"/>
      <p:bldP spid="10" grpId="0" animBg="1"/>
      <p:bldP spid="11" grpId="0" animBg="1"/>
      <p:bldP spid="14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252463" y="1299582"/>
            <a:ext cx="3681147" cy="1769717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对话气泡: 圆角矩形 16"/>
          <p:cNvSpPr/>
          <p:nvPr/>
        </p:nvSpPr>
        <p:spPr>
          <a:xfrm>
            <a:off x="6714320" y="3848986"/>
            <a:ext cx="2270191" cy="512610"/>
          </a:xfrm>
          <a:prstGeom prst="wedgeRoundRectCallout">
            <a:avLst>
              <a:gd name="adj1" fmla="val -75696"/>
              <a:gd name="adj2" fmla="val 33007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得到的字符串转换成整型进行存储</a:t>
            </a:r>
          </a:p>
        </p:txBody>
      </p:sp>
      <p:sp>
        <p:nvSpPr>
          <p:cNvPr id="13" name="矩形: 圆角 3"/>
          <p:cNvSpPr/>
          <p:nvPr/>
        </p:nvSpPr>
        <p:spPr>
          <a:xfrm>
            <a:off x="4157327" y="952434"/>
            <a:ext cx="4497140" cy="532077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2"/>
          <p:cNvSpPr/>
          <p:nvPr/>
        </p:nvSpPr>
        <p:spPr>
          <a:xfrm>
            <a:off x="649582" y="952434"/>
            <a:ext cx="1615153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密码验证函数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6405897" y="829590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信息初始化输入函数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-68829" y="1361139"/>
            <a:ext cx="398655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	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password(char *</a:t>
            </a:r>
            <a:r>
              <a:rPr lang="en-US" altLang="zh-CN" sz="1500" dirty="0" err="1"/>
              <a:t>pword</a:t>
            </a:r>
            <a:r>
              <a:rPr lang="en-US" altLang="zh-CN" sz="1500" dirty="0"/>
              <a:t>)</a:t>
            </a:r>
            <a:endParaRPr lang="zh-CN" altLang="zh-CN" sz="1500" dirty="0"/>
          </a:p>
          <a:p>
            <a:pPr lvl="0"/>
            <a:r>
              <a:rPr lang="en-US" altLang="zh-CN" sz="1500" dirty="0"/>
              <a:t>	   {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char *</a:t>
            </a:r>
            <a:r>
              <a:rPr lang="en-US" altLang="zh-CN" sz="1500" dirty="0" err="1"/>
              <a:t>iword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("Please input the password:\n");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	      gets(</a:t>
            </a:r>
            <a:r>
              <a:rPr lang="en-US" altLang="zh-CN" sz="1500" dirty="0" err="1"/>
              <a:t>iword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return (</a:t>
            </a:r>
            <a:r>
              <a:rPr lang="en-US" altLang="zh-CN" sz="1500" dirty="0" err="1"/>
              <a:t>strcmp</a:t>
            </a:r>
            <a:r>
              <a:rPr lang="en-US" altLang="zh-CN" sz="1500" dirty="0"/>
              <a:t>(</a:t>
            </a:r>
            <a:r>
              <a:rPr lang="en-US" altLang="zh-CN" sz="1500" dirty="0" err="1"/>
              <a:t>pword,iword</a:t>
            </a:r>
            <a:r>
              <a:rPr lang="en-US" altLang="zh-CN" sz="1500" dirty="0"/>
              <a:t>));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	   }</a:t>
            </a:r>
            <a:endParaRPr lang="zh-CN" altLang="zh-CN" sz="1500" dirty="0"/>
          </a:p>
        </p:txBody>
      </p:sp>
      <p:sp>
        <p:nvSpPr>
          <p:cNvPr id="16" name="矩形: 圆角 3"/>
          <p:cNvSpPr/>
          <p:nvPr/>
        </p:nvSpPr>
        <p:spPr>
          <a:xfrm>
            <a:off x="220783" y="3514698"/>
            <a:ext cx="3696945" cy="266281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2"/>
          <p:cNvSpPr/>
          <p:nvPr/>
        </p:nvSpPr>
        <p:spPr>
          <a:xfrm>
            <a:off x="617902" y="3205650"/>
            <a:ext cx="1615153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信息显示函数</a:t>
            </a:r>
          </a:p>
        </p:txBody>
      </p:sp>
      <p:sp>
        <p:nvSpPr>
          <p:cNvPr id="18" name="矩形 17"/>
          <p:cNvSpPr/>
          <p:nvPr/>
        </p:nvSpPr>
        <p:spPr>
          <a:xfrm>
            <a:off x="356255" y="3635056"/>
            <a:ext cx="35773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void show(char **</a:t>
            </a:r>
            <a:r>
              <a:rPr lang="en-US" altLang="zh-CN" sz="1500" dirty="0" err="1"/>
              <a:t>iname</a:t>
            </a:r>
            <a:r>
              <a:rPr lang="en-US" altLang="zh-CN" sz="1500" dirty="0"/>
              <a:t>, char **</a:t>
            </a:r>
            <a:r>
              <a:rPr lang="en-US" altLang="zh-CN" sz="1500" dirty="0" err="1"/>
              <a:t>idate</a:t>
            </a:r>
            <a:r>
              <a:rPr lang="en-US" altLang="zh-CN" sz="1500" dirty="0"/>
              <a:t>, 		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iage</a:t>
            </a:r>
            <a:r>
              <a:rPr lang="en-US" altLang="zh-CN" sz="1500" dirty="0"/>
              <a:t>, char **</a:t>
            </a:r>
            <a:r>
              <a:rPr lang="en-US" altLang="zh-CN" sz="1500" dirty="0" err="1"/>
              <a:t>iaddress,int</a:t>
            </a:r>
            <a:r>
              <a:rPr lang="en-US" altLang="zh-CN" sz="1500" dirty="0"/>
              <a:t> n)</a:t>
            </a:r>
            <a:endParaRPr lang="zh-CN" altLang="zh-CN" sz="1500" dirty="0"/>
          </a:p>
          <a:p>
            <a:r>
              <a:rPr lang="en-US" altLang="zh-CN" sz="1500" dirty="0"/>
              <a:t> {</a:t>
            </a:r>
            <a:endParaRPr lang="zh-CN" altLang="zh-CN" sz="1500" dirty="0"/>
          </a:p>
          <a:p>
            <a:r>
              <a:rPr lang="en-US" altLang="zh-CN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("number:\</a:t>
            </a:r>
            <a:r>
              <a:rPr lang="en-US" altLang="zh-CN" sz="1500" dirty="0" err="1"/>
              <a:t>t%d</a:t>
            </a:r>
            <a:r>
              <a:rPr lang="en-US" altLang="zh-CN" sz="1500" dirty="0"/>
              <a:t>\</a:t>
            </a:r>
            <a:r>
              <a:rPr lang="en-US" altLang="zh-CN" sz="1500" dirty="0" err="1"/>
              <a:t>n",n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r>
              <a:rPr lang="en-US" altLang="zh-CN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("name:\</a:t>
            </a:r>
            <a:r>
              <a:rPr lang="en-US" altLang="zh-CN" sz="1500" dirty="0" err="1"/>
              <a:t>t%s</a:t>
            </a:r>
            <a:r>
              <a:rPr lang="en-US" altLang="zh-CN" sz="1500" dirty="0"/>
              <a:t>\n",</a:t>
            </a:r>
            <a:r>
              <a:rPr lang="en-US" altLang="zh-CN" sz="1500" dirty="0" err="1"/>
              <a:t>iname</a:t>
            </a:r>
            <a:r>
              <a:rPr lang="en-US" altLang="zh-CN" sz="1500" dirty="0"/>
              <a:t>[n-1]);</a:t>
            </a:r>
            <a:endParaRPr lang="zh-CN" altLang="zh-CN" sz="1500" dirty="0"/>
          </a:p>
          <a:p>
            <a:r>
              <a:rPr lang="en-US" altLang="zh-CN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("date:\</a:t>
            </a:r>
            <a:r>
              <a:rPr lang="en-US" altLang="zh-CN" sz="1500" dirty="0" err="1"/>
              <a:t>t%s</a:t>
            </a:r>
            <a:r>
              <a:rPr lang="en-US" altLang="zh-CN" sz="1500" dirty="0"/>
              <a:t>\n",</a:t>
            </a:r>
            <a:r>
              <a:rPr lang="en-US" altLang="zh-CN" sz="1500" dirty="0" err="1"/>
              <a:t>idate</a:t>
            </a:r>
            <a:r>
              <a:rPr lang="en-US" altLang="zh-CN" sz="1500" dirty="0"/>
              <a:t>[n-1]);</a:t>
            </a:r>
            <a:endParaRPr lang="zh-CN" altLang="zh-CN" sz="1500" dirty="0"/>
          </a:p>
          <a:p>
            <a:r>
              <a:rPr lang="en-US" altLang="zh-CN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("age:\</a:t>
            </a:r>
            <a:r>
              <a:rPr lang="en-US" altLang="zh-CN" sz="1500" dirty="0" err="1"/>
              <a:t>t%d</a:t>
            </a:r>
            <a:r>
              <a:rPr lang="en-US" altLang="zh-CN" sz="1500" dirty="0"/>
              <a:t>\n",</a:t>
            </a:r>
            <a:r>
              <a:rPr lang="en-US" altLang="zh-CN" sz="1500" dirty="0" err="1"/>
              <a:t>iage</a:t>
            </a:r>
            <a:r>
              <a:rPr lang="en-US" altLang="zh-CN" sz="1500" dirty="0"/>
              <a:t>[n-1]);</a:t>
            </a:r>
            <a:endParaRPr lang="zh-CN" altLang="zh-CN" sz="1500" dirty="0"/>
          </a:p>
          <a:p>
            <a:r>
              <a:rPr lang="en-US" altLang="zh-CN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("address:%s\n",</a:t>
            </a:r>
            <a:r>
              <a:rPr lang="en-US" altLang="zh-CN" sz="1500" dirty="0" err="1"/>
              <a:t>iaddress</a:t>
            </a:r>
            <a:r>
              <a:rPr lang="en-US" altLang="zh-CN" sz="1500" dirty="0"/>
              <a:t>[n-1]);</a:t>
            </a:r>
            <a:endParaRPr lang="zh-CN" altLang="zh-CN" sz="1500" dirty="0"/>
          </a:p>
          <a:p>
            <a:r>
              <a:rPr lang="en-US" altLang="zh-CN" sz="1500" dirty="0"/>
              <a:t> }</a:t>
            </a:r>
            <a:endParaRPr lang="zh-CN" altLang="zh-CN" sz="1500" dirty="0"/>
          </a:p>
        </p:txBody>
      </p:sp>
      <p:sp>
        <p:nvSpPr>
          <p:cNvPr id="10" name="矩形 9"/>
          <p:cNvSpPr/>
          <p:nvPr/>
        </p:nvSpPr>
        <p:spPr>
          <a:xfrm>
            <a:off x="4332798" y="1299582"/>
            <a:ext cx="4572000" cy="447814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/>
              <a:t> void </a:t>
            </a:r>
            <a:r>
              <a:rPr lang="en-US" altLang="zh-CN" sz="1500" dirty="0" err="1"/>
              <a:t>init</a:t>
            </a:r>
            <a:r>
              <a:rPr lang="en-US" altLang="zh-CN" sz="1500" dirty="0"/>
              <a:t> (char **</a:t>
            </a:r>
            <a:r>
              <a:rPr lang="en-US" altLang="zh-CN" sz="1500" dirty="0" err="1"/>
              <a:t>pname,char</a:t>
            </a:r>
            <a:r>
              <a:rPr lang="en-US" altLang="zh-CN" sz="1500" dirty="0"/>
              <a:t> **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*page, 			char **</a:t>
            </a:r>
            <a:r>
              <a:rPr lang="en-US" altLang="zh-CN" sz="1500" dirty="0" err="1"/>
              <a:t>paddress</a:t>
            </a:r>
            <a:r>
              <a:rPr lang="en-US" altLang="zh-CN" sz="1500" dirty="0"/>
              <a:t>)</a:t>
            </a:r>
            <a:endParaRPr lang="zh-CN" altLang="zh-CN" sz="1500" dirty="0"/>
          </a:p>
          <a:p>
            <a:pPr lvl="0"/>
            <a:r>
              <a:rPr lang="en-US" altLang="zh-CN" sz="1500" dirty="0"/>
              <a:t>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[20];				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{</a:t>
            </a:r>
          </a:p>
          <a:p>
            <a:pPr lvl="0"/>
            <a:r>
              <a:rPr lang="en-US" altLang="zh-CN" sz="1500" dirty="0"/>
              <a:t>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("number:%d\</a:t>
            </a:r>
            <a:r>
              <a:rPr lang="en-US" altLang="zh-CN" sz="1500" dirty="0" err="1"/>
              <a:t>nname</a:t>
            </a:r>
            <a:r>
              <a:rPr lang="en-US" altLang="zh-CN" sz="1500" dirty="0"/>
              <a:t>:%s\n",i+1,pname[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0"/>
            <a:r>
              <a:rPr lang="en-US" altLang="zh-CN" sz="1500" dirty="0"/>
              <a:t>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("Please input the date:\n");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 gets(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0"/>
            <a:r>
              <a:rPr lang="en-US" altLang="zh-CN" sz="1500" dirty="0"/>
              <a:t>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("Please input the age:\n");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 gets(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 page[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</a:t>
            </a:r>
            <a:r>
              <a:rPr lang="en-US" altLang="zh-CN" sz="1500" dirty="0" err="1"/>
              <a:t>atoi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			</a:t>
            </a:r>
            <a:endParaRPr lang="zh-CN" altLang="zh-CN" sz="1500" dirty="0"/>
          </a:p>
          <a:p>
            <a:pPr lvl="0"/>
            <a:r>
              <a:rPr lang="en-US" altLang="zh-CN" sz="1500" dirty="0"/>
              <a:t>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("Please input the address:\n");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 gets(</a:t>
            </a:r>
            <a:r>
              <a:rPr lang="en-US" altLang="zh-CN" sz="1500" dirty="0" err="1"/>
              <a:t>paddress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("Initialization complete!\n\n");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</a:t>
            </a:r>
            <a:r>
              <a:rPr lang="en-US" altLang="zh-CN" sz="1500" dirty="0" err="1"/>
              <a:t>showall</a:t>
            </a:r>
            <a:r>
              <a:rPr lang="en-US" altLang="zh-CN" sz="1500" dirty="0"/>
              <a:t> (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, page, </a:t>
            </a:r>
            <a:r>
              <a:rPr lang="en-US" altLang="zh-CN" sz="1500" dirty="0" err="1"/>
              <a:t>paddress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879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  <p:bldP spid="5" grpId="0"/>
      <p:bldP spid="16" grpId="0" animBg="1"/>
      <p:bldP spid="17" grpId="0" animBg="1"/>
      <p:bldP spid="18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161630" y="969967"/>
            <a:ext cx="8599598" cy="529261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对话气泡: 圆角矩形 16"/>
          <p:cNvSpPr/>
          <p:nvPr/>
        </p:nvSpPr>
        <p:spPr>
          <a:xfrm>
            <a:off x="461187" y="5156791"/>
            <a:ext cx="3903233" cy="882502"/>
          </a:xfrm>
          <a:prstGeom prst="wedgeRoundRectCallout">
            <a:avLst>
              <a:gd name="adj1" fmla="val 1026"/>
              <a:gd name="adj2" fmla="val -8176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分别用来修改个人信息中的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生日、年龄以及家庭住址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用来显示个人完整信息；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表示退出系统；其他输入无效。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12"/>
          <p:cNvSpPr/>
          <p:nvPr/>
        </p:nvSpPr>
        <p:spPr>
          <a:xfrm>
            <a:off x="1349439" y="811437"/>
            <a:ext cx="1489560" cy="440174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信息修改函数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3976" y="969967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/>
              <a:t>	</a:t>
            </a:r>
            <a:endParaRPr lang="zh-CN" altLang="zh-CN" sz="1500" dirty="0"/>
          </a:p>
          <a:p>
            <a:pPr lvl="0"/>
            <a:r>
              <a:rPr lang="en-US" altLang="zh-CN" sz="1500" dirty="0"/>
              <a:t>   switch(a-'0')</a:t>
            </a:r>
            <a:endParaRPr lang="zh-CN" altLang="zh-CN" sz="1500" dirty="0"/>
          </a:p>
          <a:p>
            <a:pPr lvl="0"/>
            <a:r>
              <a:rPr lang="en-US" altLang="zh-CN" sz="1500" dirty="0"/>
              <a:t>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case 1: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("Which one do you want to modify?\n\n");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("number:");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gets(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</a:t>
            </a:r>
            <a:r>
              <a:rPr lang="en-US" altLang="zh-CN" sz="1500" dirty="0" err="1"/>
              <a:t>atoi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show (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, page, </a:t>
            </a:r>
            <a:r>
              <a:rPr lang="en-US" altLang="zh-CN" sz="1500" dirty="0" err="1"/>
              <a:t>paddress,i</a:t>
            </a:r>
            <a:r>
              <a:rPr lang="en-US" altLang="zh-CN" sz="1500" dirty="0"/>
              <a:t>);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("Please input the date:\n");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gets(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[i-1]);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break;</a:t>
            </a:r>
          </a:p>
          <a:p>
            <a:pPr lvl="0"/>
            <a:r>
              <a:rPr lang="en-US" altLang="zh-CN" sz="1500" dirty="0"/>
              <a:t>	…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case 4: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</a:t>
            </a:r>
            <a:r>
              <a:rPr lang="en-US" altLang="zh-CN" sz="1500" dirty="0" err="1"/>
              <a:t>showall</a:t>
            </a:r>
            <a:r>
              <a:rPr lang="en-US" altLang="zh-CN" sz="1500" dirty="0"/>
              <a:t> (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, page, </a:t>
            </a:r>
            <a:r>
              <a:rPr lang="en-US" altLang="zh-CN" sz="1500" dirty="0" err="1"/>
              <a:t>paddress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</a:t>
            </a:r>
            <a:r>
              <a:rPr lang="en-US" altLang="zh-CN" sz="1500" dirty="0" err="1"/>
              <a:t>getch</a:t>
            </a:r>
            <a:r>
              <a:rPr lang="en-US" altLang="zh-CN" sz="1500" dirty="0"/>
              <a:t>();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break;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case 5: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return;</a:t>
            </a:r>
            <a:endParaRPr lang="zh-CN" altLang="zh-CN" sz="1500" dirty="0"/>
          </a:p>
          <a:p>
            <a:pPr lvl="0"/>
            <a:r>
              <a:rPr lang="en-US" altLang="zh-CN" sz="1500" dirty="0"/>
              <a:t>   }</a:t>
            </a:r>
            <a:endParaRPr lang="zh-CN" altLang="zh-CN" sz="1500" dirty="0"/>
          </a:p>
          <a:p>
            <a:pPr lvl="0"/>
            <a:r>
              <a:rPr lang="en-US" altLang="zh-CN" sz="1500" dirty="0"/>
              <a:t>	menu(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, page, </a:t>
            </a:r>
            <a:r>
              <a:rPr lang="en-US" altLang="zh-CN" sz="1500" dirty="0" err="1"/>
              <a:t>paddress</a:t>
            </a:r>
            <a:r>
              <a:rPr lang="en-US" altLang="zh-CN" sz="1500" dirty="0"/>
              <a:t>);		</a:t>
            </a:r>
          </a:p>
          <a:p>
            <a:pPr lvl="0"/>
            <a:r>
              <a:rPr lang="en-US" altLang="zh-CN" sz="1500" dirty="0"/>
              <a:t>}</a:t>
            </a:r>
            <a:endParaRPr lang="zh-CN" altLang="zh-CN" sz="1500" dirty="0"/>
          </a:p>
        </p:txBody>
      </p:sp>
      <p:sp>
        <p:nvSpPr>
          <p:cNvPr id="7" name="矩形 6"/>
          <p:cNvSpPr/>
          <p:nvPr/>
        </p:nvSpPr>
        <p:spPr>
          <a:xfrm>
            <a:off x="401769" y="1221658"/>
            <a:ext cx="42622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void menu(char **</a:t>
            </a:r>
            <a:r>
              <a:rPr lang="en-US" altLang="zh-CN" sz="1500" dirty="0" err="1">
                <a:solidFill>
                  <a:prstClr val="black"/>
                </a:solidFill>
              </a:rPr>
              <a:t>pname</a:t>
            </a:r>
            <a:r>
              <a:rPr lang="en-US" altLang="zh-CN" sz="1500" dirty="0">
                <a:solidFill>
                  <a:prstClr val="black"/>
                </a:solidFill>
              </a:rPr>
              <a:t>, char **</a:t>
            </a:r>
            <a:r>
              <a:rPr lang="en-US" altLang="zh-CN" sz="1500" dirty="0" err="1">
                <a:solidFill>
                  <a:prstClr val="black"/>
                </a:solidFill>
              </a:rPr>
              <a:t>pdate</a:t>
            </a:r>
            <a:r>
              <a:rPr lang="en-US" altLang="zh-CN" sz="1500" dirty="0">
                <a:solidFill>
                  <a:prstClr val="black"/>
                </a:solidFill>
              </a:rPr>
              <a:t>,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*page, 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char **</a:t>
            </a:r>
            <a:r>
              <a:rPr lang="en-US" altLang="zh-CN" sz="1500" dirty="0" err="1">
                <a:solidFill>
                  <a:prstClr val="black"/>
                </a:solidFill>
              </a:rPr>
              <a:t>paddress</a:t>
            </a:r>
            <a:r>
              <a:rPr lang="en-US" altLang="zh-CN" sz="1500" dirty="0">
                <a:solidFill>
                  <a:prstClr val="black"/>
                </a:solidFill>
              </a:rPr>
              <a:t>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char a, </a:t>
            </a:r>
            <a:r>
              <a:rPr lang="en-US" altLang="zh-CN" sz="1500" dirty="0" err="1">
                <a:solidFill>
                  <a:prstClr val="black"/>
                </a:solidFill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</a:rPr>
              <a:t>[20];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do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("****        menu  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("**** 1.modify date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("**** 2.modify age 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("**** 3.modify address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("**** 4.show       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("**** 5.exit       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gets(</a:t>
            </a:r>
            <a:r>
              <a:rPr lang="en-US" altLang="zh-CN" sz="1500" dirty="0" err="1">
                <a:solidFill>
                  <a:prstClr val="black"/>
                </a:solidFill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</a:rPr>
              <a:t>);	       	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a=</a:t>
            </a:r>
            <a:r>
              <a:rPr lang="en-US" altLang="zh-CN" sz="1500" dirty="0" err="1">
                <a:solidFill>
                  <a:prstClr val="black"/>
                </a:solidFill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</a:rPr>
              <a:t>[0];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}while(a&lt;'1'||a&gt;'5');	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536380" y="980600"/>
            <a:ext cx="0" cy="52926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话气泡: 圆角矩形 16"/>
          <p:cNvSpPr/>
          <p:nvPr/>
        </p:nvSpPr>
        <p:spPr>
          <a:xfrm>
            <a:off x="5844805" y="4795283"/>
            <a:ext cx="2916423" cy="653277"/>
          </a:xfrm>
          <a:prstGeom prst="wedgeRoundRectCallout">
            <a:avLst>
              <a:gd name="adj1" fmla="val 1298"/>
              <a:gd name="adj2" fmla="val 7606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修改操作完成后回到菜单选择界面，直至选择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</a:p>
        </p:txBody>
      </p:sp>
    </p:spTree>
    <p:extLst>
      <p:ext uri="{BB962C8B-B14F-4D97-AF65-F5344CB8AC3E}">
        <p14:creationId xmlns:p14="http://schemas.microsoft.com/office/powerpoint/2010/main" val="13175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4" grpId="0"/>
      <p:bldP spid="7" grpId="0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1099130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7.18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关于通讯录的字符串应用程序。通讯录中的信息包括有个人的编号、姓名和电话号码，所需要实现的功能有通讯录信息的添加、显示和修改。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51019" y="2107568"/>
            <a:ext cx="815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问题分析与设计：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该通讯录管理程序包括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个功能模块，分别是添加个人信息、显示所有成员信息、修改个人信息。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该程序要处理的数据是通讯录中个人的信息，包括编号、姓名、电话号码。由于个人信息为字符串的形式，其地址存放在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*data[100][3]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的二维字符指针数组中，最多可包含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人的信息，采用动态内存分配的方式进行处理。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04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1099130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7.18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关于通讯录的字符串应用程序。通讯录中的信息包括有个人的编号、姓名和电话号码，所需要实现的功能有通讯录信息的添加、显示和修改。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63636" y="2327006"/>
            <a:ext cx="7789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input(unsigned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linepstr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)[3],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*n);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功能：添加个人信息。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linepstr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)[3]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数组指针通过访问存储个人信息地址的字符数组来传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递个人信息；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用来传递已存个人信息数量。</a:t>
            </a:r>
            <a:r>
              <a:rPr lang="zh-CN" altLang="en-US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636" y="19229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3636" y="3839106"/>
            <a:ext cx="69723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print(unsigned 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)[3],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功能：显示所有个人信息。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unsigned 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)[3]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数组指针功能同上，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指已存个人信息数量。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636" y="5028039"/>
            <a:ext cx="634861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modify(unsigned 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(*mod)[3],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 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功能：修改个人信息。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(*mod)[3]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功能同上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指已存个人信息数量。</a:t>
            </a:r>
          </a:p>
        </p:txBody>
      </p:sp>
    </p:spTree>
    <p:extLst>
      <p:ext uri="{BB962C8B-B14F-4D97-AF65-F5344CB8AC3E}">
        <p14:creationId xmlns:p14="http://schemas.microsoft.com/office/powerpoint/2010/main" val="40687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7" name="矩形: 圆角 3"/>
          <p:cNvSpPr/>
          <p:nvPr/>
        </p:nvSpPr>
        <p:spPr>
          <a:xfrm>
            <a:off x="297713" y="1384637"/>
            <a:ext cx="8495414" cy="484604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583790" y="880399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7.18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关于通讯录的字符串应用程序。通讯录中的信息包括有个人的编号、姓名和电话号码，所需要实现的功能有通讯录信息的添加、显示和修改。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33" y="1668099"/>
            <a:ext cx="452415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void main()</a:t>
            </a:r>
          </a:p>
          <a:p>
            <a:pPr lvl="0"/>
            <a:r>
              <a:rPr lang="en-US" altLang="zh-CN" sz="1500" dirty="0"/>
              <a:t>{</a:t>
            </a:r>
            <a:endParaRPr lang="zh-CN" altLang="zh-CN" sz="1500" dirty="0"/>
          </a:p>
          <a:p>
            <a:pPr lvl="0"/>
            <a:r>
              <a:rPr lang="en-US" altLang="zh-CN" sz="1500" dirty="0"/>
              <a:t>	char *data[100][3]; </a:t>
            </a:r>
            <a:endParaRPr lang="zh-CN" altLang="zh-CN" sz="1500" dirty="0"/>
          </a:p>
          <a:p>
            <a:pPr lvl="0"/>
            <a:r>
              <a:rPr lang="en-US" altLang="zh-CN" sz="1500" dirty="0"/>
              <a:t>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i,j,n</a:t>
            </a:r>
            <a:r>
              <a:rPr lang="en-US" altLang="zh-CN" sz="1500" dirty="0"/>
              <a:t>=0,s=0,flag=0;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	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=0;i&lt;100;i++)</a:t>
            </a:r>
            <a:endParaRPr lang="zh-CN" altLang="zh-CN" sz="1500" dirty="0"/>
          </a:p>
          <a:p>
            <a:pPr lvl="0"/>
            <a:r>
              <a:rPr lang="en-US" altLang="zh-CN" sz="1500" dirty="0"/>
              <a:t>	{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for(j=0;j&lt;3;j++)          	 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data[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][j]=NULL;   </a:t>
            </a:r>
          </a:p>
          <a:p>
            <a:pPr lvl="0"/>
            <a:r>
              <a:rPr lang="en-US" altLang="zh-CN" sz="1500" dirty="0"/>
              <a:t>	}                        </a:t>
            </a:r>
          </a:p>
          <a:p>
            <a:pPr lvl="0"/>
            <a:r>
              <a:rPr lang="en-US" altLang="zh-CN" sz="1500" dirty="0"/>
              <a:t>	for(;;)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	{</a:t>
            </a:r>
          </a:p>
          <a:p>
            <a:pPr lvl="0"/>
            <a:r>
              <a:rPr lang="en-US" altLang="zh-CN" sz="1500" dirty="0"/>
              <a:t>	     switch(</a:t>
            </a:r>
            <a:r>
              <a:rPr lang="en-US" altLang="zh-CN" sz="1500" dirty="0" err="1"/>
              <a:t>menu_select</a:t>
            </a:r>
            <a:r>
              <a:rPr lang="en-US" altLang="zh-CN" sz="1500" dirty="0"/>
              <a:t>())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	case 1: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("\n\t Add records to phone book\n");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	s+=input((unsigned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(*)[3])</a:t>
            </a:r>
            <a:r>
              <a:rPr lang="en-US" altLang="zh-CN" sz="1500" dirty="0" err="1"/>
              <a:t>data,&amp;n</a:t>
            </a:r>
            <a:r>
              <a:rPr lang="en-US" altLang="zh-CN" sz="1500" dirty="0"/>
              <a:t>); 	   	     	break;</a:t>
            </a:r>
            <a:endParaRPr lang="zh-CN" altLang="zh-CN" sz="1500" dirty="0"/>
          </a:p>
        </p:txBody>
      </p:sp>
      <p:sp>
        <p:nvSpPr>
          <p:cNvPr id="12" name="矩形 11"/>
          <p:cNvSpPr/>
          <p:nvPr/>
        </p:nvSpPr>
        <p:spPr>
          <a:xfrm>
            <a:off x="4964906" y="1732599"/>
            <a:ext cx="38282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case 2: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print((unsigned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(*)[3])</a:t>
            </a:r>
            <a:r>
              <a:rPr lang="en-US" altLang="zh-CN" sz="1500" dirty="0" err="1">
                <a:solidFill>
                  <a:prstClr val="black"/>
                </a:solidFill>
              </a:rPr>
              <a:t>data,s</a:t>
            </a:r>
            <a:r>
              <a:rPr lang="en-US" altLang="zh-CN" sz="1500" dirty="0">
                <a:solidFill>
                  <a:prstClr val="black"/>
                </a:solidFill>
              </a:rPr>
              <a:t>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break;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case 3: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modify((unsigned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(*)[3])</a:t>
            </a:r>
            <a:r>
              <a:rPr lang="en-US" altLang="zh-CN" sz="1500" dirty="0" err="1">
                <a:solidFill>
                  <a:prstClr val="black"/>
                </a:solidFill>
              </a:rPr>
              <a:t>data,s</a:t>
            </a:r>
            <a:r>
              <a:rPr lang="en-US" altLang="zh-CN" sz="1500" dirty="0">
                <a:solidFill>
                  <a:prstClr val="black"/>
                </a:solidFill>
              </a:rPr>
              <a:t>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break;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case 4:  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	flag=1;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	break;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	      if(flag==1)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	break; 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for (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=0;i&lt;</a:t>
            </a:r>
            <a:r>
              <a:rPr lang="en-US" altLang="zh-CN" sz="1500" dirty="0" err="1">
                <a:solidFill>
                  <a:prstClr val="black"/>
                </a:solidFill>
              </a:rPr>
              <a:t>s;i</a:t>
            </a:r>
            <a:r>
              <a:rPr lang="en-US" altLang="zh-CN" sz="1500" dirty="0">
                <a:solidFill>
                  <a:prstClr val="black"/>
                </a:solidFill>
              </a:rPr>
              <a:t>++)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for(j=0;j&lt;3;j++)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if(data[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][j]!=NULL)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  free(data[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][j]);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}</a:t>
            </a:r>
            <a:endParaRPr lang="zh-CN" altLang="zh-CN" sz="1500" dirty="0">
              <a:solidFill>
                <a:prstClr val="black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5059816" y="1588804"/>
            <a:ext cx="3870" cy="46418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话气泡: 圆角矩形 16"/>
          <p:cNvSpPr/>
          <p:nvPr/>
        </p:nvSpPr>
        <p:spPr>
          <a:xfrm>
            <a:off x="2421367" y="3643622"/>
            <a:ext cx="2124053" cy="425269"/>
          </a:xfrm>
          <a:prstGeom prst="wedgeRoundRectCallout">
            <a:avLst>
              <a:gd name="adj1" fmla="val -39457"/>
              <a:gd name="adj2" fmla="val -89504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指针数据初始化为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圆角矩形 16"/>
          <p:cNvSpPr/>
          <p:nvPr/>
        </p:nvSpPr>
        <p:spPr>
          <a:xfrm>
            <a:off x="2906062" y="2189061"/>
            <a:ext cx="2681563" cy="1048003"/>
          </a:xfrm>
          <a:prstGeom prst="wedgeRoundRectCallout">
            <a:avLst>
              <a:gd name="adj1" fmla="val 57453"/>
              <a:gd name="adj2" fmla="val -2227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调用菜单函数，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表示通讯录信息的添加，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表示通讯录信息的显示，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表示修改通讯录中的信息，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表示退出该系统</a:t>
            </a:r>
          </a:p>
        </p:txBody>
      </p:sp>
    </p:spTree>
    <p:extLst>
      <p:ext uri="{BB962C8B-B14F-4D97-AF65-F5344CB8AC3E}">
        <p14:creationId xmlns:p14="http://schemas.microsoft.com/office/powerpoint/2010/main" val="248845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4" grpId="0"/>
      <p:bldP spid="12" grpId="0"/>
      <p:bldP spid="21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1" name="对话气泡: 圆角矩形 16"/>
          <p:cNvSpPr/>
          <p:nvPr/>
        </p:nvSpPr>
        <p:spPr>
          <a:xfrm>
            <a:off x="5496849" y="2713991"/>
            <a:ext cx="2270191" cy="512610"/>
          </a:xfrm>
          <a:prstGeom prst="wedgeRoundRectCallout">
            <a:avLst>
              <a:gd name="adj1" fmla="val -75696"/>
              <a:gd name="adj2" fmla="val 33007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动态内存分配适当的内存空间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3"/>
          <p:cNvSpPr/>
          <p:nvPr/>
        </p:nvSpPr>
        <p:spPr>
          <a:xfrm>
            <a:off x="584791" y="952434"/>
            <a:ext cx="8069676" cy="532077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5779995" y="886381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通讯录信息添加函数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1248552" y="947938"/>
            <a:ext cx="6299847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 err="1"/>
              <a:t>int</a:t>
            </a:r>
            <a:r>
              <a:rPr lang="en-US" altLang="zh-CN" sz="1500" dirty="0"/>
              <a:t> input(unsigned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(*</a:t>
            </a:r>
            <a:r>
              <a:rPr lang="en-US" altLang="zh-CN" sz="1500" dirty="0" err="1"/>
              <a:t>linepstr</a:t>
            </a:r>
            <a:r>
              <a:rPr lang="en-US" altLang="zh-CN" sz="1500" dirty="0"/>
              <a:t>)[3],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*n)</a:t>
            </a:r>
            <a:endParaRPr lang="zh-CN" altLang="zh-CN" sz="1500" dirty="0"/>
          </a:p>
          <a:p>
            <a:pPr lvl="0"/>
            <a:r>
              <a:rPr lang="en-US" altLang="zh-CN" sz="1500" dirty="0"/>
              <a:t>{</a:t>
            </a:r>
          </a:p>
          <a:p>
            <a:pPr lvl="0"/>
            <a:r>
              <a:rPr lang="en-US" altLang="zh-CN" sz="1500" dirty="0"/>
              <a:t>	 char sign='0',*</a:t>
            </a:r>
            <a:r>
              <a:rPr lang="en-US" altLang="zh-CN" sz="1500" dirty="0" err="1"/>
              <a:t>p,str</a:t>
            </a:r>
            <a:r>
              <a:rPr lang="en-US" altLang="zh-CN" sz="1500" dirty="0"/>
              <a:t>[20];</a:t>
            </a:r>
            <a:endParaRPr lang="zh-CN" altLang="zh-CN" sz="1500" dirty="0"/>
          </a:p>
          <a:p>
            <a:pPr lvl="0"/>
            <a:r>
              <a:rPr lang="en-US" altLang="zh-CN" sz="1500" dirty="0"/>
              <a:t>	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a=*n ,</a:t>
            </a:r>
            <a:r>
              <a:rPr lang="en-US" altLang="zh-CN" sz="1500" dirty="0" err="1"/>
              <a:t>len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	 while(sign!='n'&amp;&amp;sign!='N')</a:t>
            </a:r>
            <a:endParaRPr lang="zh-CN" altLang="zh-CN" sz="1500" dirty="0"/>
          </a:p>
          <a:p>
            <a:pPr lvl="0"/>
            <a:r>
              <a:rPr lang="en-US" altLang="zh-CN" sz="1500" dirty="0"/>
              <a:t>	 {</a:t>
            </a:r>
          </a:p>
          <a:p>
            <a:pPr lvl="0"/>
            <a:r>
              <a:rPr lang="en-US" altLang="zh-CN" sz="1500" dirty="0"/>
              <a:t>	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("\t number:\n");</a:t>
            </a:r>
          </a:p>
          <a:p>
            <a:pPr lvl="0"/>
            <a:r>
              <a:rPr lang="en-US" altLang="zh-CN" sz="1500" dirty="0"/>
              <a:t>		gets(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	</a:t>
            </a:r>
            <a:r>
              <a:rPr lang="en-US" altLang="zh-CN" sz="1500" dirty="0" err="1"/>
              <a:t>len</a:t>
            </a:r>
            <a:r>
              <a:rPr lang="en-US" altLang="zh-CN" sz="1500" dirty="0"/>
              <a:t>=</a:t>
            </a:r>
            <a:r>
              <a:rPr lang="en-US" altLang="zh-CN" sz="1500" dirty="0" err="1"/>
              <a:t>strlen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	if((p=(char *)</a:t>
            </a:r>
            <a:r>
              <a:rPr lang="en-US" altLang="zh-CN" sz="1500" dirty="0" err="1"/>
              <a:t>malloc</a:t>
            </a:r>
            <a:r>
              <a:rPr lang="en-US" altLang="zh-CN" sz="1500" dirty="0"/>
              <a:t>(</a:t>
            </a:r>
            <a:r>
              <a:rPr lang="en-US" altLang="zh-CN" sz="1500" dirty="0" err="1"/>
              <a:t>len</a:t>
            </a:r>
            <a:r>
              <a:rPr lang="en-US" altLang="zh-CN" sz="1500" dirty="0"/>
              <a:t>))==NULL) 		     		</a:t>
            </a:r>
          </a:p>
          <a:p>
            <a:pPr lvl="0"/>
            <a:r>
              <a:rPr lang="en-US" altLang="zh-CN" sz="1500" dirty="0"/>
              <a:t>		{</a:t>
            </a:r>
            <a:endParaRPr lang="zh-CN" altLang="zh-CN" sz="1500" dirty="0"/>
          </a:p>
          <a:p>
            <a:pPr lvl="0"/>
            <a:r>
              <a:rPr lang="en-US" altLang="zh-CN" sz="1500" dirty="0"/>
              <a:t>		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("not enough memory to </a:t>
            </a:r>
            <a:r>
              <a:rPr lang="en-US" altLang="zh-CN" sz="1500" dirty="0" err="1"/>
              <a:t>allocte</a:t>
            </a:r>
            <a:r>
              <a:rPr lang="en-US" altLang="zh-CN" sz="1500" dirty="0"/>
              <a:t> buffer.\n");break;</a:t>
            </a:r>
            <a:endParaRPr lang="zh-CN" altLang="zh-CN" sz="1500" dirty="0"/>
          </a:p>
          <a:p>
            <a:pPr lvl="0"/>
            <a:r>
              <a:rPr lang="en-US" altLang="zh-CN" sz="1500" dirty="0"/>
              <a:t>	   	}</a:t>
            </a:r>
            <a:endParaRPr lang="zh-CN" altLang="zh-CN" sz="1500" dirty="0"/>
          </a:p>
          <a:p>
            <a:pPr lvl="0"/>
            <a:r>
              <a:rPr lang="en-US" altLang="zh-CN" sz="1500" dirty="0"/>
              <a:t>		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p,str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	*(*(</a:t>
            </a:r>
            <a:r>
              <a:rPr lang="en-US" altLang="zh-CN" sz="1500" dirty="0" err="1"/>
              <a:t>linepstr</a:t>
            </a:r>
            <a:r>
              <a:rPr lang="en-US" altLang="zh-CN" sz="1500" dirty="0"/>
              <a:t>+*n)+0)=(unsigned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) p;</a:t>
            </a:r>
            <a:endParaRPr lang="zh-CN" altLang="zh-CN" sz="1500" dirty="0"/>
          </a:p>
          <a:p>
            <a:pPr lvl="0"/>
            <a:r>
              <a:rPr lang="en-US" altLang="zh-CN" sz="1500" dirty="0"/>
              <a:t>	   	  …	 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("\n\t continue to add(Y/N)\n");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gets(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 sign=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[0];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(*n)++;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return (*n-a); </a:t>
            </a:r>
          </a:p>
          <a:p>
            <a:pPr lvl="0"/>
            <a:r>
              <a:rPr lang="en-US" altLang="zh-CN" sz="1500" dirty="0"/>
              <a:t>}</a:t>
            </a:r>
            <a:endParaRPr lang="zh-CN" altLang="en-US" sz="1500" dirty="0"/>
          </a:p>
        </p:txBody>
      </p:sp>
      <p:sp>
        <p:nvSpPr>
          <p:cNvPr id="19" name="对话气泡: 圆角矩形 16"/>
          <p:cNvSpPr/>
          <p:nvPr/>
        </p:nvSpPr>
        <p:spPr>
          <a:xfrm>
            <a:off x="5635256" y="3848986"/>
            <a:ext cx="3327991" cy="1330835"/>
          </a:xfrm>
          <a:prstGeom prst="wedgeRoundRectCallout">
            <a:avLst>
              <a:gd name="adj1" fmla="val -63178"/>
              <a:gd name="adj2" fmla="val -13331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将地址变为无符号整数存到指针</a:t>
            </a:r>
            <a:r>
              <a:rPr lang="en-US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linepstr</a:t>
            </a:r>
            <a:r>
              <a:rPr lang="zh-CN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指向的数组中，并作为指针数组</a:t>
            </a:r>
            <a:r>
              <a:rPr lang="en-US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 *data[100][3]</a:t>
            </a:r>
            <a:r>
              <a:rPr lang="zh-CN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中的一个元素参与后来的应用</a:t>
            </a:r>
            <a:endParaRPr lang="zh-CN" altLang="en-US" sz="16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4" grpId="0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3" name="矩形: 圆角 3"/>
          <p:cNvSpPr/>
          <p:nvPr/>
        </p:nvSpPr>
        <p:spPr>
          <a:xfrm>
            <a:off x="584791" y="1399013"/>
            <a:ext cx="8069676" cy="433194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1349439" y="1193000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通讯录信息修改函数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797006" y="1737340"/>
            <a:ext cx="39238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void modify(unsigned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(*mod)[3],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</a:t>
            </a:r>
            <a:endParaRPr lang="zh-CN" altLang="zh-CN" sz="1500" dirty="0"/>
          </a:p>
          <a:p>
            <a:pPr lvl="0"/>
            <a:r>
              <a:rPr lang="en-US" altLang="zh-CN" sz="1500" dirty="0"/>
              <a:t>{</a:t>
            </a:r>
            <a:endParaRPr lang="zh-CN" altLang="zh-CN" sz="1500" dirty="0"/>
          </a:p>
          <a:p>
            <a:pPr lvl="0"/>
            <a:r>
              <a:rPr lang="en-US" altLang="zh-CN" sz="1500" dirty="0"/>
              <a:t>	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[20];</a:t>
            </a:r>
            <a:endParaRPr lang="zh-CN" altLang="zh-CN" sz="1500" dirty="0"/>
          </a:p>
          <a:p>
            <a:pPr lvl="0"/>
            <a:r>
              <a:rPr lang="en-US" altLang="zh-CN" sz="1500" dirty="0"/>
              <a:t>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m=-1,i;</a:t>
            </a:r>
            <a:endParaRPr lang="zh-CN" altLang="zh-CN" sz="1500" dirty="0"/>
          </a:p>
          <a:p>
            <a:pPr lvl="0"/>
            <a:r>
              <a:rPr lang="en-US" altLang="zh-CN" sz="1500" dirty="0"/>
              <a:t>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("\t Please input the number that 			you want to modify:\n");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gets(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</a:t>
            </a:r>
            <a:endParaRPr lang="zh-CN" altLang="zh-CN" sz="1500" dirty="0"/>
          </a:p>
          <a:p>
            <a:pPr lvl="0"/>
            <a:r>
              <a:rPr lang="en-US" altLang="zh-CN" sz="1500" dirty="0"/>
              <a:t>	 {</a:t>
            </a:r>
            <a:endParaRPr lang="zh-CN" altLang="zh-CN" sz="1500" dirty="0"/>
          </a:p>
          <a:p>
            <a:pPr lvl="0"/>
            <a:r>
              <a:rPr lang="en-US" altLang="zh-CN" sz="1500" dirty="0"/>
              <a:t>		if(!</a:t>
            </a:r>
            <a:r>
              <a:rPr lang="en-US" altLang="zh-CN" sz="1500" dirty="0" err="1"/>
              <a:t>strcmp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,(char *)mod[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][0])) 			     m=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break;	</a:t>
            </a:r>
            <a:endParaRPr lang="zh-CN" altLang="zh-CN" sz="1500" dirty="0"/>
          </a:p>
          <a:p>
            <a:pPr lvl="0"/>
            <a:r>
              <a:rPr lang="en-US" altLang="zh-CN" sz="1500" dirty="0"/>
              <a:t>		}</a:t>
            </a:r>
            <a:endParaRPr lang="zh-CN" altLang="zh-CN" sz="1500" dirty="0"/>
          </a:p>
          <a:p>
            <a:pPr lvl="0"/>
            <a:r>
              <a:rPr lang="en-US" altLang="zh-CN" sz="1500" dirty="0"/>
              <a:t>	}</a:t>
            </a:r>
            <a:endParaRPr lang="zh-CN" altLang="zh-CN" sz="1500" dirty="0"/>
          </a:p>
        </p:txBody>
      </p:sp>
      <p:sp>
        <p:nvSpPr>
          <p:cNvPr id="7" name="矩形 6"/>
          <p:cNvSpPr/>
          <p:nvPr/>
        </p:nvSpPr>
        <p:spPr>
          <a:xfrm>
            <a:off x="4401662" y="178987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	   if(m!=-1)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("\t number\n");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gets((char*)mod[m][0]);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("\t name\n");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gets((char*)mod[m][1]);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("\t phone\n");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gets((char*)mod[m][2]);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else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("\t Can't find the </a:t>
            </a:r>
            <a:r>
              <a:rPr lang="en-US" altLang="zh-CN" sz="1500" dirty="0" err="1">
                <a:solidFill>
                  <a:prstClr val="black"/>
                </a:solidFill>
              </a:rPr>
              <a:t>number,please</a:t>
            </a:r>
            <a:r>
              <a:rPr lang="en-US" altLang="zh-CN" sz="1500" dirty="0">
                <a:solidFill>
                  <a:prstClr val="black"/>
                </a:solidFill>
              </a:rPr>
              <a:t> 				input again!\n");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modify((unsigned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(*)[3])</a:t>
            </a:r>
            <a:r>
              <a:rPr lang="en-US" altLang="zh-CN" sz="1500" dirty="0" err="1">
                <a:solidFill>
                  <a:prstClr val="black"/>
                </a:solidFill>
              </a:rPr>
              <a:t>mod,n</a:t>
            </a:r>
            <a:r>
              <a:rPr lang="en-US" altLang="zh-CN" sz="1500" dirty="0">
                <a:solidFill>
                  <a:prstClr val="black"/>
                </a:solidFill>
              </a:rPr>
              <a:t>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} 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}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720856" y="1399012"/>
            <a:ext cx="0" cy="43319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话气泡: 圆角矩形 16"/>
          <p:cNvSpPr/>
          <p:nvPr/>
        </p:nvSpPr>
        <p:spPr>
          <a:xfrm>
            <a:off x="2397285" y="4544750"/>
            <a:ext cx="2270191" cy="582629"/>
          </a:xfrm>
          <a:prstGeom prst="wedgeRoundRectCallout">
            <a:avLst>
              <a:gd name="adj1" fmla="val -33076"/>
              <a:gd name="adj2" fmla="val -99742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遍寻通讯录，找到相应的编号进行修改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84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7" grpId="0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8111" y="163397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本章小结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2471" y="74428"/>
            <a:ext cx="13615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</a:p>
          <a:p>
            <a:pPr algn="ctr"/>
            <a:r>
              <a:rPr lang="en-US" altLang="zh-CN" sz="28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111" y="1276861"/>
            <a:ext cx="8161506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语言的难点和重要内容，需要在深刻理解概念的基础上，熟练掌握，本章需重点掌握的内容有：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与字符串的基本概念，学会利用字符数组和字符指针去定义和处理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字符串相关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，会使程序实现更简练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单个字符串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处理方法和应用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处理方法和应用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及其应用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6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77118" y="2237352"/>
            <a:ext cx="32223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</a:t>
            </a:r>
            <a:endParaRPr lang="zh-CN" altLang="en-US" sz="11500" b="1" dirty="0">
              <a:solidFill>
                <a:srgbClr val="39626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471" y="10630"/>
            <a:ext cx="13615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3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42131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0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</a:t>
            </a:r>
          </a:p>
        </p:txBody>
      </p:sp>
      <p:sp>
        <p:nvSpPr>
          <p:cNvPr id="4" name="矩形 3"/>
          <p:cNvSpPr/>
          <p:nvPr/>
        </p:nvSpPr>
        <p:spPr>
          <a:xfrm>
            <a:off x="786089" y="1083259"/>
            <a:ext cx="796444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由一对双引号括起的字符序列，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字符串中可以包括字母、数字以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及各种各样的字符等等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1672814" y="2250788"/>
            <a:ext cx="4272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"</a:t>
            </a:r>
            <a:r>
              <a:rPr lang="en-US" altLang="zh-CN" sz="1600" dirty="0" err="1">
                <a:ea typeface="微软雅黑" panose="020B0503020204020204" pitchFamily="34" charset="-122"/>
              </a:rPr>
              <a:t>zhang</a:t>
            </a:r>
            <a:r>
              <a:rPr lang="en-US" altLang="zh-CN" sz="1600" dirty="0">
                <a:ea typeface="微软雅黑" panose="020B0503020204020204" pitchFamily="34" charset="-122"/>
              </a:rPr>
              <a:t> san"           	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表示一个人名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"</a:t>
            </a:r>
            <a:r>
              <a:rPr lang="en-US" altLang="zh-CN" sz="1600" dirty="0" err="1">
                <a:ea typeface="微软雅黑" panose="020B0503020204020204" pitchFamily="34" charset="-122"/>
              </a:rPr>
              <a:t>hust.wuhan.china</a:t>
            </a:r>
            <a:r>
              <a:rPr lang="en-US" altLang="zh-CN" sz="1600" dirty="0">
                <a:ea typeface="微软雅黑" panose="020B0503020204020204" pitchFamily="34" charset="-122"/>
              </a:rPr>
              <a:t>"     </a:t>
            </a:r>
            <a:r>
              <a:rPr lang="zh-CN" altLang="zh-CN" sz="1600" dirty="0">
                <a:ea typeface="微软雅黑" panose="020B0503020204020204" pitchFamily="34" charset="-122"/>
              </a:rPr>
              <a:t>表示一个地址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"87243092"          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表示一个电话号码</a:t>
            </a:r>
          </a:p>
        </p:txBody>
      </p:sp>
      <p:sp>
        <p:nvSpPr>
          <p:cNvPr id="10" name="矩形 9"/>
          <p:cNvSpPr/>
          <p:nvPr/>
        </p:nvSpPr>
        <p:spPr>
          <a:xfrm>
            <a:off x="1051908" y="4396027"/>
            <a:ext cx="549282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可以使用字符数组或字符指针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来对字符串进行处理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508929" y="4897037"/>
            <a:ext cx="37700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字符数组：</a:t>
            </a:r>
            <a:r>
              <a:rPr lang="en-US" altLang="zh-CN" dirty="0"/>
              <a:t>char color[20] = "blue"</a:t>
            </a:r>
            <a:r>
              <a:rPr lang="zh-CN" altLang="zh-CN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字符指针：</a:t>
            </a:r>
            <a:r>
              <a:rPr lang="en-US" altLang="zh-CN" dirty="0">
                <a:ea typeface="宋体" panose="02010600030101010101" pitchFamily="2" charset="-122"/>
              </a:rPr>
              <a:t>char *</a:t>
            </a:r>
            <a:r>
              <a:rPr lang="en-US" altLang="zh-CN" dirty="0" err="1">
                <a:ea typeface="宋体" panose="02010600030101010101" pitchFamily="2" charset="-122"/>
              </a:rPr>
              <a:t>colorPtr</a:t>
            </a:r>
            <a:r>
              <a:rPr lang="en-US" altLang="zh-CN" dirty="0">
                <a:ea typeface="宋体" panose="02010600030101010101" pitchFamily="2" charset="-122"/>
              </a:rPr>
              <a:t>  = "blue"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对话气泡: 圆角矩形 16"/>
          <p:cNvSpPr/>
          <p:nvPr/>
        </p:nvSpPr>
        <p:spPr>
          <a:xfrm>
            <a:off x="5370930" y="4903859"/>
            <a:ext cx="3379608" cy="1211594"/>
          </a:xfrm>
          <a:prstGeom prst="wedgeRoundRectCallout">
            <a:avLst>
              <a:gd name="adj1" fmla="val -60786"/>
              <a:gd name="adj2" fmla="val -121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使用字符指针与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字符型数组本质上是具有相通性的，都是对字符串的地址进行操作，而使用字符指针更加方便易懂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98992"/>
              </p:ext>
            </p:extLst>
          </p:nvPr>
        </p:nvGraphicFramePr>
        <p:xfrm>
          <a:off x="2019119" y="3533182"/>
          <a:ext cx="37330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88">
                  <a:extLst>
                    <a:ext uri="{9D8B030D-6E8A-4147-A177-3AD203B41FA5}">
                      <a16:colId xmlns:a16="http://schemas.microsoft.com/office/drawing/2014/main" xmlns="" val="2339266449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xmlns="" val="3200335082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xmlns="" val="1704473498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xmlns="" val="1623542385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xmlns="" val="3418626641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xmlns="" val="2361591664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xmlns="" val="3654310900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xmlns="" val="4013704179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xmlns="" val="1854841897"/>
                    </a:ext>
                  </a:extLst>
                </a:gridCol>
              </a:tblGrid>
              <a:tr h="284487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832711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62985" y="2168723"/>
            <a:ext cx="6068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圆角矩形 16"/>
          <p:cNvSpPr/>
          <p:nvPr/>
        </p:nvSpPr>
        <p:spPr>
          <a:xfrm>
            <a:off x="5626112" y="2753832"/>
            <a:ext cx="2996893" cy="737247"/>
          </a:xfrm>
          <a:prstGeom prst="wedgeRoundRectCallout">
            <a:avLst>
              <a:gd name="adj1" fmla="val -45370"/>
              <a:gd name="adj2" fmla="val 650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在有效字符串的末尾存放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‘\0’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作为字符串结束的标志。</a:t>
            </a:r>
          </a:p>
        </p:txBody>
      </p:sp>
    </p:spTree>
    <p:extLst>
      <p:ext uri="{BB962C8B-B14F-4D97-AF65-F5344CB8AC3E}">
        <p14:creationId xmlns:p14="http://schemas.microsoft.com/office/powerpoint/2010/main" val="15345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5" grpId="0" animBg="1"/>
      <p:bldP spid="6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52766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5"/>
            <a:ext cx="471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字符数组与字符指针</a:t>
            </a:r>
          </a:p>
        </p:txBody>
      </p:sp>
      <p:sp>
        <p:nvSpPr>
          <p:cNvPr id="15" name="矩形 14"/>
          <p:cNvSpPr/>
          <p:nvPr/>
        </p:nvSpPr>
        <p:spPr>
          <a:xfrm>
            <a:off x="543117" y="1504427"/>
            <a:ext cx="8411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：元素类型为字符型的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数组，字符数组中的一个元素存放一个字符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77858" y="2343075"/>
            <a:ext cx="504675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字符数组的定义方法：</a:t>
            </a:r>
            <a:r>
              <a:rPr lang="en-US" altLang="zh-CN" dirty="0"/>
              <a:t>char string[20];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6089" y="3344849"/>
            <a:ext cx="76125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一个长度为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的字符数组可以存储长度不超过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个字符的字符串，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因为在有效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末尾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存入一个空字符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‘\0’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不是字符串的一部分，所以字符串的最大长度始终比数组长度小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42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5276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6"/>
            <a:ext cx="471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字符数组与字符指针</a:t>
            </a:r>
          </a:p>
        </p:txBody>
      </p:sp>
      <p:sp>
        <p:nvSpPr>
          <p:cNvPr id="4" name="矩形 3"/>
          <p:cNvSpPr/>
          <p:nvPr/>
        </p:nvSpPr>
        <p:spPr>
          <a:xfrm>
            <a:off x="653416" y="1311420"/>
            <a:ext cx="4599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数组在处理字符串时的初始化方法</a:t>
            </a:r>
          </a:p>
        </p:txBody>
      </p:sp>
      <p:sp>
        <p:nvSpPr>
          <p:cNvPr id="15" name="矩形 14"/>
          <p:cNvSpPr/>
          <p:nvPr/>
        </p:nvSpPr>
        <p:spPr>
          <a:xfrm>
            <a:off x="655396" y="1942973"/>
            <a:ext cx="3166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逐个元素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9235" y="2546045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char string[20]={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\0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3415" y="3378264"/>
            <a:ext cx="17155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string[0]=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string[1]=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string[2]=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.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.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string[6]=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\0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16"/>
          <p:cNvSpPr/>
          <p:nvPr/>
        </p:nvSpPr>
        <p:spPr>
          <a:xfrm>
            <a:off x="2462110" y="3400468"/>
            <a:ext cx="2676999" cy="767879"/>
          </a:xfrm>
          <a:prstGeom prst="wedgeRoundRectCallout">
            <a:avLst>
              <a:gd name="adj1" fmla="val 34762"/>
              <a:gd name="adj2" fmla="val -11339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在指定初值时，必须在最后一个值之后必须明确地写上‘</a:t>
            </a:r>
            <a:r>
              <a:rPr lang="en-US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\0</a:t>
            </a:r>
            <a:r>
              <a:rPr lang="zh-CN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’</a:t>
            </a:r>
            <a:endParaRPr lang="zh-CN" altLang="en-US" sz="1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62910" y="1937841"/>
            <a:ext cx="3166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：整个字符串赋初值</a:t>
            </a:r>
          </a:p>
        </p:txBody>
      </p:sp>
      <p:sp>
        <p:nvSpPr>
          <p:cNvPr id="7" name="矩形 6"/>
          <p:cNvSpPr/>
          <p:nvPr/>
        </p:nvSpPr>
        <p:spPr>
          <a:xfrm>
            <a:off x="5730393" y="2570679"/>
            <a:ext cx="2432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char string[20]="hello";</a:t>
            </a:r>
            <a:endParaRPr lang="zh-CN" altLang="en-US" dirty="0"/>
          </a:p>
        </p:txBody>
      </p:sp>
      <p:sp>
        <p:nvSpPr>
          <p:cNvPr id="17" name="对话气泡: 圆角矩形 16"/>
          <p:cNvSpPr/>
          <p:nvPr/>
        </p:nvSpPr>
        <p:spPr>
          <a:xfrm>
            <a:off x="5524264" y="3385515"/>
            <a:ext cx="3179495" cy="782832"/>
          </a:xfrm>
          <a:prstGeom prst="wedgeRoundRectCallout">
            <a:avLst>
              <a:gd name="adj1" fmla="val 12920"/>
              <a:gd name="adj2" fmla="val -11125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自动在末尾加有 </a:t>
            </a:r>
            <a:r>
              <a:rPr lang="en-US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'\0 '</a:t>
            </a:r>
            <a:r>
              <a:rPr lang="zh-CN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字符，作为一个结束标志</a:t>
            </a:r>
            <a:endParaRPr lang="zh-CN" altLang="en-US" sz="1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76306"/>
              </p:ext>
            </p:extLst>
          </p:nvPr>
        </p:nvGraphicFramePr>
        <p:xfrm>
          <a:off x="541535" y="5469972"/>
          <a:ext cx="43478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127">
                  <a:extLst>
                    <a:ext uri="{9D8B030D-6E8A-4147-A177-3AD203B41FA5}">
                      <a16:colId xmlns:a16="http://schemas.microsoft.com/office/drawing/2014/main" xmlns="" val="3120214580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xmlns="" val="3323891424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xmlns="" val="3690861036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xmlns="" val="2635089912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xmlns="" val="1750952205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xmlns="" val="3516332207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xmlns="" val="4209551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6289738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724409" y="4909693"/>
            <a:ext cx="2489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在内存中的存储状态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38841"/>
              </p:ext>
            </p:extLst>
          </p:nvPr>
        </p:nvGraphicFramePr>
        <p:xfrm>
          <a:off x="5133978" y="5469972"/>
          <a:ext cx="3729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642">
                  <a:extLst>
                    <a:ext uri="{9D8B030D-6E8A-4147-A177-3AD203B41FA5}">
                      <a16:colId xmlns:a16="http://schemas.microsoft.com/office/drawing/2014/main" xmlns="" val="4053270118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xmlns="" val="2139509876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xmlns="" val="3009623362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xmlns="" val="858808523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xmlns="" val="947170301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xmlns="" val="3931164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1170286"/>
                  </a:ext>
                </a:extLst>
              </a:tr>
            </a:tbl>
          </a:graphicData>
        </a:graphic>
      </p:graphicFrame>
      <p:sp>
        <p:nvSpPr>
          <p:cNvPr id="16" name="下箭头 15"/>
          <p:cNvSpPr/>
          <p:nvPr/>
        </p:nvSpPr>
        <p:spPr>
          <a:xfrm>
            <a:off x="1448145" y="2940011"/>
            <a:ext cx="330298" cy="418211"/>
          </a:xfrm>
          <a:prstGeom prst="downArrow">
            <a:avLst/>
          </a:prstGeom>
          <a:solidFill>
            <a:srgbClr val="64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66599" y="2981319"/>
            <a:ext cx="602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</a:t>
            </a:r>
          </a:p>
        </p:txBody>
      </p:sp>
    </p:spTree>
    <p:extLst>
      <p:ext uri="{BB962C8B-B14F-4D97-AF65-F5344CB8AC3E}">
        <p14:creationId xmlns:p14="http://schemas.microsoft.com/office/powerpoint/2010/main" val="391875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5" grpId="0"/>
      <p:bldP spid="6" grpId="0"/>
      <p:bldP spid="10" grpId="0" animBg="1"/>
      <p:bldP spid="11" grpId="0"/>
      <p:bldP spid="7" grpId="0"/>
      <p:bldP spid="17" grpId="0" animBg="1"/>
      <p:bldP spid="18" grpId="0"/>
      <p:bldP spid="16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327446" y="1569024"/>
            <a:ext cx="392274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length (char *string);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m;</a:t>
            </a:r>
            <a:endParaRPr lang="zh-CN" altLang="zh-CN" sz="1500" dirty="0"/>
          </a:p>
          <a:p>
            <a:pPr lvl="0"/>
            <a:r>
              <a:rPr lang="en-US" altLang="zh-CN" sz="1500" dirty="0"/>
              <a:t>	 char a[20];</a:t>
            </a:r>
            <a:endParaRPr lang="zh-CN" altLang="zh-CN" sz="1500" dirty="0"/>
          </a:p>
          <a:p>
            <a:pPr lvl="0"/>
            <a:r>
              <a:rPr lang="en-US" altLang="zh-CN" sz="1500" dirty="0"/>
              <a:t>	 gets(a); </a:t>
            </a:r>
          </a:p>
          <a:p>
            <a:pPr lvl="0"/>
            <a:r>
              <a:rPr lang="en-US" altLang="zh-CN" sz="1500" dirty="0"/>
              <a:t>	 m = length(a);</a:t>
            </a:r>
            <a:endParaRPr lang="zh-CN" altLang="zh-CN" sz="1500" dirty="0"/>
          </a:p>
          <a:p>
            <a:pPr lvl="0"/>
            <a:r>
              <a:rPr lang="en-US" altLang="zh-CN" sz="1500" dirty="0"/>
              <a:t>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("The length of string a is %d\</a:t>
            </a:r>
            <a:r>
              <a:rPr lang="en-US" altLang="zh-CN" sz="1500" dirty="0" err="1"/>
              <a:t>n",m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}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length (char *string) </a:t>
            </a:r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= 0;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while(string[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]!='\0') </a:t>
            </a:r>
          </a:p>
          <a:p>
            <a:pPr lvl="0"/>
            <a:r>
              <a:rPr lang="en-US" altLang="zh-CN" sz="1500" dirty="0"/>
              <a:t>            	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++; </a:t>
            </a:r>
          </a:p>
          <a:p>
            <a:pPr lvl="0"/>
            <a:r>
              <a:rPr lang="en-US" altLang="zh-CN" sz="1500" dirty="0"/>
              <a:t>            return(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); </a:t>
            </a:r>
          </a:p>
          <a:p>
            <a:pPr lvl="0"/>
            <a:r>
              <a:rPr lang="en-US" altLang="zh-CN" sz="1500" dirty="0"/>
              <a:t>      }</a:t>
            </a:r>
            <a:endParaRPr lang="zh-CN" altLang="en-US" sz="1500" dirty="0"/>
          </a:p>
        </p:txBody>
      </p:sp>
      <p:sp>
        <p:nvSpPr>
          <p:cNvPr id="2" name="文本框 1"/>
          <p:cNvSpPr txBox="1"/>
          <p:nvPr/>
        </p:nvSpPr>
        <p:spPr>
          <a:xfrm>
            <a:off x="786089" y="174032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74032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一维字符数组与单个字符串</a:t>
            </a:r>
          </a:p>
        </p:txBody>
      </p:sp>
      <p:sp>
        <p:nvSpPr>
          <p:cNvPr id="6" name="矩形: 圆角 3"/>
          <p:cNvSpPr/>
          <p:nvPr/>
        </p:nvSpPr>
        <p:spPr>
          <a:xfrm>
            <a:off x="2158408" y="1350335"/>
            <a:ext cx="4199861" cy="445386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12"/>
          <p:cNvSpPr/>
          <p:nvPr/>
        </p:nvSpPr>
        <p:spPr>
          <a:xfrm>
            <a:off x="2248646" y="1104270"/>
            <a:ext cx="2959532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计算字符串长度的程序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6"/>
          <p:cNvSpPr/>
          <p:nvPr/>
        </p:nvSpPr>
        <p:spPr>
          <a:xfrm>
            <a:off x="3965020" y="2375380"/>
            <a:ext cx="2227454" cy="519923"/>
          </a:xfrm>
          <a:prstGeom prst="wedgeRoundRectCallout">
            <a:avLst>
              <a:gd name="adj1" fmla="val -51106"/>
              <a:gd name="adj2" fmla="val 93044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函数用于输入可以包含空格的字符串</a:t>
            </a:r>
          </a:p>
        </p:txBody>
      </p:sp>
      <p:sp>
        <p:nvSpPr>
          <p:cNvPr id="19" name="矩形: 圆角 4"/>
          <p:cNvSpPr/>
          <p:nvPr/>
        </p:nvSpPr>
        <p:spPr>
          <a:xfrm>
            <a:off x="4570857" y="5153728"/>
            <a:ext cx="3552418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Hello world!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The length of string a is 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对话气泡: 圆角矩形 16"/>
          <p:cNvSpPr/>
          <p:nvPr/>
        </p:nvSpPr>
        <p:spPr>
          <a:xfrm>
            <a:off x="4570857" y="3891369"/>
            <a:ext cx="2227454" cy="519923"/>
          </a:xfrm>
          <a:prstGeom prst="wedgeRoundRectCallout">
            <a:avLst>
              <a:gd name="adj1" fmla="val -51106"/>
              <a:gd name="adj2" fmla="val 93044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统计字符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个数，如果字符不等于‘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’则循环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30307" y="189871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30307" y="328181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36646" y="395711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 animBg="1"/>
      <p:bldP spid="7" grpId="0" animBg="1"/>
      <p:bldP spid="15" grpId="0" animBg="1"/>
      <p:bldP spid="19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3010</TotalTime>
  <Words>4308</Words>
  <Application>Microsoft Office PowerPoint</Application>
  <PresentationFormat>全屏显示(4:3)</PresentationFormat>
  <Paragraphs>1307</Paragraphs>
  <Slides>58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0" baseType="lpstr"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opc_user</dc:creator>
  <cp:lastModifiedBy>ZCJ</cp:lastModifiedBy>
  <cp:revision>388</cp:revision>
  <dcterms:created xsi:type="dcterms:W3CDTF">2016-08-18T14:34:40Z</dcterms:created>
  <dcterms:modified xsi:type="dcterms:W3CDTF">2017-02-09T09:39:15Z</dcterms:modified>
</cp:coreProperties>
</file>