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99" r:id="rId4"/>
    <p:sldId id="298" r:id="rId5"/>
    <p:sldId id="258" r:id="rId6"/>
    <p:sldId id="339" r:id="rId7"/>
    <p:sldId id="259" r:id="rId8"/>
    <p:sldId id="260" r:id="rId9"/>
    <p:sldId id="261" r:id="rId10"/>
    <p:sldId id="296" r:id="rId11"/>
    <p:sldId id="342" r:id="rId12"/>
    <p:sldId id="262" r:id="rId13"/>
    <p:sldId id="307" r:id="rId14"/>
    <p:sldId id="300" r:id="rId15"/>
    <p:sldId id="306" r:id="rId16"/>
    <p:sldId id="332" r:id="rId17"/>
    <p:sldId id="331" r:id="rId18"/>
    <p:sldId id="330" r:id="rId19"/>
    <p:sldId id="329" r:id="rId20"/>
    <p:sldId id="305" r:id="rId21"/>
    <p:sldId id="310" r:id="rId22"/>
    <p:sldId id="308" r:id="rId23"/>
    <p:sldId id="309" r:id="rId24"/>
    <p:sldId id="316" r:id="rId25"/>
    <p:sldId id="328" r:id="rId26"/>
    <p:sldId id="319" r:id="rId27"/>
    <p:sldId id="267" r:id="rId28"/>
    <p:sldId id="341" r:id="rId29"/>
    <p:sldId id="340" r:id="rId30"/>
    <p:sldId id="301" r:id="rId31"/>
    <p:sldId id="333" r:id="rId32"/>
    <p:sldId id="335" r:id="rId33"/>
    <p:sldId id="337" r:id="rId34"/>
    <p:sldId id="336" r:id="rId35"/>
    <p:sldId id="338" r:id="rId36"/>
    <p:sldId id="268" r:id="rId37"/>
    <p:sldId id="325" r:id="rId38"/>
    <p:sldId id="326" r:id="rId39"/>
    <p:sldId id="327" r:id="rId4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33CCCC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7" autoAdjust="0"/>
    <p:restoredTop sz="98899" autoAdjust="0"/>
  </p:normalViewPr>
  <p:slideViewPr>
    <p:cSldViewPr>
      <p:cViewPr>
        <p:scale>
          <a:sx n="90" d="100"/>
          <a:sy n="90" d="100"/>
        </p:scale>
        <p:origin x="-2606" y="-13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186" y="34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CEA6F63-0EB0-4424-A859-50D9E36849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3085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6AC86C5-AC46-4D87-85DC-6253759C62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996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F5FC82D0-A82F-42CB-9AF5-83FCB8285D8D}" type="slidenum">
              <a:rPr lang="en-US" altLang="zh-CN" sz="1200" smtClean="0"/>
              <a:pPr/>
              <a:t>7</a:t>
            </a:fld>
            <a:endParaRPr lang="en-US" altLang="zh-CN" sz="120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5664D1E8-77F1-433D-B1C5-75485A0953AF}" type="slidenum">
              <a:rPr lang="en-US" altLang="zh-CN" sz="1200" smtClean="0"/>
              <a:pPr/>
              <a:t>34</a:t>
            </a:fld>
            <a:endParaRPr lang="en-US" altLang="zh-CN" sz="120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BE910DED-A94B-45C4-9632-58DBA9D7091F}" type="slidenum">
              <a:rPr lang="en-US" altLang="zh-CN" sz="1200" smtClean="0"/>
              <a:pPr/>
              <a:t>8</a:t>
            </a:fld>
            <a:endParaRPr lang="en-US" altLang="zh-CN" sz="120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554724AE-0B53-4408-8ADD-3A2E45384D43}" type="slidenum">
              <a:rPr lang="en-US" altLang="zh-CN" sz="1200" smtClean="0"/>
              <a:pPr/>
              <a:t>9</a:t>
            </a:fld>
            <a:endParaRPr lang="en-US" altLang="zh-CN" sz="120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A90C253B-BAB9-445F-AF2C-F4C259DB98C5}" type="slidenum">
              <a:rPr lang="en-US" altLang="zh-CN" sz="1200" smtClean="0"/>
              <a:pPr/>
              <a:t>10</a:t>
            </a:fld>
            <a:endParaRPr lang="en-US" altLang="zh-CN" sz="12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A90C253B-BAB9-445F-AF2C-F4C259DB98C5}" type="slidenum">
              <a:rPr lang="en-US" altLang="zh-CN" sz="1200" smtClean="0"/>
              <a:pPr/>
              <a:t>11</a:t>
            </a:fld>
            <a:endParaRPr lang="en-US" altLang="zh-CN" sz="12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46DF0878-4FE1-4ED8-A8CA-2985D3A14E70}" type="slidenum">
              <a:rPr lang="en-US" altLang="zh-CN" sz="1200" smtClean="0"/>
              <a:pPr/>
              <a:t>12</a:t>
            </a:fld>
            <a:endParaRPr lang="en-US" altLang="zh-CN" sz="12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56E06B25-454A-4C95-A9F5-5FA3B49C8677}" type="slidenum">
              <a:rPr lang="en-US" altLang="zh-CN" sz="1200" smtClean="0"/>
              <a:pPr/>
              <a:t>14</a:t>
            </a:fld>
            <a:endParaRPr lang="en-US" altLang="zh-CN" sz="12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C284CC8D-4769-48A9-A448-C2AA9F0430DD}" type="slidenum">
              <a:rPr lang="en-US" altLang="zh-CN" sz="1200" smtClean="0"/>
              <a:pPr/>
              <a:t>32</a:t>
            </a:fld>
            <a:endParaRPr lang="en-US" altLang="zh-CN" sz="12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42EF843-B084-4FCB-9A45-11CF219B3832}" type="slidenum">
              <a:rPr lang="en-US" altLang="zh-CN" sz="1200" smtClean="0"/>
              <a:pPr/>
              <a:t>33</a:t>
            </a:fld>
            <a:endParaRPr lang="en-US" altLang="zh-CN" sz="120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zh-CN" noProof="0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17E1E9D7-575C-4184-A3F8-1B98626B0B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041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BB57F-2FA4-4FD4-A9C2-DB7553CB2C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925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50BB8-6861-4233-A158-67C99090CD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6056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56F18-B7CC-45CD-A40B-CE0AF8DDA0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427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062FE-86B1-4EE5-B8F7-B7E6DF2530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51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10B1E-3AED-420A-A0BE-0A9FAB6546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6157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B5F8D-F9B9-4D40-A67B-846533BA8A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367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5CE0E-9955-4600-90A0-5DD11F91B5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191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1253E-4410-4008-87F5-B633386D89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75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18896-D63B-4E32-AA8C-12CF9D7DE7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630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01C9C-B505-405A-B133-AF023F408F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225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5AC3A6C1-49B8-46FB-AFEB-5DD9D394A1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slide" Target="slide8.xml"/><Relationship Id="rId7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1.xml"/><Relationship Id="rId5" Type="http://schemas.openxmlformats.org/officeDocument/2006/relationships/slide" Target="slide12.xml"/><Relationship Id="rId4" Type="http://schemas.openxmlformats.org/officeDocument/2006/relationships/slide" Target="slide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03281A7C-A9F9-4C2A-9E84-E58AD926D57D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1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3075" name="Text Box 3078"/>
          <p:cNvSpPr txBox="1">
            <a:spLocks noChangeArrowheads="1"/>
          </p:cNvSpPr>
          <p:nvPr/>
        </p:nvSpPr>
        <p:spPr bwMode="auto">
          <a:xfrm>
            <a:off x="1116013" y="685800"/>
            <a:ext cx="62753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rgbClr val="FF0000"/>
                </a:solidFill>
              </a:rPr>
              <a:t>Java </a:t>
            </a:r>
            <a:r>
              <a:rPr lang="zh-CN" altLang="zh-CN" sz="4000" b="1">
                <a:solidFill>
                  <a:srgbClr val="FF0000"/>
                </a:solidFill>
              </a:rPr>
              <a:t>高级特征</a:t>
            </a:r>
            <a:endParaRPr lang="zh-CN" altLang="en-US" sz="4000" b="1">
              <a:solidFill>
                <a:srgbClr val="FF0000"/>
              </a:solidFill>
            </a:endParaRPr>
          </a:p>
        </p:txBody>
      </p:sp>
      <p:sp>
        <p:nvSpPr>
          <p:cNvPr id="3076" name="Text Box 3079"/>
          <p:cNvSpPr txBox="1">
            <a:spLocks noChangeArrowheads="1"/>
          </p:cNvSpPr>
          <p:nvPr/>
        </p:nvSpPr>
        <p:spPr bwMode="auto">
          <a:xfrm>
            <a:off x="1524000" y="1905000"/>
            <a:ext cx="34290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en-US" altLang="zh-CN" sz="2800" b="1">
                <a:solidFill>
                  <a:schemeClr val="accent2"/>
                </a:solidFill>
                <a:hlinkClick r:id="rId2" action="ppaction://hlinksldjump"/>
              </a:rPr>
              <a:t>static</a:t>
            </a:r>
            <a:r>
              <a:rPr lang="zh-CN" altLang="en-US" sz="2800" b="1">
                <a:solidFill>
                  <a:schemeClr val="accent2"/>
                </a:solidFill>
                <a:hlinkClick r:id="rId2" action="ppaction://hlinksldjump"/>
              </a:rPr>
              <a:t>关键字</a:t>
            </a:r>
            <a:endParaRPr lang="zh-CN" altLang="en-US" sz="2800" b="1">
              <a:solidFill>
                <a:schemeClr val="accent2"/>
              </a:solidFill>
            </a:endParaRPr>
          </a:p>
          <a:p>
            <a:pPr eaLnBrk="1" hangingPunct="1"/>
            <a:r>
              <a:rPr lang="zh-CN" altLang="zh-CN" sz="2800" b="1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en-US" altLang="zh-CN" sz="2800" b="1">
                <a:solidFill>
                  <a:schemeClr val="accent2"/>
                </a:solidFill>
                <a:hlinkClick r:id="rId3" action="ppaction://hlinksldjump"/>
              </a:rPr>
              <a:t>final </a:t>
            </a:r>
            <a:r>
              <a:rPr lang="zh-CN" altLang="zh-CN" sz="2800" b="1">
                <a:solidFill>
                  <a:schemeClr val="accent2"/>
                </a:solidFill>
                <a:hlinkClick r:id="rId3" action="ppaction://hlinksldjump"/>
              </a:rPr>
              <a:t>关键字</a:t>
            </a:r>
            <a:endParaRPr lang="zh-CN" altLang="zh-CN" sz="2800" b="1">
              <a:solidFill>
                <a:schemeClr val="accent2"/>
              </a:solidFill>
            </a:endParaRPr>
          </a:p>
          <a:p>
            <a:pPr eaLnBrk="1" hangingPunct="1"/>
            <a:r>
              <a:rPr lang="zh-CN" altLang="zh-CN" sz="2800" b="1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zh-CN" sz="2800" b="1">
                <a:solidFill>
                  <a:schemeClr val="accent2"/>
                </a:solidFill>
                <a:hlinkClick r:id="rId4" action="ppaction://hlinksldjump"/>
              </a:rPr>
              <a:t>抽象类</a:t>
            </a:r>
          </a:p>
          <a:p>
            <a:pPr eaLnBrk="1" hangingPunct="1"/>
            <a:r>
              <a:rPr lang="zh-CN" altLang="zh-CN" sz="2800" b="1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en-US" altLang="zh-CN" sz="2800" b="1">
                <a:solidFill>
                  <a:schemeClr val="accent2"/>
                </a:solidFill>
                <a:hlinkClick r:id="rId5" action="ppaction://hlinksldjump"/>
              </a:rPr>
              <a:t>interface</a:t>
            </a:r>
          </a:p>
          <a:p>
            <a:pPr eaLnBrk="1" hangingPunct="1"/>
            <a:r>
              <a:rPr lang="zh-CN" altLang="zh-CN" sz="2800" b="1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zh-CN" sz="2800" b="1">
                <a:solidFill>
                  <a:schemeClr val="accent2"/>
                </a:solidFill>
                <a:sym typeface="Webdings" pitchFamily="18" charset="2"/>
                <a:hlinkClick r:id="rId6" action="ppaction://hlinksldjump"/>
              </a:rPr>
              <a:t>package</a:t>
            </a:r>
            <a:endParaRPr lang="en-US" altLang="zh-CN" sz="2800" b="1">
              <a:solidFill>
                <a:schemeClr val="accent2"/>
              </a:solidFill>
            </a:endParaRPr>
          </a:p>
          <a:p>
            <a:pPr eaLnBrk="1" hangingPunct="1"/>
            <a:r>
              <a:rPr lang="zh-CN" altLang="zh-CN" sz="2800" b="1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sz="2800" b="1">
                <a:solidFill>
                  <a:schemeClr val="accent2"/>
                </a:solidFill>
                <a:hlinkClick r:id="rId7" action="ppaction://hlinksldjump"/>
              </a:rPr>
              <a:t>包装类与装箱拆箱</a:t>
            </a:r>
            <a:endParaRPr lang="en-US" altLang="zh-CN" sz="2800" b="1">
              <a:solidFill>
                <a:schemeClr val="accent2"/>
              </a:solidFill>
            </a:endParaRPr>
          </a:p>
          <a:p>
            <a:pPr eaLnBrk="1" hangingPunct="1"/>
            <a:r>
              <a:rPr lang="zh-CN" altLang="zh-CN" sz="2800" b="1">
                <a:solidFill>
                  <a:schemeClr val="accent2"/>
                </a:solidFill>
                <a:sym typeface="Webdings" pitchFamily="18" charset="2"/>
              </a:rPr>
              <a:t></a:t>
            </a:r>
            <a:r>
              <a:rPr lang="zh-CN" altLang="en-US" sz="2800" b="1">
                <a:solidFill>
                  <a:schemeClr val="accent2"/>
                </a:solidFill>
                <a:sym typeface="Webdings" pitchFamily="18" charset="2"/>
                <a:hlinkClick r:id="rId8" action="ppaction://hlinksldjump"/>
              </a:rPr>
              <a:t>泛型与集合类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5FDEF26A-10C1-4BCD-92E8-8FB6035F860C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10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2627313" y="639763"/>
            <a:ext cx="35607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accent2"/>
                </a:solidFill>
              </a:rPr>
              <a:t>抽象类</a:t>
            </a: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971600" y="1628800"/>
            <a:ext cx="7825680" cy="164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b="1" dirty="0">
                <a:solidFill>
                  <a:schemeClr val="accent2"/>
                </a:solidFill>
              </a:rPr>
              <a:t>抽象类不能直接用来生成</a:t>
            </a:r>
            <a:r>
              <a:rPr lang="zh-CN" altLang="en-US" b="1" dirty="0" smtClean="0">
                <a:solidFill>
                  <a:schemeClr val="accent2"/>
                </a:solidFill>
              </a:rPr>
              <a:t>实例（即使是普通类前面添加</a:t>
            </a:r>
            <a:r>
              <a:rPr lang="en-US" altLang="zh-CN" b="1" dirty="0" smtClean="0">
                <a:solidFill>
                  <a:schemeClr val="accent2"/>
                </a:solidFill>
              </a:rPr>
              <a:t>abstract</a:t>
            </a:r>
            <a:r>
              <a:rPr lang="zh-CN" altLang="en-US" b="1" dirty="0" smtClean="0">
                <a:solidFill>
                  <a:schemeClr val="accent2"/>
                </a:solidFill>
              </a:rPr>
              <a:t>修饰）。</a:t>
            </a:r>
            <a:r>
              <a:rPr lang="zh-CN" altLang="en-US" b="1" dirty="0">
                <a:solidFill>
                  <a:schemeClr val="accent2"/>
                </a:solidFill>
              </a:rPr>
              <a:t>一般可通过</a:t>
            </a:r>
            <a:r>
              <a:rPr lang="zh-CN" altLang="en-US" b="1" dirty="0" smtClean="0">
                <a:solidFill>
                  <a:schemeClr val="accent2"/>
                </a:solidFill>
              </a:rPr>
              <a:t>定义子</a:t>
            </a:r>
            <a:r>
              <a:rPr lang="zh-CN" altLang="en-US" b="1" dirty="0">
                <a:solidFill>
                  <a:schemeClr val="accent2"/>
                </a:solidFill>
              </a:rPr>
              <a:t>类进行实例化。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b="1" dirty="0" smtClean="0">
                <a:solidFill>
                  <a:schemeClr val="accent2"/>
                </a:solidFill>
                <a:sym typeface="Wingdings" pitchFamily="2" charset="2"/>
              </a:rPr>
              <a:t> </a:t>
            </a:r>
            <a:r>
              <a:rPr lang="zh-CN" altLang="en-US" b="1" dirty="0">
                <a:solidFill>
                  <a:schemeClr val="accent2"/>
                </a:solidFill>
              </a:rPr>
              <a:t>可以生成抽象类的变量，该变量可以指向具体的一</a:t>
            </a:r>
            <a:r>
              <a:rPr lang="zh-CN" altLang="en-US" b="1" dirty="0" smtClean="0">
                <a:solidFill>
                  <a:schemeClr val="accent2"/>
                </a:solidFill>
              </a:rPr>
              <a:t>个子</a:t>
            </a:r>
            <a:r>
              <a:rPr lang="zh-CN" altLang="en-US" b="1" dirty="0">
                <a:solidFill>
                  <a:schemeClr val="accent2"/>
                </a:solidFill>
              </a:rPr>
              <a:t>类的实例。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1403648" y="3284984"/>
            <a:ext cx="529503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abstract class Employee{</a:t>
            </a:r>
          </a:p>
          <a:p>
            <a:pPr eaLnBrk="1" hangingPunct="1"/>
            <a:r>
              <a:rPr lang="en-US" altLang="zh-CN" b="1" dirty="0"/>
              <a:t>	abstract void </a:t>
            </a:r>
            <a:r>
              <a:rPr lang="en-US" altLang="zh-CN" b="1" dirty="0" err="1"/>
              <a:t>raiseSalary</a:t>
            </a:r>
            <a:r>
              <a:rPr lang="en-US" altLang="zh-CN" b="1" dirty="0"/>
              <a:t>(</a:t>
            </a:r>
            <a:r>
              <a:rPr lang="en-US" altLang="zh-CN" b="1" dirty="0" err="1"/>
              <a:t>int</a:t>
            </a:r>
            <a:r>
              <a:rPr lang="en-US" altLang="zh-CN" b="1" dirty="0"/>
              <a:t> i) ;</a:t>
            </a:r>
          </a:p>
          <a:p>
            <a:pPr eaLnBrk="1" hangingPunct="1"/>
            <a:r>
              <a:rPr lang="en-US" altLang="zh-CN" b="1" dirty="0" smtClean="0"/>
              <a:t>}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class Manager extends Employee{</a:t>
            </a:r>
          </a:p>
          <a:p>
            <a:pPr eaLnBrk="1" hangingPunct="1"/>
            <a:r>
              <a:rPr lang="en-US" altLang="zh-CN" b="1" dirty="0"/>
              <a:t>	void </a:t>
            </a:r>
            <a:r>
              <a:rPr lang="en-US" altLang="zh-CN" b="1" dirty="0" err="1"/>
              <a:t>raiseSalary</a:t>
            </a:r>
            <a:r>
              <a:rPr lang="en-US" altLang="zh-CN" b="1" dirty="0"/>
              <a:t>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smtClean="0"/>
              <a:t>i) { </a:t>
            </a:r>
            <a:r>
              <a:rPr lang="en-US" altLang="zh-CN" b="1" dirty="0"/>
              <a:t>….}</a:t>
            </a:r>
          </a:p>
          <a:p>
            <a:pPr eaLnBrk="1" hangingPunct="1"/>
            <a:r>
              <a:rPr lang="en-US" altLang="zh-CN" b="1" dirty="0" smtClean="0"/>
              <a:t>}</a:t>
            </a:r>
            <a:endParaRPr lang="en-US" altLang="zh-CN" b="1" dirty="0"/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1279525" y="5661248"/>
            <a:ext cx="4249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accent2"/>
                </a:solidFill>
              </a:rPr>
              <a:t>Employee e = new Manager( ) 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5FDEF26A-10C1-4BCD-92E8-8FB6035F860C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11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2627313" y="639763"/>
            <a:ext cx="35607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accent2"/>
                </a:solidFill>
              </a:rPr>
              <a:t>抽象类</a:t>
            </a: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971600" y="1628800"/>
            <a:ext cx="7825680" cy="460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zh-CN" altLang="en-US" b="1" dirty="0" smtClean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b="1" dirty="0">
                <a:solidFill>
                  <a:schemeClr val="accent2"/>
                </a:solidFill>
                <a:sym typeface="Wingdings" pitchFamily="2" charset="2"/>
              </a:rPr>
              <a:t>抽象类往往用来表征对问题领域进行分析、设计中得出的抽象概念，是对一系列看上去</a:t>
            </a:r>
            <a:r>
              <a:rPr lang="zh-CN" altLang="en-US" b="1" dirty="0" smtClean="0">
                <a:solidFill>
                  <a:schemeClr val="accent2"/>
                </a:solidFill>
                <a:sym typeface="Wingdings" pitchFamily="2" charset="2"/>
              </a:rPr>
              <a:t>不同、但是</a:t>
            </a:r>
            <a:r>
              <a:rPr lang="zh-CN" altLang="en-US" b="1" dirty="0">
                <a:solidFill>
                  <a:schemeClr val="accent2"/>
                </a:solidFill>
                <a:sym typeface="Wingdings" pitchFamily="2" charset="2"/>
              </a:rPr>
              <a:t>本质上相同的具体概念的</a:t>
            </a:r>
            <a:r>
              <a:rPr lang="zh-CN" altLang="en-US" b="1" dirty="0" smtClean="0">
                <a:solidFill>
                  <a:schemeClr val="accent2"/>
                </a:solidFill>
                <a:sym typeface="Wingdings" pitchFamily="2" charset="2"/>
              </a:rPr>
              <a:t>抽象</a:t>
            </a:r>
            <a:r>
              <a:rPr lang="zh-CN" altLang="en-US" b="1" dirty="0" smtClean="0">
                <a:solidFill>
                  <a:schemeClr val="accent2"/>
                </a:solidFill>
              </a:rPr>
              <a:t>。</a:t>
            </a:r>
            <a:endParaRPr lang="en-US" altLang="zh-CN" b="1" dirty="0" smtClean="0">
              <a:solidFill>
                <a:schemeClr val="accent2"/>
              </a:solidFill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b="1" dirty="0" smtClean="0">
                <a:solidFill>
                  <a:schemeClr val="accent2"/>
                </a:solidFill>
              </a:rPr>
              <a:t>在</a:t>
            </a:r>
            <a:r>
              <a:rPr lang="zh-CN" altLang="en-US" b="1" dirty="0">
                <a:solidFill>
                  <a:schemeClr val="accent2"/>
                </a:solidFill>
              </a:rPr>
              <a:t>面向对象方法中，抽象类主要用来进行类型隐藏。构造出一个固定的一组行为的抽象描述，但是这组行为却能够有任意个可能的具体实现方式。这个抽象描述就是抽象类，而这一组任意个可能的具体实现则表现为所有可能的派生类。模块可以操作一个抽象体。由于模块依赖于一个固定的抽象体，因此它可以是不允许修改的；同时，通过从这个抽象体派生，也可扩展此模块的行为功能。为了能够实现面向对象设计的一个最核心的原则</a:t>
            </a:r>
            <a:r>
              <a:rPr lang="en-US" altLang="zh-CN" b="1" dirty="0">
                <a:solidFill>
                  <a:schemeClr val="accent2"/>
                </a:solidFill>
              </a:rPr>
              <a:t>OCP(Open-Closed Principle)</a:t>
            </a:r>
            <a:r>
              <a:rPr lang="zh-CN" altLang="en-US" b="1" dirty="0">
                <a:solidFill>
                  <a:schemeClr val="accent2"/>
                </a:solidFill>
              </a:rPr>
              <a:t>，抽象类是其中的关键所在。</a:t>
            </a:r>
          </a:p>
        </p:txBody>
      </p:sp>
    </p:spTree>
    <p:extLst>
      <p:ext uri="{BB962C8B-B14F-4D97-AF65-F5344CB8AC3E}">
        <p14:creationId xmlns:p14="http://schemas.microsoft.com/office/powerpoint/2010/main" val="33804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90B7BFF7-97FF-4371-95B6-84244B7074E6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12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1736725" y="606425"/>
            <a:ext cx="5715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chemeClr val="accent2"/>
                </a:solidFill>
              </a:rPr>
              <a:t>interface</a:t>
            </a:r>
            <a:r>
              <a:rPr lang="zh-CN" altLang="en-US" sz="4000" b="1">
                <a:solidFill>
                  <a:schemeClr val="accent2"/>
                </a:solidFill>
              </a:rPr>
              <a:t>接口</a:t>
            </a:r>
            <a:endParaRPr lang="en-US" altLang="zh-CN" sz="4000" b="1">
              <a:solidFill>
                <a:schemeClr val="accent2"/>
              </a:solidFill>
            </a:endParaRP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838200" y="1590427"/>
            <a:ext cx="7772400" cy="157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000" b="1" dirty="0" smtClean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kumimoji="0" lang="zh-CN" altLang="en-US" b="1" dirty="0">
                <a:solidFill>
                  <a:schemeClr val="accent2"/>
                </a:solidFill>
                <a:sym typeface="Wingdings" pitchFamily="2" charset="2"/>
              </a:rPr>
              <a:t>接口</a:t>
            </a:r>
            <a:r>
              <a:rPr kumimoji="0" lang="zh-CN" altLang="zh-CN" b="1" dirty="0" smtClean="0">
                <a:solidFill>
                  <a:schemeClr val="accent2"/>
                </a:solidFill>
              </a:rPr>
              <a:t>是</a:t>
            </a:r>
            <a:r>
              <a:rPr kumimoji="0" lang="zh-CN" altLang="zh-CN" b="1" dirty="0">
                <a:solidFill>
                  <a:schemeClr val="accent2"/>
                </a:solidFill>
              </a:rPr>
              <a:t>在抽象类概念的基础上演变而来的。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dirty="0" smtClean="0">
                <a:solidFill>
                  <a:schemeClr val="accent2"/>
                </a:solidFill>
                <a:sym typeface="Wingdings" pitchFamily="2" charset="2"/>
              </a:rPr>
              <a:t>在接口中定义的常量默认具有</a:t>
            </a:r>
            <a:r>
              <a:rPr lang="en-US" altLang="zh-CN" b="1" dirty="0" err="1" smtClean="0">
                <a:solidFill>
                  <a:schemeClr val="accent2"/>
                </a:solidFill>
                <a:sym typeface="Wingdings" pitchFamily="2" charset="2"/>
              </a:rPr>
              <a:t>public,final,static</a:t>
            </a:r>
            <a:r>
              <a:rPr lang="zh-CN" altLang="en-US" b="1" dirty="0" smtClean="0">
                <a:solidFill>
                  <a:schemeClr val="accent2"/>
                </a:solidFill>
                <a:sym typeface="Wingdings" pitchFamily="2" charset="2"/>
              </a:rPr>
              <a:t>的属性</a:t>
            </a:r>
            <a:r>
              <a:rPr kumimoji="0" lang="zh-CN" altLang="zh-CN" b="1" dirty="0" smtClean="0">
                <a:solidFill>
                  <a:schemeClr val="accent2"/>
                </a:solidFill>
              </a:rPr>
              <a:t>。</a:t>
            </a:r>
            <a:endParaRPr kumimoji="0" lang="en-US" altLang="zh-CN" b="1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b="1" dirty="0" smtClean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b="1" dirty="0">
                <a:solidFill>
                  <a:schemeClr val="accent2"/>
                </a:solidFill>
                <a:sym typeface="Wingdings" pitchFamily="2" charset="2"/>
              </a:rPr>
              <a:t>在接口</a:t>
            </a:r>
            <a:r>
              <a:rPr lang="zh-CN" altLang="en-US" b="1" dirty="0" smtClean="0">
                <a:solidFill>
                  <a:schemeClr val="accent2"/>
                </a:solidFill>
                <a:sym typeface="Wingdings" pitchFamily="2" charset="2"/>
              </a:rPr>
              <a:t>中声明的方法默认</a:t>
            </a:r>
            <a:r>
              <a:rPr lang="zh-CN" altLang="en-US" b="1" dirty="0">
                <a:solidFill>
                  <a:schemeClr val="accent2"/>
                </a:solidFill>
                <a:sym typeface="Wingdings" pitchFamily="2" charset="2"/>
              </a:rPr>
              <a:t>具有</a:t>
            </a:r>
            <a:r>
              <a:rPr lang="en-US" altLang="zh-CN" b="1" dirty="0" err="1" smtClean="0">
                <a:solidFill>
                  <a:schemeClr val="accent2"/>
                </a:solidFill>
                <a:sym typeface="Wingdings" pitchFamily="2" charset="2"/>
              </a:rPr>
              <a:t>public,abstract</a:t>
            </a:r>
            <a:r>
              <a:rPr lang="zh-CN" altLang="en-US" b="1" dirty="0" smtClean="0">
                <a:solidFill>
                  <a:schemeClr val="accent2"/>
                </a:solidFill>
                <a:sym typeface="Wingdings" pitchFamily="2" charset="2"/>
              </a:rPr>
              <a:t>的属性</a:t>
            </a:r>
            <a:r>
              <a:rPr lang="zh-CN" altLang="en-US" b="1" dirty="0">
                <a:solidFill>
                  <a:schemeClr val="accent2"/>
                </a:solidFill>
                <a:sym typeface="Wingdings" pitchFamily="2" charset="2"/>
              </a:rPr>
              <a:t>。</a:t>
            </a:r>
            <a:endParaRPr kumimoji="0" lang="zh-CN" altLang="zh-CN" b="1" dirty="0">
              <a:solidFill>
                <a:schemeClr val="accent2"/>
              </a:solidFill>
            </a:endParaRPr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84984"/>
            <a:ext cx="7622232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97A8BB18-7262-40BE-9785-62BB0D6A89F1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13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735138" y="608013"/>
            <a:ext cx="4265612" cy="7016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kern="1200" dirty="0" smtClean="0">
                <a:solidFill>
                  <a:schemeClr val="accent2"/>
                </a:solidFill>
                <a:latin typeface="Times New Roman" pitchFamily="18" charset="0"/>
                <a:cs typeface="+mn-cs"/>
              </a:rPr>
              <a:t>interface</a:t>
            </a:r>
            <a:r>
              <a:rPr lang="zh-CN" altLang="en-US" b="1" kern="1200" dirty="0" smtClean="0">
                <a:solidFill>
                  <a:schemeClr val="accent2"/>
                </a:solidFill>
                <a:latin typeface="Times New Roman" pitchFamily="18" charset="0"/>
                <a:cs typeface="+mn-cs"/>
              </a:rPr>
              <a:t>的含义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628800"/>
            <a:ext cx="8280920" cy="4464496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Font typeface="Wingdings" pitchFamily="2" charset="2"/>
              <a:buChar char="u"/>
            </a:pPr>
            <a:r>
              <a:rPr lang="zh-CN" altLang="en-US" sz="2400" b="1" dirty="0">
                <a:solidFill>
                  <a:schemeClr val="accent2"/>
                </a:solidFill>
                <a:latin typeface="Times New Roman" pitchFamily="18" charset="0"/>
              </a:rPr>
              <a:t>接口是一系列方法的声明，是一些方法特征的集合，一个接口只有方法的特征没有方法的实现，因此这些方法可以在不同的地方被不同的类实现，而这些实现可以具有不同的行为（功能）</a:t>
            </a:r>
            <a:r>
              <a:rPr lang="zh-CN" altLang="en-US" sz="2400" b="1" dirty="0" smtClean="0">
                <a:solidFill>
                  <a:schemeClr val="accent2"/>
                </a:solidFill>
                <a:latin typeface="Times New Roman" pitchFamily="18" charset="0"/>
              </a:rPr>
              <a:t>。</a:t>
            </a:r>
            <a:endParaRPr lang="en-US" altLang="zh-CN" sz="2400" b="1" dirty="0" smtClean="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spcBef>
                <a:spcPts val="1200"/>
              </a:spcBef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chemeClr val="accent2"/>
                </a:solidFill>
                <a:latin typeface="Times New Roman" pitchFamily="18" charset="0"/>
              </a:rPr>
              <a:t>因而，接口</a:t>
            </a:r>
            <a:r>
              <a:rPr lang="zh-CN" altLang="zh-CN" sz="2400" b="1" dirty="0" smtClean="0">
                <a:solidFill>
                  <a:schemeClr val="accent2"/>
                </a:solidFill>
                <a:latin typeface="Times New Roman" pitchFamily="18" charset="0"/>
              </a:rPr>
              <a:t>定义了一组行为的协议</a:t>
            </a:r>
            <a:r>
              <a:rPr lang="zh-CN" altLang="en-US" sz="2400" b="1" dirty="0" smtClean="0">
                <a:solidFill>
                  <a:schemeClr val="accent2"/>
                </a:solidFill>
                <a:latin typeface="Times New Roman" pitchFamily="18" charset="0"/>
              </a:rPr>
              <a:t>，</a:t>
            </a:r>
            <a:r>
              <a:rPr lang="zh-CN" altLang="zh-CN" sz="2400" b="1" dirty="0" smtClean="0">
                <a:solidFill>
                  <a:schemeClr val="accent2"/>
                </a:solidFill>
                <a:latin typeface="Times New Roman" pitchFamily="18" charset="0"/>
              </a:rPr>
              <a:t>两个对象之间通过这个协议进行通信。</a:t>
            </a:r>
            <a:endParaRPr lang="en-US" altLang="zh-CN" sz="2400" b="1" dirty="0" smtClean="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spcBef>
                <a:spcPts val="1200"/>
              </a:spcBef>
              <a:buFont typeface="Wingdings" pitchFamily="2" charset="2"/>
              <a:buChar char="u"/>
            </a:pPr>
            <a:r>
              <a:rPr lang="zh-CN" altLang="en-US" sz="2400" b="1" dirty="0">
                <a:solidFill>
                  <a:schemeClr val="accent2"/>
                </a:solidFill>
                <a:latin typeface="Times New Roman" pitchFamily="18" charset="0"/>
              </a:rPr>
              <a:t>接口在面向对象的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itchFamily="18" charset="0"/>
              </a:rPr>
              <a:t>Java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itchFamily="18" charset="0"/>
              </a:rPr>
              <a:t>程序设计中占有举足轻重的地位。事实上在设计阶段最重要的任务之一就是设计出各部分的接口，然后通过接口的组合，形成程序的基本框架结构。</a:t>
            </a:r>
            <a:endParaRPr lang="zh-CN" altLang="en-US" sz="2400" b="1" dirty="0" smtClean="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spcBef>
                <a:spcPts val="1200"/>
              </a:spcBef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chemeClr val="accent2"/>
                </a:solidFill>
                <a:latin typeface="Times New Roman" pitchFamily="18" charset="0"/>
              </a:rPr>
              <a:t>接口不属于类层次结构。不相关的类可以实现相同的接口。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9EDE5F2A-C9C0-41EA-9865-97B5D549EBA8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14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533400" y="1773238"/>
            <a:ext cx="8153400" cy="430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kumimoji="0" lang="zh-CN" altLang="zh-CN" b="1" dirty="0">
                <a:solidFill>
                  <a:schemeClr val="accent2"/>
                </a:solidFill>
              </a:rPr>
              <a:t>用</a:t>
            </a:r>
            <a:r>
              <a:rPr kumimoji="0" lang="en-US" altLang="zh-CN" b="1" dirty="0">
                <a:solidFill>
                  <a:schemeClr val="accent2"/>
                </a:solidFill>
              </a:rPr>
              <a:t>implements</a:t>
            </a:r>
            <a:r>
              <a:rPr kumimoji="0" lang="zh-CN" altLang="zh-CN" b="1" dirty="0">
                <a:solidFill>
                  <a:schemeClr val="accent2"/>
                </a:solidFill>
              </a:rPr>
              <a:t>代替</a:t>
            </a:r>
            <a:r>
              <a:rPr kumimoji="0" lang="en-US" altLang="zh-CN" b="1" dirty="0">
                <a:solidFill>
                  <a:schemeClr val="accent2"/>
                </a:solidFill>
              </a:rPr>
              <a:t>extends</a:t>
            </a:r>
            <a:r>
              <a:rPr kumimoji="0" lang="zh-CN" altLang="zh-CN" b="1" dirty="0">
                <a:solidFill>
                  <a:schemeClr val="accent2"/>
                </a:solidFill>
              </a:rPr>
              <a:t>声明子类，该子类中必须实现接口（及其超类）中的所有方法。</a:t>
            </a:r>
            <a:endParaRPr kumimoji="0" lang="zh-CN" altLang="zh-CN" b="1" dirty="0"/>
          </a:p>
          <a:p>
            <a:pPr eaLnBrk="1" hangingPunct="1"/>
            <a:r>
              <a:rPr kumimoji="0" lang="zh-CN" altLang="zh-CN" b="1" dirty="0"/>
              <a:t>例：</a:t>
            </a:r>
            <a:r>
              <a:rPr kumimoji="0" lang="en-US" altLang="zh-CN" b="1" dirty="0"/>
              <a:t>interface </a:t>
            </a:r>
            <a:r>
              <a:rPr kumimoji="0" lang="en-US" altLang="zh-CN" b="1" dirty="0" err="1"/>
              <a:t>SayHello</a:t>
            </a:r>
            <a:r>
              <a:rPr kumimoji="0" lang="en-US" altLang="zh-CN" b="1" dirty="0"/>
              <a:t>{ </a:t>
            </a:r>
          </a:p>
          <a:p>
            <a:pPr eaLnBrk="1" hangingPunct="1"/>
            <a:r>
              <a:rPr kumimoji="0" lang="en-US" altLang="zh-CN" b="1" dirty="0"/>
              <a:t>	void </a:t>
            </a:r>
            <a:r>
              <a:rPr kumimoji="0" lang="en-US" altLang="zh-CN" b="1" dirty="0" err="1"/>
              <a:t>printMessage</a:t>
            </a:r>
            <a:r>
              <a:rPr kumimoji="0" lang="en-US" altLang="zh-CN" b="1" dirty="0"/>
              <a:t>( );</a:t>
            </a:r>
          </a:p>
          <a:p>
            <a:pPr eaLnBrk="1" hangingPunct="1"/>
            <a:r>
              <a:rPr kumimoji="0" lang="en-US" altLang="zh-CN" b="1" dirty="0"/>
              <a:t>	}</a:t>
            </a:r>
          </a:p>
          <a:p>
            <a:pPr eaLnBrk="1" hangingPunct="1"/>
            <a:endParaRPr kumimoji="0" lang="en-US" altLang="zh-CN" b="1" dirty="0"/>
          </a:p>
          <a:p>
            <a:pPr eaLnBrk="1" hangingPunct="1"/>
            <a:r>
              <a:rPr kumimoji="0" lang="en-US" altLang="zh-CN" b="1" dirty="0"/>
              <a:t>        </a:t>
            </a:r>
            <a:r>
              <a:rPr kumimoji="0" lang="en-US" altLang="zh-CN" b="1" dirty="0">
                <a:solidFill>
                  <a:schemeClr val="accent1"/>
                </a:solidFill>
              </a:rPr>
              <a:t>class </a:t>
            </a:r>
            <a:r>
              <a:rPr kumimoji="0" lang="en-US" altLang="zh-CN" b="1" dirty="0" err="1">
                <a:solidFill>
                  <a:schemeClr val="accent1"/>
                </a:solidFill>
              </a:rPr>
              <a:t>SayHelloImpl</a:t>
            </a:r>
            <a:r>
              <a:rPr kumimoji="0" lang="en-US" altLang="zh-CN" b="1" dirty="0">
                <a:solidFill>
                  <a:schemeClr val="accent1"/>
                </a:solidFill>
              </a:rPr>
              <a:t> implements </a:t>
            </a:r>
            <a:r>
              <a:rPr kumimoji="0" lang="en-US" altLang="zh-CN" b="1" dirty="0" err="1">
                <a:solidFill>
                  <a:schemeClr val="accent1"/>
                </a:solidFill>
              </a:rPr>
              <a:t>SayHello</a:t>
            </a:r>
            <a:r>
              <a:rPr kumimoji="0" lang="en-US" altLang="zh-CN" b="1" dirty="0"/>
              <a:t>{</a:t>
            </a:r>
          </a:p>
          <a:p>
            <a:pPr eaLnBrk="1" hangingPunct="1"/>
            <a:r>
              <a:rPr kumimoji="0" lang="en-US" altLang="zh-CN" b="1" dirty="0"/>
              <a:t>	</a:t>
            </a:r>
            <a:r>
              <a:rPr kumimoji="0" lang="en-US" altLang="zh-CN" b="1" dirty="0" smtClean="0">
                <a:solidFill>
                  <a:srgbClr val="FF0000"/>
                </a:solidFill>
              </a:rPr>
              <a:t>public</a:t>
            </a:r>
            <a:r>
              <a:rPr kumimoji="0" lang="en-US" altLang="zh-CN" b="1" dirty="0" smtClean="0"/>
              <a:t> void </a:t>
            </a:r>
            <a:r>
              <a:rPr kumimoji="0" lang="en-US" altLang="zh-CN" b="1" dirty="0" err="1" smtClean="0"/>
              <a:t>printMessage</a:t>
            </a:r>
            <a:r>
              <a:rPr kumimoji="0" lang="en-US" altLang="zh-CN" b="1" dirty="0"/>
              <a:t>( ){</a:t>
            </a:r>
          </a:p>
          <a:p>
            <a:pPr eaLnBrk="1" hangingPunct="1"/>
            <a:r>
              <a:rPr kumimoji="0" lang="en-US" altLang="zh-CN" b="1" dirty="0"/>
              <a:t>		</a:t>
            </a:r>
            <a:r>
              <a:rPr kumimoji="0" lang="en-US" altLang="zh-CN" b="1" dirty="0" err="1"/>
              <a:t>System.out.println</a:t>
            </a:r>
            <a:r>
              <a:rPr kumimoji="0" lang="en-US" altLang="zh-CN" b="1" dirty="0"/>
              <a:t>("Hello");</a:t>
            </a:r>
          </a:p>
          <a:p>
            <a:pPr eaLnBrk="1" hangingPunct="1"/>
            <a:r>
              <a:rPr kumimoji="0" lang="en-US" altLang="zh-CN" b="1" dirty="0"/>
              <a:t>		}</a:t>
            </a:r>
          </a:p>
          <a:p>
            <a:pPr eaLnBrk="1" hangingPunct="1"/>
            <a:r>
              <a:rPr kumimoji="0" lang="en-US" altLang="zh-CN" b="1" dirty="0"/>
              <a:t>	}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1736725" y="606425"/>
            <a:ext cx="31511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accent2"/>
                </a:solidFill>
              </a:rPr>
              <a:t>实现</a:t>
            </a:r>
            <a:r>
              <a:rPr lang="en-US" altLang="zh-CN" sz="4000" b="1">
                <a:solidFill>
                  <a:schemeClr val="accent2"/>
                </a:solidFill>
              </a:rPr>
              <a:t>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BCECF232-3CC0-45C0-9A98-EAD223F6CCF9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15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228600"/>
            <a:ext cx="6702425" cy="11430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chemeClr val="accent2"/>
                </a:solidFill>
                <a:latin typeface="Times New Roman" pitchFamily="18" charset="0"/>
              </a:rPr>
              <a:t>interface</a:t>
            </a:r>
            <a:r>
              <a:rPr lang="zh-CN" altLang="en-US" b="1" dirty="0" smtClean="0">
                <a:solidFill>
                  <a:schemeClr val="accent2"/>
                </a:solidFill>
                <a:latin typeface="Times New Roman" pitchFamily="18" charset="0"/>
              </a:rPr>
              <a:t>的使用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424862" cy="5048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u"/>
            </a:pP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</a:rPr>
              <a:t>interface</a:t>
            </a:r>
            <a:r>
              <a:rPr lang="zh-CN" altLang="en-US" sz="2800" b="1" dirty="0" smtClean="0">
                <a:solidFill>
                  <a:schemeClr val="accent2"/>
                </a:solidFill>
                <a:latin typeface="Times New Roman" pitchFamily="18" charset="0"/>
              </a:rPr>
              <a:t>可以作为一种数据类型使用。如：</a:t>
            </a:r>
            <a:endParaRPr lang="zh-CN" altLang="en-US" sz="2800" b="1" dirty="0" smtClean="0">
              <a:solidFill>
                <a:schemeClr val="accent2"/>
              </a:solidFill>
              <a:latin typeface="Times New Roman" pitchFamily="18" charset="0"/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en-US" altLang="zh-CN" sz="2800" dirty="0" smtClean="0">
              <a:latin typeface="Times New Roman" pitchFamily="18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1476375" y="2133600"/>
            <a:ext cx="695960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 smtClean="0"/>
              <a:t>interface </a:t>
            </a:r>
            <a:r>
              <a:rPr lang="en-US" altLang="zh-CN" sz="2000" b="1" dirty="0" err="1"/>
              <a:t>StockWatcher</a:t>
            </a:r>
            <a:r>
              <a:rPr lang="en-US" altLang="zh-CN" sz="2000" b="1" dirty="0"/>
              <a:t> {</a:t>
            </a:r>
          </a:p>
          <a:p>
            <a:r>
              <a:rPr lang="en-US" altLang="zh-CN" sz="2000" b="1" dirty="0"/>
              <a:t>    final String </a:t>
            </a:r>
            <a:r>
              <a:rPr lang="en-US" altLang="zh-CN" sz="2000" b="1" dirty="0" err="1"/>
              <a:t>sunTicker</a:t>
            </a:r>
            <a:r>
              <a:rPr lang="en-US" altLang="zh-CN" sz="2000" b="1" dirty="0"/>
              <a:t> = "SUNW";</a:t>
            </a:r>
          </a:p>
          <a:p>
            <a:r>
              <a:rPr lang="en-US" altLang="zh-CN" sz="2000" b="1" dirty="0"/>
              <a:t>    final String </a:t>
            </a:r>
            <a:r>
              <a:rPr lang="en-US" altLang="zh-CN" sz="2000" b="1" dirty="0" err="1"/>
              <a:t>oracleTicker</a:t>
            </a:r>
            <a:r>
              <a:rPr lang="en-US" altLang="zh-CN" sz="2000" b="1" dirty="0"/>
              <a:t> = "ORCL";</a:t>
            </a:r>
          </a:p>
          <a:p>
            <a:r>
              <a:rPr lang="en-US" altLang="zh-CN" sz="2000" b="1" dirty="0"/>
              <a:t>    final String </a:t>
            </a:r>
            <a:r>
              <a:rPr lang="en-US" altLang="zh-CN" sz="2000" b="1" dirty="0" err="1"/>
              <a:t>ciscoTicker</a:t>
            </a:r>
            <a:r>
              <a:rPr lang="en-US" altLang="zh-CN" sz="2000" b="1" dirty="0"/>
              <a:t> = "CSCO";   </a:t>
            </a:r>
          </a:p>
          <a:p>
            <a:r>
              <a:rPr lang="en-US" altLang="zh-CN" sz="2000" b="1" dirty="0"/>
              <a:t>    void </a:t>
            </a:r>
            <a:r>
              <a:rPr lang="en-US" altLang="zh-CN" sz="2000" b="1" dirty="0" err="1"/>
              <a:t>valueChanged</a:t>
            </a:r>
            <a:r>
              <a:rPr lang="en-US" altLang="zh-CN" sz="2000" b="1" dirty="0"/>
              <a:t>(String </a:t>
            </a:r>
            <a:r>
              <a:rPr lang="en-US" altLang="zh-CN" sz="2000" b="1" dirty="0" err="1"/>
              <a:t>tickerSymbol</a:t>
            </a:r>
            <a:r>
              <a:rPr lang="en-US" altLang="zh-CN" sz="2000" b="1" dirty="0"/>
              <a:t>, double </a:t>
            </a:r>
            <a:r>
              <a:rPr lang="en-US" altLang="zh-CN" sz="2000" b="1" dirty="0" err="1"/>
              <a:t>newValue</a:t>
            </a:r>
            <a:r>
              <a:rPr lang="en-US" altLang="zh-CN" sz="2000" b="1" dirty="0"/>
              <a:t>);</a:t>
            </a:r>
          </a:p>
          <a:p>
            <a:r>
              <a:rPr lang="en-US" altLang="zh-CN" sz="2000" b="1" dirty="0"/>
              <a:t>}</a:t>
            </a:r>
          </a:p>
          <a:p>
            <a:r>
              <a:rPr lang="en-US" altLang="zh-CN" sz="2000" b="1" dirty="0" smtClean="0"/>
              <a:t>class </a:t>
            </a:r>
            <a:r>
              <a:rPr lang="en-US" altLang="zh-CN" sz="2000" b="1" dirty="0" err="1"/>
              <a:t>StockMonitor</a:t>
            </a:r>
            <a:r>
              <a:rPr lang="en-US" altLang="zh-CN" sz="2000" b="1" dirty="0"/>
              <a:t> {</a:t>
            </a:r>
          </a:p>
          <a:p>
            <a:r>
              <a:rPr lang="en-US" altLang="zh-CN" sz="2000" b="1" dirty="0"/>
              <a:t>    public void </a:t>
            </a:r>
            <a:r>
              <a:rPr lang="en-US" altLang="zh-CN" sz="2000" b="1" dirty="0" err="1"/>
              <a:t>watchStock</a:t>
            </a:r>
            <a:r>
              <a:rPr lang="en-US" altLang="zh-CN" sz="2000" b="1" dirty="0"/>
              <a:t>(</a:t>
            </a:r>
            <a:r>
              <a:rPr lang="en-US" altLang="zh-CN" sz="2000" b="1" dirty="0" err="1">
                <a:solidFill>
                  <a:srgbClr val="FF0000"/>
                </a:solidFill>
              </a:rPr>
              <a:t>StockWatcher</a:t>
            </a:r>
            <a:r>
              <a:rPr lang="en-US" altLang="zh-CN" sz="2000" b="1" dirty="0">
                <a:solidFill>
                  <a:srgbClr val="FF0000"/>
                </a:solidFill>
              </a:rPr>
              <a:t> watcher</a:t>
            </a:r>
            <a:r>
              <a:rPr lang="en-US" altLang="zh-CN" sz="2000" b="1" dirty="0"/>
              <a:t>,</a:t>
            </a:r>
          </a:p>
          <a:p>
            <a:r>
              <a:rPr lang="en-US" altLang="zh-CN" sz="2000" b="1" dirty="0"/>
              <a:t>                           String </a:t>
            </a:r>
            <a:r>
              <a:rPr lang="en-US" altLang="zh-CN" sz="2000" b="1" dirty="0" err="1"/>
              <a:t>tickerSymbol</a:t>
            </a:r>
            <a:r>
              <a:rPr lang="en-US" altLang="zh-CN" sz="2000" b="1" dirty="0"/>
              <a:t>, double delta) {</a:t>
            </a:r>
          </a:p>
          <a:p>
            <a:r>
              <a:rPr lang="en-US" altLang="zh-CN" sz="2000" b="1" dirty="0"/>
              <a:t>    ...</a:t>
            </a:r>
          </a:p>
          <a:p>
            <a:r>
              <a:rPr lang="en-US" altLang="zh-CN" sz="2000" b="1" dirty="0"/>
              <a:t>    }</a:t>
            </a:r>
          </a:p>
          <a:p>
            <a:r>
              <a:rPr lang="en-US" altLang="zh-CN" sz="2000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99DE57FD-7049-409D-A0FD-663DE0875F70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16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228600"/>
            <a:ext cx="6702425" cy="11430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chemeClr val="accent2"/>
                </a:solidFill>
                <a:latin typeface="Times New Roman" pitchFamily="18" charset="0"/>
              </a:rPr>
              <a:t>interface</a:t>
            </a:r>
            <a:r>
              <a:rPr lang="zh-CN" altLang="en-US" b="1" dirty="0" smtClean="0">
                <a:solidFill>
                  <a:schemeClr val="accent2"/>
                </a:solidFill>
                <a:latin typeface="Times New Roman" pitchFamily="18" charset="0"/>
              </a:rPr>
              <a:t>与</a:t>
            </a:r>
            <a:r>
              <a:rPr lang="zh-CN" altLang="en-US" b="1" dirty="0" smtClean="0">
                <a:solidFill>
                  <a:schemeClr val="accent2"/>
                </a:solidFill>
                <a:latin typeface="Times New Roman" pitchFamily="18" charset="0"/>
              </a:rPr>
              <a:t>多态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435975" cy="5349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u"/>
            </a:pPr>
            <a:r>
              <a:rPr lang="zh-CN" altLang="zh-CN" sz="2800" b="1" dirty="0" smtClean="0">
                <a:solidFill>
                  <a:schemeClr val="accent2"/>
                </a:solidFill>
                <a:latin typeface="Times New Roman" pitchFamily="18" charset="0"/>
              </a:rPr>
              <a:t>一个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</a:rPr>
              <a:t>interface </a:t>
            </a:r>
            <a:r>
              <a:rPr lang="zh-CN" altLang="zh-CN" sz="2800" b="1" dirty="0" smtClean="0">
                <a:solidFill>
                  <a:schemeClr val="accent2"/>
                </a:solidFill>
                <a:latin typeface="Times New Roman" pitchFamily="18" charset="0"/>
              </a:rPr>
              <a:t>可作为类名使用，实现多态。</a:t>
            </a:r>
            <a:endParaRPr lang="en-US" altLang="zh-CN" sz="2800" dirty="0" smtClean="0">
              <a:latin typeface="Times New Roman" pitchFamily="18" charset="0"/>
            </a:endParaRP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827088" y="2349500"/>
            <a:ext cx="5292725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/>
              <a:t>interface Human{ …}</a:t>
            </a:r>
          </a:p>
          <a:p>
            <a:pPr eaLnBrk="1" hangingPunct="1"/>
            <a:r>
              <a:rPr lang="en-US" altLang="zh-CN" b="1"/>
              <a:t>class Chinese implements Human{ …}</a:t>
            </a:r>
          </a:p>
          <a:p>
            <a:pPr eaLnBrk="1" hangingPunct="1"/>
            <a:r>
              <a:rPr lang="en-US" altLang="zh-CN" b="1"/>
              <a:t>class Germany implements Human{…}</a:t>
            </a:r>
          </a:p>
          <a:p>
            <a:pPr eaLnBrk="1" hangingPunct="1"/>
            <a:r>
              <a:rPr lang="en-US" altLang="zh-CN" b="1"/>
              <a:t>...</a:t>
            </a:r>
          </a:p>
          <a:p>
            <a:pPr eaLnBrk="1" hangingPunct="1"/>
            <a:r>
              <a:rPr lang="en-US" altLang="zh-CN" b="1"/>
              <a:t>Human e = new Chinese( ); </a:t>
            </a:r>
          </a:p>
          <a:p>
            <a:pPr eaLnBrk="1" hangingPunct="1"/>
            <a:r>
              <a:rPr lang="en-US" altLang="zh-CN" b="1"/>
              <a:t>Human e = new Germany( );</a:t>
            </a:r>
          </a:p>
          <a:p>
            <a:pPr eaLnBrk="1" hangingPunct="1"/>
            <a:r>
              <a:rPr lang="en-US" altLang="zh-CN" b="1"/>
              <a:t>e.showNameInNativeLanguage();</a:t>
            </a:r>
          </a:p>
          <a:p>
            <a:pPr eaLnBrk="1" hangingPunct="1"/>
            <a:r>
              <a:rPr lang="en-US" altLang="zh-CN" b="1"/>
              <a:t>…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631113" y="6500813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  <a:ea typeface="楷体_GB2312"/>
                <a:cs typeface="楷体_GB2312"/>
              </a:rPr>
              <a:t>5-5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autoUpdateAnimBg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C2FC0D88-C9D5-430D-8D80-BF1D189AD100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17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228600"/>
            <a:ext cx="6415112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accent2"/>
                </a:solidFill>
              </a:rPr>
              <a:t>接口与多重继承</a:t>
            </a: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827088" y="1989138"/>
            <a:ext cx="7777162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kumimoji="0" lang="zh-CN" altLang="zh-CN" b="1">
                <a:solidFill>
                  <a:schemeClr val="accent2"/>
                </a:solidFill>
              </a:rPr>
              <a:t>可以通过接口实现多重继承：一个类可只继承一个父类，并实现多个接口。</a:t>
            </a:r>
          </a:p>
          <a:p>
            <a:pPr eaLnBrk="1" hangingPunct="1"/>
            <a:r>
              <a:rPr kumimoji="0" lang="en-US" altLang="zh-CN" b="1"/>
              <a:t>interface  I1{ … };</a:t>
            </a:r>
          </a:p>
          <a:p>
            <a:pPr eaLnBrk="1" hangingPunct="1"/>
            <a:r>
              <a:rPr kumimoji="0" lang="en-US" altLang="zh-CN" b="1"/>
              <a:t>interface  I2{ …};</a:t>
            </a:r>
          </a:p>
          <a:p>
            <a:pPr eaLnBrk="1" hangingPunct="1"/>
            <a:r>
              <a:rPr kumimoji="0" lang="en-US" altLang="zh-CN" b="1"/>
              <a:t>class  E{ ….} ;</a:t>
            </a:r>
          </a:p>
          <a:p>
            <a:pPr eaLnBrk="1" hangingPunct="1"/>
            <a:endParaRPr kumimoji="0" lang="en-US" altLang="zh-CN" b="1"/>
          </a:p>
          <a:p>
            <a:pPr eaLnBrk="1" hangingPunct="1"/>
            <a:r>
              <a:rPr kumimoji="0" lang="en-US" altLang="zh-CN" b="1">
                <a:solidFill>
                  <a:srgbClr val="FF0000"/>
                </a:solidFill>
              </a:rPr>
              <a:t>class M  extends  E  implements  I1,I2 { …}</a:t>
            </a:r>
          </a:p>
          <a:p>
            <a:pPr eaLnBrk="1" hangingPunct="1"/>
            <a:endParaRPr kumimoji="0" lang="en-US" altLang="zh-CN" b="1">
              <a:solidFill>
                <a:srgbClr val="FF0000"/>
              </a:solidFill>
            </a:endParaRPr>
          </a:p>
          <a:p>
            <a:pPr eaLnBrk="1" hangingPunct="1"/>
            <a:endParaRPr lang="en-US" altLang="zh-CN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7741C93-9096-48C7-908E-211CE06BDA03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18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740764" y="228600"/>
            <a:ext cx="6438035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accent2"/>
                </a:solidFill>
              </a:rPr>
              <a:t>多重</a:t>
            </a:r>
            <a:r>
              <a:rPr lang="zh-CN" altLang="en-US" b="1" dirty="0" smtClean="0">
                <a:solidFill>
                  <a:schemeClr val="accent2"/>
                </a:solidFill>
              </a:rPr>
              <a:t>继承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755650" y="2276475"/>
            <a:ext cx="7777163" cy="3529013"/>
            <a:chOff x="2361" y="11508"/>
            <a:chExt cx="6371" cy="2868"/>
          </a:xfrm>
        </p:grpSpPr>
        <p:sp>
          <p:nvSpPr>
            <p:cNvPr id="18437" name="Text Box 5"/>
            <p:cNvSpPr txBox="1">
              <a:spLocks noChangeArrowheads="1"/>
            </p:cNvSpPr>
            <p:nvPr/>
          </p:nvSpPr>
          <p:spPr bwMode="auto">
            <a:xfrm>
              <a:off x="2604" y="11508"/>
              <a:ext cx="1572" cy="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800" b="1"/>
                <a:t>抽象或具体父类</a:t>
              </a:r>
            </a:p>
          </p:txBody>
        </p:sp>
        <p:sp>
          <p:nvSpPr>
            <p:cNvPr id="18438" name="Text Box 6"/>
            <p:cNvSpPr txBox="1">
              <a:spLocks noChangeArrowheads="1"/>
            </p:cNvSpPr>
            <p:nvPr/>
          </p:nvSpPr>
          <p:spPr bwMode="auto">
            <a:xfrm>
              <a:off x="2520" y="13452"/>
              <a:ext cx="5892" cy="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800" b="1"/>
                <a:t>父类方法                </a:t>
              </a:r>
              <a:r>
                <a:rPr lang="en-US" altLang="zh-CN" sz="1800" b="1"/>
                <a:t>interface_1           interface_2           …      interface_n</a:t>
              </a:r>
            </a:p>
          </p:txBody>
        </p:sp>
        <p:sp>
          <p:nvSpPr>
            <p:cNvPr id="18439" name="Text Box 7"/>
            <p:cNvSpPr txBox="1">
              <a:spLocks noChangeArrowheads="1"/>
            </p:cNvSpPr>
            <p:nvPr/>
          </p:nvSpPr>
          <p:spPr bwMode="auto">
            <a:xfrm>
              <a:off x="4332" y="11520"/>
              <a:ext cx="1212" cy="3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800" b="1"/>
                <a:t>interface_1</a:t>
              </a:r>
            </a:p>
          </p:txBody>
        </p:sp>
        <p:sp>
          <p:nvSpPr>
            <p:cNvPr id="18440" name="Text Box 8"/>
            <p:cNvSpPr txBox="1">
              <a:spLocks noChangeArrowheads="1"/>
            </p:cNvSpPr>
            <p:nvPr/>
          </p:nvSpPr>
          <p:spPr bwMode="auto">
            <a:xfrm>
              <a:off x="5571" y="12084"/>
              <a:ext cx="1212" cy="3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800" b="1"/>
                <a:t>interface_2</a:t>
              </a:r>
            </a:p>
          </p:txBody>
        </p:sp>
        <p:sp>
          <p:nvSpPr>
            <p:cNvPr id="18441" name="Text Box 9"/>
            <p:cNvSpPr txBox="1">
              <a:spLocks noChangeArrowheads="1"/>
            </p:cNvSpPr>
            <p:nvPr/>
          </p:nvSpPr>
          <p:spPr bwMode="auto">
            <a:xfrm>
              <a:off x="7236" y="12516"/>
              <a:ext cx="1212" cy="3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800" b="1"/>
                <a:t>interface_n</a:t>
              </a:r>
            </a:p>
          </p:txBody>
        </p:sp>
        <p:sp>
          <p:nvSpPr>
            <p:cNvPr id="18442" name="Text Box 10"/>
            <p:cNvSpPr txBox="1">
              <a:spLocks noChangeArrowheads="1"/>
            </p:cNvSpPr>
            <p:nvPr/>
          </p:nvSpPr>
          <p:spPr bwMode="auto">
            <a:xfrm>
              <a:off x="6768" y="12060"/>
              <a:ext cx="88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en-US" altLang="zh-CN" sz="1800" b="1"/>
                <a:t>…</a:t>
              </a:r>
            </a:p>
          </p:txBody>
        </p:sp>
        <p:sp>
          <p:nvSpPr>
            <p:cNvPr id="18443" name="Line 11"/>
            <p:cNvSpPr>
              <a:spLocks noChangeShapeType="1"/>
            </p:cNvSpPr>
            <p:nvPr/>
          </p:nvSpPr>
          <p:spPr bwMode="auto">
            <a:xfrm flipV="1">
              <a:off x="3168" y="11940"/>
              <a:ext cx="0" cy="15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4" name="Line 12"/>
            <p:cNvSpPr>
              <a:spLocks noChangeShapeType="1"/>
            </p:cNvSpPr>
            <p:nvPr/>
          </p:nvSpPr>
          <p:spPr bwMode="auto">
            <a:xfrm flipV="1">
              <a:off x="4743" y="11940"/>
              <a:ext cx="0" cy="15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5" name="Line 13"/>
            <p:cNvSpPr>
              <a:spLocks noChangeShapeType="1"/>
            </p:cNvSpPr>
            <p:nvPr/>
          </p:nvSpPr>
          <p:spPr bwMode="auto">
            <a:xfrm flipH="1" flipV="1">
              <a:off x="6158" y="12468"/>
              <a:ext cx="0" cy="9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Line 14"/>
            <p:cNvSpPr>
              <a:spLocks noChangeShapeType="1"/>
            </p:cNvSpPr>
            <p:nvPr/>
          </p:nvSpPr>
          <p:spPr bwMode="auto">
            <a:xfrm flipH="1" flipV="1">
              <a:off x="7814" y="1290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2361" y="13332"/>
              <a:ext cx="6371" cy="104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Text Box 16"/>
            <p:cNvSpPr txBox="1">
              <a:spLocks noChangeArrowheads="1"/>
            </p:cNvSpPr>
            <p:nvPr/>
          </p:nvSpPr>
          <p:spPr bwMode="auto">
            <a:xfrm>
              <a:off x="4920" y="13968"/>
              <a:ext cx="88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800" b="1"/>
                <a:t>子类</a:t>
              </a:r>
            </a:p>
          </p:txBody>
        </p:sp>
        <p:sp>
          <p:nvSpPr>
            <p:cNvPr id="18449" name="Line 17"/>
            <p:cNvSpPr>
              <a:spLocks noChangeShapeType="1"/>
            </p:cNvSpPr>
            <p:nvPr/>
          </p:nvSpPr>
          <p:spPr bwMode="auto">
            <a:xfrm>
              <a:off x="4020" y="13452"/>
              <a:ext cx="0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0" name="Line 18"/>
            <p:cNvSpPr>
              <a:spLocks noChangeShapeType="1"/>
            </p:cNvSpPr>
            <p:nvPr/>
          </p:nvSpPr>
          <p:spPr bwMode="auto">
            <a:xfrm>
              <a:off x="5400" y="13452"/>
              <a:ext cx="0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Line 19"/>
            <p:cNvSpPr>
              <a:spLocks noChangeShapeType="1"/>
            </p:cNvSpPr>
            <p:nvPr/>
          </p:nvSpPr>
          <p:spPr bwMode="auto">
            <a:xfrm>
              <a:off x="6660" y="13452"/>
              <a:ext cx="0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Line 20"/>
            <p:cNvSpPr>
              <a:spLocks noChangeShapeType="1"/>
            </p:cNvSpPr>
            <p:nvPr/>
          </p:nvSpPr>
          <p:spPr bwMode="auto">
            <a:xfrm>
              <a:off x="7116" y="13452"/>
              <a:ext cx="0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2B70C25-2621-49A6-9E5F-3DF8806CB978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19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grpSp>
        <p:nvGrpSpPr>
          <p:cNvPr id="15363" name="Group 4"/>
          <p:cNvGrpSpPr>
            <a:grpSpLocks/>
          </p:cNvGrpSpPr>
          <p:nvPr/>
        </p:nvGrpSpPr>
        <p:grpSpPr bwMode="auto">
          <a:xfrm>
            <a:off x="1619250" y="1557338"/>
            <a:ext cx="5524500" cy="4708525"/>
            <a:chOff x="2588" y="2049"/>
            <a:chExt cx="6622" cy="6219"/>
          </a:xfrm>
        </p:grpSpPr>
        <p:sp>
          <p:nvSpPr>
            <p:cNvPr id="15365" name="Text Box 5"/>
            <p:cNvSpPr txBox="1">
              <a:spLocks noChangeArrowheads="1"/>
            </p:cNvSpPr>
            <p:nvPr/>
          </p:nvSpPr>
          <p:spPr bwMode="auto">
            <a:xfrm>
              <a:off x="7082" y="2049"/>
              <a:ext cx="1350" cy="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kumimoji="0" lang="en-US" altLang="zh-CN" sz="1400" b="1" dirty="0">
                  <a:solidFill>
                    <a:srgbClr val="0070C0"/>
                  </a:solidFill>
                </a:rPr>
                <a:t>interface</a:t>
              </a:r>
            </a:p>
            <a:p>
              <a:pPr algn="ctr"/>
              <a:r>
                <a:rPr kumimoji="0" lang="en-US" altLang="zh-CN" sz="1400" b="1" dirty="0">
                  <a:solidFill>
                    <a:srgbClr val="0070C0"/>
                  </a:solidFill>
                </a:rPr>
                <a:t>Flyer</a:t>
              </a:r>
            </a:p>
          </p:txBody>
        </p:sp>
        <p:sp>
          <p:nvSpPr>
            <p:cNvPr id="15366" name="AutoShape 6"/>
            <p:cNvSpPr>
              <a:spLocks noChangeArrowheads="1"/>
            </p:cNvSpPr>
            <p:nvPr/>
          </p:nvSpPr>
          <p:spPr bwMode="auto">
            <a:xfrm>
              <a:off x="5416" y="3129"/>
              <a:ext cx="1080" cy="543"/>
            </a:xfrm>
            <a:prstGeom prst="flowChartAlternateProcess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0" lang="en-US" altLang="zh-CN" sz="1400" b="1"/>
                <a:t>Vehicle</a:t>
              </a:r>
            </a:p>
          </p:txBody>
        </p:sp>
        <p:sp>
          <p:nvSpPr>
            <p:cNvPr id="15367" name="AutoShape 7"/>
            <p:cNvSpPr>
              <a:spLocks noChangeArrowheads="1"/>
            </p:cNvSpPr>
            <p:nvPr/>
          </p:nvSpPr>
          <p:spPr bwMode="auto">
            <a:xfrm>
              <a:off x="5309" y="3093"/>
              <a:ext cx="1263" cy="489"/>
            </a:xfrm>
            <a:prstGeom prst="flowChartTerminato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8" name="AutoShape 8"/>
            <p:cNvSpPr>
              <a:spLocks noChangeArrowheads="1"/>
            </p:cNvSpPr>
            <p:nvPr/>
          </p:nvSpPr>
          <p:spPr bwMode="auto">
            <a:xfrm>
              <a:off x="2640" y="2331"/>
              <a:ext cx="1396" cy="1245"/>
            </a:xfrm>
            <a:prstGeom prst="flowChartAlternate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9" name="AutoShape 9"/>
            <p:cNvSpPr>
              <a:spLocks noChangeArrowheads="1"/>
            </p:cNvSpPr>
            <p:nvPr/>
          </p:nvSpPr>
          <p:spPr bwMode="auto">
            <a:xfrm>
              <a:off x="2588" y="2280"/>
              <a:ext cx="1482" cy="801"/>
            </a:xfrm>
            <a:prstGeom prst="flowChartAlternateProcess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kumimoji="0" lang="en-US" altLang="zh-CN" sz="1400" b="1" dirty="0">
                  <a:solidFill>
                    <a:srgbClr val="0070C0"/>
                  </a:solidFill>
                </a:rPr>
                <a:t>interface</a:t>
              </a:r>
            </a:p>
            <a:p>
              <a:pPr algn="ctr"/>
              <a:r>
                <a:rPr kumimoji="0" lang="en-US" altLang="zh-CN" sz="1400" b="1" dirty="0" err="1">
                  <a:solidFill>
                    <a:srgbClr val="0070C0"/>
                  </a:solidFill>
                </a:rPr>
                <a:t>Sailer</a:t>
              </a:r>
              <a:endParaRPr kumimoji="0" lang="en-US" altLang="zh-CN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5370" name="AutoShape 10"/>
            <p:cNvSpPr>
              <a:spLocks noChangeArrowheads="1"/>
            </p:cNvSpPr>
            <p:nvPr/>
          </p:nvSpPr>
          <p:spPr bwMode="auto">
            <a:xfrm>
              <a:off x="2692" y="2880"/>
              <a:ext cx="1320" cy="783"/>
            </a:xfrm>
            <a:prstGeom prst="flowChartAlternateProcess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0" lang="en-US" altLang="zh-CN" sz="1400" b="1"/>
                <a:t>dock ( )</a:t>
              </a:r>
            </a:p>
            <a:p>
              <a:pPr algn="just"/>
              <a:r>
                <a:rPr kumimoji="0" lang="en-US" altLang="zh-CN" sz="1400" b="1"/>
                <a:t>cruise ( )</a:t>
              </a:r>
            </a:p>
          </p:txBody>
        </p:sp>
        <p:sp>
          <p:nvSpPr>
            <p:cNvPr id="15371" name="Line 11"/>
            <p:cNvSpPr>
              <a:spLocks noChangeShapeType="1"/>
            </p:cNvSpPr>
            <p:nvPr/>
          </p:nvSpPr>
          <p:spPr bwMode="auto">
            <a:xfrm>
              <a:off x="2640" y="2949"/>
              <a:ext cx="13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2" name="AutoShape 12"/>
            <p:cNvSpPr>
              <a:spLocks noChangeArrowheads="1"/>
            </p:cNvSpPr>
            <p:nvPr/>
          </p:nvSpPr>
          <p:spPr bwMode="auto">
            <a:xfrm>
              <a:off x="6748" y="4821"/>
              <a:ext cx="1396" cy="1575"/>
            </a:xfrm>
            <a:prstGeom prst="flowChartAlternate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3" name="AutoShape 13"/>
            <p:cNvSpPr>
              <a:spLocks noChangeArrowheads="1"/>
            </p:cNvSpPr>
            <p:nvPr/>
          </p:nvSpPr>
          <p:spPr bwMode="auto">
            <a:xfrm>
              <a:off x="6756" y="4749"/>
              <a:ext cx="1350" cy="558"/>
            </a:xfrm>
            <a:prstGeom prst="flowChartAlternateProcess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0" lang="en-US" altLang="zh-CN" sz="1400" b="1"/>
                <a:t>Airplane</a:t>
              </a:r>
            </a:p>
          </p:txBody>
        </p:sp>
        <p:sp>
          <p:nvSpPr>
            <p:cNvPr id="15374" name="AutoShape 14"/>
            <p:cNvSpPr>
              <a:spLocks noChangeArrowheads="1"/>
            </p:cNvSpPr>
            <p:nvPr/>
          </p:nvSpPr>
          <p:spPr bwMode="auto">
            <a:xfrm>
              <a:off x="6764" y="5082"/>
              <a:ext cx="1320" cy="1173"/>
            </a:xfrm>
            <a:prstGeom prst="flowChartAlternateProcess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0" lang="en-US" altLang="zh-CN" sz="1400" b="1"/>
                <a:t>takeoff ( )</a:t>
              </a:r>
            </a:p>
            <a:p>
              <a:pPr algn="just"/>
              <a:r>
                <a:rPr kumimoji="0" lang="en-US" altLang="zh-CN" sz="1400" b="1"/>
                <a:t>land ( )</a:t>
              </a:r>
            </a:p>
            <a:p>
              <a:pPr algn="just"/>
              <a:r>
                <a:rPr kumimoji="0" lang="en-US" altLang="zh-CN" sz="1400" b="1"/>
                <a:t>fly ( )</a:t>
              </a:r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>
              <a:off x="6748" y="5151"/>
              <a:ext cx="13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" name="AutoShape 16"/>
            <p:cNvSpPr>
              <a:spLocks noChangeArrowheads="1"/>
            </p:cNvSpPr>
            <p:nvPr/>
          </p:nvSpPr>
          <p:spPr bwMode="auto">
            <a:xfrm>
              <a:off x="4122" y="4866"/>
              <a:ext cx="1396" cy="1014"/>
            </a:xfrm>
            <a:prstGeom prst="flowChartAlternate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7" name="AutoShape 17"/>
            <p:cNvSpPr>
              <a:spLocks noChangeArrowheads="1"/>
            </p:cNvSpPr>
            <p:nvPr/>
          </p:nvSpPr>
          <p:spPr bwMode="auto">
            <a:xfrm>
              <a:off x="4136" y="4794"/>
              <a:ext cx="1350" cy="693"/>
            </a:xfrm>
            <a:prstGeom prst="flowChartAlternateProcess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0" lang="en-US" altLang="zh-CN" sz="1400" b="1"/>
                <a:t>RiverBarge</a:t>
              </a:r>
            </a:p>
          </p:txBody>
        </p:sp>
        <p:sp>
          <p:nvSpPr>
            <p:cNvPr id="15378" name="AutoShape 18"/>
            <p:cNvSpPr>
              <a:spLocks noChangeArrowheads="1"/>
            </p:cNvSpPr>
            <p:nvPr/>
          </p:nvSpPr>
          <p:spPr bwMode="auto">
            <a:xfrm>
              <a:off x="4162" y="5148"/>
              <a:ext cx="1320" cy="768"/>
            </a:xfrm>
            <a:prstGeom prst="flowChartAlternateProcess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0" lang="en-US" altLang="zh-CN" sz="1400" b="1"/>
                <a:t>dock ( )</a:t>
              </a:r>
            </a:p>
            <a:p>
              <a:pPr algn="just"/>
              <a:r>
                <a:rPr kumimoji="0" lang="en-US" altLang="zh-CN" sz="1400" b="1"/>
                <a:t>cruise ( )</a:t>
              </a:r>
            </a:p>
          </p:txBody>
        </p:sp>
        <p:sp>
          <p:nvSpPr>
            <p:cNvPr id="15379" name="Line 19"/>
            <p:cNvSpPr>
              <a:spLocks noChangeShapeType="1"/>
            </p:cNvSpPr>
            <p:nvPr/>
          </p:nvSpPr>
          <p:spPr bwMode="auto">
            <a:xfrm>
              <a:off x="4122" y="5181"/>
              <a:ext cx="13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" name="AutoShape 20"/>
            <p:cNvSpPr>
              <a:spLocks noChangeArrowheads="1"/>
            </p:cNvSpPr>
            <p:nvPr/>
          </p:nvSpPr>
          <p:spPr bwMode="auto">
            <a:xfrm>
              <a:off x="7052" y="2106"/>
              <a:ext cx="1396" cy="1755"/>
            </a:xfrm>
            <a:prstGeom prst="flowChartAlternate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" name="AutoShape 21"/>
            <p:cNvSpPr>
              <a:spLocks noChangeArrowheads="1"/>
            </p:cNvSpPr>
            <p:nvPr/>
          </p:nvSpPr>
          <p:spPr bwMode="auto">
            <a:xfrm>
              <a:off x="7054" y="2739"/>
              <a:ext cx="1320" cy="1173"/>
            </a:xfrm>
            <a:prstGeom prst="flowChartAlternateProcess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0" lang="en-US" altLang="zh-CN" sz="1400" b="1"/>
                <a:t>takeoff ( )</a:t>
              </a:r>
            </a:p>
            <a:p>
              <a:pPr algn="just"/>
              <a:r>
                <a:rPr kumimoji="0" lang="en-US" altLang="zh-CN" sz="1400" b="1"/>
                <a:t>land ( )</a:t>
              </a:r>
            </a:p>
            <a:p>
              <a:pPr algn="just"/>
              <a:r>
                <a:rPr kumimoji="0" lang="en-US" altLang="zh-CN" sz="1400" b="1"/>
                <a:t>fly ( )</a:t>
              </a:r>
            </a:p>
          </p:txBody>
        </p:sp>
        <p:sp>
          <p:nvSpPr>
            <p:cNvPr id="15382" name="Line 22"/>
            <p:cNvSpPr>
              <a:spLocks noChangeShapeType="1"/>
            </p:cNvSpPr>
            <p:nvPr/>
          </p:nvSpPr>
          <p:spPr bwMode="auto">
            <a:xfrm>
              <a:off x="7050" y="2736"/>
              <a:ext cx="1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3" name="AutoShape 23"/>
            <p:cNvSpPr>
              <a:spLocks noChangeArrowheads="1"/>
            </p:cNvSpPr>
            <p:nvPr/>
          </p:nvSpPr>
          <p:spPr bwMode="auto">
            <a:xfrm>
              <a:off x="5666" y="7266"/>
              <a:ext cx="1396" cy="918"/>
            </a:xfrm>
            <a:prstGeom prst="flowChartAlternate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4" name="AutoShape 24"/>
            <p:cNvSpPr>
              <a:spLocks noChangeArrowheads="1"/>
            </p:cNvSpPr>
            <p:nvPr/>
          </p:nvSpPr>
          <p:spPr bwMode="auto">
            <a:xfrm>
              <a:off x="5680" y="7194"/>
              <a:ext cx="1350" cy="693"/>
            </a:xfrm>
            <a:prstGeom prst="flowChartAlternateProcess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0" lang="en-US" altLang="zh-CN" sz="1400" b="1" dirty="0" err="1">
                  <a:solidFill>
                    <a:srgbClr val="7030A0"/>
                  </a:solidFill>
                </a:rPr>
                <a:t>SeaPlane</a:t>
              </a:r>
              <a:endParaRPr kumimoji="0" lang="en-US" altLang="zh-CN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5385" name="AutoShape 25"/>
            <p:cNvSpPr>
              <a:spLocks noChangeArrowheads="1"/>
            </p:cNvSpPr>
            <p:nvPr/>
          </p:nvSpPr>
          <p:spPr bwMode="auto">
            <a:xfrm>
              <a:off x="5682" y="7500"/>
              <a:ext cx="1320" cy="768"/>
            </a:xfrm>
            <a:prstGeom prst="flowChartAlternateProcess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0" lang="en-US" altLang="zh-CN" sz="1400" b="1"/>
                <a:t>dock ( )</a:t>
              </a:r>
            </a:p>
            <a:p>
              <a:pPr algn="just"/>
              <a:r>
                <a:rPr kumimoji="0" lang="en-US" altLang="zh-CN" sz="1400" b="1"/>
                <a:t>cruise ( )</a:t>
              </a:r>
            </a:p>
          </p:txBody>
        </p:sp>
        <p:sp>
          <p:nvSpPr>
            <p:cNvPr id="15386" name="Line 26"/>
            <p:cNvSpPr>
              <a:spLocks noChangeShapeType="1"/>
            </p:cNvSpPr>
            <p:nvPr/>
          </p:nvSpPr>
          <p:spPr bwMode="auto">
            <a:xfrm>
              <a:off x="5666" y="7581"/>
              <a:ext cx="13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7" name="AutoShape 27"/>
            <p:cNvSpPr>
              <a:spLocks noChangeArrowheads="1"/>
            </p:cNvSpPr>
            <p:nvPr/>
          </p:nvSpPr>
          <p:spPr bwMode="auto">
            <a:xfrm>
              <a:off x="7920" y="7329"/>
              <a:ext cx="1246" cy="543"/>
            </a:xfrm>
            <a:prstGeom prst="flowChartAlternateProcess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kumimoji="0" lang="en-US" altLang="zh-CN" sz="1400" b="1"/>
                <a:t>Helicopter</a:t>
              </a:r>
            </a:p>
          </p:txBody>
        </p:sp>
        <p:sp>
          <p:nvSpPr>
            <p:cNvPr id="15388" name="AutoShape 28"/>
            <p:cNvSpPr>
              <a:spLocks noChangeArrowheads="1"/>
            </p:cNvSpPr>
            <p:nvPr/>
          </p:nvSpPr>
          <p:spPr bwMode="auto">
            <a:xfrm>
              <a:off x="7813" y="7293"/>
              <a:ext cx="1397" cy="489"/>
            </a:xfrm>
            <a:prstGeom prst="flowChartTerminato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9" name="Line 29"/>
            <p:cNvSpPr>
              <a:spLocks noChangeShapeType="1"/>
            </p:cNvSpPr>
            <p:nvPr/>
          </p:nvSpPr>
          <p:spPr bwMode="auto">
            <a:xfrm flipV="1">
              <a:off x="6374" y="6921"/>
              <a:ext cx="0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0" name="Line 30"/>
            <p:cNvSpPr>
              <a:spLocks noChangeShapeType="1"/>
            </p:cNvSpPr>
            <p:nvPr/>
          </p:nvSpPr>
          <p:spPr bwMode="auto">
            <a:xfrm>
              <a:off x="6376" y="6924"/>
              <a:ext cx="21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1" name="Line 31"/>
            <p:cNvSpPr>
              <a:spLocks noChangeShapeType="1"/>
            </p:cNvSpPr>
            <p:nvPr/>
          </p:nvSpPr>
          <p:spPr bwMode="auto">
            <a:xfrm>
              <a:off x="8520" y="6924"/>
              <a:ext cx="0" cy="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2" name="Line 32"/>
            <p:cNvSpPr>
              <a:spLocks noChangeShapeType="1"/>
            </p:cNvSpPr>
            <p:nvPr/>
          </p:nvSpPr>
          <p:spPr bwMode="auto">
            <a:xfrm>
              <a:off x="7470" y="6399"/>
              <a:ext cx="0" cy="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3" name="Line 33"/>
            <p:cNvSpPr>
              <a:spLocks noChangeShapeType="1"/>
            </p:cNvSpPr>
            <p:nvPr/>
          </p:nvSpPr>
          <p:spPr bwMode="auto">
            <a:xfrm flipV="1">
              <a:off x="6030" y="6924"/>
              <a:ext cx="0" cy="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4" name="Line 34"/>
            <p:cNvSpPr>
              <a:spLocks noChangeShapeType="1"/>
            </p:cNvSpPr>
            <p:nvPr/>
          </p:nvSpPr>
          <p:spPr bwMode="auto">
            <a:xfrm flipH="1">
              <a:off x="3302" y="6939"/>
              <a:ext cx="27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5" name="Line 35"/>
            <p:cNvSpPr>
              <a:spLocks noChangeShapeType="1"/>
            </p:cNvSpPr>
            <p:nvPr/>
          </p:nvSpPr>
          <p:spPr bwMode="auto">
            <a:xfrm>
              <a:off x="3316" y="3594"/>
              <a:ext cx="0" cy="3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6" name="Line 36"/>
            <p:cNvSpPr>
              <a:spLocks noChangeShapeType="1"/>
            </p:cNvSpPr>
            <p:nvPr/>
          </p:nvSpPr>
          <p:spPr bwMode="auto">
            <a:xfrm>
              <a:off x="7740" y="3864"/>
              <a:ext cx="0" cy="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7" name="Line 37"/>
            <p:cNvSpPr>
              <a:spLocks noChangeShapeType="1"/>
            </p:cNvSpPr>
            <p:nvPr/>
          </p:nvSpPr>
          <p:spPr bwMode="auto">
            <a:xfrm flipV="1">
              <a:off x="7170" y="4284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8" name="Line 38"/>
            <p:cNvSpPr>
              <a:spLocks noChangeShapeType="1"/>
            </p:cNvSpPr>
            <p:nvPr/>
          </p:nvSpPr>
          <p:spPr bwMode="auto">
            <a:xfrm flipH="1">
              <a:off x="4816" y="4284"/>
              <a:ext cx="23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9" name="Line 39"/>
            <p:cNvSpPr>
              <a:spLocks noChangeShapeType="1"/>
            </p:cNvSpPr>
            <p:nvPr/>
          </p:nvSpPr>
          <p:spPr bwMode="auto">
            <a:xfrm>
              <a:off x="4830" y="4299"/>
              <a:ext cx="0" cy="5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0" name="Line 40"/>
            <p:cNvSpPr>
              <a:spLocks noChangeShapeType="1"/>
            </p:cNvSpPr>
            <p:nvPr/>
          </p:nvSpPr>
          <p:spPr bwMode="auto">
            <a:xfrm>
              <a:off x="5956" y="3588"/>
              <a:ext cx="0" cy="7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1" name="Line 41"/>
            <p:cNvSpPr>
              <a:spLocks noChangeShapeType="1"/>
            </p:cNvSpPr>
            <p:nvPr/>
          </p:nvSpPr>
          <p:spPr bwMode="auto">
            <a:xfrm flipH="1" flipV="1">
              <a:off x="4426" y="4299"/>
              <a:ext cx="0" cy="5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2" name="Line 42"/>
            <p:cNvSpPr>
              <a:spLocks noChangeShapeType="1"/>
            </p:cNvSpPr>
            <p:nvPr/>
          </p:nvSpPr>
          <p:spPr bwMode="auto">
            <a:xfrm flipH="1">
              <a:off x="3316" y="4290"/>
              <a:ext cx="11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64" name="Rectangle 2"/>
          <p:cNvSpPr txBox="1">
            <a:spLocks noChangeArrowheads="1"/>
          </p:cNvSpPr>
          <p:nvPr/>
        </p:nvSpPr>
        <p:spPr bwMode="auto">
          <a:xfrm>
            <a:off x="1735138" y="639093"/>
            <a:ext cx="42656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chemeClr val="accent2"/>
                </a:solidFill>
              </a:rPr>
              <a:t>多重继承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0370B97F-4155-4DDF-A27E-724B0C520ADF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2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889125" y="7064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1295400" y="609600"/>
            <a:ext cx="70215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accent2"/>
                </a:solidFill>
              </a:rPr>
              <a:t>类变量</a:t>
            </a:r>
            <a:r>
              <a:rPr lang="en-US" altLang="zh-CN" sz="4000" b="1">
                <a:solidFill>
                  <a:schemeClr val="accent2"/>
                </a:solidFill>
              </a:rPr>
              <a:t>(static /class variable)</a:t>
            </a:r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762000" y="1531938"/>
            <a:ext cx="7837488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b="1">
                <a:solidFill>
                  <a:schemeClr val="accent2"/>
                </a:solidFill>
              </a:rPr>
              <a:t>在该类所有实例之间是共享的。在加载该类时，只分配</a:t>
            </a:r>
          </a:p>
          <a:p>
            <a:pPr eaLnBrk="1" hangingPunct="1"/>
            <a:r>
              <a:rPr lang="zh-CN" altLang="en-US" b="1">
                <a:solidFill>
                  <a:schemeClr val="accent2"/>
                </a:solidFill>
              </a:rPr>
              <a:t>一次空间，并初始化。</a:t>
            </a:r>
          </a:p>
          <a:p>
            <a:pPr eaLnBrk="1" hangingPunct="1"/>
            <a:r>
              <a:rPr lang="zh-CN" altLang="en-US" b="1">
                <a:solidFill>
                  <a:schemeClr val="accent2"/>
                </a:solidFill>
              </a:rPr>
              <a:t>例：</a:t>
            </a:r>
            <a:r>
              <a:rPr lang="en-US" altLang="zh-CN" b="1">
                <a:solidFill>
                  <a:schemeClr val="accent2"/>
                </a:solidFill>
              </a:rPr>
              <a:t>class Employee {</a:t>
            </a:r>
          </a:p>
          <a:p>
            <a:pPr eaLnBrk="1" hangingPunct="1"/>
            <a:r>
              <a:rPr lang="en-US" altLang="zh-CN" b="1">
                <a:solidFill>
                  <a:schemeClr val="accent2"/>
                </a:solidFill>
              </a:rPr>
              <a:t>		…</a:t>
            </a:r>
          </a:p>
          <a:p>
            <a:pPr eaLnBrk="1" hangingPunct="1"/>
            <a:r>
              <a:rPr lang="en-US" altLang="zh-CN" b="1">
                <a:solidFill>
                  <a:schemeClr val="accent2"/>
                </a:solidFill>
              </a:rPr>
              <a:t>		</a:t>
            </a:r>
            <a:r>
              <a:rPr lang="en-US" altLang="zh-CN" b="1">
                <a:solidFill>
                  <a:srgbClr val="FF0000"/>
                </a:solidFill>
              </a:rPr>
              <a:t>static </a:t>
            </a:r>
            <a:r>
              <a:rPr lang="en-US" altLang="zh-CN" b="1">
                <a:solidFill>
                  <a:schemeClr val="accent2"/>
                </a:solidFill>
              </a:rPr>
              <a:t>int com ;</a:t>
            </a:r>
          </a:p>
          <a:p>
            <a:pPr eaLnBrk="1" hangingPunct="1"/>
            <a:r>
              <a:rPr lang="en-US" altLang="zh-CN" b="1">
                <a:solidFill>
                  <a:schemeClr val="accent2"/>
                </a:solidFill>
              </a:rPr>
              <a:t>		…</a:t>
            </a:r>
          </a:p>
          <a:p>
            <a:pPr eaLnBrk="1" hangingPunct="1"/>
            <a:r>
              <a:rPr lang="en-US" altLang="zh-CN" b="1">
                <a:solidFill>
                  <a:schemeClr val="accent2"/>
                </a:solidFill>
              </a:rPr>
              <a:t>		}</a:t>
            </a:r>
          </a:p>
          <a:p>
            <a:pPr eaLnBrk="1" hangingPunct="1"/>
            <a:r>
              <a:rPr lang="zh-CN" altLang="en-US" b="1">
                <a:solidFill>
                  <a:schemeClr val="accent2"/>
                </a:solidFill>
              </a:rPr>
              <a:t>则运行时，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371600" y="4308476"/>
            <a:ext cx="5737225" cy="1906588"/>
            <a:chOff x="864" y="2714"/>
            <a:chExt cx="3614" cy="1201"/>
          </a:xfrm>
        </p:grpSpPr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1728" y="2736"/>
              <a:ext cx="1392" cy="288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4" name="Text Box 8"/>
            <p:cNvSpPr txBox="1">
              <a:spLocks noChangeArrowheads="1"/>
            </p:cNvSpPr>
            <p:nvPr/>
          </p:nvSpPr>
          <p:spPr bwMode="auto">
            <a:xfrm>
              <a:off x="3350" y="2714"/>
              <a:ext cx="4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com</a:t>
              </a: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1200" y="3339"/>
              <a:ext cx="528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Line 10"/>
            <p:cNvSpPr>
              <a:spLocks noChangeShapeType="1"/>
            </p:cNvSpPr>
            <p:nvPr/>
          </p:nvSpPr>
          <p:spPr bwMode="auto">
            <a:xfrm>
              <a:off x="1200" y="352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Line 11"/>
            <p:cNvSpPr>
              <a:spLocks noChangeShapeType="1"/>
            </p:cNvSpPr>
            <p:nvPr/>
          </p:nvSpPr>
          <p:spPr bwMode="auto">
            <a:xfrm>
              <a:off x="1200" y="376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Text Box 12"/>
            <p:cNvSpPr txBox="1">
              <a:spLocks noChangeArrowheads="1"/>
            </p:cNvSpPr>
            <p:nvPr/>
          </p:nvSpPr>
          <p:spPr bwMode="auto">
            <a:xfrm>
              <a:off x="1718" y="3434"/>
              <a:ext cx="4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com</a:t>
              </a:r>
            </a:p>
          </p:txBody>
        </p:sp>
        <p:sp>
          <p:nvSpPr>
            <p:cNvPr id="4109" name="Rectangle 13"/>
            <p:cNvSpPr>
              <a:spLocks noChangeArrowheads="1"/>
            </p:cNvSpPr>
            <p:nvPr/>
          </p:nvSpPr>
          <p:spPr bwMode="auto">
            <a:xfrm>
              <a:off x="2410" y="3334"/>
              <a:ext cx="528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Line 14"/>
            <p:cNvSpPr>
              <a:spLocks noChangeShapeType="1"/>
            </p:cNvSpPr>
            <p:nvPr/>
          </p:nvSpPr>
          <p:spPr bwMode="auto">
            <a:xfrm>
              <a:off x="2410" y="352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Line 15"/>
            <p:cNvSpPr>
              <a:spLocks noChangeShapeType="1"/>
            </p:cNvSpPr>
            <p:nvPr/>
          </p:nvSpPr>
          <p:spPr bwMode="auto">
            <a:xfrm>
              <a:off x="2410" y="376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Text Box 16"/>
            <p:cNvSpPr txBox="1">
              <a:spLocks noChangeArrowheads="1"/>
            </p:cNvSpPr>
            <p:nvPr/>
          </p:nvSpPr>
          <p:spPr bwMode="auto">
            <a:xfrm>
              <a:off x="2928" y="3504"/>
              <a:ext cx="4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com</a:t>
              </a:r>
            </a:p>
          </p:txBody>
        </p:sp>
        <p:sp>
          <p:nvSpPr>
            <p:cNvPr id="4113" name="Rectangle 17"/>
            <p:cNvSpPr>
              <a:spLocks noChangeArrowheads="1"/>
            </p:cNvSpPr>
            <p:nvPr/>
          </p:nvSpPr>
          <p:spPr bwMode="auto">
            <a:xfrm>
              <a:off x="3514" y="3334"/>
              <a:ext cx="528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Line 18"/>
            <p:cNvSpPr>
              <a:spLocks noChangeShapeType="1"/>
            </p:cNvSpPr>
            <p:nvPr/>
          </p:nvSpPr>
          <p:spPr bwMode="auto">
            <a:xfrm>
              <a:off x="3514" y="352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Line 19"/>
            <p:cNvSpPr>
              <a:spLocks noChangeShapeType="1"/>
            </p:cNvSpPr>
            <p:nvPr/>
          </p:nvSpPr>
          <p:spPr bwMode="auto">
            <a:xfrm>
              <a:off x="3514" y="376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Text Box 20"/>
            <p:cNvSpPr txBox="1">
              <a:spLocks noChangeArrowheads="1"/>
            </p:cNvSpPr>
            <p:nvPr/>
          </p:nvSpPr>
          <p:spPr bwMode="auto">
            <a:xfrm>
              <a:off x="4032" y="3504"/>
              <a:ext cx="4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com</a:t>
              </a:r>
            </a:p>
          </p:txBody>
        </p:sp>
        <p:sp>
          <p:nvSpPr>
            <p:cNvPr id="4117" name="Line 21"/>
            <p:cNvSpPr>
              <a:spLocks noChangeShapeType="1"/>
            </p:cNvSpPr>
            <p:nvPr/>
          </p:nvSpPr>
          <p:spPr bwMode="auto">
            <a:xfrm flipV="1">
              <a:off x="1632" y="3024"/>
              <a:ext cx="43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Line 22"/>
            <p:cNvSpPr>
              <a:spLocks noChangeShapeType="1"/>
            </p:cNvSpPr>
            <p:nvPr/>
          </p:nvSpPr>
          <p:spPr bwMode="auto">
            <a:xfrm flipH="1" flipV="1">
              <a:off x="2544" y="3024"/>
              <a:ext cx="19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Line 23"/>
            <p:cNvSpPr>
              <a:spLocks noChangeShapeType="1"/>
            </p:cNvSpPr>
            <p:nvPr/>
          </p:nvSpPr>
          <p:spPr bwMode="auto">
            <a:xfrm flipH="1" flipV="1">
              <a:off x="2976" y="2976"/>
              <a:ext cx="62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Text Box 24"/>
            <p:cNvSpPr txBox="1">
              <a:spLocks noChangeArrowheads="1"/>
            </p:cNvSpPr>
            <p:nvPr/>
          </p:nvSpPr>
          <p:spPr bwMode="auto">
            <a:xfrm>
              <a:off x="864" y="3216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e1</a:t>
              </a:r>
            </a:p>
          </p:txBody>
        </p:sp>
        <p:sp>
          <p:nvSpPr>
            <p:cNvPr id="4121" name="Text Box 25"/>
            <p:cNvSpPr txBox="1">
              <a:spLocks noChangeArrowheads="1"/>
            </p:cNvSpPr>
            <p:nvPr/>
          </p:nvSpPr>
          <p:spPr bwMode="auto">
            <a:xfrm>
              <a:off x="2102" y="3194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e2</a:t>
              </a:r>
            </a:p>
          </p:txBody>
        </p:sp>
        <p:sp>
          <p:nvSpPr>
            <p:cNvPr id="4122" name="Text Box 26"/>
            <p:cNvSpPr txBox="1">
              <a:spLocks noChangeArrowheads="1"/>
            </p:cNvSpPr>
            <p:nvPr/>
          </p:nvSpPr>
          <p:spPr bwMode="auto">
            <a:xfrm>
              <a:off x="4128" y="3216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e3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C26F348C-1DBD-4557-B5CE-C4AC1285257A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20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</a:rPr>
              <a:t>interface </a:t>
            </a:r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中注意问题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507413" cy="4429125"/>
          </a:xfrm>
        </p:spPr>
        <p:txBody>
          <a:bodyPr/>
          <a:lstStyle/>
          <a:p>
            <a:pPr eaLnBrk="1" hangingPunct="1"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chemeClr val="accent2"/>
                </a:solidFill>
                <a:latin typeface="Times New Roman" pitchFamily="18" charset="0"/>
              </a:rPr>
              <a:t>不能向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</a:rPr>
              <a:t>interface</a:t>
            </a:r>
            <a:r>
              <a:rPr lang="zh-CN" altLang="en-US" sz="2800" b="1" dirty="0" smtClean="0">
                <a:solidFill>
                  <a:schemeClr val="accent2"/>
                </a:solidFill>
                <a:latin typeface="Times New Roman" pitchFamily="18" charset="0"/>
              </a:rPr>
              <a:t>定义中随意增加方法。</a:t>
            </a:r>
            <a:endParaRPr lang="zh-CN" altLang="en-US" sz="2800" b="1" dirty="0" smtClean="0">
              <a:latin typeface="Times New Roman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interface </a:t>
            </a:r>
            <a:r>
              <a:rPr lang="en-US" altLang="zh-CN" sz="2400" b="1" dirty="0" err="1" smtClean="0">
                <a:latin typeface="Times New Roman" pitchFamily="18" charset="0"/>
              </a:rPr>
              <a:t>StockWatcher</a:t>
            </a:r>
            <a:r>
              <a:rPr lang="en-US" altLang="zh-CN" sz="2400" b="1" dirty="0" smtClean="0">
                <a:latin typeface="Times New Roman" pitchFamily="18" charset="0"/>
              </a:rPr>
              <a:t> 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    final String </a:t>
            </a:r>
            <a:r>
              <a:rPr lang="en-US" altLang="zh-CN" sz="2400" b="1" dirty="0" err="1" smtClean="0">
                <a:latin typeface="Times New Roman" pitchFamily="18" charset="0"/>
              </a:rPr>
              <a:t>sunTicker</a:t>
            </a:r>
            <a:r>
              <a:rPr lang="en-US" altLang="zh-CN" sz="2400" b="1" dirty="0" smtClean="0">
                <a:latin typeface="Times New Roman" pitchFamily="18" charset="0"/>
              </a:rPr>
              <a:t> = "SUNW";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    final String </a:t>
            </a:r>
            <a:r>
              <a:rPr lang="en-US" altLang="zh-CN" sz="2400" b="1" dirty="0" err="1" smtClean="0">
                <a:latin typeface="Times New Roman" pitchFamily="18" charset="0"/>
              </a:rPr>
              <a:t>oracleTicker</a:t>
            </a:r>
            <a:r>
              <a:rPr lang="en-US" altLang="zh-CN" sz="2400" b="1" dirty="0" smtClean="0">
                <a:latin typeface="Times New Roman" pitchFamily="18" charset="0"/>
              </a:rPr>
              <a:t> = "ORCL";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    final String </a:t>
            </a:r>
            <a:r>
              <a:rPr lang="en-US" altLang="zh-CN" sz="2400" b="1" dirty="0" err="1" smtClean="0">
                <a:latin typeface="Times New Roman" pitchFamily="18" charset="0"/>
              </a:rPr>
              <a:t>ciscoTicker</a:t>
            </a:r>
            <a:r>
              <a:rPr lang="en-US" altLang="zh-CN" sz="2400" b="1" dirty="0" smtClean="0">
                <a:latin typeface="Times New Roman" pitchFamily="18" charset="0"/>
              </a:rPr>
              <a:t> = "CSCO";  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    void </a:t>
            </a:r>
            <a:r>
              <a:rPr lang="en-US" altLang="zh-CN" sz="2400" b="1" dirty="0" err="1" smtClean="0">
                <a:latin typeface="Times New Roman" pitchFamily="18" charset="0"/>
              </a:rPr>
              <a:t>valueChanged</a:t>
            </a:r>
            <a:r>
              <a:rPr lang="en-US" altLang="zh-CN" sz="2400" b="1" dirty="0" smtClean="0">
                <a:latin typeface="Times New Roman" pitchFamily="18" charset="0"/>
              </a:rPr>
              <a:t>(String </a:t>
            </a:r>
            <a:r>
              <a:rPr lang="en-US" altLang="zh-CN" sz="2400" b="1" dirty="0" err="1" smtClean="0">
                <a:latin typeface="Times New Roman" pitchFamily="18" charset="0"/>
              </a:rPr>
              <a:t>tickerSymbol</a:t>
            </a:r>
            <a:r>
              <a:rPr lang="en-US" altLang="zh-CN" sz="2400" b="1" dirty="0" smtClean="0">
                <a:latin typeface="Times New Roman" pitchFamily="18" charset="0"/>
              </a:rPr>
              <a:t>, double </a:t>
            </a:r>
            <a:r>
              <a:rPr lang="en-US" altLang="zh-CN" sz="2400" b="1" dirty="0" err="1" smtClean="0">
                <a:latin typeface="Times New Roman" pitchFamily="18" charset="0"/>
              </a:rPr>
              <a:t>newValue</a:t>
            </a:r>
            <a:r>
              <a:rPr lang="en-US" altLang="zh-CN" sz="2400" b="1" dirty="0" smtClean="0">
                <a:latin typeface="Times New Roman" pitchFamily="18" charset="0"/>
              </a:rPr>
              <a:t>);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void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</a:rPr>
              <a:t>currentValue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(String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</a:rPr>
              <a:t>tickerSymbol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, double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</a:rPr>
              <a:t>newValue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);</a:t>
            </a:r>
            <a:r>
              <a:rPr lang="en-US" altLang="zh-CN" sz="2400" b="1" dirty="0" smtClean="0">
                <a:latin typeface="Times New Roman" pitchFamily="18" charset="0"/>
              </a:rPr>
              <a:t>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}</a:t>
            </a:r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3707904" y="4725144"/>
            <a:ext cx="711696" cy="43234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457200" y="5157192"/>
            <a:ext cx="821769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 smtClean="0"/>
              <a:t>interface </a:t>
            </a:r>
            <a:r>
              <a:rPr lang="en-US" altLang="zh-CN" b="1" dirty="0" err="1"/>
              <a:t>StockTracker</a:t>
            </a:r>
            <a:r>
              <a:rPr lang="en-US" altLang="zh-CN" b="1" dirty="0"/>
              <a:t> extends </a:t>
            </a:r>
            <a:r>
              <a:rPr lang="en-US" altLang="zh-CN" b="1" dirty="0" err="1"/>
              <a:t>StockWatcher</a:t>
            </a:r>
            <a:r>
              <a:rPr lang="en-US" altLang="zh-CN" b="1" dirty="0"/>
              <a:t> {</a:t>
            </a:r>
          </a:p>
          <a:p>
            <a:r>
              <a:rPr lang="en-US" altLang="zh-CN" b="1" dirty="0"/>
              <a:t>    void </a:t>
            </a:r>
            <a:r>
              <a:rPr lang="en-US" altLang="zh-CN" b="1" dirty="0" err="1"/>
              <a:t>currentValue</a:t>
            </a:r>
            <a:r>
              <a:rPr lang="en-US" altLang="zh-CN" b="1" dirty="0"/>
              <a:t>(String </a:t>
            </a:r>
            <a:r>
              <a:rPr lang="en-US" altLang="zh-CN" b="1" dirty="0" err="1"/>
              <a:t>tickerSymbol</a:t>
            </a:r>
            <a:r>
              <a:rPr lang="en-US" altLang="zh-CN" b="1" dirty="0"/>
              <a:t>, double </a:t>
            </a:r>
            <a:r>
              <a:rPr lang="en-US" altLang="zh-CN" b="1" dirty="0" err="1"/>
              <a:t>newValue</a:t>
            </a:r>
            <a:r>
              <a:rPr lang="en-US" altLang="zh-CN" b="1" dirty="0"/>
              <a:t>);</a:t>
            </a:r>
          </a:p>
          <a:p>
            <a:r>
              <a:rPr lang="en-US" altLang="zh-CN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animBg="1"/>
      <p:bldP spid="8397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7D533E9D-E8AD-45CF-88D0-6F63B45734E8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21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2253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类分组</a:t>
            </a:r>
            <a:r>
              <a:rPr lang="en-US" altLang="en-US" b="1" smtClean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</a:rPr>
              <a:t>package </a:t>
            </a:r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语句</a:t>
            </a:r>
          </a:p>
        </p:txBody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590675"/>
            <a:ext cx="8435975" cy="493395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</a:t>
            </a:r>
            <a:r>
              <a:rPr lang="zh-CN" altLang="en-US" sz="2800" b="1" dirty="0" smtClean="0">
                <a:solidFill>
                  <a:schemeClr val="accent2"/>
                </a:solidFill>
                <a:latin typeface="Times New Roman" pitchFamily="18" charset="0"/>
              </a:rPr>
              <a:t>包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</a:rPr>
              <a:t>(package)</a:t>
            </a:r>
            <a:r>
              <a:rPr lang="zh-CN" altLang="zh-CN" sz="2800" b="1" dirty="0" smtClean="0">
                <a:solidFill>
                  <a:schemeClr val="accent2"/>
                </a:solidFill>
                <a:latin typeface="Times New Roman" pitchFamily="18" charset="0"/>
              </a:rPr>
              <a:t>是相关类与接口的一个集合，它提供访问控制与命名空间管理。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</a:t>
            </a:r>
            <a:r>
              <a:rPr lang="zh-CN" altLang="en-US" sz="2800" b="1" dirty="0" smtClean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</a:rPr>
              <a:t>Java</a:t>
            </a:r>
            <a:r>
              <a:rPr lang="zh-CN" altLang="zh-CN" sz="2800" b="1" dirty="0" smtClean="0">
                <a:solidFill>
                  <a:schemeClr val="accent2"/>
                </a:solidFill>
                <a:latin typeface="Times New Roman" pitchFamily="18" charset="0"/>
              </a:rPr>
              <a:t>平台中的类与接口都是根据功能以</a:t>
            </a:r>
            <a:r>
              <a:rPr lang="zh-CN" altLang="en-US" sz="2800" b="1" dirty="0" smtClean="0">
                <a:solidFill>
                  <a:schemeClr val="accent2"/>
                </a:solidFill>
                <a:latin typeface="Times New Roman" pitchFamily="18" charset="0"/>
              </a:rPr>
              <a:t>包组织的。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</a:t>
            </a:r>
            <a:r>
              <a:rPr lang="zh-CN" altLang="en-US" sz="2800" b="1" dirty="0" smtClean="0">
                <a:solidFill>
                  <a:schemeClr val="accent2"/>
                </a:solidFill>
                <a:latin typeface="Times New Roman" pitchFamily="18" charset="0"/>
              </a:rPr>
              <a:t>包机制的好处：</a:t>
            </a:r>
          </a:p>
          <a:p>
            <a:pPr lvl="1" eaLnBrk="1" hangingPunct="1">
              <a:buFontTx/>
              <a:buChar char="•"/>
            </a:pPr>
            <a:r>
              <a:rPr lang="zh-CN" altLang="en-US" b="1" dirty="0" smtClean="0">
                <a:solidFill>
                  <a:schemeClr val="accent2"/>
                </a:solidFill>
                <a:latin typeface="Times New Roman" pitchFamily="18" charset="0"/>
              </a:rPr>
              <a:t>程序员容易确定包中的类是相关的，并且容易根据所需的功能找到相应的类。</a:t>
            </a:r>
          </a:p>
          <a:p>
            <a:pPr lvl="1" eaLnBrk="1" hangingPunct="1">
              <a:buFontTx/>
              <a:buChar char="•"/>
            </a:pPr>
            <a:r>
              <a:rPr lang="zh-CN" altLang="en-US" b="1" dirty="0" smtClean="0">
                <a:solidFill>
                  <a:schemeClr val="accent2"/>
                </a:solidFill>
                <a:latin typeface="Times New Roman" pitchFamily="18" charset="0"/>
              </a:rPr>
              <a:t>每个包都创建一个新的命名空间，因此不同包中的类名不会冲突。</a:t>
            </a:r>
          </a:p>
          <a:p>
            <a:pPr lvl="1" eaLnBrk="1" hangingPunct="1">
              <a:buFontTx/>
              <a:buChar char="•"/>
            </a:pPr>
            <a:r>
              <a:rPr lang="zh-CN" altLang="en-US" b="1" dirty="0" smtClean="0">
                <a:solidFill>
                  <a:schemeClr val="accent2"/>
                </a:solidFill>
                <a:latin typeface="Times New Roman" pitchFamily="18" charset="0"/>
              </a:rPr>
              <a:t>同一个包中的类之间有比较宽松的访问控制。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10A1CCB0-5EA7-4BCC-A22A-E368941276B4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22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1357313" y="727075"/>
            <a:ext cx="3200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4000" b="1">
                <a:solidFill>
                  <a:schemeClr val="accent2"/>
                </a:solidFill>
              </a:rPr>
              <a:t>包的定义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323528" y="1752600"/>
            <a:ext cx="8641085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sz="2800" b="1" dirty="0">
                <a:solidFill>
                  <a:schemeClr val="accent2"/>
                </a:solidFill>
              </a:rPr>
              <a:t>用</a:t>
            </a:r>
            <a:r>
              <a:rPr lang="en-US" altLang="zh-CN" sz="2800" b="1" dirty="0">
                <a:solidFill>
                  <a:schemeClr val="accent2"/>
                </a:solidFill>
              </a:rPr>
              <a:t>package</a:t>
            </a:r>
            <a:r>
              <a:rPr lang="zh-CN" altLang="en-US" sz="2800" b="1" dirty="0">
                <a:solidFill>
                  <a:schemeClr val="accent2"/>
                </a:solidFill>
              </a:rPr>
              <a:t>语句指定源文件中的类属于一个特定包：  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accent2"/>
                </a:solidFill>
              </a:rPr>
              <a:t>         </a:t>
            </a:r>
            <a:r>
              <a:rPr lang="en-US" altLang="zh-CN" sz="2800" b="1" dirty="0">
                <a:solidFill>
                  <a:schemeClr val="accent2"/>
                </a:solidFill>
              </a:rPr>
              <a:t>package   </a:t>
            </a:r>
            <a:r>
              <a:rPr lang="zh-CN" altLang="en-US" sz="2800" b="1" dirty="0">
                <a:solidFill>
                  <a:schemeClr val="accent2"/>
                </a:solidFill>
              </a:rPr>
              <a:t>包名  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zh-CN" altLang="en-US" sz="2800" b="1" dirty="0">
                <a:solidFill>
                  <a:schemeClr val="accent2"/>
                </a:solidFill>
              </a:rPr>
              <a:t>包定义语句在每个源程序中只能有一条，即一个类只能属于一个包。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zh-CN" altLang="en-US" sz="2800" b="1" dirty="0">
                <a:solidFill>
                  <a:schemeClr val="accent2"/>
                </a:solidFill>
              </a:rPr>
              <a:t>包定义语句必须在程序的第一行（之前可有空格及注释）。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zh-CN" altLang="en-US" sz="2800" b="1" dirty="0">
                <a:solidFill>
                  <a:schemeClr val="accent2"/>
                </a:solidFill>
              </a:rPr>
              <a:t>包名用</a:t>
            </a:r>
            <a:r>
              <a:rPr lang="en-US" altLang="zh-CN" sz="2800" b="1" dirty="0">
                <a:solidFill>
                  <a:schemeClr val="accent2"/>
                </a:solidFill>
              </a:rPr>
              <a:t>“.” </a:t>
            </a:r>
            <a:r>
              <a:rPr lang="zh-CN" altLang="en-US" sz="2800" b="1" dirty="0">
                <a:solidFill>
                  <a:schemeClr val="accent2"/>
                </a:solidFill>
              </a:rPr>
              <a:t>分隔。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AD35C675-1D7E-4C67-8AE4-CFFAAE9A216F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23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1403350" y="649288"/>
            <a:ext cx="63833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4000" b="1">
                <a:solidFill>
                  <a:schemeClr val="accent2"/>
                </a:solidFill>
              </a:rPr>
              <a:t>包成员的使用</a:t>
            </a:r>
            <a:r>
              <a:rPr lang="en-US" altLang="zh-CN" sz="4000" b="1">
                <a:solidFill>
                  <a:schemeClr val="accent2"/>
                </a:solidFill>
              </a:rPr>
              <a:t>import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755576" y="1484784"/>
            <a:ext cx="8083624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sz="2800" b="1" dirty="0">
                <a:solidFill>
                  <a:schemeClr val="accent2"/>
                </a:solidFill>
              </a:rPr>
              <a:t>将</a:t>
            </a:r>
            <a:r>
              <a:rPr lang="en-US" altLang="zh-CN" sz="2800" b="1" dirty="0">
                <a:solidFill>
                  <a:schemeClr val="accent2"/>
                </a:solidFill>
              </a:rPr>
              <a:t>package</a:t>
            </a:r>
            <a:r>
              <a:rPr lang="zh-CN" altLang="en-US" sz="2800" b="1" dirty="0">
                <a:solidFill>
                  <a:schemeClr val="accent2"/>
                </a:solidFill>
              </a:rPr>
              <a:t>引入源程序，格式：</a:t>
            </a:r>
          </a:p>
          <a:p>
            <a:r>
              <a:rPr lang="zh-CN" altLang="en-US" sz="2800" b="1" dirty="0">
                <a:solidFill>
                  <a:schemeClr val="accent2"/>
                </a:solidFill>
              </a:rPr>
              <a:t>	</a:t>
            </a:r>
            <a:r>
              <a:rPr lang="en-US" altLang="zh-CN" sz="2800" b="1" dirty="0">
                <a:solidFill>
                  <a:schemeClr val="accent2"/>
                </a:solidFill>
              </a:rPr>
              <a:t>import   </a:t>
            </a:r>
            <a:r>
              <a:rPr lang="zh-CN" altLang="zh-CN" sz="2800" b="1" dirty="0">
                <a:solidFill>
                  <a:schemeClr val="accent2"/>
                </a:solidFill>
              </a:rPr>
              <a:t>包名.*；</a:t>
            </a:r>
          </a:p>
          <a:p>
            <a:r>
              <a:rPr lang="zh-CN" altLang="zh-CN" sz="2800" b="1" dirty="0">
                <a:solidFill>
                  <a:schemeClr val="accent2"/>
                </a:solidFill>
              </a:rPr>
              <a:t>	</a:t>
            </a:r>
            <a:r>
              <a:rPr lang="en-US" altLang="zh-CN" sz="2800" b="1" dirty="0">
                <a:solidFill>
                  <a:schemeClr val="accent2"/>
                </a:solidFill>
              </a:rPr>
              <a:t>import   </a:t>
            </a:r>
            <a:r>
              <a:rPr lang="zh-CN" altLang="zh-CN" sz="2800" b="1" dirty="0">
                <a:solidFill>
                  <a:schemeClr val="accent2"/>
                </a:solidFill>
              </a:rPr>
              <a:t>包名. 类名；</a:t>
            </a:r>
          </a:p>
          <a:p>
            <a:r>
              <a:rPr lang="zh-CN" altLang="en-US" sz="2800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zh-CN" sz="2800" b="1" dirty="0">
                <a:solidFill>
                  <a:schemeClr val="accent2"/>
                </a:solidFill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</a:rPr>
              <a:t>import</a:t>
            </a:r>
            <a:r>
              <a:rPr lang="zh-CN" altLang="zh-CN" sz="2800" b="1" dirty="0">
                <a:solidFill>
                  <a:schemeClr val="accent2"/>
                </a:solidFill>
              </a:rPr>
              <a:t>语句必须在源程序之前，在</a:t>
            </a:r>
            <a:r>
              <a:rPr lang="en-US" altLang="zh-CN" sz="2800" b="1" dirty="0">
                <a:solidFill>
                  <a:schemeClr val="accent2"/>
                </a:solidFill>
              </a:rPr>
              <a:t>package</a:t>
            </a:r>
            <a:r>
              <a:rPr lang="zh-CN" altLang="zh-CN" sz="2800" b="1" dirty="0">
                <a:solidFill>
                  <a:schemeClr val="accent2"/>
                </a:solidFill>
              </a:rPr>
              <a:t>声明之后。</a:t>
            </a:r>
          </a:p>
          <a:p>
            <a:r>
              <a:rPr lang="zh-CN" altLang="zh-CN" sz="2800" b="1" dirty="0">
                <a:solidFill>
                  <a:schemeClr val="accent2"/>
                </a:solidFill>
              </a:rPr>
              <a:t>	[</a:t>
            </a:r>
            <a:r>
              <a:rPr lang="en-US" altLang="zh-CN" sz="2800" b="1" dirty="0">
                <a:solidFill>
                  <a:schemeClr val="accent2"/>
                </a:solidFill>
              </a:rPr>
              <a:t>package ……]     //</a:t>
            </a:r>
            <a:r>
              <a:rPr lang="zh-CN" altLang="zh-CN" sz="2800" b="1" dirty="0">
                <a:solidFill>
                  <a:schemeClr val="accent2"/>
                </a:solidFill>
              </a:rPr>
              <a:t>缺省是</a:t>
            </a:r>
            <a:r>
              <a:rPr lang="en-US" altLang="zh-CN" sz="2800" b="1" dirty="0">
                <a:solidFill>
                  <a:schemeClr val="accent2"/>
                </a:solidFill>
              </a:rPr>
              <a:t>package . </a:t>
            </a:r>
          </a:p>
          <a:p>
            <a:r>
              <a:rPr lang="en-US" altLang="zh-CN" sz="2800" b="1" dirty="0">
                <a:solidFill>
                  <a:schemeClr val="accent2"/>
                </a:solidFill>
              </a:rPr>
              <a:t>	[import ……]        //</a:t>
            </a:r>
            <a:r>
              <a:rPr lang="zh-CN" altLang="zh-CN" sz="2800" b="1" dirty="0">
                <a:solidFill>
                  <a:schemeClr val="accent2"/>
                </a:solidFill>
              </a:rPr>
              <a:t>缺省是</a:t>
            </a:r>
            <a:r>
              <a:rPr lang="en-US" altLang="zh-CN" sz="2800" b="1" dirty="0">
                <a:solidFill>
                  <a:schemeClr val="accent2"/>
                </a:solidFill>
              </a:rPr>
              <a:t>import java.lang.*</a:t>
            </a:r>
          </a:p>
          <a:p>
            <a:r>
              <a:rPr lang="en-US" altLang="zh-CN" sz="2800" b="1" dirty="0">
                <a:solidFill>
                  <a:schemeClr val="accent2"/>
                </a:solidFill>
              </a:rPr>
              <a:t>	[</a:t>
            </a:r>
            <a:r>
              <a:rPr lang="zh-CN" altLang="zh-CN" sz="2800" b="1" dirty="0">
                <a:solidFill>
                  <a:schemeClr val="accent2"/>
                </a:solidFill>
              </a:rPr>
              <a:t>类声明</a:t>
            </a:r>
            <a:r>
              <a:rPr lang="zh-CN" altLang="en-US" sz="2800" b="1" dirty="0">
                <a:solidFill>
                  <a:schemeClr val="accent2"/>
                </a:solidFill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</a:rPr>
              <a:t>……</a:t>
            </a:r>
            <a:r>
              <a:rPr lang="zh-CN" altLang="zh-CN" sz="2800" b="1" dirty="0">
                <a:solidFill>
                  <a:schemeClr val="accent2"/>
                </a:solidFill>
              </a:rPr>
              <a:t>]</a:t>
            </a:r>
          </a:p>
          <a:p>
            <a:r>
              <a:rPr lang="en-US" altLang="zh-CN" sz="2800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sz="2800" b="1" dirty="0">
                <a:solidFill>
                  <a:schemeClr val="accent2"/>
                </a:solidFill>
                <a:sym typeface="Wingdings" pitchFamily="2" charset="2"/>
              </a:rPr>
              <a:t>引入其他类的静态成员</a:t>
            </a:r>
            <a:r>
              <a:rPr lang="zh-CN" altLang="en-US" sz="2800" b="1" dirty="0">
                <a:solidFill>
                  <a:schemeClr val="accent2"/>
                </a:solidFill>
              </a:rPr>
              <a:t>：</a:t>
            </a:r>
          </a:p>
          <a:p>
            <a:r>
              <a:rPr lang="zh-CN" altLang="en-US" sz="2800" b="1" dirty="0">
                <a:solidFill>
                  <a:schemeClr val="accent2"/>
                </a:solidFill>
              </a:rPr>
              <a:t>	  </a:t>
            </a:r>
            <a:r>
              <a:rPr lang="en-US" altLang="zh-CN" sz="2800" b="1" dirty="0">
                <a:solidFill>
                  <a:schemeClr val="accent2"/>
                </a:solidFill>
              </a:rPr>
              <a:t>import  static ……</a:t>
            </a:r>
            <a:endParaRPr lang="zh-CN" altLang="zh-CN" sz="2800" b="1" dirty="0">
              <a:solidFill>
                <a:schemeClr val="accent2"/>
              </a:solidFill>
            </a:endParaRPr>
          </a:p>
          <a:p>
            <a:r>
              <a:rPr lang="zh-CN" altLang="en-US" sz="2800" b="1" dirty="0">
                <a:solidFill>
                  <a:schemeClr val="accent2"/>
                </a:solidFill>
              </a:rPr>
              <a:t>例如：</a:t>
            </a:r>
            <a:r>
              <a:rPr lang="en-US" altLang="zh-CN" sz="2800" b="1" dirty="0">
                <a:solidFill>
                  <a:schemeClr val="accent2"/>
                </a:solidFill>
              </a:rPr>
              <a:t>import  static java.lang.Math.*</a:t>
            </a:r>
            <a:r>
              <a:rPr lang="zh-CN" altLang="zh-CN" sz="2800" b="1" dirty="0">
                <a:solidFill>
                  <a:schemeClr val="accent2"/>
                </a:solidFill>
              </a:rPr>
              <a:t>；</a:t>
            </a:r>
            <a:endParaRPr lang="en-US" altLang="zh-CN" sz="2800" dirty="0"/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7631113" y="6500813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  <a:ea typeface="楷体_GB2312"/>
                <a:cs typeface="楷体_GB2312"/>
              </a:rPr>
              <a:t>5-6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11154E1F-FA6D-40C1-B95B-CC24BDEBCCD8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24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smtClean="0">
                <a:solidFill>
                  <a:schemeClr val="accent2"/>
                </a:solidFill>
              </a:rPr>
              <a:t>包名与包中类的存储位置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sz="28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</a:t>
            </a:r>
            <a:r>
              <a:rPr lang="zh-CN" altLang="en-US" sz="2800" b="1" smtClean="0">
                <a:solidFill>
                  <a:schemeClr val="accent2"/>
                </a:solidFill>
                <a:latin typeface="Times New Roman" pitchFamily="18" charset="0"/>
              </a:rPr>
              <a:t>包分隔符相当于目录分隔符，包存储的路径由包根路径加上包名指明的路径组成。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8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</a:t>
            </a:r>
            <a:r>
              <a:rPr lang="zh-CN" altLang="en-US" sz="2800" b="1" smtClean="0">
                <a:solidFill>
                  <a:schemeClr val="accent2"/>
                </a:solidFill>
                <a:latin typeface="Times New Roman" pitchFamily="18" charset="0"/>
              </a:rPr>
              <a:t>包的根路径由</a:t>
            </a:r>
            <a:r>
              <a:rPr lang="en-US" altLang="zh-CN" sz="2800" b="1" smtClean="0">
                <a:solidFill>
                  <a:schemeClr val="accent2"/>
                </a:solidFill>
                <a:latin typeface="Times New Roman" pitchFamily="18" charset="0"/>
              </a:rPr>
              <a:t>CLASSPATH</a:t>
            </a:r>
            <a:r>
              <a:rPr lang="zh-CN" altLang="zh-CN" sz="2800" b="1" smtClean="0">
                <a:solidFill>
                  <a:schemeClr val="accent2"/>
                </a:solidFill>
                <a:latin typeface="Times New Roman" pitchFamily="18" charset="0"/>
              </a:rPr>
              <a:t>环境变量指出。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800" b="1" smtClean="0">
                <a:solidFill>
                  <a:schemeClr val="accent2"/>
                </a:solidFill>
                <a:latin typeface="Times New Roman" pitchFamily="18" charset="0"/>
              </a:rPr>
              <a:t>package abc.financeDept</a:t>
            </a:r>
            <a:endParaRPr lang="zh-CN" altLang="zh-CN" sz="2800" b="1" smtClean="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zh-CN" altLang="zh-CN" sz="2800" b="1" smtClean="0">
                <a:solidFill>
                  <a:schemeClr val="accent2"/>
                </a:solidFill>
                <a:latin typeface="Times New Roman" pitchFamily="18" charset="0"/>
              </a:rPr>
              <a:t>%</a:t>
            </a:r>
            <a:r>
              <a:rPr lang="en-US" altLang="zh-CN" sz="2800" b="1" smtClean="0">
                <a:solidFill>
                  <a:schemeClr val="accent2"/>
                </a:solidFill>
                <a:latin typeface="Times New Roman" pitchFamily="18" charset="0"/>
              </a:rPr>
              <a:t>CLASSPATH%\abc\financeDept</a:t>
            </a:r>
            <a:endParaRPr lang="en-US" altLang="zh-CN" sz="2800" smtClean="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endParaRPr lang="en-US" altLang="zh-CN" sz="280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81B73DF2-E79B-476B-9C2E-FDC898765BAA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25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406400" y="228600"/>
            <a:ext cx="85582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zh-CN" altLang="en-US" sz="4000" b="1">
                <a:solidFill>
                  <a:schemeClr val="accent2"/>
                </a:solidFill>
              </a:rPr>
              <a:t>源文件</a:t>
            </a:r>
            <a:r>
              <a:rPr lang="en-US" altLang="zh-CN" sz="4000" b="1">
                <a:solidFill>
                  <a:schemeClr val="accent2"/>
                </a:solidFill>
              </a:rPr>
              <a:t>(.java)</a:t>
            </a:r>
            <a:r>
              <a:rPr lang="zh-CN" altLang="en-US" sz="4000" b="1">
                <a:solidFill>
                  <a:schemeClr val="accent2"/>
                </a:solidFill>
              </a:rPr>
              <a:t>与类文件</a:t>
            </a:r>
            <a:r>
              <a:rPr lang="en-US" altLang="zh-CN" sz="4000" b="1">
                <a:solidFill>
                  <a:schemeClr val="accent2"/>
                </a:solidFill>
              </a:rPr>
              <a:t>(.class)</a:t>
            </a:r>
            <a:r>
              <a:rPr lang="zh-CN" altLang="en-US" sz="4000" b="1">
                <a:solidFill>
                  <a:schemeClr val="accent2"/>
                </a:solidFill>
              </a:rPr>
              <a:t>的管理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838200" y="1600200"/>
            <a:ext cx="60721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3200" b="1">
                <a:solidFill>
                  <a:schemeClr val="accent2"/>
                </a:solidFill>
                <a:latin typeface="Tahoma" pitchFamily="34" charset="0"/>
                <a:sym typeface="Wingdings" pitchFamily="2" charset="2"/>
              </a:rPr>
              <a:t></a:t>
            </a:r>
            <a:r>
              <a:rPr lang="zh-CN" altLang="en-US" b="1">
                <a:solidFill>
                  <a:schemeClr val="accent2"/>
                </a:solidFill>
              </a:rPr>
              <a:t>源文件可以按照包名指明的路径放置。如</a:t>
            </a:r>
          </a:p>
        </p:txBody>
      </p:sp>
      <p:pic>
        <p:nvPicPr>
          <p:cNvPr id="26629" name="Picture 5" descr="packag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09800"/>
            <a:ext cx="6400800" cy="193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3400" y="4191000"/>
            <a:ext cx="6605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accent2"/>
                </a:solidFill>
              </a:rPr>
              <a:t>   </a:t>
            </a:r>
            <a:r>
              <a:rPr lang="en-US" altLang="zh-CN" sz="3200" b="1">
                <a:solidFill>
                  <a:schemeClr val="accent2"/>
                </a:solidFill>
                <a:latin typeface="Tahoma" pitchFamily="34" charset="0"/>
                <a:sym typeface="Wingdings" pitchFamily="2" charset="2"/>
              </a:rPr>
              <a:t></a:t>
            </a:r>
            <a:r>
              <a:rPr lang="zh-CN" altLang="en-US" b="1">
                <a:solidFill>
                  <a:schemeClr val="accent2"/>
                </a:solidFill>
              </a:rPr>
              <a:t>类文件也将放在反映包名的一系列目录下。</a:t>
            </a:r>
          </a:p>
        </p:txBody>
      </p:sp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876800"/>
            <a:ext cx="5638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9F04BE7B-D86D-45DF-B57C-42AC7BAC70B4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26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pic>
        <p:nvPicPr>
          <p:cNvPr id="2765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2330" y="2204864"/>
            <a:ext cx="7463230" cy="3168352"/>
          </a:xfrm>
        </p:spPr>
      </p:pic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822325" y="1697038"/>
            <a:ext cx="719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accent2"/>
                </a:solidFill>
              </a:rPr>
              <a:t>一般将源文件与类文件分别存放，可采用如下方式：</a:t>
            </a:r>
          </a:p>
        </p:txBody>
      </p:sp>
      <p:sp>
        <p:nvSpPr>
          <p:cNvPr id="27653" name="Rectangle 7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86775" cy="1143000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源文件</a:t>
            </a:r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</a:rPr>
              <a:t>(.java)</a:t>
            </a:r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与类文件</a:t>
            </a:r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</a:rPr>
              <a:t>(.class)</a:t>
            </a:r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的管理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91289AEC-D41E-4CE3-A511-52368B1BF45F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27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2041525" y="8588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1331913" y="639763"/>
            <a:ext cx="34829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accent2"/>
                </a:solidFill>
              </a:rPr>
              <a:t>枚举类型</a:t>
            </a:r>
          </a:p>
        </p:txBody>
      </p:sp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1258888" y="1484313"/>
            <a:ext cx="75279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b="1">
                <a:solidFill>
                  <a:schemeClr val="accent2"/>
                </a:solidFill>
              </a:rPr>
              <a:t>一个枚举的声明实际上是定义了一个类。</a:t>
            </a:r>
            <a:endParaRPr lang="en-US" altLang="zh-CN" b="1">
              <a:solidFill>
                <a:schemeClr val="accent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>
                <a:solidFill>
                  <a:schemeClr val="accent2"/>
                </a:solidFill>
              </a:rPr>
              <a:t>[public] enum </a:t>
            </a:r>
            <a:r>
              <a:rPr lang="zh-CN" altLang="en-US" b="1">
                <a:solidFill>
                  <a:schemeClr val="accent2"/>
                </a:solidFill>
              </a:rPr>
              <a:t>枚举类型名 </a:t>
            </a:r>
            <a:r>
              <a:rPr lang="en-US" altLang="zh-CN" b="1">
                <a:solidFill>
                  <a:schemeClr val="accent2"/>
                </a:solidFill>
              </a:rPr>
              <a:t>[implements </a:t>
            </a:r>
            <a:r>
              <a:rPr lang="zh-CN" altLang="en-US" b="1">
                <a:solidFill>
                  <a:schemeClr val="accent2"/>
                </a:solidFill>
              </a:rPr>
              <a:t>接口名表</a:t>
            </a:r>
            <a:r>
              <a:rPr lang="en-US" altLang="zh-CN" b="1">
                <a:solidFill>
                  <a:schemeClr val="accent2"/>
                </a:solidFill>
              </a:rPr>
              <a:t>]</a:t>
            </a:r>
            <a:r>
              <a:rPr lang="zh-CN" altLang="en-US" b="1">
                <a:solidFill>
                  <a:schemeClr val="accent2"/>
                </a:solidFill>
              </a:rPr>
              <a:t> </a:t>
            </a:r>
            <a:r>
              <a:rPr lang="en-US" altLang="zh-CN" b="1">
                <a:solidFill>
                  <a:schemeClr val="accent2"/>
                </a:solidFill>
              </a:rPr>
              <a:t>{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>
                <a:solidFill>
                  <a:schemeClr val="accent2"/>
                </a:solidFill>
              </a:rPr>
              <a:t>	</a:t>
            </a:r>
            <a:r>
              <a:rPr lang="zh-CN" altLang="en-US" b="1">
                <a:solidFill>
                  <a:schemeClr val="accent2"/>
                </a:solidFill>
              </a:rPr>
              <a:t>枚举常量定义</a:t>
            </a:r>
            <a:endParaRPr lang="en-US" altLang="zh-CN" b="1">
              <a:solidFill>
                <a:schemeClr val="accent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>
                <a:solidFill>
                  <a:schemeClr val="accent2"/>
                </a:solidFill>
              </a:rPr>
              <a:t>	[</a:t>
            </a:r>
            <a:r>
              <a:rPr lang="zh-CN" altLang="en-US" b="1">
                <a:solidFill>
                  <a:schemeClr val="accent2"/>
                </a:solidFill>
              </a:rPr>
              <a:t>枚举体定义</a:t>
            </a:r>
            <a:r>
              <a:rPr lang="en-US" altLang="zh-CN" b="1">
                <a:solidFill>
                  <a:schemeClr val="accent2"/>
                </a:solidFill>
              </a:rPr>
              <a:t>]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1">
                <a:solidFill>
                  <a:schemeClr val="accent2"/>
                </a:solidFill>
              </a:rPr>
              <a:t>}</a:t>
            </a:r>
            <a:endParaRPr lang="zh-CN" altLang="en-US" b="1">
              <a:solidFill>
                <a:schemeClr val="accent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1">
                <a:solidFill>
                  <a:schemeClr val="accent2"/>
                </a:solidFill>
                <a:sym typeface="Wingdings" pitchFamily="2" charset="2"/>
              </a:rPr>
              <a:t>枚举类型与类一样，也可以实现接口</a:t>
            </a:r>
            <a:r>
              <a:rPr lang="zh-CN" altLang="en-US" b="1">
                <a:solidFill>
                  <a:schemeClr val="accent2"/>
                </a:solidFill>
              </a:rPr>
              <a:t>。</a:t>
            </a:r>
            <a:endParaRPr lang="en-US" altLang="zh-CN" b="1">
              <a:solidFill>
                <a:schemeClr val="accent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1">
                <a:solidFill>
                  <a:schemeClr val="accent2"/>
                </a:solidFill>
                <a:sym typeface="Wingdings" pitchFamily="2" charset="2"/>
              </a:rPr>
              <a:t>所有的枚举类型都隐含地继承了</a:t>
            </a:r>
            <a:r>
              <a:rPr lang="en-US" altLang="zh-CN" b="1">
                <a:solidFill>
                  <a:schemeClr val="accent2"/>
                </a:solidFill>
                <a:sym typeface="Wingdings" pitchFamily="2" charset="2"/>
              </a:rPr>
              <a:t>java.lang.Enum</a:t>
            </a:r>
            <a:r>
              <a:rPr lang="zh-CN" altLang="en-US" b="1">
                <a:solidFill>
                  <a:schemeClr val="accent2"/>
                </a:solidFill>
                <a:sym typeface="Wingdings" pitchFamily="2" charset="2"/>
              </a:rPr>
              <a:t>类，由于</a:t>
            </a:r>
            <a:r>
              <a:rPr lang="en-US" altLang="zh-CN" b="1">
                <a:solidFill>
                  <a:schemeClr val="accent2"/>
                </a:solidFill>
                <a:sym typeface="Wingdings" pitchFamily="2" charset="2"/>
              </a:rPr>
              <a:t>Java</a:t>
            </a:r>
            <a:r>
              <a:rPr lang="zh-CN" altLang="en-US" b="1">
                <a:solidFill>
                  <a:schemeClr val="accent2"/>
                </a:solidFill>
                <a:sym typeface="Wingdings" pitchFamily="2" charset="2"/>
              </a:rPr>
              <a:t>不支持多继承，所以枚举类型的声明中不能再继承任何类。</a:t>
            </a:r>
            <a:endParaRPr lang="en-US" altLang="zh-CN" b="1">
              <a:solidFill>
                <a:schemeClr val="accent2"/>
              </a:solidFill>
              <a:sym typeface="Wingdings" pitchFamily="2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1">
                <a:solidFill>
                  <a:schemeClr val="accent2"/>
                </a:solidFill>
                <a:sym typeface="Wingdings" pitchFamily="2" charset="2"/>
              </a:rPr>
              <a:t>枚举类型实际上是具有固定实例的特殊类。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505CA5C5-B0FA-40BF-BFD8-57316E0FEC0B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28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2041525" y="8588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331913" y="639763"/>
            <a:ext cx="34829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accent2"/>
                </a:solidFill>
              </a:rPr>
              <a:t>枚举类型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1043608" y="1568981"/>
            <a:ext cx="7743205" cy="460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b="1" dirty="0">
                <a:solidFill>
                  <a:schemeClr val="accent2"/>
                </a:solidFill>
              </a:rPr>
              <a:t>每个枚举常量都将与一个整数值相对应。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b="1" dirty="0">
                <a:solidFill>
                  <a:schemeClr val="accent2"/>
                </a:solidFill>
              </a:rPr>
              <a:t>枚举类型的构造方法只能定义为</a:t>
            </a:r>
            <a:r>
              <a:rPr lang="en-US" altLang="zh-CN" b="1" dirty="0">
                <a:solidFill>
                  <a:schemeClr val="accent2"/>
                </a:solidFill>
              </a:rPr>
              <a:t>private</a:t>
            </a:r>
            <a:r>
              <a:rPr lang="zh-CN" altLang="en-US" b="1" dirty="0">
                <a:solidFill>
                  <a:schemeClr val="accent2"/>
                </a:solidFill>
              </a:rPr>
              <a:t>（默认）。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chemeClr val="accent2"/>
                </a:solidFill>
                <a:sym typeface="Wingdings" pitchFamily="2" charset="2"/>
              </a:rPr>
              <a:t>枚举类型的方法</a:t>
            </a:r>
            <a:r>
              <a:rPr lang="zh-CN" altLang="en-US" b="1" dirty="0" smtClean="0">
                <a:solidFill>
                  <a:schemeClr val="accent2"/>
                </a:solidFill>
                <a:sym typeface="Wingdings" pitchFamily="2" charset="2"/>
              </a:rPr>
              <a:t>：</a:t>
            </a:r>
            <a:endParaRPr lang="en-US" altLang="zh-CN" b="1" dirty="0" smtClean="0">
              <a:solidFill>
                <a:schemeClr val="accent2"/>
              </a:solidFill>
              <a:sym typeface="Wingdings" pitchFamily="2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dirty="0" smtClean="0">
                <a:solidFill>
                  <a:schemeClr val="accent2"/>
                </a:solidFill>
                <a:sym typeface="Wingdings" pitchFamily="2" charset="2"/>
              </a:rPr>
              <a:t>equals</a:t>
            </a:r>
            <a:r>
              <a:rPr lang="zh-CN" altLang="en-US" b="1" dirty="0" smtClean="0">
                <a:solidFill>
                  <a:schemeClr val="accent2"/>
                </a:solidFill>
                <a:sym typeface="Wingdings" pitchFamily="2" charset="2"/>
              </a:rPr>
              <a:t>：</a:t>
            </a:r>
            <a:r>
              <a:rPr lang="zh-CN" altLang="en-US" sz="2000" b="1" dirty="0" smtClean="0">
                <a:solidFill>
                  <a:schemeClr val="accent2"/>
                </a:solidFill>
                <a:sym typeface="Wingdings" pitchFamily="2" charset="2"/>
              </a:rPr>
              <a:t>如果传入对象等于此枚举常量时，返回</a:t>
            </a:r>
            <a:r>
              <a:rPr lang="en-US" altLang="zh-CN" sz="2000" b="1" dirty="0" smtClean="0">
                <a:solidFill>
                  <a:schemeClr val="accent2"/>
                </a:solidFill>
                <a:sym typeface="Wingdings" pitchFamily="2" charset="2"/>
              </a:rPr>
              <a:t>true</a:t>
            </a:r>
            <a:r>
              <a:rPr lang="zh-CN" altLang="en-US" sz="2000" b="1" dirty="0" smtClean="0">
                <a:solidFill>
                  <a:schemeClr val="accent2"/>
                </a:solidFill>
                <a:sym typeface="Wingdings" pitchFamily="2" charset="2"/>
              </a:rPr>
              <a:t>。</a:t>
            </a:r>
            <a:endParaRPr lang="en-US" altLang="zh-CN" sz="2000" b="1" dirty="0" smtClean="0">
              <a:solidFill>
                <a:schemeClr val="accent2"/>
              </a:solidFill>
              <a:sym typeface="Wingdings" pitchFamily="2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dirty="0" smtClean="0">
                <a:solidFill>
                  <a:schemeClr val="accent2"/>
                </a:solidFill>
                <a:sym typeface="Wingdings" pitchFamily="2" charset="2"/>
              </a:rPr>
              <a:t>name</a:t>
            </a:r>
            <a:r>
              <a:rPr lang="zh-CN" altLang="en-US" b="1" dirty="0">
                <a:solidFill>
                  <a:schemeClr val="accent2"/>
                </a:solidFill>
                <a:sym typeface="Wingdings" pitchFamily="2" charset="2"/>
              </a:rPr>
              <a:t>：</a:t>
            </a:r>
            <a:r>
              <a:rPr lang="zh-CN" altLang="en-US" sz="2000" b="1" dirty="0">
                <a:solidFill>
                  <a:schemeClr val="accent2"/>
                </a:solidFill>
                <a:sym typeface="Wingdings" pitchFamily="2" charset="2"/>
              </a:rPr>
              <a:t>返回此枚举常量的名称，在其枚举声明中对其进行声明。</a:t>
            </a:r>
            <a:endParaRPr lang="en-US" altLang="zh-CN" sz="2000" b="1" dirty="0" smtClean="0">
              <a:solidFill>
                <a:schemeClr val="accent2"/>
              </a:solidFill>
              <a:sym typeface="Wingdings" pitchFamily="2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dirty="0" smtClean="0">
                <a:solidFill>
                  <a:schemeClr val="accent2"/>
                </a:solidFill>
                <a:sym typeface="Wingdings" pitchFamily="2" charset="2"/>
              </a:rPr>
              <a:t>ordinal</a:t>
            </a:r>
            <a:r>
              <a:rPr lang="zh-CN" altLang="en-US" b="1" dirty="0">
                <a:solidFill>
                  <a:schemeClr val="accent2"/>
                </a:solidFill>
                <a:sym typeface="Wingdings" pitchFamily="2" charset="2"/>
              </a:rPr>
              <a:t>：</a:t>
            </a:r>
            <a:r>
              <a:rPr lang="zh-CN" altLang="en-US" sz="2000" b="1" dirty="0">
                <a:solidFill>
                  <a:schemeClr val="accent2"/>
                </a:solidFill>
                <a:sym typeface="Wingdings" pitchFamily="2" charset="2"/>
              </a:rPr>
              <a:t>返回枚举常量的序数（它在枚举声明中的位置，其中初始常量序数为零）。</a:t>
            </a:r>
            <a:endParaRPr lang="en-US" altLang="zh-CN" sz="2000" b="1" dirty="0" smtClean="0">
              <a:solidFill>
                <a:schemeClr val="accent2"/>
              </a:solidFill>
              <a:sym typeface="Wingdings" pitchFamily="2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dirty="0" err="1" smtClean="0">
                <a:solidFill>
                  <a:schemeClr val="accent2"/>
                </a:solidFill>
                <a:sym typeface="Wingdings" pitchFamily="2" charset="2"/>
              </a:rPr>
              <a:t>toString</a:t>
            </a:r>
            <a:r>
              <a:rPr lang="zh-CN" altLang="en-US" b="1" dirty="0">
                <a:solidFill>
                  <a:schemeClr val="accent2"/>
                </a:solidFill>
                <a:sym typeface="Wingdings" pitchFamily="2" charset="2"/>
              </a:rPr>
              <a:t>：</a:t>
            </a:r>
            <a:r>
              <a:rPr lang="zh-CN" altLang="en-US" sz="2000" b="1" dirty="0">
                <a:solidFill>
                  <a:schemeClr val="accent2"/>
                </a:solidFill>
                <a:sym typeface="Wingdings" pitchFamily="2" charset="2"/>
              </a:rPr>
              <a:t>返回枚举常量的名称，它包含在声明中。</a:t>
            </a:r>
            <a:endParaRPr lang="en-US" altLang="zh-CN" sz="2000" b="1" dirty="0" smtClean="0">
              <a:solidFill>
                <a:schemeClr val="accent2"/>
              </a:solidFill>
              <a:sym typeface="Wingdings" pitchFamily="2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b="1" dirty="0" smtClean="0">
                <a:solidFill>
                  <a:schemeClr val="accent2"/>
                </a:solidFill>
                <a:sym typeface="Wingdings" pitchFamily="2" charset="2"/>
              </a:rPr>
              <a:t>values</a:t>
            </a:r>
            <a:r>
              <a:rPr lang="zh-CN" altLang="en-US" b="1" dirty="0" smtClean="0">
                <a:solidFill>
                  <a:schemeClr val="accent2"/>
                </a:solidFill>
                <a:sym typeface="Wingdings" pitchFamily="2" charset="2"/>
              </a:rPr>
              <a:t>：</a:t>
            </a:r>
            <a:r>
              <a:rPr lang="zh-CN" altLang="en-US" sz="2000" b="1" dirty="0" smtClean="0">
                <a:solidFill>
                  <a:schemeClr val="accent2"/>
                </a:solidFill>
                <a:sym typeface="Wingdings" pitchFamily="2" charset="2"/>
              </a:rPr>
              <a:t>返回一个包含该枚举类型所有常量的数组。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zh-CN" altLang="en-US" b="1" dirty="0">
                <a:solidFill>
                  <a:schemeClr val="accent2"/>
                </a:solidFill>
                <a:sym typeface="Wingdings" pitchFamily="2" charset="2"/>
              </a:rPr>
              <a:t>枚举类型的变量也属于一种引用型变量。</a:t>
            </a:r>
            <a:endParaRPr lang="en-US" altLang="zh-CN" b="1" dirty="0">
              <a:solidFill>
                <a:schemeClr val="accent2"/>
              </a:solidFill>
              <a:sym typeface="Wingdings" pitchFamily="2" charset="2"/>
            </a:endParaRP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7631113" y="6500813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  <a:ea typeface="楷体_GB2312"/>
                <a:cs typeface="楷体_GB2312"/>
              </a:rPr>
              <a:t>5-18</a:t>
            </a:r>
            <a:r>
              <a:rPr lang="zh-CN" altLang="en-US" sz="1400" dirty="0">
                <a:solidFill>
                  <a:srgbClr val="C0C0C0"/>
                </a:solidFill>
                <a:ea typeface="楷体_GB2312"/>
                <a:cs typeface="楷体_GB2312"/>
              </a:rPr>
              <a:t>、</a:t>
            </a:r>
            <a:r>
              <a:rPr lang="en-US" altLang="zh-CN" sz="1400" dirty="0">
                <a:solidFill>
                  <a:srgbClr val="C0C0C0"/>
                </a:solidFill>
                <a:ea typeface="楷体_GB2312"/>
                <a:cs typeface="楷体_GB2312"/>
              </a:rPr>
              <a:t>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5B30F3B3-D1E1-4CEE-B8FA-005700AF74C2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29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2041525" y="8588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1331913" y="639763"/>
            <a:ext cx="34829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chemeClr val="accent2"/>
                </a:solidFill>
              </a:rPr>
              <a:t>Wrapper</a:t>
            </a:r>
            <a:r>
              <a:rPr lang="zh-CN" altLang="en-US" sz="4000" b="1">
                <a:solidFill>
                  <a:schemeClr val="accent2"/>
                </a:solidFill>
              </a:rPr>
              <a:t>类</a:t>
            </a:r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1258888" y="1484313"/>
            <a:ext cx="7172325" cy="494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en-US" altLang="zh-CN" b="1" dirty="0">
                <a:solidFill>
                  <a:schemeClr val="accent2"/>
                </a:solidFill>
              </a:rPr>
              <a:t> Wrapper</a:t>
            </a:r>
            <a:r>
              <a:rPr lang="zh-CN" altLang="en-US" b="1" dirty="0">
                <a:solidFill>
                  <a:schemeClr val="accent2"/>
                </a:solidFill>
              </a:rPr>
              <a:t>将基本类型表示成类。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b="1" dirty="0">
                <a:solidFill>
                  <a:schemeClr val="accent2"/>
                </a:solidFill>
              </a:rPr>
              <a:t>每个</a:t>
            </a:r>
            <a:r>
              <a:rPr lang="en-US" altLang="zh-CN" b="1" dirty="0">
                <a:solidFill>
                  <a:schemeClr val="accent2"/>
                </a:solidFill>
              </a:rPr>
              <a:t>Wrapper</a:t>
            </a:r>
            <a:r>
              <a:rPr lang="zh-CN" altLang="en-US" b="1" dirty="0">
                <a:solidFill>
                  <a:schemeClr val="accent2"/>
                </a:solidFill>
              </a:rPr>
              <a:t>类对象都封装了基本类型的一个值。</a:t>
            </a:r>
            <a:endParaRPr lang="zh-CN" altLang="en-US" b="1" dirty="0"/>
          </a:p>
          <a:p>
            <a:pPr eaLnBrk="1" hangingPunct="1"/>
            <a:endParaRPr lang="zh-CN" altLang="en-US" b="1" dirty="0" smtClean="0"/>
          </a:p>
          <a:p>
            <a:pPr eaLnBrk="1" hangingPunct="1">
              <a:lnSpc>
                <a:spcPct val="110000"/>
              </a:lnSpc>
            </a:pPr>
            <a:r>
              <a:rPr lang="en-US" altLang="zh-CN" b="1" dirty="0" smtClean="0"/>
              <a:t>Primitive </a:t>
            </a:r>
            <a:r>
              <a:rPr lang="en-US" altLang="zh-CN" b="1" dirty="0"/>
              <a:t>Data Type 		Wrapper Class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b="1" dirty="0" err="1"/>
              <a:t>boolean</a:t>
            </a:r>
            <a:r>
              <a:rPr lang="en-US" altLang="zh-CN" b="1" dirty="0"/>
              <a:t>			Boolean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b="1" dirty="0"/>
              <a:t>byte				Byte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b="1" dirty="0"/>
              <a:t>char				Character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b="1" dirty="0"/>
              <a:t>short				Short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b="1" dirty="0" err="1"/>
              <a:t>int</a:t>
            </a:r>
            <a:r>
              <a:rPr lang="en-US" altLang="zh-CN" b="1" dirty="0"/>
              <a:t> 				Integer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b="1" dirty="0"/>
              <a:t>long				Long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b="1" dirty="0"/>
              <a:t>float				Float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b="1" dirty="0"/>
              <a:t>double				Double</a:t>
            </a:r>
          </a:p>
        </p:txBody>
      </p:sp>
      <p:sp>
        <p:nvSpPr>
          <p:cNvPr id="30726" name="Line 7"/>
          <p:cNvSpPr>
            <a:spLocks noChangeShapeType="1"/>
          </p:cNvSpPr>
          <p:nvPr/>
        </p:nvSpPr>
        <p:spPr bwMode="auto">
          <a:xfrm>
            <a:off x="1331913" y="3213100"/>
            <a:ext cx="655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5B04B1AD-1626-4104-ABAB-2E5C3A002BED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3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1295400" y="609600"/>
            <a:ext cx="68770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accent2"/>
                </a:solidFill>
              </a:rPr>
              <a:t>类变量</a:t>
            </a:r>
            <a:r>
              <a:rPr lang="en-US" altLang="zh-CN" sz="4000" b="1">
                <a:solidFill>
                  <a:schemeClr val="accent2"/>
                </a:solidFill>
              </a:rPr>
              <a:t>(static /class variable)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762000" y="1676400"/>
            <a:ext cx="815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类变量可用来在实例之间进行通信或跟踪该类实例的数目。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403648" y="2241550"/>
            <a:ext cx="53086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例：</a:t>
            </a:r>
            <a:r>
              <a:rPr lang="en-US" altLang="zh-CN" b="1" dirty="0"/>
              <a:t>public class Count{</a:t>
            </a:r>
          </a:p>
          <a:p>
            <a:pPr eaLnBrk="1" hangingPunct="1"/>
            <a:r>
              <a:rPr lang="en-US" altLang="zh-CN" b="1" dirty="0"/>
              <a:t>	private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serialNumber</a:t>
            </a:r>
            <a:r>
              <a:rPr lang="en-US" altLang="zh-CN" b="1" dirty="0"/>
              <a:t> ;</a:t>
            </a:r>
          </a:p>
          <a:p>
            <a:pPr eaLnBrk="1" hangingPunct="1"/>
            <a:r>
              <a:rPr lang="en-US" altLang="zh-CN" b="1" dirty="0"/>
              <a:t>	</a:t>
            </a:r>
            <a:r>
              <a:rPr lang="en-US" altLang="zh-CN" b="1" dirty="0">
                <a:solidFill>
                  <a:schemeClr val="accent1"/>
                </a:solidFill>
              </a:rPr>
              <a:t>private static </a:t>
            </a:r>
            <a:r>
              <a:rPr lang="en-US" altLang="zh-CN" b="1" dirty="0" err="1">
                <a:solidFill>
                  <a:schemeClr val="accent1"/>
                </a:solidFill>
              </a:rPr>
              <a:t>int</a:t>
            </a:r>
            <a:r>
              <a:rPr lang="en-US" altLang="zh-CN" b="1" dirty="0">
                <a:solidFill>
                  <a:schemeClr val="accent1"/>
                </a:solidFill>
              </a:rPr>
              <a:t> counter = 0 ;</a:t>
            </a:r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r>
              <a:rPr lang="en-US" altLang="zh-CN" b="1" dirty="0"/>
              <a:t>	public Count( ){</a:t>
            </a:r>
          </a:p>
          <a:p>
            <a:pPr eaLnBrk="1" hangingPunct="1"/>
            <a:r>
              <a:rPr lang="en-US" altLang="zh-CN" b="1" dirty="0"/>
              <a:t>		counter++ ;</a:t>
            </a:r>
          </a:p>
          <a:p>
            <a:pPr eaLnBrk="1" hangingPunct="1"/>
            <a:r>
              <a:rPr lang="en-US" altLang="zh-CN" b="1" dirty="0"/>
              <a:t>		</a:t>
            </a:r>
            <a:r>
              <a:rPr lang="en-US" altLang="zh-CN" b="1" dirty="0" err="1"/>
              <a:t>serialNumber</a:t>
            </a:r>
            <a:r>
              <a:rPr lang="en-US" altLang="zh-CN" b="1" dirty="0"/>
              <a:t> = counter ;</a:t>
            </a:r>
          </a:p>
          <a:p>
            <a:pPr eaLnBrk="1" hangingPunct="1"/>
            <a:r>
              <a:rPr lang="en-US" altLang="zh-CN" b="1" dirty="0"/>
              <a:t>		}</a:t>
            </a:r>
          </a:p>
          <a:p>
            <a:pPr eaLnBrk="1" hangingPunct="1"/>
            <a:r>
              <a:rPr lang="en-US" altLang="zh-CN" b="1" dirty="0"/>
              <a:t>	}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7631113" y="6500813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  <a:ea typeface="楷体_GB2312"/>
                <a:cs typeface="楷体_GB2312"/>
              </a:rPr>
              <a:t>5-1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utoUpdateAnimBg="0"/>
      <p:bldP spid="51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1D818004-8CEC-44A0-9CAE-EE67E42234D8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30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228600"/>
            <a:ext cx="6991350" cy="11430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</a:rPr>
              <a:t>Wrapper</a:t>
            </a:r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类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808"/>
            <a:ext cx="8458200" cy="417195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 smtClean="0">
                <a:solidFill>
                  <a:schemeClr val="accent2"/>
                </a:solidFill>
                <a:latin typeface="Times New Roman" pitchFamily="18" charset="0"/>
              </a:rPr>
              <a:t>    Wrapper</a:t>
            </a:r>
            <a:r>
              <a:rPr lang="zh-CN" altLang="zh-CN" sz="2400" b="1" dirty="0" smtClean="0">
                <a:solidFill>
                  <a:schemeClr val="accent2"/>
                </a:solidFill>
                <a:latin typeface="Times New Roman" pitchFamily="18" charset="0"/>
              </a:rPr>
              <a:t>类中包含了很多有用的方法和常量。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400" b="1" dirty="0" smtClean="0">
                <a:solidFill>
                  <a:schemeClr val="accent2"/>
                </a:solidFill>
                <a:latin typeface="Times New Roman" pitchFamily="18" charset="0"/>
              </a:rPr>
              <a:t>    如数字型</a:t>
            </a:r>
            <a:r>
              <a:rPr lang="en-US" altLang="zh-CN" sz="2400" b="1" dirty="0" smtClean="0">
                <a:solidFill>
                  <a:schemeClr val="accent2"/>
                </a:solidFill>
                <a:latin typeface="Times New Roman" pitchFamily="18" charset="0"/>
              </a:rPr>
              <a:t>Wrapper</a:t>
            </a:r>
            <a:r>
              <a:rPr lang="zh-CN" altLang="en-US" sz="2400" b="1" dirty="0" smtClean="0">
                <a:solidFill>
                  <a:schemeClr val="accent2"/>
                </a:solidFill>
                <a:latin typeface="Times New Roman" pitchFamily="18" charset="0"/>
              </a:rPr>
              <a:t>类中的</a:t>
            </a:r>
            <a:r>
              <a:rPr lang="en-US" altLang="zh-CN" sz="2400" b="1" dirty="0" smtClean="0">
                <a:solidFill>
                  <a:schemeClr val="accent2"/>
                </a:solidFill>
                <a:latin typeface="Times New Roman" pitchFamily="18" charset="0"/>
              </a:rPr>
              <a:t>MIN_VALUE </a:t>
            </a:r>
            <a:r>
              <a:rPr lang="zh-CN" altLang="en-US" sz="2400" b="1" dirty="0" smtClean="0">
                <a:solidFill>
                  <a:schemeClr val="accent2"/>
                </a:solidFill>
                <a:latin typeface="Times New Roman" pitchFamily="18" charset="0"/>
              </a:rPr>
              <a:t>和 </a:t>
            </a:r>
            <a:r>
              <a:rPr lang="en-US" altLang="zh-CN" sz="2400" b="1" dirty="0" smtClean="0">
                <a:solidFill>
                  <a:schemeClr val="accent2"/>
                </a:solidFill>
                <a:latin typeface="Times New Roman" pitchFamily="18" charset="0"/>
              </a:rPr>
              <a:t>MAX_VALUE </a:t>
            </a:r>
            <a:r>
              <a:rPr lang="zh-CN" altLang="en-US" sz="2400" b="1" dirty="0" smtClean="0">
                <a:solidFill>
                  <a:schemeClr val="accent2"/>
                </a:solidFill>
                <a:latin typeface="Times New Roman" pitchFamily="18" charset="0"/>
              </a:rPr>
              <a:t>常量，定义了该类型的最大值与最小值。</a:t>
            </a:r>
            <a:r>
              <a:rPr lang="en-US" altLang="zh-CN" sz="2400" b="1" dirty="0" err="1" smtClean="0">
                <a:solidFill>
                  <a:schemeClr val="accent2"/>
                </a:solidFill>
                <a:latin typeface="Times New Roman" pitchFamily="18" charset="0"/>
              </a:rPr>
              <a:t>byteValue</a:t>
            </a:r>
            <a:r>
              <a:rPr lang="en-US" altLang="zh-CN" sz="2400" b="1" dirty="0" smtClean="0">
                <a:solidFill>
                  <a:schemeClr val="accent2"/>
                </a:solidFill>
                <a:latin typeface="Times New Roman" pitchFamily="18" charset="0"/>
              </a:rPr>
              <a:t>, </a:t>
            </a:r>
            <a:r>
              <a:rPr lang="en-US" altLang="zh-CN" sz="2400" b="1" dirty="0" err="1" smtClean="0">
                <a:solidFill>
                  <a:schemeClr val="accent2"/>
                </a:solidFill>
                <a:latin typeface="Times New Roman" pitchFamily="18" charset="0"/>
              </a:rPr>
              <a:t>shortValue</a:t>
            </a:r>
            <a:r>
              <a:rPr lang="zh-CN" altLang="en-US" sz="2400" b="1" dirty="0" smtClean="0">
                <a:solidFill>
                  <a:schemeClr val="accent2"/>
                </a:solidFill>
                <a:latin typeface="Times New Roman" pitchFamily="18" charset="0"/>
              </a:rPr>
              <a:t>方法进行数值转换，</a:t>
            </a:r>
            <a:r>
              <a:rPr lang="en-US" altLang="zh-CN" sz="2400" b="1" dirty="0" err="1" smtClean="0">
                <a:solidFill>
                  <a:schemeClr val="accent2"/>
                </a:solidFill>
                <a:latin typeface="Times New Roman" pitchFamily="18" charset="0"/>
              </a:rPr>
              <a:t>valueOf</a:t>
            </a:r>
            <a:r>
              <a:rPr lang="en-US" altLang="zh-CN" sz="2400" b="1" dirty="0" smtClean="0">
                <a:solidFill>
                  <a:schemeClr val="accent2"/>
                </a:solidFill>
                <a:latin typeface="Times New Roman" pitchFamily="18" charset="0"/>
              </a:rPr>
              <a:t>  </a:t>
            </a:r>
            <a:r>
              <a:rPr lang="zh-CN" altLang="en-US" sz="2400" b="1" dirty="0" smtClean="0">
                <a:solidFill>
                  <a:schemeClr val="accent2"/>
                </a:solidFill>
                <a:latin typeface="Times New Roman" pitchFamily="18" charset="0"/>
              </a:rPr>
              <a:t>和 </a:t>
            </a:r>
            <a:r>
              <a:rPr lang="en-US" altLang="zh-CN" sz="2400" b="1" dirty="0" err="1" smtClean="0">
                <a:solidFill>
                  <a:schemeClr val="accent2"/>
                </a:solidFill>
                <a:latin typeface="Times New Roman" pitchFamily="18" charset="0"/>
              </a:rPr>
              <a:t>toString</a:t>
            </a:r>
            <a:r>
              <a:rPr lang="en-US" altLang="zh-CN" sz="2400" b="1" dirty="0" smtClean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chemeClr val="accent2"/>
                </a:solidFill>
                <a:latin typeface="Times New Roman" pitchFamily="18" charset="0"/>
              </a:rPr>
              <a:t>实现字符串与数值之间的转换。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827088" y="4252689"/>
            <a:ext cx="6858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例：</a:t>
            </a:r>
            <a:r>
              <a:rPr lang="en-US" altLang="zh-CN" b="1" dirty="0"/>
              <a:t>Wrapper</a:t>
            </a:r>
            <a:r>
              <a:rPr lang="zh-CN" altLang="en-US" b="1" dirty="0"/>
              <a:t>类对象的创建：</a:t>
            </a:r>
          </a:p>
          <a:p>
            <a:pPr>
              <a:spcBef>
                <a:spcPct val="50000"/>
              </a:spcBef>
            </a:pPr>
            <a:r>
              <a:rPr lang="en-US" altLang="zh-CN" b="1" dirty="0"/>
              <a:t>Integer quantity = new Integer(123456);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DD"/>
                </a:solidFill>
              </a:rPr>
              <a:t>Double amount = new Double(345987.246);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4A74205E-5A1F-48BA-A448-B7C692386754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31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28600"/>
            <a:ext cx="7489825" cy="11430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</a:rPr>
              <a:t>JDK1.6</a:t>
            </a:r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中的自动装箱与拆箱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178800" cy="3559175"/>
          </a:xfrm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z="2800" b="1" smtClean="0">
                <a:solidFill>
                  <a:schemeClr val="accent2"/>
                </a:solidFill>
                <a:latin typeface="Times New Roman" pitchFamily="18" charset="0"/>
              </a:rPr>
              <a:t>装箱（</a:t>
            </a:r>
            <a:r>
              <a:rPr lang="en-US" altLang="zh-CN" sz="2800" b="1" smtClean="0">
                <a:solidFill>
                  <a:schemeClr val="accent2"/>
                </a:solidFill>
                <a:latin typeface="Times New Roman" pitchFamily="18" charset="0"/>
              </a:rPr>
              <a:t>Box</a:t>
            </a:r>
            <a:r>
              <a:rPr lang="zh-CN" altLang="en-US" sz="2800" b="1" smtClean="0">
                <a:solidFill>
                  <a:schemeClr val="accent2"/>
                </a:solidFill>
                <a:latin typeface="Times New Roman" pitchFamily="18" charset="0"/>
              </a:rPr>
              <a:t>）</a:t>
            </a:r>
            <a:r>
              <a:rPr lang="en-US" altLang="zh-CN" sz="2800" b="1" smtClean="0">
                <a:solidFill>
                  <a:schemeClr val="accent2"/>
                </a:solidFill>
                <a:latin typeface="Times New Roman" pitchFamily="18" charset="0"/>
              </a:rPr>
              <a:t>:</a:t>
            </a:r>
            <a:r>
              <a:rPr lang="zh-CN" altLang="en-US" sz="2800" b="1" smtClean="0">
                <a:solidFill>
                  <a:schemeClr val="accent2"/>
                </a:solidFill>
                <a:latin typeface="Times New Roman" pitchFamily="18" charset="0"/>
              </a:rPr>
              <a:t>把基本类型的数据通过相应</a:t>
            </a:r>
            <a:r>
              <a:rPr lang="en-US" altLang="zh-CN" sz="2800" b="1" smtClean="0">
                <a:solidFill>
                  <a:schemeClr val="accent2"/>
                </a:solidFill>
                <a:latin typeface="Times New Roman" pitchFamily="18" charset="0"/>
              </a:rPr>
              <a:t>Wrapper</a:t>
            </a:r>
            <a:r>
              <a:rPr lang="zh-CN" altLang="en-US" sz="2800" b="1" smtClean="0">
                <a:solidFill>
                  <a:schemeClr val="accent2"/>
                </a:solidFill>
                <a:latin typeface="Times New Roman" pitchFamily="18" charset="0"/>
              </a:rPr>
              <a:t>类形成对象。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z="2800" b="1" smtClean="0">
                <a:solidFill>
                  <a:schemeClr val="accent2"/>
                </a:solidFill>
                <a:latin typeface="Times New Roman" pitchFamily="18" charset="0"/>
              </a:rPr>
              <a:t>拆箱（</a:t>
            </a:r>
            <a:r>
              <a:rPr lang="en-US" altLang="zh-CN" sz="2800" b="1" smtClean="0">
                <a:solidFill>
                  <a:schemeClr val="accent2"/>
                </a:solidFill>
                <a:latin typeface="Times New Roman" pitchFamily="18" charset="0"/>
              </a:rPr>
              <a:t>Unbox</a:t>
            </a:r>
            <a:r>
              <a:rPr lang="zh-CN" altLang="en-US" sz="2800" b="1" smtClean="0">
                <a:solidFill>
                  <a:schemeClr val="accent2"/>
                </a:solidFill>
                <a:latin typeface="Times New Roman" pitchFamily="18" charset="0"/>
              </a:rPr>
              <a:t>）：把一个</a:t>
            </a:r>
            <a:r>
              <a:rPr lang="en-US" altLang="zh-CN" sz="2800" b="1" smtClean="0">
                <a:solidFill>
                  <a:schemeClr val="accent2"/>
                </a:solidFill>
                <a:latin typeface="Times New Roman" pitchFamily="18" charset="0"/>
              </a:rPr>
              <a:t>Wrapper</a:t>
            </a:r>
            <a:r>
              <a:rPr lang="zh-CN" altLang="en-US" sz="2800" b="1" smtClean="0">
                <a:solidFill>
                  <a:schemeClr val="accent2"/>
                </a:solidFill>
                <a:latin typeface="Times New Roman" pitchFamily="18" charset="0"/>
              </a:rPr>
              <a:t>类对象中的基本数据类型提取出来。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z="2800" b="1" smtClean="0">
                <a:solidFill>
                  <a:schemeClr val="accent2"/>
                </a:solidFill>
                <a:latin typeface="Times New Roman" pitchFamily="18" charset="0"/>
              </a:rPr>
              <a:t>自动装箱与拆箱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</a:rPr>
              <a:t>Integer i = 10;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</a:rPr>
              <a:t>int j = i;</a:t>
            </a:r>
          </a:p>
        </p:txBody>
      </p:sp>
      <p:sp>
        <p:nvSpPr>
          <p:cNvPr id="32773" name="Text Box 6"/>
          <p:cNvSpPr txBox="1">
            <a:spLocks noChangeArrowheads="1"/>
          </p:cNvSpPr>
          <p:nvPr/>
        </p:nvSpPr>
        <p:spPr bwMode="auto">
          <a:xfrm>
            <a:off x="7631113" y="6500813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  <a:ea typeface="楷体_GB2312"/>
                <a:cs typeface="楷体_GB2312"/>
              </a:rPr>
              <a:t>5-20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5BA72A7E-30A7-45C1-A0B6-BC8820F99396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32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sz="28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</a:t>
            </a:r>
            <a:r>
              <a:rPr lang="zh-CN" altLang="en-US" sz="28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泛型即泛化技术（</a:t>
            </a:r>
            <a:r>
              <a:rPr lang="en-US" altLang="zh-CN" sz="28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Generics</a:t>
            </a:r>
            <a:r>
              <a:rPr lang="zh-CN" altLang="en-US" sz="28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），</a:t>
            </a:r>
            <a:r>
              <a:rPr lang="zh-CN" altLang="it-IT" sz="28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通过一种类型或方法操纵各种类型的对象，而同时又提供了编译时的类型安全保证。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8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泛型技术的基本思想是类和方法的泛化，是通过参数化实现的，因此泛型又被称为参数化类型。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</a:t>
            </a:r>
            <a:r>
              <a:rPr lang="zh-CN" altLang="en-US" sz="2800" b="1" smtClean="0">
                <a:solidFill>
                  <a:schemeClr val="accent2"/>
                </a:solidFill>
                <a:latin typeface="Times New Roman" pitchFamily="18" charset="0"/>
              </a:rPr>
              <a:t>优点：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zh-CN" b="1" smtClean="0">
                <a:solidFill>
                  <a:schemeClr val="accent2"/>
                </a:solidFill>
                <a:latin typeface="Times New Roman" pitchFamily="18" charset="0"/>
                <a:sym typeface="Webdings" pitchFamily="18" charset="2"/>
              </a:rPr>
              <a:t></a:t>
            </a:r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编译时的严格类型检查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zh-CN" b="1" smtClean="0">
                <a:solidFill>
                  <a:schemeClr val="accent2"/>
                </a:solidFill>
                <a:latin typeface="Times New Roman" pitchFamily="18" charset="0"/>
                <a:sym typeface="Webdings" pitchFamily="18" charset="2"/>
              </a:rPr>
              <a:t></a:t>
            </a:r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消除了绝大多数的类型转换</a:t>
            </a:r>
          </a:p>
        </p:txBody>
      </p:sp>
      <p:sp>
        <p:nvSpPr>
          <p:cNvPr id="33796" name="Text Box 4"/>
          <p:cNvSpPr>
            <a:spLocks noGrp="1" noChangeArrowheads="1"/>
          </p:cNvSpPr>
          <p:nvPr>
            <p:ph type="title"/>
          </p:nvPr>
        </p:nvSpPr>
        <p:spPr>
          <a:xfrm>
            <a:off x="1187450" y="228600"/>
            <a:ext cx="6991350" cy="1143000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泛型</a:t>
            </a:r>
            <a:endParaRPr lang="en-US" altLang="zh-CN" b="1" smtClean="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01ECB8AA-674D-40BF-A375-61C936961E99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33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smtClean="0">
                <a:solidFill>
                  <a:schemeClr val="accent2"/>
                </a:solidFill>
              </a:rPr>
              <a:t>程序示例</a:t>
            </a:r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213"/>
            <a:ext cx="4067175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1628775"/>
            <a:ext cx="478790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468313" y="6165850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/>
              <a:t>不使用泛型</a:t>
            </a:r>
          </a:p>
        </p:txBody>
      </p:sp>
      <p:sp>
        <p:nvSpPr>
          <p:cNvPr id="34823" name="Text Box 8"/>
          <p:cNvSpPr txBox="1">
            <a:spLocks noChangeArrowheads="1"/>
          </p:cNvSpPr>
          <p:nvPr/>
        </p:nvSpPr>
        <p:spPr bwMode="auto">
          <a:xfrm>
            <a:off x="5435600" y="6165850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/>
              <a:t>使用泛型</a:t>
            </a:r>
          </a:p>
        </p:txBody>
      </p:sp>
      <p:sp>
        <p:nvSpPr>
          <p:cNvPr id="34824" name="Text Box 6"/>
          <p:cNvSpPr txBox="1">
            <a:spLocks noChangeArrowheads="1"/>
          </p:cNvSpPr>
          <p:nvPr/>
        </p:nvSpPr>
        <p:spPr bwMode="auto">
          <a:xfrm>
            <a:off x="7631113" y="6500813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  <a:ea typeface="楷体_GB2312"/>
                <a:cs typeface="楷体_GB2312"/>
              </a:rPr>
              <a:t>5-7</a:t>
            </a:r>
            <a:r>
              <a:rPr lang="zh-CN" altLang="en-US" sz="1400" dirty="0">
                <a:solidFill>
                  <a:srgbClr val="C0C0C0"/>
                </a:solidFill>
                <a:ea typeface="楷体_GB2312"/>
                <a:cs typeface="楷体_GB2312"/>
              </a:rPr>
              <a:t>、</a:t>
            </a:r>
            <a:r>
              <a:rPr lang="en-US" altLang="zh-CN" sz="1400" dirty="0">
                <a:solidFill>
                  <a:srgbClr val="C0C0C0"/>
                </a:solidFill>
                <a:ea typeface="楷体_GB2312"/>
                <a:cs typeface="楷体_GB2312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CD3F4506-87A5-47C3-9E25-F35AF1E52E9D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34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smtClean="0">
                <a:solidFill>
                  <a:schemeClr val="accent2"/>
                </a:solidFill>
              </a:rPr>
              <a:t>泛型的定义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178800" cy="792162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</a:t>
            </a:r>
            <a:r>
              <a:rPr lang="zh-CN" altLang="en-US" sz="24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泛型的定义与普通类定义相比，在类名后增加了由尖括号标识的类型变量，一般用</a:t>
            </a: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T</a:t>
            </a:r>
            <a:r>
              <a:rPr lang="zh-CN" altLang="en-US" sz="24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表示</a:t>
            </a:r>
            <a:endParaRPr lang="en-US" altLang="zh-CN" smtClean="0">
              <a:latin typeface="Times New Roman" pitchFamily="18" charset="0"/>
            </a:endParaRPr>
          </a:p>
        </p:txBody>
      </p:sp>
      <p:pic>
        <p:nvPicPr>
          <p:cNvPr id="3584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997200"/>
            <a:ext cx="4176712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2924175"/>
            <a:ext cx="2905125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0FB1EC60-48DD-47CD-97C0-B2C4D78DD10B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35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smtClean="0">
                <a:solidFill>
                  <a:schemeClr val="accent2"/>
                </a:solidFill>
              </a:rPr>
              <a:t>泛型的使用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178800" cy="1038225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</a:t>
            </a:r>
            <a:r>
              <a:rPr lang="zh-CN" altLang="en-US" sz="24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泛型在使用时，必须象方法调用一样执行</a:t>
            </a: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"</a:t>
            </a:r>
            <a:r>
              <a:rPr lang="zh-CN" altLang="en-US" sz="24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泛型调用</a:t>
            </a: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", </a:t>
            </a:r>
            <a:r>
              <a:rPr lang="zh-CN" altLang="en-US" sz="24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将泛型中的类型变量</a:t>
            </a: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T</a:t>
            </a:r>
            <a:r>
              <a:rPr lang="zh-CN" altLang="en-US" sz="24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替换为具体的类、接口等</a:t>
            </a:r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141663"/>
            <a:ext cx="454342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3141663"/>
            <a:ext cx="317182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7631113" y="6500813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  <a:ea typeface="楷体_GB2312"/>
                <a:cs typeface="楷体_GB2312"/>
              </a:rPr>
              <a:t>5-9</a:t>
            </a:r>
            <a:r>
              <a:rPr lang="zh-CN" altLang="en-US" sz="1400" dirty="0">
                <a:solidFill>
                  <a:srgbClr val="C0C0C0"/>
                </a:solidFill>
                <a:ea typeface="楷体_GB2312"/>
                <a:cs typeface="楷体_GB2312"/>
              </a:rPr>
              <a:t>、</a:t>
            </a:r>
            <a:r>
              <a:rPr lang="en-US" altLang="zh-CN" sz="1400" dirty="0">
                <a:solidFill>
                  <a:srgbClr val="C0C0C0"/>
                </a:solidFill>
                <a:ea typeface="楷体_GB2312"/>
                <a:cs typeface="楷体_GB2312"/>
              </a:rPr>
              <a:t>10</a:t>
            </a:r>
            <a:r>
              <a:rPr lang="zh-CN" altLang="en-US" sz="1400" dirty="0">
                <a:solidFill>
                  <a:srgbClr val="C0C0C0"/>
                </a:solidFill>
                <a:ea typeface="楷体_GB2312"/>
                <a:cs typeface="楷体_GB2312"/>
              </a:rPr>
              <a:t>、</a:t>
            </a:r>
            <a:r>
              <a:rPr lang="en-US" altLang="zh-CN" sz="1400" dirty="0">
                <a:solidFill>
                  <a:srgbClr val="C0C0C0"/>
                </a:solidFill>
                <a:ea typeface="楷体_GB2312"/>
                <a:cs typeface="楷体_GB2312"/>
              </a:rPr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BDB91543-E122-469E-B9E5-573FECCDF286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36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1295400" y="609600"/>
            <a:ext cx="17287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accent2"/>
                </a:solidFill>
              </a:rPr>
              <a:t>集合类</a:t>
            </a:r>
            <a:endParaRPr lang="en-US" altLang="zh-CN" sz="4000" b="1">
              <a:solidFill>
                <a:schemeClr val="accent2"/>
              </a:solidFill>
            </a:endParaRPr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1066800" y="1600200"/>
            <a:ext cx="75311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b="1">
                <a:solidFill>
                  <a:schemeClr val="accent2"/>
                </a:solidFill>
              </a:rPr>
              <a:t>一个集合类对象表示了一组对象，相当于一个容器。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/>
              <a:t> </a:t>
            </a:r>
            <a:r>
              <a:rPr lang="en-US" altLang="zh-CN" b="1">
                <a:solidFill>
                  <a:schemeClr val="accent2"/>
                </a:solidFill>
              </a:rPr>
              <a:t>Java Collections API</a:t>
            </a:r>
            <a:r>
              <a:rPr lang="zh-CN" altLang="en-US" b="1">
                <a:solidFill>
                  <a:schemeClr val="accent2"/>
                </a:solidFill>
              </a:rPr>
              <a:t>的核心接口支持泛型，并且形成了两个独立的树型结构</a:t>
            </a:r>
            <a:r>
              <a:rPr lang="zh-CN" altLang="en-US"/>
              <a:t> </a:t>
            </a:r>
          </a:p>
        </p:txBody>
      </p:sp>
      <p:pic>
        <p:nvPicPr>
          <p:cNvPr id="3789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306763"/>
            <a:ext cx="37338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306763"/>
            <a:ext cx="201930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288E37CB-A6A3-4616-BC22-B5C2146B2A01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37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2438400" y="641350"/>
            <a:ext cx="1701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chemeClr val="accent2"/>
                </a:solidFill>
              </a:rPr>
              <a:t>Set</a:t>
            </a: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900113" y="1700213"/>
            <a:ext cx="7704137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en-US" altLang="zh-CN" b="1">
                <a:solidFill>
                  <a:schemeClr val="accent2"/>
                </a:solidFill>
              </a:rPr>
              <a:t> Set</a:t>
            </a:r>
            <a:r>
              <a:rPr lang="zh-CN" altLang="en-US" b="1">
                <a:solidFill>
                  <a:schemeClr val="accent2"/>
                </a:solidFill>
              </a:rPr>
              <a:t>不能包含重复的元素。</a:t>
            </a:r>
          </a:p>
          <a:p>
            <a:pPr eaLnBrk="1" hangingPunct="1"/>
            <a:r>
              <a:rPr lang="zh-CN" altLang="en-US" b="1">
                <a:solidFill>
                  <a:schemeClr val="accent2"/>
                </a:solidFill>
                <a:sym typeface="Wingdings" pitchFamily="2" charset="2"/>
              </a:rPr>
              <a:t> </a:t>
            </a:r>
            <a:r>
              <a:rPr lang="en-US" altLang="zh-CN" b="1">
                <a:solidFill>
                  <a:schemeClr val="accent2"/>
                </a:solidFill>
              </a:rPr>
              <a:t>Set</a:t>
            </a:r>
            <a:r>
              <a:rPr lang="zh-CN" altLang="en-US" b="1">
                <a:solidFill>
                  <a:schemeClr val="accent2"/>
                </a:solidFill>
              </a:rPr>
              <a:t>的实现：</a:t>
            </a:r>
            <a:r>
              <a:rPr lang="en-US" altLang="zh-CN" b="1">
                <a:solidFill>
                  <a:schemeClr val="accent2"/>
                </a:solidFill>
              </a:rPr>
              <a:t>HashSet, TreeSet, LinkedHashSet</a:t>
            </a:r>
            <a:endParaRPr lang="zh-CN" altLang="en-US" b="1">
              <a:solidFill>
                <a:schemeClr val="accent2"/>
              </a:solidFill>
            </a:endParaRPr>
          </a:p>
          <a:p>
            <a:pPr eaLnBrk="1" hangingPunct="1">
              <a:buFont typeface="Wingdings" pitchFamily="2" charset="2"/>
              <a:buChar char="u"/>
            </a:pPr>
            <a:r>
              <a:rPr lang="en-US" altLang="zh-CN" b="1">
                <a:solidFill>
                  <a:schemeClr val="accent2"/>
                </a:solidFill>
              </a:rPr>
              <a:t>Set </a:t>
            </a:r>
            <a:r>
              <a:rPr lang="zh-CN" altLang="en-US" b="1">
                <a:solidFill>
                  <a:schemeClr val="accent2"/>
                </a:solidFill>
              </a:rPr>
              <a:t>接口定义</a:t>
            </a:r>
            <a:r>
              <a:rPr lang="en-US" altLang="zh-CN" b="1">
                <a:solidFill>
                  <a:schemeClr val="accent2"/>
                </a:solidFill>
              </a:rPr>
              <a:t>:</a:t>
            </a:r>
          </a:p>
          <a:p>
            <a:pPr eaLnBrk="1" hangingPunct="1">
              <a:buFont typeface="Wingdings" pitchFamily="2" charset="2"/>
              <a:buChar char="u"/>
            </a:pPr>
            <a:endParaRPr lang="en-US" altLang="zh-CN" b="1">
              <a:solidFill>
                <a:schemeClr val="accent2"/>
              </a:solidFill>
            </a:endParaRPr>
          </a:p>
          <a:p>
            <a:r>
              <a:rPr lang="en-US" altLang="zh-CN" sz="2000" b="1">
                <a:solidFill>
                  <a:schemeClr val="accent2"/>
                </a:solidFill>
                <a:ea typeface="黑体" pitchFamily="49" charset="-122"/>
              </a:rPr>
              <a:t>public interface Set&lt;E&gt; extends Collection&lt;E&gt; {</a:t>
            </a:r>
          </a:p>
          <a:p>
            <a:r>
              <a:rPr lang="en-US" altLang="zh-CN" sz="2000">
                <a:solidFill>
                  <a:schemeClr val="accent2"/>
                </a:solidFill>
                <a:ea typeface="黑体" pitchFamily="49" charset="-122"/>
              </a:rPr>
              <a:t>    // </a:t>
            </a:r>
            <a:r>
              <a:rPr lang="zh-CN" altLang="en-US" sz="2000">
                <a:solidFill>
                  <a:schemeClr val="accent2"/>
                </a:solidFill>
                <a:ea typeface="黑体" pitchFamily="49" charset="-122"/>
              </a:rPr>
              <a:t>基本操作</a:t>
            </a:r>
          </a:p>
          <a:p>
            <a:r>
              <a:rPr lang="zh-CN" altLang="en-US" sz="2000" b="1">
                <a:solidFill>
                  <a:schemeClr val="accent2"/>
                </a:solidFill>
                <a:ea typeface="黑体" pitchFamily="49" charset="-122"/>
              </a:rPr>
              <a:t>    </a:t>
            </a:r>
            <a:r>
              <a:rPr lang="en-US" altLang="zh-CN" sz="2000" b="1">
                <a:solidFill>
                  <a:schemeClr val="accent2"/>
                </a:solidFill>
                <a:ea typeface="黑体" pitchFamily="49" charset="-122"/>
              </a:rPr>
              <a:t>int size(); </a:t>
            </a:r>
          </a:p>
          <a:p>
            <a:r>
              <a:rPr lang="en-US" altLang="zh-CN" sz="2000" b="1">
                <a:solidFill>
                  <a:schemeClr val="accent2"/>
                </a:solidFill>
                <a:ea typeface="黑体" pitchFamily="49" charset="-122"/>
              </a:rPr>
              <a:t>    boolean isEmpty();</a:t>
            </a:r>
          </a:p>
          <a:p>
            <a:r>
              <a:rPr lang="en-US" altLang="zh-CN" sz="2000" b="1">
                <a:solidFill>
                  <a:schemeClr val="accent2"/>
                </a:solidFill>
                <a:ea typeface="黑体" pitchFamily="49" charset="-122"/>
              </a:rPr>
              <a:t>    boolean contains(Object element);</a:t>
            </a:r>
          </a:p>
          <a:p>
            <a:r>
              <a:rPr lang="en-US" altLang="zh-CN" sz="2000" b="1">
                <a:solidFill>
                  <a:schemeClr val="accent2"/>
                </a:solidFill>
                <a:ea typeface="黑体" pitchFamily="49" charset="-122"/>
              </a:rPr>
              <a:t>    boolean add(E element);    </a:t>
            </a:r>
          </a:p>
          <a:p>
            <a:r>
              <a:rPr lang="en-US" altLang="zh-CN" sz="2000" b="1">
                <a:solidFill>
                  <a:schemeClr val="accent2"/>
                </a:solidFill>
                <a:ea typeface="黑体" pitchFamily="49" charset="-122"/>
              </a:rPr>
              <a:t>    boolean remove(Object element); </a:t>
            </a:r>
          </a:p>
          <a:p>
            <a:r>
              <a:rPr lang="en-US" altLang="zh-CN" sz="2000" b="1">
                <a:solidFill>
                  <a:schemeClr val="accent2"/>
                </a:solidFill>
                <a:ea typeface="黑体" pitchFamily="49" charset="-122"/>
              </a:rPr>
              <a:t>    Iterator&lt;E&gt; iterator();  </a:t>
            </a:r>
            <a:r>
              <a:rPr lang="en-US" altLang="zh-CN" sz="2000">
                <a:solidFill>
                  <a:schemeClr val="accent2"/>
                </a:solidFill>
                <a:ea typeface="黑体" pitchFamily="49" charset="-122"/>
              </a:rPr>
              <a:t>//</a:t>
            </a:r>
            <a:r>
              <a:rPr lang="zh-CN" altLang="en-US" sz="2000">
                <a:solidFill>
                  <a:schemeClr val="accent2"/>
                </a:solidFill>
                <a:ea typeface="黑体" pitchFamily="49" charset="-122"/>
              </a:rPr>
              <a:t>返回当前集合元素的</a:t>
            </a:r>
            <a:r>
              <a:rPr lang="en-US" altLang="zh-CN" sz="2000">
                <a:solidFill>
                  <a:schemeClr val="accent2"/>
                </a:solidFill>
                <a:ea typeface="黑体" pitchFamily="49" charset="-122"/>
              </a:rPr>
              <a:t>iterator</a:t>
            </a:r>
            <a:r>
              <a:rPr lang="zh-CN" altLang="en-US" sz="2000">
                <a:solidFill>
                  <a:schemeClr val="accent2"/>
                </a:solidFill>
                <a:ea typeface="黑体" pitchFamily="49" charset="-122"/>
              </a:rPr>
              <a:t>。</a:t>
            </a:r>
          </a:p>
          <a:p>
            <a:r>
              <a:rPr lang="zh-CN" altLang="en-US" sz="2000" b="1">
                <a:solidFill>
                  <a:schemeClr val="accent2"/>
                </a:solidFill>
                <a:ea typeface="黑体" pitchFamily="49" charset="-122"/>
              </a:rPr>
              <a:t>     </a:t>
            </a:r>
            <a:r>
              <a:rPr lang="en-US" altLang="zh-CN" sz="2000" b="1">
                <a:solidFill>
                  <a:schemeClr val="accent2"/>
                </a:solidFill>
                <a:ea typeface="黑体" pitchFamily="49" charset="-122"/>
              </a:rPr>
              <a:t>… …</a:t>
            </a:r>
          </a:p>
          <a:p>
            <a:r>
              <a:rPr lang="en-US" altLang="zh-CN" sz="2000" b="1">
                <a:solidFill>
                  <a:schemeClr val="accent2"/>
                </a:solidFill>
                <a:ea typeface="黑体" pitchFamily="49" charset="-122"/>
              </a:rPr>
              <a:t>} </a:t>
            </a:r>
          </a:p>
        </p:txBody>
      </p:sp>
      <p:sp>
        <p:nvSpPr>
          <p:cNvPr id="38917" name="Text Box 6"/>
          <p:cNvSpPr txBox="1">
            <a:spLocks noChangeArrowheads="1"/>
          </p:cNvSpPr>
          <p:nvPr/>
        </p:nvSpPr>
        <p:spPr bwMode="auto">
          <a:xfrm>
            <a:off x="7631113" y="6500813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1400">
                <a:solidFill>
                  <a:srgbClr val="C0C0C0"/>
                </a:solidFill>
                <a:ea typeface="楷体_GB2312"/>
                <a:cs typeface="楷体_GB2312"/>
              </a:rPr>
              <a:t>5-12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37F59B67-58A7-4B5A-955A-7B279618D4AB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38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2339975" y="620713"/>
            <a:ext cx="2416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chemeClr val="accent2"/>
                </a:solidFill>
              </a:rPr>
              <a:t>List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1127125" y="1655763"/>
            <a:ext cx="6570663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en-US" altLang="zh-CN" b="1">
                <a:solidFill>
                  <a:schemeClr val="accent2"/>
                </a:solidFill>
              </a:rPr>
              <a:t> List</a:t>
            </a:r>
            <a:r>
              <a:rPr lang="zh-CN" altLang="en-US" b="1">
                <a:solidFill>
                  <a:schemeClr val="accent2"/>
                </a:solidFill>
              </a:rPr>
              <a:t>是有序的集合，元素可以重复。</a:t>
            </a:r>
          </a:p>
          <a:p>
            <a:pPr eaLnBrk="1" hangingPunct="1"/>
            <a:r>
              <a:rPr lang="zh-CN" altLang="en-US" b="1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b="1">
                <a:solidFill>
                  <a:schemeClr val="accent2"/>
                </a:solidFill>
              </a:rPr>
              <a:t> </a:t>
            </a:r>
            <a:r>
              <a:rPr lang="en-US" altLang="zh-CN" b="1">
                <a:solidFill>
                  <a:schemeClr val="accent2"/>
                </a:solidFill>
              </a:rPr>
              <a:t>List</a:t>
            </a:r>
            <a:r>
              <a:rPr lang="zh-CN" altLang="en-US" b="1">
                <a:solidFill>
                  <a:schemeClr val="accent2"/>
                </a:solidFill>
              </a:rPr>
              <a:t>接口定义</a:t>
            </a:r>
            <a:r>
              <a:rPr lang="en-US" altLang="zh-CN" b="1">
                <a:solidFill>
                  <a:schemeClr val="accent2"/>
                </a:solidFill>
              </a:rPr>
              <a:t>:</a:t>
            </a:r>
          </a:p>
          <a:p>
            <a:r>
              <a:rPr lang="en-US" altLang="zh-CN" sz="1600" b="1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public interface List&lt;E&gt; extends Collection&lt;E&gt; {</a:t>
            </a:r>
          </a:p>
          <a:p>
            <a:r>
              <a:rPr lang="en-US" altLang="zh-CN" sz="1600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    //</a:t>
            </a:r>
            <a:r>
              <a:rPr lang="zh-CN" altLang="en-US" sz="1600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按位置存取元素</a:t>
            </a:r>
          </a:p>
          <a:p>
            <a:r>
              <a:rPr lang="zh-CN" altLang="en-US" sz="1600" b="1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    </a:t>
            </a:r>
            <a:r>
              <a:rPr lang="en-US" altLang="zh-CN" sz="1600" b="1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E get(int index);</a:t>
            </a:r>
          </a:p>
          <a:p>
            <a:r>
              <a:rPr lang="en-US" altLang="zh-CN" sz="1600" b="1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    E set(int index, E element);            </a:t>
            </a:r>
          </a:p>
          <a:p>
            <a:r>
              <a:rPr lang="en-US" altLang="zh-CN" sz="1600" b="1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    Boolean add( E element);</a:t>
            </a:r>
          </a:p>
          <a:p>
            <a:r>
              <a:rPr lang="en-US" altLang="zh-CN" sz="1600" b="1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    void add(int index, E element);              </a:t>
            </a:r>
          </a:p>
          <a:p>
            <a:r>
              <a:rPr lang="en-US" altLang="zh-CN" sz="1600" b="1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    E remove(int index);                         </a:t>
            </a:r>
          </a:p>
          <a:p>
            <a:r>
              <a:rPr lang="en-US" altLang="zh-CN" sz="1600" b="1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    boolean addAll(int index, Collection&lt;? extends E&gt; c); </a:t>
            </a:r>
          </a:p>
          <a:p>
            <a:r>
              <a:rPr lang="en-US" altLang="zh-CN" sz="1600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    // </a:t>
            </a:r>
            <a:r>
              <a:rPr lang="zh-CN" altLang="en-US" sz="1600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查找</a:t>
            </a:r>
          </a:p>
          <a:p>
            <a:r>
              <a:rPr lang="zh-CN" altLang="en-US" sz="1600" b="1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    </a:t>
            </a:r>
            <a:r>
              <a:rPr lang="en-US" altLang="zh-CN" sz="1600" b="1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int indexOf(Object o);</a:t>
            </a:r>
          </a:p>
          <a:p>
            <a:r>
              <a:rPr lang="en-US" altLang="zh-CN" sz="1600" b="1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    int lastIndexOf(Object o);</a:t>
            </a:r>
          </a:p>
          <a:p>
            <a:r>
              <a:rPr lang="en-US" altLang="zh-CN" sz="1600" b="1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    </a:t>
            </a:r>
            <a:r>
              <a:rPr lang="en-US" altLang="zh-CN" sz="1600" b="1">
                <a:solidFill>
                  <a:schemeClr val="accent2"/>
                </a:solidFill>
                <a:latin typeface="Courier New" pitchFamily="49" charset="0"/>
                <a:ea typeface="黑体" pitchFamily="49" charset="-122"/>
              </a:rPr>
              <a:t>…</a:t>
            </a:r>
            <a:r>
              <a:rPr lang="en-US" altLang="zh-CN" sz="1600" b="1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1600" b="1">
                <a:solidFill>
                  <a:schemeClr val="accent2"/>
                </a:solidFill>
                <a:latin typeface="Courier New" pitchFamily="49" charset="0"/>
                <a:ea typeface="黑体" pitchFamily="49" charset="-122"/>
              </a:rPr>
              <a:t>…</a:t>
            </a:r>
            <a:endParaRPr lang="en-US" altLang="zh-CN" sz="1600" b="1">
              <a:solidFill>
                <a:schemeClr val="accent2"/>
              </a:solidFill>
              <a:latin typeface="Arial Unicode MS" pitchFamily="34" charset="-122"/>
              <a:ea typeface="黑体" pitchFamily="49" charset="-122"/>
            </a:endParaRPr>
          </a:p>
          <a:p>
            <a:r>
              <a:rPr lang="en-US" altLang="zh-CN" sz="1600" b="1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} </a:t>
            </a:r>
          </a:p>
          <a:p>
            <a:pPr eaLnBrk="1" hangingPunct="1"/>
            <a:r>
              <a:rPr lang="en-US" altLang="zh-CN" b="1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en-US" altLang="zh-CN" b="1">
                <a:solidFill>
                  <a:schemeClr val="accent2"/>
                </a:solidFill>
              </a:rPr>
              <a:t> List</a:t>
            </a:r>
            <a:r>
              <a:rPr lang="zh-CN" altLang="en-US" b="1">
                <a:solidFill>
                  <a:schemeClr val="accent2"/>
                </a:solidFill>
              </a:rPr>
              <a:t>的实现</a:t>
            </a:r>
            <a:r>
              <a:rPr lang="en-US" altLang="zh-CN" b="1">
                <a:solidFill>
                  <a:schemeClr val="accent2"/>
                </a:solidFill>
              </a:rPr>
              <a:t>: ArrayList</a:t>
            </a:r>
            <a:r>
              <a:rPr lang="zh-CN" altLang="en-US" b="1">
                <a:solidFill>
                  <a:schemeClr val="accent2"/>
                </a:solidFill>
              </a:rPr>
              <a:t>，</a:t>
            </a:r>
            <a:r>
              <a:rPr lang="en-US" altLang="zh-CN" b="1">
                <a:solidFill>
                  <a:schemeClr val="accent2"/>
                </a:solidFill>
              </a:rPr>
              <a:t>LinkedList</a:t>
            </a:r>
            <a:r>
              <a:rPr lang="zh-CN" altLang="en-US" b="1">
                <a:solidFill>
                  <a:schemeClr val="accent2"/>
                </a:solidFill>
              </a:rPr>
              <a:t>，</a:t>
            </a:r>
            <a:r>
              <a:rPr lang="en-US" altLang="zh-CN" b="1">
                <a:solidFill>
                  <a:schemeClr val="accent2"/>
                </a:solidFill>
              </a:rPr>
              <a:t>Vector</a:t>
            </a:r>
          </a:p>
        </p:txBody>
      </p:sp>
      <p:sp>
        <p:nvSpPr>
          <p:cNvPr id="39941" name="Text Box 6"/>
          <p:cNvSpPr txBox="1">
            <a:spLocks noChangeArrowheads="1"/>
          </p:cNvSpPr>
          <p:nvPr/>
        </p:nvSpPr>
        <p:spPr bwMode="auto">
          <a:xfrm>
            <a:off x="7631113" y="6500813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  <a:ea typeface="楷体_GB2312"/>
                <a:cs typeface="楷体_GB2312"/>
              </a:rPr>
              <a:t>5-13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B88FD73-8F16-4D52-8B94-9170EA2AE8D9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39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2411413" y="620713"/>
            <a:ext cx="1200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chemeClr val="accent2"/>
                </a:solidFill>
              </a:rPr>
              <a:t>Map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457200" y="1828800"/>
            <a:ext cx="84089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u"/>
            </a:pPr>
            <a:r>
              <a:rPr lang="en-US" altLang="zh-CN" b="1">
                <a:solidFill>
                  <a:schemeClr val="accent2"/>
                </a:solidFill>
              </a:rPr>
              <a:t>Map</a:t>
            </a:r>
            <a:r>
              <a:rPr lang="zh-CN" altLang="en-US" b="1">
                <a:solidFill>
                  <a:schemeClr val="accent2"/>
                </a:solidFill>
              </a:rPr>
              <a:t>把键值映射到某个值。一个键值最多只能映射一个值。</a:t>
            </a:r>
          </a:p>
          <a:p>
            <a:pPr eaLnBrk="1" hangingPunct="1">
              <a:buFont typeface="Wingdings" pitchFamily="2" charset="2"/>
              <a:buChar char="u"/>
            </a:pPr>
            <a:r>
              <a:rPr lang="en-US" altLang="zh-CN" b="1">
                <a:solidFill>
                  <a:schemeClr val="accent2"/>
                </a:solidFill>
              </a:rPr>
              <a:t>Map </a:t>
            </a:r>
            <a:r>
              <a:rPr lang="zh-CN" altLang="en-US" b="1">
                <a:solidFill>
                  <a:schemeClr val="accent2"/>
                </a:solidFill>
              </a:rPr>
              <a:t>接口定义：</a:t>
            </a: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971550" y="2592388"/>
            <a:ext cx="59436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 dirty="0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public interface Map&lt;K,V&gt; {</a:t>
            </a:r>
          </a:p>
          <a:p>
            <a:r>
              <a:rPr lang="en-US" altLang="zh-CN" sz="1600" dirty="0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    // </a:t>
            </a:r>
            <a:r>
              <a:rPr lang="zh-CN" altLang="en-US" sz="1600" dirty="0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基本操作</a:t>
            </a:r>
          </a:p>
          <a:p>
            <a:r>
              <a:rPr lang="zh-CN" altLang="en-US" sz="1600" b="1" dirty="0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    </a:t>
            </a:r>
            <a:r>
              <a:rPr lang="en-US" altLang="zh-CN" sz="1600" b="1" dirty="0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V put(K key, V value);</a:t>
            </a:r>
          </a:p>
          <a:p>
            <a:r>
              <a:rPr lang="en-US" altLang="zh-CN" sz="1600" b="1" dirty="0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    V get(Object key);</a:t>
            </a:r>
          </a:p>
          <a:p>
            <a:r>
              <a:rPr lang="en-US" altLang="zh-CN" sz="1600" b="1" dirty="0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    V remove(Object key);</a:t>
            </a:r>
          </a:p>
          <a:p>
            <a:r>
              <a:rPr lang="en-US" altLang="zh-CN" sz="1600" b="1" dirty="0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    </a:t>
            </a:r>
            <a:r>
              <a:rPr lang="en-US" altLang="zh-CN" sz="1600" b="1" dirty="0" err="1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boolean</a:t>
            </a:r>
            <a:r>
              <a:rPr lang="en-US" altLang="zh-CN" sz="1600" b="1" dirty="0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1600" b="1" dirty="0" err="1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containsKey</a:t>
            </a:r>
            <a:r>
              <a:rPr lang="en-US" altLang="zh-CN" sz="1600" b="1" dirty="0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(Object key);</a:t>
            </a:r>
          </a:p>
          <a:p>
            <a:r>
              <a:rPr lang="en-US" altLang="zh-CN" sz="1600" b="1" dirty="0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    </a:t>
            </a:r>
            <a:r>
              <a:rPr lang="en-US" altLang="zh-CN" sz="1600" b="1" dirty="0" err="1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boolean</a:t>
            </a:r>
            <a:r>
              <a:rPr lang="en-US" altLang="zh-CN" sz="1600" b="1" dirty="0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1600" b="1" dirty="0" err="1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containsValue</a:t>
            </a:r>
            <a:r>
              <a:rPr lang="en-US" altLang="zh-CN" sz="1600" b="1" dirty="0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(Object value);</a:t>
            </a:r>
          </a:p>
          <a:p>
            <a:r>
              <a:rPr lang="en-US" altLang="zh-CN" sz="1600" b="1" dirty="0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    </a:t>
            </a:r>
            <a:r>
              <a:rPr lang="en-US" altLang="zh-CN" sz="1600" b="1" dirty="0" err="1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int</a:t>
            </a:r>
            <a:r>
              <a:rPr lang="en-US" altLang="zh-CN" sz="1600" b="1" dirty="0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 size();</a:t>
            </a:r>
          </a:p>
          <a:p>
            <a:r>
              <a:rPr lang="en-US" altLang="zh-CN" sz="1600" b="1" dirty="0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    </a:t>
            </a:r>
            <a:r>
              <a:rPr lang="en-US" altLang="zh-CN" sz="1600" b="1" dirty="0" err="1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boolean</a:t>
            </a:r>
            <a:r>
              <a:rPr lang="en-US" altLang="zh-CN" sz="1600" b="1" dirty="0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1600" b="1" dirty="0" err="1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isEmpty</a:t>
            </a:r>
            <a:r>
              <a:rPr lang="en-US" altLang="zh-CN" sz="1600" b="1" dirty="0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(); </a:t>
            </a:r>
          </a:p>
          <a:p>
            <a:r>
              <a:rPr lang="en-US" altLang="zh-CN" sz="1600" b="1" dirty="0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    </a:t>
            </a:r>
            <a:r>
              <a:rPr lang="en-US" altLang="zh-CN" sz="1600" b="1" dirty="0">
                <a:solidFill>
                  <a:schemeClr val="accent2"/>
                </a:solidFill>
                <a:latin typeface="Courier New" pitchFamily="49" charset="0"/>
                <a:ea typeface="黑体" pitchFamily="49" charset="-122"/>
              </a:rPr>
              <a:t>…</a:t>
            </a:r>
            <a:r>
              <a:rPr lang="en-US" altLang="zh-CN" sz="1600" b="1" dirty="0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1600" b="1" dirty="0">
                <a:solidFill>
                  <a:schemeClr val="accent2"/>
                </a:solidFill>
                <a:latin typeface="Courier New" pitchFamily="49" charset="0"/>
                <a:ea typeface="黑体" pitchFamily="49" charset="-122"/>
              </a:rPr>
              <a:t>…</a:t>
            </a:r>
            <a:endParaRPr lang="en-US" altLang="zh-CN" sz="1600" b="1" dirty="0">
              <a:solidFill>
                <a:schemeClr val="accent2"/>
              </a:solidFill>
              <a:latin typeface="Arial Unicode MS" pitchFamily="34" charset="-122"/>
              <a:ea typeface="黑体" pitchFamily="49" charset="-122"/>
            </a:endParaRPr>
          </a:p>
          <a:p>
            <a:r>
              <a:rPr lang="en-US" altLang="zh-CN" sz="1600" b="1" dirty="0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}</a:t>
            </a:r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609600" y="5638800"/>
            <a:ext cx="68500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Char char="u"/>
            </a:pPr>
            <a:r>
              <a:rPr lang="en-US" altLang="zh-CN" b="1">
                <a:solidFill>
                  <a:schemeClr val="accent2"/>
                </a:solidFill>
              </a:rPr>
              <a:t>Map</a:t>
            </a:r>
            <a:r>
              <a:rPr lang="zh-CN" altLang="en-US" b="1">
                <a:solidFill>
                  <a:schemeClr val="accent2"/>
                </a:solidFill>
              </a:rPr>
              <a:t>的实现：</a:t>
            </a:r>
            <a:r>
              <a:rPr lang="en-US" altLang="zh-CN" b="1">
                <a:solidFill>
                  <a:schemeClr val="accent2"/>
                </a:solidFill>
              </a:rPr>
              <a:t>HashMap, TreeMap, HashTable</a:t>
            </a:r>
            <a:r>
              <a:rPr lang="zh-CN" altLang="en-US" b="1">
                <a:solidFill>
                  <a:schemeClr val="accent2"/>
                </a:solidFill>
              </a:rPr>
              <a:t>等</a:t>
            </a:r>
          </a:p>
          <a:p>
            <a:pPr eaLnBrk="1" hangingPunct="1">
              <a:buFont typeface="Wingdings" pitchFamily="2" charset="2"/>
              <a:buChar char="u"/>
            </a:pPr>
            <a:endParaRPr lang="en-US" altLang="zh-CN" b="1">
              <a:solidFill>
                <a:schemeClr val="accent2"/>
              </a:solidFill>
            </a:endParaRPr>
          </a:p>
        </p:txBody>
      </p:sp>
      <p:sp>
        <p:nvSpPr>
          <p:cNvPr id="40967" name="Text Box 6"/>
          <p:cNvSpPr txBox="1">
            <a:spLocks noChangeArrowheads="1"/>
          </p:cNvSpPr>
          <p:nvPr/>
        </p:nvSpPr>
        <p:spPr bwMode="auto">
          <a:xfrm>
            <a:off x="7631113" y="6500813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  <a:ea typeface="楷体_GB2312"/>
                <a:cs typeface="楷体_GB2312"/>
              </a:rPr>
              <a:t>5-15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0762E4AF-A539-4550-8AC1-51BF337638FC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4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6147" name="Rectangle 1026"/>
          <p:cNvSpPr>
            <a:spLocks noChangeArrowheads="1"/>
          </p:cNvSpPr>
          <p:nvPr/>
        </p:nvSpPr>
        <p:spPr bwMode="auto">
          <a:xfrm>
            <a:off x="728877" y="1628800"/>
            <a:ext cx="8077200" cy="467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b="1" dirty="0">
                <a:solidFill>
                  <a:schemeClr val="accent2"/>
                </a:solidFill>
              </a:rPr>
              <a:t>类变量可以是</a:t>
            </a:r>
            <a:r>
              <a:rPr lang="en-US" altLang="zh-CN" b="1" dirty="0" smtClean="0">
                <a:solidFill>
                  <a:schemeClr val="accent2"/>
                </a:solidFill>
              </a:rPr>
              <a:t>public</a:t>
            </a:r>
            <a:r>
              <a:rPr lang="zh-CN" altLang="zh-CN" b="1" dirty="0" smtClean="0">
                <a:solidFill>
                  <a:schemeClr val="accent2"/>
                </a:solidFill>
              </a:rPr>
              <a:t>或</a:t>
            </a:r>
            <a:r>
              <a:rPr lang="en-US" altLang="zh-CN" b="1" dirty="0">
                <a:solidFill>
                  <a:schemeClr val="accent2"/>
                </a:solidFill>
              </a:rPr>
              <a:t>private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zh-CN" b="1" dirty="0" smtClean="0">
                <a:solidFill>
                  <a:schemeClr val="accent2"/>
                </a:solidFill>
              </a:rPr>
              <a:t>对于</a:t>
            </a:r>
            <a:r>
              <a:rPr lang="zh-CN" altLang="en-US" b="1" dirty="0" smtClean="0">
                <a:solidFill>
                  <a:schemeClr val="accent2"/>
                </a:solidFill>
              </a:rPr>
              <a:t>非</a:t>
            </a:r>
            <a:r>
              <a:rPr lang="en-US" altLang="zh-CN" b="1" dirty="0" smtClean="0">
                <a:solidFill>
                  <a:schemeClr val="accent2"/>
                </a:solidFill>
              </a:rPr>
              <a:t>private</a:t>
            </a:r>
            <a:r>
              <a:rPr lang="zh-CN" altLang="zh-CN" b="1" dirty="0" smtClean="0">
                <a:solidFill>
                  <a:schemeClr val="accent2"/>
                </a:solidFill>
              </a:rPr>
              <a:t>类型</a:t>
            </a:r>
            <a:r>
              <a:rPr lang="zh-CN" altLang="zh-CN" b="1" dirty="0">
                <a:solidFill>
                  <a:schemeClr val="accent2"/>
                </a:solidFill>
              </a:rPr>
              <a:t>的类变量，可以在类外直接用类名调用而不需要初始化。</a:t>
            </a:r>
          </a:p>
          <a:p>
            <a:pPr eaLnBrk="1" hangingPunct="1"/>
            <a:endParaRPr lang="zh-CN" altLang="zh-CN" b="1" dirty="0"/>
          </a:p>
          <a:p>
            <a:pPr eaLnBrk="1" hangingPunct="1"/>
            <a:r>
              <a:rPr lang="en-US" altLang="zh-CN" b="1" dirty="0"/>
              <a:t>public class </a:t>
            </a:r>
            <a:r>
              <a:rPr lang="en-US" altLang="zh-CN" b="1" dirty="0" err="1"/>
              <a:t>StaticVar</a:t>
            </a:r>
            <a:r>
              <a:rPr lang="en-US" altLang="zh-CN" b="1" dirty="0"/>
              <a:t>{</a:t>
            </a:r>
          </a:p>
          <a:p>
            <a:pPr eaLnBrk="1" hangingPunct="1"/>
            <a:r>
              <a:rPr lang="en-US" altLang="zh-CN" b="1" dirty="0"/>
              <a:t>	public </a:t>
            </a:r>
            <a:r>
              <a:rPr lang="en-US" altLang="zh-CN" b="1" dirty="0">
                <a:solidFill>
                  <a:srgbClr val="FF0000"/>
                </a:solidFill>
              </a:rPr>
              <a:t>static </a:t>
            </a:r>
            <a:r>
              <a:rPr lang="en-US" altLang="zh-CN" b="1" dirty="0" err="1"/>
              <a:t>int</a:t>
            </a:r>
            <a:r>
              <a:rPr lang="en-US" altLang="zh-CN" b="1" dirty="0"/>
              <a:t>  number ;</a:t>
            </a:r>
          </a:p>
          <a:p>
            <a:pPr eaLnBrk="1" hangingPunct="1"/>
            <a:r>
              <a:rPr lang="en-US" altLang="zh-CN" b="1" dirty="0"/>
              <a:t>}</a:t>
            </a:r>
          </a:p>
          <a:p>
            <a:pPr eaLnBrk="1" hangingPunct="1"/>
            <a:r>
              <a:rPr lang="en-US" altLang="zh-CN" b="1" dirty="0"/>
              <a:t>public class </a:t>
            </a:r>
            <a:r>
              <a:rPr lang="en-US" altLang="zh-CN" b="1" dirty="0" err="1"/>
              <a:t>OtherClass</a:t>
            </a:r>
            <a:r>
              <a:rPr lang="en-US" altLang="zh-CN" b="1" dirty="0"/>
              <a:t>{</a:t>
            </a:r>
          </a:p>
          <a:p>
            <a:pPr eaLnBrk="1" hangingPunct="1"/>
            <a:r>
              <a:rPr lang="en-US" altLang="zh-CN" b="1" dirty="0"/>
              <a:t>	public void method(){</a:t>
            </a:r>
          </a:p>
          <a:p>
            <a:pPr eaLnBrk="1" hangingPunct="1"/>
            <a:r>
              <a:rPr lang="en-US" altLang="zh-CN" b="1" dirty="0"/>
              <a:t>		</a:t>
            </a:r>
            <a:r>
              <a:rPr lang="en-US" altLang="zh-CN" b="1" dirty="0" err="1"/>
              <a:t>int</a:t>
            </a:r>
            <a:r>
              <a:rPr lang="en-US" altLang="zh-CN" b="1" dirty="0"/>
              <a:t> x = </a:t>
            </a:r>
            <a:r>
              <a:rPr lang="en-US" altLang="zh-CN" b="1" dirty="0" err="1"/>
              <a:t>StaticVar.number</a:t>
            </a:r>
            <a:r>
              <a:rPr lang="en-US" altLang="zh-CN" b="1" dirty="0"/>
              <a:t> ;</a:t>
            </a:r>
          </a:p>
          <a:p>
            <a:pPr eaLnBrk="1" hangingPunct="1"/>
            <a:r>
              <a:rPr lang="en-US" altLang="zh-CN" b="1" dirty="0"/>
              <a:t>	</a:t>
            </a:r>
            <a:r>
              <a:rPr lang="en-US" altLang="zh-CN" b="1" dirty="0" smtClean="0"/>
              <a:t>}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}</a:t>
            </a:r>
          </a:p>
        </p:txBody>
      </p:sp>
      <p:sp>
        <p:nvSpPr>
          <p:cNvPr id="6148" name="Text Box 1027"/>
          <p:cNvSpPr txBox="1">
            <a:spLocks noChangeArrowheads="1"/>
          </p:cNvSpPr>
          <p:nvPr/>
        </p:nvSpPr>
        <p:spPr bwMode="auto">
          <a:xfrm>
            <a:off x="1295400" y="609600"/>
            <a:ext cx="68770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accent2"/>
                </a:solidFill>
              </a:rPr>
              <a:t>类变量</a:t>
            </a:r>
            <a:r>
              <a:rPr lang="en-US" altLang="zh-CN" sz="4000" b="1">
                <a:solidFill>
                  <a:schemeClr val="accent2"/>
                </a:solidFill>
              </a:rPr>
              <a:t>(static /class variable)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CBEAD839-DDE3-4BD4-A0F0-465B4615F9A4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5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1295400" y="608013"/>
            <a:ext cx="52879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accent2"/>
                </a:solidFill>
              </a:rPr>
              <a:t>类</a:t>
            </a:r>
            <a:r>
              <a:rPr lang="en-US" altLang="zh-CN" sz="4000" b="1">
                <a:solidFill>
                  <a:schemeClr val="accent2"/>
                </a:solidFill>
              </a:rPr>
              <a:t>(static/class)</a:t>
            </a:r>
            <a:r>
              <a:rPr lang="zh-CN" altLang="zh-CN" sz="4000" b="1">
                <a:solidFill>
                  <a:schemeClr val="accent2"/>
                </a:solidFill>
              </a:rPr>
              <a:t>方法</a:t>
            </a:r>
            <a:endParaRPr lang="zh-CN" altLang="en-US" sz="4000" b="1">
              <a:solidFill>
                <a:schemeClr val="accent2"/>
              </a:solidFill>
            </a:endParaRP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1143000" y="1600200"/>
            <a:ext cx="6984604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accent2"/>
                </a:solidFill>
              </a:rPr>
              <a:t>可以直接被调用，而不需要生成任何实例</a:t>
            </a:r>
            <a:endParaRPr lang="zh-CN" altLang="en-US" b="1" dirty="0"/>
          </a:p>
          <a:p>
            <a:pPr eaLnBrk="1" hangingPunct="1"/>
            <a:endParaRPr lang="zh-CN" altLang="en-US" b="1" dirty="0"/>
          </a:p>
          <a:p>
            <a:pPr eaLnBrk="1" hangingPunct="1"/>
            <a:r>
              <a:rPr lang="en-US" altLang="zh-CN" b="1" dirty="0"/>
              <a:t>public class </a:t>
            </a:r>
            <a:r>
              <a:rPr lang="en-US" altLang="zh-CN" b="1" dirty="0" err="1"/>
              <a:t>GeneralFunction</a:t>
            </a:r>
            <a:r>
              <a:rPr lang="en-US" altLang="zh-CN" b="1" dirty="0"/>
              <a:t>{</a:t>
            </a:r>
          </a:p>
          <a:p>
            <a:pPr eaLnBrk="1" hangingPunct="1"/>
            <a:r>
              <a:rPr lang="en-US" altLang="zh-CN" b="1" dirty="0"/>
              <a:t>	public </a:t>
            </a:r>
            <a:r>
              <a:rPr lang="en-US" altLang="zh-CN" b="1" dirty="0">
                <a:solidFill>
                  <a:srgbClr val="FF0000"/>
                </a:solidFill>
              </a:rPr>
              <a:t>static</a:t>
            </a:r>
            <a:r>
              <a:rPr lang="en-US" altLang="zh-CN" b="1" dirty="0"/>
              <a:t>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addUp</a:t>
            </a:r>
            <a:r>
              <a:rPr lang="en-US" altLang="zh-CN" b="1" dirty="0"/>
              <a:t>(</a:t>
            </a:r>
            <a:r>
              <a:rPr lang="en-US" altLang="zh-CN" b="1" dirty="0" err="1"/>
              <a:t>int</a:t>
            </a:r>
            <a:r>
              <a:rPr lang="en-US" altLang="zh-CN" b="1" dirty="0"/>
              <a:t> x, </a:t>
            </a:r>
            <a:r>
              <a:rPr lang="en-US" altLang="zh-CN" b="1" dirty="0" err="1"/>
              <a:t>int</a:t>
            </a:r>
            <a:r>
              <a:rPr lang="en-US" altLang="zh-CN" b="1" dirty="0"/>
              <a:t> y){</a:t>
            </a:r>
          </a:p>
          <a:p>
            <a:pPr eaLnBrk="1" hangingPunct="1"/>
            <a:r>
              <a:rPr lang="en-US" altLang="zh-CN" b="1" dirty="0"/>
              <a:t>		return </a:t>
            </a:r>
            <a:r>
              <a:rPr lang="en-US" altLang="zh-CN" b="1" dirty="0" err="1"/>
              <a:t>x+y</a:t>
            </a:r>
            <a:r>
              <a:rPr lang="en-US" altLang="zh-CN" b="1" dirty="0"/>
              <a:t> ;</a:t>
            </a:r>
          </a:p>
          <a:p>
            <a:pPr eaLnBrk="1" hangingPunct="1"/>
            <a:r>
              <a:rPr lang="en-US" altLang="zh-CN" b="1" dirty="0"/>
              <a:t>	</a:t>
            </a:r>
            <a:r>
              <a:rPr lang="en-US" altLang="zh-CN" b="1" dirty="0" smtClean="0"/>
              <a:t>}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}</a:t>
            </a:r>
          </a:p>
          <a:p>
            <a:pPr eaLnBrk="1" hangingPunct="1"/>
            <a:endParaRPr lang="en-US" altLang="zh-CN" b="1" dirty="0"/>
          </a:p>
          <a:p>
            <a:pPr eaLnBrk="1" hangingPunct="1"/>
            <a:r>
              <a:rPr lang="en-US" altLang="zh-CN" b="1" dirty="0"/>
              <a:t>public class </a:t>
            </a:r>
            <a:r>
              <a:rPr lang="en-US" altLang="zh-CN" b="1" dirty="0" err="1"/>
              <a:t>UseGeneral</a:t>
            </a:r>
            <a:r>
              <a:rPr lang="en-US" altLang="zh-CN" b="1" dirty="0"/>
              <a:t>{</a:t>
            </a:r>
          </a:p>
          <a:p>
            <a:pPr eaLnBrk="1" hangingPunct="1"/>
            <a:r>
              <a:rPr lang="en-US" altLang="zh-CN" b="1" dirty="0"/>
              <a:t>	public void method(){</a:t>
            </a:r>
          </a:p>
          <a:p>
            <a:pPr eaLnBrk="1" hangingPunct="1"/>
            <a:r>
              <a:rPr lang="en-US" altLang="zh-CN" b="1" dirty="0"/>
              <a:t>		</a:t>
            </a:r>
            <a:r>
              <a:rPr lang="en-US" altLang="zh-CN" b="1" dirty="0" err="1"/>
              <a:t>int</a:t>
            </a:r>
            <a:r>
              <a:rPr lang="en-US" altLang="zh-CN" b="1" dirty="0"/>
              <a:t> c = </a:t>
            </a:r>
            <a:r>
              <a:rPr lang="en-US" altLang="zh-CN" b="1" dirty="0" err="1"/>
              <a:t>GeneralFunction.addUp</a:t>
            </a:r>
            <a:r>
              <a:rPr lang="en-US" altLang="zh-CN" b="1" dirty="0"/>
              <a:t>(9,10);</a:t>
            </a:r>
          </a:p>
          <a:p>
            <a:pPr eaLnBrk="1" hangingPunct="1"/>
            <a:r>
              <a:rPr lang="en-US" altLang="zh-CN" b="1" dirty="0"/>
              <a:t>	</a:t>
            </a:r>
            <a:r>
              <a:rPr lang="en-US" altLang="zh-CN" b="1" dirty="0" smtClean="0"/>
              <a:t>}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}</a:t>
            </a: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7631113" y="6500813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  <a:ea typeface="楷体_GB2312"/>
                <a:cs typeface="楷体_GB2312"/>
              </a:rPr>
              <a:t>5-2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045491C7-676E-4200-B7B6-282E1D757478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6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1295400" y="608013"/>
            <a:ext cx="52879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accent2"/>
                </a:solidFill>
              </a:rPr>
              <a:t>类</a:t>
            </a:r>
            <a:r>
              <a:rPr lang="en-US" altLang="zh-CN" sz="4000" b="1">
                <a:solidFill>
                  <a:schemeClr val="accent2"/>
                </a:solidFill>
              </a:rPr>
              <a:t>(static/class)</a:t>
            </a:r>
            <a:r>
              <a:rPr lang="zh-CN" altLang="zh-CN" sz="4000" b="1">
                <a:solidFill>
                  <a:schemeClr val="accent2"/>
                </a:solidFill>
              </a:rPr>
              <a:t>方法</a:t>
            </a:r>
            <a:endParaRPr lang="zh-CN" altLang="en-US" sz="4000" b="1">
              <a:solidFill>
                <a:schemeClr val="accent2"/>
              </a:solidFill>
            </a:endParaRP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1143000" y="1774825"/>
            <a:ext cx="771525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l"/>
            </a:pPr>
            <a:r>
              <a:rPr lang="zh-CN" altLang="en-US" b="1">
                <a:solidFill>
                  <a:schemeClr val="accent2"/>
                </a:solidFill>
              </a:rPr>
              <a:t> 静态方法中没有</a:t>
            </a:r>
            <a:r>
              <a:rPr lang="en-US" altLang="zh-CN" b="1">
                <a:solidFill>
                  <a:schemeClr val="accent2"/>
                </a:solidFill>
              </a:rPr>
              <a:t>this</a:t>
            </a:r>
            <a:r>
              <a:rPr lang="zh-CN" altLang="en-US" b="1">
                <a:solidFill>
                  <a:schemeClr val="accent2"/>
                </a:solidFill>
              </a:rPr>
              <a:t>指针，不能访问所属类的非静态变量和方法，只能访问方法体内定义的局部变量、自己的参数和静态变量。</a:t>
            </a:r>
            <a:endParaRPr lang="en-US" altLang="zh-CN" b="1">
              <a:solidFill>
                <a:schemeClr val="accent2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endParaRPr lang="en-US" altLang="zh-CN" b="1">
              <a:solidFill>
                <a:schemeClr val="accent2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b="1">
                <a:solidFill>
                  <a:schemeClr val="accent2"/>
                </a:solidFill>
              </a:rPr>
              <a:t> 子类不能重写父类的静态方法，但可以通过声明相同的方法将其隐藏。另外子类不能把父类的非静态方法重写为静态的。</a:t>
            </a:r>
            <a:endParaRPr lang="en-US" altLang="zh-CN" b="1">
              <a:solidFill>
                <a:schemeClr val="accent2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endParaRPr lang="en-US" altLang="zh-CN" b="1">
              <a:solidFill>
                <a:schemeClr val="accent2"/>
              </a:solidFill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b="1">
                <a:solidFill>
                  <a:schemeClr val="accent2"/>
                </a:solidFill>
              </a:rPr>
              <a:t> </a:t>
            </a:r>
            <a:r>
              <a:rPr lang="en-US" altLang="zh-CN" b="1">
                <a:solidFill>
                  <a:schemeClr val="accent2"/>
                </a:solidFill>
              </a:rPr>
              <a:t>main()</a:t>
            </a:r>
            <a:r>
              <a:rPr lang="zh-CN" altLang="en-US" b="1">
                <a:solidFill>
                  <a:schemeClr val="accent2"/>
                </a:solidFill>
              </a:rPr>
              <a:t>方法是一个静态方法。如果要在</a:t>
            </a:r>
            <a:r>
              <a:rPr lang="en-US" altLang="zh-CN" b="1">
                <a:solidFill>
                  <a:schemeClr val="accent2"/>
                </a:solidFill>
              </a:rPr>
              <a:t>main()</a:t>
            </a:r>
            <a:r>
              <a:rPr lang="zh-CN" altLang="en-US" b="1">
                <a:solidFill>
                  <a:schemeClr val="accent2"/>
                </a:solidFill>
              </a:rPr>
              <a:t>方法中访问所在类的成员变量或方法，就必须首先创建相应的实例对象。</a:t>
            </a:r>
            <a:endParaRPr lang="en-US" altLang="zh-CN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A8E6566-5CA1-4401-AA64-5AEEBF7CC032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7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1214438" y="642938"/>
            <a:ext cx="50514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rgbClr val="FF0000"/>
                </a:solidFill>
              </a:rPr>
              <a:t> </a:t>
            </a:r>
            <a:r>
              <a:rPr lang="zh-CN" altLang="zh-CN" sz="4000" b="1">
                <a:solidFill>
                  <a:schemeClr val="accent2"/>
                </a:solidFill>
              </a:rPr>
              <a:t>静态初始化程序</a:t>
            </a:r>
            <a:endParaRPr lang="zh-CN" altLang="en-US" sz="4000" b="1">
              <a:solidFill>
                <a:schemeClr val="accent2"/>
              </a:solidFill>
            </a:endParaRP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1143000" y="1538288"/>
            <a:ext cx="7821613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accent2"/>
                </a:solidFill>
              </a:rPr>
              <a:t>没有存在于任何方法体中的静态语句块。在加载该类时执行且只执行一次。</a:t>
            </a:r>
            <a:endParaRPr lang="zh-CN" altLang="en-US" b="1" dirty="0"/>
          </a:p>
          <a:p>
            <a:pPr eaLnBrk="1" hangingPunct="1"/>
            <a:r>
              <a:rPr lang="en-US" altLang="zh-CN" b="1" dirty="0"/>
              <a:t>public class </a:t>
            </a:r>
            <a:r>
              <a:rPr lang="en-US" altLang="zh-CN" b="1" dirty="0" err="1"/>
              <a:t>StaticInitDemo</a:t>
            </a:r>
            <a:r>
              <a:rPr lang="en-US" altLang="zh-CN" b="1" dirty="0"/>
              <a:t>{</a:t>
            </a:r>
          </a:p>
          <a:p>
            <a:pPr eaLnBrk="1" hangingPunct="1"/>
            <a:r>
              <a:rPr lang="en-US" altLang="zh-CN" b="1" dirty="0"/>
              <a:t>	static </a:t>
            </a:r>
            <a:r>
              <a:rPr lang="en-US" altLang="zh-CN" b="1" dirty="0" err="1"/>
              <a:t>int</a:t>
            </a:r>
            <a:r>
              <a:rPr lang="en-US" altLang="zh-CN" b="1" dirty="0"/>
              <a:t> i=5;</a:t>
            </a:r>
          </a:p>
          <a:p>
            <a:pPr eaLnBrk="1" hangingPunct="1"/>
            <a:r>
              <a:rPr lang="en-US" altLang="zh-CN" b="1" dirty="0"/>
              <a:t>	    </a:t>
            </a:r>
            <a:r>
              <a:rPr lang="en-US" altLang="zh-CN" b="1" dirty="0">
                <a:solidFill>
                  <a:srgbClr val="FF0000"/>
                </a:solidFill>
              </a:rPr>
              <a:t>static {</a:t>
            </a:r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		</a:t>
            </a:r>
            <a:r>
              <a:rPr lang="en-US" altLang="zh-CN" b="1" dirty="0" err="1">
                <a:solidFill>
                  <a:srgbClr val="FF0000"/>
                </a:solidFill>
              </a:rPr>
              <a:t>System.out.println</a:t>
            </a:r>
            <a:r>
              <a:rPr lang="en-US" altLang="zh-CN" b="1" dirty="0">
                <a:solidFill>
                  <a:srgbClr val="FF0000"/>
                </a:solidFill>
              </a:rPr>
              <a:t>("Static code: i="+ i++);</a:t>
            </a:r>
          </a:p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		}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	}</a:t>
            </a:r>
          </a:p>
          <a:p>
            <a:pPr eaLnBrk="1" hangingPunct="1"/>
            <a:r>
              <a:rPr lang="en-US" altLang="zh-CN" b="1" dirty="0"/>
              <a:t>public class Test {</a:t>
            </a:r>
          </a:p>
          <a:p>
            <a:pPr eaLnBrk="1" hangingPunct="1"/>
            <a:r>
              <a:rPr lang="en-US" altLang="zh-CN" b="1" dirty="0"/>
              <a:t>	public static void main(String </a:t>
            </a:r>
            <a:r>
              <a:rPr lang="en-US" altLang="zh-CN" b="1" dirty="0" err="1"/>
              <a:t>args</a:t>
            </a:r>
            <a:r>
              <a:rPr lang="en-US" altLang="zh-CN" b="1" dirty="0"/>
              <a:t>[]){</a:t>
            </a:r>
          </a:p>
          <a:p>
            <a:pPr eaLnBrk="1" hangingPunct="1"/>
            <a:r>
              <a:rPr lang="en-US" altLang="zh-CN" b="1" dirty="0"/>
              <a:t>		</a:t>
            </a:r>
            <a:r>
              <a:rPr lang="en-US" altLang="zh-CN" b="1" dirty="0" err="1"/>
              <a:t>System.out.println</a:t>
            </a:r>
            <a:r>
              <a:rPr lang="en-US" altLang="zh-CN" b="1" dirty="0" smtClean="0"/>
              <a:t>("Main </a:t>
            </a:r>
            <a:r>
              <a:rPr lang="en-US" altLang="zh-CN" b="1" dirty="0"/>
              <a:t>code: i="+</a:t>
            </a:r>
          </a:p>
          <a:p>
            <a:pPr eaLnBrk="1" hangingPunct="1"/>
            <a:r>
              <a:rPr lang="en-US" altLang="zh-CN" b="1" dirty="0"/>
              <a:t>			</a:t>
            </a:r>
            <a:r>
              <a:rPr lang="en-US" altLang="zh-CN" b="1" dirty="0" err="1"/>
              <a:t>StaticInitDemo.i</a:t>
            </a:r>
            <a:r>
              <a:rPr lang="en-US" altLang="zh-CN" b="1" dirty="0"/>
              <a:t>);</a:t>
            </a:r>
          </a:p>
          <a:p>
            <a:pPr eaLnBrk="1" hangingPunct="1"/>
            <a:r>
              <a:rPr lang="en-US" altLang="zh-CN" b="1" dirty="0"/>
              <a:t>		}</a:t>
            </a:r>
          </a:p>
          <a:p>
            <a:pPr eaLnBrk="1" hangingPunct="1"/>
            <a:r>
              <a:rPr lang="en-US" altLang="zh-CN" b="1" dirty="0"/>
              <a:t>	}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6234113" y="4005263"/>
            <a:ext cx="2514600" cy="8318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/>
              <a:t>Static code: i=5</a:t>
            </a:r>
          </a:p>
          <a:p>
            <a:pPr eaLnBrk="1" hangingPunct="1"/>
            <a:r>
              <a:rPr lang="en-US" altLang="zh-CN" dirty="0" smtClean="0"/>
              <a:t>Main </a:t>
            </a:r>
            <a:r>
              <a:rPr lang="en-US" altLang="zh-CN" dirty="0"/>
              <a:t>code: i=6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7631113" y="6500813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  <a:ea typeface="楷体_GB2312"/>
                <a:cs typeface="楷体_GB2312"/>
              </a:rPr>
              <a:t>5-3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animBg="1" autoUpdateAnimBg="0"/>
      <p:bldP spid="92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C620F782-EC3C-48B5-8287-160B75810D0B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8</a:t>
            </a:fld>
            <a:endParaRPr lang="en-US" altLang="zh-CN" sz="140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1812925" y="639763"/>
            <a:ext cx="4127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chemeClr val="accent2"/>
                </a:solidFill>
              </a:rPr>
              <a:t>final </a:t>
            </a:r>
            <a:r>
              <a:rPr lang="zh-CN" altLang="zh-CN" sz="4000" b="1">
                <a:solidFill>
                  <a:schemeClr val="accent2"/>
                </a:solidFill>
              </a:rPr>
              <a:t>关键字</a:t>
            </a:r>
            <a:endParaRPr lang="zh-CN" altLang="en-US" sz="4000" b="1">
              <a:solidFill>
                <a:schemeClr val="accent2"/>
              </a:solidFill>
            </a:endParaRP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1219200" y="1600200"/>
            <a:ext cx="7172325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accent2"/>
                </a:solidFill>
                <a:sym typeface="Wingdings" pitchFamily="2" charset="2"/>
              </a:rPr>
              <a:t> </a:t>
            </a:r>
            <a:r>
              <a:rPr lang="zh-CN" altLang="en-US" b="1">
                <a:solidFill>
                  <a:schemeClr val="accent2"/>
                </a:solidFill>
              </a:rPr>
              <a:t>被定义成</a:t>
            </a:r>
            <a:r>
              <a:rPr lang="en-US" altLang="zh-CN" b="1">
                <a:solidFill>
                  <a:schemeClr val="accent2"/>
                </a:solidFill>
              </a:rPr>
              <a:t>final</a:t>
            </a:r>
            <a:r>
              <a:rPr lang="zh-CN" altLang="zh-CN" b="1">
                <a:solidFill>
                  <a:schemeClr val="accent2"/>
                </a:solidFill>
              </a:rPr>
              <a:t>的类不能有子类。</a:t>
            </a:r>
          </a:p>
          <a:p>
            <a:pPr eaLnBrk="1" hangingPunct="1"/>
            <a:r>
              <a:rPr lang="zh-CN" altLang="zh-CN" b="1">
                <a:solidFill>
                  <a:schemeClr val="accent2"/>
                </a:solidFill>
              </a:rPr>
              <a:t>例： </a:t>
            </a:r>
            <a:r>
              <a:rPr lang="en-US" altLang="zh-CN" b="1">
                <a:solidFill>
                  <a:schemeClr val="accent2"/>
                </a:solidFill>
              </a:rPr>
              <a:t>final class Employee {</a:t>
            </a:r>
          </a:p>
          <a:p>
            <a:pPr eaLnBrk="1" hangingPunct="1"/>
            <a:r>
              <a:rPr lang="en-US" altLang="zh-CN" b="1">
                <a:solidFill>
                  <a:schemeClr val="accent2"/>
                </a:solidFill>
              </a:rPr>
              <a:t>		…</a:t>
            </a:r>
          </a:p>
          <a:p>
            <a:pPr eaLnBrk="1" hangingPunct="1"/>
            <a:r>
              <a:rPr lang="en-US" altLang="zh-CN" b="1">
                <a:solidFill>
                  <a:schemeClr val="accent2"/>
                </a:solidFill>
              </a:rPr>
              <a:t>	}</a:t>
            </a:r>
          </a:p>
          <a:p>
            <a:pPr eaLnBrk="1" hangingPunct="1"/>
            <a:r>
              <a:rPr lang="en-US" altLang="zh-CN" b="1">
                <a:solidFill>
                  <a:schemeClr val="accent2"/>
                </a:solidFill>
              </a:rPr>
              <a:t>         class Manager extends Employee{ …}  </a:t>
            </a:r>
          </a:p>
          <a:p>
            <a:pPr eaLnBrk="1" hangingPunct="1"/>
            <a:endParaRPr lang="en-US" altLang="zh-CN" b="1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CN" b="1">
                <a:solidFill>
                  <a:schemeClr val="accent2"/>
                </a:solidFill>
                <a:sym typeface="Wingdings" pitchFamily="2" charset="2"/>
              </a:rPr>
              <a:t> </a:t>
            </a:r>
            <a:r>
              <a:rPr lang="zh-CN" altLang="zh-CN" b="1">
                <a:solidFill>
                  <a:schemeClr val="accent2"/>
                </a:solidFill>
              </a:rPr>
              <a:t>被定义成</a:t>
            </a:r>
            <a:r>
              <a:rPr lang="en-US" altLang="zh-CN" b="1">
                <a:solidFill>
                  <a:schemeClr val="accent2"/>
                </a:solidFill>
              </a:rPr>
              <a:t>final </a:t>
            </a:r>
            <a:r>
              <a:rPr lang="zh-CN" altLang="zh-CN" b="1">
                <a:solidFill>
                  <a:schemeClr val="accent2"/>
                </a:solidFill>
              </a:rPr>
              <a:t>的成员方法不能被重写。</a:t>
            </a:r>
          </a:p>
          <a:p>
            <a:pPr eaLnBrk="1" hangingPunct="1"/>
            <a:endParaRPr lang="zh-CN" altLang="zh-CN" b="1">
              <a:solidFill>
                <a:schemeClr val="accent2"/>
              </a:solidFill>
            </a:endParaRPr>
          </a:p>
          <a:p>
            <a:pPr eaLnBrk="1" hangingPunct="1"/>
            <a:r>
              <a:rPr lang="zh-CN" altLang="en-US" b="1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zh-CN" b="1">
                <a:solidFill>
                  <a:schemeClr val="accent2"/>
                </a:solidFill>
              </a:rPr>
              <a:t>被定义成</a:t>
            </a:r>
            <a:r>
              <a:rPr lang="en-US" altLang="zh-CN" b="1">
                <a:solidFill>
                  <a:schemeClr val="accent2"/>
                </a:solidFill>
              </a:rPr>
              <a:t>final</a:t>
            </a:r>
            <a:r>
              <a:rPr lang="zh-CN" altLang="zh-CN" b="1">
                <a:solidFill>
                  <a:schemeClr val="accent2"/>
                </a:solidFill>
              </a:rPr>
              <a:t>的成员变量不能改变。该变量实际上</a:t>
            </a:r>
          </a:p>
          <a:p>
            <a:pPr eaLnBrk="1" hangingPunct="1"/>
            <a:r>
              <a:rPr lang="zh-CN" altLang="zh-CN" b="1">
                <a:solidFill>
                  <a:schemeClr val="accent2"/>
                </a:solidFill>
              </a:rPr>
              <a:t>是常量，一般大写，并赋值。</a:t>
            </a:r>
          </a:p>
          <a:p>
            <a:pPr eaLnBrk="1" hangingPunct="1"/>
            <a:r>
              <a:rPr lang="zh-CN" altLang="en-US" b="1">
                <a:solidFill>
                  <a:schemeClr val="accent2"/>
                </a:solidFill>
              </a:rPr>
              <a:t>    </a:t>
            </a:r>
            <a:r>
              <a:rPr lang="en-US" altLang="zh-CN" b="1">
                <a:solidFill>
                  <a:schemeClr val="accent2"/>
                </a:solidFill>
              </a:rPr>
              <a:t>final int NUMBER = 100;</a:t>
            </a:r>
          </a:p>
        </p:txBody>
      </p:sp>
      <p:grpSp>
        <p:nvGrpSpPr>
          <p:cNvPr id="10245" name="Group 12"/>
          <p:cNvGrpSpPr>
            <a:grpSpLocks/>
          </p:cNvGrpSpPr>
          <p:nvPr/>
        </p:nvGrpSpPr>
        <p:grpSpPr bwMode="auto">
          <a:xfrm>
            <a:off x="7315200" y="3124200"/>
            <a:ext cx="228600" cy="381000"/>
            <a:chOff x="4608" y="1968"/>
            <a:chExt cx="144" cy="240"/>
          </a:xfrm>
        </p:grpSpPr>
        <p:sp>
          <p:nvSpPr>
            <p:cNvPr id="10247" name="Line 10"/>
            <p:cNvSpPr>
              <a:spLocks noChangeShapeType="1"/>
            </p:cNvSpPr>
            <p:nvPr/>
          </p:nvSpPr>
          <p:spPr bwMode="auto">
            <a:xfrm>
              <a:off x="4608" y="1968"/>
              <a:ext cx="144" cy="24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8" name="Line 11"/>
            <p:cNvSpPr>
              <a:spLocks noChangeShapeType="1"/>
            </p:cNvSpPr>
            <p:nvPr/>
          </p:nvSpPr>
          <p:spPr bwMode="auto">
            <a:xfrm flipH="1">
              <a:off x="4608" y="1968"/>
              <a:ext cx="144" cy="24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7631113" y="6500813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zh-CN" sz="1400" dirty="0">
                <a:solidFill>
                  <a:srgbClr val="C0C0C0"/>
                </a:solidFill>
                <a:ea typeface="楷体_GB2312"/>
                <a:cs typeface="楷体_GB2312"/>
              </a:rPr>
              <a:t>5-4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179C4892-0055-4A16-8D22-81DC803D1BB1}" type="slidenum">
              <a:rPr lang="en-US" altLang="zh-CN" sz="1400" smtClean="0">
                <a:solidFill>
                  <a:schemeClr val="bg2"/>
                </a:solidFill>
                <a:latin typeface="Arial" pitchFamily="34" charset="0"/>
              </a:rPr>
              <a:pPr/>
              <a:t>9</a:t>
            </a:fld>
            <a:endParaRPr lang="en-US" altLang="zh-CN" sz="1400" dirty="0" smtClean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827583" y="1600200"/>
            <a:ext cx="7920881" cy="460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b="1" dirty="0">
                <a:solidFill>
                  <a:schemeClr val="accent2"/>
                </a:solidFill>
                <a:sym typeface="Wingdings" pitchFamily="2" charset="2"/>
              </a:rPr>
              <a:t>只有声明而没有方法体的方法称为抽象方法，而包含一个或多个抽象方法的类</a:t>
            </a:r>
            <a:r>
              <a:rPr lang="zh-CN" altLang="en-US" b="1" dirty="0">
                <a:solidFill>
                  <a:schemeClr val="accent2"/>
                </a:solidFill>
              </a:rPr>
              <a:t>称为抽象类。</a:t>
            </a:r>
            <a:endParaRPr lang="zh-CN" altLang="en-US" b="1" dirty="0">
              <a:solidFill>
                <a:schemeClr val="accent2"/>
              </a:solidFill>
              <a:sym typeface="Wingdings" pitchFamily="2" charset="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b="1" dirty="0">
                <a:solidFill>
                  <a:schemeClr val="accent2"/>
                </a:solidFill>
              </a:rPr>
              <a:t>必须在声明中增加 </a:t>
            </a:r>
            <a:r>
              <a:rPr lang="en-US" altLang="zh-CN" b="1" dirty="0">
                <a:solidFill>
                  <a:srgbClr val="FF0000"/>
                </a:solidFill>
              </a:rPr>
              <a:t>abstract </a:t>
            </a:r>
            <a:r>
              <a:rPr lang="zh-CN" altLang="en-US" b="1" dirty="0">
                <a:solidFill>
                  <a:schemeClr val="accent2"/>
                </a:solidFill>
              </a:rPr>
              <a:t>关键字，在无方法体的方法</a:t>
            </a:r>
            <a:r>
              <a:rPr lang="zh-CN" altLang="en-US" b="1" dirty="0" smtClean="0">
                <a:solidFill>
                  <a:schemeClr val="accent2"/>
                </a:solidFill>
              </a:rPr>
              <a:t>前也</a:t>
            </a:r>
            <a:r>
              <a:rPr lang="zh-CN" altLang="en-US" b="1" dirty="0">
                <a:solidFill>
                  <a:schemeClr val="accent2"/>
                </a:solidFill>
              </a:rPr>
              <a:t>要加上</a:t>
            </a:r>
            <a:r>
              <a:rPr lang="en-US" altLang="zh-CN" b="1" dirty="0">
                <a:solidFill>
                  <a:srgbClr val="FF0000"/>
                </a:solidFill>
              </a:rPr>
              <a:t>abstract</a:t>
            </a:r>
            <a:r>
              <a:rPr lang="zh-CN" altLang="en-US" b="1" dirty="0">
                <a:solidFill>
                  <a:schemeClr val="accent2"/>
                </a:solidFill>
              </a:rPr>
              <a:t>。</a:t>
            </a:r>
            <a:endParaRPr lang="zh-CN" altLang="en-US" b="1" dirty="0"/>
          </a:p>
          <a:p>
            <a:pPr lvl="1" eaLnBrk="1" hangingPunct="1"/>
            <a:r>
              <a:rPr lang="en-US" altLang="zh-CN" sz="2000" b="1" dirty="0"/>
              <a:t>public </a:t>
            </a:r>
            <a:r>
              <a:rPr lang="en-US" altLang="zh-CN" sz="2000" b="1" dirty="0">
                <a:solidFill>
                  <a:srgbClr val="FF0000"/>
                </a:solidFill>
              </a:rPr>
              <a:t>abstract</a:t>
            </a:r>
            <a:r>
              <a:rPr lang="en-US" altLang="zh-CN" sz="2000" b="1" dirty="0"/>
              <a:t> class Drawing{</a:t>
            </a:r>
          </a:p>
          <a:p>
            <a:pPr lvl="1" eaLnBrk="1" hangingPunct="1"/>
            <a:r>
              <a:rPr lang="en-US" altLang="zh-CN" sz="2000" b="1" dirty="0"/>
              <a:t>	</a:t>
            </a:r>
            <a:r>
              <a:rPr lang="en-US" altLang="zh-CN" sz="2000" b="1" dirty="0">
                <a:solidFill>
                  <a:srgbClr val="FF0000"/>
                </a:solidFill>
              </a:rPr>
              <a:t>public abstract void </a:t>
            </a:r>
            <a:r>
              <a:rPr lang="en-US" altLang="zh-CN" sz="2000" b="1" dirty="0" err="1">
                <a:solidFill>
                  <a:srgbClr val="FF0000"/>
                </a:solidFill>
              </a:rPr>
              <a:t>drawDot</a:t>
            </a:r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</a:rPr>
              <a:t> x, </a:t>
            </a:r>
            <a:r>
              <a:rPr lang="en-US" altLang="zh-CN" sz="2000" b="1" dirty="0" err="1">
                <a:solidFill>
                  <a:srgbClr val="FF0000"/>
                </a:solidFill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</a:rPr>
              <a:t> y);</a:t>
            </a:r>
            <a:endParaRPr lang="en-US" altLang="zh-CN" sz="2000" b="1" dirty="0"/>
          </a:p>
          <a:p>
            <a:pPr lvl="1" eaLnBrk="1" hangingPunct="1"/>
            <a:r>
              <a:rPr lang="en-US" altLang="zh-CN" sz="2000" b="1" dirty="0"/>
              <a:t>	public void </a:t>
            </a:r>
            <a:r>
              <a:rPr lang="en-US" altLang="zh-CN" sz="2000" b="1" dirty="0" err="1"/>
              <a:t>drawLine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x1,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y1,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x2</a:t>
            </a:r>
            <a:r>
              <a:rPr lang="en-US" altLang="zh-CN" sz="2000" b="1" dirty="0" smtClean="0"/>
              <a:t>,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y2)</a:t>
            </a:r>
          </a:p>
          <a:p>
            <a:pPr lvl="1" eaLnBrk="1" hangingPunct="1"/>
            <a:r>
              <a:rPr lang="en-US" altLang="zh-CN" sz="2000" b="1" dirty="0"/>
              <a:t>		</a:t>
            </a:r>
            <a:r>
              <a:rPr lang="en-US" altLang="zh-CN" sz="2000" b="1" dirty="0" smtClean="0"/>
              <a:t>{ ... //</a:t>
            </a:r>
            <a:r>
              <a:rPr lang="zh-CN" altLang="en-US" sz="2000" b="1" i="1" dirty="0" smtClean="0"/>
              <a:t>调用</a:t>
            </a:r>
            <a:r>
              <a:rPr lang="en-US" altLang="zh-CN" sz="2000" b="1" i="1" dirty="0" err="1"/>
              <a:t>drawDot</a:t>
            </a:r>
            <a:r>
              <a:rPr lang="en-US" altLang="zh-CN" sz="2000" b="1" i="1" dirty="0"/>
              <a:t>()</a:t>
            </a:r>
            <a:r>
              <a:rPr lang="zh-CN" altLang="en-US" sz="2000" b="1" i="1" dirty="0"/>
              <a:t>方法</a:t>
            </a:r>
          </a:p>
          <a:p>
            <a:pPr lvl="1" eaLnBrk="1" hangingPunct="1"/>
            <a:r>
              <a:rPr lang="zh-CN" altLang="en-US" sz="2000" b="1" dirty="0"/>
              <a:t>	</a:t>
            </a:r>
            <a:r>
              <a:rPr lang="en-US" altLang="zh-CN" sz="2000" b="1" dirty="0" smtClean="0"/>
              <a:t>}</a:t>
            </a:r>
            <a:endParaRPr lang="en-US" altLang="zh-CN" sz="2000" b="1" dirty="0"/>
          </a:p>
          <a:p>
            <a:pPr lvl="1" eaLnBrk="1" hangingPunct="1"/>
            <a:r>
              <a:rPr lang="en-US" altLang="zh-CN" sz="2000" b="1" dirty="0"/>
              <a:t>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b="1" dirty="0">
                <a:solidFill>
                  <a:schemeClr val="accent2"/>
                </a:solidFill>
                <a:sym typeface="Wingdings" pitchFamily="2" charset="2"/>
              </a:rPr>
              <a:t></a:t>
            </a:r>
            <a:r>
              <a:rPr lang="zh-CN" altLang="en-US" b="1" dirty="0">
                <a:solidFill>
                  <a:schemeClr val="accent2"/>
                </a:solidFill>
              </a:rPr>
              <a:t>抽象类也可有构造方法、普通的成员变量或方法，也可以派生子</a:t>
            </a:r>
            <a:r>
              <a:rPr lang="zh-CN" altLang="en-US" b="1" dirty="0" smtClean="0">
                <a:solidFill>
                  <a:schemeClr val="accent2"/>
                </a:solidFill>
              </a:rPr>
              <a:t>类。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627313" y="639763"/>
            <a:ext cx="35607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chemeClr val="accent2"/>
                </a:solidFill>
              </a:rPr>
              <a:t>抽象类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简洁型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FB8AA"/>
      </a:accent5>
      <a:accent6>
        <a:srgbClr val="00005C"/>
      </a:accent6>
      <a:hlink>
        <a:srgbClr val="996633"/>
      </a:hlink>
      <a:folHlink>
        <a:srgbClr val="808000"/>
      </a:folHlink>
    </a:clrScheme>
    <a:fontScheme name="简洁型模板">
      <a:majorFont>
        <a:latin typeface="Arial Black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简洁型模板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简洁型模板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洁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洁型模板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洁型模板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洁型模板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简洁型模板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Office\Templates\演示文稿设计\简洁型模板.pot</Template>
  <TotalTime>9168</TotalTime>
  <Words>2298</Words>
  <Application>Microsoft Office PowerPoint</Application>
  <PresentationFormat>全屏显示(4:3)</PresentationFormat>
  <Paragraphs>414</Paragraphs>
  <Slides>39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简洁型模板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interface的含义</vt:lpstr>
      <vt:lpstr>PowerPoint 演示文稿</vt:lpstr>
      <vt:lpstr>interface的使用</vt:lpstr>
      <vt:lpstr>interface与多态</vt:lpstr>
      <vt:lpstr>接口与多重继承</vt:lpstr>
      <vt:lpstr>多重继承</vt:lpstr>
      <vt:lpstr>PowerPoint 演示文稿</vt:lpstr>
      <vt:lpstr>interface 中注意问题</vt:lpstr>
      <vt:lpstr>类分组 package 语句</vt:lpstr>
      <vt:lpstr>PowerPoint 演示文稿</vt:lpstr>
      <vt:lpstr>PowerPoint 演示文稿</vt:lpstr>
      <vt:lpstr>包名与包中类的存储位置</vt:lpstr>
      <vt:lpstr>PowerPoint 演示文稿</vt:lpstr>
      <vt:lpstr>源文件(.java)与类文件(.class)的管理</vt:lpstr>
      <vt:lpstr>PowerPoint 演示文稿</vt:lpstr>
      <vt:lpstr>PowerPoint 演示文稿</vt:lpstr>
      <vt:lpstr>PowerPoint 演示文稿</vt:lpstr>
      <vt:lpstr>Wrapper类</vt:lpstr>
      <vt:lpstr>JDK1.6中的自动装箱与拆箱</vt:lpstr>
      <vt:lpstr>泛型</vt:lpstr>
      <vt:lpstr>程序示例</vt:lpstr>
      <vt:lpstr>泛型的定义</vt:lpstr>
      <vt:lpstr>泛型的使用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lb</dc:creator>
  <cp:lastModifiedBy>Amy</cp:lastModifiedBy>
  <cp:revision>414</cp:revision>
  <dcterms:created xsi:type="dcterms:W3CDTF">2001-03-09T02:24:07Z</dcterms:created>
  <dcterms:modified xsi:type="dcterms:W3CDTF">2017-03-14T09:03:31Z</dcterms:modified>
</cp:coreProperties>
</file>