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7" r:id="rId2"/>
    <p:sldId id="258" r:id="rId3"/>
    <p:sldId id="277" r:id="rId4"/>
    <p:sldId id="259" r:id="rId5"/>
    <p:sldId id="271" r:id="rId6"/>
    <p:sldId id="272" r:id="rId7"/>
    <p:sldId id="262" r:id="rId8"/>
    <p:sldId id="263" r:id="rId9"/>
    <p:sldId id="273" r:id="rId10"/>
    <p:sldId id="264" r:id="rId11"/>
    <p:sldId id="265" r:id="rId12"/>
    <p:sldId id="266" r:id="rId13"/>
    <p:sldId id="274" r:id="rId14"/>
    <p:sldId id="267" r:id="rId15"/>
    <p:sldId id="275" r:id="rId16"/>
    <p:sldId id="276" r:id="rId17"/>
    <p:sldId id="268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703" autoAdjust="0"/>
  </p:normalViewPr>
  <p:slideViewPr>
    <p:cSldViewPr>
      <p:cViewPr varScale="1">
        <p:scale>
          <a:sx n="75" d="100"/>
          <a:sy n="75" d="100"/>
        </p:scale>
        <p:origin x="102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3DBA-0BBC-4DF4-B1AD-F03E4FA8E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51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3AC2F4E-6730-4D51-AF59-BEF2B9EFBB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E0858-FD68-4136-8066-173008074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8DEFC-EDF9-4B50-A3C3-B0CA88083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2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C7149-E0ED-472C-8542-26EBACF4B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8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D518-F564-4E84-81FF-0BCDEE396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9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9782C-F3FF-4A4F-86B8-3606893C6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7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D2C2-9F11-44EC-8C3C-3646DB0CB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0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6F9B-C0E1-4EA9-BE5C-7653904BE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1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725CE-1086-4A3C-AEFF-01AAFC04A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0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423F0-97C5-4F49-BF18-76F6B14E8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0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059-5CD9-4CD2-A9FD-115C6E18E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4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43D7F74-3093-494F-904D-02A8A129D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75A0CF-2816-4FD9-8332-E4B79033845A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541463" y="692150"/>
            <a:ext cx="382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JDBC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057400" y="1828800"/>
            <a:ext cx="51069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zh-CN" sz="2800" b="1" smtClean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000" b="1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</a:rPr>
              <a:t>JDBC</a:t>
            </a:r>
            <a:r>
              <a:rPr lang="zh-CN" altLang="en-US" sz="2800" b="1" dirty="0">
                <a:solidFill>
                  <a:schemeClr val="accent2"/>
                </a:solidFill>
              </a:rPr>
              <a:t>简介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 sz="2800" b="1" smtClean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smtClean="0">
                <a:solidFill>
                  <a:schemeClr val="accent2"/>
                </a:solidFill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</a:rPr>
              <a:t>JDBC</a:t>
            </a:r>
            <a:r>
              <a:rPr lang="zh-CN" altLang="en-US" sz="2800" b="1" dirty="0">
                <a:solidFill>
                  <a:schemeClr val="accent2"/>
                </a:solidFill>
              </a:rPr>
              <a:t>驱动类型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 sz="2800" b="1" smtClean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smtClean="0">
                <a:solidFill>
                  <a:schemeClr val="accent2"/>
                </a:solidFill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</a:rPr>
              <a:t>JDBC API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798C061-FA4F-43B3-87CF-46B623181DD2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10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4378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smtClean="0"/>
              <a:t>JDBC API</a:t>
            </a:r>
            <a:r>
              <a:rPr lang="zh-CN" altLang="en-US" sz="4000" b="1" dirty="0"/>
              <a:t>类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133600" y="172561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类型			</a:t>
            </a:r>
            <a:r>
              <a:rPr lang="en-US" altLang="zh-CN" b="1"/>
              <a:t>JDBC</a:t>
            </a:r>
            <a:r>
              <a:rPr lang="zh-CN" altLang="en-US" b="1"/>
              <a:t>类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524000" y="2565400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驱动程序管理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4572000" y="2160588"/>
            <a:ext cx="41036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java.sql.Driver</a:t>
            </a:r>
          </a:p>
          <a:p>
            <a:pPr eaLnBrk="1" hangingPunct="1"/>
            <a:r>
              <a:rPr lang="en-US" altLang="zh-CN" b="1"/>
              <a:t>java.sql.DriverManager</a:t>
            </a:r>
          </a:p>
          <a:p>
            <a:pPr eaLnBrk="1" hangingPunct="1"/>
            <a:r>
              <a:rPr lang="en-US" altLang="zh-CN" b="1"/>
              <a:t>java.sql.DrivePropertyInfo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00200" y="3432175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数据库连接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4572000" y="3457575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java.sql.Connection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1676400" y="4279900"/>
            <a:ext cx="188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SQL</a:t>
            </a:r>
            <a:r>
              <a:rPr lang="zh-CN" altLang="en-US" b="1"/>
              <a:t>语句</a:t>
            </a:r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4572000" y="3889375"/>
            <a:ext cx="4248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java.sql.Statement</a:t>
            </a:r>
          </a:p>
          <a:p>
            <a:pPr eaLnBrk="1" hangingPunct="1"/>
            <a:r>
              <a:rPr lang="en-US" altLang="zh-CN" b="1"/>
              <a:t>java.sql.PreparedStatement</a:t>
            </a:r>
          </a:p>
          <a:p>
            <a:pPr eaLnBrk="1" hangingPunct="1"/>
            <a:r>
              <a:rPr lang="en-US" altLang="zh-CN" b="1"/>
              <a:t>java.sql.CallableStatement</a:t>
            </a: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1828800" y="518477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数据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4572000" y="5184775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java.sql.ResultSet</a:t>
            </a: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1828800" y="5775325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错误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4572000" y="5630863"/>
            <a:ext cx="4176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java.sql.SQLException</a:t>
            </a:r>
          </a:p>
          <a:p>
            <a:pPr eaLnBrk="1" hangingPunct="1"/>
            <a:r>
              <a:rPr lang="en-US" altLang="zh-CN" b="1"/>
              <a:t>java.sql.SQLWarning</a:t>
            </a:r>
          </a:p>
        </p:txBody>
      </p:sp>
      <p:sp>
        <p:nvSpPr>
          <p:cNvPr id="12303" name="Line 18"/>
          <p:cNvSpPr>
            <a:spLocks noChangeShapeType="1"/>
          </p:cNvSpPr>
          <p:nvPr/>
        </p:nvSpPr>
        <p:spPr bwMode="auto">
          <a:xfrm>
            <a:off x="1219200" y="218281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>
            <a:off x="3995738" y="1652588"/>
            <a:ext cx="0" cy="475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>
            <a:off x="1219200" y="340201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>
            <a:off x="1219200" y="3960813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1219200" y="510857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24"/>
          <p:cNvSpPr>
            <a:spLocks noChangeShapeType="1"/>
          </p:cNvSpPr>
          <p:nvPr/>
        </p:nvSpPr>
        <p:spPr bwMode="auto">
          <a:xfrm>
            <a:off x="1143000" y="5703888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 flipV="1">
            <a:off x="1066800" y="64230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Line 26"/>
          <p:cNvSpPr>
            <a:spLocks noChangeShapeType="1"/>
          </p:cNvSpPr>
          <p:nvPr/>
        </p:nvSpPr>
        <p:spPr bwMode="auto">
          <a:xfrm>
            <a:off x="1295400" y="164941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0934CE4-7A3C-4FE9-8DCA-2D1F957114BB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11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JDBC</a:t>
            </a:r>
            <a:r>
              <a:rPr lang="zh-CN" altLang="zh-CN" sz="4000" b="1" dirty="0"/>
              <a:t>核心类和接口</a:t>
            </a:r>
            <a:endParaRPr lang="zh-CN" altLang="en-US" sz="4000" b="1" dirty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048000" y="1546225"/>
            <a:ext cx="19827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驱动程序管理器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1778000" y="23225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连接</a:t>
            </a:r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3454400" y="23225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连接</a:t>
            </a: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5207000" y="22463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连接</a:t>
            </a:r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3581400" y="2994025"/>
            <a:ext cx="630238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语句</a:t>
            </a:r>
          </a:p>
        </p:txBody>
      </p:sp>
      <p:sp>
        <p:nvSpPr>
          <p:cNvPr id="13321" name="Oval 12"/>
          <p:cNvSpPr>
            <a:spLocks noChangeArrowheads="1"/>
          </p:cNvSpPr>
          <p:nvPr/>
        </p:nvSpPr>
        <p:spPr bwMode="auto">
          <a:xfrm>
            <a:off x="1701800" y="35417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语句</a:t>
            </a:r>
          </a:p>
        </p:txBody>
      </p:sp>
      <p:sp>
        <p:nvSpPr>
          <p:cNvPr id="13322" name="Oval 13"/>
          <p:cNvSpPr>
            <a:spLocks noChangeArrowheads="1"/>
          </p:cNvSpPr>
          <p:nvPr/>
        </p:nvSpPr>
        <p:spPr bwMode="auto">
          <a:xfrm>
            <a:off x="3048000" y="3603625"/>
            <a:ext cx="2436813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zh-CN" altLang="en-US" sz="2000" b="1"/>
              <a:t>存储过程调用</a:t>
            </a:r>
          </a:p>
        </p:txBody>
      </p:sp>
      <p:sp>
        <p:nvSpPr>
          <p:cNvPr id="13323" name="Oval 14"/>
          <p:cNvSpPr>
            <a:spLocks noChangeArrowheads="1"/>
          </p:cNvSpPr>
          <p:nvPr/>
        </p:nvSpPr>
        <p:spPr bwMode="auto">
          <a:xfrm>
            <a:off x="6019800" y="3527425"/>
            <a:ext cx="2081213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zh-CN" altLang="en-US" sz="2000" b="1"/>
              <a:t>预编译语句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1431925" y="4330700"/>
            <a:ext cx="22812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err="1"/>
              <a:t>executeUpdate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447800" y="5051425"/>
            <a:ext cx="2163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err="1"/>
              <a:t>executeQuery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1447800" y="5661025"/>
            <a:ext cx="140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execute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1447800" y="6337300"/>
            <a:ext cx="240188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getMoreResults</a:t>
            </a:r>
            <a:r>
              <a:rPr lang="en-US" altLang="zh-CN" dirty="0" smtClean="0"/>
              <a:t>( )</a:t>
            </a:r>
            <a:endParaRPr lang="en-US" altLang="zh-CN" dirty="0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4572000" y="5127625"/>
            <a:ext cx="1281113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000" b="1"/>
              <a:t>结果组</a:t>
            </a:r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6781800" y="4786313"/>
            <a:ext cx="862013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元数据</a:t>
            </a:r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6800850" y="5661025"/>
            <a:ext cx="842963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smtClean="0"/>
              <a:t> </a:t>
            </a:r>
            <a:r>
              <a:rPr lang="zh-CN" altLang="en-US" sz="2000" b="1" smtClean="0"/>
              <a:t>数据</a:t>
            </a:r>
            <a:endParaRPr lang="zh-CN" altLang="en-US" sz="2000" b="1" dirty="0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4419600" y="6346825"/>
            <a:ext cx="21304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err="1"/>
              <a:t>getResultsSet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3886200" y="19272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2209800" y="20796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>
            <a:off x="2209800" y="207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5715000" y="20796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3886200" y="2841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2133600" y="291782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>
            <a:off x="6172200" y="2917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>
            <a:off x="2133600" y="29178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>
            <a:off x="3886200" y="33750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2133600" y="34512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>
            <a:off x="3886200" y="34512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>
            <a:off x="4267200" y="34512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>
            <a:off x="2133600" y="34512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6934200" y="34512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39"/>
          <p:cNvSpPr>
            <a:spLocks noChangeShapeType="1"/>
          </p:cNvSpPr>
          <p:nvPr/>
        </p:nvSpPr>
        <p:spPr bwMode="auto">
          <a:xfrm flipH="1">
            <a:off x="2819400" y="398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Line 40"/>
          <p:cNvSpPr>
            <a:spLocks noChangeShapeType="1"/>
          </p:cNvSpPr>
          <p:nvPr/>
        </p:nvSpPr>
        <p:spPr bwMode="auto">
          <a:xfrm>
            <a:off x="2819400" y="3984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Line 41"/>
          <p:cNvSpPr>
            <a:spLocks noChangeShapeType="1"/>
          </p:cNvSpPr>
          <p:nvPr/>
        </p:nvSpPr>
        <p:spPr bwMode="auto">
          <a:xfrm>
            <a:off x="7010400" y="4060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Line 42"/>
          <p:cNvSpPr>
            <a:spLocks noChangeShapeType="1"/>
          </p:cNvSpPr>
          <p:nvPr/>
        </p:nvSpPr>
        <p:spPr bwMode="auto">
          <a:xfrm flipH="1">
            <a:off x="3733800" y="4441825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Line 43"/>
          <p:cNvSpPr>
            <a:spLocks noChangeShapeType="1"/>
          </p:cNvSpPr>
          <p:nvPr/>
        </p:nvSpPr>
        <p:spPr bwMode="auto">
          <a:xfrm>
            <a:off x="3657600" y="5280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Line 44"/>
          <p:cNvSpPr>
            <a:spLocks noChangeShapeType="1"/>
          </p:cNvSpPr>
          <p:nvPr/>
        </p:nvSpPr>
        <p:spPr bwMode="auto">
          <a:xfrm>
            <a:off x="5867400" y="5356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45"/>
          <p:cNvSpPr>
            <a:spLocks noChangeShapeType="1"/>
          </p:cNvSpPr>
          <p:nvPr/>
        </p:nvSpPr>
        <p:spPr bwMode="auto">
          <a:xfrm>
            <a:off x="6324600" y="49752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Line 46"/>
          <p:cNvSpPr>
            <a:spLocks noChangeShapeType="1"/>
          </p:cNvSpPr>
          <p:nvPr/>
        </p:nvSpPr>
        <p:spPr bwMode="auto">
          <a:xfrm>
            <a:off x="6324600" y="4975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4" name="Line 47"/>
          <p:cNvSpPr>
            <a:spLocks noChangeShapeType="1"/>
          </p:cNvSpPr>
          <p:nvPr/>
        </p:nvSpPr>
        <p:spPr bwMode="auto">
          <a:xfrm>
            <a:off x="6324600" y="581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5" name="Line 48"/>
          <p:cNvSpPr>
            <a:spLocks noChangeShapeType="1"/>
          </p:cNvSpPr>
          <p:nvPr/>
        </p:nvSpPr>
        <p:spPr bwMode="auto">
          <a:xfrm>
            <a:off x="5181600" y="5661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49"/>
          <p:cNvSpPr>
            <a:spLocks noChangeShapeType="1"/>
          </p:cNvSpPr>
          <p:nvPr/>
        </p:nvSpPr>
        <p:spPr bwMode="auto">
          <a:xfrm>
            <a:off x="3810000" y="65754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50"/>
          <p:cNvSpPr>
            <a:spLocks noChangeShapeType="1"/>
          </p:cNvSpPr>
          <p:nvPr/>
        </p:nvSpPr>
        <p:spPr bwMode="auto">
          <a:xfrm>
            <a:off x="2133600" y="6118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DCD2B4-730F-4BF3-8D50-CF4F5F779658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12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331913" y="639763"/>
            <a:ext cx="6008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建立与数据库的连接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50825" y="1538288"/>
            <a:ext cx="8785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加载</a:t>
            </a:r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驱动程序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en-US" b="1" dirty="0">
                <a:solidFill>
                  <a:schemeClr val="accent2"/>
                </a:solidFill>
              </a:rPr>
              <a:t>查找到相应的数据库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en-US" b="1" dirty="0">
                <a:solidFill>
                  <a:schemeClr val="accent2"/>
                </a:solidFill>
              </a:rPr>
              <a:t>并加载。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加载的方式有两种：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从系统属性</a:t>
            </a:r>
            <a:r>
              <a:rPr lang="en-US" altLang="zh-CN" b="1" dirty="0" err="1">
                <a:solidFill>
                  <a:schemeClr val="accent2"/>
                </a:solidFill>
              </a:rPr>
              <a:t>java.sql</a:t>
            </a:r>
            <a:r>
              <a:rPr lang="zh-CN" altLang="en-US" b="1" dirty="0">
                <a:solidFill>
                  <a:schemeClr val="accent2"/>
                </a:solidFill>
              </a:rPr>
              <a:t>中读取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en-US" b="1" dirty="0">
                <a:solidFill>
                  <a:schemeClr val="accent2"/>
                </a:solidFill>
              </a:rPr>
              <a:t>的类名，并一一注册。</a:t>
            </a:r>
          </a:p>
          <a:p>
            <a:pPr eaLnBrk="1" hangingPunct="1">
              <a:buFontTx/>
              <a:buChar char="•"/>
            </a:pP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程序中使用</a:t>
            </a:r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chemeClr val="accent2"/>
                </a:solidFill>
              </a:rPr>
              <a:t>方法动态装载并注册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en-US" b="1" dirty="0">
                <a:solidFill>
                  <a:schemeClr val="accent2"/>
                </a:solidFill>
              </a:rPr>
              <a:t>，如：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zh-CN" b="1" dirty="0" err="1">
                <a:solidFill>
                  <a:schemeClr val="accent2"/>
                </a:solidFill>
              </a:rPr>
              <a:t>sun.jdbc.odbc.JdbcOdbcDriver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en-US" b="1" dirty="0" err="1">
                <a:solidFill>
                  <a:schemeClr val="accent2"/>
                </a:solidFill>
              </a:rPr>
              <a:t>com.microsoft.sqlserver.jdbc.SQLServerDriver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zh-CN" b="1" dirty="0" err="1">
                <a:solidFill>
                  <a:schemeClr val="accent2"/>
                </a:solidFill>
              </a:rPr>
              <a:t>oracle.jdbc.driver.OracleDriver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en-US" b="1" dirty="0" err="1">
                <a:solidFill>
                  <a:schemeClr val="accent2"/>
                </a:solidFill>
              </a:rPr>
              <a:t>com.mysql.jdbc.Driver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1496FAF-6BB2-4AF1-A40D-93901442413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13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331913" y="639763"/>
            <a:ext cx="6008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建立与数据库的连接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68313" y="1528763"/>
            <a:ext cx="84963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建立数据库连接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通过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DriverManager.getConnection</a:t>
            </a:r>
            <a:r>
              <a:rPr lang="en-US" altLang="zh-CN" b="1" dirty="0" smtClean="0">
                <a:solidFill>
                  <a:schemeClr val="accent2"/>
                </a:solidFill>
              </a:rPr>
              <a:t>( )</a:t>
            </a:r>
            <a:r>
              <a:rPr lang="zh-CN" altLang="en-US" b="1" dirty="0">
                <a:solidFill>
                  <a:schemeClr val="accent2"/>
                </a:solidFill>
              </a:rPr>
              <a:t>与数据库建立连接。</a:t>
            </a:r>
          </a:p>
          <a:p>
            <a:pPr eaLnBrk="1" hangingPunct="1"/>
            <a:r>
              <a:rPr kumimoji="0" lang="en-US" altLang="zh-CN" b="1" dirty="0" smtClean="0">
                <a:solidFill>
                  <a:schemeClr val="accent2"/>
                </a:solidFill>
              </a:rPr>
              <a:t>public static C</a:t>
            </a:r>
            <a:r>
              <a:rPr lang="en-US" altLang="zh-CN" b="1" dirty="0" smtClean="0">
                <a:solidFill>
                  <a:schemeClr val="accent2"/>
                </a:solidFill>
              </a:rPr>
              <a:t>onnection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getConnection</a:t>
            </a:r>
            <a:r>
              <a:rPr lang="en-US" altLang="zh-CN" b="1" dirty="0" smtClean="0">
                <a:solidFill>
                  <a:schemeClr val="accent2"/>
                </a:solidFill>
              </a:rPr>
              <a:t>(String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url</a:t>
            </a:r>
            <a:r>
              <a:rPr lang="en-US" altLang="zh-CN" b="1" dirty="0" smtClean="0">
                <a:solidFill>
                  <a:schemeClr val="accent2"/>
                </a:solidFill>
              </a:rPr>
              <a:t>, String user, String password) throws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SQLException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url</a:t>
            </a:r>
            <a:r>
              <a:rPr lang="zh-CN" altLang="en-US" b="1" dirty="0">
                <a:solidFill>
                  <a:schemeClr val="accent2"/>
                </a:solidFill>
              </a:rPr>
              <a:t>是数据库连接串，指定数据库访问协议以及数据源。</a:t>
            </a:r>
          </a:p>
          <a:p>
            <a:pPr eaLnBrk="1" hangingPunct="1"/>
            <a:r>
              <a:rPr kumimoji="0" lang="zh-CN" altLang="en-US" b="1" dirty="0">
                <a:solidFill>
                  <a:schemeClr val="accent2"/>
                </a:solidFill>
              </a:rPr>
              <a:t>一般格</a:t>
            </a:r>
            <a:r>
              <a:rPr lang="zh-CN" altLang="en-US" b="1" dirty="0">
                <a:solidFill>
                  <a:schemeClr val="accent2"/>
                </a:solidFill>
              </a:rPr>
              <a:t>式：</a:t>
            </a:r>
            <a:r>
              <a:rPr lang="en-US" altLang="zh-CN" b="1" dirty="0" err="1">
                <a:solidFill>
                  <a:schemeClr val="accent2"/>
                </a:solidFill>
              </a:rPr>
              <a:t>jdbc</a:t>
            </a:r>
            <a:r>
              <a:rPr lang="en-US" altLang="zh-CN" b="1" dirty="0">
                <a:solidFill>
                  <a:schemeClr val="accent2"/>
                </a:solidFill>
              </a:rPr>
              <a:t>:&lt;</a:t>
            </a:r>
            <a:r>
              <a:rPr lang="en-US" altLang="zh-CN" b="1" dirty="0" err="1">
                <a:solidFill>
                  <a:schemeClr val="accent2"/>
                </a:solidFill>
              </a:rPr>
              <a:t>subprotocol</a:t>
            </a:r>
            <a:r>
              <a:rPr lang="en-US" altLang="zh-CN" b="1" dirty="0">
                <a:solidFill>
                  <a:schemeClr val="accent2"/>
                </a:solidFill>
              </a:rPr>
              <a:t>&gt;:&lt;</a:t>
            </a:r>
            <a:r>
              <a:rPr lang="en-US" altLang="zh-CN" b="1" dirty="0" err="1">
                <a:solidFill>
                  <a:schemeClr val="accent2"/>
                </a:solidFill>
              </a:rPr>
              <a:t>subname</a:t>
            </a:r>
            <a:r>
              <a:rPr lang="en-US" altLang="zh-CN" b="1" dirty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/>
              <a:t>例：通过</a:t>
            </a:r>
            <a:r>
              <a:rPr lang="en-US" altLang="zh-CN" b="1" dirty="0"/>
              <a:t>JDBC-ODBC</a:t>
            </a:r>
            <a:r>
              <a:rPr lang="zh-CN" altLang="en-US" b="1" dirty="0"/>
              <a:t>桥接驱动与</a:t>
            </a:r>
            <a:r>
              <a:rPr lang="en-US" altLang="zh-CN" b="1" dirty="0"/>
              <a:t>wombat</a:t>
            </a:r>
            <a:r>
              <a:rPr lang="zh-CN" altLang="en-US" b="1" dirty="0"/>
              <a:t>数据源建立连接。</a:t>
            </a:r>
          </a:p>
          <a:p>
            <a:pPr eaLnBrk="1" hangingPunct="1"/>
            <a:r>
              <a:rPr lang="en-US" altLang="zh-CN" b="1" dirty="0" smtClean="0"/>
              <a:t>Connection con = </a:t>
            </a:r>
            <a:r>
              <a:rPr lang="en-US" altLang="zh-CN" b="1" dirty="0" err="1" smtClean="0"/>
              <a:t>DriverManager.getConnection</a:t>
            </a:r>
            <a:r>
              <a:rPr lang="en-US" altLang="zh-CN" b="1" dirty="0"/>
              <a:t>("</a:t>
            </a:r>
            <a:r>
              <a:rPr lang="en-US" altLang="zh-CN" b="1" dirty="0" err="1"/>
              <a:t>jdbc:odbc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b="1" dirty="0" smtClean="0"/>
              <a:t>    </a:t>
            </a:r>
            <a:r>
              <a:rPr lang="en-US" altLang="zh-CN" b="1" dirty="0"/>
              <a:t>wombat", "</a:t>
            </a:r>
            <a:r>
              <a:rPr lang="en-US" altLang="zh-CN" b="1" dirty="0" err="1" smtClean="0"/>
              <a:t>myUsername</a:t>
            </a:r>
            <a:r>
              <a:rPr lang="en-US" altLang="zh-CN" b="1" dirty="0"/>
              <a:t>", "</a:t>
            </a:r>
            <a:r>
              <a:rPr lang="en-US" altLang="zh-CN" b="1" dirty="0" err="1" smtClean="0"/>
              <a:t>myPassword</a:t>
            </a:r>
            <a:r>
              <a:rPr lang="en-US" altLang="zh-CN" b="1" dirty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D01344-B0C2-4AB5-8933-5B0EF7A46CA1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14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4343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在数据库连接上创建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对象，将各种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发送到所连接的数据库执行。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</a:rPr>
              <a:t>	</a:t>
            </a:r>
            <a:r>
              <a:rPr lang="en-US" altLang="zh-CN" sz="2000" b="1" smtClean="0">
                <a:solidFill>
                  <a:schemeClr val="accent2"/>
                </a:solidFill>
              </a:rPr>
              <a:t>public ResultSet</a:t>
            </a:r>
            <a:r>
              <a:rPr lang="zh-CN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</a:rPr>
              <a:t>executeQuery(String</a:t>
            </a:r>
            <a:r>
              <a:rPr lang="zh-CN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</a:rPr>
              <a:t>sql) throws SQLException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</a:rPr>
              <a:t>	</a:t>
            </a:r>
            <a:r>
              <a:rPr lang="en-US" altLang="zh-CN" sz="2000" b="1" smtClean="0">
                <a:solidFill>
                  <a:schemeClr val="accent2"/>
                </a:solidFill>
              </a:rPr>
              <a:t>public int executeUpdate(String</a:t>
            </a:r>
            <a:r>
              <a:rPr lang="zh-CN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</a:rPr>
              <a:t>sql) throws SQLException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sz="2000" b="1" dirty="0"/>
          </a:p>
          <a:p>
            <a:pPr eaLnBrk="1" hangingPunct="1"/>
            <a:r>
              <a:rPr lang="en-US" altLang="zh-CN" sz="2000" b="1" smtClean="0"/>
              <a:t>/* </a:t>
            </a:r>
            <a:r>
              <a:rPr lang="zh-CN" altLang="en-US" sz="2000" b="1" smtClean="0"/>
              <a:t>传送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语句并得到结果</a:t>
            </a:r>
            <a:r>
              <a:rPr lang="zh-CN" altLang="en-US" sz="2000" b="1"/>
              <a:t>集</a:t>
            </a:r>
            <a:r>
              <a:rPr lang="en-US" altLang="zh-CN" sz="2000" b="1" smtClean="0"/>
              <a:t>rs */</a:t>
            </a:r>
            <a:endParaRPr lang="en-US" altLang="zh-CN" sz="2000" b="1" dirty="0"/>
          </a:p>
          <a:p>
            <a:pPr eaLnBrk="1" hangingPunct="1"/>
            <a:r>
              <a:rPr lang="en-US" altLang="zh-CN" sz="2000" b="1" smtClean="0"/>
              <a:t>Statement stmt = con.createStatement( );</a:t>
            </a:r>
            <a:endParaRPr lang="en-US" altLang="zh-CN" sz="2000" b="1" dirty="0"/>
          </a:p>
          <a:p>
            <a:pPr eaLnBrk="1" hangingPunct="1"/>
            <a:r>
              <a:rPr lang="en-US" altLang="zh-CN" sz="2000" b="1" smtClean="0"/>
              <a:t>ResultSet rs = stmt.executeQuery</a:t>
            </a:r>
            <a:r>
              <a:rPr lang="en-US" altLang="zh-CN" sz="2000" b="1"/>
              <a:t>("</a:t>
            </a:r>
            <a:r>
              <a:rPr lang="en-US" altLang="zh-CN" sz="2000" b="1" smtClean="0"/>
              <a:t>SELECT a, b, c FROM Table1</a:t>
            </a:r>
            <a:r>
              <a:rPr lang="en-US" altLang="zh-CN" sz="2000" b="1" dirty="0"/>
              <a:t>");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对于多次执行但参数不同的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语句，可以使用</a:t>
            </a: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PreparedStatement </a:t>
            </a:r>
            <a:r>
              <a:rPr lang="zh-CN" altLang="en-US" b="1" smtClean="0">
                <a:solidFill>
                  <a:schemeClr val="accent2"/>
                </a:solidFill>
              </a:rPr>
              <a:t>对象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可以</a:t>
            </a:r>
            <a:r>
              <a:rPr lang="zh-CN" altLang="en-US" b="1" dirty="0">
                <a:solidFill>
                  <a:schemeClr val="accent2"/>
                </a:solidFill>
              </a:rPr>
              <a:t>使用</a:t>
            </a:r>
            <a:r>
              <a:rPr lang="en-US" altLang="zh-CN" b="1" dirty="0" err="1">
                <a:solidFill>
                  <a:schemeClr val="accent2"/>
                </a:solidFill>
              </a:rPr>
              <a:t>CallableStatement</a:t>
            </a:r>
            <a:r>
              <a:rPr lang="zh-CN" altLang="en-US" b="1" dirty="0">
                <a:solidFill>
                  <a:schemeClr val="accent2"/>
                </a:solidFill>
              </a:rPr>
              <a:t>对象调用数据库上的存储过程。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1F4A69-E26A-4A4E-A05E-8E0E16E0A507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15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3200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</a:t>
            </a:r>
            <a:r>
              <a:rPr lang="zh-CN" altLang="en-US" b="1" smtClean="0">
                <a:solidFill>
                  <a:schemeClr val="accent2"/>
                </a:solidFill>
              </a:rPr>
              <a:t>由</a:t>
            </a:r>
            <a:r>
              <a:rPr lang="zh-CN" altLang="en-US" b="1" dirty="0">
                <a:solidFill>
                  <a:schemeClr val="accent2"/>
                </a:solidFill>
              </a:rPr>
              <a:t>方法</a:t>
            </a:r>
            <a:r>
              <a:rPr lang="en-US" altLang="zh-CN" b="1" dirty="0" err="1">
                <a:solidFill>
                  <a:schemeClr val="accent2"/>
                </a:solidFill>
              </a:rPr>
              <a:t>prepareStatement</a:t>
            </a:r>
            <a:r>
              <a:rPr lang="zh-CN" altLang="en-US" b="1" dirty="0">
                <a:solidFill>
                  <a:schemeClr val="accent2"/>
                </a:solidFill>
              </a:rPr>
              <a:t>所创建。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PreparedStatement</a:t>
            </a:r>
            <a:r>
              <a:rPr lang="zh-CN" altLang="en-US" b="1" dirty="0">
                <a:solidFill>
                  <a:schemeClr val="accent2"/>
                </a:solidFill>
              </a:rPr>
              <a:t>对象用于发送带有一个或多个输入参数（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参数）的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语句。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拥有一组方法，用于设置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参数的值。执行语句时，这些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参数将被送到数据库中。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的实例扩展了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，因此它们都包括了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的方法。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对象有可能比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对象的效率更高，因为它已被预编译过并存放在那以供将来使用。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58F51B-55AE-484D-82A6-ADB9451E5C20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16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3200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b="1" smtClean="0">
                <a:solidFill>
                  <a:schemeClr val="accent2"/>
                </a:solidFill>
              </a:rPr>
              <a:t>CallableStatement 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</a:t>
            </a:r>
            <a:r>
              <a:rPr lang="zh-CN" altLang="en-US" b="1" smtClean="0">
                <a:solidFill>
                  <a:schemeClr val="accent2"/>
                </a:solidFill>
              </a:rPr>
              <a:t>由</a:t>
            </a:r>
            <a:r>
              <a:rPr lang="zh-CN" altLang="en-US" b="1" dirty="0">
                <a:solidFill>
                  <a:schemeClr val="accent2"/>
                </a:solidFill>
              </a:rPr>
              <a:t>方法</a:t>
            </a:r>
            <a:r>
              <a:rPr lang="en-US" altLang="zh-CN" b="1" dirty="0" err="1">
                <a:solidFill>
                  <a:schemeClr val="accent2"/>
                </a:solidFill>
              </a:rPr>
              <a:t>prepareCall</a:t>
            </a:r>
            <a:r>
              <a:rPr lang="zh-CN" altLang="en-US" b="1" dirty="0">
                <a:solidFill>
                  <a:schemeClr val="accent2"/>
                </a:solidFill>
              </a:rPr>
              <a:t>所创建。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CallableStatement</a:t>
            </a:r>
            <a:r>
              <a:rPr lang="zh-CN" altLang="en-US" b="1" dirty="0">
                <a:solidFill>
                  <a:schemeClr val="accent2"/>
                </a:solidFill>
              </a:rPr>
              <a:t>对象用于执行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存储过程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>
                <a:solidFill>
                  <a:schemeClr val="accent2"/>
                </a:solidFill>
              </a:rPr>
              <a:t>一组可通过名称来调用（就象函数的调用那样）的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语句。</a:t>
            </a:r>
            <a:r>
              <a:rPr lang="en-US" altLang="zh-CN" b="1" dirty="0" err="1">
                <a:solidFill>
                  <a:schemeClr val="accent2"/>
                </a:solidFill>
              </a:rPr>
              <a:t>CallableStatement</a:t>
            </a:r>
            <a:r>
              <a:rPr lang="zh-CN" altLang="en-US" b="1" dirty="0">
                <a:solidFill>
                  <a:schemeClr val="accent2"/>
                </a:solidFill>
              </a:rPr>
              <a:t>对象从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中继承了用于处理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参数的方法，而且还增加了用于处理</a:t>
            </a:r>
            <a:r>
              <a:rPr lang="en-US" altLang="zh-CN" b="1" dirty="0">
                <a:solidFill>
                  <a:schemeClr val="accent2"/>
                </a:solidFill>
              </a:rPr>
              <a:t>OUT</a:t>
            </a:r>
            <a:r>
              <a:rPr lang="zh-CN" altLang="en-US" b="1" dirty="0">
                <a:solidFill>
                  <a:schemeClr val="accent2"/>
                </a:solidFill>
              </a:rPr>
              <a:t>参数和</a:t>
            </a:r>
            <a:r>
              <a:rPr lang="en-US" altLang="zh-CN" b="1" dirty="0">
                <a:solidFill>
                  <a:schemeClr val="accent2"/>
                </a:solidFill>
              </a:rPr>
              <a:t>INOUT</a:t>
            </a:r>
            <a:r>
              <a:rPr lang="zh-CN" altLang="en-US" b="1" dirty="0">
                <a:solidFill>
                  <a:schemeClr val="accent2"/>
                </a:solidFill>
              </a:rPr>
              <a:t>参数的方法。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6AB199-A24B-4A69-B782-B36A39F6720C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17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331913" y="639763"/>
            <a:ext cx="329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处理结果集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7519987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结果集是查询语句返回的数据库记录的集合。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在结果集中通过游标</a:t>
            </a:r>
            <a:r>
              <a:rPr lang="en-US" altLang="zh-CN" b="1" dirty="0">
                <a:solidFill>
                  <a:schemeClr val="accent2"/>
                </a:solidFill>
              </a:rPr>
              <a:t>(cursor)</a:t>
            </a:r>
            <a:r>
              <a:rPr lang="zh-CN" altLang="zh-CN" b="1" dirty="0">
                <a:solidFill>
                  <a:schemeClr val="accent2"/>
                </a:solidFill>
              </a:rPr>
              <a:t>控制具体记录的访问。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zh-CN" b="1" dirty="0">
                <a:solidFill>
                  <a:schemeClr val="accent2"/>
                </a:solidFill>
              </a:rPr>
              <a:t>数据类型与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zh-CN" b="1" dirty="0">
                <a:solidFill>
                  <a:schemeClr val="accent2"/>
                </a:solidFill>
              </a:rPr>
              <a:t>数据类型的</a:t>
            </a:r>
            <a:r>
              <a:rPr lang="zh-CN" altLang="zh-CN" b="1">
                <a:solidFill>
                  <a:schemeClr val="accent2"/>
                </a:solidFill>
              </a:rPr>
              <a:t>转换</a:t>
            </a:r>
            <a:r>
              <a:rPr lang="zh-CN" altLang="zh-CN" b="1" smtClean="0">
                <a:solidFill>
                  <a:schemeClr val="accent2"/>
                </a:solidFill>
              </a:rPr>
              <a:t>—— 根据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    </a:t>
            </a:r>
            <a:r>
              <a:rPr lang="zh-CN" altLang="zh-CN" b="1" smtClean="0">
                <a:solidFill>
                  <a:schemeClr val="accent2"/>
                </a:solidFill>
              </a:rPr>
              <a:t>数据类型</a:t>
            </a:r>
            <a:r>
              <a:rPr lang="zh-CN" altLang="zh-CN" b="1" dirty="0">
                <a:solidFill>
                  <a:schemeClr val="accent2"/>
                </a:solidFill>
              </a:rPr>
              <a:t>的不同，使用不同的方法读取数据。</a:t>
            </a:r>
            <a:endParaRPr lang="zh-CN" altLang="zh-CN" b="1" dirty="0"/>
          </a:p>
          <a:p>
            <a:pPr eaLnBrk="1" hangingPunct="1"/>
            <a:r>
              <a:rPr lang="zh-CN" altLang="zh-CN" b="1" dirty="0"/>
              <a:t>/*处理</a:t>
            </a:r>
            <a:r>
              <a:rPr lang="zh-CN" altLang="zh-CN" b="1"/>
              <a:t>结果</a:t>
            </a:r>
            <a:r>
              <a:rPr lang="zh-CN" altLang="zh-CN" b="1" smtClean="0"/>
              <a:t>集 </a:t>
            </a:r>
            <a:r>
              <a:rPr lang="en-US" altLang="zh-CN" b="1" smtClean="0"/>
              <a:t>rs</a:t>
            </a:r>
            <a:r>
              <a:rPr lang="en-US" altLang="zh-CN" b="1" dirty="0"/>
              <a:t>*/</a:t>
            </a:r>
          </a:p>
          <a:p>
            <a:pPr eaLnBrk="1" hangingPunct="1"/>
            <a:r>
              <a:rPr lang="en-US" altLang="zh-CN" b="1" smtClean="0"/>
              <a:t>while (</a:t>
            </a:r>
            <a:r>
              <a:rPr lang="en-US" altLang="zh-CN" b="1" err="1" smtClean="0"/>
              <a:t>rs.next</a:t>
            </a:r>
            <a:r>
              <a:rPr lang="en-US" altLang="zh-CN" b="1" smtClean="0"/>
              <a:t>( )){</a:t>
            </a:r>
            <a:endParaRPr lang="en-US" altLang="zh-CN" b="1" dirty="0"/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 smtClean="0"/>
              <a:t>int x = rs.getInt</a:t>
            </a:r>
            <a:r>
              <a:rPr lang="en-US" altLang="zh-CN" b="1" dirty="0"/>
              <a:t>(“a”);	</a:t>
            </a:r>
            <a:r>
              <a:rPr lang="en-US" altLang="zh-CN" b="1"/>
              <a:t>//</a:t>
            </a:r>
            <a:r>
              <a:rPr lang="zh-CN" altLang="en-US" b="1" smtClean="0"/>
              <a:t>或 </a:t>
            </a:r>
            <a:r>
              <a:rPr lang="en-US" altLang="zh-CN" b="1" smtClean="0"/>
              <a:t>rs.getInt(1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 smtClean="0"/>
              <a:t>String s = rs.getString</a:t>
            </a:r>
            <a:r>
              <a:rPr lang="en-US" altLang="zh-CN" b="1" dirty="0"/>
              <a:t>("b");</a:t>
            </a:r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 smtClean="0"/>
              <a:t>float f = rs.getFloat</a:t>
            </a:r>
            <a:r>
              <a:rPr lang="en-US" altLang="zh-CN" b="1" dirty="0"/>
              <a:t>("c");</a:t>
            </a:r>
          </a:p>
          <a:p>
            <a:pPr eaLnBrk="1" hangingPunct="1"/>
            <a:r>
              <a:rPr lang="en-US" altLang="zh-CN" b="1"/>
              <a:t>	</a:t>
            </a:r>
            <a:r>
              <a:rPr lang="en-US" altLang="zh-CN" b="1" smtClean="0"/>
              <a:t>…… }</a:t>
            </a:r>
            <a:endParaRPr lang="en-US" altLang="zh-CN" b="1" dirty="0"/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关闭数据库连接</a:t>
            </a:r>
            <a:endParaRPr lang="zh-CN" altLang="en-US" b="1" dirty="0"/>
          </a:p>
          <a:p>
            <a:pPr eaLnBrk="1" hangingPunct="1"/>
            <a:r>
              <a:rPr lang="en-US" altLang="zh-CN" b="1" err="1"/>
              <a:t>stmt.close</a:t>
            </a:r>
            <a:r>
              <a:rPr lang="en-US" altLang="zh-CN" b="1" smtClean="0"/>
              <a:t>( );</a:t>
            </a:r>
            <a:endParaRPr lang="en-US" altLang="zh-CN" b="1" dirty="0"/>
          </a:p>
          <a:p>
            <a:pPr eaLnBrk="1" hangingPunct="1"/>
            <a:r>
              <a:rPr lang="en-US" altLang="zh-CN" b="1" err="1"/>
              <a:t>con.close</a:t>
            </a:r>
            <a:r>
              <a:rPr lang="en-US" altLang="zh-CN" b="1" smtClean="0"/>
              <a:t>( );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/>
              <a:t>JDBC</a:t>
            </a:r>
            <a:r>
              <a:rPr lang="zh-CN" altLang="en-US" sz="4000" b="1" dirty="0" smtClean="0"/>
              <a:t>的层次结构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26" name="Picture 2" descr="20140612101655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7452"/>
            <a:ext cx="7632848" cy="497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72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628800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Drive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zh-CN" b="1" dirty="0" smtClean="0">
                <a:solidFill>
                  <a:schemeClr val="accent2"/>
                </a:solidFill>
              </a:rPr>
              <a:t>所谓驱动</a:t>
            </a:r>
            <a:r>
              <a:rPr lang="zh-CN" altLang="zh-CN" b="1" dirty="0">
                <a:solidFill>
                  <a:schemeClr val="accent2"/>
                </a:solidFill>
              </a:rPr>
              <a:t>加载进内存，其实就是实现了</a:t>
            </a:r>
            <a:r>
              <a:rPr lang="en-US" altLang="zh-CN" b="1" dirty="0">
                <a:solidFill>
                  <a:schemeClr val="accent2"/>
                </a:solidFill>
              </a:rPr>
              <a:t>Java.sql.Driver</a:t>
            </a:r>
            <a:r>
              <a:rPr lang="zh-CN" altLang="zh-CN" b="1" dirty="0">
                <a:solidFill>
                  <a:schemeClr val="accent2"/>
                </a:solidFill>
              </a:rPr>
              <a:t>接口的类。比如使用</a:t>
            </a:r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zh-CN" b="1" dirty="0">
                <a:solidFill>
                  <a:schemeClr val="accent2"/>
                </a:solidFill>
              </a:rPr>
              <a:t>将对应的驱动类加载到内存中，然后执行内存中的</a:t>
            </a:r>
            <a:r>
              <a:rPr lang="en-US" altLang="zh-CN" b="1" dirty="0">
                <a:solidFill>
                  <a:schemeClr val="accent2"/>
                </a:solidFill>
              </a:rPr>
              <a:t>static</a:t>
            </a:r>
            <a:r>
              <a:rPr lang="zh-CN" altLang="zh-CN" b="1" dirty="0">
                <a:solidFill>
                  <a:schemeClr val="accent2"/>
                </a:solidFill>
              </a:rPr>
              <a:t>静态代码段，代码段中，会创建一个驱动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zh-CN" b="1" dirty="0">
                <a:solidFill>
                  <a:schemeClr val="accent2"/>
                </a:solidFill>
              </a:rPr>
              <a:t>的实例，放入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zh-CN" b="1" dirty="0">
                <a:solidFill>
                  <a:schemeClr val="accent2"/>
                </a:solidFill>
              </a:rPr>
              <a:t>中，供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zh-CN" b="1" dirty="0">
                <a:solidFill>
                  <a:schemeClr val="accent2"/>
                </a:solidFill>
              </a:rPr>
              <a:t>使用</a:t>
            </a:r>
            <a:r>
              <a:rPr lang="zh-CN" altLang="zh-CN" b="1" dirty="0">
                <a:solidFill>
                  <a:schemeClr val="accent2"/>
                </a:solidFill>
              </a:rPr>
              <a:t>。</a:t>
            </a:r>
            <a:endParaRPr lang="en-US" altLang="zh-CN" b="1" dirty="0">
              <a:solidFill>
                <a:schemeClr val="accent2"/>
              </a:solidFill>
            </a:endParaRPr>
          </a:p>
          <a:p>
            <a:endParaRPr lang="zh-CN" altLang="zh-CN" b="1" dirty="0">
              <a:solidFill>
                <a:schemeClr val="accent2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DriverManager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zh-CN" b="1" dirty="0" smtClean="0">
                <a:solidFill>
                  <a:schemeClr val="accent2"/>
                </a:solidFill>
              </a:rPr>
              <a:t>事实上</a:t>
            </a:r>
            <a:r>
              <a:rPr lang="zh-CN" altLang="zh-CN" b="1" dirty="0">
                <a:solidFill>
                  <a:schemeClr val="accent2"/>
                </a:solidFill>
              </a:rPr>
              <a:t>，一般我们操作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zh-CN" b="1" dirty="0">
                <a:solidFill>
                  <a:schemeClr val="accent2"/>
                </a:solidFill>
              </a:rPr>
              <a:t>，获取</a:t>
            </a:r>
            <a:r>
              <a:rPr lang="en-US" altLang="zh-CN" b="1" dirty="0">
                <a:solidFill>
                  <a:schemeClr val="accent2"/>
                </a:solidFill>
              </a:rPr>
              <a:t>Connection</a:t>
            </a:r>
            <a:r>
              <a:rPr lang="zh-CN" altLang="zh-CN" b="1" dirty="0">
                <a:solidFill>
                  <a:schemeClr val="accent2"/>
                </a:solidFill>
              </a:rPr>
              <a:t>对象都是交给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zh-CN" b="1" dirty="0">
                <a:solidFill>
                  <a:schemeClr val="accent2"/>
                </a:solidFill>
              </a:rPr>
              <a:t>统一管理的。</a:t>
            </a:r>
            <a:r>
              <a:rPr lang="en-US" altLang="zh-CN" b="1" dirty="0" err="1">
                <a:solidFill>
                  <a:schemeClr val="accent2"/>
                </a:solidFill>
              </a:rPr>
              <a:t>DriverManger</a:t>
            </a:r>
            <a:r>
              <a:rPr lang="zh-CN" altLang="zh-CN" b="1" dirty="0">
                <a:solidFill>
                  <a:schemeClr val="accent2"/>
                </a:solidFill>
              </a:rPr>
              <a:t>可以注册和删除加载的驱动程序，可以根据给定的</a:t>
            </a:r>
            <a:r>
              <a:rPr lang="en-US" altLang="zh-CN" b="1" dirty="0" err="1">
                <a:solidFill>
                  <a:schemeClr val="accent2"/>
                </a:solidFill>
              </a:rPr>
              <a:t>url</a:t>
            </a:r>
            <a:r>
              <a:rPr lang="zh-CN" altLang="zh-CN" b="1" dirty="0">
                <a:solidFill>
                  <a:schemeClr val="accent2"/>
                </a:solidFill>
              </a:rPr>
              <a:t>获取符合</a:t>
            </a:r>
            <a:r>
              <a:rPr lang="en-US" altLang="zh-CN" b="1" dirty="0" err="1">
                <a:solidFill>
                  <a:schemeClr val="accent2"/>
                </a:solidFill>
              </a:rPr>
              <a:t>url</a:t>
            </a:r>
            <a:r>
              <a:rPr lang="zh-CN" altLang="zh-CN" b="1" dirty="0">
                <a:solidFill>
                  <a:schemeClr val="accent2"/>
                </a:solidFill>
              </a:rPr>
              <a:t>协议的驱动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zh-CN" b="1" dirty="0">
                <a:solidFill>
                  <a:schemeClr val="accent2"/>
                </a:solidFill>
              </a:rPr>
              <a:t>或者是建立</a:t>
            </a:r>
            <a:r>
              <a:rPr lang="en-US" altLang="zh-CN" b="1" dirty="0" err="1">
                <a:solidFill>
                  <a:schemeClr val="accent2"/>
                </a:solidFill>
              </a:rPr>
              <a:t>Conenction</a:t>
            </a:r>
            <a:r>
              <a:rPr lang="zh-CN" altLang="zh-CN" b="1" dirty="0">
                <a:solidFill>
                  <a:schemeClr val="accent2"/>
                </a:solidFill>
              </a:rPr>
              <a:t>连接，进行数据库交互。</a:t>
            </a:r>
          </a:p>
        </p:txBody>
      </p:sp>
    </p:spTree>
    <p:extLst>
      <p:ext uri="{BB962C8B-B14F-4D97-AF65-F5344CB8AC3E}">
        <p14:creationId xmlns:p14="http://schemas.microsoft.com/office/powerpoint/2010/main" val="388223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C5CC2D-002E-42CE-8DAC-58CB8C87CB7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2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554162" y="692150"/>
            <a:ext cx="52500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为什么</a:t>
            </a:r>
            <a:r>
              <a:rPr lang="zh-CN" altLang="en-US" sz="4000" b="1" dirty="0" smtClean="0"/>
              <a:t>需要</a:t>
            </a:r>
            <a:r>
              <a:rPr lang="en-US" altLang="zh-CN" sz="4000" b="1" dirty="0" smtClean="0"/>
              <a:t>JDBC</a:t>
            </a:r>
            <a:endParaRPr lang="zh-CN" altLang="en-US" sz="4000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60412" y="1606550"/>
            <a:ext cx="8132068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ODBC</a:t>
            </a:r>
            <a:r>
              <a:rPr lang="zh-CN" altLang="en-US" b="1" dirty="0" smtClean="0">
                <a:solidFill>
                  <a:schemeClr val="accent2"/>
                </a:solidFill>
              </a:rPr>
              <a:t>可能</a:t>
            </a:r>
            <a:r>
              <a:rPr lang="zh-CN" altLang="en-US" b="1" dirty="0">
                <a:solidFill>
                  <a:schemeClr val="accent2"/>
                </a:solidFill>
              </a:rPr>
              <a:t>是使用最广的、用于访问关系数据库的编程</a:t>
            </a:r>
            <a:r>
              <a:rPr lang="zh-CN" altLang="en-US" b="1" dirty="0" smtClean="0">
                <a:solidFill>
                  <a:schemeClr val="accent2"/>
                </a:solidFill>
              </a:rPr>
              <a:t>接口，它</a:t>
            </a:r>
            <a:r>
              <a:rPr lang="zh-CN" altLang="en-US" b="1" dirty="0">
                <a:solidFill>
                  <a:schemeClr val="accent2"/>
                </a:solidFill>
              </a:rPr>
              <a:t>能在几乎所有平台上连接几乎所有的数据库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ODBC</a:t>
            </a:r>
            <a:r>
              <a:rPr lang="zh-CN" altLang="en-US" b="1" dirty="0" smtClean="0">
                <a:solidFill>
                  <a:schemeClr val="accent2"/>
                </a:solidFill>
              </a:rPr>
              <a:t>不</a:t>
            </a:r>
            <a:r>
              <a:rPr lang="zh-CN" altLang="en-US" b="1" dirty="0">
                <a:solidFill>
                  <a:schemeClr val="accent2"/>
                </a:solidFill>
              </a:rPr>
              <a:t>适合直接</a:t>
            </a:r>
            <a:r>
              <a:rPr lang="zh-CN" altLang="en-US" b="1" dirty="0" smtClean="0">
                <a:solidFill>
                  <a:schemeClr val="accent2"/>
                </a:solidFill>
              </a:rPr>
              <a:t>在</a:t>
            </a:r>
            <a:r>
              <a:rPr lang="en-US" altLang="zh-CN" b="1" dirty="0" smtClean="0">
                <a:solidFill>
                  <a:schemeClr val="accent2"/>
                </a:solidFill>
              </a:rPr>
              <a:t>Java</a:t>
            </a:r>
            <a:r>
              <a:rPr lang="zh-CN" altLang="en-US" b="1" dirty="0" smtClean="0">
                <a:solidFill>
                  <a:schemeClr val="accent2"/>
                </a:solidFill>
              </a:rPr>
              <a:t>中</a:t>
            </a:r>
            <a:r>
              <a:rPr lang="zh-CN" altLang="en-US" b="1" dirty="0">
                <a:solidFill>
                  <a:schemeClr val="accent2"/>
                </a:solidFill>
              </a:rPr>
              <a:t>使用，</a:t>
            </a:r>
            <a:r>
              <a:rPr lang="zh-CN" altLang="en-US" b="1" dirty="0" smtClean="0">
                <a:solidFill>
                  <a:schemeClr val="accent2"/>
                </a:solidFill>
              </a:rPr>
              <a:t>因为</a:t>
            </a:r>
            <a:r>
              <a:rPr lang="en-US" altLang="zh-CN" b="1" dirty="0">
                <a:solidFill>
                  <a:schemeClr val="accent2"/>
                </a:solidFill>
              </a:rPr>
              <a:t>ODBC API</a:t>
            </a:r>
            <a:r>
              <a:rPr lang="zh-CN" altLang="en-US" b="1" dirty="0">
                <a:solidFill>
                  <a:schemeClr val="accent2"/>
                </a:solidFill>
              </a:rPr>
              <a:t>是</a:t>
            </a:r>
            <a:r>
              <a:rPr lang="en-US" altLang="zh-CN" b="1" dirty="0">
                <a:solidFill>
                  <a:schemeClr val="accent2"/>
                </a:solidFill>
              </a:rPr>
              <a:t>C</a:t>
            </a:r>
            <a:r>
              <a:rPr lang="zh-CN" altLang="en-US" b="1" dirty="0">
                <a:solidFill>
                  <a:schemeClr val="accent2"/>
                </a:solidFill>
              </a:rPr>
              <a:t>的库函数，在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程序中调用本地</a:t>
            </a:r>
            <a:r>
              <a:rPr lang="en-US" altLang="zh-CN" b="1" dirty="0">
                <a:solidFill>
                  <a:schemeClr val="accent2"/>
                </a:solidFill>
              </a:rPr>
              <a:t>C</a:t>
            </a:r>
            <a:r>
              <a:rPr lang="zh-CN" altLang="en-US" b="1" dirty="0">
                <a:solidFill>
                  <a:schemeClr val="accent2"/>
                </a:solidFill>
              </a:rPr>
              <a:t>代码有比较大的局限性，如安全性、健壮性、可移植性</a:t>
            </a:r>
            <a:r>
              <a:rPr lang="zh-CN" altLang="en-US" b="1" dirty="0" smtClean="0">
                <a:solidFill>
                  <a:schemeClr val="accent2"/>
                </a:solidFill>
              </a:rPr>
              <a:t>等；从</a:t>
            </a:r>
            <a:r>
              <a:rPr lang="en-US" altLang="zh-CN" b="1" dirty="0" smtClean="0">
                <a:solidFill>
                  <a:schemeClr val="accent2"/>
                </a:solidFill>
              </a:rPr>
              <a:t>ODBC C API</a:t>
            </a:r>
            <a:r>
              <a:rPr lang="zh-CN" altLang="en-US" b="1" dirty="0" smtClean="0">
                <a:solidFill>
                  <a:schemeClr val="accent2"/>
                </a:solidFill>
              </a:rPr>
              <a:t>到</a:t>
            </a:r>
            <a:r>
              <a:rPr lang="en-US" altLang="zh-CN" b="1" dirty="0" smtClean="0">
                <a:solidFill>
                  <a:schemeClr val="accent2"/>
                </a:solidFill>
              </a:rPr>
              <a:t>Java API</a:t>
            </a:r>
            <a:r>
              <a:rPr lang="zh-CN" altLang="en-US" b="1" dirty="0" smtClean="0">
                <a:solidFill>
                  <a:schemeClr val="accent2"/>
                </a:solidFill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</a:rPr>
              <a:t>字面翻译是不可取</a:t>
            </a:r>
            <a:r>
              <a:rPr lang="zh-CN" altLang="en-US" b="1" dirty="0" smtClean="0">
                <a:solidFill>
                  <a:schemeClr val="accent2"/>
                </a:solidFill>
              </a:rPr>
              <a:t>的，例如</a:t>
            </a:r>
            <a:r>
              <a:rPr lang="en-US" altLang="zh-CN" b="1" dirty="0" smtClean="0">
                <a:solidFill>
                  <a:schemeClr val="accent2"/>
                </a:solidFill>
              </a:rPr>
              <a:t>Java</a:t>
            </a:r>
            <a:r>
              <a:rPr lang="zh-CN" altLang="en-US" b="1" dirty="0" smtClean="0">
                <a:solidFill>
                  <a:schemeClr val="accent2"/>
                </a:solidFill>
              </a:rPr>
              <a:t>没有指针而</a:t>
            </a:r>
            <a:r>
              <a:rPr lang="en-US" altLang="zh-CN" b="1" dirty="0" smtClean="0">
                <a:solidFill>
                  <a:schemeClr val="accent2"/>
                </a:solidFill>
              </a:rPr>
              <a:t>ODBC</a:t>
            </a:r>
            <a:r>
              <a:rPr lang="zh-CN" altLang="en-US" b="1" dirty="0" smtClean="0">
                <a:solidFill>
                  <a:schemeClr val="accent2"/>
                </a:solidFill>
              </a:rPr>
              <a:t>却</a:t>
            </a:r>
            <a:r>
              <a:rPr lang="zh-CN" altLang="en-US" b="1" dirty="0">
                <a:solidFill>
                  <a:schemeClr val="accent2"/>
                </a:solidFill>
              </a:rPr>
              <a:t>对指针用得很</a:t>
            </a:r>
            <a:r>
              <a:rPr lang="zh-CN" altLang="en-US" b="1" dirty="0" smtClean="0">
                <a:solidFill>
                  <a:schemeClr val="accent2"/>
                </a:solidFill>
              </a:rPr>
              <a:t>广泛。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以</a:t>
            </a:r>
            <a:r>
              <a:rPr lang="en-US" altLang="zh-CN" b="1" dirty="0">
                <a:solidFill>
                  <a:schemeClr val="accent2"/>
                </a:solidFill>
              </a:rPr>
              <a:t>ODBC</a:t>
            </a:r>
            <a:r>
              <a:rPr lang="zh-CN" altLang="en-US" b="1" dirty="0">
                <a:solidFill>
                  <a:schemeClr val="accent2"/>
                </a:solidFill>
              </a:rPr>
              <a:t>为基础，采用了与</a:t>
            </a:r>
            <a:r>
              <a:rPr lang="en-US" altLang="zh-CN" b="1" dirty="0">
                <a:solidFill>
                  <a:schemeClr val="accent2"/>
                </a:solidFill>
              </a:rPr>
              <a:t>ODBC</a:t>
            </a:r>
            <a:r>
              <a:rPr lang="zh-CN" altLang="en-US" b="1" dirty="0">
                <a:solidFill>
                  <a:schemeClr val="accent2"/>
                </a:solidFill>
              </a:rPr>
              <a:t>相同的</a:t>
            </a:r>
            <a:r>
              <a:rPr lang="zh-CN" altLang="en-US" b="1" dirty="0" smtClean="0">
                <a:solidFill>
                  <a:schemeClr val="accent2"/>
                </a:solidFill>
              </a:rPr>
              <a:t>标准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  <a:endParaRPr lang="zh-CN" altLang="en-US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3399"/>
                </a:solidFill>
                <a:sym typeface="Wingdings" pitchFamily="2" charset="2"/>
              </a:rPr>
              <a:t></a:t>
            </a:r>
            <a:r>
              <a:rPr lang="zh-CN" altLang="en-US" b="1" dirty="0" smtClean="0">
                <a:solidFill>
                  <a:schemeClr val="accent2"/>
                </a:solidFill>
              </a:rPr>
              <a:t>使用</a:t>
            </a:r>
            <a:r>
              <a:rPr lang="en-US" altLang="zh-CN" b="1" dirty="0" smtClean="0">
                <a:solidFill>
                  <a:schemeClr val="accent2"/>
                </a:solidFill>
              </a:rPr>
              <a:t>JDBC</a:t>
            </a:r>
            <a:r>
              <a:rPr lang="zh-CN" altLang="en-US" b="1" dirty="0" smtClean="0">
                <a:solidFill>
                  <a:schemeClr val="accent2"/>
                </a:solidFill>
              </a:rPr>
              <a:t>使应用程序保持“纯</a:t>
            </a:r>
            <a:r>
              <a:rPr lang="en-US" altLang="zh-CN" b="1" dirty="0" smtClean="0">
                <a:solidFill>
                  <a:schemeClr val="accent2"/>
                </a:solidFill>
              </a:rPr>
              <a:t>Java ”</a:t>
            </a:r>
            <a:r>
              <a:rPr lang="zh-CN" altLang="en-US" b="1" dirty="0" smtClean="0">
                <a:solidFill>
                  <a:schemeClr val="accent2"/>
                </a:solidFill>
              </a:rPr>
              <a:t>的可移植性等。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050" name="Picture 2" descr="20140611121151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1"/>
            <a:ext cx="8352928" cy="518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7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1642" y="1715324"/>
            <a:ext cx="821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Connection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</a:rPr>
              <a:t>表示</a:t>
            </a:r>
            <a:r>
              <a:rPr lang="zh-CN" altLang="en-US" b="1" dirty="0">
                <a:solidFill>
                  <a:schemeClr val="accent2"/>
                </a:solidFill>
              </a:rPr>
              <a:t>与特定数据库的连接，可以获取到数据库的一些信息</a:t>
            </a:r>
            <a:r>
              <a:rPr lang="zh-CN" altLang="en-US" b="1" dirty="0" smtClean="0">
                <a:solidFill>
                  <a:schemeClr val="accent2"/>
                </a:solidFill>
              </a:rPr>
              <a:t>，包括</a:t>
            </a:r>
            <a:r>
              <a:rPr lang="zh-CN" altLang="en-US" b="1" dirty="0">
                <a:solidFill>
                  <a:schemeClr val="accent2"/>
                </a:solidFill>
              </a:rPr>
              <a:t>：其表信息，应该支持的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语法，数据库内有什么存储过程，此链接功能的信息等等。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20140612095226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3" y="3051338"/>
            <a:ext cx="869333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9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1642" y="1556792"/>
            <a:ext cx="821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Statement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</a:rPr>
              <a:t>根据</a:t>
            </a:r>
            <a:r>
              <a:rPr lang="zh-CN" altLang="en-US" b="1" dirty="0">
                <a:solidFill>
                  <a:schemeClr val="accent2"/>
                </a:solidFill>
              </a:rPr>
              <a:t>传入的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语句，</a:t>
            </a:r>
            <a:r>
              <a:rPr lang="zh-CN" altLang="en-US" b="1" dirty="0" smtClean="0">
                <a:solidFill>
                  <a:schemeClr val="accent2"/>
                </a:solidFill>
              </a:rPr>
              <a:t>将</a:t>
            </a:r>
            <a:r>
              <a:rPr lang="zh-CN" altLang="en-US" b="1" dirty="0">
                <a:solidFill>
                  <a:schemeClr val="accent2"/>
                </a:solidFill>
              </a:rPr>
              <a:t>其</a:t>
            </a:r>
            <a:r>
              <a:rPr lang="zh-CN" altLang="en-US" b="1" dirty="0" smtClean="0">
                <a:solidFill>
                  <a:schemeClr val="accent2"/>
                </a:solidFill>
              </a:rPr>
              <a:t>整理</a:t>
            </a:r>
            <a:r>
              <a:rPr lang="zh-CN" altLang="en-US" b="1" dirty="0">
                <a:solidFill>
                  <a:schemeClr val="accent2"/>
                </a:solidFill>
              </a:rPr>
              <a:t>组合成数据库能够识别的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 smtClean="0">
                <a:solidFill>
                  <a:schemeClr val="accent2"/>
                </a:solidFill>
              </a:rPr>
              <a:t>语句，</a:t>
            </a:r>
            <a:r>
              <a:rPr lang="zh-CN" altLang="en-US" b="1" dirty="0">
                <a:solidFill>
                  <a:schemeClr val="accent2"/>
                </a:solidFill>
              </a:rPr>
              <a:t>然后传递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请求，之后会得到返回的结果。对于查询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，结果会以</a:t>
            </a:r>
            <a:r>
              <a:rPr lang="en-US" altLang="zh-CN" b="1" dirty="0" err="1">
                <a:solidFill>
                  <a:schemeClr val="accent2"/>
                </a:solidFill>
              </a:rPr>
              <a:t>ResultSet</a:t>
            </a:r>
            <a:r>
              <a:rPr lang="zh-CN" altLang="en-US" b="1" dirty="0">
                <a:solidFill>
                  <a:schemeClr val="accent2"/>
                </a:solidFill>
              </a:rPr>
              <a:t>的形式返回。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20140612133150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795855" cy="407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70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1642" y="1556792"/>
            <a:ext cx="821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ResultSet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</a:rPr>
              <a:t>查询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执行后，会得到</a:t>
            </a:r>
            <a:r>
              <a:rPr lang="en-US" altLang="zh-CN" b="1" dirty="0" err="1">
                <a:solidFill>
                  <a:schemeClr val="accent2"/>
                </a:solidFill>
              </a:rPr>
              <a:t>ResultSet</a:t>
            </a:r>
            <a:r>
              <a:rPr lang="zh-CN" altLang="en-US" b="1" dirty="0">
                <a:solidFill>
                  <a:schemeClr val="accent2"/>
                </a:solidFill>
              </a:rPr>
              <a:t>对象</a:t>
            </a:r>
            <a:r>
              <a:rPr lang="zh-CN" altLang="en-US" b="1" dirty="0" smtClean="0">
                <a:solidFill>
                  <a:schemeClr val="accent2"/>
                </a:solidFill>
              </a:rPr>
              <a:t>，作为</a:t>
            </a:r>
            <a:r>
              <a:rPr lang="zh-CN" altLang="en-US" b="1" dirty="0">
                <a:solidFill>
                  <a:schemeClr val="accent2"/>
                </a:solidFill>
              </a:rPr>
              <a:t>数据库结果的</a:t>
            </a:r>
            <a:r>
              <a:rPr lang="zh-CN" altLang="en-US" b="1" dirty="0" smtClean="0">
                <a:solidFill>
                  <a:schemeClr val="accent2"/>
                </a:solidFill>
              </a:rPr>
              <a:t>映射。</a:t>
            </a:r>
            <a:r>
              <a:rPr lang="en-US" altLang="zh-CN" b="1" dirty="0" err="1">
                <a:solidFill>
                  <a:schemeClr val="accent2"/>
                </a:solidFill>
              </a:rPr>
              <a:t>ResultSet</a:t>
            </a:r>
            <a:r>
              <a:rPr lang="zh-CN" altLang="en-US" b="1" dirty="0">
                <a:solidFill>
                  <a:schemeClr val="accent2"/>
                </a:solidFill>
              </a:rPr>
              <a:t>对从数据库返回的结果进行了封装，使用迭代器的模式逐条取出结果集中的记录。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5122" name="Picture 2" descr="20140612153306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57121"/>
            <a:ext cx="6480720" cy="41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C5CC2D-002E-42CE-8DAC-58CB8C87CB7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3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554163" y="692150"/>
            <a:ext cx="337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JDBC</a:t>
            </a:r>
            <a:r>
              <a:rPr lang="zh-CN" altLang="en-US" sz="4000" b="1"/>
              <a:t>简介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60412" y="1606550"/>
            <a:ext cx="827608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是为在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zh-CN" b="1" dirty="0">
                <a:solidFill>
                  <a:schemeClr val="accent2"/>
                </a:solidFill>
              </a:rPr>
              <a:t>程序中访问数据库而设计的一组</a:t>
            </a:r>
            <a:r>
              <a:rPr lang="zh-CN" altLang="zh-CN" b="1" dirty="0" smtClean="0">
                <a:solidFill>
                  <a:schemeClr val="accent2"/>
                </a:solidFill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</a:rPr>
              <a:t>API</a:t>
            </a:r>
            <a:r>
              <a:rPr lang="zh-CN" altLang="zh-CN" b="1" dirty="0">
                <a:solidFill>
                  <a:schemeClr val="accent2"/>
                </a:solidFill>
              </a:rPr>
              <a:t>，是Java数据库应用开发中的一项核心技术。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zh-CN" b="1" dirty="0">
                <a:solidFill>
                  <a:schemeClr val="accent2"/>
                </a:solidFill>
              </a:rPr>
              <a:t>独立于平台和数据库。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JDBC</a:t>
            </a:r>
            <a:r>
              <a:rPr lang="zh-CN" altLang="zh-CN" b="1" dirty="0">
                <a:solidFill>
                  <a:schemeClr val="accent2"/>
                </a:solidFill>
              </a:rPr>
              <a:t>规范</a:t>
            </a:r>
            <a:r>
              <a:rPr lang="zh-CN" altLang="zh-CN" b="1" dirty="0" smtClean="0">
                <a:solidFill>
                  <a:schemeClr val="accent2"/>
                </a:solidFill>
              </a:rPr>
              <a:t>中成功</a:t>
            </a:r>
            <a:r>
              <a:rPr lang="zh-CN" altLang="zh-CN" b="1" dirty="0">
                <a:solidFill>
                  <a:schemeClr val="accent2"/>
                </a:solidFill>
              </a:rPr>
              <a:t>地提供了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zh-CN" b="1" dirty="0">
                <a:solidFill>
                  <a:schemeClr val="accent2"/>
                </a:solidFill>
              </a:rPr>
              <a:t>数据库访问的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zh-CN" b="1" dirty="0">
                <a:solidFill>
                  <a:schemeClr val="accent2"/>
                </a:solidFill>
              </a:rPr>
              <a:t>方法。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尽管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JDBC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在</a:t>
            </a:r>
            <a:r>
              <a:rPr lang="en-US" altLang="zh-CN" b="1" dirty="0" smtClean="0">
                <a:solidFill>
                  <a:srgbClr val="003399"/>
                </a:solidFill>
                <a:sym typeface="Wingdings" pitchFamily="2" charset="2"/>
              </a:rPr>
              <a:t>Java</a:t>
            </a:r>
            <a:r>
              <a:rPr lang="zh-CN" altLang="en-US" b="1" dirty="0" smtClean="0">
                <a:solidFill>
                  <a:srgbClr val="003399"/>
                </a:solidFill>
                <a:sym typeface="Wingdings" pitchFamily="2" charset="2"/>
              </a:rPr>
              <a:t>语言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层面实现了统一，但不同数据库仍旧有许多差异。为了更好地实现跨数据库操作，于是诞生了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Hibernate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项目，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Hibernate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是对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JDBC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的再封装，实现了对数据库操作更宽泛的统一和更好的可移植性。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17E65A-617C-4224-8A84-0AD2DBCFFBC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4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547813" y="692150"/>
            <a:ext cx="4687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JDBC</a:t>
            </a:r>
            <a:r>
              <a:rPr lang="zh-CN" altLang="en-US" sz="4000" b="1" dirty="0"/>
              <a:t>应用框架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2816"/>
            <a:ext cx="5080000" cy="416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3B2C619-732A-48A8-97A9-8598557B266F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5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6453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数据库访问的两层模型</a:t>
            </a:r>
          </a:p>
        </p:txBody>
      </p:sp>
      <p:pic>
        <p:nvPicPr>
          <p:cNvPr id="6148" name="Picture 5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700808"/>
            <a:ext cx="3680460" cy="260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500063" y="4500563"/>
            <a:ext cx="8286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2"/>
                </a:solidFill>
              </a:rPr>
              <a:t>        在</a:t>
            </a:r>
            <a:r>
              <a:rPr lang="zh-CN" altLang="en-US" sz="2000" b="1" dirty="0">
                <a:solidFill>
                  <a:schemeClr val="accent2"/>
                </a:solidFill>
              </a:rPr>
              <a:t>两层模型中，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Java Applet</a:t>
            </a:r>
            <a:r>
              <a:rPr lang="zh-CN" altLang="en-US" sz="2000" b="1" dirty="0">
                <a:solidFill>
                  <a:schemeClr val="accent2"/>
                </a:solidFill>
              </a:rPr>
              <a:t>或应用程序将直接与数据库进行对话。这将需要一个</a:t>
            </a:r>
            <a:r>
              <a:rPr lang="en-US" altLang="zh-CN" sz="2000" b="1" dirty="0">
                <a:solidFill>
                  <a:schemeClr val="accent2"/>
                </a:solidFill>
              </a:rPr>
              <a:t>JDBC</a:t>
            </a:r>
            <a:r>
              <a:rPr lang="zh-CN" altLang="en-US" sz="2000" b="1" dirty="0">
                <a:solidFill>
                  <a:schemeClr val="accent2"/>
                </a:solidFill>
              </a:rPr>
              <a:t>驱动程序来与所访问的特定数据库管理系统进行通讯。用户的</a:t>
            </a:r>
            <a:r>
              <a:rPr lang="en-US" altLang="zh-CN" sz="2000" b="1" dirty="0">
                <a:solidFill>
                  <a:schemeClr val="accent2"/>
                </a:solidFill>
              </a:rPr>
              <a:t>SQL</a:t>
            </a:r>
            <a:r>
              <a:rPr lang="zh-CN" altLang="en-US" sz="2000" b="1" dirty="0">
                <a:solidFill>
                  <a:schemeClr val="accent2"/>
                </a:solidFill>
              </a:rPr>
              <a:t>语句被送往数据库中，而其结果将被送回给用户。数据库可以位于另一台计算机上，用户通过网络连接到上面。这就叫做客户机</a:t>
            </a:r>
            <a:r>
              <a:rPr lang="en-US" altLang="zh-CN" sz="2000" b="1" dirty="0">
                <a:solidFill>
                  <a:schemeClr val="accent2"/>
                </a:solidFill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</a:rPr>
              <a:t>服务器配置，其中用户的计算机为客户机，提供数据库的计算机为服务器。网络可以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是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Intranet</a:t>
            </a:r>
            <a:r>
              <a:rPr lang="zh-CN" altLang="en-US" sz="2000" b="1" dirty="0">
                <a:solidFill>
                  <a:schemeClr val="accent2"/>
                </a:solidFill>
              </a:rPr>
              <a:t>，也可以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是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Internet</a:t>
            </a:r>
            <a:r>
              <a:rPr lang="zh-CN" altLang="en-US" sz="2000" b="1" dirty="0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764A743-126F-4F44-B9EE-3B5C23E8AD30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6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331913" y="692150"/>
            <a:ext cx="6480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数据库访问的三层模型</a:t>
            </a:r>
          </a:p>
        </p:txBody>
      </p:sp>
      <p:pic>
        <p:nvPicPr>
          <p:cNvPr id="7172" name="Picture 7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00250"/>
            <a:ext cx="50292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85750" y="1643063"/>
            <a:ext cx="3429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2"/>
                </a:solidFill>
              </a:rPr>
              <a:t>        在</a:t>
            </a:r>
            <a:r>
              <a:rPr lang="zh-CN" altLang="en-US" sz="2000" b="1" dirty="0">
                <a:solidFill>
                  <a:schemeClr val="accent2"/>
                </a:solidFill>
              </a:rPr>
              <a:t>三层模型中，命令先是被发送到服务的</a:t>
            </a:r>
            <a:r>
              <a:rPr lang="en-US" altLang="zh-CN" sz="2000" b="1" dirty="0">
                <a:solidFill>
                  <a:schemeClr val="accent2"/>
                </a:solidFill>
              </a:rPr>
              <a:t>"</a:t>
            </a:r>
            <a:r>
              <a:rPr lang="zh-CN" altLang="en-US" sz="2000" b="1" dirty="0">
                <a:solidFill>
                  <a:schemeClr val="accent2"/>
                </a:solidFill>
              </a:rPr>
              <a:t>中间层</a:t>
            </a:r>
            <a:r>
              <a:rPr lang="en-US" altLang="zh-CN" sz="2000" b="1" dirty="0">
                <a:solidFill>
                  <a:schemeClr val="accent2"/>
                </a:solidFill>
              </a:rPr>
              <a:t>"</a:t>
            </a:r>
            <a:r>
              <a:rPr lang="zh-CN" altLang="en-US" sz="2000" b="1" dirty="0">
                <a:solidFill>
                  <a:schemeClr val="accent2"/>
                </a:solidFill>
              </a:rPr>
              <a:t>，然后由它将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SQL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语句</a:t>
            </a:r>
            <a:r>
              <a:rPr lang="zh-CN" altLang="en-US" sz="2000" b="1" dirty="0">
                <a:solidFill>
                  <a:schemeClr val="accent2"/>
                </a:solidFill>
              </a:rPr>
              <a:t>发送给数据库。数据库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对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SQL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语句</a:t>
            </a:r>
            <a:r>
              <a:rPr lang="zh-CN" altLang="en-US" sz="2000" b="1" dirty="0">
                <a:solidFill>
                  <a:schemeClr val="accent2"/>
                </a:solidFill>
              </a:rPr>
              <a:t>进行处理并将结果送回到中间层，中间层再将结果送回给用户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。</a:t>
            </a: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      MIS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主管们发现</a:t>
            </a:r>
            <a:r>
              <a:rPr lang="zh-CN" altLang="en-US" sz="2000" b="1" dirty="0">
                <a:solidFill>
                  <a:schemeClr val="accent2"/>
                </a:solidFill>
              </a:rPr>
              <a:t>三层模型很吸引人，因为可用中间层来控制对公司数据的访问和可作的更新的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种类；用户</a:t>
            </a:r>
            <a:r>
              <a:rPr lang="zh-CN" altLang="en-US" sz="2000" b="1" dirty="0">
                <a:solidFill>
                  <a:schemeClr val="accent2"/>
                </a:solidFill>
              </a:rPr>
              <a:t>可以利用易于使用的高级</a:t>
            </a:r>
            <a:r>
              <a:rPr lang="en-US" altLang="zh-CN" sz="2000" b="1" dirty="0">
                <a:solidFill>
                  <a:schemeClr val="accent2"/>
                </a:solidFill>
              </a:rPr>
              <a:t>API</a:t>
            </a:r>
            <a:r>
              <a:rPr lang="zh-CN" altLang="en-US" sz="2000" b="1" dirty="0">
                <a:solidFill>
                  <a:schemeClr val="accent2"/>
                </a:solidFill>
              </a:rPr>
              <a:t>，而中间层将把它转换为相应的低级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调用；最后</a:t>
            </a:r>
            <a:r>
              <a:rPr lang="zh-CN" altLang="en-US" sz="2000" b="1" dirty="0">
                <a:solidFill>
                  <a:schemeClr val="accent2"/>
                </a:solidFill>
              </a:rPr>
              <a:t>，许多情况下三层结构可提供一些性能上的好处。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2CC19B-7FA9-4591-8400-A41DDC129436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7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4695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JDBC</a:t>
            </a:r>
            <a:r>
              <a:rPr lang="zh-CN" altLang="en-US" sz="4000" b="1"/>
              <a:t>驱动类型</a:t>
            </a:r>
          </a:p>
        </p:txBody>
      </p: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58888" y="1700213"/>
            <a:ext cx="7129462" cy="4537075"/>
            <a:chOff x="1800" y="6624"/>
            <a:chExt cx="7812" cy="4824"/>
          </a:xfrm>
        </p:grpSpPr>
        <p:sp>
          <p:nvSpPr>
            <p:cNvPr id="9221" name="Text Box 8"/>
            <p:cNvSpPr txBox="1">
              <a:spLocks noChangeArrowheads="1"/>
            </p:cNvSpPr>
            <p:nvPr/>
          </p:nvSpPr>
          <p:spPr bwMode="auto">
            <a:xfrm>
              <a:off x="4476" y="662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Java</a:t>
              </a:r>
              <a:r>
                <a:rPr lang="zh-CN" altLang="en-US" sz="1400" b="1"/>
                <a:t>应用程序</a:t>
              </a:r>
            </a:p>
          </p:txBody>
        </p:sp>
        <p:sp>
          <p:nvSpPr>
            <p:cNvPr id="9222" name="Text Box 9"/>
            <p:cNvSpPr txBox="1">
              <a:spLocks noChangeArrowheads="1"/>
            </p:cNvSpPr>
            <p:nvPr/>
          </p:nvSpPr>
          <p:spPr bwMode="auto">
            <a:xfrm>
              <a:off x="4488" y="758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JDBC</a:t>
              </a:r>
              <a:r>
                <a:rPr lang="zh-CN" altLang="en-US" sz="1400" b="1"/>
                <a:t>驱动管理器</a:t>
              </a:r>
            </a:p>
          </p:txBody>
        </p:sp>
        <p:sp>
          <p:nvSpPr>
            <p:cNvPr id="9223" name="Text Box 10"/>
            <p:cNvSpPr txBox="1">
              <a:spLocks noChangeArrowheads="1"/>
            </p:cNvSpPr>
            <p:nvPr/>
          </p:nvSpPr>
          <p:spPr bwMode="auto">
            <a:xfrm>
              <a:off x="2112" y="8724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JDBC</a:t>
              </a:r>
              <a:r>
                <a:rPr lang="zh-CN" altLang="en-US" sz="1400" b="1"/>
                <a:t>网络驱动</a:t>
              </a:r>
            </a:p>
          </p:txBody>
        </p:sp>
        <p:grpSp>
          <p:nvGrpSpPr>
            <p:cNvPr id="9224" name="Group 11"/>
            <p:cNvGrpSpPr>
              <a:grpSpLocks/>
            </p:cNvGrpSpPr>
            <p:nvPr/>
          </p:nvGrpSpPr>
          <p:grpSpPr bwMode="auto">
            <a:xfrm>
              <a:off x="3540" y="8724"/>
              <a:ext cx="1596" cy="1260"/>
              <a:chOff x="3684" y="8724"/>
              <a:chExt cx="1596" cy="1260"/>
            </a:xfrm>
          </p:grpSpPr>
          <p:sp>
            <p:nvSpPr>
              <p:cNvPr id="9239" name="Text Box 12"/>
              <p:cNvSpPr txBox="1">
                <a:spLocks noChangeArrowheads="1"/>
              </p:cNvSpPr>
              <p:nvPr/>
            </p:nvSpPr>
            <p:spPr bwMode="auto">
              <a:xfrm>
                <a:off x="3684" y="8724"/>
                <a:ext cx="159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JDBC-ODBC</a:t>
                </a:r>
                <a:r>
                  <a:rPr lang="zh-CN" altLang="en-US" sz="1400" b="1"/>
                  <a:t>桥</a:t>
                </a:r>
              </a:p>
            </p:txBody>
          </p:sp>
          <p:sp>
            <p:nvSpPr>
              <p:cNvPr id="9240" name="Text Box 13"/>
              <p:cNvSpPr txBox="1">
                <a:spLocks noChangeArrowheads="1"/>
              </p:cNvSpPr>
              <p:nvPr/>
            </p:nvSpPr>
            <p:spPr bwMode="auto">
              <a:xfrm>
                <a:off x="3684" y="9240"/>
                <a:ext cx="1596" cy="7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ODBC</a:t>
                </a:r>
                <a:r>
                  <a:rPr lang="zh-CN" altLang="en-US" sz="1400" b="1"/>
                  <a:t>和数据库驱动</a:t>
                </a:r>
              </a:p>
            </p:txBody>
          </p:sp>
        </p:grpSp>
        <p:sp>
          <p:nvSpPr>
            <p:cNvPr id="9225" name="Text Box 14"/>
            <p:cNvSpPr txBox="1">
              <a:spLocks noChangeArrowheads="1"/>
            </p:cNvSpPr>
            <p:nvPr/>
          </p:nvSpPr>
          <p:spPr bwMode="auto">
            <a:xfrm>
              <a:off x="5280" y="873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数据库驱动</a:t>
              </a:r>
              <a:r>
                <a:rPr lang="en-US" altLang="zh-CN" sz="1400" b="1"/>
                <a:t>A</a:t>
              </a:r>
            </a:p>
          </p:txBody>
        </p:sp>
        <p:sp>
          <p:nvSpPr>
            <p:cNvPr id="9226" name="Text Box 15"/>
            <p:cNvSpPr txBox="1">
              <a:spLocks noChangeArrowheads="1"/>
            </p:cNvSpPr>
            <p:nvPr/>
          </p:nvSpPr>
          <p:spPr bwMode="auto">
            <a:xfrm>
              <a:off x="6696" y="873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数据库驱动</a:t>
              </a:r>
              <a:r>
                <a:rPr lang="en-US" altLang="zh-CN" sz="1400" b="1"/>
                <a:t>B</a:t>
              </a:r>
            </a:p>
          </p:txBody>
        </p:sp>
        <p:sp>
          <p:nvSpPr>
            <p:cNvPr id="9227" name="Text Box 16"/>
            <p:cNvSpPr txBox="1">
              <a:spLocks noChangeArrowheads="1"/>
            </p:cNvSpPr>
            <p:nvPr/>
          </p:nvSpPr>
          <p:spPr bwMode="auto">
            <a:xfrm>
              <a:off x="4740" y="10980"/>
              <a:ext cx="249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专用数据库协议</a:t>
              </a:r>
            </a:p>
          </p:txBody>
        </p:sp>
        <p:sp>
          <p:nvSpPr>
            <p:cNvPr id="9228" name="Text Box 17"/>
            <p:cNvSpPr txBox="1">
              <a:spLocks noChangeArrowheads="1"/>
            </p:cNvSpPr>
            <p:nvPr/>
          </p:nvSpPr>
          <p:spPr bwMode="auto">
            <a:xfrm>
              <a:off x="1800" y="10308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JDBC</a:t>
              </a:r>
              <a:r>
                <a:rPr lang="zh-CN" altLang="en-US" sz="1400" b="1"/>
                <a:t>中间协议</a:t>
              </a:r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2124" y="7332"/>
              <a:ext cx="5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Text Box 19"/>
            <p:cNvSpPr txBox="1">
              <a:spLocks noChangeArrowheads="1"/>
            </p:cNvSpPr>
            <p:nvPr/>
          </p:nvSpPr>
          <p:spPr bwMode="auto">
            <a:xfrm>
              <a:off x="7440" y="7080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smtClean="0"/>
                <a:t>JDBC  API</a:t>
              </a:r>
              <a:endParaRPr lang="en-US" altLang="zh-CN" sz="1400" b="1" dirty="0"/>
            </a:p>
          </p:txBody>
        </p:sp>
        <p:sp>
          <p:nvSpPr>
            <p:cNvPr id="9231" name="Line 20"/>
            <p:cNvSpPr>
              <a:spLocks noChangeShapeType="1"/>
            </p:cNvSpPr>
            <p:nvPr/>
          </p:nvSpPr>
          <p:spPr bwMode="auto">
            <a:xfrm>
              <a:off x="2124" y="8304"/>
              <a:ext cx="5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Text Box 21"/>
            <p:cNvSpPr txBox="1">
              <a:spLocks noChangeArrowheads="1"/>
            </p:cNvSpPr>
            <p:nvPr/>
          </p:nvSpPr>
          <p:spPr bwMode="auto">
            <a:xfrm>
              <a:off x="7500" y="8076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smtClean="0"/>
                <a:t>JDBC </a:t>
              </a:r>
              <a:r>
                <a:rPr lang="zh-CN" altLang="en-US" sz="1400" b="1" smtClean="0"/>
                <a:t>驱动</a:t>
              </a:r>
              <a:r>
                <a:rPr lang="en-US" altLang="zh-CN" sz="1400" b="1" dirty="0"/>
                <a:t>API</a:t>
              </a:r>
            </a:p>
          </p:txBody>
        </p:sp>
        <p:sp>
          <p:nvSpPr>
            <p:cNvPr id="9233" name="Text Box 22"/>
            <p:cNvSpPr txBox="1">
              <a:spLocks noChangeArrowheads="1"/>
            </p:cNvSpPr>
            <p:nvPr/>
          </p:nvSpPr>
          <p:spPr bwMode="auto">
            <a:xfrm>
              <a:off x="7788" y="8760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smtClean="0"/>
                <a:t>JDBC </a:t>
              </a:r>
              <a:r>
                <a:rPr lang="zh-CN" altLang="en-US" sz="1400" b="1" smtClean="0"/>
                <a:t>实现</a:t>
              </a:r>
              <a:endParaRPr lang="zh-CN" altLang="en-US" sz="1400" b="1" dirty="0"/>
            </a:p>
          </p:txBody>
        </p:sp>
        <p:sp>
          <p:nvSpPr>
            <p:cNvPr id="9234" name="Line 23"/>
            <p:cNvSpPr>
              <a:spLocks noChangeShapeType="1"/>
            </p:cNvSpPr>
            <p:nvPr/>
          </p:nvSpPr>
          <p:spPr bwMode="auto">
            <a:xfrm>
              <a:off x="2652" y="9504"/>
              <a:ext cx="0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24"/>
            <p:cNvSpPr>
              <a:spLocks noChangeShapeType="1"/>
            </p:cNvSpPr>
            <p:nvPr/>
          </p:nvSpPr>
          <p:spPr bwMode="auto">
            <a:xfrm>
              <a:off x="4332" y="9996"/>
              <a:ext cx="0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5"/>
            <p:cNvSpPr>
              <a:spLocks noChangeShapeType="1"/>
            </p:cNvSpPr>
            <p:nvPr/>
          </p:nvSpPr>
          <p:spPr bwMode="auto">
            <a:xfrm>
              <a:off x="5904" y="9528"/>
              <a:ext cx="0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6"/>
            <p:cNvSpPr>
              <a:spLocks noChangeShapeType="1"/>
            </p:cNvSpPr>
            <p:nvPr/>
          </p:nvSpPr>
          <p:spPr bwMode="auto">
            <a:xfrm flipH="1">
              <a:off x="7284" y="9528"/>
              <a:ext cx="12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AutoShape 27"/>
            <p:cNvSpPr>
              <a:spLocks/>
            </p:cNvSpPr>
            <p:nvPr/>
          </p:nvSpPr>
          <p:spPr bwMode="auto">
            <a:xfrm rot="5400000" flipH="1">
              <a:off x="5694" y="9306"/>
              <a:ext cx="348" cy="2952"/>
            </a:xfrm>
            <a:prstGeom prst="leftBrace">
              <a:avLst>
                <a:gd name="adj1" fmla="val 7069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4EE91A-EC3A-409C-A134-C1E597E022C8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8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JDBC-ODBC</a:t>
            </a:r>
            <a:r>
              <a:rPr lang="zh-CN" altLang="en-US" b="1" dirty="0">
                <a:solidFill>
                  <a:schemeClr val="accent2"/>
                </a:solidFill>
              </a:rPr>
              <a:t>桥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JDBC-ODBC Bridge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   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 </a:t>
            </a:r>
            <a:r>
              <a:rPr lang="en-US" altLang="zh-CN" b="1" smtClean="0">
                <a:sym typeface="Symbol" pitchFamily="18" charset="2"/>
              </a:rPr>
              <a:t>ODBC </a:t>
            </a:r>
            <a:r>
              <a:rPr lang="zh-CN" altLang="en-US" b="1" smtClean="0">
                <a:sym typeface="Symbol" pitchFamily="18" charset="2"/>
              </a:rPr>
              <a:t>调用</a:t>
            </a:r>
            <a:r>
              <a:rPr lang="zh-CN" altLang="en-US" b="1" dirty="0"/>
              <a:t>。要求</a:t>
            </a:r>
            <a:r>
              <a:rPr lang="en-US" altLang="zh-CN" b="1" dirty="0"/>
              <a:t>ODBC</a:t>
            </a:r>
            <a:r>
              <a:rPr lang="zh-CN" altLang="en-US" b="1" dirty="0"/>
              <a:t>代码、</a:t>
            </a:r>
            <a:r>
              <a:rPr lang="en-US" altLang="zh-CN" b="1" dirty="0"/>
              <a:t>Client</a:t>
            </a:r>
            <a:r>
              <a:rPr lang="zh-CN" altLang="zh-CN" b="1" dirty="0"/>
              <a:t>端代码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b="1" smtClean="0"/>
              <a:t>   都</a:t>
            </a:r>
            <a:r>
              <a:rPr lang="zh-CN" altLang="zh-CN" b="1" dirty="0"/>
              <a:t>要在客户机上安装。</a:t>
            </a:r>
            <a:endParaRPr lang="en-US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本地</a:t>
            </a:r>
            <a:r>
              <a:rPr lang="en-US" altLang="zh-CN" b="1" dirty="0">
                <a:solidFill>
                  <a:schemeClr val="accent2"/>
                </a:solidFill>
              </a:rPr>
              <a:t>API</a:t>
            </a:r>
            <a:r>
              <a:rPr lang="zh-CN" altLang="en-US" b="1" dirty="0">
                <a:solidFill>
                  <a:schemeClr val="accent2"/>
                </a:solidFill>
              </a:rPr>
              <a:t>部分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驱动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Native-API Partly-Java Driver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    </a:t>
            </a:r>
            <a:r>
              <a:rPr lang="en-US" altLang="zh-CN" b="1" smtClean="0"/>
              <a:t>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</a:t>
            </a:r>
            <a:r>
              <a:rPr lang="zh-CN" altLang="en-US" b="1" smtClean="0"/>
              <a:t> 数据库</a:t>
            </a:r>
            <a:r>
              <a:rPr lang="zh-CN" altLang="en-US" b="1"/>
              <a:t>的</a:t>
            </a:r>
            <a:r>
              <a:rPr lang="en-US" altLang="zh-CN" b="1" smtClean="0"/>
              <a:t>Client </a:t>
            </a:r>
            <a:r>
              <a:rPr lang="zh-CN" altLang="en-US" b="1" smtClean="0"/>
              <a:t>端</a:t>
            </a:r>
            <a:r>
              <a:rPr lang="en-US" altLang="zh-CN" b="1" dirty="0"/>
              <a:t>API</a:t>
            </a:r>
            <a:r>
              <a:rPr lang="zh-CN" altLang="en-US" b="1" dirty="0"/>
              <a:t>，也需要在客户机上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  安装</a:t>
            </a:r>
            <a:r>
              <a:rPr lang="zh-CN" altLang="en-US" b="1" dirty="0"/>
              <a:t>代码。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网络协议完全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驱动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Net-Protocol Fully Java Driver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   </a:t>
            </a:r>
            <a:r>
              <a:rPr lang="en-US" altLang="zh-CN" b="1" smtClean="0"/>
              <a:t>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</a:t>
            </a:r>
            <a:r>
              <a:rPr lang="zh-CN" altLang="en-US" b="1" smtClean="0"/>
              <a:t> 独立</a:t>
            </a:r>
            <a:r>
              <a:rPr lang="zh-CN" altLang="en-US" b="1" dirty="0"/>
              <a:t>于任何</a:t>
            </a:r>
            <a:r>
              <a:rPr lang="en-US" altLang="zh-CN" b="1" dirty="0"/>
              <a:t>DBMS</a:t>
            </a:r>
            <a:r>
              <a:rPr lang="zh-CN" altLang="en-US" b="1" dirty="0"/>
              <a:t>的网络协议，该协议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  将</a:t>
            </a:r>
            <a:r>
              <a:rPr lang="zh-CN" altLang="en-US" b="1" dirty="0"/>
              <a:t>由另外一个服务器转换为某种</a:t>
            </a:r>
            <a:r>
              <a:rPr lang="en-US" altLang="zh-CN" b="1" dirty="0"/>
              <a:t>DBMS</a:t>
            </a:r>
            <a:r>
              <a:rPr lang="zh-CN" altLang="en-US" b="1" dirty="0"/>
              <a:t>协议。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本地协议完全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驱动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Native-Protocol Fully Java Driver) 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   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 </a:t>
            </a:r>
            <a:r>
              <a:rPr lang="zh-CN" altLang="zh-CN" b="1" smtClean="0"/>
              <a:t>特定</a:t>
            </a:r>
            <a:r>
              <a:rPr lang="en-US" altLang="zh-CN" b="1" dirty="0"/>
              <a:t>DBMS</a:t>
            </a:r>
            <a:r>
              <a:rPr lang="zh-CN" altLang="zh-CN" b="1" dirty="0"/>
              <a:t>的网络协议。</a:t>
            </a:r>
            <a:endParaRPr lang="zh-CN" altLang="en-US" b="1" dirty="0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476375" y="692150"/>
            <a:ext cx="4695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JDBC</a:t>
            </a:r>
            <a:r>
              <a:rPr lang="zh-CN" altLang="en-US" sz="4000" b="1"/>
              <a:t>驱动类型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079F62B-7CBC-4CDB-A6A5-ED15CE5A277A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9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4983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smtClean="0"/>
              <a:t>JDBC API</a:t>
            </a:r>
            <a:r>
              <a:rPr lang="zh-CN" altLang="zh-CN" sz="4000" b="1" dirty="0"/>
              <a:t>功能</a:t>
            </a:r>
            <a:endParaRPr lang="zh-CN" altLang="en-US" sz="4000" b="1" dirty="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476375" y="1916113"/>
            <a:ext cx="540067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建立与数据库的连接</a:t>
            </a:r>
          </a:p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发送</a:t>
            </a:r>
            <a:r>
              <a:rPr lang="en-US" altLang="zh-CN" sz="2800" b="1">
                <a:solidFill>
                  <a:schemeClr val="accent2"/>
                </a:solidFill>
              </a:rPr>
              <a:t>SQL</a:t>
            </a:r>
            <a:r>
              <a:rPr lang="zh-CN" altLang="en-US" sz="2800" b="1">
                <a:solidFill>
                  <a:schemeClr val="accent2"/>
                </a:solidFill>
              </a:rPr>
              <a:t>语句</a:t>
            </a:r>
          </a:p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处理结果</a:t>
            </a:r>
          </a:p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关闭数据库连接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t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3399FF"/>
      </a:accent1>
      <a:accent2>
        <a:srgbClr val="003399"/>
      </a:accent2>
      <a:accent3>
        <a:srgbClr val="FFFFFF"/>
      </a:accent3>
      <a:accent4>
        <a:srgbClr val="000000"/>
      </a:accent4>
      <a:accent5>
        <a:srgbClr val="ADCAFF"/>
      </a:accent5>
      <a:accent6>
        <a:srgbClr val="002D8A"/>
      </a:accent6>
      <a:hlink>
        <a:srgbClr val="996633"/>
      </a:hlink>
      <a:folHlink>
        <a:srgbClr val="808000"/>
      </a:folHlink>
    </a:clrScheme>
    <a:fontScheme name="ttt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t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D:\Office\Templates\ttt.pot</Template>
  <TotalTime>1588</TotalTime>
  <Words>1411</Words>
  <Application>Microsoft Office PowerPoint</Application>
  <PresentationFormat>全屏显示(4:3)</PresentationFormat>
  <Paragraphs>182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Monotype Sorts</vt:lpstr>
      <vt:lpstr>宋体</vt:lpstr>
      <vt:lpstr>Arial</vt:lpstr>
      <vt:lpstr>Arial Black</vt:lpstr>
      <vt:lpstr>Symbol</vt:lpstr>
      <vt:lpstr>Tahoma</vt:lpstr>
      <vt:lpstr>Times New Roman</vt:lpstr>
      <vt:lpstr>Webdings</vt:lpstr>
      <vt:lpstr>Wingdings</vt:lpstr>
      <vt:lpstr>ttt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JW Xiao</cp:lastModifiedBy>
  <cp:revision>105</cp:revision>
  <dcterms:created xsi:type="dcterms:W3CDTF">2001-03-30T00:43:14Z</dcterms:created>
  <dcterms:modified xsi:type="dcterms:W3CDTF">2020-05-04T03:08:14Z</dcterms:modified>
</cp:coreProperties>
</file>