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62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303" r:id="rId10"/>
    <p:sldId id="325" r:id="rId11"/>
    <p:sldId id="304" r:id="rId12"/>
    <p:sldId id="305" r:id="rId13"/>
    <p:sldId id="291" r:id="rId14"/>
    <p:sldId id="292" r:id="rId15"/>
    <p:sldId id="313" r:id="rId16"/>
    <p:sldId id="314" r:id="rId17"/>
    <p:sldId id="465" r:id="rId18"/>
    <p:sldId id="466" r:id="rId19"/>
    <p:sldId id="315" r:id="rId20"/>
    <p:sldId id="316" r:id="rId21"/>
    <p:sldId id="306" r:id="rId22"/>
    <p:sldId id="307" r:id="rId23"/>
    <p:sldId id="334" r:id="rId24"/>
    <p:sldId id="263" r:id="rId25"/>
    <p:sldId id="264" r:id="rId26"/>
    <p:sldId id="308" r:id="rId27"/>
    <p:sldId id="309" r:id="rId28"/>
    <p:sldId id="310" r:id="rId29"/>
    <p:sldId id="324" r:id="rId30"/>
    <p:sldId id="311" r:id="rId31"/>
    <p:sldId id="312" r:id="rId32"/>
    <p:sldId id="463" r:id="rId33"/>
    <p:sldId id="464" r:id="rId34"/>
    <p:sldId id="317" r:id="rId35"/>
    <p:sldId id="318" r:id="rId36"/>
    <p:sldId id="319" r:id="rId37"/>
    <p:sldId id="320" r:id="rId38"/>
    <p:sldId id="321" r:id="rId39"/>
    <p:sldId id="322" r:id="rId40"/>
    <p:sldId id="326" r:id="rId41"/>
    <p:sldId id="327" r:id="rId42"/>
    <p:sldId id="328" r:id="rId43"/>
    <p:sldId id="462" r:id="rId44"/>
    <p:sldId id="323" r:id="rId45"/>
    <p:sldId id="461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e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emf"/><Relationship Id="rId6" Type="http://schemas.openxmlformats.org/officeDocument/2006/relationships/image" Target="../media/image70.wmf"/><Relationship Id="rId5" Type="http://schemas.openxmlformats.org/officeDocument/2006/relationships/image" Target="../media/image69.e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12.wmf"/><Relationship Id="rId16" Type="http://schemas.openxmlformats.org/officeDocument/2006/relationships/image" Target="../media/image25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9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4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04.wmf"/><Relationship Id="rId3" Type="http://schemas.openxmlformats.org/officeDocument/2006/relationships/image" Target="../media/image13.wmf"/><Relationship Id="rId7" Type="http://schemas.openxmlformats.org/officeDocument/2006/relationships/image" Target="../media/image114.emf"/><Relationship Id="rId12" Type="http://schemas.openxmlformats.org/officeDocument/2006/relationships/image" Target="../media/image119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5" Type="http://schemas.openxmlformats.org/officeDocument/2006/relationships/image" Target="../media/image107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e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emf"/><Relationship Id="rId1" Type="http://schemas.openxmlformats.org/officeDocument/2006/relationships/image" Target="../media/image170.emf"/><Relationship Id="rId4" Type="http://schemas.openxmlformats.org/officeDocument/2006/relationships/image" Target="../media/image17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emf"/><Relationship Id="rId4" Type="http://schemas.openxmlformats.org/officeDocument/2006/relationships/image" Target="../media/image18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e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w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A5C0E-503D-4EF2-B43B-D024DC19F5F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8C6B7-5783-457A-AD44-C58746C8C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7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C7899-ADCC-4F71-B2A4-262A013BB2B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1714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645F4-122C-473F-A20D-1BF5BE524D8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7493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36AD3C-33D8-4961-94D9-F050A9EE4C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088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46074-C7F9-4DEC-A550-1145F8D3C79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986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063F8-2ED6-4164-978C-6E3FD06DF13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932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375EF-7032-4AAB-BD35-4B972A5A8CB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660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DF775-03B7-44E5-BFA6-786CA4FD8CE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20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24737-810B-471A-B595-5F3136590EA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9720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7AC0E-AE1D-4758-9DBD-95DB3C5009E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641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1ABEA-3214-432C-B697-49EF2D767D2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296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E4D48-0FF3-4D67-851B-59F5057FA3F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1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8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7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5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0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9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7053-90D4-4FA5-8E92-DA3D2A37DF36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9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1.w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1.png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65.png"/><Relationship Id="rId4" Type="http://schemas.openxmlformats.org/officeDocument/2006/relationships/image" Target="../media/image86.wmf"/><Relationship Id="rId9" Type="http://schemas.openxmlformats.org/officeDocument/2006/relationships/image" Target="../media/image64.png"/><Relationship Id="rId14" Type="http://schemas.openxmlformats.org/officeDocument/2006/relationships/image" Target="../media/image9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3.e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8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15.bin"/><Relationship Id="rId26" Type="http://schemas.openxmlformats.org/officeDocument/2006/relationships/oleObject" Target="../embeddings/oleObject119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116.wmf"/><Relationship Id="rId34" Type="http://schemas.openxmlformats.org/officeDocument/2006/relationships/image" Target="../media/image107.wmf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14.emf"/><Relationship Id="rId25" Type="http://schemas.openxmlformats.org/officeDocument/2006/relationships/image" Target="../media/image118.wmf"/><Relationship Id="rId3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6.bin"/><Relationship Id="rId29" Type="http://schemas.openxmlformats.org/officeDocument/2006/relationships/image" Target="../media/image104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1.wmf"/><Relationship Id="rId24" Type="http://schemas.openxmlformats.org/officeDocument/2006/relationships/oleObject" Target="../embeddings/oleObject118.bin"/><Relationship Id="rId32" Type="http://schemas.openxmlformats.org/officeDocument/2006/relationships/image" Target="../media/image120.png"/><Relationship Id="rId5" Type="http://schemas.openxmlformats.org/officeDocument/2006/relationships/image" Target="../media/image109.wmf"/><Relationship Id="rId15" Type="http://schemas.openxmlformats.org/officeDocument/2006/relationships/image" Target="../media/image113.wmf"/><Relationship Id="rId23" Type="http://schemas.openxmlformats.org/officeDocument/2006/relationships/image" Target="../media/image117.wmf"/><Relationship Id="rId28" Type="http://schemas.openxmlformats.org/officeDocument/2006/relationships/oleObject" Target="../embeddings/oleObject103.bin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115.wmf"/><Relationship Id="rId31" Type="http://schemas.openxmlformats.org/officeDocument/2006/relationships/image" Target="../media/image105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13.bin"/><Relationship Id="rId22" Type="http://schemas.openxmlformats.org/officeDocument/2006/relationships/oleObject" Target="../embeddings/oleObject117.bin"/><Relationship Id="rId27" Type="http://schemas.openxmlformats.org/officeDocument/2006/relationships/image" Target="../media/image119.wmf"/><Relationship Id="rId30" Type="http://schemas.openxmlformats.org/officeDocument/2006/relationships/oleObject" Target="../embeddings/oleObject104.bin"/><Relationship Id="rId8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21" Type="http://schemas.openxmlformats.org/officeDocument/2006/relationships/image" Target="../media/image18.wmf"/><Relationship Id="rId34" Type="http://schemas.openxmlformats.org/officeDocument/2006/relationships/oleObject" Target="../embeddings/oleObject24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33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3.bin"/><Relationship Id="rId37" Type="http://schemas.openxmlformats.org/officeDocument/2006/relationships/image" Target="../media/image26.wmf"/><Relationship Id="rId5" Type="http://schemas.openxmlformats.org/officeDocument/2006/relationships/image" Target="../media/image11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21.bin"/><Relationship Id="rId36" Type="http://schemas.openxmlformats.org/officeDocument/2006/relationships/oleObject" Target="../embeddings/oleObject25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7.wmf"/><Relationship Id="rId31" Type="http://schemas.openxmlformats.org/officeDocument/2006/relationships/image" Target="../media/image2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25.wmf"/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7" Type="http://schemas.openxmlformats.org/officeDocument/2006/relationships/image" Target="../media/image1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4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3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7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2.emf"/><Relationship Id="rId5" Type="http://schemas.openxmlformats.org/officeDocument/2006/relationships/image" Target="../media/image170.emf"/><Relationship Id="rId4" Type="http://schemas.openxmlformats.org/officeDocument/2006/relationships/oleObject" Target="../embeddings/oleObject16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76.wmf"/><Relationship Id="rId3" Type="http://schemas.openxmlformats.org/officeDocument/2006/relationships/image" Target="../media/image171.png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2.e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75.wmf"/><Relationship Id="rId5" Type="http://schemas.openxmlformats.org/officeDocument/2006/relationships/image" Target="../media/image170.emf"/><Relationship Id="rId15" Type="http://schemas.openxmlformats.org/officeDocument/2006/relationships/image" Target="../media/image180.emf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78.emf"/><Relationship Id="rId14" Type="http://schemas.openxmlformats.org/officeDocument/2006/relationships/image" Target="../media/image179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73.bin"/><Relationship Id="rId5" Type="http://schemas.openxmlformats.org/officeDocument/2006/relationships/image" Target="../media/image185.emf"/><Relationship Id="rId10" Type="http://schemas.openxmlformats.org/officeDocument/2006/relationships/image" Target="../media/image183.w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7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c_123648295" TargetMode="External"/><Relationship Id="rId2" Type="http://schemas.openxmlformats.org/officeDocument/2006/relationships/hyperlink" Target="http://www.shejis.com/dq/special/hd/2017dn/video/video1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7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1"/>
          <p:cNvSpPr txBox="1">
            <a:spLocks/>
          </p:cNvSpPr>
          <p:nvPr/>
        </p:nvSpPr>
        <p:spPr bwMode="auto">
          <a:xfrm>
            <a:off x="381000" y="65722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F129F4-1095-43A8-B72E-A75160133DF5}" type="datetime1">
              <a:rPr lang="zh-CN" altLang="en-US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2021/5/13</a:t>
            </a:fld>
            <a:endParaRPr lang="en-US" altLang="zh-CN" sz="14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页脚占位符 2"/>
          <p:cNvSpPr txBox="1">
            <a:spLocks/>
          </p:cNvSpPr>
          <p:nvPr/>
        </p:nvSpPr>
        <p:spPr bwMode="auto">
          <a:xfrm>
            <a:off x="3124200" y="65722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9900"/>
                </a:solidFill>
                <a:ea typeface="宋体" panose="02010600030101010101" pitchFamily="2" charset="-122"/>
              </a:rPr>
              <a:t>电路理论</a:t>
            </a:r>
            <a:endParaRPr lang="en-US" altLang="zh-CN" sz="1400" dirty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灯片编号占位符 3"/>
          <p:cNvSpPr txBox="1">
            <a:spLocks/>
          </p:cNvSpPr>
          <p:nvPr/>
        </p:nvSpPr>
        <p:spPr bwMode="auto">
          <a:xfrm>
            <a:off x="6858000" y="65722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294A4-CB33-4272-9747-533633F32DBE}" type="slidenum">
              <a:rPr lang="en-US" altLang="zh-CN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grpSp>
        <p:nvGrpSpPr>
          <p:cNvPr id="2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970" cy="4956"/>
          </a:xfrm>
        </p:grpSpPr>
        <p:pic>
          <p:nvPicPr>
            <p:cNvPr id="25" name="Picture 1027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028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1029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030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" name="Picture 1042" descr="未命名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7753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1060"/>
          <p:cNvSpPr txBox="1">
            <a:spLocks noChangeArrowheads="1"/>
          </p:cNvSpPr>
          <p:nvPr/>
        </p:nvSpPr>
        <p:spPr bwMode="auto">
          <a:xfrm>
            <a:off x="1955800" y="-119063"/>
            <a:ext cx="57245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第</a:t>
            </a:r>
            <a:r>
              <a:rPr kumimoji="1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</a:t>
            </a:r>
            <a:r>
              <a:rPr kumimoji="1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章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正弦稳态电路的功率</a:t>
            </a:r>
          </a:p>
        </p:txBody>
      </p:sp>
      <p:sp>
        <p:nvSpPr>
          <p:cNvPr id="32" name="Text Box 1074"/>
          <p:cNvSpPr txBox="1">
            <a:spLocks noChangeArrowheads="1"/>
          </p:cNvSpPr>
          <p:nvPr/>
        </p:nvSpPr>
        <p:spPr bwMode="auto">
          <a:xfrm>
            <a:off x="1403350" y="1844675"/>
            <a:ext cx="428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11.2 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瞬时功率</a:t>
            </a:r>
          </a:p>
        </p:txBody>
      </p:sp>
      <p:sp>
        <p:nvSpPr>
          <p:cNvPr id="33" name="Text Box 1089"/>
          <p:cNvSpPr txBox="1">
            <a:spLocks noChangeArrowheads="1"/>
          </p:cNvSpPr>
          <p:nvPr/>
        </p:nvSpPr>
        <p:spPr bwMode="auto">
          <a:xfrm>
            <a:off x="1403350" y="3155950"/>
            <a:ext cx="57261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11.4 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视在功率、功率因数及复功率</a:t>
            </a:r>
          </a:p>
        </p:txBody>
      </p:sp>
      <p:sp>
        <p:nvSpPr>
          <p:cNvPr id="34" name="Text Box 1092"/>
          <p:cNvSpPr txBox="1">
            <a:spLocks noChangeArrowheads="1"/>
          </p:cNvSpPr>
          <p:nvPr/>
        </p:nvSpPr>
        <p:spPr bwMode="auto">
          <a:xfrm>
            <a:off x="1371600" y="3797300"/>
            <a:ext cx="40025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11.6 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功率因数校正</a:t>
            </a: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提高</a:t>
            </a: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kumimoji="1"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5" name="Text Box 1074"/>
          <p:cNvSpPr txBox="1">
            <a:spLocks noChangeArrowheads="1"/>
          </p:cNvSpPr>
          <p:nvPr/>
        </p:nvSpPr>
        <p:spPr bwMode="auto">
          <a:xfrm>
            <a:off x="1403350" y="2449513"/>
            <a:ext cx="4284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11.3 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有功功率与无功功率</a:t>
            </a:r>
          </a:p>
        </p:txBody>
      </p:sp>
      <p:sp>
        <p:nvSpPr>
          <p:cNvPr id="36" name="Text Box 1089"/>
          <p:cNvSpPr txBox="1">
            <a:spLocks noChangeArrowheads="1"/>
          </p:cNvSpPr>
          <p:nvPr/>
        </p:nvSpPr>
        <p:spPr bwMode="auto">
          <a:xfrm>
            <a:off x="1403350" y="4505325"/>
            <a:ext cx="29543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11.7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最大功率传输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403350" y="5194696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11.8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有功功率测量</a:t>
            </a:r>
            <a:endParaRPr lang="en-US" altLang="zh-CN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8019CA31-DC05-4BFE-B3D1-88D6A3DE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900738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讲授学时：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154" name="Group 2"/>
          <p:cNvGrpSpPr>
            <a:grpSpLocks/>
          </p:cNvGrpSpPr>
          <p:nvPr/>
        </p:nvGrpSpPr>
        <p:grpSpPr bwMode="auto">
          <a:xfrm>
            <a:off x="1220787" y="3823590"/>
            <a:ext cx="4114800" cy="2295525"/>
            <a:chOff x="96" y="2634"/>
            <a:chExt cx="2592" cy="1446"/>
          </a:xfrm>
        </p:grpSpPr>
        <p:sp>
          <p:nvSpPr>
            <p:cNvPr id="561155" name="Freeform 3"/>
            <p:cNvSpPr>
              <a:spLocks/>
            </p:cNvSpPr>
            <p:nvPr/>
          </p:nvSpPr>
          <p:spPr bwMode="auto">
            <a:xfrm>
              <a:off x="360" y="2634"/>
              <a:ext cx="1" cy="1446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56" name="Line 4"/>
            <p:cNvSpPr>
              <a:spLocks noChangeShapeType="1"/>
            </p:cNvSpPr>
            <p:nvPr/>
          </p:nvSpPr>
          <p:spPr bwMode="auto">
            <a:xfrm flipV="1">
              <a:off x="168" y="3518"/>
              <a:ext cx="242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57" name="Text Box 5"/>
            <p:cNvSpPr txBox="1">
              <a:spLocks noChangeArrowheads="1"/>
            </p:cNvSpPr>
            <p:nvPr/>
          </p:nvSpPr>
          <p:spPr bwMode="auto">
            <a:xfrm>
              <a:off x="2339" y="3515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61158" name="Text Box 6"/>
            <p:cNvSpPr txBox="1">
              <a:spLocks noChangeArrowheads="1"/>
            </p:cNvSpPr>
            <p:nvPr/>
          </p:nvSpPr>
          <p:spPr bwMode="auto">
            <a:xfrm>
              <a:off x="96" y="355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561159" name="Group 7"/>
          <p:cNvGrpSpPr>
            <a:grpSpLocks/>
          </p:cNvGrpSpPr>
          <p:nvPr/>
        </p:nvGrpSpPr>
        <p:grpSpPr bwMode="auto">
          <a:xfrm>
            <a:off x="1630362" y="4969765"/>
            <a:ext cx="4267200" cy="1150938"/>
            <a:chOff x="336" y="3216"/>
            <a:chExt cx="2688" cy="1115"/>
          </a:xfrm>
        </p:grpSpPr>
        <p:sp>
          <p:nvSpPr>
            <p:cNvPr id="561160" name="Freeform 8"/>
            <p:cNvSpPr>
              <a:spLocks/>
            </p:cNvSpPr>
            <p:nvPr/>
          </p:nvSpPr>
          <p:spPr bwMode="auto">
            <a:xfrm>
              <a:off x="336" y="3216"/>
              <a:ext cx="1014" cy="576"/>
            </a:xfrm>
            <a:custGeom>
              <a:avLst/>
              <a:gdLst>
                <a:gd name="T0" fmla="*/ 12 w 1014"/>
                <a:gd name="T1" fmla="*/ 287 h 576"/>
                <a:gd name="T2" fmla="*/ 15 w 1014"/>
                <a:gd name="T3" fmla="*/ 287 h 576"/>
                <a:gd name="T4" fmla="*/ 17 w 1014"/>
                <a:gd name="T5" fmla="*/ 289 h 576"/>
                <a:gd name="T6" fmla="*/ 118 w 1014"/>
                <a:gd name="T7" fmla="*/ 505 h 576"/>
                <a:gd name="T8" fmla="*/ 210 w 1014"/>
                <a:gd name="T9" fmla="*/ 573 h 576"/>
                <a:gd name="T10" fmla="*/ 299 w 1014"/>
                <a:gd name="T11" fmla="*/ 487 h 576"/>
                <a:gd name="T12" fmla="*/ 390 w 1014"/>
                <a:gd name="T13" fmla="*/ 287 h 576"/>
                <a:gd name="T14" fmla="*/ 500 w 1014"/>
                <a:gd name="T15" fmla="*/ 63 h 576"/>
                <a:gd name="T16" fmla="*/ 569 w 1014"/>
                <a:gd name="T17" fmla="*/ 3 h 576"/>
                <a:gd name="T18" fmla="*/ 641 w 1014"/>
                <a:gd name="T19" fmla="*/ 47 h 576"/>
                <a:gd name="T20" fmla="*/ 714 w 1014"/>
                <a:gd name="T21" fmla="*/ 195 h 576"/>
                <a:gd name="T22" fmla="*/ 765 w 1014"/>
                <a:gd name="T23" fmla="*/ 303 h 576"/>
                <a:gd name="T24" fmla="*/ 835 w 1014"/>
                <a:gd name="T25" fmla="*/ 467 h 576"/>
                <a:gd name="T26" fmla="*/ 915 w 1014"/>
                <a:gd name="T27" fmla="*/ 558 h 576"/>
                <a:gd name="T28" fmla="*/ 978 w 1014"/>
                <a:gd name="T29" fmla="*/ 552 h 576"/>
                <a:gd name="T30" fmla="*/ 1014 w 1014"/>
                <a:gd name="T31" fmla="*/ 51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4" h="576">
                  <a:moveTo>
                    <a:pt x="12" y="287"/>
                  </a:moveTo>
                  <a:cubicBezTo>
                    <a:pt x="12" y="287"/>
                    <a:pt x="15" y="287"/>
                    <a:pt x="15" y="287"/>
                  </a:cubicBezTo>
                  <a:cubicBezTo>
                    <a:pt x="16" y="287"/>
                    <a:pt x="0" y="253"/>
                    <a:pt x="17" y="289"/>
                  </a:cubicBezTo>
                  <a:cubicBezTo>
                    <a:pt x="34" y="325"/>
                    <a:pt x="86" y="459"/>
                    <a:pt x="118" y="505"/>
                  </a:cubicBezTo>
                  <a:cubicBezTo>
                    <a:pt x="150" y="552"/>
                    <a:pt x="179" y="576"/>
                    <a:pt x="210" y="573"/>
                  </a:cubicBezTo>
                  <a:cubicBezTo>
                    <a:pt x="240" y="569"/>
                    <a:pt x="269" y="535"/>
                    <a:pt x="299" y="487"/>
                  </a:cubicBezTo>
                  <a:cubicBezTo>
                    <a:pt x="328" y="439"/>
                    <a:pt x="356" y="357"/>
                    <a:pt x="390" y="287"/>
                  </a:cubicBezTo>
                  <a:cubicBezTo>
                    <a:pt x="423" y="216"/>
                    <a:pt x="470" y="111"/>
                    <a:pt x="500" y="63"/>
                  </a:cubicBezTo>
                  <a:cubicBezTo>
                    <a:pt x="530" y="15"/>
                    <a:pt x="546" y="5"/>
                    <a:pt x="569" y="3"/>
                  </a:cubicBezTo>
                  <a:cubicBezTo>
                    <a:pt x="592" y="0"/>
                    <a:pt x="617" y="15"/>
                    <a:pt x="641" y="47"/>
                  </a:cubicBezTo>
                  <a:cubicBezTo>
                    <a:pt x="666" y="79"/>
                    <a:pt x="693" y="152"/>
                    <a:pt x="714" y="195"/>
                  </a:cubicBezTo>
                  <a:cubicBezTo>
                    <a:pt x="735" y="238"/>
                    <a:pt x="745" y="258"/>
                    <a:pt x="765" y="303"/>
                  </a:cubicBezTo>
                  <a:cubicBezTo>
                    <a:pt x="785" y="348"/>
                    <a:pt x="810" y="424"/>
                    <a:pt x="835" y="467"/>
                  </a:cubicBezTo>
                  <a:cubicBezTo>
                    <a:pt x="860" y="510"/>
                    <a:pt x="891" y="544"/>
                    <a:pt x="915" y="558"/>
                  </a:cubicBezTo>
                  <a:cubicBezTo>
                    <a:pt x="939" y="572"/>
                    <a:pt x="962" y="558"/>
                    <a:pt x="978" y="552"/>
                  </a:cubicBezTo>
                  <a:cubicBezTo>
                    <a:pt x="994" y="546"/>
                    <a:pt x="1006" y="526"/>
                    <a:pt x="1014" y="519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1" name="Freeform 9"/>
            <p:cNvSpPr>
              <a:spLocks/>
            </p:cNvSpPr>
            <p:nvPr/>
          </p:nvSpPr>
          <p:spPr bwMode="auto">
            <a:xfrm>
              <a:off x="1062" y="3216"/>
              <a:ext cx="1098" cy="574"/>
            </a:xfrm>
            <a:custGeom>
              <a:avLst/>
              <a:gdLst>
                <a:gd name="T0" fmla="*/ 72 w 1098"/>
                <a:gd name="T1" fmla="*/ 381 h 574"/>
                <a:gd name="T2" fmla="*/ 18 w 1098"/>
                <a:gd name="T3" fmla="*/ 264 h 574"/>
                <a:gd name="T4" fmla="*/ 21 w 1098"/>
                <a:gd name="T5" fmla="*/ 267 h 574"/>
                <a:gd name="T6" fmla="*/ 147 w 1098"/>
                <a:gd name="T7" fmla="*/ 525 h 574"/>
                <a:gd name="T8" fmla="*/ 237 w 1098"/>
                <a:gd name="T9" fmla="*/ 561 h 574"/>
                <a:gd name="T10" fmla="*/ 321 w 1098"/>
                <a:gd name="T11" fmla="*/ 487 h 574"/>
                <a:gd name="T12" fmla="*/ 421 w 1098"/>
                <a:gd name="T13" fmla="*/ 287 h 574"/>
                <a:gd name="T14" fmla="*/ 542 w 1098"/>
                <a:gd name="T15" fmla="*/ 63 h 574"/>
                <a:gd name="T16" fmla="*/ 617 w 1098"/>
                <a:gd name="T17" fmla="*/ 3 h 574"/>
                <a:gd name="T18" fmla="*/ 696 w 1098"/>
                <a:gd name="T19" fmla="*/ 47 h 574"/>
                <a:gd name="T20" fmla="*/ 776 w 1098"/>
                <a:gd name="T21" fmla="*/ 195 h 574"/>
                <a:gd name="T22" fmla="*/ 832 w 1098"/>
                <a:gd name="T23" fmla="*/ 303 h 574"/>
                <a:gd name="T24" fmla="*/ 909 w 1098"/>
                <a:gd name="T25" fmla="*/ 467 h 574"/>
                <a:gd name="T26" fmla="*/ 1004 w 1098"/>
                <a:gd name="T27" fmla="*/ 559 h 574"/>
                <a:gd name="T28" fmla="*/ 1070 w 1098"/>
                <a:gd name="T29" fmla="*/ 539 h 574"/>
                <a:gd name="T30" fmla="*/ 1098 w 1098"/>
                <a:gd name="T31" fmla="*/ 5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8" h="574">
                  <a:moveTo>
                    <a:pt x="72" y="381"/>
                  </a:moveTo>
                  <a:cubicBezTo>
                    <a:pt x="63" y="362"/>
                    <a:pt x="26" y="283"/>
                    <a:pt x="18" y="264"/>
                  </a:cubicBezTo>
                  <a:cubicBezTo>
                    <a:pt x="10" y="245"/>
                    <a:pt x="0" y="224"/>
                    <a:pt x="21" y="267"/>
                  </a:cubicBezTo>
                  <a:cubicBezTo>
                    <a:pt x="42" y="310"/>
                    <a:pt x="111" y="476"/>
                    <a:pt x="147" y="525"/>
                  </a:cubicBezTo>
                  <a:cubicBezTo>
                    <a:pt x="183" y="574"/>
                    <a:pt x="208" y="567"/>
                    <a:pt x="237" y="561"/>
                  </a:cubicBezTo>
                  <a:cubicBezTo>
                    <a:pt x="266" y="555"/>
                    <a:pt x="290" y="533"/>
                    <a:pt x="321" y="487"/>
                  </a:cubicBezTo>
                  <a:cubicBezTo>
                    <a:pt x="352" y="441"/>
                    <a:pt x="384" y="357"/>
                    <a:pt x="421" y="287"/>
                  </a:cubicBezTo>
                  <a:cubicBezTo>
                    <a:pt x="457" y="216"/>
                    <a:pt x="509" y="111"/>
                    <a:pt x="542" y="63"/>
                  </a:cubicBezTo>
                  <a:cubicBezTo>
                    <a:pt x="575" y="15"/>
                    <a:pt x="592" y="5"/>
                    <a:pt x="617" y="3"/>
                  </a:cubicBezTo>
                  <a:cubicBezTo>
                    <a:pt x="643" y="0"/>
                    <a:pt x="670" y="15"/>
                    <a:pt x="696" y="47"/>
                  </a:cubicBezTo>
                  <a:cubicBezTo>
                    <a:pt x="723" y="79"/>
                    <a:pt x="754" y="152"/>
                    <a:pt x="776" y="195"/>
                  </a:cubicBezTo>
                  <a:cubicBezTo>
                    <a:pt x="799" y="237"/>
                    <a:pt x="810" y="257"/>
                    <a:pt x="832" y="303"/>
                  </a:cubicBezTo>
                  <a:cubicBezTo>
                    <a:pt x="853" y="348"/>
                    <a:pt x="880" y="424"/>
                    <a:pt x="909" y="467"/>
                  </a:cubicBezTo>
                  <a:cubicBezTo>
                    <a:pt x="937" y="509"/>
                    <a:pt x="977" y="547"/>
                    <a:pt x="1004" y="559"/>
                  </a:cubicBezTo>
                  <a:cubicBezTo>
                    <a:pt x="1031" y="571"/>
                    <a:pt x="1054" y="548"/>
                    <a:pt x="1070" y="539"/>
                  </a:cubicBezTo>
                  <a:cubicBezTo>
                    <a:pt x="1085" y="529"/>
                    <a:pt x="1092" y="513"/>
                    <a:pt x="1098" y="507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2" name="Text Box 10"/>
            <p:cNvSpPr txBox="1">
              <a:spLocks noChangeArrowheads="1"/>
            </p:cNvSpPr>
            <p:nvPr/>
          </p:nvSpPr>
          <p:spPr bwMode="auto">
            <a:xfrm>
              <a:off x="1440" y="3888"/>
              <a:ext cx="1584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en-US" sz="2400" b="1" dirty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en-US" sz="2400" b="1" i="1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anose="02020603050405020304" pitchFamily="18" charset="0"/>
                </a:rPr>
                <a:t>UI</a:t>
              </a:r>
              <a:r>
                <a:rPr kumimoji="1" lang="en-US" altLang="zh-CN" sz="2400" b="1" dirty="0" err="1">
                  <a:latin typeface="Times New Roman" panose="02020603050405020304" pitchFamily="18" charset="0"/>
                </a:rPr>
                <a:t>sin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  </a:t>
              </a: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sin2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 t</a:t>
              </a:r>
              <a:endPara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61163" name="Line 11"/>
            <p:cNvSpPr>
              <a:spLocks noChangeShapeType="1"/>
            </p:cNvSpPr>
            <p:nvPr/>
          </p:nvSpPr>
          <p:spPr bwMode="auto">
            <a:xfrm>
              <a:off x="2064" y="3792"/>
              <a:ext cx="96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1164" name="Group 12"/>
          <p:cNvGrpSpPr>
            <a:grpSpLocks/>
          </p:cNvGrpSpPr>
          <p:nvPr/>
        </p:nvGrpSpPr>
        <p:grpSpPr bwMode="auto">
          <a:xfrm>
            <a:off x="1611312" y="3664840"/>
            <a:ext cx="5003800" cy="1597025"/>
            <a:chOff x="348" y="2544"/>
            <a:chExt cx="3152" cy="1006"/>
          </a:xfrm>
        </p:grpSpPr>
        <p:sp>
          <p:nvSpPr>
            <p:cNvPr id="561165" name="Freeform 13"/>
            <p:cNvSpPr>
              <a:spLocks/>
            </p:cNvSpPr>
            <p:nvPr/>
          </p:nvSpPr>
          <p:spPr bwMode="auto">
            <a:xfrm>
              <a:off x="348" y="2890"/>
              <a:ext cx="765" cy="660"/>
            </a:xfrm>
            <a:custGeom>
              <a:avLst/>
              <a:gdLst>
                <a:gd name="T0" fmla="*/ 758 w 765"/>
                <a:gd name="T1" fmla="*/ 924 h 934"/>
                <a:gd name="T2" fmla="*/ 746 w 765"/>
                <a:gd name="T3" fmla="*/ 918 h 934"/>
                <a:gd name="T4" fmla="*/ 740 w 765"/>
                <a:gd name="T5" fmla="*/ 924 h 934"/>
                <a:gd name="T6" fmla="*/ 746 w 765"/>
                <a:gd name="T7" fmla="*/ 921 h 934"/>
                <a:gd name="T8" fmla="*/ 752 w 765"/>
                <a:gd name="T9" fmla="*/ 921 h 934"/>
                <a:gd name="T10" fmla="*/ 666 w 765"/>
                <a:gd name="T11" fmla="*/ 866 h 934"/>
                <a:gd name="T12" fmla="*/ 590 w 765"/>
                <a:gd name="T13" fmla="*/ 660 h 934"/>
                <a:gd name="T14" fmla="*/ 541 w 765"/>
                <a:gd name="T15" fmla="*/ 469 h 934"/>
                <a:gd name="T16" fmla="*/ 497 w 765"/>
                <a:gd name="T17" fmla="*/ 251 h 934"/>
                <a:gd name="T18" fmla="*/ 447 w 765"/>
                <a:gd name="T19" fmla="*/ 83 h 934"/>
                <a:gd name="T20" fmla="*/ 377 w 765"/>
                <a:gd name="T21" fmla="*/ 7 h 934"/>
                <a:gd name="T22" fmla="*/ 302 w 765"/>
                <a:gd name="T23" fmla="*/ 126 h 934"/>
                <a:gd name="T24" fmla="*/ 198 w 765"/>
                <a:gd name="T25" fmla="*/ 474 h 934"/>
                <a:gd name="T26" fmla="*/ 163 w 765"/>
                <a:gd name="T27" fmla="*/ 636 h 934"/>
                <a:gd name="T28" fmla="*/ 89 w 765"/>
                <a:gd name="T29" fmla="*/ 864 h 934"/>
                <a:gd name="T30" fmla="*/ 8 w 765"/>
                <a:gd name="T31" fmla="*/ 927 h 934"/>
                <a:gd name="T32" fmla="*/ 43 w 765"/>
                <a:gd name="T33" fmla="*/ 905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5" h="934">
                  <a:moveTo>
                    <a:pt x="758" y="924"/>
                  </a:moveTo>
                  <a:cubicBezTo>
                    <a:pt x="756" y="923"/>
                    <a:pt x="749" y="918"/>
                    <a:pt x="746" y="918"/>
                  </a:cubicBezTo>
                  <a:cubicBezTo>
                    <a:pt x="743" y="918"/>
                    <a:pt x="740" y="924"/>
                    <a:pt x="740" y="924"/>
                  </a:cubicBezTo>
                  <a:cubicBezTo>
                    <a:pt x="740" y="924"/>
                    <a:pt x="744" y="922"/>
                    <a:pt x="746" y="921"/>
                  </a:cubicBezTo>
                  <a:cubicBezTo>
                    <a:pt x="748" y="920"/>
                    <a:pt x="765" y="930"/>
                    <a:pt x="752" y="921"/>
                  </a:cubicBezTo>
                  <a:cubicBezTo>
                    <a:pt x="739" y="912"/>
                    <a:pt x="693" y="910"/>
                    <a:pt x="666" y="866"/>
                  </a:cubicBezTo>
                  <a:cubicBezTo>
                    <a:pt x="639" y="822"/>
                    <a:pt x="611" y="726"/>
                    <a:pt x="590" y="660"/>
                  </a:cubicBezTo>
                  <a:cubicBezTo>
                    <a:pt x="570" y="594"/>
                    <a:pt x="556" y="537"/>
                    <a:pt x="541" y="469"/>
                  </a:cubicBezTo>
                  <a:cubicBezTo>
                    <a:pt x="525" y="401"/>
                    <a:pt x="513" y="315"/>
                    <a:pt x="497" y="251"/>
                  </a:cubicBezTo>
                  <a:cubicBezTo>
                    <a:pt x="481" y="186"/>
                    <a:pt x="467" y="124"/>
                    <a:pt x="447" y="83"/>
                  </a:cubicBezTo>
                  <a:cubicBezTo>
                    <a:pt x="426" y="43"/>
                    <a:pt x="401" y="0"/>
                    <a:pt x="377" y="7"/>
                  </a:cubicBezTo>
                  <a:cubicBezTo>
                    <a:pt x="352" y="14"/>
                    <a:pt x="332" y="49"/>
                    <a:pt x="302" y="126"/>
                  </a:cubicBezTo>
                  <a:cubicBezTo>
                    <a:pt x="272" y="204"/>
                    <a:pt x="221" y="389"/>
                    <a:pt x="198" y="474"/>
                  </a:cubicBezTo>
                  <a:cubicBezTo>
                    <a:pt x="175" y="558"/>
                    <a:pt x="182" y="571"/>
                    <a:pt x="163" y="636"/>
                  </a:cubicBezTo>
                  <a:cubicBezTo>
                    <a:pt x="145" y="701"/>
                    <a:pt x="115" y="816"/>
                    <a:pt x="89" y="864"/>
                  </a:cubicBezTo>
                  <a:cubicBezTo>
                    <a:pt x="63" y="912"/>
                    <a:pt x="16" y="920"/>
                    <a:pt x="8" y="927"/>
                  </a:cubicBezTo>
                  <a:cubicBezTo>
                    <a:pt x="0" y="934"/>
                    <a:pt x="36" y="910"/>
                    <a:pt x="43" y="905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6" name="Freeform 14"/>
            <p:cNvSpPr>
              <a:spLocks/>
            </p:cNvSpPr>
            <p:nvPr/>
          </p:nvSpPr>
          <p:spPr bwMode="auto">
            <a:xfrm>
              <a:off x="1085" y="2890"/>
              <a:ext cx="1011" cy="658"/>
            </a:xfrm>
            <a:custGeom>
              <a:avLst/>
              <a:gdLst>
                <a:gd name="T0" fmla="*/ 1011 w 1011"/>
                <a:gd name="T1" fmla="*/ 582 h 931"/>
                <a:gd name="T2" fmla="*/ 927 w 1011"/>
                <a:gd name="T3" fmla="*/ 816 h 931"/>
                <a:gd name="T4" fmla="*/ 861 w 1011"/>
                <a:gd name="T5" fmla="*/ 900 h 931"/>
                <a:gd name="T6" fmla="*/ 789 w 1011"/>
                <a:gd name="T7" fmla="*/ 912 h 931"/>
                <a:gd name="T8" fmla="*/ 792 w 1011"/>
                <a:gd name="T9" fmla="*/ 912 h 931"/>
                <a:gd name="T10" fmla="*/ 717 w 1011"/>
                <a:gd name="T11" fmla="*/ 834 h 931"/>
                <a:gd name="T12" fmla="*/ 652 w 1011"/>
                <a:gd name="T13" fmla="*/ 655 h 931"/>
                <a:gd name="T14" fmla="*/ 600 w 1011"/>
                <a:gd name="T15" fmla="*/ 462 h 931"/>
                <a:gd name="T16" fmla="*/ 541 w 1011"/>
                <a:gd name="T17" fmla="*/ 253 h 931"/>
                <a:gd name="T18" fmla="*/ 483 w 1011"/>
                <a:gd name="T19" fmla="*/ 85 h 931"/>
                <a:gd name="T20" fmla="*/ 403 w 1011"/>
                <a:gd name="T21" fmla="*/ 6 h 931"/>
                <a:gd name="T22" fmla="*/ 317 w 1011"/>
                <a:gd name="T23" fmla="*/ 127 h 931"/>
                <a:gd name="T24" fmla="*/ 219 w 1011"/>
                <a:gd name="T25" fmla="*/ 449 h 931"/>
                <a:gd name="T26" fmla="*/ 174 w 1011"/>
                <a:gd name="T27" fmla="*/ 622 h 931"/>
                <a:gd name="T28" fmla="*/ 94 w 1011"/>
                <a:gd name="T29" fmla="*/ 843 h 931"/>
                <a:gd name="T30" fmla="*/ 12 w 1011"/>
                <a:gd name="T31" fmla="*/ 921 h 931"/>
                <a:gd name="T32" fmla="*/ 25 w 1011"/>
                <a:gd name="T33" fmla="*/ 905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1" h="931">
                  <a:moveTo>
                    <a:pt x="1011" y="582"/>
                  </a:moveTo>
                  <a:cubicBezTo>
                    <a:pt x="996" y="621"/>
                    <a:pt x="952" y="763"/>
                    <a:pt x="927" y="816"/>
                  </a:cubicBezTo>
                  <a:cubicBezTo>
                    <a:pt x="902" y="869"/>
                    <a:pt x="884" y="884"/>
                    <a:pt x="861" y="900"/>
                  </a:cubicBezTo>
                  <a:cubicBezTo>
                    <a:pt x="838" y="916"/>
                    <a:pt x="800" y="910"/>
                    <a:pt x="789" y="912"/>
                  </a:cubicBezTo>
                  <a:cubicBezTo>
                    <a:pt x="778" y="914"/>
                    <a:pt x="804" y="925"/>
                    <a:pt x="792" y="912"/>
                  </a:cubicBezTo>
                  <a:cubicBezTo>
                    <a:pt x="780" y="899"/>
                    <a:pt x="740" y="877"/>
                    <a:pt x="717" y="834"/>
                  </a:cubicBezTo>
                  <a:cubicBezTo>
                    <a:pt x="694" y="791"/>
                    <a:pt x="671" y="717"/>
                    <a:pt x="652" y="655"/>
                  </a:cubicBezTo>
                  <a:cubicBezTo>
                    <a:pt x="633" y="593"/>
                    <a:pt x="619" y="529"/>
                    <a:pt x="600" y="462"/>
                  </a:cubicBezTo>
                  <a:cubicBezTo>
                    <a:pt x="581" y="395"/>
                    <a:pt x="561" y="316"/>
                    <a:pt x="541" y="253"/>
                  </a:cubicBezTo>
                  <a:cubicBezTo>
                    <a:pt x="521" y="190"/>
                    <a:pt x="506" y="126"/>
                    <a:pt x="483" y="85"/>
                  </a:cubicBezTo>
                  <a:cubicBezTo>
                    <a:pt x="460" y="43"/>
                    <a:pt x="431" y="0"/>
                    <a:pt x="403" y="6"/>
                  </a:cubicBezTo>
                  <a:cubicBezTo>
                    <a:pt x="375" y="14"/>
                    <a:pt x="348" y="54"/>
                    <a:pt x="317" y="127"/>
                  </a:cubicBezTo>
                  <a:cubicBezTo>
                    <a:pt x="286" y="201"/>
                    <a:pt x="243" y="366"/>
                    <a:pt x="219" y="449"/>
                  </a:cubicBezTo>
                  <a:cubicBezTo>
                    <a:pt x="195" y="531"/>
                    <a:pt x="194" y="557"/>
                    <a:pt x="174" y="622"/>
                  </a:cubicBezTo>
                  <a:cubicBezTo>
                    <a:pt x="153" y="688"/>
                    <a:pt x="121" y="793"/>
                    <a:pt x="94" y="843"/>
                  </a:cubicBezTo>
                  <a:cubicBezTo>
                    <a:pt x="67" y="893"/>
                    <a:pt x="24" y="911"/>
                    <a:pt x="12" y="921"/>
                  </a:cubicBezTo>
                  <a:cubicBezTo>
                    <a:pt x="0" y="931"/>
                    <a:pt x="22" y="908"/>
                    <a:pt x="25" y="905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7" name="Text Box 15"/>
            <p:cNvSpPr txBox="1">
              <a:spLocks noChangeArrowheads="1"/>
            </p:cNvSpPr>
            <p:nvPr/>
          </p:nvSpPr>
          <p:spPr bwMode="auto">
            <a:xfrm>
              <a:off x="1628" y="2544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UI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cos</a:t>
              </a: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 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(1</a:t>
              </a:r>
              <a:r>
                <a:rPr kumimoji="1" lang="en-US" altLang="zh-CN" sz="2400" b="1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cos2</a:t>
              </a: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t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1168" name="Line 16"/>
            <p:cNvSpPr>
              <a:spLocks noChangeShapeType="1"/>
            </p:cNvSpPr>
            <p:nvPr/>
          </p:nvSpPr>
          <p:spPr bwMode="auto">
            <a:xfrm flipV="1">
              <a:off x="1584" y="2784"/>
              <a:ext cx="432" cy="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1169" name="Text Box 17"/>
          <p:cNvSpPr txBox="1">
            <a:spLocks noChangeArrowheads="1"/>
          </p:cNvSpPr>
          <p:nvPr/>
        </p:nvSpPr>
        <p:spPr bwMode="auto">
          <a:xfrm>
            <a:off x="381000" y="1040640"/>
            <a:ext cx="464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anose="02020603050405020304" pitchFamily="18" charset="0"/>
              </a:rPr>
              <a:t>瞬时功率的另一种分解方法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561170" name="Group 18"/>
          <p:cNvGrpSpPr>
            <a:grpSpLocks/>
          </p:cNvGrpSpPr>
          <p:nvPr/>
        </p:nvGrpSpPr>
        <p:grpSpPr bwMode="auto">
          <a:xfrm>
            <a:off x="1652587" y="3480690"/>
            <a:ext cx="2895600" cy="1917700"/>
            <a:chOff x="1440" y="1248"/>
            <a:chExt cx="1824" cy="1208"/>
          </a:xfrm>
        </p:grpSpPr>
        <p:sp>
          <p:nvSpPr>
            <p:cNvPr id="561171" name="Freeform 19"/>
            <p:cNvSpPr>
              <a:spLocks/>
            </p:cNvSpPr>
            <p:nvPr/>
          </p:nvSpPr>
          <p:spPr bwMode="auto">
            <a:xfrm flipV="1">
              <a:off x="2293" y="1536"/>
              <a:ext cx="971" cy="912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72" name="Freeform 20"/>
            <p:cNvSpPr>
              <a:spLocks/>
            </p:cNvSpPr>
            <p:nvPr/>
          </p:nvSpPr>
          <p:spPr bwMode="auto">
            <a:xfrm>
              <a:off x="1440" y="1536"/>
              <a:ext cx="853" cy="920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73" name="Text Box 21"/>
            <p:cNvSpPr txBox="1">
              <a:spLocks noChangeArrowheads="1"/>
            </p:cNvSpPr>
            <p:nvPr/>
          </p:nvSpPr>
          <p:spPr bwMode="auto">
            <a:xfrm>
              <a:off x="2585" y="1248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6521450" y="3682303"/>
            <a:ext cx="1460500" cy="398462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/>
              <a:t>不可逆部分</a:t>
            </a:r>
          </a:p>
        </p:txBody>
      </p:sp>
      <p:sp>
        <p:nvSpPr>
          <p:cNvPr id="561175" name="Text Box 23"/>
          <p:cNvSpPr txBox="1">
            <a:spLocks noChangeArrowheads="1"/>
          </p:cNvSpPr>
          <p:nvPr/>
        </p:nvSpPr>
        <p:spPr bwMode="auto">
          <a:xfrm>
            <a:off x="6521450" y="5722240"/>
            <a:ext cx="1244600" cy="398463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 dirty="0"/>
              <a:t>可逆部分</a:t>
            </a:r>
          </a:p>
        </p:txBody>
      </p:sp>
      <p:graphicFrame>
        <p:nvGraphicFramePr>
          <p:cNvPr id="56117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95383"/>
              </p:ext>
            </p:extLst>
          </p:nvPr>
        </p:nvGraphicFramePr>
        <p:xfrm>
          <a:off x="1677988" y="2482090"/>
          <a:ext cx="64500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8" name="公式" r:id="rId4" imgW="2603160" imgH="203040" progId="Equation.3">
                  <p:embed/>
                </p:oleObj>
              </mc:Choice>
              <mc:Fallback>
                <p:oleObj name="公式" r:id="rId4" imgW="2603160" imgH="203040" progId="Equation.3">
                  <p:embed/>
                  <p:pic>
                    <p:nvPicPr>
                      <p:cNvPr id="5611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482090"/>
                        <a:ext cx="64500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78" name="AutoShape 26"/>
          <p:cNvSpPr>
            <a:spLocks noChangeArrowheads="1"/>
          </p:cNvSpPr>
          <p:nvPr/>
        </p:nvSpPr>
        <p:spPr bwMode="auto">
          <a:xfrm>
            <a:off x="246411" y="3097132"/>
            <a:ext cx="8651177" cy="498475"/>
          </a:xfrm>
          <a:prstGeom prst="wedgeRoundRectCallout">
            <a:avLst>
              <a:gd name="adj1" fmla="val -115"/>
              <a:gd name="adj2" fmla="val -87548"/>
              <a:gd name="adj3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表达式（分解为两个</a:t>
            </a: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倍频交变项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，第一项 </a:t>
            </a:r>
            <a:r>
              <a:rPr lang="zh-CN" altLang="en-US" sz="2000" b="1" dirty="0">
                <a:solidFill>
                  <a:schemeClr val="bg1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000" b="1" dirty="0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</a:rPr>
              <a:t>，第二项在零附近震荡）</a:t>
            </a:r>
          </a:p>
        </p:txBody>
      </p:sp>
      <p:graphicFrame>
        <p:nvGraphicFramePr>
          <p:cNvPr id="5611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74418"/>
              </p:ext>
            </p:extLst>
          </p:nvPr>
        </p:nvGraphicFramePr>
        <p:xfrm>
          <a:off x="1016000" y="1762953"/>
          <a:ext cx="47640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9" name="公式" r:id="rId6" imgW="2095200" imgH="203040" progId="Equation.3">
                  <p:embed/>
                </p:oleObj>
              </mc:Choice>
              <mc:Fallback>
                <p:oleObj name="公式" r:id="rId6" imgW="2095200" imgH="203040" progId="Equation.3">
                  <p:embed/>
                  <p:pic>
                    <p:nvPicPr>
                      <p:cNvPr id="5611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762953"/>
                        <a:ext cx="47640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">
            <a:extLst>
              <a:ext uri="{FF2B5EF4-FFF2-40B4-BE49-F238E27FC236}">
                <a16:creationId xmlns:a16="http://schemas.microsoft.com/office/drawing/2014/main" id="{BAB81D3B-5C89-41E1-B575-0BC554709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4499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无功功率 </a:t>
            </a:r>
          </a:p>
        </p:txBody>
      </p:sp>
      <p:sp>
        <p:nvSpPr>
          <p:cNvPr id="28" name="Rectangle 53">
            <a:extLst>
              <a:ext uri="{FF2B5EF4-FFF2-40B4-BE49-F238E27FC236}">
                <a16:creationId xmlns:a16="http://schemas.microsoft.com/office/drawing/2014/main" id="{AA76EDE5-A348-485C-82F5-66B3634E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72586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reactive power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29" name="Text Box 45">
            <a:extLst>
              <a:ext uri="{FF2B5EF4-FFF2-40B4-BE49-F238E27FC236}">
                <a16:creationId xmlns:a16="http://schemas.microsoft.com/office/drawing/2014/main" id="{521CB886-37AD-4069-B857-480952BE0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6190490"/>
            <a:ext cx="705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部分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能量在电源和一端口之间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来回交换。</a:t>
            </a:r>
          </a:p>
        </p:txBody>
      </p:sp>
    </p:spTree>
    <p:extLst>
      <p:ext uri="{BB962C8B-B14F-4D97-AF65-F5344CB8AC3E}">
        <p14:creationId xmlns:p14="http://schemas.microsoft.com/office/powerpoint/2010/main" val="121402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9" grpId="0"/>
      <p:bldP spid="561174" grpId="0" animBg="1"/>
      <p:bldP spid="561175" grpId="0" animBg="1"/>
      <p:bldP spid="561178" grpId="0" animBg="1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88685" y="4881008"/>
            <a:ext cx="7924800" cy="182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400" b="0" i="1" dirty="0">
                <a:latin typeface="+mn-ea"/>
                <a:ea typeface="+mn-ea"/>
              </a:rPr>
              <a:t>Q </a:t>
            </a:r>
            <a:r>
              <a:rPr kumimoji="1" lang="en-US" altLang="zh-CN" sz="2400" b="0" dirty="0">
                <a:latin typeface="+mn-ea"/>
                <a:ea typeface="+mn-ea"/>
              </a:rPr>
              <a:t>&gt;0</a:t>
            </a:r>
            <a:r>
              <a:rPr kumimoji="1" lang="zh-CN" altLang="en-US" sz="2400" dirty="0">
                <a:latin typeface="+mn-ea"/>
                <a:ea typeface="+mn-ea"/>
              </a:rPr>
              <a:t>，表示网络吸收无功功率；</a:t>
            </a:r>
          </a:p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400" b="0" i="1" dirty="0">
                <a:latin typeface="+mn-ea"/>
                <a:ea typeface="+mn-ea"/>
              </a:rPr>
              <a:t>Q </a:t>
            </a:r>
            <a:r>
              <a:rPr kumimoji="1" lang="en-US" altLang="zh-CN" sz="2400" b="0" dirty="0">
                <a:latin typeface="+mn-ea"/>
                <a:ea typeface="+mn-ea"/>
              </a:rPr>
              <a:t>&lt;0</a:t>
            </a:r>
            <a:r>
              <a:rPr kumimoji="1" lang="zh-CN" altLang="en-US" sz="2400" dirty="0">
                <a:latin typeface="+mn-ea"/>
                <a:ea typeface="+mn-ea"/>
              </a:rPr>
              <a:t>，表示网络发出无功功率。</a:t>
            </a:r>
          </a:p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400" b="0" i="1" dirty="0">
                <a:latin typeface="+mn-ea"/>
                <a:ea typeface="+mn-ea"/>
              </a:rPr>
              <a:t>Q</a:t>
            </a:r>
            <a:r>
              <a:rPr kumimoji="1" lang="en-US" altLang="zh-CN" sz="2400" i="1" dirty="0">
                <a:latin typeface="+mn-ea"/>
                <a:ea typeface="+mn-ea"/>
              </a:rPr>
              <a:t> </a:t>
            </a:r>
            <a:r>
              <a:rPr kumimoji="1" lang="zh-CN" altLang="en-US" sz="2400" dirty="0">
                <a:latin typeface="+mn-ea"/>
                <a:ea typeface="+mn-ea"/>
              </a:rPr>
              <a:t>定义为网络与电源往复交换功率的幅值，是由储能元件</a:t>
            </a:r>
            <a:r>
              <a:rPr kumimoji="1" lang="en-US" altLang="zh-CN" sz="2400" b="0" i="1" dirty="0">
                <a:latin typeface="+mn-ea"/>
                <a:ea typeface="+mn-ea"/>
              </a:rPr>
              <a:t>L</a:t>
            </a:r>
            <a:r>
              <a:rPr kumimoji="1" lang="zh-CN" altLang="en-US" sz="2400" b="0" dirty="0">
                <a:latin typeface="+mn-ea"/>
                <a:ea typeface="+mn-ea"/>
              </a:rPr>
              <a:t>、</a:t>
            </a:r>
            <a:r>
              <a:rPr kumimoji="1" lang="en-US" altLang="zh-CN" sz="2400" b="0" i="1" dirty="0">
                <a:latin typeface="+mn-ea"/>
                <a:ea typeface="+mn-ea"/>
              </a:rPr>
              <a:t>C</a:t>
            </a:r>
            <a:r>
              <a:rPr kumimoji="1" lang="zh-CN" altLang="en-US" sz="2400" dirty="0">
                <a:latin typeface="+mn-ea"/>
                <a:ea typeface="+mn-ea"/>
              </a:rPr>
              <a:t>的性质决定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3850" y="12035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无功功率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41313" y="515637"/>
            <a:ext cx="166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定义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316522" y="3161999"/>
            <a:ext cx="2212975" cy="609600"/>
            <a:chOff x="2880" y="873"/>
            <a:chExt cx="1673" cy="521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2880" y="969"/>
            <a:ext cx="1673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64" name="Equation" r:id="rId3" imgW="799920" imgH="203040" progId="Equation.DSMT4">
                    <p:embed/>
                  </p:oleObj>
                </mc:Choice>
                <mc:Fallback>
                  <p:oleObj name="Equation" r:id="rId3" imgW="799920" imgH="203040" progId="Equation.DSMT4">
                    <p:embed/>
                    <p:pic>
                      <p:nvPicPr>
                        <p:cNvPr id="56320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969"/>
                          <a:ext cx="1673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107" y="873"/>
              <a:ext cx="511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6207524" y="936325"/>
            <a:ext cx="1514475" cy="1768475"/>
            <a:chOff x="3848" y="1128"/>
            <a:chExt cx="954" cy="1114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848" y="1960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4504" y="1128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3856" y="1136"/>
              <a:ext cx="64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118" y="19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4558" y="14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X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3862" y="121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|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21" name="Arc 14"/>
            <p:cNvSpPr>
              <a:spLocks/>
            </p:cNvSpPr>
            <p:nvPr/>
          </p:nvSpPr>
          <p:spPr bwMode="auto">
            <a:xfrm>
              <a:off x="4008" y="1760"/>
              <a:ext cx="14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3910" y="169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1241425" y="1145875"/>
            <a:ext cx="1730375" cy="1536700"/>
            <a:chOff x="638" y="1061"/>
            <a:chExt cx="1090" cy="968"/>
          </a:xfrm>
        </p:grpSpPr>
        <p:grpSp>
          <p:nvGrpSpPr>
            <p:cNvPr id="24" name="Group 17"/>
            <p:cNvGrpSpPr>
              <a:grpSpLocks/>
            </p:cNvGrpSpPr>
            <p:nvPr/>
          </p:nvGrpSpPr>
          <p:grpSpPr bwMode="auto">
            <a:xfrm>
              <a:off x="864" y="1272"/>
              <a:ext cx="864" cy="720"/>
              <a:chOff x="384" y="1248"/>
              <a:chExt cx="864" cy="720"/>
            </a:xfrm>
          </p:grpSpPr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816" y="1248"/>
                <a:ext cx="432" cy="7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9"/>
              <p:cNvSpPr txBox="1">
                <a:spLocks noChangeArrowheads="1"/>
              </p:cNvSpPr>
              <p:nvPr/>
            </p:nvSpPr>
            <p:spPr bwMode="auto">
              <a:xfrm>
                <a:off x="864" y="1344"/>
                <a:ext cx="28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无源</a:t>
                </a:r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>
                <a:off x="432" y="129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>
                <a:off x="432" y="192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22"/>
              <p:cNvSpPr>
                <a:spLocks noChangeArrowheads="1"/>
              </p:cNvSpPr>
              <p:nvPr/>
            </p:nvSpPr>
            <p:spPr bwMode="auto">
              <a:xfrm>
                <a:off x="384" y="127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23"/>
              <p:cNvSpPr>
                <a:spLocks noChangeArrowheads="1"/>
              </p:cNvSpPr>
              <p:nvPr/>
            </p:nvSpPr>
            <p:spPr bwMode="auto">
              <a:xfrm>
                <a:off x="392" y="18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638" y="118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46" y="17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718" y="146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678" y="150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676" y="1528"/>
            <a:ext cx="15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65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56322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1528"/>
                          <a:ext cx="15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1030" y="1061"/>
            <a:ext cx="12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66" name="公式" r:id="rId7" imgW="126720" imgH="190440" progId="Equation.3">
                    <p:embed/>
                  </p:oleObj>
                </mc:Choice>
                <mc:Fallback>
                  <p:oleObj name="公式" r:id="rId7" imgW="126720" imgH="190440" progId="Equation.3">
                    <p:embed/>
                    <p:pic>
                      <p:nvPicPr>
                        <p:cNvPr id="56322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061"/>
                          <a:ext cx="12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992" y="1320"/>
              <a:ext cx="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Group 31"/>
          <p:cNvGrpSpPr>
            <a:grpSpLocks/>
          </p:cNvGrpSpPr>
          <p:nvPr/>
        </p:nvGrpSpPr>
        <p:grpSpPr bwMode="auto">
          <a:xfrm>
            <a:off x="3762375" y="1101425"/>
            <a:ext cx="1619250" cy="1536700"/>
            <a:chOff x="2318" y="1037"/>
            <a:chExt cx="1020" cy="968"/>
          </a:xfrm>
        </p:grpSpPr>
        <p:grpSp>
          <p:nvGrpSpPr>
            <p:cNvPr id="39" name="Group 32"/>
            <p:cNvGrpSpPr>
              <a:grpSpLocks/>
            </p:cNvGrpSpPr>
            <p:nvPr/>
          </p:nvGrpSpPr>
          <p:grpSpPr bwMode="auto">
            <a:xfrm>
              <a:off x="2560" y="1264"/>
              <a:ext cx="778" cy="696"/>
              <a:chOff x="1592" y="1240"/>
              <a:chExt cx="778" cy="696"/>
            </a:xfrm>
          </p:grpSpPr>
          <p:sp>
            <p:nvSpPr>
              <p:cNvPr id="47" name="Line 33"/>
              <p:cNvSpPr>
                <a:spLocks noChangeShapeType="1"/>
              </p:cNvSpPr>
              <p:nvPr/>
            </p:nvSpPr>
            <p:spPr bwMode="auto">
              <a:xfrm>
                <a:off x="2008" y="1272"/>
                <a:ext cx="0" cy="6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34"/>
              <p:cNvSpPr>
                <a:spLocks noChangeShapeType="1"/>
              </p:cNvSpPr>
              <p:nvPr/>
            </p:nvSpPr>
            <p:spPr bwMode="auto">
              <a:xfrm>
                <a:off x="1632" y="127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35"/>
              <p:cNvSpPr>
                <a:spLocks noChangeShapeType="1"/>
              </p:cNvSpPr>
              <p:nvPr/>
            </p:nvSpPr>
            <p:spPr bwMode="auto">
              <a:xfrm>
                <a:off x="1640" y="192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Oval 36"/>
              <p:cNvSpPr>
                <a:spLocks noChangeArrowheads="1"/>
              </p:cNvSpPr>
              <p:nvPr/>
            </p:nvSpPr>
            <p:spPr bwMode="auto">
              <a:xfrm>
                <a:off x="1592" y="1240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Oval 37"/>
              <p:cNvSpPr>
                <a:spLocks noChangeArrowheads="1"/>
              </p:cNvSpPr>
              <p:nvPr/>
            </p:nvSpPr>
            <p:spPr bwMode="auto">
              <a:xfrm>
                <a:off x="1600" y="18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38"/>
              <p:cNvSpPr>
                <a:spLocks noChangeArrowheads="1"/>
              </p:cNvSpPr>
              <p:nvPr/>
            </p:nvSpPr>
            <p:spPr bwMode="auto">
              <a:xfrm>
                <a:off x="1960" y="1672"/>
                <a:ext cx="8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1960" y="1400"/>
                <a:ext cx="8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Text Box 40"/>
              <p:cNvSpPr txBox="1">
                <a:spLocks noChangeArrowheads="1"/>
              </p:cNvSpPr>
              <p:nvPr/>
            </p:nvSpPr>
            <p:spPr bwMode="auto">
              <a:xfrm>
                <a:off x="2046" y="132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41"/>
              <p:cNvSpPr txBox="1">
                <a:spLocks noChangeArrowheads="1"/>
              </p:cNvSpPr>
              <p:nvPr/>
            </p:nvSpPr>
            <p:spPr bwMode="auto">
              <a:xfrm>
                <a:off x="2062" y="158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>
                    <a:latin typeface="Times New Roman" panose="02020603050405020304" pitchFamily="18" charset="0"/>
                  </a:rPr>
                  <a:t>j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2318" y="116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2326" y="171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2398" y="144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2358" y="1477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" name="Object 46"/>
            <p:cNvGraphicFramePr>
              <a:graphicFrameLocks noChangeAspect="1"/>
            </p:cNvGraphicFramePr>
            <p:nvPr/>
          </p:nvGraphicFramePr>
          <p:xfrm>
            <a:off x="2356" y="1504"/>
            <a:ext cx="15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67" name="公式" r:id="rId9" imgW="164880" imgH="203040" progId="Equation.3">
                    <p:embed/>
                  </p:oleObj>
                </mc:Choice>
                <mc:Fallback>
                  <p:oleObj name="公式" r:id="rId9" imgW="164880" imgH="203040" progId="Equation.3">
                    <p:embed/>
                    <p:pic>
                      <p:nvPicPr>
                        <p:cNvPr id="56324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1504"/>
                          <a:ext cx="15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7"/>
            <p:cNvGraphicFramePr>
              <a:graphicFrameLocks noChangeAspect="1"/>
            </p:cNvGraphicFramePr>
            <p:nvPr/>
          </p:nvGraphicFramePr>
          <p:xfrm>
            <a:off x="2710" y="1037"/>
            <a:ext cx="12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68" name="公式" r:id="rId11" imgW="126720" imgH="190440" progId="Equation.3">
                    <p:embed/>
                  </p:oleObj>
                </mc:Choice>
                <mc:Fallback>
                  <p:oleObj name="公式" r:id="rId11" imgW="126720" imgH="190440" progId="Equation.3">
                    <p:embed/>
                    <p:pic>
                      <p:nvPicPr>
                        <p:cNvPr id="56324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037"/>
                          <a:ext cx="12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672" y="1296"/>
              <a:ext cx="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6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1083"/>
              </p:ext>
            </p:extLst>
          </p:nvPr>
        </p:nvGraphicFramePr>
        <p:xfrm>
          <a:off x="1420019" y="4258576"/>
          <a:ext cx="4044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9" name="公式" r:id="rId13" imgW="2095200" imgH="241200" progId="Equation.3">
                  <p:embed/>
                </p:oleObj>
              </mc:Choice>
              <mc:Fallback>
                <p:oleObj name="公式" r:id="rId13" imgW="2095200" imgH="241200" progId="Equation.3">
                  <p:embed/>
                  <p:pic>
                    <p:nvPicPr>
                      <p:cNvPr id="56324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019" y="4258576"/>
                        <a:ext cx="40449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4437063" y="2901650"/>
            <a:ext cx="39163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0" indent="-171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095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2860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76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功率因数角</a:t>
            </a:r>
            <a:r>
              <a:rPr kumimoji="1"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sz="2400" b="1" baseline="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4401028" y="3470842"/>
            <a:ext cx="37818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zh-CN" sz="2400" b="1" dirty="0">
                <a:latin typeface="Times New Roman" panose="02020603050405020304" pitchFamily="18" charset="0"/>
              </a:rPr>
              <a:t>单位 :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var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voltage-ampere 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reactive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zh-CN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1733550" y="58437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reactive power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31FA04-662A-4E07-ACCE-AD9D0C57000D}"/>
              </a:ext>
            </a:extLst>
          </p:cNvPr>
          <p:cNvSpPr txBox="1"/>
          <p:nvPr/>
        </p:nvSpPr>
        <p:spPr>
          <a:xfrm>
            <a:off x="6550630" y="3911512"/>
            <a:ext cx="2223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吸收与发出对于无功功率的约定与相应的对于有功功率（电阻）相同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802E48-BDF9-406B-8983-554A9036FAE6}"/>
              </a:ext>
            </a:extLst>
          </p:cNvPr>
          <p:cNvSpPr txBox="1"/>
          <p:nvPr/>
        </p:nvSpPr>
        <p:spPr>
          <a:xfrm>
            <a:off x="6076950" y="37241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阻抗三角形</a:t>
            </a:r>
          </a:p>
        </p:txBody>
      </p:sp>
    </p:spTree>
    <p:extLst>
      <p:ext uri="{BB962C8B-B14F-4D97-AF65-F5344CB8AC3E}">
        <p14:creationId xmlns:p14="http://schemas.microsoft.com/office/powerpoint/2010/main" val="140746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9" grpId="0"/>
      <p:bldP spid="10" grpId="0" autoUpdateAnimBg="0"/>
      <p:bldP spid="57" grpId="0" autoUpdateAnimBg="0"/>
      <p:bldP spid="58" grpId="0" autoUpdateAnimBg="0"/>
      <p:bldP spid="5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988967" y="2522448"/>
            <a:ext cx="5688012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有功，无功，视在功率的关系：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127079" y="3269694"/>
            <a:ext cx="6991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有功功率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  	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P=UI cos</a:t>
            </a:r>
            <a:r>
              <a:rPr kumimoji="1"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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    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单位：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W(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瓦特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061992" y="3845957"/>
            <a:ext cx="7200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无功功率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     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Q=UI sin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     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单位：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var (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乏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061992" y="4493657"/>
            <a:ext cx="7559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34000" rIns="234000" anchor="ctr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视在功率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    S=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UI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              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单位：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VA (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伏安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67781"/>
              </p:ext>
            </p:extLst>
          </p:nvPr>
        </p:nvGraphicFramePr>
        <p:xfrm>
          <a:off x="537132" y="5193177"/>
          <a:ext cx="32242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5" name="公式" r:id="rId3" imgW="1002960" imgH="304560" progId="Equation.3">
                  <p:embed/>
                </p:oleObj>
              </mc:Choice>
              <mc:Fallback>
                <p:oleObj name="公式" r:id="rId3" imgW="1002960" imgH="304560" progId="Equation.3">
                  <p:embed/>
                  <p:pic>
                    <p:nvPicPr>
                      <p:cNvPr id="7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132" y="5193177"/>
                        <a:ext cx="3224212" cy="9810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50000">
                            <a:schemeClr val="bg1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4053119" y="5141357"/>
            <a:ext cx="1570038" cy="1565275"/>
            <a:chOff x="385" y="2279"/>
            <a:chExt cx="849" cy="806"/>
          </a:xfrm>
        </p:grpSpPr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H="1">
              <a:off x="385" y="2279"/>
              <a:ext cx="624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>
              <a:off x="1009" y="2279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>
              <a:off x="385" y="2807"/>
              <a:ext cx="62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3739" name="Freeform 11"/>
            <p:cNvSpPr>
              <a:spLocks/>
            </p:cNvSpPr>
            <p:nvPr/>
          </p:nvSpPr>
          <p:spPr bwMode="auto">
            <a:xfrm>
              <a:off x="538" y="2673"/>
              <a:ext cx="124" cy="131"/>
            </a:xfrm>
            <a:custGeom>
              <a:avLst/>
              <a:gdLst>
                <a:gd name="T0" fmla="*/ 0 w 60"/>
                <a:gd name="T1" fmla="*/ 0 h 96"/>
                <a:gd name="T2" fmla="*/ 60 w 60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96">
                  <a:moveTo>
                    <a:pt x="0" y="0"/>
                  </a:moveTo>
                  <a:cubicBezTo>
                    <a:pt x="53" y="18"/>
                    <a:pt x="60" y="35"/>
                    <a:pt x="60" y="96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538" y="2530"/>
              <a:ext cx="21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endPara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479" y="2338"/>
              <a:ext cx="19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653" y="2818"/>
              <a:ext cx="25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996" y="2434"/>
              <a:ext cx="23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73781" name="Text Box 53"/>
          <p:cNvSpPr txBox="1">
            <a:spLocks noChangeArrowheads="1"/>
          </p:cNvSpPr>
          <p:nvPr/>
        </p:nvSpPr>
        <p:spPr bwMode="auto">
          <a:xfrm>
            <a:off x="2353213" y="6280737"/>
            <a:ext cx="1970088" cy="519113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功率三角形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50576" y="323613"/>
            <a:ext cx="23715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 anchor="ctr">
            <a:spAutoFit/>
          </a:bodyPr>
          <a:lstStyle/>
          <a:p>
            <a:pPr algn="ctr"/>
            <a:r>
              <a:rPr kumimoji="1" lang="en-US" altLang="zh-CN" sz="2800" dirty="0"/>
              <a:t>4. </a:t>
            </a:r>
            <a:r>
              <a:rPr kumimoji="1" lang="zh-CN" altLang="en-US" sz="2800" dirty="0"/>
              <a:t>视在功率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S</a:t>
            </a:r>
            <a:endParaRPr kumimoji="1" lang="en-US" altLang="zh-CN" sz="28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20023"/>
              </p:ext>
            </p:extLst>
          </p:nvPr>
        </p:nvGraphicFramePr>
        <p:xfrm>
          <a:off x="1530229" y="1135755"/>
          <a:ext cx="55451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6" name="公式" r:id="rId5" imgW="2133360" imgH="330120" progId="Equation.3">
                  <p:embed/>
                </p:oleObj>
              </mc:Choice>
              <mc:Fallback>
                <p:oleObj name="公式" r:id="rId5" imgW="2133360" imgH="330120" progId="Equation.3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29" y="1135755"/>
                        <a:ext cx="5545138" cy="889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50000">
                            <a:schemeClr val="bg1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4554417" y="199130"/>
            <a:ext cx="3241675" cy="574675"/>
          </a:xfrm>
          <a:prstGeom prst="wedgeRoundRectCallout">
            <a:avLst>
              <a:gd name="adj1" fmla="val -99509"/>
              <a:gd name="adj2" fmla="val 14834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800" dirty="0"/>
              <a:t>电气设备的容量</a:t>
            </a:r>
          </a:p>
        </p:txBody>
      </p:sp>
      <p:grpSp>
        <p:nvGrpSpPr>
          <p:cNvPr id="20" name="Group 7">
            <a:extLst>
              <a:ext uri="{FF2B5EF4-FFF2-40B4-BE49-F238E27FC236}">
                <a16:creationId xmlns:a16="http://schemas.microsoft.com/office/drawing/2014/main" id="{DB93B4C7-50FC-4804-9147-2F0CEC1F4949}"/>
              </a:ext>
            </a:extLst>
          </p:cNvPr>
          <p:cNvGrpSpPr>
            <a:grpSpLocks/>
          </p:cNvGrpSpPr>
          <p:nvPr/>
        </p:nvGrpSpPr>
        <p:grpSpPr bwMode="auto">
          <a:xfrm>
            <a:off x="5967205" y="5153831"/>
            <a:ext cx="1546225" cy="1408113"/>
            <a:chOff x="3848" y="1355"/>
            <a:chExt cx="974" cy="887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9131BAA7-40BE-462A-9820-5B39E44DB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1960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131C886D-F631-4091-8DDA-276FCC9A1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1" y="1389"/>
              <a:ext cx="1" cy="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72E24A9D-6497-4AD6-951E-1A7BF52D7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9" y="1389"/>
              <a:ext cx="656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0947ADF0-E15C-4096-B1DD-EDB37DAF8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" y="19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B7F93DF6-1840-4BDA-B323-3667A863C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1549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X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13">
              <a:extLst>
                <a:ext uri="{FF2B5EF4-FFF2-40B4-BE49-F238E27FC236}">
                  <a16:creationId xmlns:a16="http://schemas.microsoft.com/office/drawing/2014/main" id="{139E02A6-5947-43F8-A674-881946270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1355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Times New Roman" panose="02020603050405020304" pitchFamily="18" charset="0"/>
                </a:rPr>
                <a:t>|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27" name="Arc 14">
              <a:extLst>
                <a:ext uri="{FF2B5EF4-FFF2-40B4-BE49-F238E27FC236}">
                  <a16:creationId xmlns:a16="http://schemas.microsoft.com/office/drawing/2014/main" id="{0411186A-FE36-4751-9ED6-F7C6A2E8E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1799"/>
              <a:ext cx="88" cy="1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15">
              <a:extLst>
                <a:ext uri="{FF2B5EF4-FFF2-40B4-BE49-F238E27FC236}">
                  <a16:creationId xmlns:a16="http://schemas.microsoft.com/office/drawing/2014/main" id="{272C6F20-0347-4962-88BD-46FE34C93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3" y="1654"/>
              <a:ext cx="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sz="24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9" name="Text Box 53">
            <a:extLst>
              <a:ext uri="{FF2B5EF4-FFF2-40B4-BE49-F238E27FC236}">
                <a16:creationId xmlns:a16="http://schemas.microsoft.com/office/drawing/2014/main" id="{2B79B5DE-A4E8-4889-A2CF-477D72BE2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00" y="6300334"/>
            <a:ext cx="1980029" cy="523220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阻抗三角形</a:t>
            </a:r>
          </a:p>
        </p:txBody>
      </p:sp>
    </p:spTree>
    <p:extLst>
      <p:ext uri="{BB962C8B-B14F-4D97-AF65-F5344CB8AC3E}">
        <p14:creationId xmlns:p14="http://schemas.microsoft.com/office/powerpoint/2010/main" val="18626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 autoUpdateAnimBg="0"/>
      <p:bldP spid="73731" grpId="0" autoUpdateAnimBg="0"/>
      <p:bldP spid="73732" grpId="0" autoUpdateAnimBg="0"/>
      <p:bldP spid="73733" grpId="0" autoUpdateAnimBg="0"/>
      <p:bldP spid="73781" grpId="0" animBg="1" autoUpdateAnimBg="0"/>
      <p:bldP spid="17" grpId="0"/>
      <p:bldP spid="19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250" name="Group 2"/>
          <p:cNvGrpSpPr>
            <a:grpSpLocks/>
          </p:cNvGrpSpPr>
          <p:nvPr/>
        </p:nvGrpSpPr>
        <p:grpSpPr bwMode="auto">
          <a:xfrm>
            <a:off x="692150" y="2708275"/>
            <a:ext cx="1606550" cy="1752600"/>
            <a:chOff x="326" y="2256"/>
            <a:chExt cx="1012" cy="1104"/>
          </a:xfrm>
        </p:grpSpPr>
        <p:sp>
          <p:nvSpPr>
            <p:cNvPr id="565251" name="Freeform 3"/>
            <p:cNvSpPr>
              <a:spLocks/>
            </p:cNvSpPr>
            <p:nvPr/>
          </p:nvSpPr>
          <p:spPr bwMode="auto">
            <a:xfrm>
              <a:off x="1037" y="2616"/>
              <a:ext cx="1" cy="168"/>
            </a:xfrm>
            <a:custGeom>
              <a:avLst/>
              <a:gdLst>
                <a:gd name="T0" fmla="*/ 0 w 1"/>
                <a:gd name="T1" fmla="*/ 168 h 168"/>
                <a:gd name="T2" fmla="*/ 0 w 1"/>
                <a:gd name="T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8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2" name="Freeform 4"/>
            <p:cNvSpPr>
              <a:spLocks/>
            </p:cNvSpPr>
            <p:nvPr/>
          </p:nvSpPr>
          <p:spPr bwMode="auto">
            <a:xfrm>
              <a:off x="1031" y="3168"/>
              <a:ext cx="1" cy="174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3" name="Freeform 5"/>
            <p:cNvSpPr>
              <a:spLocks/>
            </p:cNvSpPr>
            <p:nvPr/>
          </p:nvSpPr>
          <p:spPr bwMode="auto">
            <a:xfrm>
              <a:off x="461" y="2616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4" name="Freeform 6"/>
            <p:cNvSpPr>
              <a:spLocks/>
            </p:cNvSpPr>
            <p:nvPr/>
          </p:nvSpPr>
          <p:spPr bwMode="auto">
            <a:xfrm>
              <a:off x="458" y="3336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5" name="Line 7"/>
            <p:cNvSpPr>
              <a:spLocks noChangeShapeType="1"/>
            </p:cNvSpPr>
            <p:nvPr/>
          </p:nvSpPr>
          <p:spPr bwMode="auto">
            <a:xfrm>
              <a:off x="441" y="2544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6" name="Text Box 8"/>
            <p:cNvSpPr txBox="1">
              <a:spLocks noChangeArrowheads="1"/>
            </p:cNvSpPr>
            <p:nvPr/>
          </p:nvSpPr>
          <p:spPr bwMode="auto">
            <a:xfrm>
              <a:off x="503" y="2256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57" name="Text Box 9"/>
            <p:cNvSpPr txBox="1">
              <a:spLocks noChangeArrowheads="1"/>
            </p:cNvSpPr>
            <p:nvPr/>
          </p:nvSpPr>
          <p:spPr bwMode="auto">
            <a:xfrm>
              <a:off x="336" y="28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58" name="Text Box 10"/>
            <p:cNvSpPr txBox="1">
              <a:spLocks noChangeArrowheads="1"/>
            </p:cNvSpPr>
            <p:nvPr/>
          </p:nvSpPr>
          <p:spPr bwMode="auto">
            <a:xfrm>
              <a:off x="1105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565259" name="Group 11"/>
            <p:cNvGrpSpPr>
              <a:grpSpLocks/>
            </p:cNvGrpSpPr>
            <p:nvPr/>
          </p:nvGrpSpPr>
          <p:grpSpPr bwMode="auto">
            <a:xfrm rot="5400000">
              <a:off x="868" y="2947"/>
              <a:ext cx="384" cy="57"/>
              <a:chOff x="666" y="1872"/>
              <a:chExt cx="489" cy="60"/>
            </a:xfrm>
          </p:grpSpPr>
          <p:sp>
            <p:nvSpPr>
              <p:cNvPr id="565260" name="Freeform 12"/>
              <p:cNvSpPr>
                <a:spLocks/>
              </p:cNvSpPr>
              <p:nvPr/>
            </p:nvSpPr>
            <p:spPr bwMode="auto">
              <a:xfrm>
                <a:off x="666" y="1872"/>
                <a:ext cx="125" cy="60"/>
              </a:xfrm>
              <a:custGeom>
                <a:avLst/>
                <a:gdLst>
                  <a:gd name="T0" fmla="*/ 0 w 125"/>
                  <a:gd name="T1" fmla="*/ 60 h 60"/>
                  <a:gd name="T2" fmla="*/ 23 w 125"/>
                  <a:gd name="T3" fmla="*/ 15 h 60"/>
                  <a:gd name="T4" fmla="*/ 65 w 125"/>
                  <a:gd name="T5" fmla="*/ 0 h 60"/>
                  <a:gd name="T6" fmla="*/ 102 w 125"/>
                  <a:gd name="T7" fmla="*/ 15 h 60"/>
                  <a:gd name="T8" fmla="*/ 125 w 125"/>
                  <a:gd name="T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60">
                    <a:moveTo>
                      <a:pt x="0" y="60"/>
                    </a:moveTo>
                    <a:cubicBezTo>
                      <a:pt x="4" y="53"/>
                      <a:pt x="12" y="25"/>
                      <a:pt x="23" y="15"/>
                    </a:cubicBezTo>
                    <a:cubicBezTo>
                      <a:pt x="34" y="5"/>
                      <a:pt x="52" y="0"/>
                      <a:pt x="65" y="0"/>
                    </a:cubicBezTo>
                    <a:cubicBezTo>
                      <a:pt x="78" y="0"/>
                      <a:pt x="92" y="7"/>
                      <a:pt x="102" y="15"/>
                    </a:cubicBezTo>
                    <a:cubicBezTo>
                      <a:pt x="112" y="23"/>
                      <a:pt x="120" y="44"/>
                      <a:pt x="125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5261" name="Freeform 13"/>
              <p:cNvSpPr>
                <a:spLocks/>
              </p:cNvSpPr>
              <p:nvPr/>
            </p:nvSpPr>
            <p:spPr bwMode="auto">
              <a:xfrm>
                <a:off x="791" y="1872"/>
                <a:ext cx="121" cy="54"/>
              </a:xfrm>
              <a:custGeom>
                <a:avLst/>
                <a:gdLst>
                  <a:gd name="T0" fmla="*/ 0 w 121"/>
                  <a:gd name="T1" fmla="*/ 54 h 54"/>
                  <a:gd name="T2" fmla="*/ 24 w 121"/>
                  <a:gd name="T3" fmla="*/ 15 h 54"/>
                  <a:gd name="T4" fmla="*/ 66 w 121"/>
                  <a:gd name="T5" fmla="*/ 0 h 54"/>
                  <a:gd name="T6" fmla="*/ 103 w 121"/>
                  <a:gd name="T7" fmla="*/ 15 h 54"/>
                  <a:gd name="T8" fmla="*/ 121 w 121"/>
                  <a:gd name="T9" fmla="*/ 5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5262" name="Freeform 14"/>
              <p:cNvSpPr>
                <a:spLocks/>
              </p:cNvSpPr>
              <p:nvPr/>
            </p:nvSpPr>
            <p:spPr bwMode="auto">
              <a:xfrm>
                <a:off x="912" y="1872"/>
                <a:ext cx="119" cy="51"/>
              </a:xfrm>
              <a:custGeom>
                <a:avLst/>
                <a:gdLst>
                  <a:gd name="T0" fmla="*/ 0 w 119"/>
                  <a:gd name="T1" fmla="*/ 51 h 51"/>
                  <a:gd name="T2" fmla="*/ 17 w 119"/>
                  <a:gd name="T3" fmla="*/ 15 h 51"/>
                  <a:gd name="T4" fmla="*/ 59 w 119"/>
                  <a:gd name="T5" fmla="*/ 0 h 51"/>
                  <a:gd name="T6" fmla="*/ 96 w 119"/>
                  <a:gd name="T7" fmla="*/ 15 h 51"/>
                  <a:gd name="T8" fmla="*/ 119 w 11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5263" name="Freeform 15"/>
              <p:cNvSpPr>
                <a:spLocks/>
              </p:cNvSpPr>
              <p:nvPr/>
            </p:nvSpPr>
            <p:spPr bwMode="auto">
              <a:xfrm>
                <a:off x="1032" y="1872"/>
                <a:ext cx="123" cy="57"/>
              </a:xfrm>
              <a:custGeom>
                <a:avLst/>
                <a:gdLst>
                  <a:gd name="T0" fmla="*/ 0 w 123"/>
                  <a:gd name="T1" fmla="*/ 51 h 57"/>
                  <a:gd name="T2" fmla="*/ 23 w 123"/>
                  <a:gd name="T3" fmla="*/ 15 h 57"/>
                  <a:gd name="T4" fmla="*/ 65 w 123"/>
                  <a:gd name="T5" fmla="*/ 0 h 57"/>
                  <a:gd name="T6" fmla="*/ 102 w 123"/>
                  <a:gd name="T7" fmla="*/ 15 h 57"/>
                  <a:gd name="T8" fmla="*/ 123 w 123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5264" name="Oval 16"/>
            <p:cNvSpPr>
              <a:spLocks noChangeArrowheads="1"/>
            </p:cNvSpPr>
            <p:nvPr/>
          </p:nvSpPr>
          <p:spPr bwMode="auto">
            <a:xfrm>
              <a:off x="407" y="331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65" name="Oval 17"/>
            <p:cNvSpPr>
              <a:spLocks noChangeArrowheads="1"/>
            </p:cNvSpPr>
            <p:nvPr/>
          </p:nvSpPr>
          <p:spPr bwMode="auto">
            <a:xfrm>
              <a:off x="407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66" name="Text Box 18"/>
            <p:cNvSpPr txBox="1">
              <a:spLocks noChangeArrowheads="1"/>
            </p:cNvSpPr>
            <p:nvPr/>
          </p:nvSpPr>
          <p:spPr bwMode="auto">
            <a:xfrm>
              <a:off x="326" y="264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5267" name="Text Box 19"/>
            <p:cNvSpPr txBox="1">
              <a:spLocks noChangeArrowheads="1"/>
            </p:cNvSpPr>
            <p:nvPr/>
          </p:nvSpPr>
          <p:spPr bwMode="auto">
            <a:xfrm>
              <a:off x="339" y="3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5269" name="Group 21"/>
          <p:cNvGrpSpPr>
            <a:grpSpLocks/>
          </p:cNvGrpSpPr>
          <p:nvPr/>
        </p:nvGrpSpPr>
        <p:grpSpPr bwMode="auto">
          <a:xfrm>
            <a:off x="723900" y="4672013"/>
            <a:ext cx="1624013" cy="1752600"/>
            <a:chOff x="321" y="432"/>
            <a:chExt cx="1023" cy="1104"/>
          </a:xfrm>
        </p:grpSpPr>
        <p:sp>
          <p:nvSpPr>
            <p:cNvPr id="565270" name="Freeform 22"/>
            <p:cNvSpPr>
              <a:spLocks/>
            </p:cNvSpPr>
            <p:nvPr/>
          </p:nvSpPr>
          <p:spPr bwMode="auto">
            <a:xfrm>
              <a:off x="1032" y="792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1" name="Freeform 23"/>
            <p:cNvSpPr>
              <a:spLocks/>
            </p:cNvSpPr>
            <p:nvPr/>
          </p:nvSpPr>
          <p:spPr bwMode="auto">
            <a:xfrm>
              <a:off x="1026" y="1206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2" name="Freeform 24"/>
            <p:cNvSpPr>
              <a:spLocks/>
            </p:cNvSpPr>
            <p:nvPr/>
          </p:nvSpPr>
          <p:spPr bwMode="auto">
            <a:xfrm>
              <a:off x="456" y="792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3" name="Freeform 25"/>
            <p:cNvSpPr>
              <a:spLocks/>
            </p:cNvSpPr>
            <p:nvPr/>
          </p:nvSpPr>
          <p:spPr bwMode="auto">
            <a:xfrm>
              <a:off x="453" y="1512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4" name="Line 26"/>
            <p:cNvSpPr>
              <a:spLocks noChangeShapeType="1"/>
            </p:cNvSpPr>
            <p:nvPr/>
          </p:nvSpPr>
          <p:spPr bwMode="auto">
            <a:xfrm>
              <a:off x="436" y="720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5" name="Text Box 27"/>
            <p:cNvSpPr txBox="1">
              <a:spLocks noChangeArrowheads="1"/>
            </p:cNvSpPr>
            <p:nvPr/>
          </p:nvSpPr>
          <p:spPr bwMode="auto">
            <a:xfrm>
              <a:off x="503" y="43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76" name="Text Box 28"/>
            <p:cNvSpPr txBox="1">
              <a:spLocks noChangeArrowheads="1"/>
            </p:cNvSpPr>
            <p:nvPr/>
          </p:nvSpPr>
          <p:spPr bwMode="auto">
            <a:xfrm>
              <a:off x="336" y="1008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77" name="Text Box 29"/>
            <p:cNvSpPr txBox="1">
              <a:spLocks noChangeArrowheads="1"/>
            </p:cNvSpPr>
            <p:nvPr/>
          </p:nvSpPr>
          <p:spPr bwMode="auto">
            <a:xfrm>
              <a:off x="1100" y="100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5278" name="Oval 30"/>
            <p:cNvSpPr>
              <a:spLocks noChangeArrowheads="1"/>
            </p:cNvSpPr>
            <p:nvPr/>
          </p:nvSpPr>
          <p:spPr bwMode="auto">
            <a:xfrm>
              <a:off x="402" y="148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79" name="Oval 31"/>
            <p:cNvSpPr>
              <a:spLocks noChangeArrowheads="1"/>
            </p:cNvSpPr>
            <p:nvPr/>
          </p:nvSpPr>
          <p:spPr bwMode="auto">
            <a:xfrm>
              <a:off x="402" y="76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80" name="Text Box 32"/>
            <p:cNvSpPr txBox="1">
              <a:spLocks noChangeArrowheads="1"/>
            </p:cNvSpPr>
            <p:nvPr/>
          </p:nvSpPr>
          <p:spPr bwMode="auto">
            <a:xfrm>
              <a:off x="321" y="81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5281" name="Text Box 33"/>
            <p:cNvSpPr txBox="1">
              <a:spLocks noChangeArrowheads="1"/>
            </p:cNvSpPr>
            <p:nvPr/>
          </p:nvSpPr>
          <p:spPr bwMode="auto">
            <a:xfrm>
              <a:off x="334" y="12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82" name="Line 34"/>
            <p:cNvSpPr>
              <a:spLocks noChangeShapeType="1"/>
            </p:cNvSpPr>
            <p:nvPr/>
          </p:nvSpPr>
          <p:spPr bwMode="auto">
            <a:xfrm>
              <a:off x="907" y="11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83" name="Line 35"/>
            <p:cNvSpPr>
              <a:spLocks noChangeShapeType="1"/>
            </p:cNvSpPr>
            <p:nvPr/>
          </p:nvSpPr>
          <p:spPr bwMode="auto">
            <a:xfrm>
              <a:off x="907" y="12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5285" name="Text Box 37"/>
          <p:cNvSpPr txBox="1">
            <a:spLocks noChangeArrowheads="1"/>
          </p:cNvSpPr>
          <p:nvPr/>
        </p:nvSpPr>
        <p:spPr bwMode="auto">
          <a:xfrm>
            <a:off x="296863" y="279400"/>
            <a:ext cx="68730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2.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  R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元件的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有功功率和</a:t>
            </a:r>
            <a:r>
              <a:rPr kumimoji="1" lang="zh-CN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无功功率</a:t>
            </a:r>
            <a:endParaRPr kumimoji="1" lang="zh-CN" altLang="en-US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5286" name="Group 38"/>
          <p:cNvGrpSpPr>
            <a:grpSpLocks/>
          </p:cNvGrpSpPr>
          <p:nvPr/>
        </p:nvGrpSpPr>
        <p:grpSpPr bwMode="auto">
          <a:xfrm>
            <a:off x="603250" y="871538"/>
            <a:ext cx="1604963" cy="1752600"/>
            <a:chOff x="449" y="768"/>
            <a:chExt cx="1011" cy="1104"/>
          </a:xfrm>
        </p:grpSpPr>
        <p:sp>
          <p:nvSpPr>
            <p:cNvPr id="565287" name="Line 39"/>
            <p:cNvSpPr>
              <a:spLocks noChangeShapeType="1"/>
            </p:cNvSpPr>
            <p:nvPr/>
          </p:nvSpPr>
          <p:spPr bwMode="auto">
            <a:xfrm>
              <a:off x="1149" y="111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88" name="Rectangle 40"/>
            <p:cNvSpPr>
              <a:spLocks noChangeArrowheads="1"/>
            </p:cNvSpPr>
            <p:nvPr/>
          </p:nvSpPr>
          <p:spPr bwMode="auto">
            <a:xfrm>
              <a:off x="1089" y="1308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89" name="Line 41"/>
            <p:cNvSpPr>
              <a:spLocks noChangeShapeType="1"/>
            </p:cNvSpPr>
            <p:nvPr/>
          </p:nvSpPr>
          <p:spPr bwMode="auto">
            <a:xfrm>
              <a:off x="573" y="111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90" name="Line 42"/>
            <p:cNvSpPr>
              <a:spLocks noChangeShapeType="1"/>
            </p:cNvSpPr>
            <p:nvPr/>
          </p:nvSpPr>
          <p:spPr bwMode="auto">
            <a:xfrm>
              <a:off x="573" y="183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91" name="Text Box 43"/>
            <p:cNvSpPr txBox="1">
              <a:spLocks noChangeArrowheads="1"/>
            </p:cNvSpPr>
            <p:nvPr/>
          </p:nvSpPr>
          <p:spPr bwMode="auto">
            <a:xfrm>
              <a:off x="449" y="13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92" name="Line 44"/>
            <p:cNvSpPr>
              <a:spLocks noChangeShapeType="1"/>
            </p:cNvSpPr>
            <p:nvPr/>
          </p:nvSpPr>
          <p:spPr bwMode="auto">
            <a:xfrm>
              <a:off x="597" y="10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93" name="Text Box 45"/>
            <p:cNvSpPr txBox="1">
              <a:spLocks noChangeArrowheads="1"/>
            </p:cNvSpPr>
            <p:nvPr/>
          </p:nvSpPr>
          <p:spPr bwMode="auto">
            <a:xfrm>
              <a:off x="561" y="768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94" name="Text Box 46"/>
            <p:cNvSpPr txBox="1">
              <a:spLocks noChangeArrowheads="1"/>
            </p:cNvSpPr>
            <p:nvPr/>
          </p:nvSpPr>
          <p:spPr bwMode="auto">
            <a:xfrm>
              <a:off x="1216" y="130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65295" name="Oval 47"/>
            <p:cNvSpPr>
              <a:spLocks noChangeArrowheads="1"/>
            </p:cNvSpPr>
            <p:nvPr/>
          </p:nvSpPr>
          <p:spPr bwMode="auto">
            <a:xfrm>
              <a:off x="537" y="182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96" name="Oval 48"/>
            <p:cNvSpPr>
              <a:spLocks noChangeArrowheads="1"/>
            </p:cNvSpPr>
            <p:nvPr/>
          </p:nvSpPr>
          <p:spPr bwMode="auto">
            <a:xfrm>
              <a:off x="537" y="110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97" name="Text Box 49"/>
            <p:cNvSpPr txBox="1">
              <a:spLocks noChangeArrowheads="1"/>
            </p:cNvSpPr>
            <p:nvPr/>
          </p:nvSpPr>
          <p:spPr bwMode="auto">
            <a:xfrm>
              <a:off x="457" y="110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5298" name="Text Box 50"/>
            <p:cNvSpPr txBox="1">
              <a:spLocks noChangeArrowheads="1"/>
            </p:cNvSpPr>
            <p:nvPr/>
          </p:nvSpPr>
          <p:spPr bwMode="auto">
            <a:xfrm>
              <a:off x="469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2455862" y="1227115"/>
            <a:ext cx="635943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cos0 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sz="32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</a:p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sin0 =0</a:t>
            </a: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2471737" y="3059216"/>
            <a:ext cx="611981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cos90 =0</a:t>
            </a:r>
            <a:endParaRPr kumimoji="1" lang="en-US" altLang="zh-CN" sz="32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sin90 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UI=I</a:t>
            </a:r>
            <a:r>
              <a:rPr kumimoji="1" lang="en-US" altLang="zh-CN" sz="3200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2370137" y="4972682"/>
            <a:ext cx="6798008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3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90)=0</a:t>
            </a:r>
            <a:endParaRPr kumimoji="1" lang="en-US" altLang="zh-CN" sz="32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kumimoji="1" lang="en-US" altLang="zh-CN" sz="3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90)=</a:t>
            </a:r>
            <a:r>
              <a:rPr kumimoji="1" lang="en-US" altLang="zh-CN" sz="3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UI=</a:t>
            </a:r>
            <a:r>
              <a:rPr kumimoji="1" lang="en-US" altLang="zh-CN" sz="3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D10C3F-3E2C-4FBA-87EB-0185CBC0C6ED}"/>
              </a:ext>
            </a:extLst>
          </p:cNvPr>
          <p:cNvSpPr txBox="1"/>
          <p:nvPr/>
        </p:nvSpPr>
        <p:spPr>
          <a:xfrm>
            <a:off x="2754999" y="2469408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吸收有功、无功为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2D72D20-5A19-4604-9983-E30F473D0E77}"/>
              </a:ext>
            </a:extLst>
          </p:cNvPr>
          <p:cNvSpPr txBox="1"/>
          <p:nvPr/>
        </p:nvSpPr>
        <p:spPr>
          <a:xfrm>
            <a:off x="2827772" y="4342192"/>
            <a:ext cx="346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吸收无功、有功为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384A1EF-9200-48D0-96E7-B5D488E02DEC}"/>
              </a:ext>
            </a:extLst>
          </p:cNvPr>
          <p:cNvSpPr txBox="1"/>
          <p:nvPr/>
        </p:nvSpPr>
        <p:spPr>
          <a:xfrm>
            <a:off x="2827771" y="6221225"/>
            <a:ext cx="646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发出无功、有功为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电容为无功源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85" grpId="0" autoUpdateAnimBg="0"/>
      <p:bldP spid="56" grpId="0"/>
      <p:bldP spid="57" grpId="0"/>
      <p:bldP spid="58" grpId="0"/>
      <p:bldP spid="2" grpId="0"/>
      <p:bldP spid="5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Text Box 2"/>
          <p:cNvSpPr txBox="1">
            <a:spLocks noChangeArrowheads="1"/>
          </p:cNvSpPr>
          <p:nvPr/>
        </p:nvSpPr>
        <p:spPr bwMode="auto">
          <a:xfrm>
            <a:off x="233363" y="82550"/>
            <a:ext cx="433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电感、电容的无功补偿作用：</a:t>
            </a:r>
          </a:p>
        </p:txBody>
      </p:sp>
      <p:grpSp>
        <p:nvGrpSpPr>
          <p:cNvPr id="567299" name="Group 3"/>
          <p:cNvGrpSpPr>
            <a:grpSpLocks/>
          </p:cNvGrpSpPr>
          <p:nvPr/>
        </p:nvGrpSpPr>
        <p:grpSpPr bwMode="auto">
          <a:xfrm>
            <a:off x="642938" y="508000"/>
            <a:ext cx="3505200" cy="2165350"/>
            <a:chOff x="576" y="864"/>
            <a:chExt cx="2208" cy="1364"/>
          </a:xfrm>
        </p:grpSpPr>
        <p:sp>
          <p:nvSpPr>
            <p:cNvPr id="567300" name="Line 4"/>
            <p:cNvSpPr>
              <a:spLocks noChangeShapeType="1"/>
            </p:cNvSpPr>
            <p:nvPr/>
          </p:nvSpPr>
          <p:spPr bwMode="auto">
            <a:xfrm>
              <a:off x="2208" y="1728"/>
              <a:ext cx="22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01" name="Line 5"/>
            <p:cNvSpPr>
              <a:spLocks noChangeShapeType="1"/>
            </p:cNvSpPr>
            <p:nvPr/>
          </p:nvSpPr>
          <p:spPr bwMode="auto">
            <a:xfrm flipV="1">
              <a:off x="2208" y="1821"/>
              <a:ext cx="22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02" name="Freeform 6"/>
            <p:cNvSpPr>
              <a:spLocks noChangeArrowheads="1"/>
            </p:cNvSpPr>
            <p:nvPr/>
          </p:nvSpPr>
          <p:spPr bwMode="auto">
            <a:xfrm>
              <a:off x="2315" y="1296"/>
              <a:ext cx="1" cy="432"/>
            </a:xfrm>
            <a:custGeom>
              <a:avLst/>
              <a:gdLst>
                <a:gd name="T0" fmla="*/ 0 w 1"/>
                <a:gd name="T1" fmla="*/ 0 h 432"/>
                <a:gd name="T2" fmla="*/ 1 w 1"/>
                <a:gd name="T3" fmla="*/ 6 h 432"/>
                <a:gd name="T4" fmla="*/ 1 w 1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32">
                  <a:moveTo>
                    <a:pt x="0" y="0"/>
                  </a:moveTo>
                  <a:lnTo>
                    <a:pt x="1" y="6"/>
                  </a:lnTo>
                  <a:lnTo>
                    <a:pt x="1" y="432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03" name="Freeform 7"/>
            <p:cNvSpPr>
              <a:spLocks noChangeArrowheads="1"/>
            </p:cNvSpPr>
            <p:nvPr/>
          </p:nvSpPr>
          <p:spPr bwMode="auto">
            <a:xfrm>
              <a:off x="2315" y="1820"/>
              <a:ext cx="1" cy="388"/>
            </a:xfrm>
            <a:custGeom>
              <a:avLst/>
              <a:gdLst>
                <a:gd name="T0" fmla="*/ 0 w 1"/>
                <a:gd name="T1" fmla="*/ 0 h 388"/>
                <a:gd name="T2" fmla="*/ 1 w 1"/>
                <a:gd name="T3" fmla="*/ 388 h 388"/>
                <a:gd name="T4" fmla="*/ 1 w 1"/>
                <a:gd name="T5" fmla="*/ 38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04" name="Rectangle 8"/>
            <p:cNvSpPr>
              <a:spLocks noChangeArrowheads="1"/>
            </p:cNvSpPr>
            <p:nvPr/>
          </p:nvSpPr>
          <p:spPr bwMode="auto">
            <a:xfrm rot="5400000">
              <a:off x="1157" y="1157"/>
              <a:ext cx="102" cy="2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05" name="Freeform 9"/>
            <p:cNvSpPr>
              <a:spLocks/>
            </p:cNvSpPr>
            <p:nvPr/>
          </p:nvSpPr>
          <p:spPr bwMode="auto">
            <a:xfrm>
              <a:off x="792" y="2196"/>
              <a:ext cx="1518" cy="6"/>
            </a:xfrm>
            <a:custGeom>
              <a:avLst/>
              <a:gdLst>
                <a:gd name="T0" fmla="*/ 1518 w 1518"/>
                <a:gd name="T1" fmla="*/ 6 h 6"/>
                <a:gd name="T2" fmla="*/ 0 w 1518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18" h="6">
                  <a:moveTo>
                    <a:pt x="1518" y="6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06" name="Text Box 10"/>
            <p:cNvSpPr txBox="1">
              <a:spLocks noChangeArrowheads="1"/>
            </p:cNvSpPr>
            <p:nvPr/>
          </p:nvSpPr>
          <p:spPr bwMode="auto">
            <a:xfrm>
              <a:off x="1687" y="96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67307" name="Text Box 11"/>
            <p:cNvSpPr txBox="1">
              <a:spLocks noChangeArrowheads="1"/>
            </p:cNvSpPr>
            <p:nvPr/>
          </p:nvSpPr>
          <p:spPr bwMode="auto">
            <a:xfrm>
              <a:off x="1968" y="163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7308" name="Text Box 12"/>
            <p:cNvSpPr txBox="1">
              <a:spLocks noChangeArrowheads="1"/>
            </p:cNvSpPr>
            <p:nvPr/>
          </p:nvSpPr>
          <p:spPr bwMode="auto">
            <a:xfrm>
              <a:off x="1056" y="91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67309" name="Text Box 13"/>
            <p:cNvSpPr txBox="1">
              <a:spLocks noChangeArrowheads="1"/>
            </p:cNvSpPr>
            <p:nvPr/>
          </p:nvSpPr>
          <p:spPr bwMode="auto">
            <a:xfrm>
              <a:off x="576" y="1584"/>
              <a:ext cx="3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7310" name="Text Box 14"/>
            <p:cNvSpPr txBox="1">
              <a:spLocks noChangeArrowheads="1"/>
            </p:cNvSpPr>
            <p:nvPr/>
          </p:nvSpPr>
          <p:spPr bwMode="auto">
            <a:xfrm>
              <a:off x="1680" y="12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L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567311" name="Text Box 15"/>
            <p:cNvSpPr txBox="1">
              <a:spLocks noChangeArrowheads="1"/>
            </p:cNvSpPr>
            <p:nvPr/>
          </p:nvSpPr>
          <p:spPr bwMode="auto">
            <a:xfrm>
              <a:off x="2448" y="15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567312" name="Line 16"/>
            <p:cNvSpPr>
              <a:spLocks noChangeShapeType="1"/>
            </p:cNvSpPr>
            <p:nvPr/>
          </p:nvSpPr>
          <p:spPr bwMode="auto">
            <a:xfrm>
              <a:off x="720" y="115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13" name="Text Box 17"/>
            <p:cNvSpPr txBox="1">
              <a:spLocks noChangeArrowheads="1"/>
            </p:cNvSpPr>
            <p:nvPr/>
          </p:nvSpPr>
          <p:spPr bwMode="auto">
            <a:xfrm>
              <a:off x="720" y="864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567314" name="Group 18"/>
            <p:cNvGrpSpPr>
              <a:grpSpLocks/>
            </p:cNvGrpSpPr>
            <p:nvPr/>
          </p:nvGrpSpPr>
          <p:grpSpPr bwMode="auto">
            <a:xfrm>
              <a:off x="1632" y="1248"/>
              <a:ext cx="384" cy="57"/>
              <a:chOff x="576" y="711"/>
              <a:chExt cx="384" cy="57"/>
            </a:xfrm>
          </p:grpSpPr>
          <p:sp>
            <p:nvSpPr>
              <p:cNvPr id="567315" name="Freeform 19"/>
              <p:cNvSpPr>
                <a:spLocks/>
              </p:cNvSpPr>
              <p:nvPr/>
            </p:nvSpPr>
            <p:spPr bwMode="auto">
              <a:xfrm>
                <a:off x="576" y="711"/>
                <a:ext cx="98" cy="57"/>
              </a:xfrm>
              <a:custGeom>
                <a:avLst/>
                <a:gdLst>
                  <a:gd name="T0" fmla="*/ 0 w 98"/>
                  <a:gd name="T1" fmla="*/ 57 h 57"/>
                  <a:gd name="T2" fmla="*/ 18 w 98"/>
                  <a:gd name="T3" fmla="*/ 14 h 57"/>
                  <a:gd name="T4" fmla="*/ 47 w 98"/>
                  <a:gd name="T5" fmla="*/ 0 h 57"/>
                  <a:gd name="T6" fmla="*/ 80 w 98"/>
                  <a:gd name="T7" fmla="*/ 14 h 57"/>
                  <a:gd name="T8" fmla="*/ 98 w 98"/>
                  <a:gd name="T9" fmla="*/ 4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7">
                    <a:moveTo>
                      <a:pt x="0" y="57"/>
                    </a:moveTo>
                    <a:cubicBezTo>
                      <a:pt x="3" y="50"/>
                      <a:pt x="10" y="23"/>
                      <a:pt x="18" y="14"/>
                    </a:cubicBezTo>
                    <a:cubicBezTo>
                      <a:pt x="26" y="5"/>
                      <a:pt x="37" y="0"/>
                      <a:pt x="47" y="0"/>
                    </a:cubicBezTo>
                    <a:cubicBezTo>
                      <a:pt x="57" y="0"/>
                      <a:pt x="71" y="6"/>
                      <a:pt x="80" y="14"/>
                    </a:cubicBezTo>
                    <a:cubicBezTo>
                      <a:pt x="89" y="22"/>
                      <a:pt x="94" y="42"/>
                      <a:pt x="98" y="4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7316" name="Freeform 20"/>
              <p:cNvSpPr>
                <a:spLocks/>
              </p:cNvSpPr>
              <p:nvPr/>
            </p:nvSpPr>
            <p:spPr bwMode="auto">
              <a:xfrm>
                <a:off x="674" y="711"/>
                <a:ext cx="95" cy="51"/>
              </a:xfrm>
              <a:custGeom>
                <a:avLst/>
                <a:gdLst>
                  <a:gd name="T0" fmla="*/ 0 w 121"/>
                  <a:gd name="T1" fmla="*/ 54 h 54"/>
                  <a:gd name="T2" fmla="*/ 24 w 121"/>
                  <a:gd name="T3" fmla="*/ 15 h 54"/>
                  <a:gd name="T4" fmla="*/ 66 w 121"/>
                  <a:gd name="T5" fmla="*/ 0 h 54"/>
                  <a:gd name="T6" fmla="*/ 103 w 121"/>
                  <a:gd name="T7" fmla="*/ 15 h 54"/>
                  <a:gd name="T8" fmla="*/ 121 w 121"/>
                  <a:gd name="T9" fmla="*/ 5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7317" name="Freeform 21"/>
              <p:cNvSpPr>
                <a:spLocks/>
              </p:cNvSpPr>
              <p:nvPr/>
            </p:nvSpPr>
            <p:spPr bwMode="auto">
              <a:xfrm>
                <a:off x="769" y="711"/>
                <a:ext cx="94" cy="48"/>
              </a:xfrm>
              <a:custGeom>
                <a:avLst/>
                <a:gdLst>
                  <a:gd name="T0" fmla="*/ 0 w 119"/>
                  <a:gd name="T1" fmla="*/ 51 h 51"/>
                  <a:gd name="T2" fmla="*/ 17 w 119"/>
                  <a:gd name="T3" fmla="*/ 15 h 51"/>
                  <a:gd name="T4" fmla="*/ 59 w 119"/>
                  <a:gd name="T5" fmla="*/ 0 h 51"/>
                  <a:gd name="T6" fmla="*/ 96 w 119"/>
                  <a:gd name="T7" fmla="*/ 15 h 51"/>
                  <a:gd name="T8" fmla="*/ 119 w 11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7318" name="Freeform 22"/>
              <p:cNvSpPr>
                <a:spLocks/>
              </p:cNvSpPr>
              <p:nvPr/>
            </p:nvSpPr>
            <p:spPr bwMode="auto">
              <a:xfrm>
                <a:off x="863" y="711"/>
                <a:ext cx="97" cy="54"/>
              </a:xfrm>
              <a:custGeom>
                <a:avLst/>
                <a:gdLst>
                  <a:gd name="T0" fmla="*/ 0 w 123"/>
                  <a:gd name="T1" fmla="*/ 51 h 57"/>
                  <a:gd name="T2" fmla="*/ 23 w 123"/>
                  <a:gd name="T3" fmla="*/ 15 h 57"/>
                  <a:gd name="T4" fmla="*/ 65 w 123"/>
                  <a:gd name="T5" fmla="*/ 0 h 57"/>
                  <a:gd name="T6" fmla="*/ 102 w 123"/>
                  <a:gd name="T7" fmla="*/ 15 h 57"/>
                  <a:gd name="T8" fmla="*/ 123 w 123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7319" name="Text Box 23"/>
            <p:cNvSpPr txBox="1">
              <a:spLocks noChangeArrowheads="1"/>
            </p:cNvSpPr>
            <p:nvPr/>
          </p:nvSpPr>
          <p:spPr bwMode="auto">
            <a:xfrm>
              <a:off x="631" y="129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7320" name="Text Box 24"/>
            <p:cNvSpPr txBox="1">
              <a:spLocks noChangeArrowheads="1"/>
            </p:cNvSpPr>
            <p:nvPr/>
          </p:nvSpPr>
          <p:spPr bwMode="auto">
            <a:xfrm>
              <a:off x="624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7321" name="Line 25"/>
            <p:cNvSpPr>
              <a:spLocks noChangeShapeType="1"/>
            </p:cNvSpPr>
            <p:nvPr/>
          </p:nvSpPr>
          <p:spPr bwMode="auto">
            <a:xfrm>
              <a:off x="1344" y="129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22" name="Freeform 26"/>
            <p:cNvSpPr>
              <a:spLocks/>
            </p:cNvSpPr>
            <p:nvPr/>
          </p:nvSpPr>
          <p:spPr bwMode="auto">
            <a:xfrm>
              <a:off x="2016" y="1290"/>
              <a:ext cx="306" cy="6"/>
            </a:xfrm>
            <a:custGeom>
              <a:avLst/>
              <a:gdLst>
                <a:gd name="T0" fmla="*/ 0 w 306"/>
                <a:gd name="T1" fmla="*/ 6 h 6"/>
                <a:gd name="T2" fmla="*/ 306 w 30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6" h="6">
                  <a:moveTo>
                    <a:pt x="0" y="6"/>
                  </a:moveTo>
                  <a:lnTo>
                    <a:pt x="306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23" name="Text Box 27"/>
            <p:cNvSpPr txBox="1">
              <a:spLocks noChangeArrowheads="1"/>
            </p:cNvSpPr>
            <p:nvPr/>
          </p:nvSpPr>
          <p:spPr bwMode="auto">
            <a:xfrm>
              <a:off x="2352" y="139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7324" name="Text Box 28"/>
            <p:cNvSpPr txBox="1">
              <a:spLocks noChangeArrowheads="1"/>
            </p:cNvSpPr>
            <p:nvPr/>
          </p:nvSpPr>
          <p:spPr bwMode="auto">
            <a:xfrm>
              <a:off x="2352" y="18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7325" name="Text Box 29"/>
            <p:cNvSpPr txBox="1">
              <a:spLocks noChangeArrowheads="1"/>
            </p:cNvSpPr>
            <p:nvPr/>
          </p:nvSpPr>
          <p:spPr bwMode="auto">
            <a:xfrm>
              <a:off x="1392" y="124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7326" name="Text Box 30"/>
            <p:cNvSpPr txBox="1">
              <a:spLocks noChangeArrowheads="1"/>
            </p:cNvSpPr>
            <p:nvPr/>
          </p:nvSpPr>
          <p:spPr bwMode="auto">
            <a:xfrm>
              <a:off x="1996" y="12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7327" name="Freeform 31"/>
            <p:cNvSpPr>
              <a:spLocks/>
            </p:cNvSpPr>
            <p:nvPr/>
          </p:nvSpPr>
          <p:spPr bwMode="auto">
            <a:xfrm>
              <a:off x="768" y="1279"/>
              <a:ext cx="300" cy="7"/>
            </a:xfrm>
            <a:custGeom>
              <a:avLst/>
              <a:gdLst>
                <a:gd name="T0" fmla="*/ 300 w 300"/>
                <a:gd name="T1" fmla="*/ 0 h 7"/>
                <a:gd name="T2" fmla="*/ 0 w 300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7">
                  <a:moveTo>
                    <a:pt x="300" y="0"/>
                  </a:moveTo>
                  <a:lnTo>
                    <a:pt x="0" y="7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28" name="Oval 32"/>
            <p:cNvSpPr>
              <a:spLocks noChangeArrowheads="1"/>
            </p:cNvSpPr>
            <p:nvPr/>
          </p:nvSpPr>
          <p:spPr bwMode="auto">
            <a:xfrm>
              <a:off x="720" y="2160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29" name="Oval 33"/>
            <p:cNvSpPr>
              <a:spLocks noChangeArrowheads="1"/>
            </p:cNvSpPr>
            <p:nvPr/>
          </p:nvSpPr>
          <p:spPr bwMode="auto">
            <a:xfrm>
              <a:off x="700" y="1248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7330" name="Group 34"/>
          <p:cNvGrpSpPr>
            <a:grpSpLocks/>
          </p:cNvGrpSpPr>
          <p:nvPr/>
        </p:nvGrpSpPr>
        <p:grpSpPr bwMode="auto">
          <a:xfrm>
            <a:off x="4737100" y="996950"/>
            <a:ext cx="3527425" cy="1295400"/>
            <a:chOff x="3011" y="2112"/>
            <a:chExt cx="2222" cy="816"/>
          </a:xfrm>
        </p:grpSpPr>
        <p:sp>
          <p:nvSpPr>
            <p:cNvPr id="567331" name="Freeform 35"/>
            <p:cNvSpPr>
              <a:spLocks/>
            </p:cNvSpPr>
            <p:nvPr/>
          </p:nvSpPr>
          <p:spPr bwMode="auto">
            <a:xfrm>
              <a:off x="3011" y="2256"/>
              <a:ext cx="2016" cy="672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32" name="Text Box 36"/>
            <p:cNvSpPr txBox="1">
              <a:spLocks noChangeArrowheads="1"/>
            </p:cNvSpPr>
            <p:nvPr/>
          </p:nvSpPr>
          <p:spPr bwMode="auto">
            <a:xfrm>
              <a:off x="4931" y="2112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7333" name="Group 37"/>
          <p:cNvGrpSpPr>
            <a:grpSpLocks/>
          </p:cNvGrpSpPr>
          <p:nvPr/>
        </p:nvGrpSpPr>
        <p:grpSpPr bwMode="auto">
          <a:xfrm>
            <a:off x="4356100" y="377825"/>
            <a:ext cx="4364038" cy="2295525"/>
            <a:chOff x="2771" y="1722"/>
            <a:chExt cx="2749" cy="1446"/>
          </a:xfrm>
        </p:grpSpPr>
        <p:sp>
          <p:nvSpPr>
            <p:cNvPr id="567334" name="Freeform 38"/>
            <p:cNvSpPr>
              <a:spLocks/>
            </p:cNvSpPr>
            <p:nvPr/>
          </p:nvSpPr>
          <p:spPr bwMode="auto">
            <a:xfrm>
              <a:off x="3035" y="1722"/>
              <a:ext cx="1" cy="1446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35" name="Line 39"/>
            <p:cNvSpPr>
              <a:spLocks noChangeShapeType="1"/>
            </p:cNvSpPr>
            <p:nvPr/>
          </p:nvSpPr>
          <p:spPr bwMode="auto">
            <a:xfrm flipV="1">
              <a:off x="2843" y="2606"/>
              <a:ext cx="242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36" name="Text Box 40"/>
            <p:cNvSpPr txBox="1">
              <a:spLocks noChangeArrowheads="1"/>
            </p:cNvSpPr>
            <p:nvPr/>
          </p:nvSpPr>
          <p:spPr bwMode="auto">
            <a:xfrm>
              <a:off x="5171" y="2592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67337" name="Text Box 41"/>
            <p:cNvSpPr txBox="1">
              <a:spLocks noChangeArrowheads="1"/>
            </p:cNvSpPr>
            <p:nvPr/>
          </p:nvSpPr>
          <p:spPr bwMode="auto">
            <a:xfrm>
              <a:off x="2771" y="264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O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7338" name="Group 42"/>
          <p:cNvGrpSpPr>
            <a:grpSpLocks/>
          </p:cNvGrpSpPr>
          <p:nvPr/>
        </p:nvGrpSpPr>
        <p:grpSpPr bwMode="auto">
          <a:xfrm>
            <a:off x="4737100" y="1225550"/>
            <a:ext cx="3449638" cy="1143000"/>
            <a:chOff x="3011" y="2256"/>
            <a:chExt cx="2173" cy="720"/>
          </a:xfrm>
        </p:grpSpPr>
        <p:sp>
          <p:nvSpPr>
            <p:cNvPr id="567339" name="Freeform 43"/>
            <p:cNvSpPr>
              <a:spLocks/>
            </p:cNvSpPr>
            <p:nvPr/>
          </p:nvSpPr>
          <p:spPr bwMode="auto">
            <a:xfrm flipH="1">
              <a:off x="3011" y="2256"/>
              <a:ext cx="2022" cy="720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40" name="Text Box 44"/>
            <p:cNvSpPr txBox="1">
              <a:spLocks noChangeArrowheads="1"/>
            </p:cNvSpPr>
            <p:nvPr/>
          </p:nvSpPr>
          <p:spPr bwMode="auto">
            <a:xfrm>
              <a:off x="4883" y="2640"/>
              <a:ext cx="3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L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7341" name="Group 45"/>
          <p:cNvGrpSpPr>
            <a:grpSpLocks/>
          </p:cNvGrpSpPr>
          <p:nvPr/>
        </p:nvGrpSpPr>
        <p:grpSpPr bwMode="auto">
          <a:xfrm>
            <a:off x="4737100" y="1301750"/>
            <a:ext cx="3886200" cy="793750"/>
            <a:chOff x="3011" y="2304"/>
            <a:chExt cx="2448" cy="500"/>
          </a:xfrm>
        </p:grpSpPr>
        <p:sp>
          <p:nvSpPr>
            <p:cNvPr id="567342" name="Freeform 46"/>
            <p:cNvSpPr>
              <a:spLocks/>
            </p:cNvSpPr>
            <p:nvPr/>
          </p:nvSpPr>
          <p:spPr bwMode="auto">
            <a:xfrm flipH="1" flipV="1">
              <a:off x="3011" y="2400"/>
              <a:ext cx="2022" cy="404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 cap="flat" cmpd="sng">
              <a:solidFill>
                <a:srgbClr val="660033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43" name="Text Box 47"/>
            <p:cNvSpPr txBox="1">
              <a:spLocks noChangeArrowheads="1"/>
            </p:cNvSpPr>
            <p:nvPr/>
          </p:nvSpPr>
          <p:spPr bwMode="auto">
            <a:xfrm>
              <a:off x="5027" y="23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7344" name="Group 48"/>
          <p:cNvGrpSpPr>
            <a:grpSpLocks/>
          </p:cNvGrpSpPr>
          <p:nvPr/>
        </p:nvGrpSpPr>
        <p:grpSpPr bwMode="auto">
          <a:xfrm>
            <a:off x="4803775" y="311150"/>
            <a:ext cx="2719388" cy="2438400"/>
            <a:chOff x="3053" y="1680"/>
            <a:chExt cx="1713" cy="1536"/>
          </a:xfrm>
        </p:grpSpPr>
        <p:sp>
          <p:nvSpPr>
            <p:cNvPr id="567345" name="Freeform 49"/>
            <p:cNvSpPr>
              <a:spLocks/>
            </p:cNvSpPr>
            <p:nvPr/>
          </p:nvSpPr>
          <p:spPr bwMode="auto">
            <a:xfrm>
              <a:off x="3053" y="1968"/>
              <a:ext cx="870" cy="1248"/>
            </a:xfrm>
            <a:custGeom>
              <a:avLst/>
              <a:gdLst>
                <a:gd name="T0" fmla="*/ 0 w 870"/>
                <a:gd name="T1" fmla="*/ 630 h 1248"/>
                <a:gd name="T2" fmla="*/ 35 w 870"/>
                <a:gd name="T3" fmla="*/ 423 h 1248"/>
                <a:gd name="T4" fmla="*/ 73 w 870"/>
                <a:gd name="T5" fmla="*/ 240 h 1248"/>
                <a:gd name="T6" fmla="*/ 128 w 870"/>
                <a:gd name="T7" fmla="*/ 81 h 1248"/>
                <a:gd name="T8" fmla="*/ 181 w 870"/>
                <a:gd name="T9" fmla="*/ 12 h 1248"/>
                <a:gd name="T10" fmla="*/ 236 w 870"/>
                <a:gd name="T11" fmla="*/ 63 h 1248"/>
                <a:gd name="T12" fmla="*/ 312 w 870"/>
                <a:gd name="T13" fmla="*/ 345 h 1248"/>
                <a:gd name="T14" fmla="*/ 361 w 870"/>
                <a:gd name="T15" fmla="*/ 606 h 1248"/>
                <a:gd name="T16" fmla="*/ 405 w 870"/>
                <a:gd name="T17" fmla="*/ 905 h 1248"/>
                <a:gd name="T18" fmla="*/ 455 w 870"/>
                <a:gd name="T19" fmla="*/ 1134 h 1248"/>
                <a:gd name="T20" fmla="*/ 525 w 870"/>
                <a:gd name="T21" fmla="*/ 1239 h 1248"/>
                <a:gd name="T22" fmla="*/ 600 w 870"/>
                <a:gd name="T23" fmla="*/ 1075 h 1248"/>
                <a:gd name="T24" fmla="*/ 704 w 870"/>
                <a:gd name="T25" fmla="*/ 600 h 1248"/>
                <a:gd name="T26" fmla="*/ 739 w 870"/>
                <a:gd name="T27" fmla="*/ 378 h 1248"/>
                <a:gd name="T28" fmla="*/ 813 w 870"/>
                <a:gd name="T29" fmla="*/ 66 h 1248"/>
                <a:gd name="T30" fmla="*/ 862 w 870"/>
                <a:gd name="T31" fmla="*/ 9 h 1248"/>
                <a:gd name="T32" fmla="*/ 859 w 87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0" h="1248">
                  <a:moveTo>
                    <a:pt x="0" y="630"/>
                  </a:moveTo>
                  <a:cubicBezTo>
                    <a:pt x="6" y="597"/>
                    <a:pt x="23" y="488"/>
                    <a:pt x="35" y="423"/>
                  </a:cubicBezTo>
                  <a:cubicBezTo>
                    <a:pt x="47" y="358"/>
                    <a:pt x="57" y="297"/>
                    <a:pt x="73" y="240"/>
                  </a:cubicBezTo>
                  <a:cubicBezTo>
                    <a:pt x="89" y="183"/>
                    <a:pt x="111" y="119"/>
                    <a:pt x="128" y="81"/>
                  </a:cubicBezTo>
                  <a:cubicBezTo>
                    <a:pt x="146" y="43"/>
                    <a:pt x="163" y="15"/>
                    <a:pt x="181" y="12"/>
                  </a:cubicBezTo>
                  <a:cubicBezTo>
                    <a:pt x="198" y="9"/>
                    <a:pt x="215" y="8"/>
                    <a:pt x="236" y="63"/>
                  </a:cubicBezTo>
                  <a:cubicBezTo>
                    <a:pt x="257" y="118"/>
                    <a:pt x="291" y="255"/>
                    <a:pt x="312" y="345"/>
                  </a:cubicBezTo>
                  <a:cubicBezTo>
                    <a:pt x="332" y="435"/>
                    <a:pt x="346" y="513"/>
                    <a:pt x="361" y="606"/>
                  </a:cubicBezTo>
                  <a:cubicBezTo>
                    <a:pt x="377" y="699"/>
                    <a:pt x="389" y="817"/>
                    <a:pt x="405" y="905"/>
                  </a:cubicBezTo>
                  <a:cubicBezTo>
                    <a:pt x="421" y="993"/>
                    <a:pt x="435" y="1078"/>
                    <a:pt x="455" y="1134"/>
                  </a:cubicBezTo>
                  <a:cubicBezTo>
                    <a:pt x="476" y="1189"/>
                    <a:pt x="501" y="1248"/>
                    <a:pt x="525" y="1239"/>
                  </a:cubicBezTo>
                  <a:cubicBezTo>
                    <a:pt x="550" y="1229"/>
                    <a:pt x="570" y="1181"/>
                    <a:pt x="600" y="1075"/>
                  </a:cubicBezTo>
                  <a:cubicBezTo>
                    <a:pt x="630" y="969"/>
                    <a:pt x="681" y="716"/>
                    <a:pt x="704" y="600"/>
                  </a:cubicBezTo>
                  <a:cubicBezTo>
                    <a:pt x="727" y="484"/>
                    <a:pt x="720" y="467"/>
                    <a:pt x="739" y="378"/>
                  </a:cubicBezTo>
                  <a:cubicBezTo>
                    <a:pt x="757" y="289"/>
                    <a:pt x="792" y="127"/>
                    <a:pt x="813" y="66"/>
                  </a:cubicBezTo>
                  <a:cubicBezTo>
                    <a:pt x="833" y="5"/>
                    <a:pt x="854" y="18"/>
                    <a:pt x="862" y="9"/>
                  </a:cubicBezTo>
                  <a:cubicBezTo>
                    <a:pt x="870" y="0"/>
                    <a:pt x="859" y="9"/>
                    <a:pt x="859" y="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46" name="Freeform 50"/>
            <p:cNvSpPr>
              <a:spLocks/>
            </p:cNvSpPr>
            <p:nvPr/>
          </p:nvSpPr>
          <p:spPr bwMode="auto">
            <a:xfrm flipH="1" flipV="1">
              <a:off x="3923" y="1968"/>
              <a:ext cx="843" cy="1248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47" name="Text Box 51"/>
            <p:cNvSpPr txBox="1">
              <a:spLocks noChangeArrowheads="1"/>
            </p:cNvSpPr>
            <p:nvPr/>
          </p:nvSpPr>
          <p:spPr bwMode="auto">
            <a:xfrm>
              <a:off x="3779" y="1680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 dirty="0" err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1" i="1" baseline="-25000" dirty="0" err="1">
                  <a:latin typeface="Times New Roman" panose="02020603050405020304" pitchFamily="18" charset="0"/>
                </a:rPr>
                <a:t>L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7348" name="Group 52"/>
          <p:cNvGrpSpPr>
            <a:grpSpLocks/>
          </p:cNvGrpSpPr>
          <p:nvPr/>
        </p:nvGrpSpPr>
        <p:grpSpPr bwMode="auto">
          <a:xfrm>
            <a:off x="4803775" y="311150"/>
            <a:ext cx="2719388" cy="2057400"/>
            <a:chOff x="3053" y="1680"/>
            <a:chExt cx="1713" cy="1296"/>
          </a:xfrm>
        </p:grpSpPr>
        <p:sp>
          <p:nvSpPr>
            <p:cNvPr id="567349" name="Freeform 53"/>
            <p:cNvSpPr>
              <a:spLocks/>
            </p:cNvSpPr>
            <p:nvPr/>
          </p:nvSpPr>
          <p:spPr bwMode="auto">
            <a:xfrm flipV="1">
              <a:off x="3053" y="2256"/>
              <a:ext cx="870" cy="720"/>
            </a:xfrm>
            <a:custGeom>
              <a:avLst/>
              <a:gdLst>
                <a:gd name="T0" fmla="*/ 0 w 870"/>
                <a:gd name="T1" fmla="*/ 630 h 1248"/>
                <a:gd name="T2" fmla="*/ 35 w 870"/>
                <a:gd name="T3" fmla="*/ 423 h 1248"/>
                <a:gd name="T4" fmla="*/ 73 w 870"/>
                <a:gd name="T5" fmla="*/ 240 h 1248"/>
                <a:gd name="T6" fmla="*/ 128 w 870"/>
                <a:gd name="T7" fmla="*/ 81 h 1248"/>
                <a:gd name="T8" fmla="*/ 181 w 870"/>
                <a:gd name="T9" fmla="*/ 12 h 1248"/>
                <a:gd name="T10" fmla="*/ 236 w 870"/>
                <a:gd name="T11" fmla="*/ 63 h 1248"/>
                <a:gd name="T12" fmla="*/ 312 w 870"/>
                <a:gd name="T13" fmla="*/ 345 h 1248"/>
                <a:gd name="T14" fmla="*/ 361 w 870"/>
                <a:gd name="T15" fmla="*/ 606 h 1248"/>
                <a:gd name="T16" fmla="*/ 405 w 870"/>
                <a:gd name="T17" fmla="*/ 905 h 1248"/>
                <a:gd name="T18" fmla="*/ 455 w 870"/>
                <a:gd name="T19" fmla="*/ 1134 h 1248"/>
                <a:gd name="T20" fmla="*/ 525 w 870"/>
                <a:gd name="T21" fmla="*/ 1239 h 1248"/>
                <a:gd name="T22" fmla="*/ 600 w 870"/>
                <a:gd name="T23" fmla="*/ 1075 h 1248"/>
                <a:gd name="T24" fmla="*/ 704 w 870"/>
                <a:gd name="T25" fmla="*/ 600 h 1248"/>
                <a:gd name="T26" fmla="*/ 739 w 870"/>
                <a:gd name="T27" fmla="*/ 378 h 1248"/>
                <a:gd name="T28" fmla="*/ 813 w 870"/>
                <a:gd name="T29" fmla="*/ 66 h 1248"/>
                <a:gd name="T30" fmla="*/ 862 w 870"/>
                <a:gd name="T31" fmla="*/ 9 h 1248"/>
                <a:gd name="T32" fmla="*/ 859 w 87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0" h="1248">
                  <a:moveTo>
                    <a:pt x="0" y="630"/>
                  </a:moveTo>
                  <a:cubicBezTo>
                    <a:pt x="6" y="597"/>
                    <a:pt x="23" y="488"/>
                    <a:pt x="35" y="423"/>
                  </a:cubicBezTo>
                  <a:cubicBezTo>
                    <a:pt x="47" y="358"/>
                    <a:pt x="57" y="297"/>
                    <a:pt x="73" y="240"/>
                  </a:cubicBezTo>
                  <a:cubicBezTo>
                    <a:pt x="89" y="183"/>
                    <a:pt x="111" y="119"/>
                    <a:pt x="128" y="81"/>
                  </a:cubicBezTo>
                  <a:cubicBezTo>
                    <a:pt x="146" y="43"/>
                    <a:pt x="163" y="15"/>
                    <a:pt x="181" y="12"/>
                  </a:cubicBezTo>
                  <a:cubicBezTo>
                    <a:pt x="198" y="9"/>
                    <a:pt x="215" y="8"/>
                    <a:pt x="236" y="63"/>
                  </a:cubicBezTo>
                  <a:cubicBezTo>
                    <a:pt x="257" y="118"/>
                    <a:pt x="291" y="255"/>
                    <a:pt x="312" y="345"/>
                  </a:cubicBezTo>
                  <a:cubicBezTo>
                    <a:pt x="332" y="435"/>
                    <a:pt x="346" y="513"/>
                    <a:pt x="361" y="606"/>
                  </a:cubicBezTo>
                  <a:cubicBezTo>
                    <a:pt x="377" y="699"/>
                    <a:pt x="389" y="817"/>
                    <a:pt x="405" y="905"/>
                  </a:cubicBezTo>
                  <a:cubicBezTo>
                    <a:pt x="421" y="993"/>
                    <a:pt x="435" y="1078"/>
                    <a:pt x="455" y="1134"/>
                  </a:cubicBezTo>
                  <a:cubicBezTo>
                    <a:pt x="476" y="1189"/>
                    <a:pt x="501" y="1248"/>
                    <a:pt x="525" y="1239"/>
                  </a:cubicBezTo>
                  <a:cubicBezTo>
                    <a:pt x="550" y="1229"/>
                    <a:pt x="570" y="1181"/>
                    <a:pt x="600" y="1075"/>
                  </a:cubicBezTo>
                  <a:cubicBezTo>
                    <a:pt x="630" y="969"/>
                    <a:pt x="681" y="716"/>
                    <a:pt x="704" y="600"/>
                  </a:cubicBezTo>
                  <a:cubicBezTo>
                    <a:pt x="727" y="484"/>
                    <a:pt x="720" y="467"/>
                    <a:pt x="739" y="378"/>
                  </a:cubicBezTo>
                  <a:cubicBezTo>
                    <a:pt x="757" y="289"/>
                    <a:pt x="792" y="127"/>
                    <a:pt x="813" y="66"/>
                  </a:cubicBezTo>
                  <a:cubicBezTo>
                    <a:pt x="833" y="5"/>
                    <a:pt x="854" y="18"/>
                    <a:pt x="862" y="9"/>
                  </a:cubicBezTo>
                  <a:cubicBezTo>
                    <a:pt x="870" y="0"/>
                    <a:pt x="859" y="9"/>
                    <a:pt x="859" y="9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50" name="Freeform 54"/>
            <p:cNvSpPr>
              <a:spLocks/>
            </p:cNvSpPr>
            <p:nvPr/>
          </p:nvSpPr>
          <p:spPr bwMode="auto">
            <a:xfrm flipH="1">
              <a:off x="3923" y="2256"/>
              <a:ext cx="843" cy="720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51" name="Text Box 55"/>
            <p:cNvSpPr txBox="1">
              <a:spLocks noChangeArrowheads="1"/>
            </p:cNvSpPr>
            <p:nvPr/>
          </p:nvSpPr>
          <p:spPr bwMode="auto">
            <a:xfrm>
              <a:off x="4163" y="1680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7352" name="Line 56"/>
            <p:cNvSpPr>
              <a:spLocks noChangeShapeType="1"/>
            </p:cNvSpPr>
            <p:nvPr/>
          </p:nvSpPr>
          <p:spPr bwMode="auto">
            <a:xfrm>
              <a:off x="4307" y="196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353" name="Text Box 57"/>
          <p:cNvSpPr txBox="1">
            <a:spLocks noChangeArrowheads="1"/>
          </p:cNvSpPr>
          <p:nvPr/>
        </p:nvSpPr>
        <p:spPr bwMode="auto">
          <a:xfrm>
            <a:off x="566738" y="2825750"/>
            <a:ext cx="803751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当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发出功率时，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刚好吸收功率，因此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的无功具有互相补偿的作用。通常说，</a:t>
            </a:r>
            <a:r>
              <a:rPr kumimoji="1" lang="en-US" altLang="zh-CN" sz="2400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吸收无功、</a:t>
            </a:r>
            <a:r>
              <a:rPr kumimoji="1" lang="en-US" altLang="zh-CN" sz="2400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发出无功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67354" name="Text Box 58"/>
          <p:cNvSpPr txBox="1">
            <a:spLocks noChangeArrowheads="1"/>
          </p:cNvSpPr>
          <p:nvPr/>
        </p:nvSpPr>
        <p:spPr bwMode="auto">
          <a:xfrm>
            <a:off x="323850" y="3933825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无功的物理意义：</a:t>
            </a:r>
          </a:p>
        </p:txBody>
      </p:sp>
      <p:graphicFrame>
        <p:nvGraphicFramePr>
          <p:cNvPr id="567355" name="Object 59"/>
          <p:cNvGraphicFramePr>
            <a:graphicFrameLocks noChangeAspect="1"/>
          </p:cNvGraphicFramePr>
          <p:nvPr/>
        </p:nvGraphicFramePr>
        <p:xfrm>
          <a:off x="1401763" y="4357688"/>
          <a:ext cx="30686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0" name="公式" r:id="rId4" imgW="1269720" imgH="228600" progId="Equation.3">
                  <p:embed/>
                </p:oleObj>
              </mc:Choice>
              <mc:Fallback>
                <p:oleObj name="公式" r:id="rId4" imgW="1269720" imgH="228600" progId="Equation.3">
                  <p:embed/>
                  <p:pic>
                    <p:nvPicPr>
                      <p:cNvPr id="56735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357688"/>
                        <a:ext cx="30686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56" name="Object 60"/>
          <p:cNvGraphicFramePr>
            <a:graphicFrameLocks noChangeAspect="1"/>
          </p:cNvGraphicFramePr>
          <p:nvPr/>
        </p:nvGraphicFramePr>
        <p:xfrm>
          <a:off x="4549775" y="4183063"/>
          <a:ext cx="24860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1" name="公式" r:id="rId6" imgW="1028520" imgH="406080" progId="Equation.3">
                  <p:embed/>
                </p:oleObj>
              </mc:Choice>
              <mc:Fallback>
                <p:oleObj name="公式" r:id="rId6" imgW="1028520" imgH="406080" progId="Equation.3">
                  <p:embed/>
                  <p:pic>
                    <p:nvPicPr>
                      <p:cNvPr id="56735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4183063"/>
                        <a:ext cx="24860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57" name="Object 61"/>
          <p:cNvGraphicFramePr>
            <a:graphicFrameLocks noChangeAspect="1"/>
          </p:cNvGraphicFramePr>
          <p:nvPr/>
        </p:nvGraphicFramePr>
        <p:xfrm>
          <a:off x="2192338" y="4983163"/>
          <a:ext cx="19034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2" name="公式" r:id="rId8" imgW="787320" imgH="406080" progId="Equation.3">
                  <p:embed/>
                </p:oleObj>
              </mc:Choice>
              <mc:Fallback>
                <p:oleObj name="公式" r:id="rId8" imgW="787320" imgH="406080" progId="Equation.3">
                  <p:embed/>
                  <p:pic>
                    <p:nvPicPr>
                      <p:cNvPr id="56735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4983163"/>
                        <a:ext cx="19034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58" name="Object 62"/>
          <p:cNvGraphicFramePr>
            <a:graphicFrameLocks noChangeAspect="1"/>
          </p:cNvGraphicFramePr>
          <p:nvPr/>
        </p:nvGraphicFramePr>
        <p:xfrm>
          <a:off x="4333875" y="5024438"/>
          <a:ext cx="16287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3" name="Equation" r:id="rId10" imgW="672840" imgH="406080" progId="Equation.DSMT4">
                  <p:embed/>
                </p:oleObj>
              </mc:Choice>
              <mc:Fallback>
                <p:oleObj name="Equation" r:id="rId10" imgW="672840" imgH="406080" progId="Equation.DSMT4">
                  <p:embed/>
                  <p:pic>
                    <p:nvPicPr>
                      <p:cNvPr id="56735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5024438"/>
                        <a:ext cx="16287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9" name="Text Box 63"/>
          <p:cNvSpPr txBox="1">
            <a:spLocks noChangeArrowheads="1"/>
          </p:cNvSpPr>
          <p:nvPr/>
        </p:nvSpPr>
        <p:spPr bwMode="auto">
          <a:xfrm>
            <a:off x="1403350" y="6021388"/>
            <a:ext cx="539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反映电源与负载之间交换能量的速率。</a:t>
            </a:r>
          </a:p>
        </p:txBody>
      </p:sp>
    </p:spTree>
    <p:extLst>
      <p:ext uri="{BB962C8B-B14F-4D97-AF65-F5344CB8AC3E}">
        <p14:creationId xmlns:p14="http://schemas.microsoft.com/office/powerpoint/2010/main" val="61028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7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53" grpId="0" autoUpdateAnimBg="0"/>
      <p:bldP spid="567354" grpId="0" build="p" autoUpdateAnimBg="0"/>
      <p:bldP spid="5673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84438" y="414200"/>
            <a:ext cx="352742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600" dirty="0"/>
              <a:t>11.5  </a:t>
            </a:r>
            <a:r>
              <a:rPr kumimoji="1" lang="zh-CN" altLang="en-US" sz="3600" dirty="0"/>
              <a:t>复功率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5288" y="1050459"/>
            <a:ext cx="2065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/>
              <a:t>1. </a:t>
            </a:r>
            <a:r>
              <a:rPr kumimoji="1" lang="zh-CN" altLang="en-US" sz="2800" dirty="0"/>
              <a:t>复功率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39082"/>
              </p:ext>
            </p:extLst>
          </p:nvPr>
        </p:nvGraphicFramePr>
        <p:xfrm>
          <a:off x="827088" y="1700213"/>
          <a:ext cx="7600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" name="公式" r:id="rId3" imgW="3555720" imgH="241200" progId="Equation.3">
                  <p:embed/>
                </p:oleObj>
              </mc:Choice>
              <mc:Fallback>
                <p:oleObj name="公式" r:id="rId3" imgW="3555720" imgH="241200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7600950" cy="4921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71593"/>
              </p:ext>
            </p:extLst>
          </p:nvPr>
        </p:nvGraphicFramePr>
        <p:xfrm>
          <a:off x="4432347" y="2414405"/>
          <a:ext cx="3159032" cy="606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4" name="公式" r:id="rId5" imgW="1434960" imgH="241200" progId="Equation.3">
                  <p:embed/>
                </p:oleObj>
              </mc:Choice>
              <mc:Fallback>
                <p:oleObj name="公式" r:id="rId5" imgW="1434960" imgH="241200" progId="Equation.3">
                  <p:embed/>
                  <p:pic>
                    <p:nvPicPr>
                      <p:cNvPr id="14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47" y="2414405"/>
                        <a:ext cx="3159032" cy="60689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bg1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555174" y="2304061"/>
            <a:ext cx="2161039" cy="1655164"/>
            <a:chOff x="486" y="1344"/>
            <a:chExt cx="1261" cy="960"/>
          </a:xfrm>
        </p:grpSpPr>
        <p:graphicFrame>
          <p:nvGraphicFramePr>
            <p:cNvPr id="1435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61990"/>
                </p:ext>
              </p:extLst>
            </p:nvPr>
          </p:nvGraphicFramePr>
          <p:xfrm>
            <a:off x="486" y="1824"/>
            <a:ext cx="23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95" name="Equation" r:id="rId7" imgW="164880" imgH="203040" progId="Equation.DSMT4">
                    <p:embed/>
                  </p:oleObj>
                </mc:Choice>
                <mc:Fallback>
                  <p:oleObj name="Equation" r:id="rId7" imgW="164880" imgH="203040" progId="Equation.DSMT4">
                    <p:embed/>
                    <p:pic>
                      <p:nvPicPr>
                        <p:cNvPr id="1435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" y="1824"/>
                          <a:ext cx="23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1902044"/>
                </p:ext>
              </p:extLst>
            </p:nvPr>
          </p:nvGraphicFramePr>
          <p:xfrm>
            <a:off x="895" y="1344"/>
            <a:ext cx="1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96" name="Equation" r:id="rId9" imgW="126720" imgH="190440" progId="Equation.DSMT4">
                    <p:embed/>
                  </p:oleObj>
                </mc:Choice>
                <mc:Fallback>
                  <p:oleObj name="Equation" r:id="rId9" imgW="126720" imgH="190440" progId="Equation.DSMT4">
                    <p:embed/>
                    <p:pic>
                      <p:nvPicPr>
                        <p:cNvPr id="1435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1344"/>
                          <a:ext cx="15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315" y="1584"/>
              <a:ext cx="432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负</a:t>
              </a:r>
            </a:p>
            <a:p>
              <a:pPr algn="ctr"/>
              <a:r>
                <a:rPr kumimoji="1"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载</a:t>
              </a:r>
            </a:p>
          </p:txBody>
        </p:sp>
        <p:sp>
          <p:nvSpPr>
            <p:cNvPr id="14354" name="Freeform 18"/>
            <p:cNvSpPr>
              <a:spLocks/>
            </p:cNvSpPr>
            <p:nvPr/>
          </p:nvSpPr>
          <p:spPr bwMode="auto">
            <a:xfrm>
              <a:off x="773" y="2184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835" y="16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501" y="1528"/>
              <a:ext cx="22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513" y="1960"/>
              <a:ext cx="21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725" y="2160"/>
              <a:ext cx="48" cy="4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359" name="Freeform 23"/>
            <p:cNvSpPr>
              <a:spLocks/>
            </p:cNvSpPr>
            <p:nvPr/>
          </p:nvSpPr>
          <p:spPr bwMode="auto">
            <a:xfrm>
              <a:off x="773" y="1704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725" y="1680"/>
              <a:ext cx="48" cy="4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3203575" y="2349500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定义：</a:t>
            </a: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757934"/>
              </p:ext>
            </p:extLst>
          </p:nvPr>
        </p:nvGraphicFramePr>
        <p:xfrm>
          <a:off x="4194175" y="3279775"/>
          <a:ext cx="45434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7" name="Equation" r:id="rId11" imgW="2133360" imgH="482400" progId="Equation.DSMT4">
                  <p:embed/>
                </p:oleObj>
              </mc:Choice>
              <mc:Fallback>
                <p:oleObj name="Equation" r:id="rId11" imgW="2133360" imgH="482400" progId="Equation.DSMT4">
                  <p:embed/>
                  <p:pic>
                    <p:nvPicPr>
                      <p:cNvPr id="143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3279775"/>
                        <a:ext cx="45434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2987675" y="3500438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588316"/>
              </p:ext>
            </p:extLst>
          </p:nvPr>
        </p:nvGraphicFramePr>
        <p:xfrm>
          <a:off x="1314450" y="4913313"/>
          <a:ext cx="64881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8" name="Equation" r:id="rId13" imgW="3124080" imgH="228600" progId="Equation.DSMT4">
                  <p:embed/>
                </p:oleObj>
              </mc:Choice>
              <mc:Fallback>
                <p:oleObj name="Equation" r:id="rId13" imgW="3124080" imgH="228600" progId="Equation.DSMT4">
                  <p:embed/>
                  <p:pic>
                    <p:nvPicPr>
                      <p:cNvPr id="143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913313"/>
                        <a:ext cx="64881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755650" y="4149725"/>
            <a:ext cx="251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也可表示为：</a:t>
            </a:r>
          </a:p>
        </p:txBody>
      </p:sp>
      <p:graphicFrame>
        <p:nvGraphicFramePr>
          <p:cNvPr id="143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22082"/>
              </p:ext>
            </p:extLst>
          </p:nvPr>
        </p:nvGraphicFramePr>
        <p:xfrm>
          <a:off x="892175" y="5370513"/>
          <a:ext cx="60626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9" name="Equation" r:id="rId15" imgW="2628720" imgH="507960" progId="Equation.DSMT4">
                  <p:embed/>
                </p:oleObj>
              </mc:Choice>
              <mc:Fallback>
                <p:oleObj name="Equation" r:id="rId15" imgW="2628720" imgH="507960" progId="Equation.DSMT4">
                  <p:embed/>
                  <p:pic>
                    <p:nvPicPr>
                      <p:cNvPr id="143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5370513"/>
                        <a:ext cx="60626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D73E43F-9CD9-4874-B7B8-20E50CF5BC80}"/>
              </a:ext>
            </a:extLst>
          </p:cNvPr>
          <p:cNvSpPr txBox="1"/>
          <p:nvPr/>
        </p:nvSpPr>
        <p:spPr>
          <a:xfrm>
            <a:off x="7674935" y="2489419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伏安</a:t>
            </a:r>
          </a:p>
        </p:txBody>
      </p:sp>
    </p:spTree>
    <p:extLst>
      <p:ext uri="{BB962C8B-B14F-4D97-AF65-F5344CB8AC3E}">
        <p14:creationId xmlns:p14="http://schemas.microsoft.com/office/powerpoint/2010/main" val="45535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61" grpId="0"/>
      <p:bldP spid="1436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08080"/>
              </p:ext>
            </p:extLst>
          </p:nvPr>
        </p:nvGraphicFramePr>
        <p:xfrm>
          <a:off x="2320684" y="5771707"/>
          <a:ext cx="4903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0" name="Equation" r:id="rId3" imgW="2361960" imgH="228600" progId="Equation.DSMT4">
                  <p:embed/>
                </p:oleObj>
              </mc:Choice>
              <mc:Fallback>
                <p:oleObj name="Equation" r:id="rId3" imgW="2361960" imgH="228600" progId="Equation.DSMT4">
                  <p:embed/>
                  <p:pic>
                    <p:nvPicPr>
                      <p:cNvPr id="1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684" y="5771707"/>
                        <a:ext cx="4903788" cy="4333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36155"/>
              </p:ext>
            </p:extLst>
          </p:nvPr>
        </p:nvGraphicFramePr>
        <p:xfrm>
          <a:off x="3817938" y="5080000"/>
          <a:ext cx="4292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1" name="Equation" r:id="rId5" imgW="1815840" imgH="228600" progId="Equation.DSMT4">
                  <p:embed/>
                </p:oleObj>
              </mc:Choice>
              <mc:Fallback>
                <p:oleObj name="Equation" r:id="rId5" imgW="1815840" imgH="228600" progId="Equation.DSMT4">
                  <p:embed/>
                  <p:pic>
                    <p:nvPicPr>
                      <p:cNvPr id="13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5080000"/>
                        <a:ext cx="4292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450851" y="349482"/>
            <a:ext cx="108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 dirty="0">
                <a:latin typeface="Times New Roman" panose="02020603050405020304" pitchFamily="18" charset="0"/>
                <a:ea typeface="华文行楷" panose="02010800040101010101" pitchFamily="2" charset="-122"/>
              </a:rPr>
              <a:t>结论  </a:t>
            </a:r>
          </a:p>
        </p:txBody>
      </p:sp>
      <p:grpSp>
        <p:nvGrpSpPr>
          <p:cNvPr id="13346" name="Group 34"/>
          <p:cNvGrpSpPr>
            <a:grpSpLocks/>
          </p:cNvGrpSpPr>
          <p:nvPr/>
        </p:nvGrpSpPr>
        <p:grpSpPr bwMode="auto">
          <a:xfrm>
            <a:off x="738188" y="975609"/>
            <a:ext cx="8264526" cy="523876"/>
            <a:chOff x="465" y="671"/>
            <a:chExt cx="5206" cy="330"/>
          </a:xfrm>
        </p:grpSpPr>
        <p:graphicFrame>
          <p:nvGraphicFramePr>
            <p:cNvPr id="133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9022986"/>
                </p:ext>
              </p:extLst>
            </p:nvPr>
          </p:nvGraphicFramePr>
          <p:xfrm>
            <a:off x="757" y="709"/>
            <a:ext cx="22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02" name="Equation" r:id="rId7" imgW="152280" imgH="203040" progId="Equation.DSMT4">
                    <p:embed/>
                  </p:oleObj>
                </mc:Choice>
                <mc:Fallback>
                  <p:oleObj name="Equation" r:id="rId7" imgW="152280" imgH="203040" progId="Equation.DSMT4">
                    <p:embed/>
                    <p:pic>
                      <p:nvPicPr>
                        <p:cNvPr id="133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709"/>
                          <a:ext cx="22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4" name="Rectangle 32"/>
            <p:cNvSpPr>
              <a:spLocks noChangeArrowheads="1"/>
            </p:cNvSpPr>
            <p:nvPr/>
          </p:nvSpPr>
          <p:spPr bwMode="auto">
            <a:xfrm>
              <a:off x="465" y="671"/>
              <a:ext cx="52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AutoNum type="circleNumDbPlain"/>
              </a:pPr>
              <a:r>
                <a:rPr kumimoji="1" lang="en-US" altLang="zh-CN" sz="2800" dirty="0">
                  <a:latin typeface="宋体" panose="02010600030101010101" pitchFamily="2" charset="-122"/>
                </a:rPr>
                <a:t>   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是复数，而不是相量，它不对应任何正弦量；</a:t>
              </a:r>
            </a:p>
          </p:txBody>
        </p:sp>
      </p:grpSp>
      <p:graphicFrame>
        <p:nvGraphicFramePr>
          <p:cNvPr id="133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833799"/>
              </p:ext>
            </p:extLst>
          </p:nvPr>
        </p:nvGraphicFramePr>
        <p:xfrm>
          <a:off x="1158875" y="3656013"/>
          <a:ext cx="1714500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3" name="Equation" r:id="rId9" imgW="761760" imgH="888840" progId="Equation.DSMT4">
                  <p:embed/>
                </p:oleObj>
              </mc:Choice>
              <mc:Fallback>
                <p:oleObj name="Equation" r:id="rId9" imgW="761760" imgH="888840" progId="Equation.DSMT4">
                  <p:embed/>
                  <p:pic>
                    <p:nvPicPr>
                      <p:cNvPr id="1335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656013"/>
                        <a:ext cx="1714500" cy="20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3059113" y="4418896"/>
            <a:ext cx="79057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graphicFrame>
        <p:nvGraphicFramePr>
          <p:cNvPr id="133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104145"/>
              </p:ext>
            </p:extLst>
          </p:nvPr>
        </p:nvGraphicFramePr>
        <p:xfrm>
          <a:off x="4067175" y="3842633"/>
          <a:ext cx="45529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4" name="公式" r:id="rId11" imgW="1892160" imgH="444240" progId="Equation.3">
                  <p:embed/>
                </p:oleObj>
              </mc:Choice>
              <mc:Fallback>
                <p:oleObj name="公式" r:id="rId11" imgW="1892160" imgH="444240" progId="Equation.3">
                  <p:embed/>
                  <p:pic>
                    <p:nvPicPr>
                      <p:cNvPr id="1335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842633"/>
                        <a:ext cx="4552950" cy="10683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1116013" y="5647621"/>
            <a:ext cx="108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 dirty="0">
                <a:latin typeface="Times New Roman" panose="02020603050405020304" pitchFamily="18" charset="0"/>
                <a:ea typeface="华文行楷" panose="02010800040101010101" pitchFamily="2" charset="-122"/>
              </a:rPr>
              <a:t>注意  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11188" y="1507421"/>
            <a:ext cx="8220080" cy="1127125"/>
            <a:chOff x="385" y="985"/>
            <a:chExt cx="5178" cy="710"/>
          </a:xfrm>
        </p:grpSpPr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665" y="985"/>
              <a:ext cx="4898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en-US" altLang="zh-CN" sz="2800" dirty="0">
                  <a:latin typeface="宋体" panose="02010600030101010101" pitchFamily="2" charset="-122"/>
                </a:rPr>
                <a:t>    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把 </a:t>
              </a:r>
              <a:r>
                <a:rPr kumimoji="1" lang="en-US" altLang="zh-CN" sz="2800" b="0" i="1" dirty="0">
                  <a:latin typeface="宋体" panose="02010600030101010101" pitchFamily="2" charset="-122"/>
                </a:rPr>
                <a:t>P</a:t>
              </a:r>
              <a:r>
                <a:rPr kumimoji="1" lang="zh-CN" altLang="en-US" sz="2800" b="0" i="1" dirty="0">
                  <a:latin typeface="宋体" panose="02010600030101010101" pitchFamily="2" charset="-122"/>
                </a:rPr>
                <a:t>、</a:t>
              </a:r>
              <a:r>
                <a:rPr kumimoji="1" lang="en-US" altLang="zh-CN" sz="2800" b="0" i="1" dirty="0">
                  <a:latin typeface="宋体" panose="02010600030101010101" pitchFamily="2" charset="-122"/>
                </a:rPr>
                <a:t>Q</a:t>
              </a:r>
              <a:r>
                <a:rPr kumimoji="1" lang="zh-CN" altLang="en-US" sz="2800" b="0" i="1" dirty="0">
                  <a:latin typeface="宋体" panose="02010600030101010101" pitchFamily="2" charset="-122"/>
                </a:rPr>
                <a:t>、</a:t>
              </a:r>
              <a:r>
                <a:rPr kumimoji="1" lang="en-US" altLang="zh-CN" sz="2800" b="0" i="1" dirty="0">
                  <a:latin typeface="宋体" panose="02010600030101010101" pitchFamily="2" charset="-122"/>
                </a:rPr>
                <a:t>S 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联系在一起，它的实部是有功功率，虚部是无功功率，模是视在功率；</a:t>
              </a:r>
            </a:p>
          </p:txBody>
        </p:sp>
        <p:graphicFrame>
          <p:nvGraphicFramePr>
            <p:cNvPr id="133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9142250"/>
                </p:ext>
              </p:extLst>
            </p:nvPr>
          </p:nvGraphicFramePr>
          <p:xfrm>
            <a:off x="739" y="1061"/>
            <a:ext cx="22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05" name="Equation" r:id="rId13" imgW="152280" imgH="203040" progId="Equation.DSMT4">
                    <p:embed/>
                  </p:oleObj>
                </mc:Choice>
                <mc:Fallback>
                  <p:oleObj name="Equation" r:id="rId13" imgW="152280" imgH="203040" progId="Equation.DSMT4">
                    <p:embed/>
                    <p:pic>
                      <p:nvPicPr>
                        <p:cNvPr id="1332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1061"/>
                          <a:ext cx="22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0" name="Text Box 48"/>
            <p:cNvSpPr txBox="1">
              <a:spLocks noChangeArrowheads="1"/>
            </p:cNvSpPr>
            <p:nvPr/>
          </p:nvSpPr>
          <p:spPr bwMode="auto">
            <a:xfrm>
              <a:off x="385" y="102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ym typeface="Wingdings" panose="05000000000000000000" pitchFamily="2" charset="2"/>
                </a:rPr>
                <a:t></a:t>
              </a:r>
            </a:p>
          </p:txBody>
        </p:sp>
      </p:grpSp>
      <p:grpSp>
        <p:nvGrpSpPr>
          <p:cNvPr id="13364" name="Group 52"/>
          <p:cNvGrpSpPr>
            <a:grpSpLocks/>
          </p:cNvGrpSpPr>
          <p:nvPr/>
        </p:nvGrpSpPr>
        <p:grpSpPr bwMode="auto">
          <a:xfrm>
            <a:off x="611188" y="2509133"/>
            <a:ext cx="8064500" cy="1117600"/>
            <a:chOff x="385" y="1592"/>
            <a:chExt cx="5080" cy="704"/>
          </a:xfrm>
        </p:grpSpPr>
        <p:sp>
          <p:nvSpPr>
            <p:cNvPr id="13362" name="Text Box 50"/>
            <p:cNvSpPr txBox="1">
              <a:spLocks noChangeArrowheads="1"/>
            </p:cNvSpPr>
            <p:nvPr/>
          </p:nvSpPr>
          <p:spPr bwMode="auto">
            <a:xfrm>
              <a:off x="657" y="1592"/>
              <a:ext cx="4808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solidFill>
                    <a:srgbClr val="FF0000"/>
                  </a:solidFill>
                </a:rPr>
                <a:t>复功率满足守恒定理</a:t>
              </a:r>
              <a:r>
                <a:rPr kumimoji="1" lang="zh-CN" altLang="en-US" sz="2800" dirty="0"/>
                <a:t>：</a:t>
              </a:r>
              <a:r>
                <a:rPr kumimoji="1" lang="zh-CN" altLang="en-US" sz="2800" b="1" dirty="0">
                  <a:solidFill>
                    <a:srgbClr val="FF0000"/>
                  </a:solidFill>
                </a:rPr>
                <a:t>在正弦稳态下，任一电路的所有支路吸收的复功率之和为零</a:t>
              </a:r>
              <a:r>
                <a:rPr kumimoji="1" lang="zh-CN" altLang="en-US" sz="2800" dirty="0"/>
                <a:t>。即</a:t>
              </a:r>
              <a:endParaRPr lang="zh-CN" altLang="en-US" sz="2800" dirty="0"/>
            </a:p>
          </p:txBody>
        </p:sp>
        <p:sp>
          <p:nvSpPr>
            <p:cNvPr id="13363" name="Text Box 51"/>
            <p:cNvSpPr txBox="1">
              <a:spLocks noChangeArrowheads="1"/>
            </p:cNvSpPr>
            <p:nvPr/>
          </p:nvSpPr>
          <p:spPr bwMode="auto">
            <a:xfrm>
              <a:off x="385" y="165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ym typeface="Wingdings" panose="05000000000000000000" pitchFamily="2" charset="2"/>
                </a:rPr>
                <a:t>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8208F42-B3DB-4FF8-81CB-98FC7EAAE247}"/>
              </a:ext>
            </a:extLst>
          </p:cNvPr>
          <p:cNvSpPr txBox="1"/>
          <p:nvPr/>
        </p:nvSpPr>
        <p:spPr>
          <a:xfrm>
            <a:off x="2239974" y="626923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有功功率与无功功率均守恒</a:t>
            </a:r>
          </a:p>
        </p:txBody>
      </p:sp>
    </p:spTree>
    <p:extLst>
      <p:ext uri="{BB962C8B-B14F-4D97-AF65-F5344CB8AC3E}">
        <p14:creationId xmlns:p14="http://schemas.microsoft.com/office/powerpoint/2010/main" val="36662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20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6D9AAD9-BF7A-42C6-A210-3936AE9581AB}"/>
              </a:ext>
            </a:extLst>
          </p:cNvPr>
          <p:cNvGrpSpPr>
            <a:grpSpLocks/>
          </p:cNvGrpSpPr>
          <p:nvPr/>
        </p:nvGrpSpPr>
        <p:grpSpPr bwMode="auto">
          <a:xfrm>
            <a:off x="2060681" y="1916086"/>
            <a:ext cx="1570038" cy="1565275"/>
            <a:chOff x="385" y="2279"/>
            <a:chExt cx="849" cy="806"/>
          </a:xfrm>
        </p:grpSpPr>
        <p:sp>
          <p:nvSpPr>
            <p:cNvPr id="3" name="Line 8">
              <a:extLst>
                <a:ext uri="{FF2B5EF4-FFF2-40B4-BE49-F238E27FC236}">
                  <a16:creationId xmlns:a16="http://schemas.microsoft.com/office/drawing/2014/main" id="{C029BAAC-246E-4FDD-9A62-2A82D4DD2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2279"/>
              <a:ext cx="624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4" name="Line 9">
              <a:extLst>
                <a:ext uri="{FF2B5EF4-FFF2-40B4-BE49-F238E27FC236}">
                  <a16:creationId xmlns:a16="http://schemas.microsoft.com/office/drawing/2014/main" id="{DF974F00-AD10-443A-88D4-090938617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2279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8777BB7D-86BE-4813-B11D-B36CDDEF0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807"/>
              <a:ext cx="62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EF39FCEC-87A3-4E61-ABB3-77C758374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2673"/>
              <a:ext cx="124" cy="131"/>
            </a:xfrm>
            <a:custGeom>
              <a:avLst/>
              <a:gdLst>
                <a:gd name="T0" fmla="*/ 0 w 60"/>
                <a:gd name="T1" fmla="*/ 0 h 96"/>
                <a:gd name="T2" fmla="*/ 60 w 60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96">
                  <a:moveTo>
                    <a:pt x="0" y="0"/>
                  </a:moveTo>
                  <a:cubicBezTo>
                    <a:pt x="53" y="18"/>
                    <a:pt x="60" y="35"/>
                    <a:pt x="60" y="96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D1F2AA20-22B1-43F5-831A-42C8FFAFD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2530"/>
              <a:ext cx="21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endPara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93AB402A-AC3A-49A0-B87B-CB7CEA0D8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818"/>
              <a:ext cx="25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E689A147-9E53-4EF0-B5F7-9B067654F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434"/>
              <a:ext cx="23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11" name="Text Box 53">
            <a:extLst>
              <a:ext uri="{FF2B5EF4-FFF2-40B4-BE49-F238E27FC236}">
                <a16:creationId xmlns:a16="http://schemas.microsoft.com/office/drawing/2014/main" id="{1FBE4CB8-E483-40F1-8722-EA187E9CD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940" y="4063721"/>
            <a:ext cx="1970088" cy="519113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功率三角形</a:t>
            </a:r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16093580-8B91-4647-8091-DC5039F38649}"/>
              </a:ext>
            </a:extLst>
          </p:cNvPr>
          <p:cNvGrpSpPr>
            <a:grpSpLocks/>
          </p:cNvGrpSpPr>
          <p:nvPr/>
        </p:nvGrpSpPr>
        <p:grpSpPr bwMode="auto">
          <a:xfrm>
            <a:off x="5436262" y="1916086"/>
            <a:ext cx="1546225" cy="1408113"/>
            <a:chOff x="3848" y="1355"/>
            <a:chExt cx="974" cy="887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B56B62C5-13FD-4305-8D62-D16F3B0F8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1960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93A841D1-3585-4926-91F0-2F2FFE6C5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1" y="1389"/>
              <a:ext cx="1" cy="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2FEE1A30-D609-4202-A487-A00D5114D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9" y="1389"/>
              <a:ext cx="656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080896D4-71D8-4D81-B9AD-75769BD62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" y="19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59B01728-3549-4EC7-8A43-75D63C1DC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1549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X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8660AC24-CC5E-42D7-80A9-BEF4AC1D5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1355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Z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Arc 14">
              <a:extLst>
                <a:ext uri="{FF2B5EF4-FFF2-40B4-BE49-F238E27FC236}">
                  <a16:creationId xmlns:a16="http://schemas.microsoft.com/office/drawing/2014/main" id="{525D2372-390F-4B9F-9D89-C35404A10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791"/>
              <a:ext cx="80" cy="16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7406CD37-A5BA-4DC0-9B2B-686A8A7FD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3" y="1652"/>
              <a:ext cx="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sz="24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" name="Text Box 53">
            <a:extLst>
              <a:ext uri="{FF2B5EF4-FFF2-40B4-BE49-F238E27FC236}">
                <a16:creationId xmlns:a16="http://schemas.microsoft.com/office/drawing/2014/main" id="{0AA5C4AD-A8A8-4540-BAF3-F2B807B93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222" y="4063721"/>
            <a:ext cx="1980029" cy="523220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阻抗三角形</a:t>
            </a:r>
          </a:p>
        </p:txBody>
      </p:sp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12102109-6B00-4355-BD15-B6DF66A58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881682"/>
              </p:ext>
            </p:extLst>
          </p:nvPr>
        </p:nvGraphicFramePr>
        <p:xfrm>
          <a:off x="2212569" y="1902636"/>
          <a:ext cx="3603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3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133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569" y="1902636"/>
                        <a:ext cx="3603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83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6AA24B-A67C-4452-BB00-24968189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179"/>
            <a:ext cx="9072773" cy="41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5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16013" y="549275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800">
                <a:latin typeface="Times New Roman" panose="02020603050405020304" pitchFamily="18" charset="0"/>
              </a:rPr>
              <a:t>求电路各支路的复功率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2231"/>
              </p:ext>
            </p:extLst>
          </p:nvPr>
        </p:nvGraphicFramePr>
        <p:xfrm>
          <a:off x="968375" y="2824163"/>
          <a:ext cx="4840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Equation" r:id="rId3" imgW="2158920" imgH="228600" progId="Equation.DSMT4">
                  <p:embed/>
                </p:oleObj>
              </mc:Choice>
              <mc:Fallback>
                <p:oleObj name="Equation" r:id="rId3" imgW="2158920" imgH="228600" progId="Equation.DSMT4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824163"/>
                        <a:ext cx="48402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468313" y="1341438"/>
            <a:ext cx="931862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1232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766465"/>
              </p:ext>
            </p:extLst>
          </p:nvPr>
        </p:nvGraphicFramePr>
        <p:xfrm>
          <a:off x="1042988" y="2089150"/>
          <a:ext cx="32400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Equation" r:id="rId5" imgW="1523880" imgH="203040" progId="Equation.DSMT4">
                  <p:embed/>
                </p:oleObj>
              </mc:Choice>
              <mc:Fallback>
                <p:oleObj name="Equation" r:id="rId5" imgW="1523880" imgH="203040" progId="Equation.DSMT4">
                  <p:embed/>
                  <p:pic>
                    <p:nvPicPr>
                      <p:cNvPr id="123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89150"/>
                        <a:ext cx="32400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94412"/>
              </p:ext>
            </p:extLst>
          </p:nvPr>
        </p:nvGraphicFramePr>
        <p:xfrm>
          <a:off x="968375" y="3617913"/>
          <a:ext cx="68389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Equation" r:id="rId7" imgW="2971800" imgH="253800" progId="Equation.DSMT4">
                  <p:embed/>
                </p:oleObj>
              </mc:Choice>
              <mc:Fallback>
                <p:oleObj name="Equation" r:id="rId7" imgW="2971800" imgH="253800" progId="Equation.DSMT4">
                  <p:embed/>
                  <p:pic>
                    <p:nvPicPr>
                      <p:cNvPr id="1232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617913"/>
                        <a:ext cx="68389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672781"/>
              </p:ext>
            </p:extLst>
          </p:nvPr>
        </p:nvGraphicFramePr>
        <p:xfrm>
          <a:off x="968375" y="4325938"/>
          <a:ext cx="64563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5" name="Equation" r:id="rId9" imgW="3085920" imgH="368280" progId="Equation.DSMT4">
                  <p:embed/>
                </p:oleObj>
              </mc:Choice>
              <mc:Fallback>
                <p:oleObj name="Equation" r:id="rId9" imgW="3085920" imgH="368280" progId="Equation.DSMT4">
                  <p:embed/>
                  <p:pic>
                    <p:nvPicPr>
                      <p:cNvPr id="1233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325938"/>
                        <a:ext cx="64563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627958"/>
              </p:ext>
            </p:extLst>
          </p:nvPr>
        </p:nvGraphicFramePr>
        <p:xfrm>
          <a:off x="887413" y="5146373"/>
          <a:ext cx="45481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Equation" r:id="rId11" imgW="1993680" imgH="241200" progId="Equation.DSMT4">
                  <p:embed/>
                </p:oleObj>
              </mc:Choice>
              <mc:Fallback>
                <p:oleObj name="Equation" r:id="rId11" imgW="1993680" imgH="241200" progId="Equation.DSMT4">
                  <p:embed/>
                  <p:pic>
                    <p:nvPicPr>
                      <p:cNvPr id="123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5146373"/>
                        <a:ext cx="45481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15394"/>
              </p:ext>
            </p:extLst>
          </p:nvPr>
        </p:nvGraphicFramePr>
        <p:xfrm>
          <a:off x="2146300" y="5892155"/>
          <a:ext cx="242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Equation" r:id="rId13" imgW="990360" imgH="253800" progId="Equation.DSMT4">
                  <p:embed/>
                </p:oleObj>
              </mc:Choice>
              <mc:Fallback>
                <p:oleObj name="Equation" r:id="rId13" imgW="990360" imgH="253800" progId="Equation.DSMT4">
                  <p:embed/>
                  <p:pic>
                    <p:nvPicPr>
                      <p:cNvPr id="123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892155"/>
                        <a:ext cx="2425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85" name="Group 97"/>
          <p:cNvGrpSpPr>
            <a:grpSpLocks/>
          </p:cNvGrpSpPr>
          <p:nvPr/>
        </p:nvGrpSpPr>
        <p:grpSpPr bwMode="auto">
          <a:xfrm>
            <a:off x="4729163" y="765175"/>
            <a:ext cx="4079875" cy="1900238"/>
            <a:chOff x="2979" y="482"/>
            <a:chExt cx="2570" cy="1197"/>
          </a:xfrm>
        </p:grpSpPr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3424" y="482"/>
              <a:ext cx="0" cy="119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1" name="Text Box 63"/>
            <p:cNvSpPr txBox="1">
              <a:spLocks noChangeArrowheads="1"/>
            </p:cNvSpPr>
            <p:nvPr/>
          </p:nvSpPr>
          <p:spPr bwMode="auto">
            <a:xfrm>
              <a:off x="3107" y="57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2352" name="Text Box 64"/>
            <p:cNvSpPr txBox="1">
              <a:spLocks noChangeArrowheads="1"/>
            </p:cNvSpPr>
            <p:nvPr/>
          </p:nvSpPr>
          <p:spPr bwMode="auto">
            <a:xfrm>
              <a:off x="3107" y="1298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2353" name="Line 65"/>
            <p:cNvSpPr>
              <a:spLocks noChangeShapeType="1"/>
            </p:cNvSpPr>
            <p:nvPr/>
          </p:nvSpPr>
          <p:spPr bwMode="auto">
            <a:xfrm>
              <a:off x="3424" y="482"/>
              <a:ext cx="172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3424" y="1661"/>
              <a:ext cx="172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>
              <a:off x="4211" y="1434"/>
              <a:ext cx="0" cy="2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6" name="Line 68"/>
            <p:cNvSpPr>
              <a:spLocks noChangeShapeType="1"/>
            </p:cNvSpPr>
            <p:nvPr/>
          </p:nvSpPr>
          <p:spPr bwMode="auto">
            <a:xfrm flipV="1">
              <a:off x="4211" y="482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5135" y="1299"/>
              <a:ext cx="0" cy="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 flipV="1">
              <a:off x="5135" y="482"/>
              <a:ext cx="0" cy="7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2359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5471989"/>
                </p:ext>
              </p:extLst>
            </p:nvPr>
          </p:nvGraphicFramePr>
          <p:xfrm>
            <a:off x="2979" y="998"/>
            <a:ext cx="21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8" name="Equation" r:id="rId15" imgW="164880" imgH="203040" progId="Equation.DSMT4">
                    <p:embed/>
                  </p:oleObj>
                </mc:Choice>
                <mc:Fallback>
                  <p:oleObj name="Equation" r:id="rId15" imgW="164880" imgH="203040" progId="Equation.DSMT4">
                    <p:embed/>
                    <p:pic>
                      <p:nvPicPr>
                        <p:cNvPr id="12359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998"/>
                          <a:ext cx="21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1" name="Line 73"/>
            <p:cNvSpPr>
              <a:spLocks noChangeShapeType="1"/>
            </p:cNvSpPr>
            <p:nvPr/>
          </p:nvSpPr>
          <p:spPr bwMode="auto">
            <a:xfrm flipV="1">
              <a:off x="3424" y="61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62" name="Text Box 74"/>
            <p:cNvSpPr txBox="1">
              <a:spLocks noChangeArrowheads="1"/>
            </p:cNvSpPr>
            <p:nvPr/>
          </p:nvSpPr>
          <p:spPr bwMode="auto">
            <a:xfrm rot="5400000">
              <a:off x="3247" y="885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10∠0</a:t>
              </a:r>
              <a:r>
                <a:rPr kumimoji="1" lang="en-US" altLang="zh-CN" sz="2800" b="0" baseline="50000"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63" name="Text Box 75"/>
            <p:cNvSpPr txBox="1">
              <a:spLocks noChangeArrowheads="1"/>
            </p:cNvSpPr>
            <p:nvPr/>
          </p:nvSpPr>
          <p:spPr bwMode="auto">
            <a:xfrm>
              <a:off x="4257" y="618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64" name="Text Box 76"/>
            <p:cNvSpPr txBox="1">
              <a:spLocks noChangeArrowheads="1"/>
            </p:cNvSpPr>
            <p:nvPr/>
          </p:nvSpPr>
          <p:spPr bwMode="auto">
            <a:xfrm>
              <a:off x="4302" y="1117"/>
              <a:ext cx="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j25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65" name="Text Box 77"/>
            <p:cNvSpPr txBox="1">
              <a:spLocks noChangeArrowheads="1"/>
            </p:cNvSpPr>
            <p:nvPr/>
          </p:nvSpPr>
          <p:spPr bwMode="auto">
            <a:xfrm rot="5400000">
              <a:off x="5141" y="60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66" name="Text Box 78"/>
            <p:cNvSpPr txBox="1">
              <a:spLocks noChangeArrowheads="1"/>
            </p:cNvSpPr>
            <p:nvPr/>
          </p:nvSpPr>
          <p:spPr bwMode="auto">
            <a:xfrm rot="5400000">
              <a:off x="5043" y="1160"/>
              <a:ext cx="6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j15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67" name="Line 79"/>
            <p:cNvSpPr>
              <a:spLocks noChangeShapeType="1"/>
            </p:cNvSpPr>
            <p:nvPr/>
          </p:nvSpPr>
          <p:spPr bwMode="auto">
            <a:xfrm>
              <a:off x="4120" y="6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68" name="Line 80"/>
            <p:cNvSpPr>
              <a:spLocks noChangeShapeType="1"/>
            </p:cNvSpPr>
            <p:nvPr/>
          </p:nvSpPr>
          <p:spPr bwMode="auto">
            <a:xfrm>
              <a:off x="4558" y="5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2369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670303"/>
                </p:ext>
              </p:extLst>
            </p:nvPr>
          </p:nvGraphicFramePr>
          <p:xfrm>
            <a:off x="3930" y="588"/>
            <a:ext cx="17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9" name="Equation" r:id="rId17" imgW="139680" imgH="241200" progId="Equation.DSMT4">
                    <p:embed/>
                  </p:oleObj>
                </mc:Choice>
                <mc:Fallback>
                  <p:oleObj name="Equation" r:id="rId17" imgW="139680" imgH="241200" progId="Equation.DSMT4">
                    <p:embed/>
                    <p:pic>
                      <p:nvPicPr>
                        <p:cNvPr id="12369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588"/>
                          <a:ext cx="17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70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159172"/>
                </p:ext>
              </p:extLst>
            </p:nvPr>
          </p:nvGraphicFramePr>
          <p:xfrm>
            <a:off x="4793" y="498"/>
            <a:ext cx="1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0" name="Equation" r:id="rId19" imgW="152280" imgH="241200" progId="Equation.DSMT4">
                    <p:embed/>
                  </p:oleObj>
                </mc:Choice>
                <mc:Fallback>
                  <p:oleObj name="Equation" r:id="rId19" imgW="152280" imgH="241200" progId="Equation.DSMT4">
                    <p:embed/>
                    <p:pic>
                      <p:nvPicPr>
                        <p:cNvPr id="1237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498"/>
                          <a:ext cx="19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5054" y="61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166" y="6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12373" name="Group 85"/>
            <p:cNvGrpSpPr>
              <a:grpSpLocks/>
            </p:cNvGrpSpPr>
            <p:nvPr/>
          </p:nvGrpSpPr>
          <p:grpSpPr bwMode="auto">
            <a:xfrm rot="5400000">
              <a:off x="3802" y="981"/>
              <a:ext cx="409" cy="590"/>
              <a:chOff x="476" y="663"/>
              <a:chExt cx="771" cy="862"/>
            </a:xfrm>
          </p:grpSpPr>
          <p:sp>
            <p:nvSpPr>
              <p:cNvPr id="12374" name="AutoShape 86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2375" name="AutoShape 87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2376" name="AutoShape 88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12377" name="Group 89"/>
            <p:cNvGrpSpPr>
              <a:grpSpLocks/>
            </p:cNvGrpSpPr>
            <p:nvPr/>
          </p:nvGrpSpPr>
          <p:grpSpPr bwMode="auto">
            <a:xfrm>
              <a:off x="4999" y="1208"/>
              <a:ext cx="240" cy="93"/>
              <a:chOff x="3787" y="2478"/>
              <a:chExt cx="240" cy="93"/>
            </a:xfrm>
          </p:grpSpPr>
          <p:sp>
            <p:nvSpPr>
              <p:cNvPr id="12378" name="Line 90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2379" name="Line 91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  <p:grpSp>
          <p:nvGrpSpPr>
            <p:cNvPr id="12384" name="Group 96"/>
            <p:cNvGrpSpPr>
              <a:grpSpLocks/>
            </p:cNvGrpSpPr>
            <p:nvPr/>
          </p:nvGrpSpPr>
          <p:grpSpPr bwMode="auto">
            <a:xfrm>
              <a:off x="3243" y="935"/>
              <a:ext cx="363" cy="363"/>
              <a:chOff x="3243" y="935"/>
              <a:chExt cx="363" cy="363"/>
            </a:xfrm>
          </p:grpSpPr>
          <p:sp>
            <p:nvSpPr>
              <p:cNvPr id="12350" name="Oval 62"/>
              <p:cNvSpPr>
                <a:spLocks noChangeArrowheads="1"/>
              </p:cNvSpPr>
              <p:nvPr/>
            </p:nvSpPr>
            <p:spPr bwMode="auto">
              <a:xfrm>
                <a:off x="3243" y="935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2360" name="Line 72"/>
              <p:cNvSpPr>
                <a:spLocks noChangeShapeType="1"/>
              </p:cNvSpPr>
              <p:nvPr/>
            </p:nvSpPr>
            <p:spPr bwMode="auto">
              <a:xfrm>
                <a:off x="3243" y="1117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34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/>
      <p:bldP spid="1232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373412" y="439996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CEC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11.2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瞬时功率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2389537" y="439996"/>
            <a:ext cx="298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instantaneous power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481362" y="1087696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定义</a:t>
            </a:r>
          </a:p>
        </p:txBody>
      </p:sp>
      <p:grpSp>
        <p:nvGrpSpPr>
          <p:cNvPr id="135173" name="Group 5"/>
          <p:cNvGrpSpPr>
            <a:grpSpLocks/>
          </p:cNvGrpSpPr>
          <p:nvPr/>
        </p:nvGrpSpPr>
        <p:grpSpPr bwMode="auto">
          <a:xfrm>
            <a:off x="2029174" y="871796"/>
            <a:ext cx="2011363" cy="1447800"/>
            <a:chOff x="619" y="960"/>
            <a:chExt cx="1267" cy="912"/>
          </a:xfrm>
        </p:grpSpPr>
        <p:sp>
          <p:nvSpPr>
            <p:cNvPr id="135174" name="Rectangle 6"/>
            <p:cNvSpPr>
              <a:spLocks noChangeArrowheads="1"/>
            </p:cNvSpPr>
            <p:nvPr/>
          </p:nvSpPr>
          <p:spPr bwMode="auto">
            <a:xfrm>
              <a:off x="1454" y="1152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源</a:t>
              </a:r>
            </a:p>
          </p:txBody>
        </p:sp>
        <p:sp>
          <p:nvSpPr>
            <p:cNvPr id="135175" name="Freeform 7"/>
            <p:cNvSpPr>
              <a:spLocks/>
            </p:cNvSpPr>
            <p:nvPr/>
          </p:nvSpPr>
          <p:spPr bwMode="auto">
            <a:xfrm>
              <a:off x="912" y="175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6" name="Line 8"/>
            <p:cNvSpPr>
              <a:spLocks noChangeShapeType="1"/>
            </p:cNvSpPr>
            <p:nvPr/>
          </p:nvSpPr>
          <p:spPr bwMode="auto">
            <a:xfrm>
              <a:off x="974" y="1200"/>
              <a:ext cx="2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>
              <a:off x="640" y="110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>
              <a:off x="619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>
              <a:off x="1022" y="96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>
              <a:off x="652" y="15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35181" name="Oval 13"/>
            <p:cNvSpPr>
              <a:spLocks noChangeArrowheads="1"/>
            </p:cNvSpPr>
            <p:nvPr/>
          </p:nvSpPr>
          <p:spPr bwMode="auto">
            <a:xfrm>
              <a:off x="864" y="172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2" name="Freeform 14"/>
            <p:cNvSpPr>
              <a:spLocks/>
            </p:cNvSpPr>
            <p:nvPr/>
          </p:nvSpPr>
          <p:spPr bwMode="auto">
            <a:xfrm>
              <a:off x="912" y="127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3" name="Oval 15"/>
            <p:cNvSpPr>
              <a:spLocks noChangeArrowheads="1"/>
            </p:cNvSpPr>
            <p:nvPr/>
          </p:nvSpPr>
          <p:spPr bwMode="auto">
            <a:xfrm>
              <a:off x="864" y="124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446437" y="2529146"/>
            <a:ext cx="8281987" cy="833178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147888" indent="-2147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4145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59397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773363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952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409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867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324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78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</a:rPr>
              <a:t>瞬时功率守恒：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电路中所有元件在任一瞬间吸收的功率代数和为零。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5054949" y="1879858"/>
            <a:ext cx="313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anose="02020603050405020304" pitchFamily="18" charset="0"/>
              </a:rPr>
              <a:t>单位：瓦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[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特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，符号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35189" name="Group 21"/>
          <p:cNvGrpSpPr>
            <a:grpSpLocks/>
          </p:cNvGrpSpPr>
          <p:nvPr/>
        </p:nvGrpSpPr>
        <p:grpSpPr bwMode="auto">
          <a:xfrm>
            <a:off x="5413724" y="1016258"/>
            <a:ext cx="1360488" cy="682625"/>
            <a:chOff x="1394" y="2160"/>
            <a:chExt cx="902" cy="521"/>
          </a:xfrm>
        </p:grpSpPr>
        <p:graphicFrame>
          <p:nvGraphicFramePr>
            <p:cNvPr id="135190" name="Object 22"/>
            <p:cNvGraphicFramePr>
              <a:graphicFrameLocks noChangeAspect="1"/>
            </p:cNvGraphicFramePr>
            <p:nvPr/>
          </p:nvGraphicFramePr>
          <p:xfrm>
            <a:off x="1394" y="2256"/>
            <a:ext cx="902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1" name="公式" r:id="rId4" imgW="431640" imgH="203040" progId="Equation.3">
                    <p:embed/>
                  </p:oleObj>
                </mc:Choice>
                <mc:Fallback>
                  <p:oleObj name="公式" r:id="rId4" imgW="431640" imgH="203040" progId="Equation.3">
                    <p:embed/>
                    <p:pic>
                      <p:nvPicPr>
                        <p:cNvPr id="13519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2256"/>
                          <a:ext cx="902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91" name="Text Box 23"/>
            <p:cNvSpPr txBox="1">
              <a:spLocks noChangeArrowheads="1"/>
            </p:cNvSpPr>
            <p:nvPr/>
          </p:nvSpPr>
          <p:spPr bwMode="auto">
            <a:xfrm>
              <a:off x="1606" y="2160"/>
              <a:ext cx="51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351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830231"/>
              </p:ext>
            </p:extLst>
          </p:nvPr>
        </p:nvGraphicFramePr>
        <p:xfrm>
          <a:off x="4381440" y="3670361"/>
          <a:ext cx="1244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42" name="公式" r:id="rId6" imgW="596880" imgH="215640" progId="Equation.3">
                  <p:embed/>
                </p:oleObj>
              </mc:Choice>
              <mc:Fallback>
                <p:oleObj name="公式" r:id="rId6" imgW="596880" imgH="215640" progId="Equation.3">
                  <p:embed/>
                  <p:pic>
                    <p:nvPicPr>
                      <p:cNvPr id="1351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440" y="3670361"/>
                        <a:ext cx="1244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21213"/>
              </p:ext>
            </p:extLst>
          </p:nvPr>
        </p:nvGraphicFramePr>
        <p:xfrm>
          <a:off x="4837462" y="4184908"/>
          <a:ext cx="37036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43" name="公式" r:id="rId8" imgW="1777680" imgH="241200" progId="Equation.3">
                  <p:embed/>
                </p:oleObj>
              </mc:Choice>
              <mc:Fallback>
                <p:oleObj name="公式" r:id="rId8" imgW="1777680" imgH="241200" progId="Equation.3">
                  <p:embed/>
                  <p:pic>
                    <p:nvPicPr>
                      <p:cNvPr id="1351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462" y="4184908"/>
                        <a:ext cx="37036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5194" name="Object 26"/>
              <p:cNvSpPr txBox="1"/>
              <p:nvPr/>
            </p:nvSpPr>
            <p:spPr bwMode="auto">
              <a:xfrm>
                <a:off x="4796055" y="4751842"/>
                <a:ext cx="3883374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func>
                        <m:d>
                          <m:d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ym typeface="Symbol" panose="05050102010706020507" pitchFamily="18" charset="2"/>
                  </a:rPr>
                  <a:t> 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0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35194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6055" y="4751842"/>
                <a:ext cx="3883374" cy="473075"/>
              </a:xfrm>
              <a:prstGeom prst="rect">
                <a:avLst/>
              </a:prstGeom>
              <a:blipFill>
                <a:blip r:embed="rId10"/>
                <a:stretch>
                  <a:fillRect t="-12987" b="-2727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195" name="Group 27"/>
          <p:cNvGrpSpPr>
            <a:grpSpLocks/>
          </p:cNvGrpSpPr>
          <p:nvPr/>
        </p:nvGrpSpPr>
        <p:grpSpPr bwMode="auto">
          <a:xfrm>
            <a:off x="689324" y="4124583"/>
            <a:ext cx="1646238" cy="1762125"/>
            <a:chOff x="921" y="527"/>
            <a:chExt cx="1037" cy="1110"/>
          </a:xfrm>
        </p:grpSpPr>
        <p:sp>
          <p:nvSpPr>
            <p:cNvPr id="135196" name="Line 28"/>
            <p:cNvSpPr>
              <a:spLocks noChangeShapeType="1"/>
            </p:cNvSpPr>
            <p:nvPr/>
          </p:nvSpPr>
          <p:spPr bwMode="auto">
            <a:xfrm>
              <a:off x="1647" y="881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7" name="Rectangle 29"/>
            <p:cNvSpPr>
              <a:spLocks noChangeArrowheads="1"/>
            </p:cNvSpPr>
            <p:nvPr/>
          </p:nvSpPr>
          <p:spPr bwMode="auto">
            <a:xfrm>
              <a:off x="1587" y="1073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198" name="Line 30"/>
            <p:cNvSpPr>
              <a:spLocks noChangeShapeType="1"/>
            </p:cNvSpPr>
            <p:nvPr/>
          </p:nvSpPr>
          <p:spPr bwMode="auto">
            <a:xfrm>
              <a:off x="1071" y="881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9" name="Line 31"/>
            <p:cNvSpPr>
              <a:spLocks noChangeShapeType="1"/>
            </p:cNvSpPr>
            <p:nvPr/>
          </p:nvSpPr>
          <p:spPr bwMode="auto">
            <a:xfrm>
              <a:off x="1071" y="1601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0" name="Line 32"/>
            <p:cNvSpPr>
              <a:spLocks noChangeShapeType="1"/>
            </p:cNvSpPr>
            <p:nvPr/>
          </p:nvSpPr>
          <p:spPr bwMode="auto">
            <a:xfrm>
              <a:off x="1095" y="821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1" name="Text Box 33"/>
            <p:cNvSpPr txBox="1">
              <a:spLocks noChangeArrowheads="1"/>
            </p:cNvSpPr>
            <p:nvPr/>
          </p:nvSpPr>
          <p:spPr bwMode="auto">
            <a:xfrm>
              <a:off x="1714" y="107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35202" name="Oval 34"/>
            <p:cNvSpPr>
              <a:spLocks noChangeArrowheads="1"/>
            </p:cNvSpPr>
            <p:nvPr/>
          </p:nvSpPr>
          <p:spPr bwMode="auto">
            <a:xfrm>
              <a:off x="1035" y="15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03" name="Oval 35"/>
            <p:cNvSpPr>
              <a:spLocks noChangeArrowheads="1"/>
            </p:cNvSpPr>
            <p:nvPr/>
          </p:nvSpPr>
          <p:spPr bwMode="auto">
            <a:xfrm>
              <a:off x="1035" y="86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04" name="Text Box 36"/>
            <p:cNvSpPr txBox="1">
              <a:spLocks noChangeArrowheads="1"/>
            </p:cNvSpPr>
            <p:nvPr/>
          </p:nvSpPr>
          <p:spPr bwMode="auto">
            <a:xfrm>
              <a:off x="955" y="86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5205" name="Text Box 37"/>
            <p:cNvSpPr txBox="1">
              <a:spLocks noChangeArrowheads="1"/>
            </p:cNvSpPr>
            <p:nvPr/>
          </p:nvSpPr>
          <p:spPr bwMode="auto">
            <a:xfrm>
              <a:off x="967" y="13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5206" name="Object 38"/>
            <p:cNvGraphicFramePr>
              <a:graphicFrameLocks noChangeAspect="1"/>
            </p:cNvGraphicFramePr>
            <p:nvPr/>
          </p:nvGraphicFramePr>
          <p:xfrm>
            <a:off x="921" y="1117"/>
            <a:ext cx="30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4" name="公式" r:id="rId11" imgW="215640" imgH="228600" progId="Equation.3">
                    <p:embed/>
                  </p:oleObj>
                </mc:Choice>
                <mc:Fallback>
                  <p:oleObj name="公式" r:id="rId11" imgW="215640" imgH="228600" progId="Equation.3">
                    <p:embed/>
                    <p:pic>
                      <p:nvPicPr>
                        <p:cNvPr id="13520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1117"/>
                          <a:ext cx="304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07" name="Object 39"/>
            <p:cNvGraphicFramePr>
              <a:graphicFrameLocks noChangeAspect="1"/>
            </p:cNvGraphicFramePr>
            <p:nvPr/>
          </p:nvGraphicFramePr>
          <p:xfrm>
            <a:off x="1129" y="527"/>
            <a:ext cx="16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5" name="公式" r:id="rId13" imgW="126720" imgH="190440" progId="Equation.3">
                    <p:embed/>
                  </p:oleObj>
                </mc:Choice>
                <mc:Fallback>
                  <p:oleObj name="公式" r:id="rId13" imgW="126720" imgH="190440" progId="Equation.3">
                    <p:embed/>
                    <p:pic>
                      <p:nvPicPr>
                        <p:cNvPr id="13520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527"/>
                          <a:ext cx="16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301974" y="3538796"/>
            <a:ext cx="2633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电阻的瞬时功率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5003740" y="5780163"/>
            <a:ext cx="3232967" cy="52540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电阻总是吸收功率</a:t>
            </a:r>
          </a:p>
        </p:txBody>
      </p:sp>
      <p:grpSp>
        <p:nvGrpSpPr>
          <p:cNvPr id="135210" name="Group 42"/>
          <p:cNvGrpSpPr>
            <a:grpSpLocks/>
          </p:cNvGrpSpPr>
          <p:nvPr/>
        </p:nvGrpSpPr>
        <p:grpSpPr bwMode="auto">
          <a:xfrm>
            <a:off x="2533999" y="5240596"/>
            <a:ext cx="1743075" cy="647700"/>
            <a:chOff x="1655" y="1298"/>
            <a:chExt cx="1098" cy="408"/>
          </a:xfrm>
        </p:grpSpPr>
        <p:graphicFrame>
          <p:nvGraphicFramePr>
            <p:cNvPr id="135211" name="Object 43"/>
            <p:cNvGraphicFramePr>
              <a:graphicFrameLocks noChangeAspect="1"/>
            </p:cNvGraphicFramePr>
            <p:nvPr/>
          </p:nvGraphicFramePr>
          <p:xfrm>
            <a:off x="2472" y="1344"/>
            <a:ext cx="28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6" name="公式" r:id="rId15" imgW="228600" imgH="228600" progId="Equation.3">
                    <p:embed/>
                  </p:oleObj>
                </mc:Choice>
                <mc:Fallback>
                  <p:oleObj name="公式" r:id="rId15" imgW="228600" imgH="228600" progId="Equation.3">
                    <p:embed/>
                    <p:pic>
                      <p:nvPicPr>
                        <p:cNvPr id="135211" name="Object 4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344"/>
                          <a:ext cx="28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12" name="Object 44"/>
            <p:cNvGraphicFramePr>
              <a:graphicFrameLocks noChangeAspect="1"/>
            </p:cNvGraphicFramePr>
            <p:nvPr/>
          </p:nvGraphicFramePr>
          <p:xfrm>
            <a:off x="2200" y="1298"/>
            <a:ext cx="16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7" name="公式" r:id="rId17" imgW="126720" imgH="190440" progId="Equation.3">
                    <p:embed/>
                  </p:oleObj>
                </mc:Choice>
                <mc:Fallback>
                  <p:oleObj name="公式" r:id="rId17" imgW="126720" imgH="190440" progId="Equation.3">
                    <p:embed/>
                    <p:pic>
                      <p:nvPicPr>
                        <p:cNvPr id="135212" name="Object 4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298"/>
                          <a:ext cx="16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213" name="Line 45"/>
            <p:cNvSpPr>
              <a:spLocks noChangeShapeType="1"/>
            </p:cNvSpPr>
            <p:nvPr/>
          </p:nvSpPr>
          <p:spPr bwMode="auto">
            <a:xfrm>
              <a:off x="1655" y="1706"/>
              <a:ext cx="99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14" name="Line 46"/>
            <p:cNvSpPr>
              <a:spLocks noChangeShapeType="1"/>
            </p:cNvSpPr>
            <p:nvPr/>
          </p:nvSpPr>
          <p:spPr bwMode="auto">
            <a:xfrm>
              <a:off x="1655" y="1661"/>
              <a:ext cx="771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3521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040626"/>
              </p:ext>
            </p:extLst>
          </p:nvPr>
        </p:nvGraphicFramePr>
        <p:xfrm>
          <a:off x="2399062" y="4303971"/>
          <a:ext cx="19081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48" name="公式" r:id="rId19" imgW="1206360" imgH="507960" progId="Equation.3">
                  <p:embed/>
                </p:oleObj>
              </mc:Choice>
              <mc:Fallback>
                <p:oleObj name="公式" r:id="rId19" imgW="1206360" imgH="507960" progId="Equation.3">
                  <p:embed/>
                  <p:pic>
                    <p:nvPicPr>
                      <p:cNvPr id="13521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062" y="4303971"/>
                        <a:ext cx="190817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3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1" grpId="0"/>
      <p:bldP spid="135172" grpId="0"/>
      <p:bldP spid="135184" grpId="0" animBg="1"/>
      <p:bldP spid="135185" grpId="0" build="p" autoUpdateAnimBg="0"/>
      <p:bldP spid="135194" grpId="0"/>
      <p:bldP spid="135208" grpId="0"/>
      <p:bldP spid="13520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245259"/>
              </p:ext>
            </p:extLst>
          </p:nvPr>
        </p:nvGraphicFramePr>
        <p:xfrm>
          <a:off x="1408113" y="1093788"/>
          <a:ext cx="64817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26" name="Equation" r:id="rId3" imgW="3238200" imgH="406080" progId="Equation.DSMT4">
                  <p:embed/>
                </p:oleObj>
              </mc:Choice>
              <mc:Fallback>
                <p:oleObj name="Equation" r:id="rId3" imgW="3238200" imgH="406080" progId="Equation.DSMT4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1093788"/>
                        <a:ext cx="64817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549275"/>
            <a:ext cx="931862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80954"/>
              </p:ext>
            </p:extLst>
          </p:nvPr>
        </p:nvGraphicFramePr>
        <p:xfrm>
          <a:off x="1252538" y="1821656"/>
          <a:ext cx="40878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27" name="Equation" r:id="rId5" imgW="1930320" imgH="431640" progId="Equation.DSMT4">
                  <p:embed/>
                </p:oleObj>
              </mc:Choice>
              <mc:Fallback>
                <p:oleObj name="Equation" r:id="rId5" imgW="1930320" imgH="431640" progId="Equation.DSMT4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821656"/>
                        <a:ext cx="40878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934173"/>
              </p:ext>
            </p:extLst>
          </p:nvPr>
        </p:nvGraphicFramePr>
        <p:xfrm>
          <a:off x="1219993" y="2979340"/>
          <a:ext cx="67024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28" name="Equation" r:id="rId7" imgW="3035160" imgH="241200" progId="Equation.DSMT4">
                  <p:embed/>
                </p:oleObj>
              </mc:Choice>
              <mc:Fallback>
                <p:oleObj name="Equation" r:id="rId7" imgW="3035160" imgH="241200" progId="Equation.DSMT4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993" y="2979340"/>
                        <a:ext cx="67024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630240"/>
              </p:ext>
            </p:extLst>
          </p:nvPr>
        </p:nvGraphicFramePr>
        <p:xfrm>
          <a:off x="1252538" y="3756025"/>
          <a:ext cx="66421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29" name="Equation" r:id="rId9" imgW="3136680" imgH="241200" progId="Equation.DSMT4">
                  <p:embed/>
                </p:oleObj>
              </mc:Choice>
              <mc:Fallback>
                <p:oleObj name="Equation" r:id="rId9" imgW="3136680" imgH="241200" progId="Equation.DSMT4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756025"/>
                        <a:ext cx="66421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19740"/>
              </p:ext>
            </p:extLst>
          </p:nvPr>
        </p:nvGraphicFramePr>
        <p:xfrm>
          <a:off x="1288255" y="4691062"/>
          <a:ext cx="66341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30" name="Equation" r:id="rId11" imgW="2869920" imgH="482400" progId="Equation.DSMT4">
                  <p:embed/>
                </p:oleObj>
              </mc:Choice>
              <mc:Fallback>
                <p:oleObj name="Equation" r:id="rId11" imgW="2869920" imgH="482400" progId="Equation.DSMT4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255" y="4691062"/>
                        <a:ext cx="663416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3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504359"/>
            <a:ext cx="3889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功率因数的提高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971550" y="3929847"/>
            <a:ext cx="75612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设备容量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额定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向负载送多少有功要由负载的阻抗角决定。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924300" y="1801346"/>
            <a:ext cx="3384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UI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j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995738" y="2449046"/>
            <a:ext cx="3568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=1,    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=75kW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995738" y="3096746"/>
            <a:ext cx="4286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=0.7, 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=0.7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=52.5kW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32217" y="4782334"/>
            <a:ext cx="764023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一般用户： 异步电机  空载   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0.2~0.3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满载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0.7~0.85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353792" y="5857568"/>
            <a:ext cx="5820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日光灯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0.45~0.6</a:t>
            </a:r>
            <a:endParaRPr kumimoji="1" lang="en-US" altLang="zh-CN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 panose="05050102010706020507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539750" y="1121560"/>
            <a:ext cx="81359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设备不能充分利用，电流到了额定值，但功率容量还有富余；                  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427538" y="549275"/>
            <a:ext cx="4134465" cy="523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功率因数低带来的问题：</a:t>
            </a:r>
          </a:p>
        </p:txBody>
      </p:sp>
      <p:grpSp>
        <p:nvGrpSpPr>
          <p:cNvPr id="21536" name="Group 32"/>
          <p:cNvGrpSpPr>
            <a:grpSpLocks/>
          </p:cNvGrpSpPr>
          <p:nvPr/>
        </p:nvGrpSpPr>
        <p:grpSpPr bwMode="auto">
          <a:xfrm>
            <a:off x="827087" y="2349500"/>
            <a:ext cx="2898774" cy="1447800"/>
            <a:chOff x="2789" y="1706"/>
            <a:chExt cx="1826" cy="912"/>
          </a:xfrm>
        </p:grpSpPr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2789" y="1706"/>
              <a:ext cx="672" cy="9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75kVA</a:t>
              </a:r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3461" y="1850"/>
              <a:ext cx="57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3461" y="2474"/>
              <a:ext cx="57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4025" y="1850"/>
              <a:ext cx="0" cy="62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4046" y="1974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负载</a:t>
              </a:r>
            </a:p>
          </p:txBody>
        </p: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3969" y="197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autoUpdateAnimBg="0"/>
      <p:bldP spid="21508" grpId="0" autoUpdateAnimBg="0"/>
      <p:bldP spid="21516" grpId="0" autoUpdateAnimBg="0"/>
      <p:bldP spid="21517" grpId="0" autoUpdateAnimBg="0"/>
      <p:bldP spid="21518" grpId="0" autoUpdateAnimBg="0"/>
      <p:bldP spid="21519" grpId="0" autoUpdateAnimBg="0"/>
      <p:bldP spid="21520" grpId="0" autoUpdateAnimBg="0"/>
      <p:bldP spid="2152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73" name="Group 93"/>
          <p:cNvGrpSpPr>
            <a:grpSpLocks/>
          </p:cNvGrpSpPr>
          <p:nvPr/>
        </p:nvGrpSpPr>
        <p:grpSpPr bwMode="auto">
          <a:xfrm>
            <a:off x="4284663" y="1844675"/>
            <a:ext cx="647700" cy="1296988"/>
            <a:chOff x="1746" y="2296"/>
            <a:chExt cx="408" cy="817"/>
          </a:xfrm>
        </p:grpSpPr>
        <p:sp>
          <p:nvSpPr>
            <p:cNvPr id="97374" name="Rectangle 94"/>
            <p:cNvSpPr>
              <a:spLocks noChangeArrowheads="1"/>
            </p:cNvSpPr>
            <p:nvPr/>
          </p:nvSpPr>
          <p:spPr bwMode="auto">
            <a:xfrm>
              <a:off x="1746" y="2296"/>
              <a:ext cx="363" cy="81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75" name="Rectangle 95"/>
            <p:cNvSpPr>
              <a:spLocks noChangeArrowheads="1"/>
            </p:cNvSpPr>
            <p:nvPr/>
          </p:nvSpPr>
          <p:spPr bwMode="auto">
            <a:xfrm>
              <a:off x="2027" y="247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7370" name="Group 90"/>
          <p:cNvGrpSpPr>
            <a:grpSpLocks/>
          </p:cNvGrpSpPr>
          <p:nvPr/>
        </p:nvGrpSpPr>
        <p:grpSpPr bwMode="auto">
          <a:xfrm>
            <a:off x="3708400" y="1844675"/>
            <a:ext cx="647700" cy="1296988"/>
            <a:chOff x="1746" y="2296"/>
            <a:chExt cx="408" cy="817"/>
          </a:xfrm>
        </p:grpSpPr>
        <p:sp>
          <p:nvSpPr>
            <p:cNvPr id="97371" name="Rectangle 91"/>
            <p:cNvSpPr>
              <a:spLocks noChangeArrowheads="1"/>
            </p:cNvSpPr>
            <p:nvPr/>
          </p:nvSpPr>
          <p:spPr bwMode="auto">
            <a:xfrm>
              <a:off x="1746" y="2296"/>
              <a:ext cx="363" cy="81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72" name="Rectangle 92"/>
            <p:cNvSpPr>
              <a:spLocks noChangeArrowheads="1"/>
            </p:cNvSpPr>
            <p:nvPr/>
          </p:nvSpPr>
          <p:spPr bwMode="auto">
            <a:xfrm>
              <a:off x="2027" y="247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7367" name="Group 87"/>
          <p:cNvGrpSpPr>
            <a:grpSpLocks/>
          </p:cNvGrpSpPr>
          <p:nvPr/>
        </p:nvGrpSpPr>
        <p:grpSpPr bwMode="auto">
          <a:xfrm>
            <a:off x="3132138" y="1844675"/>
            <a:ext cx="647700" cy="1296988"/>
            <a:chOff x="1746" y="2296"/>
            <a:chExt cx="408" cy="817"/>
          </a:xfrm>
        </p:grpSpPr>
        <p:sp>
          <p:nvSpPr>
            <p:cNvPr id="97368" name="Rectangle 88"/>
            <p:cNvSpPr>
              <a:spLocks noChangeArrowheads="1"/>
            </p:cNvSpPr>
            <p:nvPr/>
          </p:nvSpPr>
          <p:spPr bwMode="auto">
            <a:xfrm>
              <a:off x="1746" y="2296"/>
              <a:ext cx="363" cy="81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69" name="Rectangle 89"/>
            <p:cNvSpPr>
              <a:spLocks noChangeArrowheads="1"/>
            </p:cNvSpPr>
            <p:nvPr/>
          </p:nvSpPr>
          <p:spPr bwMode="auto">
            <a:xfrm>
              <a:off x="2027" y="247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684213" y="404813"/>
            <a:ext cx="7775575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96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76250" marR="0" lvl="0" indent="-47625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当输出相同的有功功率时，线路上电流大，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/(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，线路损耗大。</a:t>
            </a:r>
          </a:p>
        </p:txBody>
      </p:sp>
      <p:grpSp>
        <p:nvGrpSpPr>
          <p:cNvPr id="97323" name="Group 43"/>
          <p:cNvGrpSpPr>
            <a:grpSpLocks/>
          </p:cNvGrpSpPr>
          <p:nvPr/>
        </p:nvGrpSpPr>
        <p:grpSpPr bwMode="auto">
          <a:xfrm>
            <a:off x="5867400" y="1773238"/>
            <a:ext cx="2930525" cy="557212"/>
            <a:chOff x="3152" y="845"/>
            <a:chExt cx="1846" cy="351"/>
          </a:xfrm>
        </p:grpSpPr>
        <p:sp>
          <p:nvSpPr>
            <p:cNvPr id="97324" name="Line 44"/>
            <p:cNvSpPr>
              <a:spLocks noChangeShapeType="1"/>
            </p:cNvSpPr>
            <p:nvPr/>
          </p:nvSpPr>
          <p:spPr bwMode="auto">
            <a:xfrm>
              <a:off x="3152" y="1060"/>
              <a:ext cx="157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7325" name="Object 45"/>
            <p:cNvGraphicFramePr>
              <a:graphicFrameLocks noChangeAspect="1"/>
            </p:cNvGraphicFramePr>
            <p:nvPr>
              <p:extLst/>
            </p:nvPr>
          </p:nvGraphicFramePr>
          <p:xfrm>
            <a:off x="4736" y="845"/>
            <a:ext cx="26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55" name="Equation" r:id="rId3" imgW="215640" imgH="203040" progId="Equation.DSMT4">
                    <p:embed/>
                  </p:oleObj>
                </mc:Choice>
                <mc:Fallback>
                  <p:oleObj name="Equation" r:id="rId3" imgW="215640" imgH="203040" progId="Equation.DSMT4">
                    <p:embed/>
                    <p:pic>
                      <p:nvPicPr>
                        <p:cNvPr id="9732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845"/>
                          <a:ext cx="26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26" name="Group 46"/>
          <p:cNvGrpSpPr>
            <a:grpSpLocks/>
          </p:cNvGrpSpPr>
          <p:nvPr/>
        </p:nvGrpSpPr>
        <p:grpSpPr bwMode="auto">
          <a:xfrm>
            <a:off x="5867400" y="2027238"/>
            <a:ext cx="1671638" cy="2068513"/>
            <a:chOff x="3152" y="1005"/>
            <a:chExt cx="1053" cy="1303"/>
          </a:xfrm>
        </p:grpSpPr>
        <p:sp>
          <p:nvSpPr>
            <p:cNvPr id="97327" name="Line 47"/>
            <p:cNvSpPr>
              <a:spLocks noChangeShapeType="1"/>
            </p:cNvSpPr>
            <p:nvPr/>
          </p:nvSpPr>
          <p:spPr bwMode="auto">
            <a:xfrm>
              <a:off x="3152" y="1060"/>
              <a:ext cx="1053" cy="1019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7328" name="Object 48"/>
            <p:cNvGraphicFramePr>
              <a:graphicFrameLocks noChangeAspect="1"/>
            </p:cNvGraphicFramePr>
            <p:nvPr>
              <p:extLst/>
            </p:nvPr>
          </p:nvGraphicFramePr>
          <p:xfrm>
            <a:off x="3962" y="1976"/>
            <a:ext cx="15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56" name="Equation" r:id="rId5" imgW="126720" imgH="190440" progId="Equation.DSMT4">
                    <p:embed/>
                  </p:oleObj>
                </mc:Choice>
                <mc:Fallback>
                  <p:oleObj name="Equation" r:id="rId5" imgW="126720" imgH="190440" progId="Equation.DSMT4">
                    <p:embed/>
                    <p:pic>
                      <p:nvPicPr>
                        <p:cNvPr id="9732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1976"/>
                          <a:ext cx="15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29" name="Freeform 49"/>
            <p:cNvSpPr>
              <a:spLocks/>
            </p:cNvSpPr>
            <p:nvPr/>
          </p:nvSpPr>
          <p:spPr bwMode="auto">
            <a:xfrm>
              <a:off x="3334" y="1075"/>
              <a:ext cx="45" cy="178"/>
            </a:xfrm>
            <a:custGeom>
              <a:avLst/>
              <a:gdLst>
                <a:gd name="T0" fmla="*/ 0 w 45"/>
                <a:gd name="T1" fmla="*/ 126 h 126"/>
                <a:gd name="T2" fmla="*/ 45 w 45"/>
                <a:gd name="T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26">
                  <a:moveTo>
                    <a:pt x="0" y="126"/>
                  </a:moveTo>
                  <a:cubicBezTo>
                    <a:pt x="35" y="91"/>
                    <a:pt x="45" y="54"/>
                    <a:pt x="45" y="0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3318" y="1005"/>
              <a:ext cx="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7376" name="Group 96"/>
          <p:cNvGrpSpPr>
            <a:grpSpLocks/>
          </p:cNvGrpSpPr>
          <p:nvPr/>
        </p:nvGrpSpPr>
        <p:grpSpPr bwMode="auto">
          <a:xfrm>
            <a:off x="5867400" y="1955803"/>
            <a:ext cx="1681163" cy="900113"/>
            <a:chOff x="4286" y="3046"/>
            <a:chExt cx="1059" cy="567"/>
          </a:xfrm>
        </p:grpSpPr>
        <p:sp>
          <p:nvSpPr>
            <p:cNvPr id="97332" name="Line 52"/>
            <p:cNvSpPr>
              <a:spLocks noChangeShapeType="1"/>
            </p:cNvSpPr>
            <p:nvPr/>
          </p:nvSpPr>
          <p:spPr bwMode="auto">
            <a:xfrm>
              <a:off x="4286" y="3144"/>
              <a:ext cx="1058" cy="46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7333" name="Object 53"/>
            <p:cNvGraphicFramePr>
              <a:graphicFrameLocks noChangeAspect="1"/>
            </p:cNvGraphicFramePr>
            <p:nvPr>
              <p:extLst/>
            </p:nvPr>
          </p:nvGraphicFramePr>
          <p:xfrm>
            <a:off x="5206" y="3206"/>
            <a:ext cx="13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57" name="Equation" r:id="rId7" imgW="126720" imgH="190440" progId="Equation.DSMT4">
                    <p:embed/>
                  </p:oleObj>
                </mc:Choice>
                <mc:Fallback>
                  <p:oleObj name="Equation" r:id="rId7" imgW="126720" imgH="190440" progId="Equation.DSMT4">
                    <p:embed/>
                    <p:pic>
                      <p:nvPicPr>
                        <p:cNvPr id="9733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" y="3206"/>
                          <a:ext cx="13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34" name="Freeform 54"/>
            <p:cNvSpPr>
              <a:spLocks/>
            </p:cNvSpPr>
            <p:nvPr/>
          </p:nvSpPr>
          <p:spPr bwMode="auto">
            <a:xfrm>
              <a:off x="4754" y="3144"/>
              <a:ext cx="34" cy="205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35" name="Freeform 55"/>
            <p:cNvSpPr>
              <a:spLocks/>
            </p:cNvSpPr>
            <p:nvPr/>
          </p:nvSpPr>
          <p:spPr bwMode="auto">
            <a:xfrm>
              <a:off x="4787" y="3140"/>
              <a:ext cx="33" cy="226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36" name="Text Box 56"/>
            <p:cNvSpPr txBox="1">
              <a:spLocks noChangeArrowheads="1"/>
            </p:cNvSpPr>
            <p:nvPr/>
          </p:nvSpPr>
          <p:spPr bwMode="auto">
            <a:xfrm>
              <a:off x="4791" y="3046"/>
              <a:ext cx="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337" name="Object 57"/>
              <p:cNvSpPr txBox="1"/>
              <p:nvPr/>
            </p:nvSpPr>
            <p:spPr bwMode="auto">
              <a:xfrm>
                <a:off x="466868" y="3496472"/>
                <a:ext cx="2989168" cy="4333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𝑈𝐼</m:t>
                      </m:r>
                      <m:func>
                        <m:func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</m:t>
                          </m:r>
                        </m:e>
                      </m:func>
                      <m:r>
                        <m:rPr>
                          <m:nor/>
                        </m:rP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7337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868" y="3496472"/>
                <a:ext cx="2989168" cy="433387"/>
              </a:xfrm>
              <a:prstGeom prst="rect">
                <a:avLst/>
              </a:prstGeom>
              <a:blipFill>
                <a:blip r:embed="rId9"/>
                <a:stretch>
                  <a:fillRect b="-1408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338" name="Object 58"/>
              <p:cNvSpPr txBox="1"/>
              <p:nvPr/>
            </p:nvSpPr>
            <p:spPr bwMode="auto">
              <a:xfrm>
                <a:off x="4462465" y="3477422"/>
                <a:ext cx="2087562" cy="48736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</m:t>
                          </m:r>
                        </m:e>
                      </m:func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↑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7338" name="Object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2465" y="3477422"/>
                <a:ext cx="2087562" cy="487362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7339" name="Object 59"/>
          <p:cNvGraphicFramePr>
            <a:graphicFrameLocks noChangeAspect="1"/>
          </p:cNvGraphicFramePr>
          <p:nvPr>
            <p:extLst/>
          </p:nvPr>
        </p:nvGraphicFramePr>
        <p:xfrm>
          <a:off x="2987675" y="3500180"/>
          <a:ext cx="1327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8" name="Equation" r:id="rId11" imgW="622080" imgH="203040" progId="Equation.DSMT4">
                  <p:embed/>
                </p:oleObj>
              </mc:Choice>
              <mc:Fallback>
                <p:oleObj name="Equation" r:id="rId11" imgW="622080" imgH="203040" progId="Equation.DSMT4">
                  <p:embed/>
                  <p:pic>
                    <p:nvPicPr>
                      <p:cNvPr id="9733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500180"/>
                        <a:ext cx="13271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40" name="Text Box 60"/>
          <p:cNvSpPr txBox="1">
            <a:spLocks noChangeArrowheads="1"/>
          </p:cNvSpPr>
          <p:nvPr/>
        </p:nvSpPr>
        <p:spPr bwMode="auto">
          <a:xfrm>
            <a:off x="738188" y="4197353"/>
            <a:ext cx="76327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解决办法： 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）高压传输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 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）改进自身设备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 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）并联电容，提高功率因数 。 </a:t>
            </a:r>
          </a:p>
        </p:txBody>
      </p:sp>
      <p:graphicFrame>
        <p:nvGraphicFramePr>
          <p:cNvPr id="97346" name="Object 66"/>
          <p:cNvGraphicFramePr>
            <a:graphicFrameLocks noChangeAspect="1"/>
          </p:cNvGraphicFramePr>
          <p:nvPr>
            <p:extLst/>
          </p:nvPr>
        </p:nvGraphicFramePr>
        <p:xfrm>
          <a:off x="4071939" y="3496472"/>
          <a:ext cx="13652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9" name="Equation" r:id="rId13" imgW="672840" imgH="203040" progId="Equation.DSMT4">
                  <p:embed/>
                </p:oleObj>
              </mc:Choice>
              <mc:Fallback>
                <p:oleObj name="Equation" r:id="rId13" imgW="672840" imgH="203040" progId="Equation.DSMT4">
                  <p:embed/>
                  <p:pic>
                    <p:nvPicPr>
                      <p:cNvPr id="9734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9" y="3496472"/>
                        <a:ext cx="13652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57" name="Group 77"/>
          <p:cNvGrpSpPr>
            <a:grpSpLocks/>
          </p:cNvGrpSpPr>
          <p:nvPr/>
        </p:nvGrpSpPr>
        <p:grpSpPr bwMode="auto">
          <a:xfrm>
            <a:off x="827088" y="1700212"/>
            <a:ext cx="2376487" cy="1460499"/>
            <a:chOff x="703" y="2205"/>
            <a:chExt cx="1497" cy="920"/>
          </a:xfrm>
        </p:grpSpPr>
        <p:sp>
          <p:nvSpPr>
            <p:cNvPr id="97358" name="Oval 78"/>
            <p:cNvSpPr>
              <a:spLocks noChangeArrowheads="1"/>
            </p:cNvSpPr>
            <p:nvPr/>
          </p:nvSpPr>
          <p:spPr bwMode="auto">
            <a:xfrm>
              <a:off x="884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59" name="Rectangle 79"/>
            <p:cNvSpPr>
              <a:spLocks noChangeArrowheads="1"/>
            </p:cNvSpPr>
            <p:nvPr/>
          </p:nvSpPr>
          <p:spPr bwMode="auto">
            <a:xfrm>
              <a:off x="1066" y="2296"/>
              <a:ext cx="1088" cy="816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60" name="Line 80"/>
            <p:cNvSpPr>
              <a:spLocks noChangeShapeType="1"/>
            </p:cNvSpPr>
            <p:nvPr/>
          </p:nvSpPr>
          <p:spPr bwMode="auto">
            <a:xfrm>
              <a:off x="1292" y="220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61" name="Text Box 81"/>
            <p:cNvSpPr txBox="1">
              <a:spLocks noChangeArrowheads="1"/>
            </p:cNvSpPr>
            <p:nvPr/>
          </p:nvSpPr>
          <p:spPr bwMode="auto">
            <a:xfrm>
              <a:off x="1338" y="2251"/>
              <a:ext cx="3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i</a:t>
              </a:r>
              <a:endPara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97362" name="Text Box 82"/>
            <p:cNvSpPr txBox="1">
              <a:spLocks noChangeArrowheads="1"/>
            </p:cNvSpPr>
            <p:nvPr/>
          </p:nvSpPr>
          <p:spPr bwMode="auto">
            <a:xfrm>
              <a:off x="748" y="2250"/>
              <a:ext cx="2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rPr>
                <a:t>+</a:t>
              </a:r>
            </a:p>
          </p:txBody>
        </p:sp>
        <p:sp>
          <p:nvSpPr>
            <p:cNvPr id="97363" name="Text Box 83"/>
            <p:cNvSpPr txBox="1">
              <a:spLocks noChangeArrowheads="1"/>
            </p:cNvSpPr>
            <p:nvPr/>
          </p:nvSpPr>
          <p:spPr bwMode="auto">
            <a:xfrm>
              <a:off x="748" y="2795"/>
              <a:ext cx="2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rPr>
                <a:t>-</a:t>
              </a:r>
            </a:p>
          </p:txBody>
        </p:sp>
        <p:sp>
          <p:nvSpPr>
            <p:cNvPr id="97364" name="Text Box 84"/>
            <p:cNvSpPr txBox="1">
              <a:spLocks noChangeArrowheads="1"/>
            </p:cNvSpPr>
            <p:nvPr/>
          </p:nvSpPr>
          <p:spPr bwMode="auto">
            <a:xfrm>
              <a:off x="703" y="2522"/>
              <a:ext cx="2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u</a:t>
              </a:r>
            </a:p>
          </p:txBody>
        </p:sp>
        <p:sp>
          <p:nvSpPr>
            <p:cNvPr id="97365" name="Text Box 85"/>
            <p:cNvSpPr txBox="1">
              <a:spLocks noChangeArrowheads="1"/>
            </p:cNvSpPr>
            <p:nvPr/>
          </p:nvSpPr>
          <p:spPr bwMode="auto">
            <a:xfrm>
              <a:off x="1837" y="2523"/>
              <a:ext cx="2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Z</a:t>
              </a:r>
            </a:p>
          </p:txBody>
        </p:sp>
        <p:sp>
          <p:nvSpPr>
            <p:cNvPr id="97366" name="Rectangle 86"/>
            <p:cNvSpPr>
              <a:spLocks noChangeArrowheads="1"/>
            </p:cNvSpPr>
            <p:nvPr/>
          </p:nvSpPr>
          <p:spPr bwMode="auto">
            <a:xfrm>
              <a:off x="2073" y="252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1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7" grpId="0" autoUpdateAnimBg="0"/>
      <p:bldP spid="97337" grpId="0"/>
      <p:bldP spid="97338" grpId="0"/>
      <p:bldP spid="9734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202" name="Rectangle 2">
            <a:extLst>
              <a:ext uri="{FF2B5EF4-FFF2-40B4-BE49-F238E27FC236}">
                <a16:creationId xmlns:a16="http://schemas.microsoft.com/office/drawing/2014/main" id="{8DE21A1F-9107-42A0-8113-16E171F69F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0"/>
            <a:ext cx="8848725" cy="762000"/>
          </a:xfrm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我国电网发展历程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电压等级的逐年提高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6259" name="Picture 4" descr="D:\特高压电网讲座\PICTURE\未命名1.JPG">
            <a:extLst>
              <a:ext uri="{FF2B5EF4-FFF2-40B4-BE49-F238E27FC236}">
                <a16:creationId xmlns:a16="http://schemas.microsoft.com/office/drawing/2014/main" id="{58D55032-D15E-4AF1-A4E7-D111B48C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55" y="1314768"/>
            <a:ext cx="7218205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>
            <a:extLst>
              <a:ext uri="{FF2B5EF4-FFF2-40B4-BE49-F238E27FC236}">
                <a16:creationId xmlns:a16="http://schemas.microsoft.com/office/drawing/2014/main" id="{0B7BCFA2-E80E-4CC2-A08C-675B3E7E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3789363"/>
            <a:ext cx="8721725" cy="1439862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/>
          <a:lstStyle>
            <a:lvl1pPr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30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 </a:t>
            </a:r>
            <a:endParaRPr lang="zh-CN" altLang="en-US" sz="2400" b="1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51203" name="AutoShape 3">
            <a:extLst>
              <a:ext uri="{FF2B5EF4-FFF2-40B4-BE49-F238E27FC236}">
                <a16:creationId xmlns:a16="http://schemas.microsoft.com/office/drawing/2014/main" id="{A8826DB0-F40A-4DA2-888B-1CCC2BE0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406400"/>
            <a:ext cx="7750175" cy="5791200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6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/>
          <a:lstStyle>
            <a:lvl1pPr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超高压电网</a:t>
            </a:r>
            <a:r>
              <a:rPr lang="zh-CN" altLang="en-US" sz="2400" b="1" dirty="0">
                <a:ea typeface="楷体_GB2312" pitchFamily="49" charset="-122"/>
              </a:rPr>
              <a:t>指的是</a:t>
            </a:r>
            <a:r>
              <a:rPr lang="en-US" altLang="zh-CN" sz="2400" b="1" dirty="0">
                <a:ea typeface="楷体_GB2312" pitchFamily="49" charset="-122"/>
              </a:rPr>
              <a:t>220</a:t>
            </a:r>
            <a:r>
              <a:rPr lang="zh-CN" altLang="en-US" sz="2400" b="1" dirty="0">
                <a:ea typeface="楷体_GB2312" pitchFamily="49" charset="-122"/>
              </a:rPr>
              <a:t>、</a:t>
            </a:r>
            <a:r>
              <a:rPr lang="en-US" altLang="zh-CN" sz="2400" b="1" dirty="0">
                <a:ea typeface="楷体_GB2312" pitchFamily="49" charset="-122"/>
              </a:rPr>
              <a:t>330</a:t>
            </a:r>
            <a:r>
              <a:rPr lang="zh-CN" altLang="en-US" sz="2400" b="1" dirty="0">
                <a:ea typeface="楷体_GB2312" pitchFamily="49" charset="-122"/>
              </a:rPr>
              <a:t>、</a:t>
            </a:r>
            <a:r>
              <a:rPr lang="en-US" altLang="zh-CN" sz="2400" b="1" dirty="0">
                <a:ea typeface="楷体_GB2312" pitchFamily="49" charset="-122"/>
              </a:rPr>
              <a:t>500kV</a:t>
            </a:r>
            <a:r>
              <a:rPr lang="zh-CN" altLang="en-US" sz="2400" b="1" dirty="0">
                <a:ea typeface="楷体_GB2312" pitchFamily="49" charset="-122"/>
              </a:rPr>
              <a:t>和</a:t>
            </a:r>
            <a:r>
              <a:rPr lang="en-US" altLang="zh-CN" sz="2400" b="1" dirty="0">
                <a:ea typeface="楷体_GB2312" pitchFamily="49" charset="-122"/>
              </a:rPr>
              <a:t>750kV</a:t>
            </a:r>
            <a:r>
              <a:rPr lang="zh-CN" altLang="en-US" sz="2400" b="1" dirty="0">
                <a:ea typeface="楷体_GB2312" pitchFamily="49" charset="-122"/>
              </a:rPr>
              <a:t>电网：</a:t>
            </a:r>
          </a:p>
          <a:p>
            <a:pPr algn="just">
              <a:lnSpc>
                <a:spcPct val="120000"/>
              </a:lnSpc>
              <a:spcAft>
                <a:spcPct val="20000"/>
              </a:spcAft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特高压电网</a:t>
            </a:r>
            <a:r>
              <a:rPr lang="zh-CN" altLang="en-US" sz="2400" b="1" dirty="0">
                <a:ea typeface="楷体_GB2312" pitchFamily="49" charset="-122"/>
              </a:rPr>
              <a:t>指以</a:t>
            </a:r>
            <a:r>
              <a:rPr lang="en-US" altLang="zh-CN" sz="2400" b="1" dirty="0">
                <a:ea typeface="楷体_GB2312" pitchFamily="49" charset="-122"/>
              </a:rPr>
              <a:t>1000kV</a:t>
            </a:r>
            <a:r>
              <a:rPr lang="zh-CN" altLang="en-US" sz="2400" b="1" dirty="0">
                <a:ea typeface="楷体_GB2312" pitchFamily="49" charset="-122"/>
              </a:rPr>
              <a:t>输电网为骨干网架，超高压输电网、高压输电网以及特高压直流输电、高压直流输电和配电网构成的分层、分区，结构清晰的现代化大电网。</a:t>
            </a:r>
            <a:endParaRPr lang="en-US" altLang="zh-CN" sz="2400" b="1" dirty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Aft>
                <a:spcPct val="20000"/>
              </a:spcAft>
            </a:pP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Aft>
                <a:spcPct val="20000"/>
              </a:spcAft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高压直流</a:t>
            </a:r>
            <a:r>
              <a:rPr lang="zh-CN" altLang="en-US" sz="2400" b="1" dirty="0">
                <a:ea typeface="楷体_GB2312" pitchFamily="49" charset="-122"/>
              </a:rPr>
              <a:t>指的是</a:t>
            </a:r>
            <a:r>
              <a:rPr lang="en-US" altLang="zh-CN" sz="2400" b="1" dirty="0">
                <a:ea typeface="楷体_GB2312" pitchFamily="49" charset="-122"/>
              </a:rPr>
              <a:t>±600kV</a:t>
            </a:r>
            <a:r>
              <a:rPr lang="zh-CN" altLang="en-US" sz="2400" b="1" dirty="0">
                <a:ea typeface="楷体_GB2312" pitchFamily="49" charset="-122"/>
              </a:rPr>
              <a:t>及以下直流系统；</a:t>
            </a:r>
          </a:p>
          <a:p>
            <a:pPr algn="just">
              <a:lnSpc>
                <a:spcPct val="120000"/>
              </a:lnSpc>
              <a:spcAft>
                <a:spcPct val="20000"/>
              </a:spcAft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特高压直流</a:t>
            </a:r>
            <a:r>
              <a:rPr lang="zh-CN" altLang="en-US" sz="2400" b="1" dirty="0">
                <a:ea typeface="楷体_GB2312" pitchFamily="49" charset="-122"/>
              </a:rPr>
              <a:t>指的是</a:t>
            </a:r>
            <a:r>
              <a:rPr lang="en-US" altLang="zh-CN" sz="2400" b="1" dirty="0">
                <a:ea typeface="楷体_GB2312" pitchFamily="49" charset="-122"/>
              </a:rPr>
              <a:t>±800kV</a:t>
            </a:r>
            <a:r>
              <a:rPr lang="zh-CN" altLang="en-US" sz="2400" b="1" dirty="0">
                <a:ea typeface="楷体_GB2312" pitchFamily="49" charset="-122"/>
              </a:rPr>
              <a:t>直流系统；</a:t>
            </a:r>
          </a:p>
          <a:p>
            <a:pPr algn="just">
              <a:lnSpc>
                <a:spcPct val="120000"/>
              </a:lnSpc>
              <a:spcAft>
                <a:spcPct val="20000"/>
              </a:spcAft>
            </a:pPr>
            <a:endParaRPr lang="en-US" altLang="zh-CN" sz="2400" b="1" dirty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Aft>
                <a:spcPct val="20000"/>
              </a:spcAft>
            </a:pPr>
            <a:r>
              <a:rPr lang="en-US" altLang="en-US" sz="24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2009年1月6日，世界上运行电压最高、技术水平最先进、具有自主知识产权的1000kV晋东南－南阳－荆门特高压交流试验示范工程建成投运。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51204" name="AutoShape 4">
            <a:extLst>
              <a:ext uri="{FF2B5EF4-FFF2-40B4-BE49-F238E27FC236}">
                <a16:creationId xmlns:a16="http://schemas.microsoft.com/office/drawing/2014/main" id="{06E79011-A25A-4351-AB24-DF91FECB1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36838"/>
            <a:ext cx="8642350" cy="1081087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/>
          <a:lstStyle>
            <a:lvl1pPr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3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</a:t>
            </a:r>
            <a:endParaRPr lang="zh-CN" altLang="en-US"/>
          </a:p>
        </p:txBody>
      </p:sp>
      <p:sp>
        <p:nvSpPr>
          <p:cNvPr id="51205" name="AutoShape 5">
            <a:extLst>
              <a:ext uri="{FF2B5EF4-FFF2-40B4-BE49-F238E27FC236}">
                <a16:creationId xmlns:a16="http://schemas.microsoft.com/office/drawing/2014/main" id="{62EF3458-14BA-4091-B891-1CF595D41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5213350"/>
            <a:ext cx="8642350" cy="1511300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/>
          <a:lstStyle>
            <a:lvl1pPr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321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30000"/>
              </a:lnSpc>
            </a:pPr>
            <a:r>
              <a:rPr lang="en-US" altLang="en-US" sz="24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  </a:t>
            </a:r>
            <a:endParaRPr lang="zh-CN" altLang="en-US" sz="2400" b="1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35B45541-D3D7-4A97-BF3C-94547B975737}"/>
              </a:ext>
            </a:extLst>
          </p:cNvPr>
          <p:cNvGrpSpPr>
            <a:grpSpLocks/>
          </p:cNvGrpSpPr>
          <p:nvPr/>
        </p:nvGrpSpPr>
        <p:grpSpPr bwMode="auto">
          <a:xfrm>
            <a:off x="2143443" y="764223"/>
            <a:ext cx="3500437" cy="809625"/>
            <a:chOff x="0" y="0"/>
            <a:chExt cx="3372" cy="510"/>
          </a:xfrm>
        </p:grpSpPr>
        <p:sp>
          <p:nvSpPr>
            <p:cNvPr id="10244" name="AutoShape 6">
              <a:extLst>
                <a:ext uri="{FF2B5EF4-FFF2-40B4-BE49-F238E27FC236}">
                  <a16:creationId xmlns:a16="http://schemas.microsoft.com/office/drawing/2014/main" id="{3CC7120A-C420-4DE1-A6C3-5806D98D4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0"/>
              <a:ext cx="3365" cy="510"/>
            </a:xfrm>
            <a:prstGeom prst="roundRect">
              <a:avLst>
                <a:gd name="adj" fmla="val 8676"/>
              </a:avLst>
            </a:prstGeom>
            <a:solidFill>
              <a:srgbClr val="008080"/>
            </a:solidFill>
            <a:ln>
              <a:noFill/>
            </a:ln>
            <a:effectLst>
              <a:outerShdw dist="71842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/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2228" name="Text Box 16">
              <a:extLst>
                <a:ext uri="{FF2B5EF4-FFF2-40B4-BE49-F238E27FC236}">
                  <a16:creationId xmlns:a16="http://schemas.microsoft.com/office/drawing/2014/main" id="{65BB4F78-3DE9-4273-AA56-EA8E4585D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1"/>
              <a:ext cx="2552" cy="288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特高压输电优越性</a:t>
              </a:r>
            </a:p>
          </p:txBody>
        </p:sp>
      </p:grpSp>
      <p:sp>
        <p:nvSpPr>
          <p:cNvPr id="10243" name="Text Box 3">
            <a:extLst>
              <a:ext uri="{FF2B5EF4-FFF2-40B4-BE49-F238E27FC236}">
                <a16:creationId xmlns:a16="http://schemas.microsoft.com/office/drawing/2014/main" id="{5B979F95-F738-47D0-B6D1-3ECB07179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09800"/>
            <a:ext cx="35052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ea typeface="楷体_GB2312" pitchFamily="49" charset="-122"/>
              </a:rPr>
              <a:t>1）提高输送容量；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ea typeface="楷体_GB2312" pitchFamily="49" charset="-122"/>
              </a:rPr>
              <a:t>2）增大送电距离；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ea typeface="楷体_GB2312" pitchFamily="49" charset="-122"/>
              </a:rPr>
              <a:t>3）节约输电走廊；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ea typeface="楷体_GB2312" pitchFamily="49" charset="-122"/>
              </a:rPr>
              <a:t>4）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降低线路损耗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ea typeface="楷体_GB2312" pitchFamily="49" charset="-122"/>
              </a:rPr>
              <a:t>5）改善电网结构。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0831" y="547221"/>
            <a:ext cx="1118014" cy="52322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分析</a:t>
            </a:r>
          </a:p>
        </p:txBody>
      </p:sp>
      <p:grpSp>
        <p:nvGrpSpPr>
          <p:cNvPr id="20532" name="Group 52"/>
          <p:cNvGrpSpPr>
            <a:grpSpLocks/>
          </p:cNvGrpSpPr>
          <p:nvPr/>
        </p:nvGrpSpPr>
        <p:grpSpPr bwMode="auto">
          <a:xfrm>
            <a:off x="6659563" y="2420938"/>
            <a:ext cx="430212" cy="862012"/>
            <a:chOff x="4205" y="1536"/>
            <a:chExt cx="271" cy="543"/>
          </a:xfrm>
        </p:grpSpPr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V="1">
              <a:off x="4205" y="1536"/>
              <a:ext cx="0" cy="54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49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268" y="1604"/>
            <a:ext cx="20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54" name="Equation" r:id="rId3" imgW="177480" imgH="241200" progId="Equation.DSMT4">
                    <p:embed/>
                  </p:oleObj>
                </mc:Choice>
                <mc:Fallback>
                  <p:oleObj name="Equation" r:id="rId3" imgW="177480" imgH="241200" progId="Equation.DSMT4">
                    <p:embed/>
                    <p:pic>
                      <p:nvPicPr>
                        <p:cNvPr id="2049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1604"/>
                          <a:ext cx="20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33" name="Group 53"/>
          <p:cNvGrpSpPr>
            <a:grpSpLocks/>
          </p:cNvGrpSpPr>
          <p:nvPr/>
        </p:nvGrpSpPr>
        <p:grpSpPr bwMode="auto">
          <a:xfrm>
            <a:off x="5003800" y="1341438"/>
            <a:ext cx="2930525" cy="557212"/>
            <a:chOff x="3152" y="845"/>
            <a:chExt cx="1846" cy="351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3152" y="1060"/>
              <a:ext cx="157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489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4737" y="845"/>
            <a:ext cx="26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55" name="Equation" r:id="rId5" imgW="215640" imgH="203040" progId="Equation.DSMT4">
                    <p:embed/>
                  </p:oleObj>
                </mc:Choice>
                <mc:Fallback>
                  <p:oleObj name="Equation" r:id="rId5" imgW="215640" imgH="203040" progId="Equation.DSMT4">
                    <p:embed/>
                    <p:pic>
                      <p:nvPicPr>
                        <p:cNvPr id="204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845"/>
                          <a:ext cx="261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35" name="Group 55"/>
          <p:cNvGrpSpPr>
            <a:grpSpLocks/>
          </p:cNvGrpSpPr>
          <p:nvPr/>
        </p:nvGrpSpPr>
        <p:grpSpPr bwMode="auto">
          <a:xfrm>
            <a:off x="5003800" y="1595438"/>
            <a:ext cx="1671638" cy="2138363"/>
            <a:chOff x="3152" y="1005"/>
            <a:chExt cx="1053" cy="1347"/>
          </a:xfrm>
        </p:grpSpPr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3152" y="1060"/>
              <a:ext cx="1053" cy="1019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491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937" y="1932"/>
            <a:ext cx="204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56" name="Equation" r:id="rId7" imgW="164880" imgH="241200" progId="Equation.DSMT4">
                    <p:embed/>
                  </p:oleObj>
                </mc:Choice>
                <mc:Fallback>
                  <p:oleObj name="Equation" r:id="rId7" imgW="164880" imgH="241200" progId="Equation.DSMT4">
                    <p:embed/>
                    <p:pic>
                      <p:nvPicPr>
                        <p:cNvPr id="2049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1932"/>
                          <a:ext cx="204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3334" y="1075"/>
              <a:ext cx="45" cy="178"/>
            </a:xfrm>
            <a:custGeom>
              <a:avLst/>
              <a:gdLst>
                <a:gd name="T0" fmla="*/ 0 w 45"/>
                <a:gd name="T1" fmla="*/ 126 h 126"/>
                <a:gd name="T2" fmla="*/ 45 w 45"/>
                <a:gd name="T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26">
                  <a:moveTo>
                    <a:pt x="0" y="126"/>
                  </a:moveTo>
                  <a:cubicBezTo>
                    <a:pt x="35" y="91"/>
                    <a:pt x="45" y="54"/>
                    <a:pt x="45" y="0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318" y="1005"/>
              <a:ext cx="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78" name="Group 98"/>
          <p:cNvGrpSpPr>
            <a:grpSpLocks/>
          </p:cNvGrpSpPr>
          <p:nvPr/>
        </p:nvGrpSpPr>
        <p:grpSpPr bwMode="auto">
          <a:xfrm>
            <a:off x="5003800" y="1524001"/>
            <a:ext cx="1671638" cy="909638"/>
            <a:chOff x="3288" y="325"/>
            <a:chExt cx="1053" cy="573"/>
          </a:xfrm>
        </p:grpSpPr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3288" y="422"/>
              <a:ext cx="1053" cy="4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490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4204" y="485"/>
            <a:ext cx="13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57" name="Equation" r:id="rId9" imgW="126720" imgH="190440" progId="Equation.DSMT4">
                    <p:embed/>
                  </p:oleObj>
                </mc:Choice>
                <mc:Fallback>
                  <p:oleObj name="Equation" r:id="rId9" imgW="126720" imgH="190440" progId="Equation.DSMT4">
                    <p:embed/>
                    <p:pic>
                      <p:nvPicPr>
                        <p:cNvPr id="2049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485"/>
                          <a:ext cx="13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3754" y="422"/>
              <a:ext cx="34" cy="208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6" name="Freeform 16"/>
            <p:cNvSpPr>
              <a:spLocks/>
            </p:cNvSpPr>
            <p:nvPr/>
          </p:nvSpPr>
          <p:spPr bwMode="auto">
            <a:xfrm>
              <a:off x="3787" y="418"/>
              <a:ext cx="33" cy="229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3790" y="325"/>
              <a:ext cx="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971550" y="4292600"/>
            <a:ext cx="7345363" cy="234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并联电容后，原负载的电压和电流不变，吸收的有功功率和无功功率不变，即：负载的工作状态不变。但电路的功率因数提高了。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另外，由于电力负载通常为感性！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539750" y="3642846"/>
            <a:ext cx="1655763" cy="52322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特点：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2068512" y="790575"/>
            <a:ext cx="2511425" cy="2560638"/>
            <a:chOff x="932" y="2040"/>
            <a:chExt cx="1582" cy="1613"/>
          </a:xfrm>
        </p:grpSpPr>
        <p:grpSp>
          <p:nvGrpSpPr>
            <p:cNvPr id="20550" name="Group 70"/>
            <p:cNvGrpSpPr>
              <a:grpSpLocks/>
            </p:cNvGrpSpPr>
            <p:nvPr/>
          </p:nvGrpSpPr>
          <p:grpSpPr bwMode="auto">
            <a:xfrm>
              <a:off x="2226" y="2985"/>
              <a:ext cx="288" cy="92"/>
              <a:chOff x="2208" y="1732"/>
              <a:chExt cx="174" cy="93"/>
            </a:xfrm>
          </p:grpSpPr>
          <p:sp>
            <p:nvSpPr>
              <p:cNvPr id="20551" name="Line 71"/>
              <p:cNvSpPr>
                <a:spLocks noChangeShapeType="1"/>
              </p:cNvSpPr>
              <p:nvPr/>
            </p:nvSpPr>
            <p:spPr bwMode="auto">
              <a:xfrm>
                <a:off x="2208" y="1732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52" name="Line 72"/>
              <p:cNvSpPr>
                <a:spLocks noChangeShapeType="1"/>
              </p:cNvSpPr>
              <p:nvPr/>
            </p:nvSpPr>
            <p:spPr bwMode="auto">
              <a:xfrm>
                <a:off x="2208" y="1824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>
              <a:off x="1698" y="2453"/>
              <a:ext cx="3" cy="61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4" name="Line 74"/>
            <p:cNvSpPr>
              <a:spLocks noChangeShapeType="1"/>
            </p:cNvSpPr>
            <p:nvPr/>
          </p:nvSpPr>
          <p:spPr bwMode="auto">
            <a:xfrm>
              <a:off x="1074" y="2453"/>
              <a:ext cx="128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>
              <a:off x="2358" y="2453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6" name="Line 76"/>
            <p:cNvSpPr>
              <a:spLocks noChangeShapeType="1"/>
            </p:cNvSpPr>
            <p:nvPr/>
          </p:nvSpPr>
          <p:spPr bwMode="auto">
            <a:xfrm>
              <a:off x="2358" y="3077"/>
              <a:ext cx="0" cy="5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7" name="Line 77"/>
            <p:cNvSpPr>
              <a:spLocks noChangeShapeType="1"/>
            </p:cNvSpPr>
            <p:nvPr/>
          </p:nvSpPr>
          <p:spPr bwMode="auto">
            <a:xfrm flipH="1">
              <a:off x="1698" y="3475"/>
              <a:ext cx="3" cy="17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8" name="Line 78"/>
            <p:cNvSpPr>
              <a:spLocks noChangeShapeType="1"/>
            </p:cNvSpPr>
            <p:nvPr/>
          </p:nvSpPr>
          <p:spPr bwMode="auto">
            <a:xfrm>
              <a:off x="1122" y="3653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59" name="Text Box 79"/>
            <p:cNvSpPr txBox="1">
              <a:spLocks noChangeArrowheads="1"/>
            </p:cNvSpPr>
            <p:nvPr/>
          </p:nvSpPr>
          <p:spPr bwMode="auto">
            <a:xfrm>
              <a:off x="1440" y="3153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20560" name="Text Box 80"/>
            <p:cNvSpPr txBox="1">
              <a:spLocks noChangeArrowheads="1"/>
            </p:cNvSpPr>
            <p:nvPr/>
          </p:nvSpPr>
          <p:spPr bwMode="auto">
            <a:xfrm>
              <a:off x="1425" y="26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20561" name="Text Box 81"/>
            <p:cNvSpPr txBox="1">
              <a:spLocks noChangeArrowheads="1"/>
            </p:cNvSpPr>
            <p:nvPr/>
          </p:nvSpPr>
          <p:spPr bwMode="auto">
            <a:xfrm>
              <a:off x="2002" y="2913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0562" name="Line 82"/>
            <p:cNvSpPr>
              <a:spLocks noChangeShapeType="1"/>
            </p:cNvSpPr>
            <p:nvPr/>
          </p:nvSpPr>
          <p:spPr bwMode="auto">
            <a:xfrm>
              <a:off x="1842" y="2501"/>
              <a:ext cx="0" cy="24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63" name="Line 83"/>
            <p:cNvSpPr>
              <a:spLocks noChangeShapeType="1"/>
            </p:cNvSpPr>
            <p:nvPr/>
          </p:nvSpPr>
          <p:spPr bwMode="auto">
            <a:xfrm>
              <a:off x="2034" y="2357"/>
              <a:ext cx="336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564" name="Object 84"/>
            <p:cNvGraphicFramePr>
              <a:graphicFrameLocks noChangeAspect="1"/>
            </p:cNvGraphicFramePr>
            <p:nvPr>
              <p:extLst/>
            </p:nvPr>
          </p:nvGraphicFramePr>
          <p:xfrm>
            <a:off x="932" y="2984"/>
            <a:ext cx="23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58" name="Equation" r:id="rId11" imgW="164880" imgH="203040" progId="Equation.DSMT4">
                    <p:embed/>
                  </p:oleObj>
                </mc:Choice>
                <mc:Fallback>
                  <p:oleObj name="Equation" r:id="rId11" imgW="164880" imgH="203040" progId="Equation.DSMT4">
                    <p:embed/>
                    <p:pic>
                      <p:nvPicPr>
                        <p:cNvPr id="20564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2984"/>
                          <a:ext cx="23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5" name="Object 85"/>
            <p:cNvGraphicFramePr>
              <a:graphicFrameLocks noChangeAspect="1"/>
            </p:cNvGraphicFramePr>
            <p:nvPr>
              <p:extLst/>
            </p:nvPr>
          </p:nvGraphicFramePr>
          <p:xfrm>
            <a:off x="1266" y="2041"/>
            <a:ext cx="17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59" name="Equation" r:id="rId13" imgW="126720" imgH="190440" progId="Equation.DSMT4">
                    <p:embed/>
                  </p:oleObj>
                </mc:Choice>
                <mc:Fallback>
                  <p:oleObj name="Equation" r:id="rId13" imgW="126720" imgH="190440" progId="Equation.DSMT4">
                    <p:embed/>
                    <p:pic>
                      <p:nvPicPr>
                        <p:cNvPr id="20565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2041"/>
                          <a:ext cx="17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6" name="Object 86"/>
            <p:cNvGraphicFramePr>
              <a:graphicFrameLocks noChangeAspect="1"/>
            </p:cNvGraphicFramePr>
            <p:nvPr>
              <p:extLst/>
            </p:nvPr>
          </p:nvGraphicFramePr>
          <p:xfrm>
            <a:off x="1906" y="2493"/>
            <a:ext cx="20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60" name="Equation" r:id="rId15" imgW="164880" imgH="241200" progId="Equation.DSMT4">
                    <p:embed/>
                  </p:oleObj>
                </mc:Choice>
                <mc:Fallback>
                  <p:oleObj name="Equation" r:id="rId15" imgW="164880" imgH="241200" progId="Equation.DSMT4">
                    <p:embed/>
                    <p:pic>
                      <p:nvPicPr>
                        <p:cNvPr id="20566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6" y="2493"/>
                          <a:ext cx="20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7" name="Object 87"/>
            <p:cNvGraphicFramePr>
              <a:graphicFrameLocks noChangeAspect="1"/>
            </p:cNvGraphicFramePr>
            <p:nvPr>
              <p:extLst/>
            </p:nvPr>
          </p:nvGraphicFramePr>
          <p:xfrm>
            <a:off x="2097" y="2040"/>
            <a:ext cx="22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61" name="Equation" r:id="rId17" imgW="177480" imgH="241200" progId="Equation.DSMT4">
                    <p:embed/>
                  </p:oleObj>
                </mc:Choice>
                <mc:Fallback>
                  <p:oleObj name="Equation" r:id="rId17" imgW="177480" imgH="241200" progId="Equation.DSMT4">
                    <p:embed/>
                    <p:pic>
                      <p:nvPicPr>
                        <p:cNvPr id="20567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7" y="2040"/>
                          <a:ext cx="22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8" name="Line 88"/>
            <p:cNvSpPr>
              <a:spLocks noChangeShapeType="1"/>
            </p:cNvSpPr>
            <p:nvPr/>
          </p:nvSpPr>
          <p:spPr bwMode="auto">
            <a:xfrm>
              <a:off x="1170" y="2357"/>
              <a:ext cx="336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69" name="Text Box 89"/>
            <p:cNvSpPr txBox="1">
              <a:spLocks noChangeArrowheads="1"/>
            </p:cNvSpPr>
            <p:nvPr/>
          </p:nvSpPr>
          <p:spPr bwMode="auto">
            <a:xfrm>
              <a:off x="944" y="2577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0570" name="Text Box 90"/>
            <p:cNvSpPr txBox="1">
              <a:spLocks noChangeArrowheads="1"/>
            </p:cNvSpPr>
            <p:nvPr/>
          </p:nvSpPr>
          <p:spPr bwMode="auto">
            <a:xfrm>
              <a:off x="989" y="324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20573" name="Rectangle 93"/>
            <p:cNvSpPr>
              <a:spLocks noChangeArrowheads="1"/>
            </p:cNvSpPr>
            <p:nvPr/>
          </p:nvSpPr>
          <p:spPr bwMode="auto">
            <a:xfrm>
              <a:off x="1619" y="256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74" name="Group 94"/>
            <p:cNvGrpSpPr>
              <a:grpSpLocks/>
            </p:cNvGrpSpPr>
            <p:nvPr/>
          </p:nvGrpSpPr>
          <p:grpSpPr bwMode="auto">
            <a:xfrm rot="5400000">
              <a:off x="1247" y="2977"/>
              <a:ext cx="499" cy="590"/>
              <a:chOff x="476" y="663"/>
              <a:chExt cx="771" cy="862"/>
            </a:xfrm>
          </p:grpSpPr>
          <p:sp>
            <p:nvSpPr>
              <p:cNvPr id="20575" name="AutoShape 95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76" name="AutoShape 96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77" name="AutoShape 97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96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529" grpId="0"/>
      <p:bldP spid="2053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3254375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并联电容的确定：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>
            <p:extLst/>
          </p:nvPr>
        </p:nvGraphicFramePr>
        <p:xfrm>
          <a:off x="693738" y="1066800"/>
          <a:ext cx="3705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8" name="Equation" r:id="rId3" imgW="1574640" imgH="228600" progId="Equation.DSMT4">
                  <p:embed/>
                </p:oleObj>
              </mc:Choice>
              <mc:Fallback>
                <p:oleObj name="Equation" r:id="rId3" imgW="1574640" imgH="228600" progId="Equation.DSMT4">
                  <p:embed/>
                  <p:pic>
                    <p:nvPicPr>
                      <p:cNvPr id="194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066800"/>
                        <a:ext cx="37052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21" name="Group 65"/>
          <p:cNvGrpSpPr>
            <a:grpSpLocks/>
          </p:cNvGrpSpPr>
          <p:nvPr/>
        </p:nvGrpSpPr>
        <p:grpSpPr bwMode="auto">
          <a:xfrm>
            <a:off x="333375" y="4437064"/>
            <a:ext cx="8054974" cy="1984590"/>
            <a:chOff x="210" y="2896"/>
            <a:chExt cx="5074" cy="1171"/>
          </a:xfrm>
        </p:grpSpPr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210" y="3051"/>
              <a:ext cx="725" cy="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8000" rIns="19800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补偿容量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不同</a:t>
              </a:r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1020" y="3174"/>
              <a:ext cx="4264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全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——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不要求（电容设备投资增加，经济效果不明显）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1020" y="2896"/>
              <a:ext cx="341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欠</a:t>
              </a:r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1020" y="3758"/>
              <a:ext cx="418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过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——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功率因数又由高变低（性质不同）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0" name="AutoShape 24"/>
            <p:cNvSpPr>
              <a:spLocks/>
            </p:cNvSpPr>
            <p:nvPr/>
          </p:nvSpPr>
          <p:spPr bwMode="auto">
            <a:xfrm>
              <a:off x="975" y="2976"/>
              <a:ext cx="45" cy="1044"/>
            </a:xfrm>
            <a:prstGeom prst="leftBrace">
              <a:avLst>
                <a:gd name="adj1" fmla="val 19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9502" name="Object 46"/>
          <p:cNvGraphicFramePr>
            <a:graphicFrameLocks noChangeAspect="1"/>
          </p:cNvGraphicFramePr>
          <p:nvPr>
            <p:extLst/>
          </p:nvPr>
        </p:nvGraphicFramePr>
        <p:xfrm>
          <a:off x="909638" y="1746250"/>
          <a:ext cx="45593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9" name="Equation" r:id="rId5" imgW="2501640" imgH="368280" progId="Equation.DSMT4">
                  <p:embed/>
                </p:oleObj>
              </mc:Choice>
              <mc:Fallback>
                <p:oleObj name="Equation" r:id="rId5" imgW="2501640" imgH="368280" progId="Equation.DSMT4">
                  <p:embed/>
                  <p:pic>
                    <p:nvPicPr>
                      <p:cNvPr id="195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746250"/>
                        <a:ext cx="45593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3" name="Object 47"/>
          <p:cNvGraphicFramePr>
            <a:graphicFrameLocks noChangeAspect="1"/>
          </p:cNvGraphicFramePr>
          <p:nvPr>
            <p:extLst/>
          </p:nvPr>
        </p:nvGraphicFramePr>
        <p:xfrm>
          <a:off x="1000125" y="2605088"/>
          <a:ext cx="39004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0" name="Equation" r:id="rId7" imgW="1841400" imgH="330120" progId="Equation.DSMT4">
                  <p:embed/>
                </p:oleObj>
              </mc:Choice>
              <mc:Fallback>
                <p:oleObj name="Equation" r:id="rId7" imgW="1841400" imgH="330120" progId="Equation.DSMT4">
                  <p:embed/>
                  <p:pic>
                    <p:nvPicPr>
                      <p:cNvPr id="195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605088"/>
                        <a:ext cx="390048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4" name="Line 48"/>
          <p:cNvSpPr>
            <a:spLocks noChangeShapeType="1"/>
          </p:cNvSpPr>
          <p:nvPr/>
        </p:nvSpPr>
        <p:spPr bwMode="auto">
          <a:xfrm>
            <a:off x="684213" y="3860800"/>
            <a:ext cx="8636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505" name="Object 49"/>
          <p:cNvGraphicFramePr>
            <a:graphicFrameLocks noChangeAspect="1"/>
          </p:cNvGraphicFramePr>
          <p:nvPr>
            <p:extLst/>
          </p:nvPr>
        </p:nvGraphicFramePr>
        <p:xfrm>
          <a:off x="1777999" y="3513838"/>
          <a:ext cx="3480813" cy="81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1" name="公式" r:id="rId9" imgW="1625400" imgH="380880" progId="Equation.3">
                  <p:embed/>
                </p:oleObj>
              </mc:Choice>
              <mc:Fallback>
                <p:oleObj name="公式" r:id="rId9" imgW="1625400" imgH="380880" progId="Equation.3">
                  <p:embed/>
                  <p:pic>
                    <p:nvPicPr>
                      <p:cNvPr id="1950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999" y="3513838"/>
                        <a:ext cx="3480813" cy="81772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6" name="Line 50"/>
          <p:cNvSpPr>
            <a:spLocks noChangeShapeType="1"/>
          </p:cNvSpPr>
          <p:nvPr/>
        </p:nvSpPr>
        <p:spPr bwMode="auto">
          <a:xfrm flipV="1">
            <a:off x="7451725" y="547688"/>
            <a:ext cx="0" cy="2663825"/>
          </a:xfrm>
          <a:prstGeom prst="line">
            <a:avLst/>
          </a:prstGeom>
          <a:noFill/>
          <a:ln w="28575">
            <a:solidFill>
              <a:srgbClr val="FFCC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 flipV="1">
            <a:off x="5795963" y="547688"/>
            <a:ext cx="1655762" cy="1081087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5795963" y="1303338"/>
            <a:ext cx="2930525" cy="2392362"/>
            <a:chOff x="3152" y="845"/>
            <a:chExt cx="1846" cy="1507"/>
          </a:xfrm>
        </p:grpSpPr>
        <p:grpSp>
          <p:nvGrpSpPr>
            <p:cNvPr id="19527" name="Group 71"/>
            <p:cNvGrpSpPr>
              <a:grpSpLocks/>
            </p:cNvGrpSpPr>
            <p:nvPr/>
          </p:nvGrpSpPr>
          <p:grpSpPr bwMode="auto">
            <a:xfrm>
              <a:off x="4195" y="1525"/>
              <a:ext cx="271" cy="543"/>
              <a:chOff x="4205" y="1536"/>
              <a:chExt cx="271" cy="543"/>
            </a:xfrm>
          </p:grpSpPr>
          <p:sp>
            <p:nvSpPr>
              <p:cNvPr id="19528" name="Line 72"/>
              <p:cNvSpPr>
                <a:spLocks noChangeShapeType="1"/>
              </p:cNvSpPr>
              <p:nvPr/>
            </p:nvSpPr>
            <p:spPr bwMode="auto">
              <a:xfrm flipV="1">
                <a:off x="4205" y="1536"/>
                <a:ext cx="0" cy="543"/>
              </a:xfrm>
              <a:prstGeom prst="line">
                <a:avLst/>
              </a:prstGeom>
              <a:noFill/>
              <a:ln w="28575">
                <a:solidFill>
                  <a:srgbClr val="FF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9529" name="Object 7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268" y="1604"/>
              <a:ext cx="208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82" name="Equation" r:id="rId11" imgW="177480" imgH="241200" progId="Equation.DSMT4">
                      <p:embed/>
                    </p:oleObj>
                  </mc:Choice>
                  <mc:Fallback>
                    <p:oleObj name="Equation" r:id="rId11" imgW="177480" imgH="241200" progId="Equation.DSMT4">
                      <p:embed/>
                      <p:pic>
                        <p:nvPicPr>
                          <p:cNvPr id="19529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8" y="1604"/>
                            <a:ext cx="208" cy="4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530" name="Group 74"/>
            <p:cNvGrpSpPr>
              <a:grpSpLocks/>
            </p:cNvGrpSpPr>
            <p:nvPr/>
          </p:nvGrpSpPr>
          <p:grpSpPr bwMode="auto">
            <a:xfrm>
              <a:off x="3152" y="845"/>
              <a:ext cx="1846" cy="351"/>
              <a:chOff x="3152" y="845"/>
              <a:chExt cx="1846" cy="351"/>
            </a:xfrm>
          </p:grpSpPr>
          <p:sp>
            <p:nvSpPr>
              <p:cNvPr id="19531" name="Line 75"/>
              <p:cNvSpPr>
                <a:spLocks noChangeShapeType="1"/>
              </p:cNvSpPr>
              <p:nvPr/>
            </p:nvSpPr>
            <p:spPr bwMode="auto">
              <a:xfrm>
                <a:off x="3152" y="1060"/>
                <a:ext cx="15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9532" name="Object 7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38" y="845"/>
              <a:ext cx="260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83" name="Equation" r:id="rId13" imgW="215640" imgH="203040" progId="Equation.DSMT4">
                      <p:embed/>
                    </p:oleObj>
                  </mc:Choice>
                  <mc:Fallback>
                    <p:oleObj name="Equation" r:id="rId13" imgW="215640" imgH="203040" progId="Equation.DSMT4">
                      <p:embed/>
                      <p:pic>
                        <p:nvPicPr>
                          <p:cNvPr id="19532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8" y="845"/>
                            <a:ext cx="260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533" name="Group 77"/>
            <p:cNvGrpSpPr>
              <a:grpSpLocks/>
            </p:cNvGrpSpPr>
            <p:nvPr/>
          </p:nvGrpSpPr>
          <p:grpSpPr bwMode="auto">
            <a:xfrm>
              <a:off x="3152" y="1005"/>
              <a:ext cx="1053" cy="1347"/>
              <a:chOff x="3152" y="1005"/>
              <a:chExt cx="1053" cy="1347"/>
            </a:xfrm>
          </p:grpSpPr>
          <p:sp>
            <p:nvSpPr>
              <p:cNvPr id="19534" name="Line 78"/>
              <p:cNvSpPr>
                <a:spLocks noChangeShapeType="1"/>
              </p:cNvSpPr>
              <p:nvPr/>
            </p:nvSpPr>
            <p:spPr bwMode="auto">
              <a:xfrm>
                <a:off x="3152" y="1060"/>
                <a:ext cx="1053" cy="101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9535" name="Object 7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938" y="1932"/>
              <a:ext cx="203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84" name="Equation" r:id="rId15" imgW="164880" imgH="241200" progId="Equation.DSMT4">
                      <p:embed/>
                    </p:oleObj>
                  </mc:Choice>
                  <mc:Fallback>
                    <p:oleObj name="Equation" r:id="rId15" imgW="164880" imgH="241200" progId="Equation.DSMT4">
                      <p:embed/>
                      <p:pic>
                        <p:nvPicPr>
                          <p:cNvPr id="19535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8" y="1932"/>
                            <a:ext cx="203" cy="4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36" name="Freeform 80"/>
              <p:cNvSpPr>
                <a:spLocks/>
              </p:cNvSpPr>
              <p:nvPr/>
            </p:nvSpPr>
            <p:spPr bwMode="auto">
              <a:xfrm>
                <a:off x="3334" y="1075"/>
                <a:ext cx="45" cy="178"/>
              </a:xfrm>
              <a:custGeom>
                <a:avLst/>
                <a:gdLst>
                  <a:gd name="T0" fmla="*/ 0 w 45"/>
                  <a:gd name="T1" fmla="*/ 126 h 126"/>
                  <a:gd name="T2" fmla="*/ 45 w 45"/>
                  <a:gd name="T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" h="126">
                    <a:moveTo>
                      <a:pt x="0" y="126"/>
                    </a:moveTo>
                    <a:cubicBezTo>
                      <a:pt x="35" y="91"/>
                      <a:pt x="45" y="54"/>
                      <a:pt x="45" y="0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7" name="Text Box 81"/>
              <p:cNvSpPr txBox="1">
                <a:spLocks noChangeArrowheads="1"/>
              </p:cNvSpPr>
              <p:nvPr/>
            </p:nvSpPr>
            <p:spPr bwMode="auto">
              <a:xfrm>
                <a:off x="3318" y="1005"/>
                <a:ext cx="32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38" name="Group 82"/>
            <p:cNvGrpSpPr>
              <a:grpSpLocks/>
            </p:cNvGrpSpPr>
            <p:nvPr/>
          </p:nvGrpSpPr>
          <p:grpSpPr bwMode="auto">
            <a:xfrm>
              <a:off x="3152" y="960"/>
              <a:ext cx="1053" cy="573"/>
              <a:chOff x="3288" y="325"/>
              <a:chExt cx="1053" cy="573"/>
            </a:xfrm>
          </p:grpSpPr>
          <p:sp>
            <p:nvSpPr>
              <p:cNvPr id="19539" name="Line 83"/>
              <p:cNvSpPr>
                <a:spLocks noChangeShapeType="1"/>
              </p:cNvSpPr>
              <p:nvPr/>
            </p:nvSpPr>
            <p:spPr bwMode="auto">
              <a:xfrm>
                <a:off x="3288" y="422"/>
                <a:ext cx="1053" cy="47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9540" name="Object 8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204" y="485"/>
              <a:ext cx="13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85" name="Equation" r:id="rId17" imgW="126720" imgH="190440" progId="Equation.DSMT4">
                      <p:embed/>
                    </p:oleObj>
                  </mc:Choice>
                  <mc:Fallback>
                    <p:oleObj name="Equation" r:id="rId17" imgW="126720" imgH="190440" progId="Equation.DSMT4">
                      <p:embed/>
                      <p:pic>
                        <p:nvPicPr>
                          <p:cNvPr id="1954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4" y="485"/>
                            <a:ext cx="136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41" name="Freeform 85"/>
              <p:cNvSpPr>
                <a:spLocks/>
              </p:cNvSpPr>
              <p:nvPr/>
            </p:nvSpPr>
            <p:spPr bwMode="auto">
              <a:xfrm>
                <a:off x="3754" y="422"/>
                <a:ext cx="34" cy="208"/>
              </a:xfrm>
              <a:custGeom>
                <a:avLst/>
                <a:gdLst>
                  <a:gd name="T0" fmla="*/ 18 w 34"/>
                  <a:gd name="T1" fmla="*/ 3 h 147"/>
                  <a:gd name="T2" fmla="*/ 33 w 34"/>
                  <a:gd name="T3" fmla="*/ 81 h 147"/>
                  <a:gd name="T4" fmla="*/ 0 w 34"/>
                  <a:gd name="T5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147">
                    <a:moveTo>
                      <a:pt x="18" y="3"/>
                    </a:moveTo>
                    <a:cubicBezTo>
                      <a:pt x="24" y="0"/>
                      <a:pt x="34" y="57"/>
                      <a:pt x="33" y="81"/>
                    </a:cubicBezTo>
                    <a:cubicBezTo>
                      <a:pt x="30" y="105"/>
                      <a:pt x="7" y="133"/>
                      <a:pt x="0" y="147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42" name="Freeform 86"/>
              <p:cNvSpPr>
                <a:spLocks/>
              </p:cNvSpPr>
              <p:nvPr/>
            </p:nvSpPr>
            <p:spPr bwMode="auto">
              <a:xfrm>
                <a:off x="3787" y="418"/>
                <a:ext cx="33" cy="229"/>
              </a:xfrm>
              <a:custGeom>
                <a:avLst/>
                <a:gdLst>
                  <a:gd name="T0" fmla="*/ 18 w 33"/>
                  <a:gd name="T1" fmla="*/ 0 h 162"/>
                  <a:gd name="T2" fmla="*/ 30 w 33"/>
                  <a:gd name="T3" fmla="*/ 84 h 162"/>
                  <a:gd name="T4" fmla="*/ 0 w 33"/>
                  <a:gd name="T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162">
                    <a:moveTo>
                      <a:pt x="18" y="0"/>
                    </a:moveTo>
                    <a:cubicBezTo>
                      <a:pt x="15" y="6"/>
                      <a:pt x="33" y="57"/>
                      <a:pt x="30" y="84"/>
                    </a:cubicBezTo>
                    <a:cubicBezTo>
                      <a:pt x="27" y="111"/>
                      <a:pt x="6" y="146"/>
                      <a:pt x="0" y="162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43" name="Text Box 87"/>
              <p:cNvSpPr txBox="1">
                <a:spLocks noChangeArrowheads="1"/>
              </p:cNvSpPr>
              <p:nvPr/>
            </p:nvSpPr>
            <p:spPr bwMode="auto">
              <a:xfrm>
                <a:off x="3790" y="325"/>
                <a:ext cx="32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1217622-B075-45CE-98DB-C41338CCBC9F}"/>
              </a:ext>
            </a:extLst>
          </p:cNvPr>
          <p:cNvSpPr txBox="1"/>
          <p:nvPr/>
        </p:nvSpPr>
        <p:spPr>
          <a:xfrm>
            <a:off x="5716476" y="3682662"/>
            <a:ext cx="3179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无需记忆，理解基本原理即可</a:t>
            </a:r>
          </a:p>
        </p:txBody>
      </p:sp>
    </p:spTree>
    <p:extLst>
      <p:ext uri="{BB962C8B-B14F-4D97-AF65-F5344CB8AC3E}">
        <p14:creationId xmlns:p14="http://schemas.microsoft.com/office/powerpoint/2010/main" val="33497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30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6192837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并联电容也可以用功率三角形确定：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95288" y="1268413"/>
            <a:ext cx="3384550" cy="2794000"/>
            <a:chOff x="624" y="756"/>
            <a:chExt cx="2132" cy="1760"/>
          </a:xfrm>
        </p:grpSpPr>
        <p:sp>
          <p:nvSpPr>
            <p:cNvPr id="18436" name="Line 4"/>
            <p:cNvSpPr>
              <a:spLocks noChangeShapeType="1"/>
            </p:cNvSpPr>
            <p:nvPr/>
          </p:nvSpPr>
          <p:spPr bwMode="auto">
            <a:xfrm>
              <a:off x="624" y="2160"/>
              <a:ext cx="1296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V="1">
              <a:off x="1920" y="768"/>
              <a:ext cx="0" cy="13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H="1">
              <a:off x="624" y="768"/>
              <a:ext cx="1296" cy="13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 flipV="1">
              <a:off x="624" y="1344"/>
              <a:ext cx="1296" cy="8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0" name="Freeform 8"/>
            <p:cNvSpPr>
              <a:spLocks/>
            </p:cNvSpPr>
            <p:nvPr/>
          </p:nvSpPr>
          <p:spPr bwMode="auto">
            <a:xfrm>
              <a:off x="768" y="2004"/>
              <a:ext cx="60" cy="156"/>
            </a:xfrm>
            <a:custGeom>
              <a:avLst/>
              <a:gdLst>
                <a:gd name="T0" fmla="*/ 0 w 60"/>
                <a:gd name="T1" fmla="*/ 0 h 156"/>
                <a:gd name="T2" fmla="*/ 60 w 60"/>
                <a:gd name="T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156">
                  <a:moveTo>
                    <a:pt x="0" y="0"/>
                  </a:moveTo>
                  <a:cubicBezTo>
                    <a:pt x="29" y="44"/>
                    <a:pt x="60" y="102"/>
                    <a:pt x="60" y="156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1" name="Freeform 9"/>
            <p:cNvSpPr>
              <a:spLocks/>
            </p:cNvSpPr>
            <p:nvPr/>
          </p:nvSpPr>
          <p:spPr bwMode="auto">
            <a:xfrm>
              <a:off x="1011" y="1917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75 w 96"/>
                <a:gd name="T3" fmla="*/ 96 h 240"/>
                <a:gd name="T4" fmla="*/ 96 w 96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cubicBezTo>
                    <a:pt x="5" y="15"/>
                    <a:pt x="59" y="56"/>
                    <a:pt x="75" y="96"/>
                  </a:cubicBezTo>
                  <a:cubicBezTo>
                    <a:pt x="91" y="136"/>
                    <a:pt x="92" y="210"/>
                    <a:pt x="96" y="240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745" y="1829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1041" y="1805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1190" y="2189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18445" name="AutoShape 13"/>
            <p:cNvSpPr>
              <a:spLocks/>
            </p:cNvSpPr>
            <p:nvPr/>
          </p:nvSpPr>
          <p:spPr bwMode="auto">
            <a:xfrm>
              <a:off x="1968" y="76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1993" y="893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7" name="AutoShape 15"/>
            <p:cNvSpPr>
              <a:spLocks/>
            </p:cNvSpPr>
            <p:nvPr/>
          </p:nvSpPr>
          <p:spPr bwMode="auto">
            <a:xfrm>
              <a:off x="2304" y="756"/>
              <a:ext cx="96" cy="144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2385" y="1325"/>
              <a:ext cx="3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1658" y="166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</p:grpSp>
      <p:graphicFrame>
        <p:nvGraphicFramePr>
          <p:cNvPr id="18450" name="Object 18"/>
          <p:cNvGraphicFramePr>
            <a:graphicFrameLocks noChangeAspect="1"/>
          </p:cNvGraphicFramePr>
          <p:nvPr>
            <p:extLst/>
          </p:nvPr>
        </p:nvGraphicFramePr>
        <p:xfrm>
          <a:off x="3708400" y="1171575"/>
          <a:ext cx="460692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Equation" r:id="rId3" imgW="2222280" imgH="876240" progId="Equation.DSMT4">
                  <p:embed/>
                </p:oleObj>
              </mc:Choice>
              <mc:Fallback>
                <p:oleObj name="Equation" r:id="rId3" imgW="2222280" imgH="876240" progId="Equation.DSMT4">
                  <p:embed/>
                  <p:pic>
                    <p:nvPicPr>
                      <p:cNvPr id="184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71575"/>
                        <a:ext cx="4606925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995738" y="3213100"/>
            <a:ext cx="295275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从功率角度看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39750" y="3860800"/>
            <a:ext cx="7921625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5715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并联电容后，电源向负载输送的有功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UI</a:t>
            </a:r>
            <a:r>
              <a:rPr kumimoji="1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cos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cos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不变，但是电源向负载输送的无功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sin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sin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减少了，减少的这部分无功由电容“产生”来补偿，使感性负载吸收的无功不变，而功率因数得到改善。</a:t>
            </a:r>
          </a:p>
        </p:txBody>
      </p:sp>
    </p:spTree>
    <p:extLst>
      <p:ext uri="{BB962C8B-B14F-4D97-AF65-F5344CB8AC3E}">
        <p14:creationId xmlns:p14="http://schemas.microsoft.com/office/powerpoint/2010/main" val="393473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51" grpId="0" animBg="1" autoUpdateAnimBg="0"/>
      <p:bldP spid="1845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441325" y="233186"/>
            <a:ext cx="8491535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电动机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=1000W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=220V,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=50Hz,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=30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 0.8 (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滞后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求并联电容补偿后负载电路的功率因数。</a:t>
            </a:r>
          </a:p>
        </p:txBody>
      </p:sp>
      <p:graphicFrame>
        <p:nvGraphicFramePr>
          <p:cNvPr id="555011" name="Object 3"/>
          <p:cNvGraphicFramePr>
            <a:graphicFrameLocks noChangeAspect="1"/>
          </p:cNvGraphicFramePr>
          <p:nvPr/>
        </p:nvGraphicFramePr>
        <p:xfrm>
          <a:off x="441325" y="2232025"/>
          <a:ext cx="43608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4" name="公式" r:id="rId4" imgW="2311200" imgH="380880" progId="Equation.3">
                  <p:embed/>
                </p:oleObj>
              </mc:Choice>
              <mc:Fallback>
                <p:oleObj name="公式" r:id="rId4" imgW="2311200" imgH="380880" progId="Equation.3">
                  <p:embed/>
                  <p:pic>
                    <p:nvPicPr>
                      <p:cNvPr id="555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232025"/>
                        <a:ext cx="43608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5012" name="Group 4"/>
          <p:cNvGrpSpPr>
            <a:grpSpLocks/>
          </p:cNvGrpSpPr>
          <p:nvPr/>
        </p:nvGrpSpPr>
        <p:grpSpPr bwMode="auto">
          <a:xfrm>
            <a:off x="5278438" y="1200150"/>
            <a:ext cx="3662362" cy="1981200"/>
            <a:chOff x="1197" y="780"/>
            <a:chExt cx="2307" cy="1248"/>
          </a:xfrm>
        </p:grpSpPr>
        <p:sp>
          <p:nvSpPr>
            <p:cNvPr id="555013" name="Oval 5"/>
            <p:cNvSpPr>
              <a:spLocks noChangeArrowheads="1"/>
            </p:cNvSpPr>
            <p:nvPr/>
          </p:nvSpPr>
          <p:spPr bwMode="auto">
            <a:xfrm>
              <a:off x="1392" y="123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014" name="Freeform 6"/>
            <p:cNvSpPr>
              <a:spLocks/>
            </p:cNvSpPr>
            <p:nvPr/>
          </p:nvSpPr>
          <p:spPr bwMode="auto">
            <a:xfrm>
              <a:off x="1536" y="906"/>
              <a:ext cx="1704" cy="6"/>
            </a:xfrm>
            <a:custGeom>
              <a:avLst/>
              <a:gdLst>
                <a:gd name="T0" fmla="*/ 0 w 1704"/>
                <a:gd name="T1" fmla="*/ 6 h 6"/>
                <a:gd name="T2" fmla="*/ 1704 w 170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04" h="6">
                  <a:moveTo>
                    <a:pt x="0" y="6"/>
                  </a:moveTo>
                  <a:lnTo>
                    <a:pt x="170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015" name="Text Box 7"/>
            <p:cNvSpPr txBox="1">
              <a:spLocks noChangeArrowheads="1"/>
            </p:cNvSpPr>
            <p:nvPr/>
          </p:nvSpPr>
          <p:spPr bwMode="auto">
            <a:xfrm>
              <a:off x="1296" y="96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55016" name="Text Box 8"/>
            <p:cNvSpPr txBox="1">
              <a:spLocks noChangeArrowheads="1"/>
            </p:cNvSpPr>
            <p:nvPr/>
          </p:nvSpPr>
          <p:spPr bwMode="auto">
            <a:xfrm>
              <a:off x="1309" y="1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555017" name="Group 9"/>
            <p:cNvGrpSpPr>
              <a:grpSpLocks/>
            </p:cNvGrpSpPr>
            <p:nvPr/>
          </p:nvGrpSpPr>
          <p:grpSpPr bwMode="auto">
            <a:xfrm>
              <a:off x="3126" y="1395"/>
              <a:ext cx="234" cy="93"/>
              <a:chOff x="2975" y="1392"/>
              <a:chExt cx="174" cy="93"/>
            </a:xfrm>
          </p:grpSpPr>
          <p:sp>
            <p:nvSpPr>
              <p:cNvPr id="555018" name="Line 10"/>
              <p:cNvSpPr>
                <a:spLocks noChangeShapeType="1"/>
              </p:cNvSpPr>
              <p:nvPr/>
            </p:nvSpPr>
            <p:spPr bwMode="auto">
              <a:xfrm>
                <a:off x="2975" y="1392"/>
                <a:ext cx="174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5019" name="Line 11"/>
              <p:cNvSpPr>
                <a:spLocks noChangeShapeType="1"/>
              </p:cNvSpPr>
              <p:nvPr/>
            </p:nvSpPr>
            <p:spPr bwMode="auto">
              <a:xfrm>
                <a:off x="2975" y="1484"/>
                <a:ext cx="174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55020" name="Freeform 12"/>
            <p:cNvSpPr>
              <a:spLocks/>
            </p:cNvSpPr>
            <p:nvPr/>
          </p:nvSpPr>
          <p:spPr bwMode="auto">
            <a:xfrm>
              <a:off x="3240" y="906"/>
              <a:ext cx="1" cy="486"/>
            </a:xfrm>
            <a:custGeom>
              <a:avLst/>
              <a:gdLst>
                <a:gd name="T0" fmla="*/ 0 w 1"/>
                <a:gd name="T1" fmla="*/ 0 h 486"/>
                <a:gd name="T2" fmla="*/ 0 w 1"/>
                <a:gd name="T3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86">
                  <a:moveTo>
                    <a:pt x="0" y="0"/>
                  </a:moveTo>
                  <a:lnTo>
                    <a:pt x="0" y="48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021" name="Freeform 13"/>
            <p:cNvSpPr>
              <a:spLocks/>
            </p:cNvSpPr>
            <p:nvPr/>
          </p:nvSpPr>
          <p:spPr bwMode="auto">
            <a:xfrm>
              <a:off x="3240" y="1488"/>
              <a:ext cx="3" cy="384"/>
            </a:xfrm>
            <a:custGeom>
              <a:avLst/>
              <a:gdLst>
                <a:gd name="T0" fmla="*/ 3 w 3"/>
                <a:gd name="T1" fmla="*/ 0 h 384"/>
                <a:gd name="T2" fmla="*/ 0 w 3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384">
                  <a:moveTo>
                    <a:pt x="3" y="0"/>
                  </a:moveTo>
                  <a:lnTo>
                    <a:pt x="0" y="38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022" name="Freeform 14"/>
            <p:cNvSpPr>
              <a:spLocks/>
            </p:cNvSpPr>
            <p:nvPr/>
          </p:nvSpPr>
          <p:spPr bwMode="auto">
            <a:xfrm>
              <a:off x="1536" y="1872"/>
              <a:ext cx="1698" cy="1"/>
            </a:xfrm>
            <a:custGeom>
              <a:avLst/>
              <a:gdLst>
                <a:gd name="T0" fmla="*/ 0 w 1698"/>
                <a:gd name="T1" fmla="*/ 0 h 1"/>
                <a:gd name="T2" fmla="*/ 1698 w 169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98" h="1">
                  <a:moveTo>
                    <a:pt x="0" y="0"/>
                  </a:moveTo>
                  <a:lnTo>
                    <a:pt x="169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023" name="Line 15"/>
            <p:cNvSpPr>
              <a:spLocks noChangeShapeType="1"/>
            </p:cNvSpPr>
            <p:nvPr/>
          </p:nvSpPr>
          <p:spPr bwMode="auto">
            <a:xfrm>
              <a:off x="1536" y="91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2352" y="91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025" name="Oval 17"/>
            <p:cNvSpPr>
              <a:spLocks noChangeArrowheads="1"/>
            </p:cNvSpPr>
            <p:nvPr/>
          </p:nvSpPr>
          <p:spPr bwMode="auto">
            <a:xfrm>
              <a:off x="2201" y="1241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55026" name="Line 18"/>
            <p:cNvSpPr>
              <a:spLocks noChangeShapeType="1"/>
            </p:cNvSpPr>
            <p:nvPr/>
          </p:nvSpPr>
          <p:spPr bwMode="auto">
            <a:xfrm>
              <a:off x="2448" y="1584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027" name="Line 19"/>
            <p:cNvSpPr>
              <a:spLocks noChangeShapeType="1"/>
            </p:cNvSpPr>
            <p:nvPr/>
          </p:nvSpPr>
          <p:spPr bwMode="auto">
            <a:xfrm>
              <a:off x="2640" y="1008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028" name="Line 20"/>
            <p:cNvSpPr>
              <a:spLocks noChangeShapeType="1"/>
            </p:cNvSpPr>
            <p:nvPr/>
          </p:nvSpPr>
          <p:spPr bwMode="auto">
            <a:xfrm>
              <a:off x="1680" y="1008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029" name="Text Box 21"/>
            <p:cNvSpPr txBox="1">
              <a:spLocks noChangeArrowheads="1"/>
            </p:cNvSpPr>
            <p:nvPr/>
          </p:nvSpPr>
          <p:spPr bwMode="auto">
            <a:xfrm>
              <a:off x="2904" y="131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55030" name="Object 22"/>
            <p:cNvGraphicFramePr>
              <a:graphicFrameLocks noChangeAspect="1"/>
            </p:cNvGraphicFramePr>
            <p:nvPr/>
          </p:nvGraphicFramePr>
          <p:xfrm>
            <a:off x="1197" y="1248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75" name="公式" r:id="rId6" imgW="164880" imgH="203040" progId="Equation.3">
                    <p:embed/>
                  </p:oleObj>
                </mc:Choice>
                <mc:Fallback>
                  <p:oleObj name="公式" r:id="rId6" imgW="164880" imgH="203040" progId="Equation.3">
                    <p:embed/>
                    <p:pic>
                      <p:nvPicPr>
                        <p:cNvPr id="55503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1248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31" name="Object 23"/>
            <p:cNvGraphicFramePr>
              <a:graphicFrameLocks noChangeAspect="1"/>
            </p:cNvGraphicFramePr>
            <p:nvPr/>
          </p:nvGraphicFramePr>
          <p:xfrm>
            <a:off x="1776" y="1056"/>
            <a:ext cx="13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76" name="公式" r:id="rId8" imgW="126720" imgH="190440" progId="Equation.3">
                    <p:embed/>
                  </p:oleObj>
                </mc:Choice>
                <mc:Fallback>
                  <p:oleObj name="公式" r:id="rId8" imgW="126720" imgH="190440" progId="Equation.3">
                    <p:embed/>
                    <p:pic>
                      <p:nvPicPr>
                        <p:cNvPr id="55503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056"/>
                          <a:ext cx="13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32" name="Object 24"/>
            <p:cNvGraphicFramePr>
              <a:graphicFrameLocks noChangeAspect="1"/>
            </p:cNvGraphicFramePr>
            <p:nvPr/>
          </p:nvGraphicFramePr>
          <p:xfrm>
            <a:off x="2721" y="1045"/>
            <a:ext cx="21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77" name="公式" r:id="rId10" imgW="203040" imgH="241200" progId="Equation.3">
                    <p:embed/>
                  </p:oleObj>
                </mc:Choice>
                <mc:Fallback>
                  <p:oleObj name="公式" r:id="rId10" imgW="203040" imgH="241200" progId="Equation.3">
                    <p:embed/>
                    <p:pic>
                      <p:nvPicPr>
                        <p:cNvPr id="55503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1045"/>
                          <a:ext cx="21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33" name="Object 25"/>
            <p:cNvGraphicFramePr>
              <a:graphicFrameLocks noChangeAspect="1"/>
            </p:cNvGraphicFramePr>
            <p:nvPr/>
          </p:nvGraphicFramePr>
          <p:xfrm>
            <a:off x="2454" y="1536"/>
            <a:ext cx="23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78" name="公式" r:id="rId12" imgW="190440" imgH="228600" progId="Equation.3">
                    <p:embed/>
                  </p:oleObj>
                </mc:Choice>
                <mc:Fallback>
                  <p:oleObj name="公式" r:id="rId12" imgW="190440" imgH="228600" progId="Equation.3">
                    <p:embed/>
                    <p:pic>
                      <p:nvPicPr>
                        <p:cNvPr id="55503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1536"/>
                          <a:ext cx="23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034" name="Rectangle 26"/>
            <p:cNvSpPr>
              <a:spLocks noChangeArrowheads="1"/>
            </p:cNvSpPr>
            <p:nvPr/>
          </p:nvSpPr>
          <p:spPr bwMode="auto">
            <a:xfrm>
              <a:off x="2064" y="780"/>
              <a:ext cx="1440" cy="1248"/>
            </a:xfrm>
            <a:prstGeom prst="rect">
              <a:avLst/>
            </a:prstGeom>
            <a:noFill/>
            <a:ln w="9525" cap="rnd">
              <a:solidFill>
                <a:srgbClr val="3333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68890" y="111271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315913" y="14319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</a:p>
        </p:txBody>
      </p:sp>
      <p:graphicFrame>
        <p:nvGraphicFramePr>
          <p:cNvPr id="555037" name="Object 29"/>
          <p:cNvGraphicFramePr>
            <a:graphicFrameLocks noChangeAspect="1"/>
          </p:cNvGraphicFramePr>
          <p:nvPr/>
        </p:nvGraphicFramePr>
        <p:xfrm>
          <a:off x="898525" y="3284538"/>
          <a:ext cx="28098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9" name="公式" r:id="rId14" imgW="1206360" imgH="215640" progId="Equation.3">
                  <p:embed/>
                </p:oleObj>
              </mc:Choice>
              <mc:Fallback>
                <p:oleObj name="公式" r:id="rId14" imgW="1206360" imgH="215640" progId="Equation.3">
                  <p:embed/>
                  <p:pic>
                    <p:nvPicPr>
                      <p:cNvPr id="5550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284538"/>
                        <a:ext cx="28098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8" name="Object 30"/>
          <p:cNvGraphicFramePr>
            <a:graphicFrameLocks noChangeAspect="1"/>
          </p:cNvGraphicFramePr>
          <p:nvPr/>
        </p:nvGraphicFramePr>
        <p:xfrm>
          <a:off x="935038" y="1520825"/>
          <a:ext cx="22034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0" name="Equation" r:id="rId16" imgW="1168200" imgH="215640" progId="Equation.DSMT4">
                  <p:embed/>
                </p:oleObj>
              </mc:Choice>
              <mc:Fallback>
                <p:oleObj name="Equation" r:id="rId16" imgW="1168200" imgH="215640" progId="Equation.DSMT4">
                  <p:embed/>
                  <p:pic>
                    <p:nvPicPr>
                      <p:cNvPr id="5550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520825"/>
                        <a:ext cx="22034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9" name="Object 31"/>
          <p:cNvGraphicFramePr>
            <a:graphicFrameLocks noChangeAspect="1"/>
          </p:cNvGraphicFramePr>
          <p:nvPr/>
        </p:nvGraphicFramePr>
        <p:xfrm>
          <a:off x="981075" y="4040188"/>
          <a:ext cx="26384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1" name="Equation" r:id="rId18" imgW="1396800" imgH="241200" progId="Equation.DSMT4">
                  <p:embed/>
                </p:oleObj>
              </mc:Choice>
              <mc:Fallback>
                <p:oleObj name="Equation" r:id="rId18" imgW="1396800" imgH="241200" progId="Equation.DSMT4">
                  <p:embed/>
                  <p:pic>
                    <p:nvPicPr>
                      <p:cNvPr id="5550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040188"/>
                        <a:ext cx="26384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40" name="Object 32"/>
          <p:cNvGraphicFramePr>
            <a:graphicFrameLocks noChangeAspect="1"/>
          </p:cNvGraphicFramePr>
          <p:nvPr/>
        </p:nvGraphicFramePr>
        <p:xfrm>
          <a:off x="987425" y="4651375"/>
          <a:ext cx="33575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2" name="Equation" r:id="rId20" imgW="1777680" imgH="241200" progId="Equation.DSMT4">
                  <p:embed/>
                </p:oleObj>
              </mc:Choice>
              <mc:Fallback>
                <p:oleObj name="Equation" r:id="rId20" imgW="1777680" imgH="241200" progId="Equation.DSMT4">
                  <p:embed/>
                  <p:pic>
                    <p:nvPicPr>
                      <p:cNvPr id="5550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651375"/>
                        <a:ext cx="33575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41" name="Object 33"/>
          <p:cNvGraphicFramePr>
            <a:graphicFrameLocks noChangeAspect="1"/>
          </p:cNvGraphicFramePr>
          <p:nvPr/>
        </p:nvGraphicFramePr>
        <p:xfrm>
          <a:off x="1008063" y="5232400"/>
          <a:ext cx="5226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3" name="Equation" r:id="rId22" imgW="2768400" imgH="241200" progId="Equation.DSMT4">
                  <p:embed/>
                </p:oleObj>
              </mc:Choice>
              <mc:Fallback>
                <p:oleObj name="Equation" r:id="rId22" imgW="2768400" imgH="241200" progId="Equation.DSMT4">
                  <p:embed/>
                  <p:pic>
                    <p:nvPicPr>
                      <p:cNvPr id="5550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232400"/>
                        <a:ext cx="5226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42" name="Object 34"/>
          <p:cNvGraphicFramePr>
            <a:graphicFrameLocks noChangeAspect="1"/>
          </p:cNvGraphicFramePr>
          <p:nvPr/>
        </p:nvGraphicFramePr>
        <p:xfrm>
          <a:off x="893763" y="5778500"/>
          <a:ext cx="5273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4" name="公式" r:id="rId24" imgW="2793960" imgH="228600" progId="Equation.3">
                  <p:embed/>
                </p:oleObj>
              </mc:Choice>
              <mc:Fallback>
                <p:oleObj name="公式" r:id="rId24" imgW="2793960" imgH="228600" progId="Equation.3">
                  <p:embed/>
                  <p:pic>
                    <p:nvPicPr>
                      <p:cNvPr id="55504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5778500"/>
                        <a:ext cx="5273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43" name="Object 35"/>
          <p:cNvGraphicFramePr>
            <a:graphicFrameLocks noChangeAspect="1"/>
          </p:cNvGraphicFramePr>
          <p:nvPr/>
        </p:nvGraphicFramePr>
        <p:xfrm>
          <a:off x="3957638" y="3276600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5" name="公式" r:id="rId26" imgW="672840" imgH="228600" progId="Equation.3">
                  <p:embed/>
                </p:oleObj>
              </mc:Choice>
              <mc:Fallback>
                <p:oleObj name="公式" r:id="rId26" imgW="672840" imgH="228600" progId="Equation.3">
                  <p:embed/>
                  <p:pic>
                    <p:nvPicPr>
                      <p:cNvPr id="5550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276600"/>
                        <a:ext cx="134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88">
            <a:extLst>
              <a:ext uri="{FF2B5EF4-FFF2-40B4-BE49-F238E27FC236}">
                <a16:creationId xmlns:a16="http://schemas.microsoft.com/office/drawing/2014/main" id="{73FB801C-6E6A-485A-852E-0EFEDB0BAF0B}"/>
              </a:ext>
            </a:extLst>
          </p:cNvPr>
          <p:cNvGrpSpPr>
            <a:grpSpLocks/>
          </p:cNvGrpSpPr>
          <p:nvPr/>
        </p:nvGrpSpPr>
        <p:grpSpPr bwMode="auto">
          <a:xfrm>
            <a:off x="5815013" y="4184650"/>
            <a:ext cx="3028950" cy="1778000"/>
            <a:chOff x="3090" y="845"/>
            <a:chExt cx="1908" cy="1120"/>
          </a:xfrm>
        </p:grpSpPr>
        <p:grpSp>
          <p:nvGrpSpPr>
            <p:cNvPr id="39" name="Group 71">
              <a:extLst>
                <a:ext uri="{FF2B5EF4-FFF2-40B4-BE49-F238E27FC236}">
                  <a16:creationId xmlns:a16="http://schemas.microsoft.com/office/drawing/2014/main" id="{CEB38B8B-0E08-4A7E-B7D2-ED9FA220A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0" y="1225"/>
              <a:ext cx="291" cy="401"/>
              <a:chOff x="4190" y="1236"/>
              <a:chExt cx="291" cy="401"/>
            </a:xfrm>
          </p:grpSpPr>
          <p:sp>
            <p:nvSpPr>
              <p:cNvPr id="54" name="Line 72">
                <a:extLst>
                  <a:ext uri="{FF2B5EF4-FFF2-40B4-BE49-F238E27FC236}">
                    <a16:creationId xmlns:a16="http://schemas.microsoft.com/office/drawing/2014/main" id="{437DD9B8-34EB-4500-A79C-CDA77B70A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0" y="1276"/>
                <a:ext cx="15" cy="294"/>
              </a:xfrm>
              <a:prstGeom prst="line">
                <a:avLst/>
              </a:prstGeom>
              <a:noFill/>
              <a:ln w="28575">
                <a:solidFill>
                  <a:srgbClr val="FF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5" name="Object 73">
                    <a:extLst>
                      <a:ext uri="{FF2B5EF4-FFF2-40B4-BE49-F238E27FC236}">
                        <a16:creationId xmlns:a16="http://schemas.microsoft.com/office/drawing/2014/main" id="{5D0AD235-9764-4B39-8CC7-2AE9CD154F53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83178434"/>
                      </p:ext>
                    </p:extLst>
                  </p:nvPr>
                </p:nvGraphicFramePr>
                <p:xfrm>
                  <a:off x="4273" y="1236"/>
                  <a:ext cx="208" cy="40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8186" name="Equation" r:id="rId28" imgW="177480" imgH="241200" progId="Equation.DSMT4">
                          <p:embed/>
                        </p:oleObj>
                      </mc:Choice>
                      <mc:Fallback>
                        <p:oleObj name="Equation" r:id="rId28" imgW="177480" imgH="241200" progId="Equation.DSMT4">
                          <p:embed/>
                          <p:pic>
                            <p:nvPicPr>
                              <p:cNvPr id="19529" name="Object 7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73" y="1236"/>
                                <a:ext cx="208" cy="40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2857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55" name="Object 73">
                    <a:extLst>
                      <a:ext uri="{FF2B5EF4-FFF2-40B4-BE49-F238E27FC236}">
                        <a16:creationId xmlns:a16="http://schemas.microsoft.com/office/drawing/2014/main" id="{5D0AD235-9764-4B39-8CC7-2AE9CD154F53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83178434"/>
                      </p:ext>
                    </p:extLst>
                  </p:nvPr>
                </p:nvGraphicFramePr>
                <p:xfrm>
                  <a:off x="4273" y="1236"/>
                  <a:ext cx="208" cy="40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8186" name="Equation" r:id="rId28" imgW="177480" imgH="241200" progId="Equation.DSMT4">
                          <p:embed/>
                        </p:oleObj>
                      </mc:Choice>
                      <mc:Fallback>
                        <p:oleObj name="Equation" r:id="rId28" imgW="177480" imgH="241200" progId="Equation.DSMT4">
                          <p:embed/>
                          <p:pic>
                            <p:nvPicPr>
                              <p:cNvPr id="19529" name="Object 7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73" y="1236"/>
                                <a:ext cx="208" cy="40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2857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40" name="Group 74">
              <a:extLst>
                <a:ext uri="{FF2B5EF4-FFF2-40B4-BE49-F238E27FC236}">
                  <a16:creationId xmlns:a16="http://schemas.microsoft.com/office/drawing/2014/main" id="{26ED31BA-89B4-4916-84C8-599FAC722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845"/>
              <a:ext cx="1846" cy="351"/>
              <a:chOff x="3152" y="845"/>
              <a:chExt cx="1846" cy="351"/>
            </a:xfrm>
          </p:grpSpPr>
          <p:sp>
            <p:nvSpPr>
              <p:cNvPr id="52" name="Line 75">
                <a:extLst>
                  <a:ext uri="{FF2B5EF4-FFF2-40B4-BE49-F238E27FC236}">
                    <a16:creationId xmlns:a16="http://schemas.microsoft.com/office/drawing/2014/main" id="{715DE5D8-F92C-4479-B1CF-D1C2AEC63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1060"/>
                <a:ext cx="15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3" name="Object 76">
                    <a:extLst>
                      <a:ext uri="{FF2B5EF4-FFF2-40B4-BE49-F238E27FC236}">
                        <a16:creationId xmlns:a16="http://schemas.microsoft.com/office/drawing/2014/main" id="{C457A6AC-A9B6-4E89-B364-6FC24099873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38" y="845"/>
                  <a:ext cx="260" cy="35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8187" name="Equation" r:id="rId30" imgW="215640" imgH="203040" progId="Equation.DSMT4">
                          <p:embed/>
                        </p:oleObj>
                      </mc:Choice>
                      <mc:Fallback>
                        <p:oleObj name="Equation" r:id="rId30" imgW="215640" imgH="203040" progId="Equation.DSMT4">
                          <p:embed/>
                          <p:pic>
                            <p:nvPicPr>
                              <p:cNvPr id="19532" name="Object 7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38" y="845"/>
                                <a:ext cx="260" cy="35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2857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53" name="Object 76">
                    <a:extLst>
                      <a:ext uri="{FF2B5EF4-FFF2-40B4-BE49-F238E27FC236}">
                        <a16:creationId xmlns:a16="http://schemas.microsoft.com/office/drawing/2014/main" id="{C457A6AC-A9B6-4E89-B364-6FC24099873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38" y="845"/>
                  <a:ext cx="260" cy="35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8187" name="Equation" r:id="rId30" imgW="215640" imgH="203040" progId="Equation.DSMT4">
                          <p:embed/>
                        </p:oleObj>
                      </mc:Choice>
                      <mc:Fallback>
                        <p:oleObj name="Equation" r:id="rId30" imgW="215640" imgH="203040" progId="Equation.DSMT4">
                          <p:embed/>
                          <p:pic>
                            <p:nvPicPr>
                              <p:cNvPr id="19532" name="Object 7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38" y="845"/>
                                <a:ext cx="260" cy="35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2857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41" name="Group 77">
              <a:extLst>
                <a:ext uri="{FF2B5EF4-FFF2-40B4-BE49-F238E27FC236}">
                  <a16:creationId xmlns:a16="http://schemas.microsoft.com/office/drawing/2014/main" id="{45108CC1-B33C-46B4-AAEC-BD3AB37354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" y="1060"/>
              <a:ext cx="1090" cy="905"/>
              <a:chOff x="3090" y="1060"/>
              <a:chExt cx="1090" cy="905"/>
            </a:xfrm>
          </p:grpSpPr>
          <p:sp>
            <p:nvSpPr>
              <p:cNvPr id="48" name="Line 78">
                <a:extLst>
                  <a:ext uri="{FF2B5EF4-FFF2-40B4-BE49-F238E27FC236}">
                    <a16:creationId xmlns:a16="http://schemas.microsoft.com/office/drawing/2014/main" id="{B4DA3DF1-F7BC-4901-B276-351488995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1060"/>
                <a:ext cx="1028" cy="465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Object 79">
                    <a:extLst>
                      <a:ext uri="{FF2B5EF4-FFF2-40B4-BE49-F238E27FC236}">
                        <a16:creationId xmlns:a16="http://schemas.microsoft.com/office/drawing/2014/main" id="{2343C888-606D-4803-B021-42402DEC0C2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959" y="1545"/>
                    <a:ext cx="203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49" name="Object 79">
                    <a:extLst>
                      <a:ext uri="{FF2B5EF4-FFF2-40B4-BE49-F238E27FC236}">
                        <a16:creationId xmlns:a16="http://schemas.microsoft.com/office/drawing/2014/main" id="{2343C888-606D-4803-B021-42402DEC0C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59" y="1545"/>
                    <a:ext cx="203" cy="42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r="-16981"/>
                    </a:stretch>
                  </a:blipFill>
                  <a:ln>
                    <a:noFill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Freeform 80">
                <a:extLst>
                  <a:ext uri="{FF2B5EF4-FFF2-40B4-BE49-F238E27FC236}">
                    <a16:creationId xmlns:a16="http://schemas.microsoft.com/office/drawing/2014/main" id="{F7646AEB-3752-448A-859E-447670D0B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075"/>
                <a:ext cx="82" cy="82"/>
              </a:xfrm>
              <a:custGeom>
                <a:avLst/>
                <a:gdLst>
                  <a:gd name="T0" fmla="*/ 0 w 45"/>
                  <a:gd name="T1" fmla="*/ 126 h 126"/>
                  <a:gd name="T2" fmla="*/ 45 w 45"/>
                  <a:gd name="T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" h="126">
                    <a:moveTo>
                      <a:pt x="0" y="126"/>
                    </a:moveTo>
                    <a:cubicBezTo>
                      <a:pt x="35" y="91"/>
                      <a:pt x="45" y="54"/>
                      <a:pt x="45" y="0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Text Box 81">
                <a:extLst>
                  <a:ext uri="{FF2B5EF4-FFF2-40B4-BE49-F238E27FC236}">
                    <a16:creationId xmlns:a16="http://schemas.microsoft.com/office/drawing/2014/main" id="{C47486E1-0980-480F-AD67-C0336FDF32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0" y="1092"/>
                <a:ext cx="36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1" lang="en-US" altLang="zh-CN" sz="2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" name="Group 82">
              <a:extLst>
                <a:ext uri="{FF2B5EF4-FFF2-40B4-BE49-F238E27FC236}">
                  <a16:creationId xmlns:a16="http://schemas.microsoft.com/office/drawing/2014/main" id="{E556F2CF-48C1-4517-8DC3-D01A259BE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960"/>
              <a:ext cx="1059" cy="374"/>
              <a:chOff x="3288" y="325"/>
              <a:chExt cx="1059" cy="374"/>
            </a:xfrm>
          </p:grpSpPr>
          <p:sp>
            <p:nvSpPr>
              <p:cNvPr id="43" name="Line 83">
                <a:extLst>
                  <a:ext uri="{FF2B5EF4-FFF2-40B4-BE49-F238E27FC236}">
                    <a16:creationId xmlns:a16="http://schemas.microsoft.com/office/drawing/2014/main" id="{312291B3-36A2-4520-994E-C5C0A9224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422"/>
                <a:ext cx="1059" cy="22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44" name="Object 84">
                    <a:extLst>
                      <a:ext uri="{FF2B5EF4-FFF2-40B4-BE49-F238E27FC236}">
                        <a16:creationId xmlns:a16="http://schemas.microsoft.com/office/drawing/2014/main" id="{986372B7-FA53-4DA0-AF70-65E16DDF231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72301514"/>
                      </p:ext>
                    </p:extLst>
                  </p:nvPr>
                </p:nvGraphicFramePr>
                <p:xfrm>
                  <a:off x="4095" y="405"/>
                  <a:ext cx="136" cy="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8188" name="Equation" r:id="rId33" imgW="126720" imgH="190440" progId="Equation.DSMT4">
                          <p:embed/>
                        </p:oleObj>
                      </mc:Choice>
                      <mc:Fallback>
                        <p:oleObj name="Equation" r:id="rId33" imgW="126720" imgH="190440" progId="Equation.DSMT4">
                          <p:embed/>
                          <p:pic>
                            <p:nvPicPr>
                              <p:cNvPr id="19540" name="Object 8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95" y="405"/>
                                <a:ext cx="136" cy="29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2857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44" name="Object 84">
                    <a:extLst>
                      <a:ext uri="{FF2B5EF4-FFF2-40B4-BE49-F238E27FC236}">
                        <a16:creationId xmlns:a16="http://schemas.microsoft.com/office/drawing/2014/main" id="{986372B7-FA53-4DA0-AF70-65E16DDF231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72301514"/>
                      </p:ext>
                    </p:extLst>
                  </p:nvPr>
                </p:nvGraphicFramePr>
                <p:xfrm>
                  <a:off x="4095" y="405"/>
                  <a:ext cx="136" cy="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8188" name="Equation" r:id="rId33" imgW="126720" imgH="190440" progId="Equation.DSMT4">
                          <p:embed/>
                        </p:oleObj>
                      </mc:Choice>
                      <mc:Fallback>
                        <p:oleObj name="Equation" r:id="rId33" imgW="126720" imgH="190440" progId="Equation.DSMT4">
                          <p:embed/>
                          <p:pic>
                            <p:nvPicPr>
                              <p:cNvPr id="19540" name="Object 8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95" y="405"/>
                                <a:ext cx="136" cy="29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2857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45" name="Freeform 85">
                <a:extLst>
                  <a:ext uri="{FF2B5EF4-FFF2-40B4-BE49-F238E27FC236}">
                    <a16:creationId xmlns:a16="http://schemas.microsoft.com/office/drawing/2014/main" id="{0B0588C6-4036-469C-B0A2-81DD183AE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" y="422"/>
                <a:ext cx="78" cy="82"/>
              </a:xfrm>
              <a:custGeom>
                <a:avLst/>
                <a:gdLst>
                  <a:gd name="T0" fmla="*/ 18 w 34"/>
                  <a:gd name="T1" fmla="*/ 3 h 147"/>
                  <a:gd name="T2" fmla="*/ 33 w 34"/>
                  <a:gd name="T3" fmla="*/ 81 h 147"/>
                  <a:gd name="T4" fmla="*/ 0 w 34"/>
                  <a:gd name="T5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147">
                    <a:moveTo>
                      <a:pt x="18" y="3"/>
                    </a:moveTo>
                    <a:cubicBezTo>
                      <a:pt x="24" y="0"/>
                      <a:pt x="34" y="57"/>
                      <a:pt x="33" y="81"/>
                    </a:cubicBezTo>
                    <a:cubicBezTo>
                      <a:pt x="30" y="105"/>
                      <a:pt x="7" y="133"/>
                      <a:pt x="0" y="147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86">
                <a:extLst>
                  <a:ext uri="{FF2B5EF4-FFF2-40B4-BE49-F238E27FC236}">
                    <a16:creationId xmlns:a16="http://schemas.microsoft.com/office/drawing/2014/main" id="{F1EB3650-01D7-4A4D-AB3F-6FE6C6BF7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18"/>
                <a:ext cx="52" cy="67"/>
              </a:xfrm>
              <a:custGeom>
                <a:avLst/>
                <a:gdLst>
                  <a:gd name="T0" fmla="*/ 18 w 33"/>
                  <a:gd name="T1" fmla="*/ 0 h 162"/>
                  <a:gd name="T2" fmla="*/ 30 w 33"/>
                  <a:gd name="T3" fmla="*/ 84 h 162"/>
                  <a:gd name="T4" fmla="*/ 0 w 33"/>
                  <a:gd name="T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162">
                    <a:moveTo>
                      <a:pt x="18" y="0"/>
                    </a:moveTo>
                    <a:cubicBezTo>
                      <a:pt x="15" y="6"/>
                      <a:pt x="33" y="57"/>
                      <a:pt x="30" y="84"/>
                    </a:cubicBezTo>
                    <a:cubicBezTo>
                      <a:pt x="27" y="111"/>
                      <a:pt x="6" y="146"/>
                      <a:pt x="0" y="162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Text Box 87">
                <a:extLst>
                  <a:ext uri="{FF2B5EF4-FFF2-40B4-BE49-F238E27FC236}">
                    <a16:creationId xmlns:a16="http://schemas.microsoft.com/office/drawing/2014/main" id="{274B55F9-0DB9-4323-879B-32C34D8EF1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325"/>
                <a:ext cx="25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j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8" name="Line 72">
            <a:extLst>
              <a:ext uri="{FF2B5EF4-FFF2-40B4-BE49-F238E27FC236}">
                <a16:creationId xmlns:a16="http://schemas.microsoft.com/office/drawing/2014/main" id="{C7D72D6D-8F58-457E-A5BC-EF2A0433A4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3439" y="4048759"/>
            <a:ext cx="636" cy="455613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9" name="Object 73">
            <a:extLst>
              <a:ext uri="{FF2B5EF4-FFF2-40B4-BE49-F238E27FC236}">
                <a16:creationId xmlns:a16="http://schemas.microsoft.com/office/drawing/2014/main" id="{BB196D3A-E1D6-47CE-AC51-BBA68510F9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614415"/>
              </p:ext>
            </p:extLst>
          </p:nvPr>
        </p:nvGraphicFramePr>
        <p:xfrm>
          <a:off x="5880100" y="3479345"/>
          <a:ext cx="3302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9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55" name="Object 73">
                        <a:extLst>
                          <a:ext uri="{FF2B5EF4-FFF2-40B4-BE49-F238E27FC236}">
                            <a16:creationId xmlns:a16="http://schemas.microsoft.com/office/drawing/2014/main" id="{5D0AD235-9764-4B39-8CC7-2AE9CD154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479345"/>
                        <a:ext cx="3302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0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build="p" autoUpdateAnimBg="0"/>
      <p:bldP spid="555036" grpId="0" autoUpdateAnimBg="0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0675" name="Object 3"/>
          <p:cNvGraphicFramePr>
            <a:graphicFrameLocks noChangeAspect="1"/>
          </p:cNvGraphicFramePr>
          <p:nvPr/>
        </p:nvGraphicFramePr>
        <p:xfrm>
          <a:off x="5254625" y="908050"/>
          <a:ext cx="11715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0" name="公式" r:id="rId4" imgW="583920" imgH="215640" progId="Equation.3">
                  <p:embed/>
                </p:oleObj>
              </mc:Choice>
              <mc:Fallback>
                <p:oleObj name="公式" r:id="rId4" imgW="583920" imgH="215640" progId="Equation.3">
                  <p:embed/>
                  <p:pic>
                    <p:nvPicPr>
                      <p:cNvPr id="540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908050"/>
                        <a:ext cx="11715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250825" y="233363"/>
            <a:ext cx="310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3. </a:t>
            </a:r>
            <a:r>
              <a:rPr lang="zh-CN" altLang="en-US" sz="2400" b="1" dirty="0">
                <a:solidFill>
                  <a:srgbClr val="0000FF"/>
                </a:solidFill>
              </a:rPr>
              <a:t>电感的瞬时功率</a:t>
            </a:r>
          </a:p>
        </p:txBody>
      </p:sp>
      <p:grpSp>
        <p:nvGrpSpPr>
          <p:cNvPr id="540699" name="Group 27"/>
          <p:cNvGrpSpPr>
            <a:grpSpLocks/>
          </p:cNvGrpSpPr>
          <p:nvPr/>
        </p:nvGrpSpPr>
        <p:grpSpPr bwMode="auto">
          <a:xfrm>
            <a:off x="515938" y="784225"/>
            <a:ext cx="1493837" cy="1746250"/>
            <a:chOff x="325" y="494"/>
            <a:chExt cx="941" cy="1100"/>
          </a:xfrm>
        </p:grpSpPr>
        <p:sp>
          <p:nvSpPr>
            <p:cNvPr id="540700" name="Text Box 28"/>
            <p:cNvSpPr txBox="1">
              <a:spLocks noChangeArrowheads="1"/>
            </p:cNvSpPr>
            <p:nvPr/>
          </p:nvSpPr>
          <p:spPr bwMode="auto">
            <a:xfrm>
              <a:off x="643" y="1070"/>
              <a:ext cx="6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j</a:t>
              </a: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40701" name="Freeform 29"/>
            <p:cNvSpPr>
              <a:spLocks/>
            </p:cNvSpPr>
            <p:nvPr/>
          </p:nvSpPr>
          <p:spPr bwMode="auto">
            <a:xfrm>
              <a:off x="1055" y="850"/>
              <a:ext cx="1" cy="168"/>
            </a:xfrm>
            <a:custGeom>
              <a:avLst/>
              <a:gdLst>
                <a:gd name="T0" fmla="*/ 0 w 1"/>
                <a:gd name="T1" fmla="*/ 168 h 168"/>
                <a:gd name="T2" fmla="*/ 0 w 1"/>
                <a:gd name="T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8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02" name="Freeform 30"/>
            <p:cNvSpPr>
              <a:spLocks/>
            </p:cNvSpPr>
            <p:nvPr/>
          </p:nvSpPr>
          <p:spPr bwMode="auto">
            <a:xfrm>
              <a:off x="1049" y="1402"/>
              <a:ext cx="1" cy="174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03" name="Freeform 31"/>
            <p:cNvSpPr>
              <a:spLocks/>
            </p:cNvSpPr>
            <p:nvPr/>
          </p:nvSpPr>
          <p:spPr bwMode="auto">
            <a:xfrm>
              <a:off x="479" y="850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04" name="Freeform 32"/>
            <p:cNvSpPr>
              <a:spLocks/>
            </p:cNvSpPr>
            <p:nvPr/>
          </p:nvSpPr>
          <p:spPr bwMode="auto">
            <a:xfrm>
              <a:off x="476" y="1570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05" name="Line 33"/>
            <p:cNvSpPr>
              <a:spLocks noChangeShapeType="1"/>
            </p:cNvSpPr>
            <p:nvPr/>
          </p:nvSpPr>
          <p:spPr bwMode="auto">
            <a:xfrm>
              <a:off x="459" y="778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0706" name="Group 34"/>
            <p:cNvGrpSpPr>
              <a:grpSpLocks/>
            </p:cNvGrpSpPr>
            <p:nvPr/>
          </p:nvGrpSpPr>
          <p:grpSpPr bwMode="auto">
            <a:xfrm rot="5400000">
              <a:off x="886" y="1181"/>
              <a:ext cx="384" cy="57"/>
              <a:chOff x="666" y="1872"/>
              <a:chExt cx="489" cy="60"/>
            </a:xfrm>
          </p:grpSpPr>
          <p:sp>
            <p:nvSpPr>
              <p:cNvPr id="540707" name="Freeform 35"/>
              <p:cNvSpPr>
                <a:spLocks/>
              </p:cNvSpPr>
              <p:nvPr/>
            </p:nvSpPr>
            <p:spPr bwMode="auto">
              <a:xfrm>
                <a:off x="666" y="1872"/>
                <a:ext cx="125" cy="60"/>
              </a:xfrm>
              <a:custGeom>
                <a:avLst/>
                <a:gdLst>
                  <a:gd name="T0" fmla="*/ 0 w 125"/>
                  <a:gd name="T1" fmla="*/ 60 h 60"/>
                  <a:gd name="T2" fmla="*/ 23 w 125"/>
                  <a:gd name="T3" fmla="*/ 15 h 60"/>
                  <a:gd name="T4" fmla="*/ 65 w 125"/>
                  <a:gd name="T5" fmla="*/ 0 h 60"/>
                  <a:gd name="T6" fmla="*/ 102 w 125"/>
                  <a:gd name="T7" fmla="*/ 15 h 60"/>
                  <a:gd name="T8" fmla="*/ 125 w 125"/>
                  <a:gd name="T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60">
                    <a:moveTo>
                      <a:pt x="0" y="60"/>
                    </a:moveTo>
                    <a:cubicBezTo>
                      <a:pt x="4" y="53"/>
                      <a:pt x="12" y="25"/>
                      <a:pt x="23" y="15"/>
                    </a:cubicBezTo>
                    <a:cubicBezTo>
                      <a:pt x="34" y="5"/>
                      <a:pt x="52" y="0"/>
                      <a:pt x="65" y="0"/>
                    </a:cubicBezTo>
                    <a:cubicBezTo>
                      <a:pt x="78" y="0"/>
                      <a:pt x="92" y="7"/>
                      <a:pt x="102" y="15"/>
                    </a:cubicBezTo>
                    <a:cubicBezTo>
                      <a:pt x="112" y="23"/>
                      <a:pt x="120" y="44"/>
                      <a:pt x="125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0708" name="Freeform 36"/>
              <p:cNvSpPr>
                <a:spLocks/>
              </p:cNvSpPr>
              <p:nvPr/>
            </p:nvSpPr>
            <p:spPr bwMode="auto">
              <a:xfrm>
                <a:off x="791" y="1872"/>
                <a:ext cx="121" cy="54"/>
              </a:xfrm>
              <a:custGeom>
                <a:avLst/>
                <a:gdLst>
                  <a:gd name="T0" fmla="*/ 0 w 121"/>
                  <a:gd name="T1" fmla="*/ 54 h 54"/>
                  <a:gd name="T2" fmla="*/ 24 w 121"/>
                  <a:gd name="T3" fmla="*/ 15 h 54"/>
                  <a:gd name="T4" fmla="*/ 66 w 121"/>
                  <a:gd name="T5" fmla="*/ 0 h 54"/>
                  <a:gd name="T6" fmla="*/ 103 w 121"/>
                  <a:gd name="T7" fmla="*/ 15 h 54"/>
                  <a:gd name="T8" fmla="*/ 121 w 121"/>
                  <a:gd name="T9" fmla="*/ 5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0709" name="Freeform 37"/>
              <p:cNvSpPr>
                <a:spLocks/>
              </p:cNvSpPr>
              <p:nvPr/>
            </p:nvSpPr>
            <p:spPr bwMode="auto">
              <a:xfrm>
                <a:off x="912" y="1872"/>
                <a:ext cx="119" cy="51"/>
              </a:xfrm>
              <a:custGeom>
                <a:avLst/>
                <a:gdLst>
                  <a:gd name="T0" fmla="*/ 0 w 119"/>
                  <a:gd name="T1" fmla="*/ 51 h 51"/>
                  <a:gd name="T2" fmla="*/ 17 w 119"/>
                  <a:gd name="T3" fmla="*/ 15 h 51"/>
                  <a:gd name="T4" fmla="*/ 59 w 119"/>
                  <a:gd name="T5" fmla="*/ 0 h 51"/>
                  <a:gd name="T6" fmla="*/ 96 w 119"/>
                  <a:gd name="T7" fmla="*/ 15 h 51"/>
                  <a:gd name="T8" fmla="*/ 119 w 11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0710" name="Freeform 38"/>
              <p:cNvSpPr>
                <a:spLocks/>
              </p:cNvSpPr>
              <p:nvPr/>
            </p:nvSpPr>
            <p:spPr bwMode="auto">
              <a:xfrm>
                <a:off x="1032" y="1872"/>
                <a:ext cx="123" cy="57"/>
              </a:xfrm>
              <a:custGeom>
                <a:avLst/>
                <a:gdLst>
                  <a:gd name="T0" fmla="*/ 0 w 123"/>
                  <a:gd name="T1" fmla="*/ 51 h 57"/>
                  <a:gd name="T2" fmla="*/ 23 w 123"/>
                  <a:gd name="T3" fmla="*/ 15 h 57"/>
                  <a:gd name="T4" fmla="*/ 65 w 123"/>
                  <a:gd name="T5" fmla="*/ 0 h 57"/>
                  <a:gd name="T6" fmla="*/ 102 w 123"/>
                  <a:gd name="T7" fmla="*/ 15 h 57"/>
                  <a:gd name="T8" fmla="*/ 123 w 123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0711" name="Oval 39"/>
            <p:cNvSpPr>
              <a:spLocks noChangeArrowheads="1"/>
            </p:cNvSpPr>
            <p:nvPr/>
          </p:nvSpPr>
          <p:spPr bwMode="auto">
            <a:xfrm>
              <a:off x="425" y="154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712" name="Oval 40"/>
            <p:cNvSpPr>
              <a:spLocks noChangeArrowheads="1"/>
            </p:cNvSpPr>
            <p:nvPr/>
          </p:nvSpPr>
          <p:spPr bwMode="auto">
            <a:xfrm>
              <a:off x="425" y="82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713" name="Text Box 41"/>
            <p:cNvSpPr txBox="1">
              <a:spLocks noChangeArrowheads="1"/>
            </p:cNvSpPr>
            <p:nvPr/>
          </p:nvSpPr>
          <p:spPr bwMode="auto">
            <a:xfrm>
              <a:off x="344" y="87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40714" name="Text Box 42"/>
            <p:cNvSpPr txBox="1">
              <a:spLocks noChangeArrowheads="1"/>
            </p:cNvSpPr>
            <p:nvPr/>
          </p:nvSpPr>
          <p:spPr bwMode="auto">
            <a:xfrm>
              <a:off x="357" y="13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0715" name="Object 43"/>
            <p:cNvGraphicFramePr>
              <a:graphicFrameLocks noChangeAspect="1"/>
            </p:cNvGraphicFramePr>
            <p:nvPr/>
          </p:nvGraphicFramePr>
          <p:xfrm>
            <a:off x="325" y="1104"/>
            <a:ext cx="25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1" name="公式" r:id="rId6" imgW="215640" imgH="228600" progId="Equation.3">
                    <p:embed/>
                  </p:oleObj>
                </mc:Choice>
                <mc:Fallback>
                  <p:oleObj name="公式" r:id="rId6" imgW="215640" imgH="228600" progId="Equation.3">
                    <p:embed/>
                    <p:pic>
                      <p:nvPicPr>
                        <p:cNvPr id="54071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" y="1104"/>
                          <a:ext cx="25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16" name="Object 44"/>
            <p:cNvGraphicFramePr>
              <a:graphicFrameLocks noChangeAspect="1"/>
            </p:cNvGraphicFramePr>
            <p:nvPr/>
          </p:nvGraphicFramePr>
          <p:xfrm>
            <a:off x="520" y="494"/>
            <a:ext cx="14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2" name="公式" r:id="rId8" imgW="126720" imgH="190440" progId="Equation.3">
                    <p:embed/>
                  </p:oleObj>
                </mc:Choice>
                <mc:Fallback>
                  <p:oleObj name="公式" r:id="rId8" imgW="126720" imgH="190440" progId="Equation.3">
                    <p:embed/>
                    <p:pic>
                      <p:nvPicPr>
                        <p:cNvPr id="540716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494"/>
                          <a:ext cx="14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717" name="Group 45"/>
          <p:cNvGrpSpPr>
            <a:grpSpLocks/>
          </p:cNvGrpSpPr>
          <p:nvPr/>
        </p:nvGrpSpPr>
        <p:grpSpPr bwMode="auto">
          <a:xfrm>
            <a:off x="2771775" y="1700213"/>
            <a:ext cx="941388" cy="1071562"/>
            <a:chOff x="1909" y="1015"/>
            <a:chExt cx="593" cy="675"/>
          </a:xfrm>
        </p:grpSpPr>
        <p:graphicFrame>
          <p:nvGraphicFramePr>
            <p:cNvPr id="540718" name="Object 46"/>
            <p:cNvGraphicFramePr>
              <a:graphicFrameLocks noChangeAspect="1"/>
            </p:cNvGraphicFramePr>
            <p:nvPr/>
          </p:nvGraphicFramePr>
          <p:xfrm>
            <a:off x="1987" y="1056"/>
            <a:ext cx="26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3" name="公式" r:id="rId10" imgW="215640" imgH="228600" progId="Equation.3">
                    <p:embed/>
                  </p:oleObj>
                </mc:Choice>
                <mc:Fallback>
                  <p:oleObj name="公式" r:id="rId10" imgW="215640" imgH="228600" progId="Equation.3">
                    <p:embed/>
                    <p:pic>
                      <p:nvPicPr>
                        <p:cNvPr id="540718" name="Object 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1056"/>
                          <a:ext cx="26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19" name="Object 47"/>
            <p:cNvGraphicFramePr>
              <a:graphicFrameLocks noChangeAspect="1"/>
            </p:cNvGraphicFramePr>
            <p:nvPr/>
          </p:nvGraphicFramePr>
          <p:xfrm>
            <a:off x="2336" y="1344"/>
            <a:ext cx="16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4" name="公式" r:id="rId12" imgW="126720" imgH="190440" progId="Equation.3">
                    <p:embed/>
                  </p:oleObj>
                </mc:Choice>
                <mc:Fallback>
                  <p:oleObj name="公式" r:id="rId12" imgW="126720" imgH="190440" progId="Equation.3">
                    <p:embed/>
                    <p:pic>
                      <p:nvPicPr>
                        <p:cNvPr id="540719" name="Object 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344"/>
                          <a:ext cx="16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720" name="Line 48"/>
            <p:cNvSpPr>
              <a:spLocks noChangeShapeType="1"/>
            </p:cNvSpPr>
            <p:nvPr/>
          </p:nvSpPr>
          <p:spPr bwMode="auto">
            <a:xfrm>
              <a:off x="1909" y="1690"/>
              <a:ext cx="568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21" name="Line 49"/>
            <p:cNvSpPr>
              <a:spLocks noChangeShapeType="1"/>
            </p:cNvSpPr>
            <p:nvPr/>
          </p:nvSpPr>
          <p:spPr bwMode="auto">
            <a:xfrm flipV="1">
              <a:off x="1909" y="1015"/>
              <a:ext cx="0" cy="6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40722" name="Object 50"/>
          <p:cNvGraphicFramePr>
            <a:graphicFrameLocks noChangeAspect="1"/>
          </p:cNvGraphicFramePr>
          <p:nvPr/>
        </p:nvGraphicFramePr>
        <p:xfrm>
          <a:off x="5557838" y="1374775"/>
          <a:ext cx="32654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5" name="公式" r:id="rId14" imgW="2095200" imgH="241200" progId="Equation.3">
                  <p:embed/>
                </p:oleObj>
              </mc:Choice>
              <mc:Fallback>
                <p:oleObj name="公式" r:id="rId14" imgW="2095200" imgH="241200" progId="Equation.3">
                  <p:embed/>
                  <p:pic>
                    <p:nvPicPr>
                      <p:cNvPr id="54072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1374775"/>
                        <a:ext cx="32654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23" name="Object 51"/>
          <p:cNvGraphicFramePr>
            <a:graphicFrameLocks noChangeAspect="1"/>
          </p:cNvGraphicFramePr>
          <p:nvPr/>
        </p:nvGraphicFramePr>
        <p:xfrm>
          <a:off x="5561013" y="1844675"/>
          <a:ext cx="35385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6" name="公式" r:id="rId16" imgW="2374560" imgH="215640" progId="Equation.3">
                  <p:embed/>
                </p:oleObj>
              </mc:Choice>
              <mc:Fallback>
                <p:oleObj name="公式" r:id="rId16" imgW="2374560" imgH="215640" progId="Equation.3">
                  <p:embed/>
                  <p:pic>
                    <p:nvPicPr>
                      <p:cNvPr id="54072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1844675"/>
                        <a:ext cx="35385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29" name="Object 57"/>
          <p:cNvGraphicFramePr>
            <a:graphicFrameLocks noChangeAspect="1"/>
          </p:cNvGraphicFramePr>
          <p:nvPr/>
        </p:nvGraphicFramePr>
        <p:xfrm>
          <a:off x="1922463" y="773113"/>
          <a:ext cx="26939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7" name="公式" r:id="rId18" imgW="1701720" imgH="507960" progId="Equation.3">
                  <p:embed/>
                </p:oleObj>
              </mc:Choice>
              <mc:Fallback>
                <p:oleObj name="公式" r:id="rId18" imgW="1701720" imgH="507960" progId="Equation.3">
                  <p:embed/>
                  <p:pic>
                    <p:nvPicPr>
                      <p:cNvPr id="54072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773113"/>
                        <a:ext cx="269398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5219700" y="404813"/>
            <a:ext cx="3633788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电感吸收功率与发出功率交替进行</a:t>
            </a:r>
          </a:p>
        </p:txBody>
      </p:sp>
      <p:sp>
        <p:nvSpPr>
          <p:cNvPr id="540731" name="Text Box 59"/>
          <p:cNvSpPr txBox="1">
            <a:spLocks noChangeArrowheads="1"/>
          </p:cNvSpPr>
          <p:nvPr/>
        </p:nvSpPr>
        <p:spPr bwMode="auto">
          <a:xfrm>
            <a:off x="250825" y="3068638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4. </a:t>
            </a:r>
            <a:r>
              <a:rPr lang="zh-CN" altLang="en-US" sz="2400" b="1">
                <a:solidFill>
                  <a:srgbClr val="0000FF"/>
                </a:solidFill>
              </a:rPr>
              <a:t>电容的瞬时功率</a:t>
            </a:r>
          </a:p>
        </p:txBody>
      </p:sp>
      <p:grpSp>
        <p:nvGrpSpPr>
          <p:cNvPr id="540732" name="Group 60"/>
          <p:cNvGrpSpPr>
            <a:grpSpLocks/>
          </p:cNvGrpSpPr>
          <p:nvPr/>
        </p:nvGrpSpPr>
        <p:grpSpPr bwMode="auto">
          <a:xfrm>
            <a:off x="395288" y="3716338"/>
            <a:ext cx="1493837" cy="1795462"/>
            <a:chOff x="567" y="406"/>
            <a:chExt cx="941" cy="1131"/>
          </a:xfrm>
        </p:grpSpPr>
        <p:graphicFrame>
          <p:nvGraphicFramePr>
            <p:cNvPr id="540733" name="Object 61"/>
            <p:cNvGraphicFramePr>
              <a:graphicFrameLocks noChangeAspect="1"/>
            </p:cNvGraphicFramePr>
            <p:nvPr/>
          </p:nvGraphicFramePr>
          <p:xfrm>
            <a:off x="768" y="406"/>
            <a:ext cx="20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8" name="公式" r:id="rId20" imgW="177480" imgH="241200" progId="Equation.3">
                    <p:embed/>
                  </p:oleObj>
                </mc:Choice>
                <mc:Fallback>
                  <p:oleObj name="公式" r:id="rId20" imgW="177480" imgH="241200" progId="Equation.3">
                    <p:embed/>
                    <p:pic>
                      <p:nvPicPr>
                        <p:cNvPr id="540733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406"/>
                          <a:ext cx="20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34" name="Object 62"/>
            <p:cNvGraphicFramePr>
              <a:graphicFrameLocks noChangeAspect="1"/>
            </p:cNvGraphicFramePr>
            <p:nvPr/>
          </p:nvGraphicFramePr>
          <p:xfrm>
            <a:off x="567" y="1039"/>
            <a:ext cx="19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9" name="公式" r:id="rId22" imgW="164880" imgH="203040" progId="Equation.3">
                    <p:embed/>
                  </p:oleObj>
                </mc:Choice>
                <mc:Fallback>
                  <p:oleObj name="公式" r:id="rId22" imgW="164880" imgH="203040" progId="Equation.3">
                    <p:embed/>
                    <p:pic>
                      <p:nvPicPr>
                        <p:cNvPr id="540734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039"/>
                          <a:ext cx="19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735" name="Freeform 63"/>
            <p:cNvSpPr>
              <a:spLocks/>
            </p:cNvSpPr>
            <p:nvPr/>
          </p:nvSpPr>
          <p:spPr bwMode="auto">
            <a:xfrm>
              <a:off x="1393" y="761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36" name="Freeform 64"/>
            <p:cNvSpPr>
              <a:spLocks/>
            </p:cNvSpPr>
            <p:nvPr/>
          </p:nvSpPr>
          <p:spPr bwMode="auto">
            <a:xfrm>
              <a:off x="1387" y="1175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37" name="Line 65"/>
            <p:cNvSpPr>
              <a:spLocks noChangeShapeType="1"/>
            </p:cNvSpPr>
            <p:nvPr/>
          </p:nvSpPr>
          <p:spPr bwMode="auto">
            <a:xfrm>
              <a:off x="709" y="689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38" name="Oval 66"/>
            <p:cNvSpPr>
              <a:spLocks noChangeArrowheads="1"/>
            </p:cNvSpPr>
            <p:nvPr/>
          </p:nvSpPr>
          <p:spPr bwMode="auto">
            <a:xfrm>
              <a:off x="675" y="145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739" name="Oval 67"/>
            <p:cNvSpPr>
              <a:spLocks noChangeArrowheads="1"/>
            </p:cNvSpPr>
            <p:nvPr/>
          </p:nvSpPr>
          <p:spPr bwMode="auto">
            <a:xfrm>
              <a:off x="675" y="73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740" name="Text Box 68"/>
            <p:cNvSpPr txBox="1">
              <a:spLocks noChangeArrowheads="1"/>
            </p:cNvSpPr>
            <p:nvPr/>
          </p:nvSpPr>
          <p:spPr bwMode="auto">
            <a:xfrm>
              <a:off x="594" y="73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40741" name="Text Box 69"/>
            <p:cNvSpPr txBox="1">
              <a:spLocks noChangeArrowheads="1"/>
            </p:cNvSpPr>
            <p:nvPr/>
          </p:nvSpPr>
          <p:spPr bwMode="auto">
            <a:xfrm>
              <a:off x="591" y="12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40742" name="Line 70"/>
            <p:cNvSpPr>
              <a:spLocks noChangeShapeType="1"/>
            </p:cNvSpPr>
            <p:nvPr/>
          </p:nvSpPr>
          <p:spPr bwMode="auto">
            <a:xfrm>
              <a:off x="1268" y="107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743" name="Line 71"/>
            <p:cNvSpPr>
              <a:spLocks noChangeShapeType="1"/>
            </p:cNvSpPr>
            <p:nvPr/>
          </p:nvSpPr>
          <p:spPr bwMode="auto">
            <a:xfrm>
              <a:off x="1268" y="116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0744" name="Object 72"/>
            <p:cNvGraphicFramePr>
              <a:graphicFrameLocks noChangeAspect="1"/>
            </p:cNvGraphicFramePr>
            <p:nvPr/>
          </p:nvGraphicFramePr>
          <p:xfrm>
            <a:off x="780" y="848"/>
            <a:ext cx="433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40" name="公式" r:id="rId24" imgW="342720" imgH="419040" progId="Equation.3">
                    <p:embed/>
                  </p:oleObj>
                </mc:Choice>
                <mc:Fallback>
                  <p:oleObj name="公式" r:id="rId24" imgW="342720" imgH="419040" progId="Equation.3">
                    <p:embed/>
                    <p:pic>
                      <p:nvPicPr>
                        <p:cNvPr id="540744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848"/>
                          <a:ext cx="433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745" name="Line 73"/>
            <p:cNvSpPr>
              <a:spLocks noChangeShapeType="1"/>
            </p:cNvSpPr>
            <p:nvPr/>
          </p:nvSpPr>
          <p:spPr bwMode="auto">
            <a:xfrm>
              <a:off x="725" y="148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46" name="Line 74"/>
            <p:cNvSpPr>
              <a:spLocks noChangeShapeType="1"/>
            </p:cNvSpPr>
            <p:nvPr/>
          </p:nvSpPr>
          <p:spPr bwMode="auto">
            <a:xfrm>
              <a:off x="725" y="76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0747" name="Group 75"/>
          <p:cNvGrpSpPr>
            <a:grpSpLocks/>
          </p:cNvGrpSpPr>
          <p:nvPr/>
        </p:nvGrpSpPr>
        <p:grpSpPr bwMode="auto">
          <a:xfrm>
            <a:off x="3081338" y="4530725"/>
            <a:ext cx="1112837" cy="1162050"/>
            <a:chOff x="1941" y="1040"/>
            <a:chExt cx="701" cy="732"/>
          </a:xfrm>
        </p:grpSpPr>
        <p:graphicFrame>
          <p:nvGraphicFramePr>
            <p:cNvPr id="540748" name="Object 76"/>
            <p:cNvGraphicFramePr>
              <a:graphicFrameLocks noChangeAspect="1"/>
            </p:cNvGraphicFramePr>
            <p:nvPr/>
          </p:nvGraphicFramePr>
          <p:xfrm>
            <a:off x="1987" y="1040"/>
            <a:ext cx="2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41" name="公式" r:id="rId26" imgW="177480" imgH="241200" progId="Equation.3">
                    <p:embed/>
                  </p:oleObj>
                </mc:Choice>
                <mc:Fallback>
                  <p:oleObj name="公式" r:id="rId26" imgW="177480" imgH="241200" progId="Equation.3">
                    <p:embed/>
                    <p:pic>
                      <p:nvPicPr>
                        <p:cNvPr id="540748" name="Object 7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1040"/>
                          <a:ext cx="21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49" name="Object 77"/>
            <p:cNvGraphicFramePr>
              <a:graphicFrameLocks noChangeAspect="1"/>
            </p:cNvGraphicFramePr>
            <p:nvPr/>
          </p:nvGraphicFramePr>
          <p:xfrm>
            <a:off x="2426" y="1389"/>
            <a:ext cx="21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42" name="公式" r:id="rId28" imgW="164880" imgH="203040" progId="Equation.3">
                    <p:embed/>
                  </p:oleObj>
                </mc:Choice>
                <mc:Fallback>
                  <p:oleObj name="公式" r:id="rId28" imgW="164880" imgH="203040" progId="Equation.3">
                    <p:embed/>
                    <p:pic>
                      <p:nvPicPr>
                        <p:cNvPr id="540749" name="Object 7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389"/>
                          <a:ext cx="21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750" name="Line 78"/>
            <p:cNvSpPr>
              <a:spLocks noChangeShapeType="1"/>
            </p:cNvSpPr>
            <p:nvPr/>
          </p:nvSpPr>
          <p:spPr bwMode="auto">
            <a:xfrm>
              <a:off x="1946" y="1761"/>
              <a:ext cx="568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51" name="Line 79"/>
            <p:cNvSpPr>
              <a:spLocks noChangeShapeType="1"/>
            </p:cNvSpPr>
            <p:nvPr/>
          </p:nvSpPr>
          <p:spPr bwMode="auto">
            <a:xfrm flipV="1">
              <a:off x="1941" y="1108"/>
              <a:ext cx="0" cy="6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40752" name="Object 80"/>
          <p:cNvGraphicFramePr>
            <a:graphicFrameLocks noChangeAspect="1"/>
          </p:cNvGraphicFramePr>
          <p:nvPr/>
        </p:nvGraphicFramePr>
        <p:xfrm>
          <a:off x="2125663" y="3571875"/>
          <a:ext cx="26114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3" name="公式" r:id="rId30" imgW="1650960" imgH="507960" progId="Equation.3">
                  <p:embed/>
                </p:oleObj>
              </mc:Choice>
              <mc:Fallback>
                <p:oleObj name="公式" r:id="rId30" imgW="1650960" imgH="507960" progId="Equation.3">
                  <p:embed/>
                  <p:pic>
                    <p:nvPicPr>
                      <p:cNvPr id="540752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571875"/>
                        <a:ext cx="26114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53" name="Object 81"/>
          <p:cNvGraphicFramePr>
            <a:graphicFrameLocks noChangeAspect="1"/>
          </p:cNvGraphicFramePr>
          <p:nvPr/>
        </p:nvGraphicFramePr>
        <p:xfrm>
          <a:off x="5208588" y="4003675"/>
          <a:ext cx="12176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4" name="公式" r:id="rId32" imgW="583920" imgH="228600" progId="Equation.3">
                  <p:embed/>
                </p:oleObj>
              </mc:Choice>
              <mc:Fallback>
                <p:oleObj name="公式" r:id="rId32" imgW="583920" imgH="228600" progId="Equation.3">
                  <p:embed/>
                  <p:pic>
                    <p:nvPicPr>
                      <p:cNvPr id="540753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4003675"/>
                        <a:ext cx="12176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54" name="Object 82"/>
          <p:cNvGraphicFramePr>
            <a:graphicFrameLocks noChangeAspect="1"/>
          </p:cNvGraphicFramePr>
          <p:nvPr/>
        </p:nvGraphicFramePr>
        <p:xfrm>
          <a:off x="5219700" y="5084763"/>
          <a:ext cx="36798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5" name="公式" r:id="rId34" imgW="2400120" imgH="228600" progId="Equation.3">
                  <p:embed/>
                </p:oleObj>
              </mc:Choice>
              <mc:Fallback>
                <p:oleObj name="公式" r:id="rId34" imgW="2400120" imgH="228600" progId="Equation.3">
                  <p:embed/>
                  <p:pic>
                    <p:nvPicPr>
                      <p:cNvPr id="540754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084763"/>
                        <a:ext cx="36798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55" name="Object 83"/>
          <p:cNvGraphicFramePr>
            <a:graphicFrameLocks noChangeAspect="1"/>
          </p:cNvGraphicFramePr>
          <p:nvPr/>
        </p:nvGraphicFramePr>
        <p:xfrm>
          <a:off x="5208588" y="4508500"/>
          <a:ext cx="37576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6" name="公式" r:id="rId36" imgW="2184120" imgH="253800" progId="Equation.3">
                  <p:embed/>
                </p:oleObj>
              </mc:Choice>
              <mc:Fallback>
                <p:oleObj name="公式" r:id="rId36" imgW="2184120" imgH="253800" progId="Equation.3">
                  <p:embed/>
                  <p:pic>
                    <p:nvPicPr>
                      <p:cNvPr id="540755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4508500"/>
                        <a:ext cx="37576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56" name="Text Box 84"/>
          <p:cNvSpPr txBox="1">
            <a:spLocks noChangeArrowheads="1"/>
          </p:cNvSpPr>
          <p:nvPr/>
        </p:nvSpPr>
        <p:spPr bwMode="auto">
          <a:xfrm>
            <a:off x="5148263" y="3500438"/>
            <a:ext cx="3633787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电容吸收功率与发出功率交替进行</a:t>
            </a:r>
          </a:p>
        </p:txBody>
      </p:sp>
    </p:spTree>
    <p:extLst>
      <p:ext uri="{BB962C8B-B14F-4D97-AF65-F5344CB8AC3E}">
        <p14:creationId xmlns:p14="http://schemas.microsoft.com/office/powerpoint/2010/main" val="28740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54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4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4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30" grpId="0" animBg="1"/>
      <p:bldP spid="540731" grpId="0"/>
      <p:bldP spid="5407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00113" y="253768"/>
            <a:ext cx="76200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已知：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=50Hz,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=220V,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=10kW, cos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=0.6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，要使功率因数提高到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0.9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,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求并联电容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并联前后电路的总电流各为多大？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/>
          </p:nvPr>
        </p:nvGraphicFramePr>
        <p:xfrm>
          <a:off x="1344613" y="1858963"/>
          <a:ext cx="37909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5" name="Equation" r:id="rId3" imgW="1841400" imgH="241200" progId="Equation.DSMT4">
                  <p:embed/>
                </p:oleObj>
              </mc:Choice>
              <mc:Fallback>
                <p:oleObj name="Equation" r:id="rId3" imgW="1841400" imgH="241200" progId="Equation.DSMT4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858963"/>
                        <a:ext cx="37909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50825" y="404813"/>
            <a:ext cx="630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323850" y="1989138"/>
            <a:ext cx="543739" cy="52322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17462" name="Object 54"/>
          <p:cNvGraphicFramePr>
            <a:graphicFrameLocks noChangeAspect="1"/>
          </p:cNvGraphicFramePr>
          <p:nvPr>
            <p:extLst/>
          </p:nvPr>
        </p:nvGraphicFramePr>
        <p:xfrm>
          <a:off x="1352550" y="2435225"/>
          <a:ext cx="37734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6" name="Equation" r:id="rId5" imgW="1879560" imgH="241200" progId="Equation.DSMT4">
                  <p:embed/>
                </p:oleObj>
              </mc:Choice>
              <mc:Fallback>
                <p:oleObj name="Equation" r:id="rId5" imgW="1879560" imgH="241200" progId="Equation.DSMT4">
                  <p:embed/>
                  <p:pic>
                    <p:nvPicPr>
                      <p:cNvPr id="1746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435225"/>
                        <a:ext cx="377348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7" name="Object 69"/>
          <p:cNvGraphicFramePr>
            <a:graphicFrameLocks noChangeAspect="1"/>
          </p:cNvGraphicFramePr>
          <p:nvPr>
            <p:extLst/>
          </p:nvPr>
        </p:nvGraphicFramePr>
        <p:xfrm>
          <a:off x="1181100" y="2989263"/>
          <a:ext cx="6132513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" name="Equation" r:id="rId7" imgW="2971800" imgH="838080" progId="Equation.DSMT4">
                  <p:embed/>
                </p:oleObj>
              </mc:Choice>
              <mc:Fallback>
                <p:oleObj name="Equation" r:id="rId7" imgW="2971800" imgH="838080" progId="Equation.DSMT4">
                  <p:embed/>
                  <p:pic>
                    <p:nvPicPr>
                      <p:cNvPr id="1747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989263"/>
                        <a:ext cx="6132513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08" name="Object 100"/>
          <p:cNvGraphicFramePr>
            <a:graphicFrameLocks noChangeAspect="1"/>
          </p:cNvGraphicFramePr>
          <p:nvPr>
            <p:extLst/>
          </p:nvPr>
        </p:nvGraphicFramePr>
        <p:xfrm>
          <a:off x="3144838" y="4560888"/>
          <a:ext cx="48228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8" name="Equation" r:id="rId9" imgW="2298600" imgH="457200" progId="Equation.DSMT4">
                  <p:embed/>
                </p:oleObj>
              </mc:Choice>
              <mc:Fallback>
                <p:oleObj name="Equation" r:id="rId9" imgW="2298600" imgH="457200" progId="Equation.DSMT4">
                  <p:embed/>
                  <p:pic>
                    <p:nvPicPr>
                      <p:cNvPr id="17508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560888"/>
                        <a:ext cx="482282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09" name="Text Box 101"/>
          <p:cNvSpPr txBox="1">
            <a:spLocks noChangeArrowheads="1"/>
          </p:cNvSpPr>
          <p:nvPr/>
        </p:nvSpPr>
        <p:spPr bwMode="auto">
          <a:xfrm>
            <a:off x="395288" y="4724400"/>
            <a:ext cx="266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未并电容时：</a:t>
            </a:r>
          </a:p>
        </p:txBody>
      </p:sp>
      <p:sp>
        <p:nvSpPr>
          <p:cNvPr id="17510" name="Text Box 102"/>
          <p:cNvSpPr txBox="1">
            <a:spLocks noChangeArrowheads="1"/>
          </p:cNvSpPr>
          <p:nvPr/>
        </p:nvSpPr>
        <p:spPr bwMode="auto">
          <a:xfrm>
            <a:off x="395288" y="5661025"/>
            <a:ext cx="266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并联电容后：</a:t>
            </a:r>
          </a:p>
        </p:txBody>
      </p:sp>
      <p:graphicFrame>
        <p:nvGraphicFramePr>
          <p:cNvPr id="17511" name="Object 103"/>
          <p:cNvGraphicFramePr>
            <a:graphicFrameLocks noChangeAspect="1"/>
          </p:cNvGraphicFramePr>
          <p:nvPr>
            <p:extLst/>
          </p:nvPr>
        </p:nvGraphicFramePr>
        <p:xfrm>
          <a:off x="3019425" y="5495925"/>
          <a:ext cx="40655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9" name="Equation" r:id="rId11" imgW="2019240" imgH="457200" progId="Equation.DSMT4">
                  <p:embed/>
                </p:oleObj>
              </mc:Choice>
              <mc:Fallback>
                <p:oleObj name="Equation" r:id="rId11" imgW="2019240" imgH="457200" progId="Equation.DSMT4">
                  <p:embed/>
                  <p:pic>
                    <p:nvPicPr>
                      <p:cNvPr id="17511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5495925"/>
                        <a:ext cx="40655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25" name="Group 117"/>
          <p:cNvGrpSpPr>
            <a:grpSpLocks/>
          </p:cNvGrpSpPr>
          <p:nvPr/>
        </p:nvGrpSpPr>
        <p:grpSpPr bwMode="auto">
          <a:xfrm>
            <a:off x="6011866" y="1292226"/>
            <a:ext cx="2528888" cy="2417763"/>
            <a:chOff x="3778" y="724"/>
            <a:chExt cx="1593" cy="1523"/>
          </a:xfrm>
        </p:grpSpPr>
        <p:grpSp>
          <p:nvGrpSpPr>
            <p:cNvPr id="17526" name="Group 118"/>
            <p:cNvGrpSpPr>
              <a:grpSpLocks/>
            </p:cNvGrpSpPr>
            <p:nvPr/>
          </p:nvGrpSpPr>
          <p:grpSpPr bwMode="auto">
            <a:xfrm>
              <a:off x="5083" y="1579"/>
              <a:ext cx="288" cy="92"/>
              <a:chOff x="2208" y="1732"/>
              <a:chExt cx="174" cy="93"/>
            </a:xfrm>
          </p:grpSpPr>
          <p:sp>
            <p:nvSpPr>
              <p:cNvPr id="17527" name="Line 119"/>
              <p:cNvSpPr>
                <a:spLocks noChangeShapeType="1"/>
              </p:cNvSpPr>
              <p:nvPr/>
            </p:nvSpPr>
            <p:spPr bwMode="auto">
              <a:xfrm>
                <a:off x="2208" y="1732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528" name="Line 120"/>
              <p:cNvSpPr>
                <a:spLocks noChangeShapeType="1"/>
              </p:cNvSpPr>
              <p:nvPr/>
            </p:nvSpPr>
            <p:spPr bwMode="auto">
              <a:xfrm>
                <a:off x="2208" y="1824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529" name="Line 121"/>
            <p:cNvSpPr>
              <a:spLocks noChangeShapeType="1"/>
            </p:cNvSpPr>
            <p:nvPr/>
          </p:nvSpPr>
          <p:spPr bwMode="auto">
            <a:xfrm>
              <a:off x="4555" y="1047"/>
              <a:ext cx="3" cy="61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30" name="Line 122"/>
            <p:cNvSpPr>
              <a:spLocks noChangeShapeType="1"/>
            </p:cNvSpPr>
            <p:nvPr/>
          </p:nvSpPr>
          <p:spPr bwMode="auto">
            <a:xfrm>
              <a:off x="3931" y="1047"/>
              <a:ext cx="128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31" name="Line 123"/>
            <p:cNvSpPr>
              <a:spLocks noChangeShapeType="1"/>
            </p:cNvSpPr>
            <p:nvPr/>
          </p:nvSpPr>
          <p:spPr bwMode="auto">
            <a:xfrm>
              <a:off x="5215" y="1047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32" name="Line 124"/>
            <p:cNvSpPr>
              <a:spLocks noChangeShapeType="1"/>
            </p:cNvSpPr>
            <p:nvPr/>
          </p:nvSpPr>
          <p:spPr bwMode="auto">
            <a:xfrm>
              <a:off x="5215" y="1671"/>
              <a:ext cx="0" cy="5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33" name="Line 125"/>
            <p:cNvSpPr>
              <a:spLocks noChangeShapeType="1"/>
            </p:cNvSpPr>
            <p:nvPr/>
          </p:nvSpPr>
          <p:spPr bwMode="auto">
            <a:xfrm flipH="1">
              <a:off x="4555" y="2024"/>
              <a:ext cx="3" cy="22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34" name="Line 126"/>
            <p:cNvSpPr>
              <a:spLocks noChangeShapeType="1"/>
            </p:cNvSpPr>
            <p:nvPr/>
          </p:nvSpPr>
          <p:spPr bwMode="auto">
            <a:xfrm>
              <a:off x="3979" y="2247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35" name="Text Box 127"/>
            <p:cNvSpPr txBox="1">
              <a:spLocks noChangeArrowheads="1"/>
            </p:cNvSpPr>
            <p:nvPr/>
          </p:nvSpPr>
          <p:spPr bwMode="auto">
            <a:xfrm>
              <a:off x="4274" y="1698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7536" name="Text Box 128"/>
            <p:cNvSpPr txBox="1">
              <a:spLocks noChangeArrowheads="1"/>
            </p:cNvSpPr>
            <p:nvPr/>
          </p:nvSpPr>
          <p:spPr bwMode="auto">
            <a:xfrm>
              <a:off x="4240" y="1205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7537" name="Text Box 129"/>
            <p:cNvSpPr txBox="1">
              <a:spLocks noChangeArrowheads="1"/>
            </p:cNvSpPr>
            <p:nvPr/>
          </p:nvSpPr>
          <p:spPr bwMode="auto">
            <a:xfrm>
              <a:off x="4832" y="1458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7538" name="Line 130"/>
            <p:cNvSpPr>
              <a:spLocks noChangeShapeType="1"/>
            </p:cNvSpPr>
            <p:nvPr/>
          </p:nvSpPr>
          <p:spPr bwMode="auto">
            <a:xfrm>
              <a:off x="4694" y="184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39" name="Line 131"/>
            <p:cNvSpPr>
              <a:spLocks noChangeShapeType="1"/>
            </p:cNvSpPr>
            <p:nvPr/>
          </p:nvSpPr>
          <p:spPr bwMode="auto">
            <a:xfrm>
              <a:off x="4740" y="111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7540" name="Object 132"/>
            <p:cNvGraphicFramePr>
              <a:graphicFrameLocks noChangeAspect="1"/>
            </p:cNvGraphicFramePr>
            <p:nvPr>
              <p:extLst/>
            </p:nvPr>
          </p:nvGraphicFramePr>
          <p:xfrm>
            <a:off x="3788" y="1578"/>
            <a:ext cx="23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0" name="Equation" r:id="rId13" imgW="164880" imgH="203040" progId="Equation.DSMT4">
                    <p:embed/>
                  </p:oleObj>
                </mc:Choice>
                <mc:Fallback>
                  <p:oleObj name="Equation" r:id="rId13" imgW="164880" imgH="203040" progId="Equation.DSMT4">
                    <p:embed/>
                    <p:pic>
                      <p:nvPicPr>
                        <p:cNvPr id="1754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" y="1578"/>
                          <a:ext cx="23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41" name="Object 133"/>
            <p:cNvGraphicFramePr>
              <a:graphicFrameLocks noChangeAspect="1"/>
            </p:cNvGraphicFramePr>
            <p:nvPr>
              <p:extLst/>
            </p:nvPr>
          </p:nvGraphicFramePr>
          <p:xfrm>
            <a:off x="4105" y="770"/>
            <a:ext cx="1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1" name="Equation" r:id="rId15" imgW="126720" imgH="190440" progId="Equation.DSMT4">
                    <p:embed/>
                  </p:oleObj>
                </mc:Choice>
                <mc:Fallback>
                  <p:oleObj name="Equation" r:id="rId15" imgW="126720" imgH="190440" progId="Equation.DSMT4">
                    <p:embed/>
                    <p:pic>
                      <p:nvPicPr>
                        <p:cNvPr id="17541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770"/>
                          <a:ext cx="15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42" name="Object 134"/>
            <p:cNvGraphicFramePr>
              <a:graphicFrameLocks noChangeAspect="1"/>
            </p:cNvGraphicFramePr>
            <p:nvPr>
              <p:extLst/>
            </p:nvPr>
          </p:nvGraphicFramePr>
          <p:xfrm>
            <a:off x="4748" y="1812"/>
            <a:ext cx="20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2" name="Equation" r:id="rId17" imgW="164880" imgH="241200" progId="Equation.DSMT4">
                    <p:embed/>
                  </p:oleObj>
                </mc:Choice>
                <mc:Fallback>
                  <p:oleObj name="Equation" r:id="rId17" imgW="164880" imgH="241200" progId="Equation.DSMT4">
                    <p:embed/>
                    <p:pic>
                      <p:nvPicPr>
                        <p:cNvPr id="17542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1812"/>
                          <a:ext cx="20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43" name="Object 135"/>
            <p:cNvGraphicFramePr>
              <a:graphicFrameLocks noChangeAspect="1"/>
            </p:cNvGraphicFramePr>
            <p:nvPr>
              <p:extLst/>
            </p:nvPr>
          </p:nvGraphicFramePr>
          <p:xfrm>
            <a:off x="4792" y="724"/>
            <a:ext cx="21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3" name="Equation" r:id="rId19" imgW="177480" imgH="241200" progId="Equation.DSMT4">
                    <p:embed/>
                  </p:oleObj>
                </mc:Choice>
                <mc:Fallback>
                  <p:oleObj name="Equation" r:id="rId19" imgW="177480" imgH="241200" progId="Equation.DSMT4">
                    <p:embed/>
                    <p:pic>
                      <p:nvPicPr>
                        <p:cNvPr id="17543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724"/>
                          <a:ext cx="21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44" name="Line 136"/>
            <p:cNvSpPr>
              <a:spLocks noChangeShapeType="1"/>
            </p:cNvSpPr>
            <p:nvPr/>
          </p:nvSpPr>
          <p:spPr bwMode="auto">
            <a:xfrm>
              <a:off x="4014" y="111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45" name="Text Box 137"/>
            <p:cNvSpPr txBox="1">
              <a:spLocks noChangeArrowheads="1"/>
            </p:cNvSpPr>
            <p:nvPr/>
          </p:nvSpPr>
          <p:spPr bwMode="auto">
            <a:xfrm>
              <a:off x="3778" y="1122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7546" name="Text Box 138"/>
            <p:cNvSpPr txBox="1">
              <a:spLocks noChangeArrowheads="1"/>
            </p:cNvSpPr>
            <p:nvPr/>
          </p:nvSpPr>
          <p:spPr bwMode="auto">
            <a:xfrm>
              <a:off x="3826" y="179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17549" name="Rectangle 141"/>
            <p:cNvSpPr>
              <a:spLocks noChangeArrowheads="1"/>
            </p:cNvSpPr>
            <p:nvPr/>
          </p:nvSpPr>
          <p:spPr bwMode="auto">
            <a:xfrm>
              <a:off x="4477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7550" name="Group 142"/>
            <p:cNvGrpSpPr>
              <a:grpSpLocks/>
            </p:cNvGrpSpPr>
            <p:nvPr/>
          </p:nvGrpSpPr>
          <p:grpSpPr bwMode="auto">
            <a:xfrm rot="5400000">
              <a:off x="4150" y="1571"/>
              <a:ext cx="453" cy="544"/>
              <a:chOff x="476" y="663"/>
              <a:chExt cx="771" cy="862"/>
            </a:xfrm>
          </p:grpSpPr>
          <p:sp>
            <p:nvSpPr>
              <p:cNvPr id="17551" name="AutoShape 143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552" name="AutoShape 144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553" name="AutoShape 145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1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2000"/>
                                        <p:tgtEl>
                                          <p:spTgt spid="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2000"/>
                                        <p:tgtEl>
                                          <p:spTgt spid="1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3" grpId="0"/>
      <p:bldP spid="17461" grpId="0" animBg="1" autoUpdateAnimBg="0"/>
      <p:bldP spid="17509" grpId="0"/>
      <p:bldP spid="175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4213" y="404813"/>
            <a:ext cx="79200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若要使功率因数从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0.9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再提高到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0.95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试问还应增加多少并联电容</a:t>
            </a:r>
            <a:r>
              <a:rPr kumimoji="1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此时电路的总电流是多大？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/>
          </p:nvPr>
        </p:nvGraphicFramePr>
        <p:xfrm>
          <a:off x="1436688" y="2003425"/>
          <a:ext cx="41814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" name="Equation" r:id="rId3" imgW="1942920" imgH="241200" progId="Equation.DSMT4">
                  <p:embed/>
                </p:oleObj>
              </mc:Choice>
              <mc:Fallback>
                <p:oleObj name="Equation" r:id="rId3" imgW="1942920" imgH="241200" progId="Equation.DSMT4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003425"/>
                        <a:ext cx="41814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95288" y="1628775"/>
            <a:ext cx="542925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231683"/>
              </p:ext>
            </p:extLst>
          </p:nvPr>
        </p:nvGraphicFramePr>
        <p:xfrm>
          <a:off x="1708785" y="1528286"/>
          <a:ext cx="39925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" name="Equation" r:id="rId5" imgW="1854000" imgH="241200" progId="Equation.DSMT4">
                  <p:embed/>
                </p:oleObj>
              </mc:Choice>
              <mc:Fallback>
                <p:oleObj name="Equation" r:id="rId5" imgW="1854000" imgH="241200" progId="Equation.DSMT4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85" y="1528286"/>
                        <a:ext cx="39925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/>
          </p:nvPr>
        </p:nvGraphicFramePr>
        <p:xfrm>
          <a:off x="1198563" y="2633663"/>
          <a:ext cx="63928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" name="Equation" r:id="rId7" imgW="2946240" imgH="838080" progId="Equation.DSMT4">
                  <p:embed/>
                </p:oleObj>
              </mc:Choice>
              <mc:Fallback>
                <p:oleObj name="Equation" r:id="rId7" imgW="2946240" imgH="838080" progId="Equation.DSMT4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2633663"/>
                        <a:ext cx="6392862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>
            <p:extLst/>
          </p:nvPr>
        </p:nvGraphicFramePr>
        <p:xfrm>
          <a:off x="5176838" y="2474913"/>
          <a:ext cx="3073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" name="Equation" r:id="rId9" imgW="1434960" imgH="419040" progId="Equation.DSMT4">
                  <p:embed/>
                </p:oleObj>
              </mc:Choice>
              <mc:Fallback>
                <p:oleObj name="Equation" r:id="rId9" imgW="1434960" imgH="419040" progId="Equation.DSMT4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474913"/>
                        <a:ext cx="3073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55650" y="4581525"/>
            <a:ext cx="7993063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cos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提高后，线路上总电流减少，但继续提高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所需电容很大，增加成本，总电流减小却不明显。因此一般将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cos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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提高到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0.9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即可。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297943" y="4423603"/>
            <a:ext cx="1338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注意  </a:t>
            </a:r>
          </a:p>
        </p:txBody>
      </p:sp>
    </p:spTree>
    <p:extLst>
      <p:ext uri="{BB962C8B-B14F-4D97-AF65-F5344CB8AC3E}">
        <p14:creationId xmlns:p14="http://schemas.microsoft.com/office/powerpoint/2010/main" val="12489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8" grpId="0" animBg="1" autoUpdateAnimBg="0"/>
      <p:bldP spid="16393" grpId="0" autoUpdateAnimBg="0"/>
      <p:bldP spid="1640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A55346-D80C-4F84-8312-DB4E9BF56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80" t="27013" r="18556"/>
          <a:stretch/>
        </p:blipFill>
        <p:spPr>
          <a:xfrm>
            <a:off x="1356850" y="2122575"/>
            <a:ext cx="6577687" cy="35514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FC17359-C4CF-49E8-97DE-B1F415CA3A3A}"/>
              </a:ext>
            </a:extLst>
          </p:cNvPr>
          <p:cNvSpPr txBox="1"/>
          <p:nvPr/>
        </p:nvSpPr>
        <p:spPr>
          <a:xfrm>
            <a:off x="731520" y="53684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典型的一些习题：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1B2BF5-EE9D-4746-9CBF-3610F0F66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132"/>
          <a:stretch/>
        </p:blipFill>
        <p:spPr>
          <a:xfrm>
            <a:off x="196943" y="1360364"/>
            <a:ext cx="8750114" cy="10288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A553388-DE12-48BD-9383-467FB5746CE3}"/>
              </a:ext>
            </a:extLst>
          </p:cNvPr>
          <p:cNvSpPr/>
          <p:nvPr/>
        </p:nvSpPr>
        <p:spPr>
          <a:xfrm>
            <a:off x="623856" y="5586126"/>
            <a:ext cx="7896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熟悉一些约定：超前（滞后）功率因数，容性（感性）负载，发出（吸收）无功功率，有功功率、无功功率、视在功率、复功率的不同单位</a:t>
            </a:r>
            <a:endParaRPr lang="en-US" altLang="zh-CN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796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B703C9-98DB-4D6E-993C-EFE64ABA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5" y="926212"/>
            <a:ext cx="8754308" cy="10412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3847CF5-16F0-428B-869B-0825DFCC6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52" y="2245934"/>
            <a:ext cx="7229776" cy="31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6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76004" y="196404"/>
            <a:ext cx="8015226" cy="107721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98000" rIns="198000" anchor="ctr">
            <a:spAutoFit/>
          </a:bodyPr>
          <a:lstStyle/>
          <a:p>
            <a:r>
              <a:rPr kumimoji="1" lang="en-US" altLang="zh-CN" sz="3200" dirty="0"/>
              <a:t>11.6 </a:t>
            </a:r>
            <a:r>
              <a:rPr kumimoji="1" lang="zh-CN" altLang="en-US" sz="3200" dirty="0"/>
              <a:t>最大有功功率传输（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可与纯电阻电路最大功率传输定理相联系</a:t>
            </a:r>
            <a:r>
              <a:rPr kumimoji="1" lang="zh-CN" altLang="en-US" sz="3200" dirty="0"/>
              <a:t>）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187450" y="3429000"/>
            <a:ext cx="5256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 + j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 + j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002834"/>
              </p:ext>
            </p:extLst>
          </p:nvPr>
        </p:nvGraphicFramePr>
        <p:xfrm>
          <a:off x="1651000" y="4003675"/>
          <a:ext cx="583882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34" name="Equation" r:id="rId3" imgW="2641320" imgH="558720" progId="Equation.DSMT4">
                  <p:embed/>
                </p:oleObj>
              </mc:Choice>
              <mc:Fallback>
                <p:oleObj name="Equation" r:id="rId3" imgW="2641320" imgH="558720" progId="Equation.DSMT4">
                  <p:embed/>
                  <p:pic>
                    <p:nvPicPr>
                      <p:cNvPr id="102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003675"/>
                        <a:ext cx="5838825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405"/>
              </p:ext>
            </p:extLst>
          </p:nvPr>
        </p:nvGraphicFramePr>
        <p:xfrm>
          <a:off x="1547813" y="5281613"/>
          <a:ext cx="604996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35" name="Equation" r:id="rId5" imgW="2933640" imgH="457200" progId="Equation.DSMT4">
                  <p:embed/>
                </p:oleObj>
              </mc:Choice>
              <mc:Fallback>
                <p:oleObj name="Equation" r:id="rId5" imgW="2933640" imgH="457200" progId="Equation.DSMT4">
                  <p:embed/>
                  <p:pic>
                    <p:nvPicPr>
                      <p:cNvPr id="102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281613"/>
                        <a:ext cx="604996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1258888" y="1341438"/>
            <a:ext cx="2376487" cy="1871662"/>
            <a:chOff x="839" y="1298"/>
            <a:chExt cx="1397" cy="1043"/>
          </a:xfrm>
        </p:grpSpPr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1804" y="1493"/>
              <a:ext cx="432" cy="72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负</a:t>
              </a:r>
            </a:p>
            <a:p>
              <a:pPr algn="ctr"/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载</a:t>
              </a:r>
            </a:p>
          </p:txBody>
        </p:sp>
        <p:sp>
          <p:nvSpPr>
            <p:cNvPr id="10268" name="Freeform 28"/>
            <p:cNvSpPr>
              <a:spLocks/>
            </p:cNvSpPr>
            <p:nvPr/>
          </p:nvSpPr>
          <p:spPr bwMode="auto">
            <a:xfrm>
              <a:off x="1262" y="2093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273" name="Freeform 33"/>
            <p:cNvSpPr>
              <a:spLocks/>
            </p:cNvSpPr>
            <p:nvPr/>
          </p:nvSpPr>
          <p:spPr bwMode="auto">
            <a:xfrm>
              <a:off x="1262" y="1613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839" y="1298"/>
              <a:ext cx="453" cy="104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有</a:t>
              </a: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源</a:t>
              </a: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网</a:t>
              </a: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络</a:t>
              </a:r>
            </a:p>
          </p:txBody>
        </p:sp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3924300" y="1916113"/>
            <a:ext cx="1712913" cy="546100"/>
            <a:chOff x="2154" y="1071"/>
            <a:chExt cx="1079" cy="273"/>
          </a:xfrm>
        </p:grpSpPr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2200" y="1344"/>
              <a:ext cx="816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78" name="Text Box 38"/>
            <p:cNvSpPr txBox="1">
              <a:spLocks noChangeArrowheads="1"/>
            </p:cNvSpPr>
            <p:nvPr/>
          </p:nvSpPr>
          <p:spPr bwMode="auto">
            <a:xfrm>
              <a:off x="2154" y="1071"/>
              <a:ext cx="107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Arial" panose="020B0604020202020204" pitchFamily="34" charset="0"/>
                </a:rPr>
                <a:t>等效电路</a:t>
              </a:r>
            </a:p>
          </p:txBody>
        </p:sp>
      </p:grpSp>
      <p:grpSp>
        <p:nvGrpSpPr>
          <p:cNvPr id="10293" name="Group 53"/>
          <p:cNvGrpSpPr>
            <a:grpSpLocks/>
          </p:cNvGrpSpPr>
          <p:nvPr/>
        </p:nvGrpSpPr>
        <p:grpSpPr bwMode="auto">
          <a:xfrm>
            <a:off x="5651500" y="1009650"/>
            <a:ext cx="2033588" cy="2390775"/>
            <a:chOff x="839" y="1979"/>
            <a:chExt cx="1281" cy="1506"/>
          </a:xfrm>
        </p:grpSpPr>
        <p:sp>
          <p:nvSpPr>
            <p:cNvPr id="10294" name="Oval 54"/>
            <p:cNvSpPr>
              <a:spLocks noChangeArrowheads="1"/>
            </p:cNvSpPr>
            <p:nvPr/>
          </p:nvSpPr>
          <p:spPr bwMode="auto">
            <a:xfrm>
              <a:off x="839" y="288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295" name="Freeform 55"/>
            <p:cNvSpPr>
              <a:spLocks/>
            </p:cNvSpPr>
            <p:nvPr/>
          </p:nvSpPr>
          <p:spPr bwMode="auto">
            <a:xfrm>
              <a:off x="1041" y="2267"/>
              <a:ext cx="990" cy="1"/>
            </a:xfrm>
            <a:custGeom>
              <a:avLst/>
              <a:gdLst>
                <a:gd name="T0" fmla="*/ 0 w 990"/>
                <a:gd name="T1" fmla="*/ 0 h 1"/>
                <a:gd name="T2" fmla="*/ 990 w 9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0" h="1">
                  <a:moveTo>
                    <a:pt x="0" y="0"/>
                  </a:moveTo>
                  <a:lnTo>
                    <a:pt x="99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296" name="Line 56"/>
            <p:cNvSpPr>
              <a:spLocks noChangeShapeType="1"/>
            </p:cNvSpPr>
            <p:nvPr/>
          </p:nvSpPr>
          <p:spPr bwMode="auto">
            <a:xfrm flipH="1">
              <a:off x="1020" y="2267"/>
              <a:ext cx="21" cy="12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297" name="Freeform 57"/>
            <p:cNvSpPr>
              <a:spLocks/>
            </p:cNvSpPr>
            <p:nvPr/>
          </p:nvSpPr>
          <p:spPr bwMode="auto">
            <a:xfrm>
              <a:off x="2031" y="2261"/>
              <a:ext cx="44" cy="1214"/>
            </a:xfrm>
            <a:custGeom>
              <a:avLst/>
              <a:gdLst>
                <a:gd name="T0" fmla="*/ 0 w 1"/>
                <a:gd name="T1" fmla="*/ 0 h 1026"/>
                <a:gd name="T2" fmla="*/ 0 w 1"/>
                <a:gd name="T3" fmla="*/ 1026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26">
                  <a:moveTo>
                    <a:pt x="0" y="0"/>
                  </a:moveTo>
                  <a:lnTo>
                    <a:pt x="0" y="1026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029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1253201"/>
                </p:ext>
              </p:extLst>
            </p:nvPr>
          </p:nvGraphicFramePr>
          <p:xfrm>
            <a:off x="1255" y="2857"/>
            <a:ext cx="28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36" name="Equation" r:id="rId7" imgW="215640" imgH="279360" progId="Equation.DSMT4">
                    <p:embed/>
                  </p:oleObj>
                </mc:Choice>
                <mc:Fallback>
                  <p:oleObj name="Equation" r:id="rId7" imgW="215640" imgH="279360" progId="Equation.DSMT4">
                    <p:embed/>
                    <p:pic>
                      <p:nvPicPr>
                        <p:cNvPr id="10298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2857"/>
                          <a:ext cx="289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9" name="Text Box 59"/>
            <p:cNvSpPr txBox="1">
              <a:spLocks noChangeArrowheads="1"/>
            </p:cNvSpPr>
            <p:nvPr/>
          </p:nvSpPr>
          <p:spPr bwMode="auto">
            <a:xfrm>
              <a:off x="1655" y="2614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0" name="Text Box 60"/>
            <p:cNvSpPr txBox="1">
              <a:spLocks noChangeArrowheads="1"/>
            </p:cNvSpPr>
            <p:nvPr/>
          </p:nvSpPr>
          <p:spPr bwMode="auto">
            <a:xfrm>
              <a:off x="1156" y="2341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1" name="Line 61"/>
            <p:cNvSpPr>
              <a:spLocks noChangeShapeType="1"/>
            </p:cNvSpPr>
            <p:nvPr/>
          </p:nvSpPr>
          <p:spPr bwMode="auto">
            <a:xfrm rot="16200000" flipH="1">
              <a:off x="1482" y="201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0302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8540658"/>
                </p:ext>
              </p:extLst>
            </p:nvPr>
          </p:nvGraphicFramePr>
          <p:xfrm>
            <a:off x="1665" y="1979"/>
            <a:ext cx="17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37" name="Equation" r:id="rId9" imgW="126720" imgH="190440" progId="Equation.DSMT4">
                    <p:embed/>
                  </p:oleObj>
                </mc:Choice>
                <mc:Fallback>
                  <p:oleObj name="Equation" r:id="rId9" imgW="126720" imgH="190440" progId="Equation.DSMT4">
                    <p:embed/>
                    <p:pic>
                      <p:nvPicPr>
                        <p:cNvPr id="10302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1979"/>
                          <a:ext cx="177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3" name="Text Box 63"/>
            <p:cNvSpPr txBox="1">
              <a:spLocks noChangeArrowheads="1"/>
            </p:cNvSpPr>
            <p:nvPr/>
          </p:nvSpPr>
          <p:spPr bwMode="auto">
            <a:xfrm>
              <a:off x="1111" y="261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0304" name="Text Box 64"/>
            <p:cNvSpPr txBox="1">
              <a:spLocks noChangeArrowheads="1"/>
            </p:cNvSpPr>
            <p:nvPr/>
          </p:nvSpPr>
          <p:spPr bwMode="auto">
            <a:xfrm>
              <a:off x="1111" y="3158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975" y="238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1973" y="256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307" name="Line 67"/>
            <p:cNvSpPr>
              <a:spLocks noChangeShapeType="1"/>
            </p:cNvSpPr>
            <p:nvPr/>
          </p:nvSpPr>
          <p:spPr bwMode="auto">
            <a:xfrm>
              <a:off x="1020" y="3475"/>
              <a:ext cx="99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89090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6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63713" y="404813"/>
            <a:ext cx="698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正弦电路中负载获得最大功率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max</a:t>
            </a:r>
            <a:r>
              <a:rPr kumimoji="1" lang="zh-CN" altLang="en-US" sz="2800"/>
              <a:t>的条件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27088" y="2276475"/>
            <a:ext cx="5041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dirty="0">
                <a:latin typeface="宋体" panose="02010600030101010101" pitchFamily="2" charset="-122"/>
              </a:rPr>
              <a:t>若</a:t>
            </a:r>
            <a:r>
              <a:rPr kumimoji="1" lang="en-US" altLang="zh-CN" sz="2800" b="0" i="1" dirty="0">
                <a:latin typeface="宋体" panose="02010600030101010101" pitchFamily="2" charset="-122"/>
              </a:rPr>
              <a:t>Z</a:t>
            </a:r>
            <a:r>
              <a:rPr kumimoji="1" lang="en-US" altLang="zh-CN" sz="2800" b="0" baseline="-25000" dirty="0">
                <a:latin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宋体" panose="02010600030101010101" pitchFamily="2" charset="-122"/>
              </a:rPr>
              <a:t>= </a:t>
            </a:r>
            <a:r>
              <a:rPr kumimoji="1" lang="en-US" altLang="zh-CN" sz="2800" b="0" i="1" dirty="0">
                <a:latin typeface="宋体" panose="02010600030101010101" pitchFamily="2" charset="-122"/>
              </a:rPr>
              <a:t>R</a:t>
            </a:r>
            <a:r>
              <a:rPr kumimoji="1" lang="en-US" altLang="zh-CN" sz="2800" b="0" baseline="-25000" dirty="0">
                <a:latin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宋体" panose="02010600030101010101" pitchFamily="2" charset="-122"/>
              </a:rPr>
              <a:t> + </a:t>
            </a:r>
            <a:r>
              <a:rPr kumimoji="1" lang="en-US" altLang="zh-CN" sz="2800" b="0" dirty="0" err="1">
                <a:latin typeface="宋体" panose="02010600030101010101" pitchFamily="2" charset="-122"/>
              </a:rPr>
              <a:t>j</a:t>
            </a:r>
            <a:r>
              <a:rPr kumimoji="1" lang="en-US" altLang="zh-CN" sz="2800" b="0" i="1" dirty="0" err="1">
                <a:latin typeface="宋体" panose="02010600030101010101" pitchFamily="2" charset="-122"/>
              </a:rPr>
              <a:t>X</a:t>
            </a:r>
            <a:r>
              <a:rPr kumimoji="1" lang="en-US" altLang="zh-CN" sz="2800" b="0" baseline="-25000" dirty="0" err="1">
                <a:latin typeface="宋体" panose="02010600030101010101" pitchFamily="2" charset="-122"/>
              </a:rPr>
              <a:t>L</a:t>
            </a:r>
            <a:r>
              <a:rPr kumimoji="1" lang="zh-CN" altLang="en-US" sz="2800" dirty="0">
                <a:latin typeface="宋体" panose="02010600030101010101" pitchFamily="2" charset="-122"/>
              </a:rPr>
              <a:t>可任意改变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00113" y="2924175"/>
            <a:ext cx="4283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LcParenR"/>
            </a:pPr>
            <a:r>
              <a:rPr kumimoji="1" lang="zh-CN" altLang="zh-CN" sz="2800" b="1" dirty="0">
                <a:latin typeface="宋体" panose="02010600030101010101" pitchFamily="2" charset="-122"/>
              </a:rPr>
              <a:t>先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设 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不变，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X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 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改变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9750" y="3500438"/>
            <a:ext cx="8281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显然，当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即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时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获得最大值。</a:t>
            </a:r>
            <a:endParaRPr kumimoji="1" lang="zh-CN" altLang="en-US" sz="2800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13147"/>
              </p:ext>
            </p:extLst>
          </p:nvPr>
        </p:nvGraphicFramePr>
        <p:xfrm>
          <a:off x="5940425" y="1125538"/>
          <a:ext cx="259238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2" name="公式" r:id="rId3" imgW="1054080" imgH="507960" progId="Equation.3">
                  <p:embed/>
                </p:oleObj>
              </mc:Choice>
              <mc:Fallback>
                <p:oleObj name="公式" r:id="rId3" imgW="1054080" imgH="50796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125538"/>
                        <a:ext cx="2592388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00113" y="4149725"/>
            <a:ext cx="5688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LcParenR" startAt="2"/>
            </a:pPr>
            <a:r>
              <a:rPr kumimoji="1" lang="zh-CN" altLang="zh-CN" sz="2800" b="1" dirty="0">
                <a:latin typeface="宋体" panose="02010600030101010101" pitchFamily="2" charset="-122"/>
              </a:rPr>
              <a:t>再讨论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 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改变时，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P 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的最大值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72529"/>
              </p:ext>
            </p:extLst>
          </p:nvPr>
        </p:nvGraphicFramePr>
        <p:xfrm>
          <a:off x="6011863" y="1514148"/>
          <a:ext cx="2520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" name="公式" r:id="rId5" imgW="799920" imgH="507960" progId="Equation.3">
                  <p:embed/>
                </p:oleObj>
              </mc:Choice>
              <mc:Fallback>
                <p:oleObj name="公式" r:id="rId5" imgW="799920" imgH="507960" progId="Equation.3">
                  <p:embed/>
                  <p:pic>
                    <p:nvPicPr>
                      <p:cNvPr id="9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514148"/>
                        <a:ext cx="2520950" cy="16002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61275"/>
              </p:ext>
            </p:extLst>
          </p:nvPr>
        </p:nvGraphicFramePr>
        <p:xfrm>
          <a:off x="1468438" y="1108075"/>
          <a:ext cx="38290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4" name="Equation" r:id="rId7" imgW="1726920" imgH="457200" progId="Equation.DSMT4">
                  <p:embed/>
                </p:oleObj>
              </mc:Choice>
              <mc:Fallback>
                <p:oleObj name="Equation" r:id="rId7" imgW="1726920" imgH="457200" progId="Equation.DSMT4">
                  <p:embed/>
                  <p:pic>
                    <p:nvPicPr>
                      <p:cNvPr id="92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1108075"/>
                        <a:ext cx="38290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971550" y="409575"/>
            <a:ext cx="12105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0" dirty="0">
                <a:latin typeface="Times New Roman" panose="02020603050405020304" pitchFamily="18" charset="0"/>
                <a:ea typeface="华文行楷" panose="02010800040101010101" pitchFamily="2" charset="-122"/>
              </a:rPr>
              <a:t>讨论  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539750" y="4797425"/>
            <a:ext cx="4897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当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0" i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 dirty="0"/>
              <a:t> </a:t>
            </a:r>
            <a:r>
              <a:rPr kumimoji="1" lang="zh-CN" altLang="zh-CN" sz="2800" dirty="0"/>
              <a:t>时，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P </a:t>
            </a:r>
            <a:r>
              <a:rPr kumimoji="1" lang="zh-CN" altLang="zh-CN" sz="2800" dirty="0"/>
              <a:t>获得最大值</a:t>
            </a:r>
            <a:endParaRPr kumimoji="1" lang="zh-CN" altLang="en-US" sz="2800" baseline="-25000" dirty="0"/>
          </a:p>
        </p:txBody>
      </p:sp>
      <p:grpSp>
        <p:nvGrpSpPr>
          <p:cNvPr id="9262" name="Group 46"/>
          <p:cNvGrpSpPr>
            <a:grpSpLocks/>
          </p:cNvGrpSpPr>
          <p:nvPr/>
        </p:nvGrpSpPr>
        <p:grpSpPr bwMode="auto">
          <a:xfrm>
            <a:off x="1116013" y="5445120"/>
            <a:ext cx="3514725" cy="523875"/>
            <a:chOff x="703" y="3521"/>
            <a:chExt cx="2214" cy="330"/>
          </a:xfrm>
        </p:grpSpPr>
        <p:sp>
          <p:nvSpPr>
            <p:cNvPr id="9256" name="Text Box 40"/>
            <p:cNvSpPr txBox="1">
              <a:spLocks noChangeArrowheads="1"/>
            </p:cNvSpPr>
            <p:nvPr/>
          </p:nvSpPr>
          <p:spPr bwMode="auto">
            <a:xfrm>
              <a:off x="703" y="3521"/>
              <a:ext cx="7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1565" y="3521"/>
              <a:ext cx="13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</a:t>
              </a:r>
              <a:r>
                <a:rPr kumimoji="1" lang="en-US" altLang="zh-CN" sz="2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5219700" y="5445125"/>
            <a:ext cx="1944688" cy="52322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kumimoji="1" lang="en-US" altLang="zh-CN" sz="2800" b="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4284663" y="5734050"/>
            <a:ext cx="57467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261" name="AutoShape 45"/>
          <p:cNvSpPr>
            <a:spLocks noChangeArrowheads="1"/>
          </p:cNvSpPr>
          <p:nvPr/>
        </p:nvSpPr>
        <p:spPr bwMode="auto">
          <a:xfrm>
            <a:off x="7524750" y="4365625"/>
            <a:ext cx="1079500" cy="1492660"/>
          </a:xfrm>
          <a:prstGeom prst="wedgeRoundRectCallout">
            <a:avLst>
              <a:gd name="adj1" fmla="val -91472"/>
              <a:gd name="adj2" fmla="val 4497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</a:rPr>
              <a:t>最佳匹配条件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7EEA36-2A4B-49E9-8171-BC4B26E02945}"/>
              </a:ext>
            </a:extLst>
          </p:cNvPr>
          <p:cNvSpPr txBox="1"/>
          <p:nvPr/>
        </p:nvSpPr>
        <p:spPr>
          <a:xfrm>
            <a:off x="398135" y="5994647"/>
            <a:ext cx="835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0000"/>
                </a:solidFill>
              </a:rPr>
              <a:t>可看成是电阻电路最大功率传输定理的拓展，通常用阻抗共轭匹配条件，对具体推导要有所了解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31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0" grpId="0" autoUpdateAnimBg="0"/>
      <p:bldP spid="9221" grpId="0" autoUpdateAnimBg="0"/>
      <p:bldP spid="9223" grpId="0" autoUpdateAnimBg="0"/>
      <p:bldP spid="9254" grpId="0" autoUpdateAnimBg="0"/>
      <p:bldP spid="9259" grpId="0" animBg="1"/>
      <p:bldP spid="9261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827088" y="476250"/>
            <a:ext cx="5153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若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Z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= 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+ </a:t>
            </a:r>
            <a:r>
              <a:rPr kumimoji="1" lang="en-US" altLang="zh-CN" sz="2800" b="1" dirty="0" err="1">
                <a:latin typeface="宋体" panose="02010600030101010101" pitchFamily="2" charset="-122"/>
              </a:rPr>
              <a:t>j</a:t>
            </a:r>
            <a:r>
              <a:rPr kumimoji="1" lang="en-US" altLang="zh-CN" sz="2800" b="1" i="1" dirty="0" err="1">
                <a:latin typeface="宋体" panose="02010600030101010101" pitchFamily="2" charset="-122"/>
              </a:rPr>
              <a:t>X</a:t>
            </a:r>
            <a:r>
              <a:rPr kumimoji="1" lang="en-US" altLang="zh-CN" sz="2800" b="1" baseline="-25000" dirty="0" err="1">
                <a:latin typeface="宋体" panose="02010600030101010101" pitchFamily="2" charset="-122"/>
              </a:rPr>
              <a:t>L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只允许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X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改变 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755650" y="1125538"/>
            <a:ext cx="7775575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获得最大功率的条件是：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即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81952" name="Group 32"/>
          <p:cNvGrpSpPr>
            <a:grpSpLocks/>
          </p:cNvGrpSpPr>
          <p:nvPr/>
        </p:nvGrpSpPr>
        <p:grpSpPr bwMode="auto">
          <a:xfrm>
            <a:off x="900113" y="1895475"/>
            <a:ext cx="4419600" cy="914400"/>
            <a:chOff x="567" y="1194"/>
            <a:chExt cx="2784" cy="576"/>
          </a:xfrm>
        </p:grpSpPr>
        <p:graphicFrame>
          <p:nvGraphicFramePr>
            <p:cNvPr id="8192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987172"/>
                </p:ext>
              </p:extLst>
            </p:nvPr>
          </p:nvGraphicFramePr>
          <p:xfrm>
            <a:off x="2007" y="1194"/>
            <a:ext cx="134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42" name="Equation" r:id="rId3" imgW="1066680" imgH="457200" progId="Equation.DSMT4">
                    <p:embed/>
                  </p:oleObj>
                </mc:Choice>
                <mc:Fallback>
                  <p:oleObj name="Equation" r:id="rId3" imgW="1066680" imgH="457200" progId="Equation.DSMT4">
                    <p:embed/>
                    <p:pic>
                      <p:nvPicPr>
                        <p:cNvPr id="819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1194"/>
                          <a:ext cx="134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567" y="1253"/>
              <a:ext cx="12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最大功率为</a:t>
              </a:r>
            </a:p>
          </p:txBody>
        </p:sp>
      </p:grp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900113" y="2852738"/>
            <a:ext cx="4032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若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Z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= 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为纯电阻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59892" y="3784134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负载获得的功率为：</a:t>
            </a:r>
          </a:p>
        </p:txBody>
      </p:sp>
      <p:graphicFrame>
        <p:nvGraphicFramePr>
          <p:cNvPr id="819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156776"/>
              </p:ext>
            </p:extLst>
          </p:nvPr>
        </p:nvGraphicFramePr>
        <p:xfrm>
          <a:off x="3886200" y="3608036"/>
          <a:ext cx="255428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3" name="Equation" r:id="rId5" imgW="1282680" imgH="457200" progId="Equation.DSMT4">
                  <p:embed/>
                </p:oleObj>
              </mc:Choice>
              <mc:Fallback>
                <p:oleObj name="Equation" r:id="rId5" imgW="1282680" imgH="457200" progId="Equation.DSMT4">
                  <p:embed/>
                  <p:pic>
                    <p:nvPicPr>
                      <p:cNvPr id="819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08036"/>
                        <a:ext cx="255428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1937" name="Object 17"/>
              <p:cNvSpPr txBox="1"/>
              <p:nvPr/>
            </p:nvSpPr>
            <p:spPr bwMode="auto">
              <a:xfrm>
                <a:off x="257493" y="4982925"/>
                <a:ext cx="7645400" cy="14660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令</m:t>
                    </m:r>
                    <m:r>
                      <m:rPr>
                        <m:nor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zh-CN" altLang="en-US" sz="24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利用微分公式：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(u/v)’=(</a:t>
                </a:r>
                <a:r>
                  <a:rPr lang="en-US" altLang="zh-CN" sz="2400" i="0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u’v-v’u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)/v2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获得最大功率条件：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193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93" y="4982925"/>
                <a:ext cx="7645400" cy="1466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38" name="AutoShape 18"/>
          <p:cNvSpPr>
            <a:spLocks noChangeArrowheads="1"/>
          </p:cNvSpPr>
          <p:nvPr/>
        </p:nvSpPr>
        <p:spPr bwMode="auto">
          <a:xfrm>
            <a:off x="7081520" y="4844143"/>
            <a:ext cx="2062480" cy="523220"/>
          </a:xfrm>
          <a:prstGeom prst="wedgeRoundRectCallout">
            <a:avLst>
              <a:gd name="adj1" fmla="val -45190"/>
              <a:gd name="adj2" fmla="val 12641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dirty="0">
                <a:latin typeface="Arial" panose="020B0604020202020204" pitchFamily="34" charset="0"/>
              </a:rPr>
              <a:t>模匹配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A12AFD-9191-4FC2-A1B9-9AA86EE9309E}"/>
              </a:ext>
            </a:extLst>
          </p:cNvPr>
          <p:cNvSpPr txBox="1"/>
          <p:nvPr/>
        </p:nvSpPr>
        <p:spPr>
          <a:xfrm>
            <a:off x="6908145" y="3802832"/>
            <a:ext cx="1491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i="1" dirty="0">
                <a:latin typeface="Times New Roman" panose="02020603050405020304" pitchFamily="18" charset="0"/>
              </a:rPr>
              <a:t>(X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=</a:t>
            </a:r>
            <a:r>
              <a:rPr kumimoji="1" lang="en-US" altLang="zh-CN" sz="2800" dirty="0">
                <a:latin typeface="宋体" panose="02010600030101010101" pitchFamily="2" charset="-122"/>
              </a:rPr>
              <a:t> 0)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57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7" grpId="0" autoUpdateAnimBg="0"/>
      <p:bldP spid="81931" grpId="0"/>
      <p:bldP spid="81937" grpId="0"/>
      <p:bldP spid="81938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116013" y="396985"/>
            <a:ext cx="789190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dirty="0"/>
              <a:t>电路如图，求：</a:t>
            </a:r>
            <a:r>
              <a:rPr kumimoji="1" lang="en-US" altLang="zh-CN" sz="2800" dirty="0"/>
              <a:t>1.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=5</a:t>
            </a:r>
            <a:r>
              <a:rPr kumimoji="1" lang="en-US" altLang="zh-CN" sz="2800" b="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sz="2800" dirty="0"/>
              <a:t>时其消耗的功率；</a:t>
            </a:r>
          </a:p>
          <a:p>
            <a:r>
              <a:rPr kumimoji="1" lang="en-US" altLang="zh-CN" sz="2800" dirty="0"/>
              <a:t>2. 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=?</a:t>
            </a:r>
            <a:r>
              <a:rPr kumimoji="1" lang="zh-CN" altLang="en-US" sz="2800" dirty="0"/>
              <a:t>能获得最大功率，并求最大功率；</a:t>
            </a:r>
          </a:p>
          <a:p>
            <a:r>
              <a:rPr kumimoji="1" lang="en-US" altLang="zh-CN" sz="2800" dirty="0"/>
              <a:t>3.</a:t>
            </a:r>
            <a:r>
              <a:rPr kumimoji="1" lang="zh-CN" altLang="en-US" sz="2800" dirty="0"/>
              <a:t>在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800" dirty="0"/>
              <a:t>两端并联一电容，问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800" dirty="0"/>
              <a:t>和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800" dirty="0"/>
              <a:t>为多大时能与内</a:t>
            </a:r>
          </a:p>
          <a:p>
            <a:r>
              <a:rPr kumimoji="1" lang="zh-CN" altLang="en-US" sz="2800" dirty="0"/>
              <a:t>阻抗最佳匹配，并求最大功率。</a:t>
            </a: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608052"/>
              </p:ext>
            </p:extLst>
          </p:nvPr>
        </p:nvGraphicFramePr>
        <p:xfrm>
          <a:off x="801688" y="3767138"/>
          <a:ext cx="45688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8" name="Equation" r:id="rId3" imgW="2260440" imgH="444240" progId="Equation.DSMT4">
                  <p:embed/>
                </p:oleObj>
              </mc:Choice>
              <mc:Fallback>
                <p:oleObj name="Equation" r:id="rId3" imgW="2260440" imgH="444240" progId="Equation.DSMT4">
                  <p:embed/>
                  <p:pic>
                    <p:nvPicPr>
                      <p:cNvPr id="1167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3767138"/>
                        <a:ext cx="45688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611188" y="2420938"/>
            <a:ext cx="543739" cy="52322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011886"/>
              </p:ext>
            </p:extLst>
          </p:nvPr>
        </p:nvGraphicFramePr>
        <p:xfrm>
          <a:off x="1590675" y="2555875"/>
          <a:ext cx="40925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9" name="Equation" r:id="rId5" imgW="2031840" imgH="457200" progId="Equation.DSMT4">
                  <p:embed/>
                </p:oleObj>
              </mc:Choice>
              <mc:Fallback>
                <p:oleObj name="Equation" r:id="rId5" imgW="2031840" imgH="457200" progId="Equation.DSMT4">
                  <p:embed/>
                  <p:pic>
                    <p:nvPicPr>
                      <p:cNvPr id="116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555875"/>
                        <a:ext cx="40925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35713"/>
              </p:ext>
            </p:extLst>
          </p:nvPr>
        </p:nvGraphicFramePr>
        <p:xfrm>
          <a:off x="1225550" y="4883150"/>
          <a:ext cx="37480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0" name="Equation" r:id="rId7" imgW="1688760" imgH="241200" progId="Equation.DSMT4">
                  <p:embed/>
                </p:oleObj>
              </mc:Choice>
              <mc:Fallback>
                <p:oleObj name="Equation" r:id="rId7" imgW="1688760" imgH="241200" progId="Equation.DSMT4">
                  <p:embed/>
                  <p:pic>
                    <p:nvPicPr>
                      <p:cNvPr id="1167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883150"/>
                        <a:ext cx="37480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77" name="Group 41"/>
          <p:cNvGrpSpPr>
            <a:grpSpLocks/>
          </p:cNvGrpSpPr>
          <p:nvPr/>
        </p:nvGrpSpPr>
        <p:grpSpPr bwMode="auto">
          <a:xfrm>
            <a:off x="5807076" y="1914526"/>
            <a:ext cx="3070225" cy="3116263"/>
            <a:chOff x="3386" y="1479"/>
            <a:chExt cx="1934" cy="1963"/>
          </a:xfrm>
        </p:grpSpPr>
        <p:sp>
          <p:nvSpPr>
            <p:cNvPr id="116778" name="Oval 42"/>
            <p:cNvSpPr>
              <a:spLocks noChangeArrowheads="1"/>
            </p:cNvSpPr>
            <p:nvPr/>
          </p:nvSpPr>
          <p:spPr bwMode="auto">
            <a:xfrm>
              <a:off x="3606" y="256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6779" name="Text Box 43"/>
            <p:cNvSpPr txBox="1">
              <a:spLocks noChangeArrowheads="1"/>
            </p:cNvSpPr>
            <p:nvPr/>
          </p:nvSpPr>
          <p:spPr bwMode="auto">
            <a:xfrm>
              <a:off x="3506" y="2295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16780" name="Text Box 44"/>
            <p:cNvSpPr txBox="1">
              <a:spLocks noChangeArrowheads="1"/>
            </p:cNvSpPr>
            <p:nvPr/>
          </p:nvSpPr>
          <p:spPr bwMode="auto">
            <a:xfrm>
              <a:off x="3527" y="2733"/>
              <a:ext cx="2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>
              <a:off x="4513" y="1888"/>
              <a:ext cx="7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3787" y="3113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H="1" flipV="1">
              <a:off x="5239" y="1888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3787" y="1888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1678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159006"/>
                </p:ext>
              </p:extLst>
            </p:nvPr>
          </p:nvGraphicFramePr>
          <p:xfrm>
            <a:off x="3386" y="2629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1" name="Equation" r:id="rId9" imgW="164880" imgH="203040" progId="Equation.DSMT4">
                    <p:embed/>
                  </p:oleObj>
                </mc:Choice>
                <mc:Fallback>
                  <p:oleObj name="Equation" r:id="rId9" imgW="164880" imgH="203040" progId="Equation.DSMT4">
                    <p:embed/>
                    <p:pic>
                      <p:nvPicPr>
                        <p:cNvPr id="11678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2629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86" name="Text Box 50"/>
            <p:cNvSpPr txBox="1">
              <a:spLocks noChangeArrowheads="1"/>
            </p:cNvSpPr>
            <p:nvPr/>
          </p:nvSpPr>
          <p:spPr bwMode="auto">
            <a:xfrm>
              <a:off x="3968" y="2567"/>
              <a:ext cx="9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10∠0</a:t>
              </a:r>
              <a:r>
                <a:rPr kumimoji="1" lang="en-US" altLang="zh-CN" sz="2800" b="0" baseline="5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16787" name="Text Box 51"/>
            <p:cNvSpPr txBox="1">
              <a:spLocks noChangeArrowheads="1"/>
            </p:cNvSpPr>
            <p:nvPr/>
          </p:nvSpPr>
          <p:spPr bwMode="auto">
            <a:xfrm>
              <a:off x="4102" y="1479"/>
              <a:ext cx="6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H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6788" name="Text Box 52"/>
            <p:cNvSpPr txBox="1">
              <a:spLocks noChangeArrowheads="1"/>
            </p:cNvSpPr>
            <p:nvPr/>
          </p:nvSpPr>
          <p:spPr bwMode="auto">
            <a:xfrm>
              <a:off x="4876" y="2295"/>
              <a:ext cx="3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16789" name="Text Box 53"/>
            <p:cNvSpPr txBox="1">
              <a:spLocks noChangeArrowheads="1"/>
            </p:cNvSpPr>
            <p:nvPr/>
          </p:nvSpPr>
          <p:spPr bwMode="auto">
            <a:xfrm>
              <a:off x="3811" y="1978"/>
              <a:ext cx="4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790" name="Line 54"/>
            <p:cNvSpPr>
              <a:spLocks noChangeShapeType="1"/>
            </p:cNvSpPr>
            <p:nvPr/>
          </p:nvSpPr>
          <p:spPr bwMode="auto">
            <a:xfrm>
              <a:off x="4740" y="197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16791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664401"/>
                </p:ext>
              </p:extLst>
            </p:nvPr>
          </p:nvGraphicFramePr>
          <p:xfrm>
            <a:off x="4785" y="2040"/>
            <a:ext cx="16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2" name="Equation" r:id="rId11" imgW="126720" imgH="190440" progId="Equation.DSMT4">
                    <p:embed/>
                  </p:oleObj>
                </mc:Choice>
                <mc:Fallback>
                  <p:oleObj name="Equation" r:id="rId11" imgW="126720" imgH="190440" progId="Equation.DSMT4">
                    <p:embed/>
                    <p:pic>
                      <p:nvPicPr>
                        <p:cNvPr id="116791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040"/>
                          <a:ext cx="16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92" name="Line 56"/>
            <p:cNvSpPr>
              <a:spLocks noChangeShapeType="1"/>
            </p:cNvSpPr>
            <p:nvPr/>
          </p:nvSpPr>
          <p:spPr bwMode="auto">
            <a:xfrm flipV="1">
              <a:off x="3787" y="1888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793" name="Text Box 57"/>
            <p:cNvSpPr txBox="1">
              <a:spLocks noChangeArrowheads="1"/>
            </p:cNvSpPr>
            <p:nvPr/>
          </p:nvSpPr>
          <p:spPr bwMode="auto">
            <a:xfrm>
              <a:off x="3936" y="3112"/>
              <a:ext cx="11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=10</a:t>
              </a:r>
              <a:r>
                <a:rPr kumimoji="1" lang="en-US" altLang="zh-CN" sz="2800" b="0" baseline="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rad/s</a:t>
              </a:r>
            </a:p>
          </p:txBody>
        </p:sp>
        <p:sp>
          <p:nvSpPr>
            <p:cNvPr id="116794" name="Rectangle 58"/>
            <p:cNvSpPr>
              <a:spLocks noChangeArrowheads="1"/>
            </p:cNvSpPr>
            <p:nvPr/>
          </p:nvSpPr>
          <p:spPr bwMode="auto">
            <a:xfrm>
              <a:off x="5193" y="225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6795" name="Rectangle 59"/>
            <p:cNvSpPr>
              <a:spLocks noChangeArrowheads="1"/>
            </p:cNvSpPr>
            <p:nvPr/>
          </p:nvSpPr>
          <p:spPr bwMode="auto">
            <a:xfrm>
              <a:off x="3742" y="211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116796" name="Group 60"/>
            <p:cNvGrpSpPr>
              <a:grpSpLocks/>
            </p:cNvGrpSpPr>
            <p:nvPr/>
          </p:nvGrpSpPr>
          <p:grpSpPr bwMode="auto">
            <a:xfrm>
              <a:off x="4059" y="1797"/>
              <a:ext cx="499" cy="590"/>
              <a:chOff x="476" y="663"/>
              <a:chExt cx="771" cy="862"/>
            </a:xfrm>
          </p:grpSpPr>
          <p:sp>
            <p:nvSpPr>
              <p:cNvPr id="116797" name="AutoShape 61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16798" name="AutoShape 62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16799" name="AutoShape 63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graphicFrame>
        <p:nvGraphicFramePr>
          <p:cNvPr id="11680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06965"/>
              </p:ext>
            </p:extLst>
          </p:nvPr>
        </p:nvGraphicFramePr>
        <p:xfrm>
          <a:off x="879475" y="5529263"/>
          <a:ext cx="71834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3" name="Equation" r:id="rId13" imgW="3657600" imgH="291960" progId="Equation.DSMT4">
                  <p:embed/>
                </p:oleObj>
              </mc:Choice>
              <mc:Fallback>
                <p:oleObj name="Equation" r:id="rId13" imgW="3657600" imgH="291960" progId="Equation.DSMT4">
                  <p:embed/>
                  <p:pic>
                    <p:nvPicPr>
                      <p:cNvPr id="11680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529263"/>
                        <a:ext cx="71834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00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40" grpId="0"/>
      <p:bldP spid="11674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5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422281"/>
              </p:ext>
            </p:extLst>
          </p:nvPr>
        </p:nvGraphicFramePr>
        <p:xfrm>
          <a:off x="150034" y="390231"/>
          <a:ext cx="47466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4" name="Equation" r:id="rId3" imgW="2349360" imgH="444240" progId="Equation.DSMT4">
                  <p:embed/>
                </p:oleObj>
              </mc:Choice>
              <mc:Fallback>
                <p:oleObj name="Equation" r:id="rId3" imgW="2349360" imgH="444240" progId="Equation.DSMT4">
                  <p:embed/>
                  <p:pic>
                    <p:nvPicPr>
                      <p:cNvPr id="8095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34" y="390231"/>
                        <a:ext cx="47466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280668"/>
              </p:ext>
            </p:extLst>
          </p:nvPr>
        </p:nvGraphicFramePr>
        <p:xfrm>
          <a:off x="170671" y="1503069"/>
          <a:ext cx="45196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5" name="Equation" r:id="rId5" imgW="2145960" imgH="241200" progId="Equation.DSMT4">
                  <p:embed/>
                </p:oleObj>
              </mc:Choice>
              <mc:Fallback>
                <p:oleObj name="Equation" r:id="rId5" imgW="2145960" imgH="241200" progId="Equation.DSMT4">
                  <p:embed/>
                  <p:pic>
                    <p:nvPicPr>
                      <p:cNvPr id="8095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71" y="1503069"/>
                        <a:ext cx="45196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022" name="Group 126"/>
          <p:cNvGrpSpPr>
            <a:grpSpLocks/>
          </p:cNvGrpSpPr>
          <p:nvPr/>
        </p:nvGrpSpPr>
        <p:grpSpPr bwMode="auto">
          <a:xfrm>
            <a:off x="5940425" y="549275"/>
            <a:ext cx="2720975" cy="2103438"/>
            <a:chOff x="3787" y="436"/>
            <a:chExt cx="1714" cy="1325"/>
          </a:xfrm>
        </p:grpSpPr>
        <p:sp>
          <p:nvSpPr>
            <p:cNvPr id="80966" name="Oval 70"/>
            <p:cNvSpPr>
              <a:spLocks noChangeArrowheads="1"/>
            </p:cNvSpPr>
            <p:nvPr/>
          </p:nvSpPr>
          <p:spPr bwMode="auto">
            <a:xfrm>
              <a:off x="3787" y="120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67" name="Text Box 71"/>
            <p:cNvSpPr txBox="1">
              <a:spLocks noChangeArrowheads="1"/>
            </p:cNvSpPr>
            <p:nvPr/>
          </p:nvSpPr>
          <p:spPr bwMode="auto">
            <a:xfrm>
              <a:off x="4014" y="981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80968" name="Text Box 72"/>
            <p:cNvSpPr txBox="1">
              <a:spLocks noChangeArrowheads="1"/>
            </p:cNvSpPr>
            <p:nvPr/>
          </p:nvSpPr>
          <p:spPr bwMode="auto">
            <a:xfrm>
              <a:off x="4059" y="1434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80969" name="Line 73"/>
            <p:cNvSpPr>
              <a:spLocks noChangeShapeType="1"/>
            </p:cNvSpPr>
            <p:nvPr/>
          </p:nvSpPr>
          <p:spPr bwMode="auto">
            <a:xfrm>
              <a:off x="4694" y="527"/>
              <a:ext cx="7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70" name="Line 74"/>
            <p:cNvSpPr>
              <a:spLocks noChangeShapeType="1"/>
            </p:cNvSpPr>
            <p:nvPr/>
          </p:nvSpPr>
          <p:spPr bwMode="auto">
            <a:xfrm>
              <a:off x="3968" y="1752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71" name="Line 75"/>
            <p:cNvSpPr>
              <a:spLocks noChangeShapeType="1"/>
            </p:cNvSpPr>
            <p:nvPr/>
          </p:nvSpPr>
          <p:spPr bwMode="auto">
            <a:xfrm flipH="1" flipV="1">
              <a:off x="5420" y="527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72" name="Line 76"/>
            <p:cNvSpPr>
              <a:spLocks noChangeShapeType="1"/>
            </p:cNvSpPr>
            <p:nvPr/>
          </p:nvSpPr>
          <p:spPr bwMode="auto">
            <a:xfrm>
              <a:off x="3968" y="527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74" name="Text Box 78"/>
            <p:cNvSpPr txBox="1">
              <a:spLocks noChangeArrowheads="1"/>
            </p:cNvSpPr>
            <p:nvPr/>
          </p:nvSpPr>
          <p:spPr bwMode="auto">
            <a:xfrm>
              <a:off x="4105" y="1253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10∠0</a:t>
              </a:r>
              <a:r>
                <a:rPr kumimoji="1" lang="en-US" altLang="zh-CN" sz="2800" b="0" baseline="50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80975" name="Text Box 79"/>
            <p:cNvSpPr txBox="1">
              <a:spLocks noChangeArrowheads="1"/>
            </p:cNvSpPr>
            <p:nvPr/>
          </p:nvSpPr>
          <p:spPr bwMode="auto">
            <a:xfrm>
              <a:off x="4241" y="527"/>
              <a:ext cx="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r>
                <a:rPr kumimoji="1" lang="en-US" altLang="zh-CN" sz="2800" b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H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0976" name="Text Box 80"/>
            <p:cNvSpPr txBox="1">
              <a:spLocks noChangeArrowheads="1"/>
            </p:cNvSpPr>
            <p:nvPr/>
          </p:nvSpPr>
          <p:spPr bwMode="auto">
            <a:xfrm>
              <a:off x="5057" y="935"/>
              <a:ext cx="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80977" name="Text Box 81"/>
            <p:cNvSpPr txBox="1">
              <a:spLocks noChangeArrowheads="1"/>
            </p:cNvSpPr>
            <p:nvPr/>
          </p:nvSpPr>
          <p:spPr bwMode="auto">
            <a:xfrm>
              <a:off x="4014" y="754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2800" b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78" name="Line 82"/>
            <p:cNvSpPr>
              <a:spLocks noChangeShapeType="1"/>
            </p:cNvSpPr>
            <p:nvPr/>
          </p:nvSpPr>
          <p:spPr bwMode="auto">
            <a:xfrm>
              <a:off x="4921" y="618"/>
              <a:ext cx="24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80979" name="Object 83"/>
            <p:cNvGraphicFramePr>
              <a:graphicFrameLocks noChangeAspect="1"/>
            </p:cNvGraphicFramePr>
            <p:nvPr/>
          </p:nvGraphicFramePr>
          <p:xfrm>
            <a:off x="4966" y="663"/>
            <a:ext cx="16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36" name="公式" r:id="rId7" imgW="126720" imgH="215640" progId="Equation.3">
                    <p:embed/>
                  </p:oleObj>
                </mc:Choice>
                <mc:Fallback>
                  <p:oleObj name="公式" r:id="rId7" imgW="126720" imgH="215640" progId="Equation.3">
                    <p:embed/>
                    <p:pic>
                      <p:nvPicPr>
                        <p:cNvPr id="80979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" y="663"/>
                          <a:ext cx="16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80" name="Line 84"/>
            <p:cNvSpPr>
              <a:spLocks noChangeShapeType="1"/>
            </p:cNvSpPr>
            <p:nvPr/>
          </p:nvSpPr>
          <p:spPr bwMode="auto">
            <a:xfrm flipV="1">
              <a:off x="3968" y="527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0982" name="Rectangle 86"/>
            <p:cNvSpPr>
              <a:spLocks noChangeArrowheads="1"/>
            </p:cNvSpPr>
            <p:nvPr/>
          </p:nvSpPr>
          <p:spPr bwMode="auto">
            <a:xfrm>
              <a:off x="5374" y="8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83" name="Rectangle 87"/>
            <p:cNvSpPr>
              <a:spLocks noChangeArrowheads="1"/>
            </p:cNvSpPr>
            <p:nvPr/>
          </p:nvSpPr>
          <p:spPr bwMode="auto">
            <a:xfrm>
              <a:off x="3923" y="75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80984" name="Group 88"/>
            <p:cNvGrpSpPr>
              <a:grpSpLocks/>
            </p:cNvGrpSpPr>
            <p:nvPr/>
          </p:nvGrpSpPr>
          <p:grpSpPr bwMode="auto">
            <a:xfrm>
              <a:off x="4240" y="436"/>
              <a:ext cx="499" cy="590"/>
              <a:chOff x="476" y="663"/>
              <a:chExt cx="771" cy="862"/>
            </a:xfrm>
          </p:grpSpPr>
          <p:sp>
            <p:nvSpPr>
              <p:cNvPr id="80985" name="AutoShape 89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80986" name="AutoShape 90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80987" name="AutoShape 91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graphicFrame>
        <p:nvGraphicFramePr>
          <p:cNvPr id="8098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64644"/>
              </p:ext>
            </p:extLst>
          </p:nvPr>
        </p:nvGraphicFramePr>
        <p:xfrm>
          <a:off x="668338" y="2052638"/>
          <a:ext cx="24622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7" name="Equation" r:id="rId9" imgW="1218960" imgH="431640" progId="Equation.DSMT4">
                  <p:embed/>
                </p:oleObj>
              </mc:Choice>
              <mc:Fallback>
                <p:oleObj name="Equation" r:id="rId9" imgW="1218960" imgH="431640" progId="Equation.DSMT4">
                  <p:embed/>
                  <p:pic>
                    <p:nvPicPr>
                      <p:cNvPr id="80988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052638"/>
                        <a:ext cx="246221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023" name="Group 127"/>
          <p:cNvGrpSpPr>
            <a:grpSpLocks/>
          </p:cNvGrpSpPr>
          <p:nvPr/>
        </p:nvGrpSpPr>
        <p:grpSpPr bwMode="auto">
          <a:xfrm>
            <a:off x="5148263" y="476250"/>
            <a:ext cx="3671887" cy="2520950"/>
            <a:chOff x="2109" y="2296"/>
            <a:chExt cx="2313" cy="1588"/>
          </a:xfrm>
        </p:grpSpPr>
        <p:sp>
          <p:nvSpPr>
            <p:cNvPr id="81019" name="Rectangle 123"/>
            <p:cNvSpPr>
              <a:spLocks noChangeArrowheads="1"/>
            </p:cNvSpPr>
            <p:nvPr/>
          </p:nvSpPr>
          <p:spPr bwMode="auto">
            <a:xfrm>
              <a:off x="2109" y="2296"/>
              <a:ext cx="2313" cy="15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2199" y="315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1" name="Text Box 95"/>
            <p:cNvSpPr txBox="1">
              <a:spLocks noChangeArrowheads="1"/>
            </p:cNvSpPr>
            <p:nvPr/>
          </p:nvSpPr>
          <p:spPr bwMode="auto">
            <a:xfrm>
              <a:off x="2426" y="288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80992" name="Text Box 96"/>
            <p:cNvSpPr txBox="1">
              <a:spLocks noChangeArrowheads="1"/>
            </p:cNvSpPr>
            <p:nvPr/>
          </p:nvSpPr>
          <p:spPr bwMode="auto">
            <a:xfrm>
              <a:off x="2381" y="3339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80993" name="Line 97"/>
            <p:cNvSpPr>
              <a:spLocks noChangeShapeType="1"/>
            </p:cNvSpPr>
            <p:nvPr/>
          </p:nvSpPr>
          <p:spPr bwMode="auto">
            <a:xfrm>
              <a:off x="3106" y="2477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4" name="Line 98"/>
            <p:cNvSpPr>
              <a:spLocks noChangeShapeType="1"/>
            </p:cNvSpPr>
            <p:nvPr/>
          </p:nvSpPr>
          <p:spPr bwMode="auto">
            <a:xfrm>
              <a:off x="2380" y="3702"/>
              <a:ext cx="18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5" name="Line 99"/>
            <p:cNvSpPr>
              <a:spLocks noChangeShapeType="1"/>
            </p:cNvSpPr>
            <p:nvPr/>
          </p:nvSpPr>
          <p:spPr bwMode="auto">
            <a:xfrm flipH="1" flipV="1">
              <a:off x="3832" y="2477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6" name="Line 100"/>
            <p:cNvSpPr>
              <a:spLocks noChangeShapeType="1"/>
            </p:cNvSpPr>
            <p:nvPr/>
          </p:nvSpPr>
          <p:spPr bwMode="auto">
            <a:xfrm>
              <a:off x="2380" y="2477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8" name="Text Box 102"/>
            <p:cNvSpPr txBox="1">
              <a:spLocks noChangeArrowheads="1"/>
            </p:cNvSpPr>
            <p:nvPr/>
          </p:nvSpPr>
          <p:spPr bwMode="auto">
            <a:xfrm>
              <a:off x="2517" y="3158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10∠0</a:t>
              </a:r>
              <a:r>
                <a:rPr kumimoji="1" lang="en-US" altLang="zh-CN" sz="2800" b="0" baseline="50000"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80999" name="Text Box 103"/>
            <p:cNvSpPr txBox="1">
              <a:spLocks noChangeArrowheads="1"/>
            </p:cNvSpPr>
            <p:nvPr/>
          </p:nvSpPr>
          <p:spPr bwMode="auto">
            <a:xfrm>
              <a:off x="2699" y="2432"/>
              <a:ext cx="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r>
                <a:rPr kumimoji="1" lang="en-US" altLang="zh-CN" sz="2800" b="0" dirty="0"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H</a:t>
              </a:r>
              <a:endPara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1000" name="Text Box 104"/>
            <p:cNvSpPr txBox="1">
              <a:spLocks noChangeArrowheads="1"/>
            </p:cNvSpPr>
            <p:nvPr/>
          </p:nvSpPr>
          <p:spPr bwMode="auto">
            <a:xfrm>
              <a:off x="3470" y="2840"/>
              <a:ext cx="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81001" name="Text Box 105"/>
            <p:cNvSpPr txBox="1">
              <a:spLocks noChangeArrowheads="1"/>
            </p:cNvSpPr>
            <p:nvPr/>
          </p:nvSpPr>
          <p:spPr bwMode="auto">
            <a:xfrm>
              <a:off x="2426" y="2659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002" name="Line 106"/>
            <p:cNvSpPr>
              <a:spLocks noChangeShapeType="1"/>
            </p:cNvSpPr>
            <p:nvPr/>
          </p:nvSpPr>
          <p:spPr bwMode="auto">
            <a:xfrm>
              <a:off x="3333" y="25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81003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7823208"/>
                </p:ext>
              </p:extLst>
            </p:nvPr>
          </p:nvGraphicFramePr>
          <p:xfrm>
            <a:off x="3378" y="2629"/>
            <a:ext cx="1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38" name="Equation" r:id="rId11" imgW="126720" imgH="190440" progId="Equation.DSMT4">
                    <p:embed/>
                  </p:oleObj>
                </mc:Choice>
                <mc:Fallback>
                  <p:oleObj name="Equation" r:id="rId11" imgW="126720" imgH="190440" progId="Equation.DSMT4">
                    <p:embed/>
                    <p:pic>
                      <p:nvPicPr>
                        <p:cNvPr id="81003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2629"/>
                          <a:ext cx="16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004" name="Line 108"/>
            <p:cNvSpPr>
              <a:spLocks noChangeShapeType="1"/>
            </p:cNvSpPr>
            <p:nvPr/>
          </p:nvSpPr>
          <p:spPr bwMode="auto">
            <a:xfrm flipV="1">
              <a:off x="2380" y="2477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1006" name="Rectangle 110"/>
            <p:cNvSpPr>
              <a:spLocks noChangeArrowheads="1"/>
            </p:cNvSpPr>
            <p:nvPr/>
          </p:nvSpPr>
          <p:spPr bwMode="auto">
            <a:xfrm>
              <a:off x="3786" y="28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1007" name="Rectangle 111"/>
            <p:cNvSpPr>
              <a:spLocks noChangeArrowheads="1"/>
            </p:cNvSpPr>
            <p:nvPr/>
          </p:nvSpPr>
          <p:spPr bwMode="auto">
            <a:xfrm>
              <a:off x="2335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81008" name="Group 112"/>
            <p:cNvGrpSpPr>
              <a:grpSpLocks/>
            </p:cNvGrpSpPr>
            <p:nvPr/>
          </p:nvGrpSpPr>
          <p:grpSpPr bwMode="auto">
            <a:xfrm>
              <a:off x="2652" y="2386"/>
              <a:ext cx="499" cy="590"/>
              <a:chOff x="476" y="663"/>
              <a:chExt cx="771" cy="862"/>
            </a:xfrm>
          </p:grpSpPr>
          <p:sp>
            <p:nvSpPr>
              <p:cNvPr id="81009" name="AutoShape 113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81010" name="AutoShape 114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81011" name="AutoShape 115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81012" name="Group 116"/>
            <p:cNvGrpSpPr>
              <a:grpSpLocks/>
            </p:cNvGrpSpPr>
            <p:nvPr/>
          </p:nvGrpSpPr>
          <p:grpSpPr bwMode="auto">
            <a:xfrm>
              <a:off x="3914" y="2477"/>
              <a:ext cx="417" cy="1225"/>
              <a:chOff x="4460" y="1298"/>
              <a:chExt cx="429" cy="1134"/>
            </a:xfrm>
          </p:grpSpPr>
          <p:grpSp>
            <p:nvGrpSpPr>
              <p:cNvPr id="81013" name="Group 117"/>
              <p:cNvGrpSpPr>
                <a:grpSpLocks/>
              </p:cNvGrpSpPr>
              <p:nvPr/>
            </p:nvGrpSpPr>
            <p:grpSpPr bwMode="auto">
              <a:xfrm>
                <a:off x="4649" y="1842"/>
                <a:ext cx="240" cy="96"/>
                <a:chOff x="5161" y="2114"/>
                <a:chExt cx="240" cy="96"/>
              </a:xfrm>
            </p:grpSpPr>
            <p:sp>
              <p:nvSpPr>
                <p:cNvPr id="81014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5161" y="2114"/>
                  <a:ext cx="240" cy="3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/>
                </a:p>
              </p:txBody>
            </p:sp>
            <p:sp>
              <p:nvSpPr>
                <p:cNvPr id="81015" name="Line 119"/>
                <p:cNvSpPr>
                  <a:spLocks noChangeShapeType="1"/>
                </p:cNvSpPr>
                <p:nvPr/>
              </p:nvSpPr>
              <p:spPr bwMode="auto">
                <a:xfrm>
                  <a:off x="5161" y="2209"/>
                  <a:ext cx="240" cy="1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81016" name="Line 120"/>
              <p:cNvSpPr>
                <a:spLocks noChangeShapeType="1"/>
              </p:cNvSpPr>
              <p:nvPr/>
            </p:nvSpPr>
            <p:spPr bwMode="auto">
              <a:xfrm>
                <a:off x="4785" y="1298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prstDash val="dash"/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81017" name="Line 121"/>
              <p:cNvSpPr>
                <a:spLocks noChangeShapeType="1"/>
              </p:cNvSpPr>
              <p:nvPr/>
            </p:nvSpPr>
            <p:spPr bwMode="auto">
              <a:xfrm>
                <a:off x="4785" y="1933"/>
                <a:ext cx="0" cy="499"/>
              </a:xfrm>
              <a:prstGeom prst="line">
                <a:avLst/>
              </a:prstGeom>
              <a:noFill/>
              <a:ln w="28575">
                <a:solidFill>
                  <a:srgbClr val="FFCC99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81018" name="Text Box 122"/>
              <p:cNvSpPr txBox="1">
                <a:spLocks noChangeArrowheads="1"/>
              </p:cNvSpPr>
              <p:nvPr/>
            </p:nvSpPr>
            <p:spPr bwMode="auto">
              <a:xfrm>
                <a:off x="4460" y="1972"/>
                <a:ext cx="273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800" b="0" i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81021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252675"/>
              </p:ext>
            </p:extLst>
          </p:nvPr>
        </p:nvGraphicFramePr>
        <p:xfrm>
          <a:off x="1062038" y="2974975"/>
          <a:ext cx="71786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9" name="Equation" r:id="rId13" imgW="3136680" imgH="457200" progId="Equation.DSMT4">
                  <p:embed/>
                </p:oleObj>
              </mc:Choice>
              <mc:Fallback>
                <p:oleObj name="Equation" r:id="rId13" imgW="3136680" imgH="457200" progId="Equation.DSMT4">
                  <p:embed/>
                  <p:pic>
                    <p:nvPicPr>
                      <p:cNvPr id="81021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974975"/>
                        <a:ext cx="71786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24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51880"/>
              </p:ext>
            </p:extLst>
          </p:nvPr>
        </p:nvGraphicFramePr>
        <p:xfrm>
          <a:off x="563563" y="4283075"/>
          <a:ext cx="31194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0" name="Equation" r:id="rId15" imgW="1320480" imgH="914400" progId="Equation.DSMT4">
                  <p:embed/>
                </p:oleObj>
              </mc:Choice>
              <mc:Fallback>
                <p:oleObj name="Equation" r:id="rId15" imgW="1320480" imgH="914400" progId="Equation.DSMT4">
                  <p:embed/>
                  <p:pic>
                    <p:nvPicPr>
                      <p:cNvPr id="81024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4283075"/>
                        <a:ext cx="3119437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25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774949"/>
              </p:ext>
            </p:extLst>
          </p:nvPr>
        </p:nvGraphicFramePr>
        <p:xfrm>
          <a:off x="5111750" y="3997325"/>
          <a:ext cx="33607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1" name="Equation" r:id="rId17" imgW="1663560" imgH="482400" progId="Equation.DSMT4">
                  <p:embed/>
                </p:oleObj>
              </mc:Choice>
              <mc:Fallback>
                <p:oleObj name="Equation" r:id="rId17" imgW="1663560" imgH="482400" progId="Equation.DSMT4">
                  <p:embed/>
                  <p:pic>
                    <p:nvPicPr>
                      <p:cNvPr id="81025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997325"/>
                        <a:ext cx="33607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26" name="Line 130"/>
          <p:cNvSpPr>
            <a:spLocks noChangeShapeType="1"/>
          </p:cNvSpPr>
          <p:nvPr/>
        </p:nvSpPr>
        <p:spPr bwMode="auto">
          <a:xfrm>
            <a:off x="4284663" y="4581525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graphicFrame>
        <p:nvGraphicFramePr>
          <p:cNvPr id="81027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81312"/>
              </p:ext>
            </p:extLst>
          </p:nvPr>
        </p:nvGraphicFramePr>
        <p:xfrm>
          <a:off x="5013325" y="5064125"/>
          <a:ext cx="2181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2" name="Equation" r:id="rId19" imgW="1079280" imgH="419040" progId="Equation.DSMT4">
                  <p:embed/>
                </p:oleObj>
              </mc:Choice>
              <mc:Fallback>
                <p:oleObj name="Equation" r:id="rId19" imgW="1079280" imgH="419040" progId="Equation.DSMT4">
                  <p:embed/>
                  <p:pic>
                    <p:nvPicPr>
                      <p:cNvPr id="81027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5064125"/>
                        <a:ext cx="21812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28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470519"/>
              </p:ext>
            </p:extLst>
          </p:nvPr>
        </p:nvGraphicFramePr>
        <p:xfrm>
          <a:off x="5132388" y="5962650"/>
          <a:ext cx="31035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3" name="Equation" r:id="rId21" imgW="1473120" imgH="241200" progId="Equation.DSMT4">
                  <p:embed/>
                </p:oleObj>
              </mc:Choice>
              <mc:Fallback>
                <p:oleObj name="Equation" r:id="rId21" imgW="1473120" imgH="241200" progId="Equation.DSMT4">
                  <p:embed/>
                  <p:pic>
                    <p:nvPicPr>
                      <p:cNvPr id="81028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5962650"/>
                        <a:ext cx="31035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8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187450" y="476250"/>
            <a:ext cx="695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/>
              <a:t>求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Z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800" b="0">
                <a:latin typeface="Times New Roman" panose="02020603050405020304" pitchFamily="18" charset="0"/>
              </a:rPr>
              <a:t>=?</a:t>
            </a:r>
            <a:r>
              <a:rPr kumimoji="1" lang="zh-CN" altLang="en-US" sz="2800"/>
              <a:t>时能获得最大功率，并求最大功率。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77850" y="404813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4932363" y="2133600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78908" name="Text Box 60"/>
          <p:cNvSpPr txBox="1">
            <a:spLocks noChangeArrowheads="1"/>
          </p:cNvSpPr>
          <p:nvPr/>
        </p:nvSpPr>
        <p:spPr bwMode="auto">
          <a:xfrm>
            <a:off x="539750" y="3500438"/>
            <a:ext cx="542925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890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332128"/>
              </p:ext>
            </p:extLst>
          </p:nvPr>
        </p:nvGraphicFramePr>
        <p:xfrm>
          <a:off x="1739900" y="3513138"/>
          <a:ext cx="46720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2" name="Equation" r:id="rId3" imgW="2197080" imgH="228600" progId="Equation.DSMT4">
                  <p:embed/>
                </p:oleObj>
              </mc:Choice>
              <mc:Fallback>
                <p:oleObj name="Equation" r:id="rId3" imgW="2197080" imgH="228600" progId="Equation.DSMT4">
                  <p:embed/>
                  <p:pic>
                    <p:nvPicPr>
                      <p:cNvPr id="7890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513138"/>
                        <a:ext cx="46720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1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505463"/>
              </p:ext>
            </p:extLst>
          </p:nvPr>
        </p:nvGraphicFramePr>
        <p:xfrm>
          <a:off x="1785938" y="4032250"/>
          <a:ext cx="45116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3" name="Equation" r:id="rId5" imgW="2120760" imgH="253800" progId="Equation.DSMT4">
                  <p:embed/>
                </p:oleObj>
              </mc:Choice>
              <mc:Fallback>
                <p:oleObj name="Equation" r:id="rId5" imgW="2120760" imgH="253800" progId="Equation.DSMT4">
                  <p:embed/>
                  <p:pic>
                    <p:nvPicPr>
                      <p:cNvPr id="7891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032250"/>
                        <a:ext cx="45116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11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460204"/>
              </p:ext>
            </p:extLst>
          </p:nvPr>
        </p:nvGraphicFramePr>
        <p:xfrm>
          <a:off x="1665288" y="4737100"/>
          <a:ext cx="32400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4" name="Equation" r:id="rId7" imgW="1523880" imgH="241200" progId="Equation.DSMT4">
                  <p:embed/>
                </p:oleObj>
              </mc:Choice>
              <mc:Fallback>
                <p:oleObj name="Equation" r:id="rId7" imgW="1523880" imgH="241200" progId="Equation.DSMT4">
                  <p:embed/>
                  <p:pic>
                    <p:nvPicPr>
                      <p:cNvPr id="7891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4737100"/>
                        <a:ext cx="32400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1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012392"/>
              </p:ext>
            </p:extLst>
          </p:nvPr>
        </p:nvGraphicFramePr>
        <p:xfrm>
          <a:off x="1719263" y="5354638"/>
          <a:ext cx="37528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5" name="Equation" r:id="rId9" imgW="1765080" imgH="431640" progId="Equation.DSMT4">
                  <p:embed/>
                </p:oleObj>
              </mc:Choice>
              <mc:Fallback>
                <p:oleObj name="Equation" r:id="rId9" imgW="1765080" imgH="431640" progId="Equation.DSMT4">
                  <p:embed/>
                  <p:pic>
                    <p:nvPicPr>
                      <p:cNvPr id="78912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354638"/>
                        <a:ext cx="37528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955" name="Group 107"/>
          <p:cNvGrpSpPr>
            <a:grpSpLocks/>
          </p:cNvGrpSpPr>
          <p:nvPr/>
        </p:nvGrpSpPr>
        <p:grpSpPr bwMode="auto">
          <a:xfrm>
            <a:off x="5508625" y="1125538"/>
            <a:ext cx="3284538" cy="2032000"/>
            <a:chOff x="1202" y="2205"/>
            <a:chExt cx="2069" cy="1280"/>
          </a:xfrm>
        </p:grpSpPr>
        <p:sp>
          <p:nvSpPr>
            <p:cNvPr id="78956" name="Oval 108"/>
            <p:cNvSpPr>
              <a:spLocks noChangeArrowheads="1"/>
            </p:cNvSpPr>
            <p:nvPr/>
          </p:nvSpPr>
          <p:spPr bwMode="auto">
            <a:xfrm>
              <a:off x="1202" y="293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78957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6583465"/>
                </p:ext>
              </p:extLst>
            </p:nvPr>
          </p:nvGraphicFramePr>
          <p:xfrm>
            <a:off x="1573" y="2946"/>
            <a:ext cx="26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6" name="Equation" r:id="rId11" imgW="215640" imgH="279360" progId="Equation.DSMT4">
                    <p:embed/>
                  </p:oleObj>
                </mc:Choice>
                <mc:Fallback>
                  <p:oleObj name="Equation" r:id="rId11" imgW="215640" imgH="279360" progId="Equation.DSMT4">
                    <p:embed/>
                    <p:pic>
                      <p:nvPicPr>
                        <p:cNvPr id="78957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" y="2946"/>
                          <a:ext cx="267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58" name="Text Box 110"/>
            <p:cNvSpPr txBox="1">
              <a:spLocks noChangeArrowheads="1"/>
            </p:cNvSpPr>
            <p:nvPr/>
          </p:nvSpPr>
          <p:spPr bwMode="auto">
            <a:xfrm>
              <a:off x="1519" y="2387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9" name="Line 111"/>
            <p:cNvSpPr>
              <a:spLocks noChangeShapeType="1"/>
            </p:cNvSpPr>
            <p:nvPr/>
          </p:nvSpPr>
          <p:spPr bwMode="auto">
            <a:xfrm rot="16200000" flipH="1">
              <a:off x="2177" y="2092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60" name="Text Box 112"/>
            <p:cNvSpPr txBox="1">
              <a:spLocks noChangeArrowheads="1"/>
            </p:cNvSpPr>
            <p:nvPr/>
          </p:nvSpPr>
          <p:spPr bwMode="auto">
            <a:xfrm>
              <a:off x="1519" y="270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78961" name="Text Box 113"/>
            <p:cNvSpPr txBox="1">
              <a:spLocks noChangeArrowheads="1"/>
            </p:cNvSpPr>
            <p:nvPr/>
          </p:nvSpPr>
          <p:spPr bwMode="auto">
            <a:xfrm>
              <a:off x="1519" y="3158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2" name="Line 114"/>
            <p:cNvSpPr>
              <a:spLocks noChangeShapeType="1"/>
            </p:cNvSpPr>
            <p:nvPr/>
          </p:nvSpPr>
          <p:spPr bwMode="auto">
            <a:xfrm>
              <a:off x="1383" y="2209"/>
              <a:ext cx="0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63" name="Line 115"/>
            <p:cNvSpPr>
              <a:spLocks noChangeShapeType="1"/>
            </p:cNvSpPr>
            <p:nvPr/>
          </p:nvSpPr>
          <p:spPr bwMode="auto">
            <a:xfrm>
              <a:off x="1383" y="2205"/>
              <a:ext cx="1450" cy="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64" name="Line 116"/>
            <p:cNvSpPr>
              <a:spLocks noChangeShapeType="1"/>
            </p:cNvSpPr>
            <p:nvPr/>
          </p:nvSpPr>
          <p:spPr bwMode="auto">
            <a:xfrm flipV="1">
              <a:off x="1383" y="3475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78965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400293"/>
                </p:ext>
              </p:extLst>
            </p:nvPr>
          </p:nvGraphicFramePr>
          <p:xfrm>
            <a:off x="2018" y="2312"/>
            <a:ext cx="15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7" name="Equation" r:id="rId13" imgW="126720" imgH="190440" progId="Equation.DSMT4">
                    <p:embed/>
                  </p:oleObj>
                </mc:Choice>
                <mc:Fallback>
                  <p:oleObj name="Equation" r:id="rId13" imgW="126720" imgH="190440" progId="Equation.DSMT4">
                    <p:embed/>
                    <p:pic>
                      <p:nvPicPr>
                        <p:cNvPr id="78965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12"/>
                          <a:ext cx="15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66" name="Text Box 118"/>
            <p:cNvSpPr txBox="1">
              <a:spLocks noChangeArrowheads="1"/>
            </p:cNvSpPr>
            <p:nvPr/>
          </p:nvSpPr>
          <p:spPr bwMode="auto">
            <a:xfrm>
              <a:off x="2925" y="2614"/>
              <a:ext cx="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78967" name="Line 119"/>
            <p:cNvSpPr>
              <a:spLocks noChangeShapeType="1"/>
            </p:cNvSpPr>
            <p:nvPr/>
          </p:nvSpPr>
          <p:spPr bwMode="auto">
            <a:xfrm>
              <a:off x="2833" y="2209"/>
              <a:ext cx="2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8968" name="Rectangle 120"/>
            <p:cNvSpPr>
              <a:spLocks noChangeArrowheads="1"/>
            </p:cNvSpPr>
            <p:nvPr/>
          </p:nvSpPr>
          <p:spPr bwMode="auto">
            <a:xfrm>
              <a:off x="1338" y="243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69" name="Rectangle 121"/>
            <p:cNvSpPr>
              <a:spLocks noChangeArrowheads="1"/>
            </p:cNvSpPr>
            <p:nvPr/>
          </p:nvSpPr>
          <p:spPr bwMode="auto">
            <a:xfrm>
              <a:off x="2789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78974" name="Group 126"/>
          <p:cNvGrpSpPr>
            <a:grpSpLocks/>
          </p:cNvGrpSpPr>
          <p:nvPr/>
        </p:nvGrpSpPr>
        <p:grpSpPr bwMode="auto">
          <a:xfrm>
            <a:off x="468313" y="1196975"/>
            <a:ext cx="4437062" cy="2087563"/>
            <a:chOff x="295" y="754"/>
            <a:chExt cx="2795" cy="1315"/>
          </a:xfrm>
        </p:grpSpPr>
        <p:sp>
          <p:nvSpPr>
            <p:cNvPr id="78936" name="Line 88"/>
            <p:cNvSpPr>
              <a:spLocks noChangeShapeType="1"/>
            </p:cNvSpPr>
            <p:nvPr/>
          </p:nvSpPr>
          <p:spPr bwMode="auto">
            <a:xfrm>
              <a:off x="476" y="803"/>
              <a:ext cx="0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38" name="Line 90"/>
            <p:cNvSpPr>
              <a:spLocks noChangeShapeType="1"/>
            </p:cNvSpPr>
            <p:nvPr/>
          </p:nvSpPr>
          <p:spPr bwMode="auto">
            <a:xfrm>
              <a:off x="476" y="799"/>
              <a:ext cx="21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39" name="Line 91"/>
            <p:cNvSpPr>
              <a:spLocks noChangeShapeType="1"/>
            </p:cNvSpPr>
            <p:nvPr/>
          </p:nvSpPr>
          <p:spPr bwMode="auto">
            <a:xfrm>
              <a:off x="476" y="2069"/>
              <a:ext cx="21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78940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9065794"/>
                </p:ext>
              </p:extLst>
            </p:nvPr>
          </p:nvGraphicFramePr>
          <p:xfrm>
            <a:off x="295" y="861"/>
            <a:ext cx="15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08" name="Equation" r:id="rId15" imgW="126720" imgH="190440" progId="Equation.DSMT4">
                    <p:embed/>
                  </p:oleObj>
                </mc:Choice>
                <mc:Fallback>
                  <p:oleObj name="Equation" r:id="rId15" imgW="126720" imgH="190440" progId="Equation.DSMT4">
                    <p:embed/>
                    <p:pic>
                      <p:nvPicPr>
                        <p:cNvPr id="7894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861"/>
                          <a:ext cx="15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42" name="Line 94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43" name="Text Box 95"/>
            <p:cNvSpPr txBox="1">
              <a:spLocks noChangeArrowheads="1"/>
            </p:cNvSpPr>
            <p:nvPr/>
          </p:nvSpPr>
          <p:spPr bwMode="auto">
            <a:xfrm rot="5400000">
              <a:off x="299" y="1248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4∠90</a:t>
              </a:r>
              <a:r>
                <a:rPr kumimoji="1" lang="en-US" altLang="zh-CN" sz="2800" b="0" baseline="50000"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8944" name="Text Box 96"/>
            <p:cNvSpPr txBox="1">
              <a:spLocks noChangeArrowheads="1"/>
            </p:cNvSpPr>
            <p:nvPr/>
          </p:nvSpPr>
          <p:spPr bwMode="auto">
            <a:xfrm>
              <a:off x="2744" y="1208"/>
              <a:ext cx="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78945" name="Text Box 97"/>
            <p:cNvSpPr txBox="1">
              <a:spLocks noChangeArrowheads="1"/>
            </p:cNvSpPr>
            <p:nvPr/>
          </p:nvSpPr>
          <p:spPr bwMode="auto">
            <a:xfrm>
              <a:off x="1928" y="845"/>
              <a:ext cx="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j30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6" name="Text Box 98"/>
            <p:cNvSpPr txBox="1">
              <a:spLocks noChangeArrowheads="1"/>
            </p:cNvSpPr>
            <p:nvPr/>
          </p:nvSpPr>
          <p:spPr bwMode="auto">
            <a:xfrm>
              <a:off x="1837" y="1208"/>
              <a:ext cx="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7" name="Text Box 99"/>
            <p:cNvSpPr txBox="1">
              <a:spLocks noChangeArrowheads="1"/>
            </p:cNvSpPr>
            <p:nvPr/>
          </p:nvSpPr>
          <p:spPr bwMode="auto">
            <a:xfrm rot="5400000">
              <a:off x="1065" y="1115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j30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8" name="Line 100"/>
            <p:cNvSpPr>
              <a:spLocks noChangeShapeType="1"/>
            </p:cNvSpPr>
            <p:nvPr/>
          </p:nvSpPr>
          <p:spPr bwMode="auto">
            <a:xfrm>
              <a:off x="1202" y="803"/>
              <a:ext cx="0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8949" name="Line 101"/>
            <p:cNvSpPr>
              <a:spLocks noChangeShapeType="1"/>
            </p:cNvSpPr>
            <p:nvPr/>
          </p:nvSpPr>
          <p:spPr bwMode="auto">
            <a:xfrm>
              <a:off x="1837" y="803"/>
              <a:ext cx="0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8950" name="Line 102"/>
            <p:cNvSpPr>
              <a:spLocks noChangeShapeType="1"/>
            </p:cNvSpPr>
            <p:nvPr/>
          </p:nvSpPr>
          <p:spPr bwMode="auto">
            <a:xfrm>
              <a:off x="2652" y="803"/>
              <a:ext cx="0" cy="124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8951" name="Rectangle 103"/>
            <p:cNvSpPr>
              <a:spLocks noChangeArrowheads="1"/>
            </p:cNvSpPr>
            <p:nvPr/>
          </p:nvSpPr>
          <p:spPr bwMode="auto">
            <a:xfrm>
              <a:off x="1156" y="120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52" name="Rectangle 104"/>
            <p:cNvSpPr>
              <a:spLocks noChangeArrowheads="1"/>
            </p:cNvSpPr>
            <p:nvPr/>
          </p:nvSpPr>
          <p:spPr bwMode="auto">
            <a:xfrm>
              <a:off x="1791" y="120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53" name="Rectangle 105"/>
            <p:cNvSpPr>
              <a:spLocks noChangeArrowheads="1"/>
            </p:cNvSpPr>
            <p:nvPr/>
          </p:nvSpPr>
          <p:spPr bwMode="auto">
            <a:xfrm>
              <a:off x="2608" y="120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54" name="Rectangle 106"/>
            <p:cNvSpPr>
              <a:spLocks noChangeArrowheads="1"/>
            </p:cNvSpPr>
            <p:nvPr/>
          </p:nvSpPr>
          <p:spPr bwMode="auto">
            <a:xfrm>
              <a:off x="2064" y="75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78973" name="Group 125"/>
            <p:cNvGrpSpPr>
              <a:grpSpLocks/>
            </p:cNvGrpSpPr>
            <p:nvPr/>
          </p:nvGrpSpPr>
          <p:grpSpPr bwMode="auto">
            <a:xfrm>
              <a:off x="295" y="1298"/>
              <a:ext cx="363" cy="363"/>
              <a:chOff x="295" y="1162"/>
              <a:chExt cx="363" cy="363"/>
            </a:xfrm>
          </p:grpSpPr>
          <p:sp>
            <p:nvSpPr>
              <p:cNvPr id="78937" name="Oval 89"/>
              <p:cNvSpPr>
                <a:spLocks noChangeArrowheads="1"/>
              </p:cNvSpPr>
              <p:nvPr/>
            </p:nvSpPr>
            <p:spPr bwMode="auto">
              <a:xfrm>
                <a:off x="295" y="1162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78941" name="Line 93"/>
              <p:cNvSpPr>
                <a:spLocks noChangeShapeType="1"/>
              </p:cNvSpPr>
              <p:nvPr/>
            </p:nvSpPr>
            <p:spPr bwMode="auto">
              <a:xfrm>
                <a:off x="295" y="1344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4BC381-017A-4838-8C3A-2BB37C296771}"/>
              </a:ext>
            </a:extLst>
          </p:cNvPr>
          <p:cNvSpPr txBox="1"/>
          <p:nvPr/>
        </p:nvSpPr>
        <p:spPr>
          <a:xfrm>
            <a:off x="5963387" y="4668486"/>
            <a:ext cx="2833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基本思路与之前的电阻电路最大功率定理相类似，通常与戴维南定理联合使用</a:t>
            </a:r>
          </a:p>
        </p:txBody>
      </p:sp>
    </p:spTree>
    <p:extLst>
      <p:ext uri="{BB962C8B-B14F-4D97-AF65-F5344CB8AC3E}">
        <p14:creationId xmlns:p14="http://schemas.microsoft.com/office/powerpoint/2010/main" val="40960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/>
      <p:bldP spid="7890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770" name="Object 2"/>
          <p:cNvGraphicFramePr>
            <a:graphicFrameLocks noChangeAspect="1"/>
          </p:cNvGraphicFramePr>
          <p:nvPr/>
        </p:nvGraphicFramePr>
        <p:xfrm>
          <a:off x="3492500" y="1314450"/>
          <a:ext cx="3657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7" name="公式" r:id="rId4" imgW="1638000" imgH="507960" progId="Equation.3">
                  <p:embed/>
                </p:oleObj>
              </mc:Choice>
              <mc:Fallback>
                <p:oleObj name="公式" r:id="rId4" imgW="1638000" imgH="507960" progId="Equation.3">
                  <p:embed/>
                  <p:pic>
                    <p:nvPicPr>
                      <p:cNvPr id="544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314450"/>
                        <a:ext cx="36576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4771" name="Group 3"/>
          <p:cNvGrpSpPr>
            <a:grpSpLocks/>
          </p:cNvGrpSpPr>
          <p:nvPr/>
        </p:nvGrpSpPr>
        <p:grpSpPr bwMode="auto">
          <a:xfrm>
            <a:off x="1198563" y="1009650"/>
            <a:ext cx="2011362" cy="1447800"/>
            <a:chOff x="619" y="960"/>
            <a:chExt cx="1267" cy="912"/>
          </a:xfrm>
        </p:grpSpPr>
        <p:sp>
          <p:nvSpPr>
            <p:cNvPr id="544772" name="Rectangle 4"/>
            <p:cNvSpPr>
              <a:spLocks noChangeArrowheads="1"/>
            </p:cNvSpPr>
            <p:nvPr/>
          </p:nvSpPr>
          <p:spPr bwMode="auto">
            <a:xfrm>
              <a:off x="1454" y="1152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源</a:t>
              </a:r>
            </a:p>
          </p:txBody>
        </p:sp>
        <p:sp>
          <p:nvSpPr>
            <p:cNvPr id="544773" name="Freeform 5"/>
            <p:cNvSpPr>
              <a:spLocks/>
            </p:cNvSpPr>
            <p:nvPr/>
          </p:nvSpPr>
          <p:spPr bwMode="auto">
            <a:xfrm>
              <a:off x="912" y="175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74" name="Line 6"/>
            <p:cNvSpPr>
              <a:spLocks noChangeShapeType="1"/>
            </p:cNvSpPr>
            <p:nvPr/>
          </p:nvSpPr>
          <p:spPr bwMode="auto">
            <a:xfrm>
              <a:off x="974" y="1200"/>
              <a:ext cx="2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75" name="Text Box 7"/>
            <p:cNvSpPr txBox="1">
              <a:spLocks noChangeArrowheads="1"/>
            </p:cNvSpPr>
            <p:nvPr/>
          </p:nvSpPr>
          <p:spPr bwMode="auto">
            <a:xfrm>
              <a:off x="640" y="110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44776" name="Text Box 8"/>
            <p:cNvSpPr txBox="1">
              <a:spLocks noChangeArrowheads="1"/>
            </p:cNvSpPr>
            <p:nvPr/>
          </p:nvSpPr>
          <p:spPr bwMode="auto">
            <a:xfrm>
              <a:off x="619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44777" name="Text Box 9"/>
            <p:cNvSpPr txBox="1">
              <a:spLocks noChangeArrowheads="1"/>
            </p:cNvSpPr>
            <p:nvPr/>
          </p:nvSpPr>
          <p:spPr bwMode="auto">
            <a:xfrm>
              <a:off x="1022" y="96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44778" name="Text Box 10"/>
            <p:cNvSpPr txBox="1">
              <a:spLocks noChangeArrowheads="1"/>
            </p:cNvSpPr>
            <p:nvPr/>
          </p:nvSpPr>
          <p:spPr bwMode="auto">
            <a:xfrm>
              <a:off x="652" y="15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544779" name="Oval 11"/>
            <p:cNvSpPr>
              <a:spLocks noChangeArrowheads="1"/>
            </p:cNvSpPr>
            <p:nvPr/>
          </p:nvSpPr>
          <p:spPr bwMode="auto">
            <a:xfrm>
              <a:off x="864" y="172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80" name="Freeform 12"/>
            <p:cNvSpPr>
              <a:spLocks/>
            </p:cNvSpPr>
            <p:nvPr/>
          </p:nvSpPr>
          <p:spPr bwMode="auto">
            <a:xfrm>
              <a:off x="912" y="127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81" name="Oval 13"/>
            <p:cNvSpPr>
              <a:spLocks noChangeArrowheads="1"/>
            </p:cNvSpPr>
            <p:nvPr/>
          </p:nvSpPr>
          <p:spPr bwMode="auto">
            <a:xfrm>
              <a:off x="864" y="124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44782" name="Object 14"/>
          <p:cNvGraphicFramePr>
            <a:graphicFrameLocks noChangeAspect="1"/>
          </p:cNvGraphicFramePr>
          <p:nvPr/>
        </p:nvGraphicFramePr>
        <p:xfrm>
          <a:off x="2322513" y="4194175"/>
          <a:ext cx="39258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8" name="公式" r:id="rId6" imgW="1726920" imgH="203040" progId="Equation.3">
                  <p:embed/>
                </p:oleObj>
              </mc:Choice>
              <mc:Fallback>
                <p:oleObj name="公式" r:id="rId6" imgW="1726920" imgH="203040" progId="Equation.3">
                  <p:embed/>
                  <p:pic>
                    <p:nvPicPr>
                      <p:cNvPr id="5447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4194175"/>
                        <a:ext cx="39258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4783" name="Group 15"/>
          <p:cNvGrpSpPr>
            <a:grpSpLocks/>
          </p:cNvGrpSpPr>
          <p:nvPr/>
        </p:nvGrpSpPr>
        <p:grpSpPr bwMode="auto">
          <a:xfrm>
            <a:off x="1062038" y="2889250"/>
            <a:ext cx="5676900" cy="1152525"/>
            <a:chOff x="396" y="2592"/>
            <a:chExt cx="3576" cy="726"/>
          </a:xfrm>
        </p:grpSpPr>
        <p:graphicFrame>
          <p:nvGraphicFramePr>
            <p:cNvPr id="544784" name="Object 16"/>
            <p:cNvGraphicFramePr>
              <a:graphicFrameLocks noChangeAspect="1"/>
            </p:cNvGraphicFramePr>
            <p:nvPr/>
          </p:nvGraphicFramePr>
          <p:xfrm>
            <a:off x="396" y="2592"/>
            <a:ext cx="357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89" name="公式" r:id="rId8" imgW="2514600" imgH="241200" progId="Equation.3">
                    <p:embed/>
                  </p:oleObj>
                </mc:Choice>
                <mc:Fallback>
                  <p:oleObj name="公式" r:id="rId8" imgW="2514600" imgH="241200" progId="Equation.3">
                    <p:embed/>
                    <p:pic>
                      <p:nvPicPr>
                        <p:cNvPr id="54478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2592"/>
                          <a:ext cx="357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785" name="Object 17"/>
            <p:cNvGraphicFramePr>
              <a:graphicFrameLocks noChangeAspect="1"/>
            </p:cNvGraphicFramePr>
            <p:nvPr/>
          </p:nvGraphicFramePr>
          <p:xfrm>
            <a:off x="1248" y="3024"/>
            <a:ext cx="216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0" name="公式" r:id="rId10" imgW="1485720" imgH="203040" progId="Equation.3">
                    <p:embed/>
                  </p:oleObj>
                </mc:Choice>
                <mc:Fallback>
                  <p:oleObj name="公式" r:id="rId10" imgW="1485720" imgH="203040" progId="Equation.3">
                    <p:embed/>
                    <p:pic>
                      <p:nvPicPr>
                        <p:cNvPr id="54478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216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4786" name="Object 18"/>
          <p:cNvGraphicFramePr>
            <a:graphicFrameLocks noChangeAspect="1"/>
          </p:cNvGraphicFramePr>
          <p:nvPr/>
        </p:nvGraphicFramePr>
        <p:xfrm>
          <a:off x="2322513" y="4914900"/>
          <a:ext cx="41005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1" name="公式" r:id="rId12" imgW="1803240" imgH="203040" progId="Equation.3">
                  <p:embed/>
                </p:oleObj>
              </mc:Choice>
              <mc:Fallback>
                <p:oleObj name="公式" r:id="rId12" imgW="1803240" imgH="203040" progId="Equation.3">
                  <p:embed/>
                  <p:pic>
                    <p:nvPicPr>
                      <p:cNvPr id="5447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4914900"/>
                        <a:ext cx="41005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50825" y="414338"/>
            <a:ext cx="576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5. </a:t>
            </a:r>
            <a:r>
              <a:rPr lang="zh-CN" altLang="en-US" sz="2400" b="1">
                <a:solidFill>
                  <a:srgbClr val="0000FF"/>
                </a:solidFill>
              </a:rPr>
              <a:t>任意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无源一端口网络吸收</a:t>
            </a:r>
            <a:r>
              <a:rPr lang="zh-CN" altLang="en-US" sz="2400" b="1">
                <a:solidFill>
                  <a:srgbClr val="0000FF"/>
                </a:solidFill>
              </a:rPr>
              <a:t>的瞬时功率</a:t>
            </a:r>
          </a:p>
        </p:txBody>
      </p:sp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3492500" y="5764989"/>
            <a:ext cx="5281756" cy="503237"/>
          </a:xfrm>
          <a:prstGeom prst="wedgeRoundRectCallout">
            <a:avLst>
              <a:gd name="adj1" fmla="val -50253"/>
              <a:gd name="adj2" fmla="val -130528"/>
              <a:gd name="adj3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表达式 （分解为常数项 </a:t>
            </a:r>
            <a:r>
              <a:rPr lang="en-US" altLang="zh-CN" sz="2000" b="1" dirty="0">
                <a:solidFill>
                  <a:schemeClr val="bg1"/>
                </a:solidFill>
              </a:rPr>
              <a:t>&amp; 2</a:t>
            </a:r>
            <a:r>
              <a:rPr lang="zh-CN" altLang="en-US" sz="2000" b="1" dirty="0">
                <a:solidFill>
                  <a:schemeClr val="bg1"/>
                </a:solidFill>
              </a:rPr>
              <a:t>倍频交变项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160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4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>
          <a:xfrm>
            <a:off x="381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28650-D7C0-4181-B2F1-4E844F437FE9}" type="datetime1">
              <a:rPr lang="zh-CN" altLang="en-US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2021/5/13</a:t>
            </a:fld>
            <a:endParaRPr lang="en-US" altLang="zh-CN" sz="14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9900"/>
                </a:solidFill>
                <a:ea typeface="宋体" panose="02010600030101010101" pitchFamily="2" charset="-122"/>
              </a:rPr>
              <a:t>电路理论</a:t>
            </a:r>
            <a:endParaRPr lang="en-US" altLang="zh-CN" sz="1400" dirty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8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08376D-95D0-40D7-BB37-41041A43DA4D}" type="slidenum">
              <a:rPr lang="en-US" altLang="zh-CN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95288" y="188913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  <a:ea typeface="隶书" panose="02010509060101010101" pitchFamily="49" charset="-122"/>
              </a:rPr>
              <a:t>11.8 </a:t>
            </a:r>
            <a:r>
              <a:rPr lang="zh-CN" altLang="en-US" b="0" dirty="0">
                <a:solidFill>
                  <a:schemeClr val="tx1"/>
                </a:solidFill>
                <a:ea typeface="隶书" panose="02010509060101010101" pitchFamily="49" charset="-122"/>
              </a:rPr>
              <a:t>有功功率测量</a:t>
            </a:r>
            <a:endParaRPr lang="en-US" altLang="zh-CN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63" y="933450"/>
            <a:ext cx="2125662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68313" y="836613"/>
            <a:ext cx="422116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75" indent="-358775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"/>
              <a:defRPr/>
            </a:pPr>
            <a:r>
              <a:rPr kumimoji="0" lang="zh-CN" altLang="en-US" sz="2400" b="0" dirty="0">
                <a:ln w="0"/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瓦特表测量有功功率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043238" y="4044950"/>
          <a:ext cx="411956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4" name="Visio" r:id="rId4" imgW="2060224" imgH="1240309" progId="Visio.Drawing.11">
                  <p:embed/>
                </p:oleObj>
              </mc:Choice>
              <mc:Fallback>
                <p:oleObj name="Visio" r:id="rId4" imgW="2060224" imgH="1240309" progId="Visio.Drawing.11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4044950"/>
                        <a:ext cx="4119562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1393825" y="317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kumimoji="0" lang="zh-CN" altLang="en-US" b="0">
              <a:solidFill>
                <a:srgbClr val="FFFFFF"/>
              </a:solidFill>
              <a:latin typeface="Perpetua" panose="02020502060401020303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025775" y="946150"/>
            <a:ext cx="2727325" cy="2338388"/>
            <a:chOff x="1847528" y="945821"/>
            <a:chExt cx="2728601" cy="2339163"/>
          </a:xfrm>
        </p:grpSpPr>
        <p:sp>
          <p:nvSpPr>
            <p:cNvPr id="13" name="矩形 12"/>
            <p:cNvSpPr/>
            <p:nvPr/>
          </p:nvSpPr>
          <p:spPr>
            <a:xfrm>
              <a:off x="3613654" y="945821"/>
              <a:ext cx="962475" cy="778133"/>
            </a:xfrm>
            <a:prstGeom prst="rect">
              <a:avLst/>
            </a:prstGeom>
            <a:noFill/>
            <a:ln w="25400" cap="flat" cmpd="thickThin" algn="ctr">
              <a:solidFill>
                <a:srgbClr val="FF66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solidFill>
                  <a:srgbClr val="CC00FF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1847528" y="2271515"/>
              <a:ext cx="1656184" cy="1013469"/>
            </a:xfrm>
            <a:prstGeom prst="wedgeRoundRectCallout">
              <a:avLst>
                <a:gd name="adj1" fmla="val 57447"/>
                <a:gd name="adj2" fmla="val -122907"/>
                <a:gd name="adj3" fmla="val 16667"/>
              </a:avLst>
            </a:prstGeom>
            <a:gradFill rotWithShape="1">
              <a:gsLst>
                <a:gs pos="0">
                  <a:srgbClr val="0F6FC6">
                    <a:tint val="98000"/>
                    <a:shade val="25000"/>
                    <a:satMod val="250000"/>
                  </a:srgbClr>
                </a:gs>
                <a:gs pos="68000">
                  <a:srgbClr val="0F6FC6">
                    <a:tint val="86000"/>
                    <a:satMod val="115000"/>
                  </a:srgbClr>
                </a:gs>
                <a:gs pos="100000">
                  <a:srgbClr val="0F6FC6">
                    <a:tint val="50000"/>
                    <a:satMod val="150000"/>
                  </a:srgbClr>
                </a:gs>
              </a:gsLst>
              <a:path path="circle">
                <a:fillToRect l="100000" t="200000" r="100000" b="40000"/>
              </a:path>
            </a:gradFill>
            <a:ln>
              <a:noFill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l">
                <a:rot lat="0" lon="0" rev="900000"/>
              </a:lightRig>
            </a:scene3d>
            <a:sp3d prstMaterial="powder">
              <a:bevelT w="25400" h="381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电压接线端</a:t>
              </a:r>
              <a:endParaRPr kumimoji="0" lang="en-US" altLang="zh-CN" b="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与</a:t>
              </a:r>
              <a:endParaRPr kumimoji="0" lang="en-US" altLang="zh-CN" b="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量限调节旋钮</a:t>
              </a:r>
              <a:endParaRPr kumimoji="0" lang="zh-CN" altLang="en-US" b="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5975350" y="930275"/>
            <a:ext cx="2559050" cy="2282825"/>
            <a:chOff x="4785521" y="930685"/>
            <a:chExt cx="2560226" cy="2282291"/>
          </a:xfrm>
        </p:grpSpPr>
        <p:sp>
          <p:nvSpPr>
            <p:cNvPr id="16" name="矩形 15"/>
            <p:cNvSpPr/>
            <p:nvPr/>
          </p:nvSpPr>
          <p:spPr>
            <a:xfrm>
              <a:off x="4785521" y="930685"/>
              <a:ext cx="876703" cy="793564"/>
            </a:xfrm>
            <a:prstGeom prst="rect">
              <a:avLst/>
            </a:prstGeom>
            <a:noFill/>
            <a:ln w="25400" cap="flat" cmpd="thickThin" algn="ctr">
              <a:solidFill>
                <a:srgbClr val="FF66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solidFill>
                  <a:srgbClr val="CC00FF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7" name="圆角矩形标注 16"/>
            <p:cNvSpPr/>
            <p:nvPr/>
          </p:nvSpPr>
          <p:spPr>
            <a:xfrm>
              <a:off x="5689563" y="2263476"/>
              <a:ext cx="1656184" cy="949500"/>
            </a:xfrm>
            <a:prstGeom prst="wedgeRoundRectCallout">
              <a:avLst>
                <a:gd name="adj1" fmla="val -51647"/>
                <a:gd name="adj2" fmla="val -128046"/>
                <a:gd name="adj3" fmla="val 16667"/>
              </a:avLst>
            </a:prstGeom>
            <a:gradFill rotWithShape="1">
              <a:gsLst>
                <a:gs pos="0">
                  <a:srgbClr val="0F6FC6">
                    <a:tint val="98000"/>
                    <a:shade val="25000"/>
                    <a:satMod val="250000"/>
                  </a:srgbClr>
                </a:gs>
                <a:gs pos="68000">
                  <a:srgbClr val="0F6FC6">
                    <a:tint val="86000"/>
                    <a:satMod val="115000"/>
                  </a:srgbClr>
                </a:gs>
                <a:gs pos="100000">
                  <a:srgbClr val="0F6FC6">
                    <a:tint val="50000"/>
                    <a:satMod val="150000"/>
                  </a:srgbClr>
                </a:gs>
              </a:gsLst>
              <a:path path="circle">
                <a:fillToRect l="100000" t="200000" r="100000" b="40000"/>
              </a:path>
            </a:gradFill>
            <a:ln>
              <a:noFill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l">
                <a:rot lat="0" lon="0" rev="900000"/>
              </a:lightRig>
            </a:scene3d>
            <a:sp3d prstMaterial="powder">
              <a:bevelT w="25400" h="381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Perpetua"/>
                  <a:ea typeface="华文细黑" panose="02010600040101010101" pitchFamily="2" charset="-122"/>
                  <a:cs typeface="Times New Roman" panose="02020603050405020304" pitchFamily="18" charset="0"/>
                </a:rPr>
                <a:t>电流接线端</a:t>
              </a:r>
              <a:endParaRPr kumimoji="0" lang="en-US" altLang="zh-CN" b="0" kern="0" dirty="0">
                <a:solidFill>
                  <a:prstClr val="white"/>
                </a:solidFill>
                <a:latin typeface="Perpetua"/>
                <a:ea typeface="华文细黑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Perpetua"/>
                  <a:ea typeface="华文细黑" panose="02010600040101010101" pitchFamily="2" charset="-122"/>
                  <a:cs typeface="Times New Roman" panose="02020603050405020304" pitchFamily="18" charset="0"/>
                </a:rPr>
                <a:t>与</a:t>
              </a:r>
              <a:endParaRPr kumimoji="0" lang="en-US" altLang="zh-CN" b="0" kern="0" dirty="0">
                <a:solidFill>
                  <a:prstClr val="white"/>
                </a:solidFill>
                <a:latin typeface="Perpetua"/>
                <a:ea typeface="华文细黑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Perpetua"/>
                  <a:ea typeface="华文细黑" panose="02010600040101010101" pitchFamily="2" charset="-122"/>
                  <a:cs typeface="Times New Roman" panose="02020603050405020304" pitchFamily="18" charset="0"/>
                </a:rPr>
                <a:t>量限调节旋钮</a:t>
              </a:r>
              <a:endParaRPr kumimoji="0" lang="zh-CN" altLang="en-US" b="0" kern="0" dirty="0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95288" y="4170363"/>
            <a:ext cx="55784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75" indent="-358775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"/>
              <a:defRPr/>
            </a:pPr>
            <a:r>
              <a:rPr kumimoji="0" lang="zh-CN" altLang="en-US" sz="2400" b="0" dirty="0">
                <a:ln w="0"/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电动式瓦特表原理</a:t>
            </a:r>
            <a:endParaRPr kumimoji="0" lang="zh-CN" altLang="zh-CN" sz="2400" b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68875" y="3213100"/>
            <a:ext cx="18002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defRPr/>
            </a:pPr>
            <a:r>
              <a:rPr kumimoji="0" lang="zh-CN" altLang="en-US" sz="2000" b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电动式瓦特表</a:t>
            </a:r>
            <a:endParaRPr kumimoji="0" lang="zh-CN" altLang="zh-CN" sz="2000" b="0" dirty="0">
              <a:ln w="0"/>
              <a:solidFill>
                <a:prstClr val="whit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457575" y="5018088"/>
            <a:ext cx="287338" cy="1147762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76900" y="5432425"/>
            <a:ext cx="804863" cy="427038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03950" y="4144963"/>
            <a:ext cx="466725" cy="333375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553200" y="1252538"/>
            <a:ext cx="714375" cy="417512"/>
            <a:chOff x="5159896" y="1252210"/>
            <a:chExt cx="714142" cy="41745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0014" y="1296180"/>
              <a:ext cx="264024" cy="373481"/>
            </a:xfrm>
            <a:prstGeom prst="rect">
              <a:avLst/>
            </a:prstGeom>
            <a:effectLst>
              <a:glow rad="12700">
                <a:srgbClr val="FF6600">
                  <a:alpha val="59000"/>
                </a:srgbClr>
              </a:glow>
            </a:effectLst>
          </p:spPr>
        </p:pic>
        <p:sp>
          <p:nvSpPr>
            <p:cNvPr id="25" name="圆角矩形标注 24"/>
            <p:cNvSpPr/>
            <p:nvPr/>
          </p:nvSpPr>
          <p:spPr>
            <a:xfrm>
              <a:off x="5159896" y="1252210"/>
              <a:ext cx="82523" cy="104760"/>
            </a:xfrm>
            <a:prstGeom prst="wedgeRoundRectCallout">
              <a:avLst>
                <a:gd name="adj1" fmla="val 536730"/>
                <a:gd name="adj2" fmla="val 127121"/>
                <a:gd name="adj3" fmla="val 16667"/>
              </a:avLst>
            </a:prstGeom>
            <a:noFill/>
            <a:ln w="9525" cap="flat" cmpd="sng" algn="ctr">
              <a:solidFill>
                <a:srgbClr val="00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ln w="22225">
                  <a:solidFill>
                    <a:srgbClr val="009DD9"/>
                  </a:solidFill>
                  <a:prstDash val="solid"/>
                </a:ln>
                <a:solidFill>
                  <a:srgbClr val="009DD9">
                    <a:lumMod val="40000"/>
                    <a:lumOff val="60000"/>
                  </a:srgbClr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403725" y="1243013"/>
            <a:ext cx="684213" cy="419100"/>
            <a:chOff x="3010683" y="1242512"/>
            <a:chExt cx="684164" cy="420331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0683" y="1289362"/>
              <a:ext cx="264024" cy="373481"/>
            </a:xfrm>
            <a:prstGeom prst="rect">
              <a:avLst/>
            </a:prstGeom>
            <a:effectLst>
              <a:glow rad="12700">
                <a:srgbClr val="FF6600">
                  <a:alpha val="59000"/>
                </a:srgbClr>
              </a:glow>
            </a:effectLst>
          </p:spPr>
        </p:pic>
        <p:sp>
          <p:nvSpPr>
            <p:cNvPr id="28" name="圆角矩形标注 27"/>
            <p:cNvSpPr/>
            <p:nvPr/>
          </p:nvSpPr>
          <p:spPr>
            <a:xfrm>
              <a:off x="3612303" y="1242512"/>
              <a:ext cx="82544" cy="105083"/>
            </a:xfrm>
            <a:prstGeom prst="wedgeRoundRectCallout">
              <a:avLst>
                <a:gd name="adj1" fmla="val -497643"/>
                <a:gd name="adj2" fmla="val 127121"/>
                <a:gd name="adj3" fmla="val 16667"/>
              </a:avLst>
            </a:prstGeom>
            <a:noFill/>
            <a:ln w="9525" cap="flat" cmpd="sng" algn="ctr">
              <a:solidFill>
                <a:srgbClr val="00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ln w="22225">
                  <a:solidFill>
                    <a:srgbClr val="009DD9"/>
                  </a:solidFill>
                  <a:prstDash val="solid"/>
                </a:ln>
                <a:solidFill>
                  <a:srgbClr val="009DD9">
                    <a:lumMod val="40000"/>
                    <a:lumOff val="60000"/>
                  </a:srgbClr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pic>
        <p:nvPicPr>
          <p:cNvPr id="29" name="图片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3" y="3398838"/>
            <a:ext cx="1608137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6BCF0A-803B-4C0E-8554-89C3140A92F7}"/>
              </a:ext>
            </a:extLst>
          </p:cNvPr>
          <p:cNvSpPr txBox="1"/>
          <p:nvPr/>
        </p:nvSpPr>
        <p:spPr>
          <a:xfrm>
            <a:off x="490935" y="5018088"/>
            <a:ext cx="2456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我们电路测试实验课上使用数字式瓦特表</a:t>
            </a:r>
          </a:p>
        </p:txBody>
      </p:sp>
    </p:spTree>
    <p:extLst>
      <p:ext uri="{BB962C8B-B14F-4D97-AF65-F5344CB8AC3E}">
        <p14:creationId xmlns:p14="http://schemas.microsoft.com/office/powerpoint/2010/main" val="13218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>
          <a:xfrm>
            <a:off x="381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A8FC1-7082-4B65-BA65-3597E333DD7D}" type="datetime1">
              <a:rPr lang="zh-CN" altLang="en-US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2021/5/13</a:t>
            </a:fld>
            <a:endParaRPr lang="en-US" altLang="zh-CN" sz="14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9900"/>
                </a:solidFill>
                <a:ea typeface="宋体" panose="02010600030101010101" pitchFamily="2" charset="-122"/>
              </a:rPr>
              <a:t>电路理论</a:t>
            </a:r>
            <a:endParaRPr lang="en-US" altLang="zh-CN" sz="1400" dirty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8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E5195-5DE3-488F-BE59-0E2A511F8665}" type="slidenum">
              <a:rPr lang="en-US" altLang="zh-CN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95288" y="188913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  <a:ea typeface="隶书" panose="02010509060101010101" pitchFamily="49" charset="-122"/>
              </a:rPr>
              <a:t>11.8 </a:t>
            </a:r>
            <a:r>
              <a:rPr lang="zh-CN" altLang="en-US" b="0" dirty="0">
                <a:solidFill>
                  <a:schemeClr val="tx1"/>
                </a:solidFill>
                <a:ea typeface="隶书" panose="02010509060101010101" pitchFamily="49" charset="-122"/>
              </a:rPr>
              <a:t>有功功率测量</a:t>
            </a:r>
            <a:endParaRPr lang="en-US" altLang="zh-CN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933450"/>
            <a:ext cx="2125662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788024" y="841375"/>
            <a:ext cx="31400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75" indent="-358775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"/>
              <a:defRPr/>
            </a:pPr>
            <a:r>
              <a:rPr kumimoji="0" lang="zh-CN" altLang="en-US" sz="2400" b="0" dirty="0">
                <a:ln w="0"/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瓦特表的接线方式</a:t>
            </a:r>
            <a:endParaRPr kumimoji="0" lang="zh-CN" altLang="zh-CN" sz="2400" b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-36512" y="4044950"/>
          <a:ext cx="411956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2" name="Visio" r:id="rId4" imgW="2060224" imgH="1240309" progId="Visio.Drawing.11">
                  <p:embed/>
                </p:oleObj>
              </mc:Choice>
              <mc:Fallback>
                <p:oleObj name="Visio" r:id="rId4" imgW="2060224" imgH="1240309" progId="Visio.Drawing.11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4044950"/>
                        <a:ext cx="4119562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1393825" y="317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kumimoji="0" lang="zh-CN" altLang="en-US" b="0">
              <a:solidFill>
                <a:srgbClr val="FFFFFF"/>
              </a:solidFill>
              <a:latin typeface="Perpetua" panose="020205020604010203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5205536" y="1311275"/>
          <a:ext cx="3219450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3" name="Visio" r:id="rId6" imgW="1609560" imgH="1465820" progId="Visio.Drawing.11">
                  <p:embed/>
                </p:oleObj>
              </mc:Choice>
              <mc:Fallback>
                <p:oleObj name="Visio" r:id="rId6" imgW="1609560" imgH="1465820" progId="Visio.Drawing.11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536" y="1311275"/>
                        <a:ext cx="3219450" cy="293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1711325" y="946150"/>
            <a:ext cx="962025" cy="777875"/>
          </a:xfrm>
          <a:prstGeom prst="rect">
            <a:avLst/>
          </a:prstGeom>
          <a:noFill/>
          <a:ln w="25400" cap="flat" cmpd="thickThin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srgbClr val="CC00FF"/>
              </a:solidFill>
              <a:latin typeface="Perpetua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788024" y="1679575"/>
            <a:ext cx="1931987" cy="930275"/>
            <a:chOff x="7675597" y="1769989"/>
            <a:chExt cx="1932436" cy="92996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71928" y="1769989"/>
              <a:ext cx="936105" cy="525522"/>
            </a:xfrm>
            <a:prstGeom prst="rect">
              <a:avLst/>
            </a:prstGeom>
            <a:effectLst>
              <a:glow rad="12700">
                <a:srgbClr val="CC00FF">
                  <a:alpha val="66000"/>
                </a:srgbClr>
              </a:glow>
            </a:effectLst>
          </p:spPr>
        </p:pic>
        <p:sp>
          <p:nvSpPr>
            <p:cNvPr id="16" name="圆角矩形标注 15"/>
            <p:cNvSpPr/>
            <p:nvPr/>
          </p:nvSpPr>
          <p:spPr>
            <a:xfrm>
              <a:off x="7675597" y="2341379"/>
              <a:ext cx="924656" cy="358574"/>
            </a:xfrm>
            <a:prstGeom prst="wedgeRoundRectCallout">
              <a:avLst>
                <a:gd name="adj1" fmla="val 63189"/>
                <a:gd name="adj2" fmla="val -118573"/>
                <a:gd name="adj3" fmla="val 16667"/>
              </a:avLst>
            </a:prstGeom>
            <a:gradFill rotWithShape="1">
              <a:gsLst>
                <a:gs pos="0">
                  <a:srgbClr val="0F6FC6">
                    <a:tint val="98000"/>
                    <a:shade val="25000"/>
                    <a:satMod val="250000"/>
                  </a:srgbClr>
                </a:gs>
                <a:gs pos="68000">
                  <a:srgbClr val="0F6FC6">
                    <a:tint val="86000"/>
                    <a:satMod val="115000"/>
                  </a:srgbClr>
                </a:gs>
                <a:gs pos="100000">
                  <a:srgbClr val="0F6FC6">
                    <a:tint val="50000"/>
                    <a:satMod val="150000"/>
                  </a:srgbClr>
                </a:gs>
              </a:gsLst>
              <a:path path="circle">
                <a:fillToRect l="100000" t="200000" r="100000" b="40000"/>
              </a:path>
            </a:gradFill>
            <a:ln>
              <a:noFill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l">
                <a:rot lat="0" lon="0" rev="900000"/>
              </a:lightRig>
            </a:scene3d>
            <a:sp3d prstMaterial="powder">
              <a:bevelT w="25400" h="381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Perpetua"/>
                  <a:ea typeface="华文细黑" panose="02010600040101010101" pitchFamily="2" charset="-122"/>
                  <a:cs typeface="Times New Roman" panose="02020603050405020304" pitchFamily="18" charset="0"/>
                </a:rPr>
                <a:t>前接法</a:t>
              </a:r>
              <a:endParaRPr kumimoji="0" lang="zh-CN" altLang="en-US" b="0" kern="0" dirty="0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704136" y="1679575"/>
            <a:ext cx="2265363" cy="911225"/>
            <a:chOff x="9337213" y="1769819"/>
            <a:chExt cx="2266086" cy="91148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37213" y="1769819"/>
              <a:ext cx="624980" cy="525521"/>
            </a:xfrm>
            <a:prstGeom prst="rect">
              <a:avLst/>
            </a:prstGeom>
            <a:effectLst>
              <a:glow rad="12700">
                <a:srgbClr val="FF6600">
                  <a:alpha val="66000"/>
                </a:srgbClr>
              </a:glow>
            </a:effectLst>
          </p:spPr>
        </p:pic>
        <p:sp>
          <p:nvSpPr>
            <p:cNvPr id="19" name="圆角矩形标注 18"/>
            <p:cNvSpPr/>
            <p:nvPr/>
          </p:nvSpPr>
          <p:spPr>
            <a:xfrm>
              <a:off x="10657047" y="2322730"/>
              <a:ext cx="946252" cy="358574"/>
            </a:xfrm>
            <a:prstGeom prst="wedgeRoundRectCallout">
              <a:avLst>
                <a:gd name="adj1" fmla="val -124908"/>
                <a:gd name="adj2" fmla="val -111218"/>
                <a:gd name="adj3" fmla="val 16667"/>
              </a:avLst>
            </a:prstGeom>
            <a:gradFill rotWithShape="1">
              <a:gsLst>
                <a:gs pos="0">
                  <a:srgbClr val="0F6FC6">
                    <a:tint val="98000"/>
                    <a:shade val="25000"/>
                    <a:satMod val="250000"/>
                  </a:srgbClr>
                </a:gs>
                <a:gs pos="68000">
                  <a:srgbClr val="0F6FC6">
                    <a:tint val="86000"/>
                    <a:satMod val="115000"/>
                  </a:srgbClr>
                </a:gs>
                <a:gs pos="100000">
                  <a:srgbClr val="0F6FC6">
                    <a:tint val="50000"/>
                    <a:satMod val="150000"/>
                  </a:srgbClr>
                </a:gs>
              </a:gsLst>
              <a:path path="circle">
                <a:fillToRect l="100000" t="200000" r="100000" b="40000"/>
              </a:path>
            </a:gradFill>
            <a:ln>
              <a:noFill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l">
                <a:rot lat="0" lon="0" rev="900000"/>
              </a:lightRig>
            </a:scene3d>
            <a:sp3d prstMaterial="powder">
              <a:bevelT w="25400" h="381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Perpetua"/>
                  <a:ea typeface="华文细黑" panose="02010600040101010101" pitchFamily="2" charset="-122"/>
                  <a:cs typeface="Times New Roman" panose="02020603050405020304" pitchFamily="18" charset="0"/>
                </a:rPr>
                <a:t>后接法</a:t>
              </a:r>
              <a:endParaRPr kumimoji="0" lang="zh-CN" altLang="en-US" b="0" kern="0" dirty="0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788024" y="5111750"/>
            <a:ext cx="31400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75" indent="-358775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"/>
              <a:defRPr/>
            </a:pPr>
            <a:r>
              <a:rPr kumimoji="0" lang="zh-CN" altLang="en-US" sz="2400" b="0" dirty="0">
                <a:ln w="0"/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瓦特表的读数</a:t>
            </a:r>
            <a:endParaRPr kumimoji="0" lang="zh-CN" altLang="zh-CN" sz="2400" b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5318249" y="5597525"/>
          <a:ext cx="1809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4" name="Equation" r:id="rId10" imgW="723600" imgH="342720" progId="Equation.DSMT4">
                  <p:embed/>
                </p:oleObj>
              </mc:Choice>
              <mc:Fallback>
                <p:oleObj name="Equation" r:id="rId10" imgW="723600" imgH="34272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249" y="5597525"/>
                        <a:ext cx="18097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mpd="thickThin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889125" y="3213100"/>
            <a:ext cx="18002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defRPr/>
            </a:pPr>
            <a:r>
              <a:rPr kumimoji="0" lang="zh-CN" altLang="en-US" sz="2000" b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电动式瓦特表</a:t>
            </a:r>
            <a:endParaRPr kumimoji="0" lang="zh-CN" altLang="zh-CN" sz="2000" b="0" dirty="0">
              <a:ln w="0"/>
              <a:solidFill>
                <a:prstClr val="whit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7113711" y="5770563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5" name="Equation" r:id="rId12" imgW="685800" imgH="203040" progId="Equation.DSMT4">
                  <p:embed/>
                </p:oleObj>
              </mc:Choice>
              <mc:Fallback>
                <p:oleObj name="Equation" r:id="rId12" imgW="685800" imgH="2030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711" y="5770563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mpd="thickThin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24" y="2039938"/>
            <a:ext cx="4857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377825" y="5018088"/>
            <a:ext cx="287338" cy="1147762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597150" y="5432425"/>
            <a:ext cx="804863" cy="427038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124200" y="4144963"/>
            <a:ext cx="466725" cy="333375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478586" y="4100513"/>
            <a:ext cx="25781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2000" b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电流线圈与负载</a:t>
            </a:r>
            <a:r>
              <a:rPr kumimoji="0" lang="zh-CN" altLang="en-US" sz="2000" b="0">
                <a:solidFill>
                  <a:srgbClr val="C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串联</a:t>
            </a:r>
            <a:endParaRPr kumimoji="0" lang="en-US" altLang="zh-CN" sz="2000" b="0">
              <a:solidFill>
                <a:srgbClr val="C00000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zh-CN" altLang="en-US" sz="2000" b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电压线圈与负载</a:t>
            </a:r>
            <a:r>
              <a:rPr kumimoji="0" lang="zh-CN" altLang="en-US" sz="2000" b="0">
                <a:solidFill>
                  <a:srgbClr val="C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并联</a:t>
            </a:r>
            <a:endParaRPr kumimoji="0" lang="zh-CN" altLang="en-US" sz="2000" b="0">
              <a:solidFill>
                <a:srgbClr val="C00000"/>
              </a:solidFill>
              <a:latin typeface="Perpetua" panose="020205020604010203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86" y="2163763"/>
            <a:ext cx="284163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5262686" y="5811838"/>
            <a:ext cx="627063" cy="427037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413749" y="5811838"/>
            <a:ext cx="1422400" cy="427037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473450" y="1252538"/>
            <a:ext cx="714375" cy="417512"/>
            <a:chOff x="5159896" y="1252210"/>
            <a:chExt cx="714142" cy="417451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10014" y="1296180"/>
              <a:ext cx="264024" cy="373481"/>
            </a:xfrm>
            <a:prstGeom prst="rect">
              <a:avLst/>
            </a:prstGeom>
            <a:effectLst>
              <a:glow rad="12700">
                <a:srgbClr val="FF6600">
                  <a:alpha val="59000"/>
                </a:srgbClr>
              </a:glow>
            </a:effectLst>
          </p:spPr>
        </p:pic>
        <p:sp>
          <p:nvSpPr>
            <p:cNvPr id="34" name="圆角矩形标注 33"/>
            <p:cNvSpPr/>
            <p:nvPr/>
          </p:nvSpPr>
          <p:spPr>
            <a:xfrm>
              <a:off x="5159896" y="1252210"/>
              <a:ext cx="82523" cy="104760"/>
            </a:xfrm>
            <a:prstGeom prst="wedgeRoundRectCallout">
              <a:avLst>
                <a:gd name="adj1" fmla="val 536730"/>
                <a:gd name="adj2" fmla="val 127121"/>
                <a:gd name="adj3" fmla="val 16667"/>
              </a:avLst>
            </a:prstGeom>
            <a:noFill/>
            <a:ln w="9525" cap="flat" cmpd="sng" algn="ctr">
              <a:solidFill>
                <a:srgbClr val="00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ln w="22225">
                  <a:solidFill>
                    <a:srgbClr val="009DD9"/>
                  </a:solidFill>
                  <a:prstDash val="solid"/>
                </a:ln>
                <a:solidFill>
                  <a:srgbClr val="009DD9">
                    <a:lumMod val="40000"/>
                    <a:lumOff val="60000"/>
                  </a:srgbClr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1323975" y="1243013"/>
            <a:ext cx="684213" cy="419100"/>
            <a:chOff x="3010683" y="1242512"/>
            <a:chExt cx="684164" cy="42033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10683" y="1289362"/>
              <a:ext cx="264024" cy="373481"/>
            </a:xfrm>
            <a:prstGeom prst="rect">
              <a:avLst/>
            </a:prstGeom>
            <a:effectLst>
              <a:glow rad="12700">
                <a:srgbClr val="FF6600">
                  <a:alpha val="59000"/>
                </a:srgbClr>
              </a:glow>
            </a:effectLst>
          </p:spPr>
        </p:pic>
        <p:sp>
          <p:nvSpPr>
            <p:cNvPr id="37" name="圆角矩形标注 36"/>
            <p:cNvSpPr/>
            <p:nvPr/>
          </p:nvSpPr>
          <p:spPr>
            <a:xfrm>
              <a:off x="3612303" y="1242512"/>
              <a:ext cx="82544" cy="105083"/>
            </a:xfrm>
            <a:prstGeom prst="wedgeRoundRectCallout">
              <a:avLst>
                <a:gd name="adj1" fmla="val -497643"/>
                <a:gd name="adj2" fmla="val 127121"/>
                <a:gd name="adj3" fmla="val 16667"/>
              </a:avLst>
            </a:prstGeom>
            <a:noFill/>
            <a:ln w="9525" cap="flat" cmpd="sng" algn="ctr">
              <a:solidFill>
                <a:srgbClr val="00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ln w="22225">
                  <a:solidFill>
                    <a:srgbClr val="009DD9"/>
                  </a:solidFill>
                  <a:prstDash val="solid"/>
                </a:ln>
                <a:solidFill>
                  <a:srgbClr val="009DD9">
                    <a:lumMod val="40000"/>
                    <a:lumOff val="60000"/>
                  </a:srgbClr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9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8" grpId="0"/>
      <p:bldP spid="30" grpId="0" animBg="1"/>
      <p:bldP spid="30" grpId="1" animBg="1"/>
      <p:bldP spid="31" grpId="0" animBg="1"/>
      <p:bldP spid="3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>
          <a:xfrm>
            <a:off x="381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A8FC1-7082-4B65-BA65-3597E333DD7D}" type="datetime1">
              <a:rPr lang="zh-CN" altLang="en-US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2021/5/13</a:t>
            </a:fld>
            <a:endParaRPr lang="en-US" altLang="zh-CN" sz="14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9900"/>
                </a:solidFill>
                <a:ea typeface="宋体" panose="02010600030101010101" pitchFamily="2" charset="-122"/>
              </a:rPr>
              <a:t>电路理论</a:t>
            </a:r>
            <a:endParaRPr lang="en-US" altLang="zh-CN" sz="1400" dirty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8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E5195-5DE3-488F-BE59-0E2A511F8665}" type="slidenum">
              <a:rPr lang="en-US" altLang="zh-CN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95288" y="188913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  <a:ea typeface="隶书" panose="02010509060101010101" pitchFamily="49" charset="-122"/>
              </a:rPr>
              <a:t>11.8 </a:t>
            </a:r>
            <a:r>
              <a:rPr lang="zh-CN" altLang="en-US" b="0" dirty="0">
                <a:solidFill>
                  <a:schemeClr val="tx1"/>
                </a:solidFill>
                <a:ea typeface="隶书" panose="02010509060101010101" pitchFamily="49" charset="-122"/>
              </a:rPr>
              <a:t>有功功率测量</a:t>
            </a:r>
            <a:endParaRPr lang="en-US" altLang="zh-CN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8" name="Rectangle 68"/>
          <p:cNvSpPr>
            <a:spLocks noChangeArrowheads="1"/>
          </p:cNvSpPr>
          <p:nvPr/>
        </p:nvSpPr>
        <p:spPr bwMode="auto">
          <a:xfrm>
            <a:off x="1393825" y="317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kumimoji="0" lang="zh-CN" altLang="en-US" b="0">
              <a:solidFill>
                <a:srgbClr val="FFFFFF"/>
              </a:solidFill>
              <a:latin typeface="Perpetua" panose="0202050206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78965" y="1850921"/>
            <a:ext cx="1430037" cy="2036946"/>
          </a:xfrm>
          <a:prstGeom prst="rect">
            <a:avLst/>
          </a:prstGeom>
          <a:solidFill>
            <a:srgbClr val="0F6FC6">
              <a:lumMod val="20000"/>
              <a:lumOff val="80000"/>
              <a:alpha val="68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9492" y="1850921"/>
            <a:ext cx="2226438" cy="2036946"/>
          </a:xfrm>
          <a:prstGeom prst="rect">
            <a:avLst/>
          </a:prstGeom>
          <a:solidFill>
            <a:srgbClr val="0F6FC6">
              <a:lumMod val="20000"/>
              <a:lumOff val="80000"/>
              <a:alpha val="68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210813" y="1836154"/>
          <a:ext cx="5527040" cy="200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6" name="Visio" r:id="rId3" imgW="2763520" imgH="1001206" progId="Visio.Drawing.11">
                  <p:embed/>
                </p:oleObj>
              </mc:Choice>
              <mc:Fallback>
                <p:oleObj name="Visio" r:id="rId3" imgW="2763520" imgH="1001206" progId="Visio.Drawing.11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813" y="1836154"/>
                        <a:ext cx="5527040" cy="2002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052" y="2408129"/>
            <a:ext cx="369560" cy="1367026"/>
          </a:xfrm>
          <a:prstGeom prst="rect">
            <a:avLst/>
          </a:prstGeom>
          <a:effectLst>
            <a:glow rad="12700">
              <a:srgbClr val="FF6600">
                <a:alpha val="40000"/>
              </a:srgbClr>
            </a:glo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099" y="1901446"/>
            <a:ext cx="335963" cy="478040"/>
          </a:xfrm>
          <a:prstGeom prst="rect">
            <a:avLst/>
          </a:prstGeom>
          <a:effectLst>
            <a:glow rad="12700">
              <a:srgbClr val="FF6600">
                <a:alpha val="40000"/>
              </a:srgbClr>
            </a:glow>
          </a:effectLst>
        </p:spPr>
      </p:pic>
      <p:sp>
        <p:nvSpPr>
          <p:cNvPr id="15" name="矩形 14"/>
          <p:cNvSpPr/>
          <p:nvPr/>
        </p:nvSpPr>
        <p:spPr>
          <a:xfrm>
            <a:off x="1907704" y="846129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确定瓦特表的读数，及读数的物理含义。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765549" y="5409002"/>
            <a:ext cx="555086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电流源发出的有功功率，</a:t>
            </a:r>
            <a:endParaRPr kumimoji="0" lang="en-US" altLang="zh-CN" sz="2400" b="0" dirty="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也是</a:t>
            </a:r>
            <a:r>
              <a:rPr kumimoji="0"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电压源和电阻吸收的有功功率之和。</a:t>
            </a:r>
            <a:endParaRPr kumimoji="0" lang="zh-CN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4168992" y="3998098"/>
          <a:ext cx="159984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7" name="Equation" r:id="rId7" imgW="799920" imgH="203040" progId="Equation.DSMT4">
                  <p:embed/>
                </p:oleObj>
              </mc:Choice>
              <mc:Fallback>
                <p:oleObj name="Equation" r:id="rId7" imgW="799920" imgH="2030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992" y="3998098"/>
                        <a:ext cx="1599840" cy="406080"/>
                      </a:xfrm>
                      <a:prstGeom prst="rect">
                        <a:avLst/>
                      </a:prstGeom>
                      <a:noFill/>
                      <a:ln w="25400" cmpd="thickThin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186204" y="3924387"/>
            <a:ext cx="22215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瓦特表的读数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2271544" y="4383762"/>
          <a:ext cx="401256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8" name="Equation" r:id="rId9" imgW="2006280" imgH="190440" progId="Equation.DSMT4">
                  <p:embed/>
                </p:oleObj>
              </mc:Choice>
              <mc:Fallback>
                <p:oleObj name="Equation" r:id="rId9" imgW="2006280" imgH="1904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544" y="4383762"/>
                        <a:ext cx="4012560" cy="380880"/>
                      </a:xfrm>
                      <a:prstGeom prst="rect">
                        <a:avLst/>
                      </a:prstGeom>
                      <a:noFill/>
                      <a:ln w="25400" cmpd="thickThin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2284106" y="4893126"/>
          <a:ext cx="3911040" cy="43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9" name="Equation" r:id="rId11" imgW="1955520" imgH="215640" progId="Equation.DSMT4">
                  <p:embed/>
                </p:oleObj>
              </mc:Choice>
              <mc:Fallback>
                <p:oleObj name="Equation" r:id="rId11" imgW="1955520" imgH="2156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106" y="4893126"/>
                        <a:ext cx="3911040" cy="431280"/>
                      </a:xfrm>
                      <a:prstGeom prst="rect">
                        <a:avLst/>
                      </a:prstGeom>
                      <a:noFill/>
                      <a:ln w="25400" cmpd="thickThin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767764" y="2304587"/>
            <a:ext cx="1242334" cy="2665"/>
            <a:chOff x="8616280" y="2097232"/>
            <a:chExt cx="1242334" cy="2665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8616280" y="2099897"/>
              <a:ext cx="360040" cy="0"/>
            </a:xfrm>
            <a:prstGeom prst="line">
              <a:avLst/>
            </a:prstGeom>
            <a:noFill/>
            <a:ln w="38100" cap="flat" cmpd="sng" algn="ctr">
              <a:solidFill>
                <a:srgbClr val="0F6FC6"/>
              </a:solidFill>
              <a:prstDash val="solid"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</p:spPr>
        </p:cxnSp>
        <p:cxnSp>
          <p:nvCxnSpPr>
            <p:cNvPr id="23" name="直接连接符 22"/>
            <p:cNvCxnSpPr/>
            <p:nvPr/>
          </p:nvCxnSpPr>
          <p:spPr>
            <a:xfrm>
              <a:off x="9432433" y="2097232"/>
              <a:ext cx="426181" cy="0"/>
            </a:xfrm>
            <a:prstGeom prst="line">
              <a:avLst/>
            </a:prstGeom>
            <a:noFill/>
            <a:ln w="38100" cap="flat" cmpd="sng" algn="ctr">
              <a:solidFill>
                <a:srgbClr val="0F6FC6"/>
              </a:solidFill>
              <a:prstDash val="solid"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</p:spPr>
        </p:cxnSp>
      </p:grpSp>
      <p:grpSp>
        <p:nvGrpSpPr>
          <p:cNvPr id="24" name="组合 23"/>
          <p:cNvGrpSpPr/>
          <p:nvPr/>
        </p:nvGrpSpPr>
        <p:grpSpPr>
          <a:xfrm>
            <a:off x="5352648" y="1850921"/>
            <a:ext cx="571264" cy="1888483"/>
            <a:chOff x="9201164" y="1643566"/>
            <a:chExt cx="571264" cy="1888483"/>
          </a:xfrm>
        </p:grpSpPr>
        <p:grpSp>
          <p:nvGrpSpPr>
            <p:cNvPr id="25" name="组合 24"/>
            <p:cNvGrpSpPr/>
            <p:nvPr/>
          </p:nvGrpSpPr>
          <p:grpSpPr>
            <a:xfrm>
              <a:off x="9201164" y="1643566"/>
              <a:ext cx="571264" cy="243689"/>
              <a:chOff x="1770694" y="4169978"/>
              <a:chExt cx="571264" cy="675230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H="1">
                <a:off x="1770694" y="4182837"/>
                <a:ext cx="571264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0CF9B"/>
                </a:solidFill>
                <a:prstDash val="solid"/>
              </a:ln>
              <a:effectLst>
                <a:outerShdw blurRad="57150" dist="38100" dir="5400000" algn="ctr" rotWithShape="0">
                  <a:srgbClr val="10CF9B">
                    <a:shade val="9000"/>
                    <a:satMod val="105000"/>
                    <a:alpha val="48000"/>
                  </a:srgbClr>
                </a:outerShdw>
              </a:effectLst>
            </p:spPr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770694" y="4169978"/>
                <a:ext cx="0" cy="675230"/>
              </a:xfrm>
              <a:prstGeom prst="line">
                <a:avLst/>
              </a:prstGeom>
              <a:noFill/>
              <a:ln w="38100" cap="flat" cmpd="sng" algn="ctr">
                <a:solidFill>
                  <a:srgbClr val="10CF9B"/>
                </a:solidFill>
                <a:prstDash val="solid"/>
              </a:ln>
              <a:effectLst>
                <a:outerShdw blurRad="57150" dist="38100" dir="5400000" algn="ctr" rotWithShape="0">
                  <a:srgbClr val="10CF9B">
                    <a:shade val="9000"/>
                    <a:satMod val="105000"/>
                    <a:alpha val="48000"/>
                  </a:srgbClr>
                </a:outerShdw>
              </a:effectLst>
            </p:spPr>
          </p:cxnSp>
        </p:grpSp>
        <p:grpSp>
          <p:nvGrpSpPr>
            <p:cNvPr id="26" name="组合 25"/>
            <p:cNvGrpSpPr/>
            <p:nvPr/>
          </p:nvGrpSpPr>
          <p:grpSpPr>
            <a:xfrm>
              <a:off x="9212560" y="1650813"/>
              <a:ext cx="550395" cy="1881236"/>
              <a:chOff x="2217721" y="3474897"/>
              <a:chExt cx="550395" cy="1881236"/>
            </a:xfrm>
          </p:grpSpPr>
          <p:cxnSp>
            <p:nvCxnSpPr>
              <p:cNvPr id="27" name="直接连接符 26"/>
              <p:cNvCxnSpPr/>
              <p:nvPr/>
            </p:nvCxnSpPr>
            <p:spPr>
              <a:xfrm flipH="1">
                <a:off x="2763238" y="3474897"/>
                <a:ext cx="4878" cy="455220"/>
              </a:xfrm>
              <a:prstGeom prst="line">
                <a:avLst/>
              </a:prstGeom>
              <a:noFill/>
              <a:ln w="38100" cap="flat" cmpd="sng" algn="ctr">
                <a:solidFill>
                  <a:srgbClr val="10CF9B"/>
                </a:solidFill>
                <a:prstDash val="solid"/>
              </a:ln>
              <a:effectLst>
                <a:outerShdw blurRad="57150" dist="38100" dir="5400000" algn="ctr" rotWithShape="0">
                  <a:srgbClr val="10CF9B">
                    <a:shade val="9000"/>
                    <a:satMod val="105000"/>
                    <a:alpha val="48000"/>
                  </a:srgbClr>
                </a:outerShdw>
              </a:effectLst>
            </p:spPr>
          </p:cxnSp>
          <p:cxnSp>
            <p:nvCxnSpPr>
              <p:cNvPr id="28" name="直接连接符 27"/>
              <p:cNvCxnSpPr/>
              <p:nvPr/>
            </p:nvCxnSpPr>
            <p:spPr>
              <a:xfrm>
                <a:off x="2217721" y="4136465"/>
                <a:ext cx="19795" cy="1219668"/>
              </a:xfrm>
              <a:prstGeom prst="line">
                <a:avLst/>
              </a:prstGeom>
              <a:noFill/>
              <a:ln w="38100" cap="flat" cmpd="sng" algn="ctr">
                <a:solidFill>
                  <a:srgbClr val="10CF9B"/>
                </a:solidFill>
                <a:prstDash val="solid"/>
              </a:ln>
              <a:effectLst>
                <a:outerShdw blurRad="57150" dist="38100" dir="5400000" algn="ctr" rotWithShape="0">
                  <a:srgbClr val="10CF9B">
                    <a:shade val="9000"/>
                    <a:satMod val="105000"/>
                    <a:alpha val="48000"/>
                  </a:srgbClr>
                </a:outerShdw>
              </a:effectLst>
            </p:spPr>
          </p:cxnSp>
        </p:grpSp>
      </p:grp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107504" y="830494"/>
            <a:ext cx="23154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Practice</a:t>
            </a:r>
            <a:endParaRPr lang="zh-CN" altLang="en-US" sz="24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3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repeatCount="3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22" presetClass="entr" presetSubtype="2" repeatCount="3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250"/>
                            </p:stCondLst>
                            <p:childTnLst>
                              <p:par>
                                <p:cTn id="75" presetID="17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250"/>
                            </p:stCondLst>
                            <p:childTnLst>
                              <p:par>
                                <p:cTn id="82" presetID="17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/>
      <p:bldP spid="16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D42E17-6D22-47B8-B0AA-F36A118BC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8" b="10485"/>
          <a:stretch/>
        </p:blipFill>
        <p:spPr>
          <a:xfrm>
            <a:off x="1235812" y="2395138"/>
            <a:ext cx="7279538" cy="44628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287C8EC-0E97-405B-BF9E-965D6003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45" y="13634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与本章相对应的一些电路测试实验：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64B1E-7BEF-4145-B90C-8EFF054C1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2595"/>
            <a:ext cx="7886700" cy="4351338"/>
          </a:xfrm>
        </p:spPr>
        <p:txBody>
          <a:bodyPr/>
          <a:lstStyle/>
          <a:p>
            <a:r>
              <a:rPr lang="zh-CN" altLang="en-US" dirty="0"/>
              <a:t>日光灯的功率因数校正</a:t>
            </a:r>
            <a:endParaRPr lang="en-US" altLang="zh-CN" dirty="0"/>
          </a:p>
          <a:p>
            <a:r>
              <a:rPr lang="zh-CN" altLang="en-US" dirty="0"/>
              <a:t>三表法与交流等效阻抗测量（并联小电容判断阻抗性质）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28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628650" y="-8733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作业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294688" cy="5181600"/>
          </a:xfrm>
        </p:spPr>
        <p:txBody>
          <a:bodyPr/>
          <a:lstStyle/>
          <a:p>
            <a:r>
              <a:rPr lang="en-US" altLang="zh-CN" dirty="0"/>
              <a:t>11.3</a:t>
            </a:r>
            <a:r>
              <a:rPr lang="zh-CN" altLang="en-US" dirty="0"/>
              <a:t>节：</a:t>
            </a:r>
            <a:r>
              <a:rPr lang="en-US" altLang="zh-CN" dirty="0"/>
              <a:t>11-2</a:t>
            </a:r>
          </a:p>
          <a:p>
            <a:r>
              <a:rPr lang="en-US" altLang="zh-CN" dirty="0"/>
              <a:t>11.5</a:t>
            </a:r>
            <a:r>
              <a:rPr lang="zh-CN" altLang="en-US" dirty="0"/>
              <a:t>节：</a:t>
            </a:r>
            <a:r>
              <a:rPr lang="en-US" altLang="zh-CN" dirty="0"/>
              <a:t>11-7</a:t>
            </a:r>
          </a:p>
          <a:p>
            <a:r>
              <a:rPr lang="en-US" altLang="zh-CN" dirty="0"/>
              <a:t>11.6</a:t>
            </a:r>
            <a:r>
              <a:rPr lang="zh-CN" altLang="en-US" dirty="0"/>
              <a:t>节：</a:t>
            </a:r>
            <a:r>
              <a:rPr lang="en-US" altLang="zh-CN" dirty="0"/>
              <a:t>11-9</a:t>
            </a:r>
          </a:p>
          <a:p>
            <a:r>
              <a:rPr lang="en-US" altLang="zh-CN" dirty="0"/>
              <a:t>11.7</a:t>
            </a:r>
            <a:r>
              <a:rPr lang="zh-CN" altLang="en-US" dirty="0"/>
              <a:t>节：</a:t>
            </a:r>
            <a:r>
              <a:rPr lang="en-US" altLang="zh-CN" dirty="0"/>
              <a:t>11-13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4BC380-5849-4E82-9448-222F2C781241}" type="datetime1">
              <a:rPr lang="zh-CN" altLang="en-US" smtClean="0"/>
              <a:pPr>
                <a:defRPr/>
              </a:pPr>
              <a:t>2021/5/13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电路理论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ECC24-E164-4786-A8C5-2CB7D75106F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676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52DE4-C92A-452C-ACC8-2C1AD4B0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687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本章学习重点、难点及注意事项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4F990-D14B-49A3-A479-D3DDBCB78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83" y="909964"/>
            <a:ext cx="7886700" cy="288206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正弦稳态条件下的多种功率概念的理解与掌握：瞬时功率，有功功率与无功功率，视在功率及功率因数，复功率及功率守恒等，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需知是正弦稳态限制条件下的概念（非正弦条件下的瞬时功率理论仍然未达成共识）</a:t>
            </a:r>
            <a:endParaRPr lang="en-US" altLang="zh-CN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功率因数校正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共轭匹配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下的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最大有功功率传输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无功功率的理解是难点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熟悉一些约定和术语：超前（滞后）功率因数，容性（感性）负载，发出（吸收）无功功率，有功功率、无功功率、视在功率、复功率的不同单位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9768F-34DA-41A9-94F4-2D001936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BC380-5849-4E82-9448-222F2C781241}" type="datetime1">
              <a:rPr lang="zh-CN" altLang="en-US" smtClean="0"/>
              <a:pPr>
                <a:defRPr/>
              </a:pPr>
              <a:t>2021/5/13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193D2-9C53-4B24-B33C-35265857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电路理论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EA4C5-E2C7-4FE4-B1EF-8B34620A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A18AD-0A7C-4FD4-B788-CBCE68555FE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4B63FC-F65B-4AB2-94A5-148D4E223699}"/>
              </a:ext>
            </a:extLst>
          </p:cNvPr>
          <p:cNvSpPr txBox="1"/>
          <p:nvPr/>
        </p:nvSpPr>
        <p:spPr>
          <a:xfrm>
            <a:off x="322805" y="4910963"/>
            <a:ext cx="8498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学有余力的学生可开拓视野：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电力系统电力电子化趋势下的功率理论发展与电能质量治理（视频），袁敞博士</a:t>
            </a:r>
            <a:r>
              <a:rPr lang="en-US" altLang="zh-CN" sz="2000" dirty="0">
                <a:hlinkClick r:id="rId2"/>
              </a:rPr>
              <a:t>http://www.shejis.com/dq/special/hd/2017dn/video/video14.html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/>
              <a:t>知乎网站上的功率理论笔记专栏：</a:t>
            </a:r>
            <a:r>
              <a:rPr lang="en-US" altLang="zh-CN" sz="2000" u="sng" dirty="0">
                <a:solidFill>
                  <a:srgbClr val="0070C0"/>
                </a:solidFill>
                <a:hlinkClick r:id="rId3"/>
              </a:rPr>
              <a:t>https://zhuanlan.zhihu.com/c_123648295</a:t>
            </a:r>
            <a:endParaRPr lang="en-US" altLang="zh-CN" sz="2000" u="sng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功率定义及功率流的物理机制，中国电力出版社，</a:t>
            </a:r>
            <a:r>
              <a:rPr lang="en-US" altLang="zh-CN" sz="2000" dirty="0"/>
              <a:t>2014</a:t>
            </a:r>
            <a:r>
              <a:rPr lang="zh-CN" altLang="en-US" sz="2000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68698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2097088" y="4464050"/>
            <a:ext cx="40513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731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有时为正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有时为负；</a:t>
            </a:r>
          </a:p>
          <a:p>
            <a:pPr algn="just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&gt;0,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电路吸收功率；</a:t>
            </a:r>
          </a:p>
          <a:p>
            <a:pPr algn="just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&lt;0,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电路发出功率。</a:t>
            </a:r>
            <a:endParaRPr kumimoji="1" lang="zh-CN" altLang="en-US" sz="2400" b="1" i="1" dirty="0">
              <a:latin typeface="Times New Roman" panose="02020603050405020304" pitchFamily="18" charset="0"/>
            </a:endParaRPr>
          </a:p>
        </p:txBody>
      </p:sp>
      <p:grpSp>
        <p:nvGrpSpPr>
          <p:cNvPr id="546819" name="Group 3"/>
          <p:cNvGrpSpPr>
            <a:grpSpLocks/>
          </p:cNvGrpSpPr>
          <p:nvPr/>
        </p:nvGrpSpPr>
        <p:grpSpPr bwMode="auto">
          <a:xfrm>
            <a:off x="1790700" y="2530475"/>
            <a:ext cx="3384550" cy="762000"/>
            <a:chOff x="426" y="1152"/>
            <a:chExt cx="2132" cy="480"/>
          </a:xfrm>
        </p:grpSpPr>
        <p:sp>
          <p:nvSpPr>
            <p:cNvPr id="546820" name="Freeform 4"/>
            <p:cNvSpPr>
              <a:spLocks/>
            </p:cNvSpPr>
            <p:nvPr/>
          </p:nvSpPr>
          <p:spPr bwMode="auto">
            <a:xfrm>
              <a:off x="426" y="1180"/>
              <a:ext cx="2022" cy="452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1" name="Text Box 5"/>
            <p:cNvSpPr txBox="1">
              <a:spLocks noChangeArrowheads="1"/>
            </p:cNvSpPr>
            <p:nvPr/>
          </p:nvSpPr>
          <p:spPr bwMode="auto">
            <a:xfrm>
              <a:off x="2256" y="1152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6822" name="Group 6"/>
          <p:cNvGrpSpPr>
            <a:grpSpLocks/>
          </p:cNvGrpSpPr>
          <p:nvPr/>
        </p:nvGrpSpPr>
        <p:grpSpPr bwMode="auto">
          <a:xfrm>
            <a:off x="1371600" y="1514475"/>
            <a:ext cx="4114800" cy="2295525"/>
            <a:chOff x="192" y="522"/>
            <a:chExt cx="2592" cy="1446"/>
          </a:xfrm>
        </p:grpSpPr>
        <p:sp>
          <p:nvSpPr>
            <p:cNvPr id="546823" name="Freeform 7"/>
            <p:cNvSpPr>
              <a:spLocks/>
            </p:cNvSpPr>
            <p:nvPr/>
          </p:nvSpPr>
          <p:spPr bwMode="auto">
            <a:xfrm>
              <a:off x="456" y="522"/>
              <a:ext cx="1" cy="1446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6824" name="Line 8"/>
            <p:cNvSpPr>
              <a:spLocks noChangeShapeType="1"/>
            </p:cNvSpPr>
            <p:nvPr/>
          </p:nvSpPr>
          <p:spPr bwMode="auto">
            <a:xfrm flipV="1">
              <a:off x="264" y="1406"/>
              <a:ext cx="242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6825" name="Text Box 9"/>
            <p:cNvSpPr txBox="1">
              <a:spLocks noChangeArrowheads="1"/>
            </p:cNvSpPr>
            <p:nvPr/>
          </p:nvSpPr>
          <p:spPr bwMode="auto">
            <a:xfrm>
              <a:off x="2435" y="1403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46826" name="Text Box 10"/>
            <p:cNvSpPr txBox="1">
              <a:spLocks noChangeArrowheads="1"/>
            </p:cNvSpPr>
            <p:nvPr/>
          </p:nvSpPr>
          <p:spPr bwMode="auto">
            <a:xfrm>
              <a:off x="192" y="144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O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6827" name="Group 11"/>
          <p:cNvGrpSpPr>
            <a:grpSpLocks/>
          </p:cNvGrpSpPr>
          <p:nvPr/>
        </p:nvGrpSpPr>
        <p:grpSpPr bwMode="auto">
          <a:xfrm>
            <a:off x="1752600" y="2209800"/>
            <a:ext cx="3554413" cy="1219200"/>
            <a:chOff x="432" y="960"/>
            <a:chExt cx="2239" cy="768"/>
          </a:xfrm>
        </p:grpSpPr>
        <p:sp>
          <p:nvSpPr>
            <p:cNvPr id="546828" name="Freeform 12"/>
            <p:cNvSpPr>
              <a:spLocks/>
            </p:cNvSpPr>
            <p:nvPr/>
          </p:nvSpPr>
          <p:spPr bwMode="auto">
            <a:xfrm>
              <a:off x="432" y="1056"/>
              <a:ext cx="2016" cy="672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9" name="Text Box 13"/>
            <p:cNvSpPr txBox="1">
              <a:spLocks noChangeArrowheads="1"/>
            </p:cNvSpPr>
            <p:nvPr/>
          </p:nvSpPr>
          <p:spPr bwMode="auto">
            <a:xfrm>
              <a:off x="2448" y="96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6830" name="Group 14"/>
          <p:cNvGrpSpPr>
            <a:grpSpLocks/>
          </p:cNvGrpSpPr>
          <p:nvPr/>
        </p:nvGrpSpPr>
        <p:grpSpPr bwMode="auto">
          <a:xfrm>
            <a:off x="1785938" y="1143000"/>
            <a:ext cx="2709862" cy="1917700"/>
            <a:chOff x="453" y="288"/>
            <a:chExt cx="1707" cy="1208"/>
          </a:xfrm>
        </p:grpSpPr>
        <p:sp>
          <p:nvSpPr>
            <p:cNvPr id="546831" name="Freeform 15"/>
            <p:cNvSpPr>
              <a:spLocks/>
            </p:cNvSpPr>
            <p:nvPr/>
          </p:nvSpPr>
          <p:spPr bwMode="auto">
            <a:xfrm flipV="1">
              <a:off x="1296" y="576"/>
              <a:ext cx="864" cy="912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2" name="Freeform 16"/>
            <p:cNvSpPr>
              <a:spLocks/>
            </p:cNvSpPr>
            <p:nvPr/>
          </p:nvSpPr>
          <p:spPr bwMode="auto">
            <a:xfrm>
              <a:off x="453" y="576"/>
              <a:ext cx="843" cy="920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3" name="Text Box 17"/>
            <p:cNvSpPr txBox="1">
              <a:spLocks noChangeArrowheads="1"/>
            </p:cNvSpPr>
            <p:nvPr/>
          </p:nvSpPr>
          <p:spPr bwMode="auto">
            <a:xfrm>
              <a:off x="1584" y="2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6834" name="Group 18"/>
          <p:cNvGrpSpPr>
            <a:grpSpLocks/>
          </p:cNvGrpSpPr>
          <p:nvPr/>
        </p:nvGrpSpPr>
        <p:grpSpPr bwMode="auto">
          <a:xfrm>
            <a:off x="1752600" y="2114550"/>
            <a:ext cx="4953000" cy="457200"/>
            <a:chOff x="432" y="900"/>
            <a:chExt cx="3120" cy="288"/>
          </a:xfrm>
        </p:grpSpPr>
        <p:sp>
          <p:nvSpPr>
            <p:cNvPr id="546835" name="Line 19"/>
            <p:cNvSpPr>
              <a:spLocks noChangeShapeType="1"/>
            </p:cNvSpPr>
            <p:nvPr/>
          </p:nvSpPr>
          <p:spPr bwMode="auto">
            <a:xfrm>
              <a:off x="432" y="1056"/>
              <a:ext cx="2352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6836" name="Text Box 20"/>
            <p:cNvSpPr txBox="1">
              <a:spLocks noChangeArrowheads="1"/>
            </p:cNvSpPr>
            <p:nvPr/>
          </p:nvSpPr>
          <p:spPr bwMode="auto">
            <a:xfrm>
              <a:off x="2688" y="90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 dirty="0" err="1">
                  <a:latin typeface="Times New Roman" panose="02020603050405020304" pitchFamily="18" charset="0"/>
                </a:rPr>
                <a:t>UI</a:t>
              </a:r>
              <a:r>
                <a:rPr kumimoji="1" lang="en-US" altLang="zh-CN" sz="2400" b="1" dirty="0" err="1">
                  <a:latin typeface="Times New Roman" panose="02020603050405020304" pitchFamily="18" charset="0"/>
                </a:rPr>
                <a:t>cos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6837" name="Group 21"/>
          <p:cNvGrpSpPr>
            <a:grpSpLocks/>
          </p:cNvGrpSpPr>
          <p:nvPr/>
        </p:nvGrpSpPr>
        <p:grpSpPr bwMode="auto">
          <a:xfrm>
            <a:off x="1785938" y="2209800"/>
            <a:ext cx="4549775" cy="1747838"/>
            <a:chOff x="453" y="960"/>
            <a:chExt cx="2866" cy="1101"/>
          </a:xfrm>
        </p:grpSpPr>
        <p:sp>
          <p:nvSpPr>
            <p:cNvPr id="546838" name="Freeform 22"/>
            <p:cNvSpPr>
              <a:spLocks/>
            </p:cNvSpPr>
            <p:nvPr/>
          </p:nvSpPr>
          <p:spPr bwMode="auto">
            <a:xfrm>
              <a:off x="453" y="960"/>
              <a:ext cx="843" cy="920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2520F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9" name="Freeform 23"/>
            <p:cNvSpPr>
              <a:spLocks/>
            </p:cNvSpPr>
            <p:nvPr/>
          </p:nvSpPr>
          <p:spPr bwMode="auto">
            <a:xfrm flipV="1">
              <a:off x="1272" y="960"/>
              <a:ext cx="864" cy="912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rgbClr val="2520F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40" name="Rectangle 24"/>
            <p:cNvSpPr>
              <a:spLocks noChangeArrowheads="1"/>
            </p:cNvSpPr>
            <p:nvPr/>
          </p:nvSpPr>
          <p:spPr bwMode="auto">
            <a:xfrm>
              <a:off x="1812" y="1773"/>
              <a:ext cx="15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en-US" sz="2400" b="1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en-US" sz="2400" b="1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UI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cos(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t  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46841" name="Object 25"/>
          <p:cNvGraphicFramePr>
            <a:graphicFrameLocks noChangeAspect="1"/>
          </p:cNvGraphicFramePr>
          <p:nvPr/>
        </p:nvGraphicFramePr>
        <p:xfrm>
          <a:off x="533400" y="685800"/>
          <a:ext cx="47640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4" name="公式" r:id="rId4" imgW="2095200" imgH="203040" progId="Equation.3">
                  <p:embed/>
                </p:oleObj>
              </mc:Choice>
              <mc:Fallback>
                <p:oleObj name="公式" r:id="rId4" imgW="2095200" imgH="203040" progId="Equation.3">
                  <p:embed/>
                  <p:pic>
                    <p:nvPicPr>
                      <p:cNvPr id="5468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47640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42" name="Text Box 26"/>
          <p:cNvSpPr txBox="1">
            <a:spLocks noChangeArrowheads="1"/>
          </p:cNvSpPr>
          <p:nvPr/>
        </p:nvSpPr>
        <p:spPr bwMode="auto">
          <a:xfrm>
            <a:off x="6551613" y="2168525"/>
            <a:ext cx="1404937" cy="398463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/>
              <a:t>恒定 部分</a:t>
            </a:r>
          </a:p>
        </p:txBody>
      </p: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6551613" y="3563938"/>
            <a:ext cx="1333500" cy="398462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/>
              <a:t>可逆 部分</a:t>
            </a:r>
          </a:p>
        </p:txBody>
      </p:sp>
    </p:spTree>
    <p:extLst>
      <p:ext uri="{BB962C8B-B14F-4D97-AF65-F5344CB8AC3E}">
        <p14:creationId xmlns:p14="http://schemas.microsoft.com/office/powerpoint/2010/main" val="24706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 autoUpdateAnimBg="0"/>
      <p:bldP spid="546842" grpId="0" animBg="1"/>
      <p:bldP spid="5468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517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11.3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有功功率和无功功率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8867" name="Object 3"/>
          <p:cNvGraphicFramePr>
            <a:graphicFrameLocks noChangeAspect="1"/>
          </p:cNvGraphicFramePr>
          <p:nvPr/>
        </p:nvGraphicFramePr>
        <p:xfrm>
          <a:off x="825500" y="2330450"/>
          <a:ext cx="189706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5" name="公式" r:id="rId4" imgW="876240" imgH="406080" progId="Equation.3">
                  <p:embed/>
                </p:oleObj>
              </mc:Choice>
              <mc:Fallback>
                <p:oleObj name="公式" r:id="rId4" imgW="876240" imgH="406080" progId="Equation.3">
                  <p:embed/>
                  <p:pic>
                    <p:nvPicPr>
                      <p:cNvPr id="548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330450"/>
                        <a:ext cx="1897063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914400" y="5229225"/>
            <a:ext cx="6858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0" indent="-171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095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2860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76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功率因数角</a:t>
            </a:r>
            <a:r>
              <a:rPr kumimoji="1"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。对无源网络，为其等效阻抗的阻抗角。</a:t>
            </a:r>
            <a:endParaRPr kumimoji="1" lang="zh-CN" altLang="en-US" sz="2400" b="1" baseline="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881063" y="4643438"/>
            <a:ext cx="275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latin typeface="Times New Roman" panose="02020603050405020304" pitchFamily="18" charset="0"/>
              </a:rPr>
              <a:t>cos 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功率因数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sz="24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881063" y="4014788"/>
            <a:ext cx="288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i="1" dirty="0">
                <a:latin typeface="Times New Roman" panose="02020603050405020304" pitchFamily="18" charset="0"/>
              </a:rPr>
              <a:t>P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的单位：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（瓦）</a:t>
            </a:r>
          </a:p>
        </p:txBody>
      </p:sp>
      <p:graphicFrame>
        <p:nvGraphicFramePr>
          <p:cNvPr id="548871" name="Object 7"/>
          <p:cNvGraphicFramePr>
            <a:graphicFrameLocks noChangeAspect="1"/>
          </p:cNvGraphicFramePr>
          <p:nvPr/>
        </p:nvGraphicFramePr>
        <p:xfrm>
          <a:off x="2803525" y="2366963"/>
          <a:ext cx="50895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6" name="公式" r:id="rId6" imgW="2349360" imgH="406080" progId="Equation.3">
                  <p:embed/>
                </p:oleObj>
              </mc:Choice>
              <mc:Fallback>
                <p:oleObj name="公式" r:id="rId6" imgW="2349360" imgH="406080" progId="Equation.3">
                  <p:embed/>
                  <p:pic>
                    <p:nvPicPr>
                      <p:cNvPr id="548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366963"/>
                        <a:ext cx="508952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2" name="Object 8"/>
          <p:cNvGraphicFramePr>
            <a:graphicFrameLocks noChangeAspect="1"/>
          </p:cNvGraphicFramePr>
          <p:nvPr/>
        </p:nvGraphicFramePr>
        <p:xfrm>
          <a:off x="1150938" y="3338513"/>
          <a:ext cx="14859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7" name="公式" r:id="rId8" imgW="685800" imgH="203040" progId="Equation.3">
                  <p:embed/>
                </p:oleObj>
              </mc:Choice>
              <mc:Fallback>
                <p:oleObj name="公式" r:id="rId8" imgW="685800" imgH="203040" progId="Equation.3">
                  <p:embed/>
                  <p:pic>
                    <p:nvPicPr>
                      <p:cNvPr id="548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338513"/>
                        <a:ext cx="14859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4932363" y="1042988"/>
          <a:ext cx="23225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8" name="公式" r:id="rId10" imgW="1371600" imgH="507960" progId="Equation.3">
                  <p:embed/>
                </p:oleObj>
              </mc:Choice>
              <mc:Fallback>
                <p:oleObj name="公式" r:id="rId10" imgW="1371600" imgH="507960" progId="Equation.3">
                  <p:embed/>
                  <p:pic>
                    <p:nvPicPr>
                      <p:cNvPr id="548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042988"/>
                        <a:ext cx="23225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468313" y="765175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定义</a:t>
            </a:r>
          </a:p>
        </p:txBody>
      </p:sp>
      <p:sp>
        <p:nvSpPr>
          <p:cNvPr id="548875" name="Text Box 11"/>
          <p:cNvSpPr txBox="1">
            <a:spLocks noChangeArrowheads="1"/>
          </p:cNvSpPr>
          <p:nvPr/>
        </p:nvSpPr>
        <p:spPr bwMode="auto">
          <a:xfrm>
            <a:off x="827088" y="1557338"/>
            <a:ext cx="292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瞬时功率的平均值</a:t>
            </a:r>
          </a:p>
        </p:txBody>
      </p:sp>
      <p:graphicFrame>
        <p:nvGraphicFramePr>
          <p:cNvPr id="548876" name="Object 12"/>
          <p:cNvGraphicFramePr>
            <a:graphicFrameLocks noChangeAspect="1"/>
          </p:cNvGraphicFramePr>
          <p:nvPr/>
        </p:nvGraphicFramePr>
        <p:xfrm>
          <a:off x="4797425" y="2033588"/>
          <a:ext cx="38703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9" name="公式" r:id="rId12" imgW="2095200" imgH="203040" progId="Equation.3">
                  <p:embed/>
                </p:oleObj>
              </mc:Choice>
              <mc:Fallback>
                <p:oleObj name="公式" r:id="rId12" imgW="2095200" imgH="203040" progId="Equation.3">
                  <p:embed/>
                  <p:pic>
                    <p:nvPicPr>
                      <p:cNvPr id="5488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2033588"/>
                        <a:ext cx="38703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8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8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5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utoUpdateAnimBg="0"/>
      <p:bldP spid="548868" grpId="0" autoUpdateAnimBg="0"/>
      <p:bldP spid="548869" grpId="0" autoUpdateAnimBg="0"/>
      <p:bldP spid="548870" grpId="0" build="p" autoUpdateAnimBg="0"/>
      <p:bldP spid="548874" grpId="0"/>
      <p:bldP spid="5488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914" name="Group 2"/>
          <p:cNvGrpSpPr>
            <a:grpSpLocks/>
          </p:cNvGrpSpPr>
          <p:nvPr/>
        </p:nvGrpSpPr>
        <p:grpSpPr bwMode="auto">
          <a:xfrm>
            <a:off x="206375" y="4149725"/>
            <a:ext cx="4146550" cy="2295525"/>
            <a:chOff x="960" y="864"/>
            <a:chExt cx="2612" cy="1446"/>
          </a:xfrm>
        </p:grpSpPr>
        <p:sp>
          <p:nvSpPr>
            <p:cNvPr id="550915" name="Text Box 3"/>
            <p:cNvSpPr txBox="1">
              <a:spLocks noChangeArrowheads="1"/>
            </p:cNvSpPr>
            <p:nvPr/>
          </p:nvSpPr>
          <p:spPr bwMode="auto">
            <a:xfrm>
              <a:off x="3270" y="1488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550916" name="Group 4"/>
            <p:cNvGrpSpPr>
              <a:grpSpLocks/>
            </p:cNvGrpSpPr>
            <p:nvPr/>
          </p:nvGrpSpPr>
          <p:grpSpPr bwMode="auto">
            <a:xfrm>
              <a:off x="960" y="864"/>
              <a:ext cx="2592" cy="1446"/>
              <a:chOff x="549" y="1248"/>
              <a:chExt cx="2592" cy="1446"/>
            </a:xfrm>
          </p:grpSpPr>
          <p:sp>
            <p:nvSpPr>
              <p:cNvPr id="550917" name="Freeform 5"/>
              <p:cNvSpPr>
                <a:spLocks/>
              </p:cNvSpPr>
              <p:nvPr/>
            </p:nvSpPr>
            <p:spPr bwMode="auto">
              <a:xfrm>
                <a:off x="816" y="1871"/>
                <a:ext cx="2238" cy="453"/>
              </a:xfrm>
              <a:custGeom>
                <a:avLst/>
                <a:gdLst>
                  <a:gd name="T0" fmla="*/ 0 w 2238"/>
                  <a:gd name="T1" fmla="*/ 445 h 453"/>
                  <a:gd name="T2" fmla="*/ 204 w 2238"/>
                  <a:gd name="T3" fmla="*/ 373 h 453"/>
                  <a:gd name="T4" fmla="*/ 396 w 2238"/>
                  <a:gd name="T5" fmla="*/ 235 h 453"/>
                  <a:gd name="T6" fmla="*/ 522 w 2238"/>
                  <a:gd name="T7" fmla="*/ 115 h 453"/>
                  <a:gd name="T8" fmla="*/ 606 w 2238"/>
                  <a:gd name="T9" fmla="*/ 37 h 453"/>
                  <a:gd name="T10" fmla="*/ 750 w 2238"/>
                  <a:gd name="T11" fmla="*/ 1 h 453"/>
                  <a:gd name="T12" fmla="*/ 876 w 2238"/>
                  <a:gd name="T13" fmla="*/ 43 h 453"/>
                  <a:gd name="T14" fmla="*/ 978 w 2238"/>
                  <a:gd name="T15" fmla="*/ 121 h 453"/>
                  <a:gd name="T16" fmla="*/ 1074 w 2238"/>
                  <a:gd name="T17" fmla="*/ 217 h 453"/>
                  <a:gd name="T18" fmla="*/ 1233 w 2238"/>
                  <a:gd name="T19" fmla="*/ 329 h 453"/>
                  <a:gd name="T20" fmla="*/ 1344 w 2238"/>
                  <a:gd name="T21" fmla="*/ 412 h 453"/>
                  <a:gd name="T22" fmla="*/ 1498 w 2238"/>
                  <a:gd name="T23" fmla="*/ 450 h 453"/>
                  <a:gd name="T24" fmla="*/ 1663 w 2238"/>
                  <a:gd name="T25" fmla="*/ 390 h 453"/>
                  <a:gd name="T26" fmla="*/ 1851 w 2238"/>
                  <a:gd name="T27" fmla="*/ 232 h 453"/>
                  <a:gd name="T28" fmla="*/ 1938 w 2238"/>
                  <a:gd name="T29" fmla="*/ 147 h 453"/>
                  <a:gd name="T30" fmla="*/ 2090 w 2238"/>
                  <a:gd name="T31" fmla="*/ 38 h 453"/>
                  <a:gd name="T32" fmla="*/ 2216 w 2238"/>
                  <a:gd name="T33" fmla="*/ 6 h 453"/>
                  <a:gd name="T34" fmla="*/ 2223 w 2238"/>
                  <a:gd name="T35" fmla="*/ 8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38" h="453">
                    <a:moveTo>
                      <a:pt x="0" y="445"/>
                    </a:moveTo>
                    <a:cubicBezTo>
                      <a:pt x="34" y="434"/>
                      <a:pt x="138" y="408"/>
                      <a:pt x="204" y="373"/>
                    </a:cubicBezTo>
                    <a:cubicBezTo>
                      <a:pt x="270" y="338"/>
                      <a:pt x="343" y="278"/>
                      <a:pt x="396" y="235"/>
                    </a:cubicBezTo>
                    <a:cubicBezTo>
                      <a:pt x="449" y="192"/>
                      <a:pt x="487" y="148"/>
                      <a:pt x="522" y="115"/>
                    </a:cubicBezTo>
                    <a:cubicBezTo>
                      <a:pt x="557" y="82"/>
                      <a:pt x="568" y="56"/>
                      <a:pt x="606" y="37"/>
                    </a:cubicBezTo>
                    <a:cubicBezTo>
                      <a:pt x="644" y="18"/>
                      <a:pt x="705" y="0"/>
                      <a:pt x="750" y="1"/>
                    </a:cubicBezTo>
                    <a:cubicBezTo>
                      <a:pt x="795" y="2"/>
                      <a:pt x="838" y="23"/>
                      <a:pt x="876" y="43"/>
                    </a:cubicBezTo>
                    <a:cubicBezTo>
                      <a:pt x="914" y="63"/>
                      <a:pt x="945" y="92"/>
                      <a:pt x="978" y="121"/>
                    </a:cubicBezTo>
                    <a:cubicBezTo>
                      <a:pt x="1011" y="150"/>
                      <a:pt x="1031" y="182"/>
                      <a:pt x="1074" y="217"/>
                    </a:cubicBezTo>
                    <a:cubicBezTo>
                      <a:pt x="1117" y="252"/>
                      <a:pt x="1188" y="296"/>
                      <a:pt x="1233" y="329"/>
                    </a:cubicBezTo>
                    <a:cubicBezTo>
                      <a:pt x="1278" y="362"/>
                      <a:pt x="1300" y="391"/>
                      <a:pt x="1344" y="412"/>
                    </a:cubicBezTo>
                    <a:cubicBezTo>
                      <a:pt x="1388" y="432"/>
                      <a:pt x="1445" y="453"/>
                      <a:pt x="1498" y="450"/>
                    </a:cubicBezTo>
                    <a:cubicBezTo>
                      <a:pt x="1552" y="446"/>
                      <a:pt x="1604" y="427"/>
                      <a:pt x="1663" y="390"/>
                    </a:cubicBezTo>
                    <a:cubicBezTo>
                      <a:pt x="1722" y="354"/>
                      <a:pt x="1805" y="273"/>
                      <a:pt x="1851" y="232"/>
                    </a:cubicBezTo>
                    <a:cubicBezTo>
                      <a:pt x="1896" y="192"/>
                      <a:pt x="1899" y="179"/>
                      <a:pt x="1938" y="147"/>
                    </a:cubicBezTo>
                    <a:cubicBezTo>
                      <a:pt x="1978" y="115"/>
                      <a:pt x="2044" y="62"/>
                      <a:pt x="2090" y="38"/>
                    </a:cubicBezTo>
                    <a:cubicBezTo>
                      <a:pt x="2136" y="14"/>
                      <a:pt x="2194" y="11"/>
                      <a:pt x="2216" y="6"/>
                    </a:cubicBezTo>
                    <a:cubicBezTo>
                      <a:pt x="2238" y="1"/>
                      <a:pt x="2222" y="8"/>
                      <a:pt x="2223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50918" name="Group 6"/>
              <p:cNvGrpSpPr>
                <a:grpSpLocks/>
              </p:cNvGrpSpPr>
              <p:nvPr/>
            </p:nvGrpSpPr>
            <p:grpSpPr bwMode="auto">
              <a:xfrm>
                <a:off x="549" y="1248"/>
                <a:ext cx="2592" cy="1446"/>
                <a:chOff x="192" y="522"/>
                <a:chExt cx="2592" cy="1446"/>
              </a:xfrm>
            </p:grpSpPr>
            <p:sp>
              <p:nvSpPr>
                <p:cNvPr id="550919" name="Freeform 7"/>
                <p:cNvSpPr>
                  <a:spLocks/>
                </p:cNvSpPr>
                <p:nvPr/>
              </p:nvSpPr>
              <p:spPr bwMode="auto">
                <a:xfrm>
                  <a:off x="456" y="522"/>
                  <a:ext cx="1" cy="1446"/>
                </a:xfrm>
                <a:custGeom>
                  <a:avLst/>
                  <a:gdLst>
                    <a:gd name="T0" fmla="*/ 0 w 1"/>
                    <a:gd name="T1" fmla="*/ 1446 h 1446"/>
                    <a:gd name="T2" fmla="*/ 0 w 1"/>
                    <a:gd name="T3" fmla="*/ 0 h 1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446">
                      <a:moveTo>
                        <a:pt x="0" y="14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2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4" y="1406"/>
                  <a:ext cx="2429" cy="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2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35" y="1403"/>
                  <a:ext cx="34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>
                    <a:spcBef>
                      <a:spcPct val="0"/>
                    </a:spcBef>
                  </a:pPr>
                  <a:r>
                    <a:rPr kumimoji="1" lang="en-US" altLang="zh-CN" sz="2400" b="1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5509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550923" name="Group 11"/>
              <p:cNvGrpSpPr>
                <a:grpSpLocks/>
              </p:cNvGrpSpPr>
              <p:nvPr/>
            </p:nvGrpSpPr>
            <p:grpSpPr bwMode="auto">
              <a:xfrm>
                <a:off x="789" y="1680"/>
                <a:ext cx="2239" cy="768"/>
                <a:chOff x="432" y="960"/>
                <a:chExt cx="2239" cy="768"/>
              </a:xfrm>
            </p:grpSpPr>
            <p:sp>
              <p:nvSpPr>
                <p:cNvPr id="550924" name="Freeform 12"/>
                <p:cNvSpPr>
                  <a:spLocks/>
                </p:cNvSpPr>
                <p:nvPr/>
              </p:nvSpPr>
              <p:spPr bwMode="auto">
                <a:xfrm>
                  <a:off x="432" y="1056"/>
                  <a:ext cx="2016" cy="672"/>
                </a:xfrm>
                <a:custGeom>
                  <a:avLst/>
                  <a:gdLst>
                    <a:gd name="T0" fmla="*/ 24 w 1977"/>
                    <a:gd name="T1" fmla="*/ 217 h 432"/>
                    <a:gd name="T2" fmla="*/ 30 w 1977"/>
                    <a:gd name="T3" fmla="*/ 217 h 432"/>
                    <a:gd name="T4" fmla="*/ 33 w 1977"/>
                    <a:gd name="T5" fmla="*/ 215 h 432"/>
                    <a:gd name="T6" fmla="*/ 231 w 1977"/>
                    <a:gd name="T7" fmla="*/ 53 h 432"/>
                    <a:gd name="T8" fmla="*/ 411 w 1977"/>
                    <a:gd name="T9" fmla="*/ 2 h 432"/>
                    <a:gd name="T10" fmla="*/ 586 w 1977"/>
                    <a:gd name="T11" fmla="*/ 67 h 432"/>
                    <a:gd name="T12" fmla="*/ 764 w 1977"/>
                    <a:gd name="T13" fmla="*/ 217 h 432"/>
                    <a:gd name="T14" fmla="*/ 981 w 1977"/>
                    <a:gd name="T15" fmla="*/ 385 h 432"/>
                    <a:gd name="T16" fmla="*/ 1116 w 1977"/>
                    <a:gd name="T17" fmla="*/ 430 h 432"/>
                    <a:gd name="T18" fmla="*/ 1258 w 1977"/>
                    <a:gd name="T19" fmla="*/ 397 h 432"/>
                    <a:gd name="T20" fmla="*/ 1401 w 1977"/>
                    <a:gd name="T21" fmla="*/ 286 h 432"/>
                    <a:gd name="T22" fmla="*/ 1500 w 1977"/>
                    <a:gd name="T23" fmla="*/ 205 h 432"/>
                    <a:gd name="T24" fmla="*/ 1638 w 1977"/>
                    <a:gd name="T25" fmla="*/ 82 h 432"/>
                    <a:gd name="T26" fmla="*/ 1809 w 1977"/>
                    <a:gd name="T27" fmla="*/ 13 h 432"/>
                    <a:gd name="T28" fmla="*/ 1926 w 1977"/>
                    <a:gd name="T29" fmla="*/ 28 h 432"/>
                    <a:gd name="T30" fmla="*/ 1977 w 1977"/>
                    <a:gd name="T31" fmla="*/ 5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77" h="432">
                      <a:moveTo>
                        <a:pt x="24" y="217"/>
                      </a:moveTo>
                      <a:cubicBezTo>
                        <a:pt x="24" y="217"/>
                        <a:pt x="29" y="217"/>
                        <a:pt x="30" y="217"/>
                      </a:cubicBezTo>
                      <a:cubicBezTo>
                        <a:pt x="31" y="217"/>
                        <a:pt x="0" y="242"/>
                        <a:pt x="33" y="215"/>
                      </a:cubicBezTo>
                      <a:cubicBezTo>
                        <a:pt x="66" y="188"/>
                        <a:pt x="168" y="88"/>
                        <a:pt x="231" y="53"/>
                      </a:cubicBezTo>
                      <a:cubicBezTo>
                        <a:pt x="294" y="18"/>
                        <a:pt x="352" y="0"/>
                        <a:pt x="411" y="2"/>
                      </a:cubicBezTo>
                      <a:cubicBezTo>
                        <a:pt x="470" y="5"/>
                        <a:pt x="528" y="31"/>
                        <a:pt x="586" y="67"/>
                      </a:cubicBezTo>
                      <a:cubicBezTo>
                        <a:pt x="644" y="103"/>
                        <a:pt x="698" y="164"/>
                        <a:pt x="764" y="217"/>
                      </a:cubicBezTo>
                      <a:cubicBezTo>
                        <a:pt x="830" y="270"/>
                        <a:pt x="922" y="349"/>
                        <a:pt x="981" y="385"/>
                      </a:cubicBezTo>
                      <a:cubicBezTo>
                        <a:pt x="1040" y="421"/>
                        <a:pt x="1070" y="428"/>
                        <a:pt x="1116" y="430"/>
                      </a:cubicBezTo>
                      <a:cubicBezTo>
                        <a:pt x="1162" y="432"/>
                        <a:pt x="1210" y="421"/>
                        <a:pt x="1258" y="397"/>
                      </a:cubicBezTo>
                      <a:cubicBezTo>
                        <a:pt x="1306" y="373"/>
                        <a:pt x="1361" y="318"/>
                        <a:pt x="1401" y="286"/>
                      </a:cubicBezTo>
                      <a:cubicBezTo>
                        <a:pt x="1441" y="254"/>
                        <a:pt x="1461" y="239"/>
                        <a:pt x="1500" y="205"/>
                      </a:cubicBezTo>
                      <a:cubicBezTo>
                        <a:pt x="1539" y="171"/>
                        <a:pt x="1587" y="114"/>
                        <a:pt x="1638" y="82"/>
                      </a:cubicBezTo>
                      <a:cubicBezTo>
                        <a:pt x="1689" y="50"/>
                        <a:pt x="1761" y="22"/>
                        <a:pt x="1809" y="13"/>
                      </a:cubicBezTo>
                      <a:cubicBezTo>
                        <a:pt x="1857" y="4"/>
                        <a:pt x="1898" y="21"/>
                        <a:pt x="1926" y="28"/>
                      </a:cubicBezTo>
                      <a:cubicBezTo>
                        <a:pt x="1954" y="35"/>
                        <a:pt x="1967" y="47"/>
                        <a:pt x="1977" y="52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48" y="960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u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50926" name="Group 14"/>
          <p:cNvGrpSpPr>
            <a:grpSpLocks/>
          </p:cNvGrpSpPr>
          <p:nvPr/>
        </p:nvGrpSpPr>
        <p:grpSpPr bwMode="auto">
          <a:xfrm>
            <a:off x="622300" y="4329113"/>
            <a:ext cx="2909888" cy="1917700"/>
            <a:chOff x="807" y="1344"/>
            <a:chExt cx="1833" cy="1208"/>
          </a:xfrm>
        </p:grpSpPr>
        <p:sp>
          <p:nvSpPr>
            <p:cNvPr id="550927" name="Freeform 15"/>
            <p:cNvSpPr>
              <a:spLocks/>
            </p:cNvSpPr>
            <p:nvPr/>
          </p:nvSpPr>
          <p:spPr bwMode="auto">
            <a:xfrm flipV="1">
              <a:off x="1776" y="1632"/>
              <a:ext cx="864" cy="912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8" name="Freeform 16"/>
            <p:cNvSpPr>
              <a:spLocks/>
            </p:cNvSpPr>
            <p:nvPr/>
          </p:nvSpPr>
          <p:spPr bwMode="auto">
            <a:xfrm>
              <a:off x="807" y="1632"/>
              <a:ext cx="969" cy="920"/>
            </a:xfrm>
            <a:custGeom>
              <a:avLst/>
              <a:gdLst>
                <a:gd name="T0" fmla="*/ 0 w 969"/>
                <a:gd name="T1" fmla="*/ 498 h 920"/>
                <a:gd name="T2" fmla="*/ 72 w 969"/>
                <a:gd name="T3" fmla="*/ 702 h 920"/>
                <a:gd name="T4" fmla="*/ 129 w 969"/>
                <a:gd name="T5" fmla="*/ 834 h 920"/>
                <a:gd name="T6" fmla="*/ 137 w 969"/>
                <a:gd name="T7" fmla="*/ 858 h 920"/>
                <a:gd name="T8" fmla="*/ 193 w 969"/>
                <a:gd name="T9" fmla="*/ 912 h 920"/>
                <a:gd name="T10" fmla="*/ 263 w 969"/>
                <a:gd name="T11" fmla="*/ 847 h 920"/>
                <a:gd name="T12" fmla="*/ 333 w 969"/>
                <a:gd name="T13" fmla="*/ 655 h 920"/>
                <a:gd name="T14" fmla="*/ 385 w 969"/>
                <a:gd name="T15" fmla="*/ 462 h 920"/>
                <a:gd name="T16" fmla="*/ 444 w 969"/>
                <a:gd name="T17" fmla="*/ 253 h 920"/>
                <a:gd name="T18" fmla="*/ 502 w 969"/>
                <a:gd name="T19" fmla="*/ 85 h 920"/>
                <a:gd name="T20" fmla="*/ 582 w 969"/>
                <a:gd name="T21" fmla="*/ 6 h 920"/>
                <a:gd name="T22" fmla="*/ 668 w 969"/>
                <a:gd name="T23" fmla="*/ 127 h 920"/>
                <a:gd name="T24" fmla="*/ 766 w 969"/>
                <a:gd name="T25" fmla="*/ 449 h 920"/>
                <a:gd name="T26" fmla="*/ 811 w 969"/>
                <a:gd name="T27" fmla="*/ 622 h 920"/>
                <a:gd name="T28" fmla="*/ 891 w 969"/>
                <a:gd name="T29" fmla="*/ 843 h 920"/>
                <a:gd name="T30" fmla="*/ 957 w 969"/>
                <a:gd name="T31" fmla="*/ 909 h 920"/>
                <a:gd name="T32" fmla="*/ 960 w 969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9" h="920">
                  <a:moveTo>
                    <a:pt x="0" y="498"/>
                  </a:moveTo>
                  <a:cubicBezTo>
                    <a:pt x="12" y="532"/>
                    <a:pt x="51" y="646"/>
                    <a:pt x="72" y="702"/>
                  </a:cubicBezTo>
                  <a:cubicBezTo>
                    <a:pt x="93" y="758"/>
                    <a:pt x="118" y="808"/>
                    <a:pt x="129" y="834"/>
                  </a:cubicBezTo>
                  <a:cubicBezTo>
                    <a:pt x="140" y="860"/>
                    <a:pt x="126" y="845"/>
                    <a:pt x="137" y="858"/>
                  </a:cubicBezTo>
                  <a:cubicBezTo>
                    <a:pt x="148" y="871"/>
                    <a:pt x="172" y="914"/>
                    <a:pt x="193" y="912"/>
                  </a:cubicBezTo>
                  <a:cubicBezTo>
                    <a:pt x="214" y="909"/>
                    <a:pt x="239" y="889"/>
                    <a:pt x="263" y="847"/>
                  </a:cubicBezTo>
                  <a:cubicBezTo>
                    <a:pt x="286" y="803"/>
                    <a:pt x="312" y="719"/>
                    <a:pt x="333" y="655"/>
                  </a:cubicBezTo>
                  <a:cubicBezTo>
                    <a:pt x="352" y="592"/>
                    <a:pt x="366" y="529"/>
                    <a:pt x="385" y="462"/>
                  </a:cubicBezTo>
                  <a:cubicBezTo>
                    <a:pt x="404" y="395"/>
                    <a:pt x="424" y="316"/>
                    <a:pt x="444" y="253"/>
                  </a:cubicBezTo>
                  <a:cubicBezTo>
                    <a:pt x="464" y="190"/>
                    <a:pt x="479" y="126"/>
                    <a:pt x="502" y="85"/>
                  </a:cubicBezTo>
                  <a:cubicBezTo>
                    <a:pt x="525" y="43"/>
                    <a:pt x="554" y="0"/>
                    <a:pt x="582" y="6"/>
                  </a:cubicBezTo>
                  <a:cubicBezTo>
                    <a:pt x="610" y="14"/>
                    <a:pt x="637" y="54"/>
                    <a:pt x="668" y="127"/>
                  </a:cubicBezTo>
                  <a:cubicBezTo>
                    <a:pt x="699" y="201"/>
                    <a:pt x="742" y="366"/>
                    <a:pt x="766" y="449"/>
                  </a:cubicBezTo>
                  <a:cubicBezTo>
                    <a:pt x="790" y="531"/>
                    <a:pt x="791" y="557"/>
                    <a:pt x="811" y="622"/>
                  </a:cubicBezTo>
                  <a:cubicBezTo>
                    <a:pt x="832" y="688"/>
                    <a:pt x="867" y="795"/>
                    <a:pt x="891" y="843"/>
                  </a:cubicBezTo>
                  <a:cubicBezTo>
                    <a:pt x="915" y="891"/>
                    <a:pt x="945" y="899"/>
                    <a:pt x="957" y="909"/>
                  </a:cubicBezTo>
                  <a:cubicBezTo>
                    <a:pt x="969" y="920"/>
                    <a:pt x="960" y="906"/>
                    <a:pt x="960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9" name="Text Box 17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0930" name="Text Box 18"/>
          <p:cNvSpPr txBox="1">
            <a:spLocks noChangeArrowheads="1"/>
          </p:cNvSpPr>
          <p:nvPr/>
        </p:nvSpPr>
        <p:spPr bwMode="auto">
          <a:xfrm>
            <a:off x="296862" y="3249613"/>
            <a:ext cx="4024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anose="02020603050405020304" pitchFamily="18" charset="0"/>
              </a:rPr>
              <a:t>纯电感  </a:t>
            </a:r>
            <a:r>
              <a:rPr kumimoji="1"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90°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jL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kumimoji="1"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50931" name="Text Box 19"/>
          <p:cNvSpPr txBox="1">
            <a:spLocks noChangeArrowheads="1"/>
          </p:cNvSpPr>
          <p:nvPr/>
        </p:nvSpPr>
        <p:spPr bwMode="auto">
          <a:xfrm>
            <a:off x="5067300" y="3249613"/>
            <a:ext cx="4216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纯电容  </a:t>
            </a:r>
            <a:r>
              <a:rPr kumimoji="1"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90°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1/</a:t>
            </a:r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jC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kumimoji="1"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550932" name="Group 20"/>
          <p:cNvGrpSpPr>
            <a:grpSpLocks/>
          </p:cNvGrpSpPr>
          <p:nvPr/>
        </p:nvGrpSpPr>
        <p:grpSpPr bwMode="auto">
          <a:xfrm>
            <a:off x="4706938" y="4149725"/>
            <a:ext cx="4146550" cy="2295525"/>
            <a:chOff x="2958" y="720"/>
            <a:chExt cx="2612" cy="1446"/>
          </a:xfrm>
        </p:grpSpPr>
        <p:sp>
          <p:nvSpPr>
            <p:cNvPr id="550933" name="Text Box 21"/>
            <p:cNvSpPr txBox="1">
              <a:spLocks noChangeArrowheads="1"/>
            </p:cNvSpPr>
            <p:nvPr/>
          </p:nvSpPr>
          <p:spPr bwMode="auto">
            <a:xfrm>
              <a:off x="5268" y="1344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550934" name="Group 22"/>
            <p:cNvGrpSpPr>
              <a:grpSpLocks/>
            </p:cNvGrpSpPr>
            <p:nvPr/>
          </p:nvGrpSpPr>
          <p:grpSpPr bwMode="auto">
            <a:xfrm>
              <a:off x="2958" y="720"/>
              <a:ext cx="2592" cy="1446"/>
              <a:chOff x="2958" y="720"/>
              <a:chExt cx="2592" cy="1446"/>
            </a:xfrm>
          </p:grpSpPr>
          <p:sp>
            <p:nvSpPr>
              <p:cNvPr id="550935" name="Freeform 23"/>
              <p:cNvSpPr>
                <a:spLocks/>
              </p:cNvSpPr>
              <p:nvPr/>
            </p:nvSpPr>
            <p:spPr bwMode="auto">
              <a:xfrm>
                <a:off x="3225" y="1343"/>
                <a:ext cx="2238" cy="453"/>
              </a:xfrm>
              <a:custGeom>
                <a:avLst/>
                <a:gdLst>
                  <a:gd name="T0" fmla="*/ 0 w 2238"/>
                  <a:gd name="T1" fmla="*/ 445 h 453"/>
                  <a:gd name="T2" fmla="*/ 204 w 2238"/>
                  <a:gd name="T3" fmla="*/ 373 h 453"/>
                  <a:gd name="T4" fmla="*/ 396 w 2238"/>
                  <a:gd name="T5" fmla="*/ 235 h 453"/>
                  <a:gd name="T6" fmla="*/ 522 w 2238"/>
                  <a:gd name="T7" fmla="*/ 115 h 453"/>
                  <a:gd name="T8" fmla="*/ 606 w 2238"/>
                  <a:gd name="T9" fmla="*/ 37 h 453"/>
                  <a:gd name="T10" fmla="*/ 750 w 2238"/>
                  <a:gd name="T11" fmla="*/ 1 h 453"/>
                  <a:gd name="T12" fmla="*/ 876 w 2238"/>
                  <a:gd name="T13" fmla="*/ 43 h 453"/>
                  <a:gd name="T14" fmla="*/ 978 w 2238"/>
                  <a:gd name="T15" fmla="*/ 121 h 453"/>
                  <a:gd name="T16" fmla="*/ 1074 w 2238"/>
                  <a:gd name="T17" fmla="*/ 217 h 453"/>
                  <a:gd name="T18" fmla="*/ 1233 w 2238"/>
                  <a:gd name="T19" fmla="*/ 329 h 453"/>
                  <a:gd name="T20" fmla="*/ 1344 w 2238"/>
                  <a:gd name="T21" fmla="*/ 412 h 453"/>
                  <a:gd name="T22" fmla="*/ 1498 w 2238"/>
                  <a:gd name="T23" fmla="*/ 450 h 453"/>
                  <a:gd name="T24" fmla="*/ 1663 w 2238"/>
                  <a:gd name="T25" fmla="*/ 390 h 453"/>
                  <a:gd name="T26" fmla="*/ 1851 w 2238"/>
                  <a:gd name="T27" fmla="*/ 232 h 453"/>
                  <a:gd name="T28" fmla="*/ 1938 w 2238"/>
                  <a:gd name="T29" fmla="*/ 147 h 453"/>
                  <a:gd name="T30" fmla="*/ 2090 w 2238"/>
                  <a:gd name="T31" fmla="*/ 38 h 453"/>
                  <a:gd name="T32" fmla="*/ 2216 w 2238"/>
                  <a:gd name="T33" fmla="*/ 6 h 453"/>
                  <a:gd name="T34" fmla="*/ 2223 w 2238"/>
                  <a:gd name="T35" fmla="*/ 8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38" h="453">
                    <a:moveTo>
                      <a:pt x="0" y="445"/>
                    </a:moveTo>
                    <a:cubicBezTo>
                      <a:pt x="34" y="434"/>
                      <a:pt x="138" y="408"/>
                      <a:pt x="204" y="373"/>
                    </a:cubicBezTo>
                    <a:cubicBezTo>
                      <a:pt x="270" y="338"/>
                      <a:pt x="343" y="278"/>
                      <a:pt x="396" y="235"/>
                    </a:cubicBezTo>
                    <a:cubicBezTo>
                      <a:pt x="449" y="192"/>
                      <a:pt x="487" y="148"/>
                      <a:pt x="522" y="115"/>
                    </a:cubicBezTo>
                    <a:cubicBezTo>
                      <a:pt x="557" y="82"/>
                      <a:pt x="568" y="56"/>
                      <a:pt x="606" y="37"/>
                    </a:cubicBezTo>
                    <a:cubicBezTo>
                      <a:pt x="644" y="18"/>
                      <a:pt x="705" y="0"/>
                      <a:pt x="750" y="1"/>
                    </a:cubicBezTo>
                    <a:cubicBezTo>
                      <a:pt x="795" y="2"/>
                      <a:pt x="838" y="23"/>
                      <a:pt x="876" y="43"/>
                    </a:cubicBezTo>
                    <a:cubicBezTo>
                      <a:pt x="914" y="63"/>
                      <a:pt x="945" y="92"/>
                      <a:pt x="978" y="121"/>
                    </a:cubicBezTo>
                    <a:cubicBezTo>
                      <a:pt x="1011" y="150"/>
                      <a:pt x="1031" y="182"/>
                      <a:pt x="1074" y="217"/>
                    </a:cubicBezTo>
                    <a:cubicBezTo>
                      <a:pt x="1117" y="252"/>
                      <a:pt x="1188" y="296"/>
                      <a:pt x="1233" y="329"/>
                    </a:cubicBezTo>
                    <a:cubicBezTo>
                      <a:pt x="1278" y="362"/>
                      <a:pt x="1300" y="391"/>
                      <a:pt x="1344" y="412"/>
                    </a:cubicBezTo>
                    <a:cubicBezTo>
                      <a:pt x="1388" y="432"/>
                      <a:pt x="1445" y="453"/>
                      <a:pt x="1498" y="450"/>
                    </a:cubicBezTo>
                    <a:cubicBezTo>
                      <a:pt x="1552" y="446"/>
                      <a:pt x="1604" y="427"/>
                      <a:pt x="1663" y="390"/>
                    </a:cubicBezTo>
                    <a:cubicBezTo>
                      <a:pt x="1722" y="354"/>
                      <a:pt x="1805" y="273"/>
                      <a:pt x="1851" y="232"/>
                    </a:cubicBezTo>
                    <a:cubicBezTo>
                      <a:pt x="1896" y="192"/>
                      <a:pt x="1899" y="179"/>
                      <a:pt x="1938" y="147"/>
                    </a:cubicBezTo>
                    <a:cubicBezTo>
                      <a:pt x="1978" y="115"/>
                      <a:pt x="2044" y="62"/>
                      <a:pt x="2090" y="38"/>
                    </a:cubicBezTo>
                    <a:cubicBezTo>
                      <a:pt x="2136" y="14"/>
                      <a:pt x="2194" y="11"/>
                      <a:pt x="2216" y="6"/>
                    </a:cubicBezTo>
                    <a:cubicBezTo>
                      <a:pt x="2238" y="1"/>
                      <a:pt x="2222" y="8"/>
                      <a:pt x="2223" y="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50936" name="Group 24"/>
              <p:cNvGrpSpPr>
                <a:grpSpLocks/>
              </p:cNvGrpSpPr>
              <p:nvPr/>
            </p:nvGrpSpPr>
            <p:grpSpPr bwMode="auto">
              <a:xfrm>
                <a:off x="2958" y="720"/>
                <a:ext cx="2592" cy="1446"/>
                <a:chOff x="192" y="522"/>
                <a:chExt cx="2592" cy="1446"/>
              </a:xfrm>
            </p:grpSpPr>
            <p:sp>
              <p:nvSpPr>
                <p:cNvPr id="550937" name="Freeform 25"/>
                <p:cNvSpPr>
                  <a:spLocks/>
                </p:cNvSpPr>
                <p:nvPr/>
              </p:nvSpPr>
              <p:spPr bwMode="auto">
                <a:xfrm>
                  <a:off x="456" y="522"/>
                  <a:ext cx="1" cy="1446"/>
                </a:xfrm>
                <a:custGeom>
                  <a:avLst/>
                  <a:gdLst>
                    <a:gd name="T0" fmla="*/ 0 w 1"/>
                    <a:gd name="T1" fmla="*/ 1446 h 1446"/>
                    <a:gd name="T2" fmla="*/ 0 w 1"/>
                    <a:gd name="T3" fmla="*/ 0 h 1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446">
                      <a:moveTo>
                        <a:pt x="0" y="14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3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64" y="1406"/>
                  <a:ext cx="2429" cy="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3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35" y="1403"/>
                  <a:ext cx="34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>
                    <a:spcBef>
                      <a:spcPct val="0"/>
                    </a:spcBef>
                  </a:pPr>
                  <a:r>
                    <a:rPr kumimoji="1" lang="en-US" altLang="zh-CN" sz="2400" b="1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5509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550941" name="Group 29"/>
              <p:cNvGrpSpPr>
                <a:grpSpLocks/>
              </p:cNvGrpSpPr>
              <p:nvPr/>
            </p:nvGrpSpPr>
            <p:grpSpPr bwMode="auto">
              <a:xfrm>
                <a:off x="3198" y="1152"/>
                <a:ext cx="2191" cy="768"/>
                <a:chOff x="432" y="960"/>
                <a:chExt cx="2191" cy="768"/>
              </a:xfrm>
            </p:grpSpPr>
            <p:sp>
              <p:nvSpPr>
                <p:cNvPr id="550942" name="Freeform 30"/>
                <p:cNvSpPr>
                  <a:spLocks/>
                </p:cNvSpPr>
                <p:nvPr/>
              </p:nvSpPr>
              <p:spPr bwMode="auto">
                <a:xfrm>
                  <a:off x="432" y="1056"/>
                  <a:ext cx="2016" cy="672"/>
                </a:xfrm>
                <a:custGeom>
                  <a:avLst/>
                  <a:gdLst>
                    <a:gd name="T0" fmla="*/ 24 w 1977"/>
                    <a:gd name="T1" fmla="*/ 217 h 432"/>
                    <a:gd name="T2" fmla="*/ 30 w 1977"/>
                    <a:gd name="T3" fmla="*/ 217 h 432"/>
                    <a:gd name="T4" fmla="*/ 33 w 1977"/>
                    <a:gd name="T5" fmla="*/ 215 h 432"/>
                    <a:gd name="T6" fmla="*/ 231 w 1977"/>
                    <a:gd name="T7" fmla="*/ 53 h 432"/>
                    <a:gd name="T8" fmla="*/ 411 w 1977"/>
                    <a:gd name="T9" fmla="*/ 2 h 432"/>
                    <a:gd name="T10" fmla="*/ 586 w 1977"/>
                    <a:gd name="T11" fmla="*/ 67 h 432"/>
                    <a:gd name="T12" fmla="*/ 764 w 1977"/>
                    <a:gd name="T13" fmla="*/ 217 h 432"/>
                    <a:gd name="T14" fmla="*/ 981 w 1977"/>
                    <a:gd name="T15" fmla="*/ 385 h 432"/>
                    <a:gd name="T16" fmla="*/ 1116 w 1977"/>
                    <a:gd name="T17" fmla="*/ 430 h 432"/>
                    <a:gd name="T18" fmla="*/ 1258 w 1977"/>
                    <a:gd name="T19" fmla="*/ 397 h 432"/>
                    <a:gd name="T20" fmla="*/ 1401 w 1977"/>
                    <a:gd name="T21" fmla="*/ 286 h 432"/>
                    <a:gd name="T22" fmla="*/ 1500 w 1977"/>
                    <a:gd name="T23" fmla="*/ 205 h 432"/>
                    <a:gd name="T24" fmla="*/ 1638 w 1977"/>
                    <a:gd name="T25" fmla="*/ 82 h 432"/>
                    <a:gd name="T26" fmla="*/ 1809 w 1977"/>
                    <a:gd name="T27" fmla="*/ 13 h 432"/>
                    <a:gd name="T28" fmla="*/ 1926 w 1977"/>
                    <a:gd name="T29" fmla="*/ 28 h 432"/>
                    <a:gd name="T30" fmla="*/ 1977 w 1977"/>
                    <a:gd name="T31" fmla="*/ 5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77" h="432">
                      <a:moveTo>
                        <a:pt x="24" y="217"/>
                      </a:moveTo>
                      <a:cubicBezTo>
                        <a:pt x="24" y="217"/>
                        <a:pt x="29" y="217"/>
                        <a:pt x="30" y="217"/>
                      </a:cubicBezTo>
                      <a:cubicBezTo>
                        <a:pt x="31" y="217"/>
                        <a:pt x="0" y="242"/>
                        <a:pt x="33" y="215"/>
                      </a:cubicBezTo>
                      <a:cubicBezTo>
                        <a:pt x="66" y="188"/>
                        <a:pt x="168" y="88"/>
                        <a:pt x="231" y="53"/>
                      </a:cubicBezTo>
                      <a:cubicBezTo>
                        <a:pt x="294" y="18"/>
                        <a:pt x="352" y="0"/>
                        <a:pt x="411" y="2"/>
                      </a:cubicBezTo>
                      <a:cubicBezTo>
                        <a:pt x="470" y="5"/>
                        <a:pt x="528" y="31"/>
                        <a:pt x="586" y="67"/>
                      </a:cubicBezTo>
                      <a:cubicBezTo>
                        <a:pt x="644" y="103"/>
                        <a:pt x="698" y="164"/>
                        <a:pt x="764" y="217"/>
                      </a:cubicBezTo>
                      <a:cubicBezTo>
                        <a:pt x="830" y="270"/>
                        <a:pt x="922" y="349"/>
                        <a:pt x="981" y="385"/>
                      </a:cubicBezTo>
                      <a:cubicBezTo>
                        <a:pt x="1040" y="421"/>
                        <a:pt x="1070" y="428"/>
                        <a:pt x="1116" y="430"/>
                      </a:cubicBezTo>
                      <a:cubicBezTo>
                        <a:pt x="1162" y="432"/>
                        <a:pt x="1210" y="421"/>
                        <a:pt x="1258" y="397"/>
                      </a:cubicBezTo>
                      <a:cubicBezTo>
                        <a:pt x="1306" y="373"/>
                        <a:pt x="1361" y="318"/>
                        <a:pt x="1401" y="286"/>
                      </a:cubicBezTo>
                      <a:cubicBezTo>
                        <a:pt x="1441" y="254"/>
                        <a:pt x="1461" y="239"/>
                        <a:pt x="1500" y="205"/>
                      </a:cubicBezTo>
                      <a:cubicBezTo>
                        <a:pt x="1539" y="171"/>
                        <a:pt x="1587" y="114"/>
                        <a:pt x="1638" y="82"/>
                      </a:cubicBezTo>
                      <a:cubicBezTo>
                        <a:pt x="1689" y="50"/>
                        <a:pt x="1761" y="22"/>
                        <a:pt x="1809" y="13"/>
                      </a:cubicBezTo>
                      <a:cubicBezTo>
                        <a:pt x="1857" y="4"/>
                        <a:pt x="1898" y="21"/>
                        <a:pt x="1926" y="28"/>
                      </a:cubicBezTo>
                      <a:cubicBezTo>
                        <a:pt x="1954" y="35"/>
                        <a:pt x="1967" y="47"/>
                        <a:pt x="1977" y="52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448" y="960"/>
                  <a:ext cx="175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i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50944" name="Group 32"/>
          <p:cNvGrpSpPr>
            <a:grpSpLocks/>
          </p:cNvGrpSpPr>
          <p:nvPr/>
        </p:nvGrpSpPr>
        <p:grpSpPr bwMode="auto">
          <a:xfrm>
            <a:off x="5124450" y="4306888"/>
            <a:ext cx="2909888" cy="1917700"/>
            <a:chOff x="807" y="1344"/>
            <a:chExt cx="1833" cy="1208"/>
          </a:xfrm>
        </p:grpSpPr>
        <p:sp>
          <p:nvSpPr>
            <p:cNvPr id="550945" name="Freeform 33"/>
            <p:cNvSpPr>
              <a:spLocks/>
            </p:cNvSpPr>
            <p:nvPr/>
          </p:nvSpPr>
          <p:spPr bwMode="auto">
            <a:xfrm flipV="1">
              <a:off x="1776" y="1632"/>
              <a:ext cx="864" cy="912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46" name="Freeform 34"/>
            <p:cNvSpPr>
              <a:spLocks/>
            </p:cNvSpPr>
            <p:nvPr/>
          </p:nvSpPr>
          <p:spPr bwMode="auto">
            <a:xfrm>
              <a:off x="807" y="1632"/>
              <a:ext cx="969" cy="920"/>
            </a:xfrm>
            <a:custGeom>
              <a:avLst/>
              <a:gdLst>
                <a:gd name="T0" fmla="*/ 0 w 969"/>
                <a:gd name="T1" fmla="*/ 498 h 920"/>
                <a:gd name="T2" fmla="*/ 72 w 969"/>
                <a:gd name="T3" fmla="*/ 702 h 920"/>
                <a:gd name="T4" fmla="*/ 129 w 969"/>
                <a:gd name="T5" fmla="*/ 834 h 920"/>
                <a:gd name="T6" fmla="*/ 137 w 969"/>
                <a:gd name="T7" fmla="*/ 858 h 920"/>
                <a:gd name="T8" fmla="*/ 193 w 969"/>
                <a:gd name="T9" fmla="*/ 912 h 920"/>
                <a:gd name="T10" fmla="*/ 263 w 969"/>
                <a:gd name="T11" fmla="*/ 847 h 920"/>
                <a:gd name="T12" fmla="*/ 333 w 969"/>
                <a:gd name="T13" fmla="*/ 655 h 920"/>
                <a:gd name="T14" fmla="*/ 385 w 969"/>
                <a:gd name="T15" fmla="*/ 462 h 920"/>
                <a:gd name="T16" fmla="*/ 444 w 969"/>
                <a:gd name="T17" fmla="*/ 253 h 920"/>
                <a:gd name="T18" fmla="*/ 502 w 969"/>
                <a:gd name="T19" fmla="*/ 85 h 920"/>
                <a:gd name="T20" fmla="*/ 582 w 969"/>
                <a:gd name="T21" fmla="*/ 6 h 920"/>
                <a:gd name="T22" fmla="*/ 668 w 969"/>
                <a:gd name="T23" fmla="*/ 127 h 920"/>
                <a:gd name="T24" fmla="*/ 766 w 969"/>
                <a:gd name="T25" fmla="*/ 449 h 920"/>
                <a:gd name="T26" fmla="*/ 811 w 969"/>
                <a:gd name="T27" fmla="*/ 622 h 920"/>
                <a:gd name="T28" fmla="*/ 891 w 969"/>
                <a:gd name="T29" fmla="*/ 843 h 920"/>
                <a:gd name="T30" fmla="*/ 957 w 969"/>
                <a:gd name="T31" fmla="*/ 909 h 920"/>
                <a:gd name="T32" fmla="*/ 960 w 969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9" h="920">
                  <a:moveTo>
                    <a:pt x="0" y="498"/>
                  </a:moveTo>
                  <a:cubicBezTo>
                    <a:pt x="12" y="532"/>
                    <a:pt x="51" y="646"/>
                    <a:pt x="72" y="702"/>
                  </a:cubicBezTo>
                  <a:cubicBezTo>
                    <a:pt x="93" y="758"/>
                    <a:pt x="118" y="808"/>
                    <a:pt x="129" y="834"/>
                  </a:cubicBezTo>
                  <a:cubicBezTo>
                    <a:pt x="140" y="860"/>
                    <a:pt x="126" y="845"/>
                    <a:pt x="137" y="858"/>
                  </a:cubicBezTo>
                  <a:cubicBezTo>
                    <a:pt x="148" y="871"/>
                    <a:pt x="172" y="914"/>
                    <a:pt x="193" y="912"/>
                  </a:cubicBezTo>
                  <a:cubicBezTo>
                    <a:pt x="214" y="909"/>
                    <a:pt x="239" y="889"/>
                    <a:pt x="263" y="847"/>
                  </a:cubicBezTo>
                  <a:cubicBezTo>
                    <a:pt x="286" y="803"/>
                    <a:pt x="312" y="719"/>
                    <a:pt x="333" y="655"/>
                  </a:cubicBezTo>
                  <a:cubicBezTo>
                    <a:pt x="352" y="592"/>
                    <a:pt x="366" y="529"/>
                    <a:pt x="385" y="462"/>
                  </a:cubicBezTo>
                  <a:cubicBezTo>
                    <a:pt x="404" y="395"/>
                    <a:pt x="424" y="316"/>
                    <a:pt x="444" y="253"/>
                  </a:cubicBezTo>
                  <a:cubicBezTo>
                    <a:pt x="464" y="190"/>
                    <a:pt x="479" y="126"/>
                    <a:pt x="502" y="85"/>
                  </a:cubicBezTo>
                  <a:cubicBezTo>
                    <a:pt x="525" y="43"/>
                    <a:pt x="554" y="0"/>
                    <a:pt x="582" y="6"/>
                  </a:cubicBezTo>
                  <a:cubicBezTo>
                    <a:pt x="610" y="14"/>
                    <a:pt x="637" y="54"/>
                    <a:pt x="668" y="127"/>
                  </a:cubicBezTo>
                  <a:cubicBezTo>
                    <a:pt x="699" y="201"/>
                    <a:pt x="742" y="366"/>
                    <a:pt x="766" y="449"/>
                  </a:cubicBezTo>
                  <a:cubicBezTo>
                    <a:pt x="790" y="531"/>
                    <a:pt x="791" y="557"/>
                    <a:pt x="811" y="622"/>
                  </a:cubicBezTo>
                  <a:cubicBezTo>
                    <a:pt x="832" y="688"/>
                    <a:pt x="867" y="795"/>
                    <a:pt x="891" y="843"/>
                  </a:cubicBezTo>
                  <a:cubicBezTo>
                    <a:pt x="915" y="891"/>
                    <a:pt x="945" y="899"/>
                    <a:pt x="957" y="909"/>
                  </a:cubicBezTo>
                  <a:cubicBezTo>
                    <a:pt x="969" y="920"/>
                    <a:pt x="960" y="906"/>
                    <a:pt x="960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47" name="Text Box 35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0948" name="Text Box 36"/>
          <p:cNvSpPr txBox="1">
            <a:spLocks noChangeArrowheads="1"/>
          </p:cNvSpPr>
          <p:nvPr/>
        </p:nvSpPr>
        <p:spPr bwMode="auto">
          <a:xfrm>
            <a:off x="2322513" y="3833813"/>
            <a:ext cx="2173287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cos90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0</a:t>
            </a:r>
          </a:p>
        </p:txBody>
      </p:sp>
      <p:sp>
        <p:nvSpPr>
          <p:cNvPr id="550949" name="Text Box 37"/>
          <p:cNvSpPr txBox="1">
            <a:spLocks noChangeArrowheads="1"/>
          </p:cNvSpPr>
          <p:nvPr/>
        </p:nvSpPr>
        <p:spPr bwMode="auto">
          <a:xfrm>
            <a:off x="6507163" y="3833813"/>
            <a:ext cx="2478087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UI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(-90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)=0</a:t>
            </a:r>
          </a:p>
        </p:txBody>
      </p:sp>
      <p:sp>
        <p:nvSpPr>
          <p:cNvPr id="550950" name="Text Box 38"/>
          <p:cNvSpPr txBox="1">
            <a:spLocks noChangeArrowheads="1"/>
          </p:cNvSpPr>
          <p:nvPr/>
        </p:nvSpPr>
        <p:spPr bwMode="auto">
          <a:xfrm>
            <a:off x="431800" y="233363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anose="02020603050405020304" pitchFamily="18" charset="0"/>
              </a:rPr>
              <a:t>纯电阻  </a:t>
            </a:r>
            <a:r>
              <a:rPr kumimoji="1"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0°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0951" name="Object 39"/>
          <p:cNvGraphicFramePr>
            <a:graphicFrameLocks noChangeAspect="1"/>
          </p:cNvGraphicFramePr>
          <p:nvPr/>
        </p:nvGraphicFramePr>
        <p:xfrm>
          <a:off x="3716338" y="279400"/>
          <a:ext cx="45942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公式" r:id="rId4" imgW="2120760" imgH="228600" progId="Equation.3">
                  <p:embed/>
                </p:oleObj>
              </mc:Choice>
              <mc:Fallback>
                <p:oleObj name="公式" r:id="rId4" imgW="2120760" imgH="228600" progId="Equation.3">
                  <p:embed/>
                  <p:pic>
                    <p:nvPicPr>
                      <p:cNvPr id="5509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279400"/>
                        <a:ext cx="4594225" cy="4968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0952" name="Group 40"/>
          <p:cNvGrpSpPr>
            <a:grpSpLocks/>
          </p:cNvGrpSpPr>
          <p:nvPr/>
        </p:nvGrpSpPr>
        <p:grpSpPr bwMode="auto">
          <a:xfrm>
            <a:off x="250825" y="863600"/>
            <a:ext cx="4114800" cy="2295525"/>
            <a:chOff x="672" y="2586"/>
            <a:chExt cx="2592" cy="1446"/>
          </a:xfrm>
        </p:grpSpPr>
        <p:sp>
          <p:nvSpPr>
            <p:cNvPr id="550953" name="Freeform 41"/>
            <p:cNvSpPr>
              <a:spLocks/>
            </p:cNvSpPr>
            <p:nvPr/>
          </p:nvSpPr>
          <p:spPr bwMode="auto">
            <a:xfrm>
              <a:off x="936" y="3211"/>
              <a:ext cx="1878" cy="454"/>
            </a:xfrm>
            <a:custGeom>
              <a:avLst/>
              <a:gdLst>
                <a:gd name="T0" fmla="*/ 0 w 1878"/>
                <a:gd name="T1" fmla="*/ 257 h 454"/>
                <a:gd name="T2" fmla="*/ 144 w 1878"/>
                <a:gd name="T3" fmla="*/ 143 h 454"/>
                <a:gd name="T4" fmla="*/ 234 w 1878"/>
                <a:gd name="T5" fmla="*/ 53 h 454"/>
                <a:gd name="T6" fmla="*/ 384 w 1878"/>
                <a:gd name="T7" fmla="*/ 5 h 454"/>
                <a:gd name="T8" fmla="*/ 528 w 1878"/>
                <a:gd name="T9" fmla="*/ 59 h 454"/>
                <a:gd name="T10" fmla="*/ 630 w 1878"/>
                <a:gd name="T11" fmla="*/ 143 h 454"/>
                <a:gd name="T12" fmla="*/ 750 w 1878"/>
                <a:gd name="T13" fmla="*/ 257 h 454"/>
                <a:gd name="T14" fmla="*/ 894 w 1878"/>
                <a:gd name="T15" fmla="*/ 359 h 454"/>
                <a:gd name="T16" fmla="*/ 1002 w 1878"/>
                <a:gd name="T17" fmla="*/ 419 h 454"/>
                <a:gd name="T18" fmla="*/ 1138 w 1878"/>
                <a:gd name="T19" fmla="*/ 449 h 454"/>
                <a:gd name="T20" fmla="*/ 1303 w 1878"/>
                <a:gd name="T21" fmla="*/ 389 h 454"/>
                <a:gd name="T22" fmla="*/ 1491 w 1878"/>
                <a:gd name="T23" fmla="*/ 231 h 454"/>
                <a:gd name="T24" fmla="*/ 1578 w 1878"/>
                <a:gd name="T25" fmla="*/ 146 h 454"/>
                <a:gd name="T26" fmla="*/ 1730 w 1878"/>
                <a:gd name="T27" fmla="*/ 37 h 454"/>
                <a:gd name="T28" fmla="*/ 1856 w 1878"/>
                <a:gd name="T29" fmla="*/ 5 h 454"/>
                <a:gd name="T30" fmla="*/ 1863 w 1878"/>
                <a:gd name="T31" fmla="*/ 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8" h="454">
                  <a:moveTo>
                    <a:pt x="0" y="257"/>
                  </a:moveTo>
                  <a:cubicBezTo>
                    <a:pt x="24" y="238"/>
                    <a:pt x="105" y="177"/>
                    <a:pt x="144" y="143"/>
                  </a:cubicBezTo>
                  <a:cubicBezTo>
                    <a:pt x="183" y="109"/>
                    <a:pt x="194" y="76"/>
                    <a:pt x="234" y="53"/>
                  </a:cubicBezTo>
                  <a:cubicBezTo>
                    <a:pt x="274" y="30"/>
                    <a:pt x="335" y="4"/>
                    <a:pt x="384" y="5"/>
                  </a:cubicBezTo>
                  <a:cubicBezTo>
                    <a:pt x="433" y="6"/>
                    <a:pt x="487" y="36"/>
                    <a:pt x="528" y="59"/>
                  </a:cubicBezTo>
                  <a:cubicBezTo>
                    <a:pt x="569" y="82"/>
                    <a:pt x="593" y="110"/>
                    <a:pt x="630" y="143"/>
                  </a:cubicBezTo>
                  <a:cubicBezTo>
                    <a:pt x="667" y="176"/>
                    <a:pt x="706" y="221"/>
                    <a:pt x="750" y="257"/>
                  </a:cubicBezTo>
                  <a:cubicBezTo>
                    <a:pt x="794" y="293"/>
                    <a:pt x="852" y="332"/>
                    <a:pt x="894" y="359"/>
                  </a:cubicBezTo>
                  <a:cubicBezTo>
                    <a:pt x="936" y="386"/>
                    <a:pt x="961" y="404"/>
                    <a:pt x="1002" y="419"/>
                  </a:cubicBezTo>
                  <a:cubicBezTo>
                    <a:pt x="1043" y="434"/>
                    <a:pt x="1088" y="454"/>
                    <a:pt x="1138" y="449"/>
                  </a:cubicBezTo>
                  <a:cubicBezTo>
                    <a:pt x="1188" y="444"/>
                    <a:pt x="1244" y="426"/>
                    <a:pt x="1303" y="389"/>
                  </a:cubicBezTo>
                  <a:cubicBezTo>
                    <a:pt x="1362" y="353"/>
                    <a:pt x="1445" y="272"/>
                    <a:pt x="1491" y="231"/>
                  </a:cubicBezTo>
                  <a:cubicBezTo>
                    <a:pt x="1536" y="191"/>
                    <a:pt x="1539" y="178"/>
                    <a:pt x="1578" y="146"/>
                  </a:cubicBezTo>
                  <a:cubicBezTo>
                    <a:pt x="1618" y="114"/>
                    <a:pt x="1684" y="61"/>
                    <a:pt x="1730" y="37"/>
                  </a:cubicBezTo>
                  <a:cubicBezTo>
                    <a:pt x="1776" y="13"/>
                    <a:pt x="1834" y="10"/>
                    <a:pt x="1856" y="5"/>
                  </a:cubicBezTo>
                  <a:cubicBezTo>
                    <a:pt x="1878" y="0"/>
                    <a:pt x="1862" y="7"/>
                    <a:pt x="1863" y="7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50954" name="Group 42"/>
            <p:cNvGrpSpPr>
              <a:grpSpLocks/>
            </p:cNvGrpSpPr>
            <p:nvPr/>
          </p:nvGrpSpPr>
          <p:grpSpPr bwMode="auto">
            <a:xfrm>
              <a:off x="672" y="2586"/>
              <a:ext cx="2592" cy="1446"/>
              <a:chOff x="672" y="2304"/>
              <a:chExt cx="2592" cy="1446"/>
            </a:xfrm>
          </p:grpSpPr>
          <p:sp>
            <p:nvSpPr>
              <p:cNvPr id="550955" name="Text Box 43"/>
              <p:cNvSpPr txBox="1">
                <a:spLocks noChangeArrowheads="1"/>
              </p:cNvSpPr>
              <p:nvPr/>
            </p:nvSpPr>
            <p:spPr bwMode="auto">
              <a:xfrm>
                <a:off x="2688" y="2880"/>
                <a:ext cx="3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400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50956" name="Group 44"/>
              <p:cNvGrpSpPr>
                <a:grpSpLocks/>
              </p:cNvGrpSpPr>
              <p:nvPr/>
            </p:nvGrpSpPr>
            <p:grpSpPr bwMode="auto">
              <a:xfrm>
                <a:off x="672" y="2304"/>
                <a:ext cx="2592" cy="1446"/>
                <a:chOff x="192" y="522"/>
                <a:chExt cx="2592" cy="1446"/>
              </a:xfrm>
            </p:grpSpPr>
            <p:sp>
              <p:nvSpPr>
                <p:cNvPr id="550957" name="Freeform 45"/>
                <p:cNvSpPr>
                  <a:spLocks/>
                </p:cNvSpPr>
                <p:nvPr/>
              </p:nvSpPr>
              <p:spPr bwMode="auto">
                <a:xfrm>
                  <a:off x="456" y="522"/>
                  <a:ext cx="1" cy="1446"/>
                </a:xfrm>
                <a:custGeom>
                  <a:avLst/>
                  <a:gdLst>
                    <a:gd name="T0" fmla="*/ 0 w 1"/>
                    <a:gd name="T1" fmla="*/ 1446 h 1446"/>
                    <a:gd name="T2" fmla="*/ 0 w 1"/>
                    <a:gd name="T3" fmla="*/ 0 h 1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446">
                      <a:moveTo>
                        <a:pt x="0" y="14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5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64" y="1406"/>
                  <a:ext cx="2429" cy="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5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435" y="1403"/>
                  <a:ext cx="34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>
                    <a:spcBef>
                      <a:spcPct val="0"/>
                    </a:spcBef>
                  </a:pPr>
                  <a:r>
                    <a:rPr kumimoji="1" lang="en-US" altLang="zh-CN" sz="2400" b="1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55096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550961" name="Group 49"/>
            <p:cNvGrpSpPr>
              <a:grpSpLocks/>
            </p:cNvGrpSpPr>
            <p:nvPr/>
          </p:nvGrpSpPr>
          <p:grpSpPr bwMode="auto">
            <a:xfrm>
              <a:off x="912" y="3018"/>
              <a:ext cx="2239" cy="768"/>
              <a:chOff x="432" y="960"/>
              <a:chExt cx="2239" cy="768"/>
            </a:xfrm>
          </p:grpSpPr>
          <p:sp>
            <p:nvSpPr>
              <p:cNvPr id="550962" name="Freeform 50"/>
              <p:cNvSpPr>
                <a:spLocks/>
              </p:cNvSpPr>
              <p:nvPr/>
            </p:nvSpPr>
            <p:spPr bwMode="auto">
              <a:xfrm>
                <a:off x="432" y="1056"/>
                <a:ext cx="2016" cy="672"/>
              </a:xfrm>
              <a:custGeom>
                <a:avLst/>
                <a:gdLst>
                  <a:gd name="T0" fmla="*/ 24 w 1977"/>
                  <a:gd name="T1" fmla="*/ 217 h 432"/>
                  <a:gd name="T2" fmla="*/ 30 w 1977"/>
                  <a:gd name="T3" fmla="*/ 217 h 432"/>
                  <a:gd name="T4" fmla="*/ 33 w 1977"/>
                  <a:gd name="T5" fmla="*/ 215 h 432"/>
                  <a:gd name="T6" fmla="*/ 231 w 1977"/>
                  <a:gd name="T7" fmla="*/ 53 h 432"/>
                  <a:gd name="T8" fmla="*/ 411 w 1977"/>
                  <a:gd name="T9" fmla="*/ 2 h 432"/>
                  <a:gd name="T10" fmla="*/ 586 w 1977"/>
                  <a:gd name="T11" fmla="*/ 67 h 432"/>
                  <a:gd name="T12" fmla="*/ 764 w 1977"/>
                  <a:gd name="T13" fmla="*/ 217 h 432"/>
                  <a:gd name="T14" fmla="*/ 981 w 1977"/>
                  <a:gd name="T15" fmla="*/ 385 h 432"/>
                  <a:gd name="T16" fmla="*/ 1116 w 1977"/>
                  <a:gd name="T17" fmla="*/ 430 h 432"/>
                  <a:gd name="T18" fmla="*/ 1258 w 1977"/>
                  <a:gd name="T19" fmla="*/ 397 h 432"/>
                  <a:gd name="T20" fmla="*/ 1401 w 1977"/>
                  <a:gd name="T21" fmla="*/ 286 h 432"/>
                  <a:gd name="T22" fmla="*/ 1500 w 1977"/>
                  <a:gd name="T23" fmla="*/ 205 h 432"/>
                  <a:gd name="T24" fmla="*/ 1638 w 1977"/>
                  <a:gd name="T25" fmla="*/ 82 h 432"/>
                  <a:gd name="T26" fmla="*/ 1809 w 1977"/>
                  <a:gd name="T27" fmla="*/ 13 h 432"/>
                  <a:gd name="T28" fmla="*/ 1926 w 1977"/>
                  <a:gd name="T29" fmla="*/ 28 h 432"/>
                  <a:gd name="T30" fmla="*/ 1977 w 1977"/>
                  <a:gd name="T31" fmla="*/ 5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7" h="432">
                    <a:moveTo>
                      <a:pt x="24" y="217"/>
                    </a:moveTo>
                    <a:cubicBezTo>
                      <a:pt x="24" y="217"/>
                      <a:pt x="29" y="217"/>
                      <a:pt x="30" y="217"/>
                    </a:cubicBezTo>
                    <a:cubicBezTo>
                      <a:pt x="31" y="217"/>
                      <a:pt x="0" y="242"/>
                      <a:pt x="33" y="215"/>
                    </a:cubicBezTo>
                    <a:cubicBezTo>
                      <a:pt x="66" y="188"/>
                      <a:pt x="168" y="88"/>
                      <a:pt x="231" y="53"/>
                    </a:cubicBezTo>
                    <a:cubicBezTo>
                      <a:pt x="294" y="18"/>
                      <a:pt x="352" y="0"/>
                      <a:pt x="411" y="2"/>
                    </a:cubicBezTo>
                    <a:cubicBezTo>
                      <a:pt x="470" y="5"/>
                      <a:pt x="528" y="31"/>
                      <a:pt x="586" y="67"/>
                    </a:cubicBezTo>
                    <a:cubicBezTo>
                      <a:pt x="644" y="103"/>
                      <a:pt x="698" y="164"/>
                      <a:pt x="764" y="217"/>
                    </a:cubicBezTo>
                    <a:cubicBezTo>
                      <a:pt x="830" y="270"/>
                      <a:pt x="922" y="349"/>
                      <a:pt x="981" y="385"/>
                    </a:cubicBezTo>
                    <a:cubicBezTo>
                      <a:pt x="1040" y="421"/>
                      <a:pt x="1070" y="428"/>
                      <a:pt x="1116" y="430"/>
                    </a:cubicBezTo>
                    <a:cubicBezTo>
                      <a:pt x="1162" y="432"/>
                      <a:pt x="1210" y="421"/>
                      <a:pt x="1258" y="397"/>
                    </a:cubicBezTo>
                    <a:cubicBezTo>
                      <a:pt x="1306" y="373"/>
                      <a:pt x="1361" y="318"/>
                      <a:pt x="1401" y="286"/>
                    </a:cubicBezTo>
                    <a:cubicBezTo>
                      <a:pt x="1441" y="254"/>
                      <a:pt x="1461" y="239"/>
                      <a:pt x="1500" y="205"/>
                    </a:cubicBezTo>
                    <a:cubicBezTo>
                      <a:pt x="1539" y="171"/>
                      <a:pt x="1587" y="114"/>
                      <a:pt x="1638" y="82"/>
                    </a:cubicBezTo>
                    <a:cubicBezTo>
                      <a:pt x="1689" y="50"/>
                      <a:pt x="1761" y="22"/>
                      <a:pt x="1809" y="13"/>
                    </a:cubicBezTo>
                    <a:cubicBezTo>
                      <a:pt x="1857" y="4"/>
                      <a:pt x="1898" y="21"/>
                      <a:pt x="1926" y="28"/>
                    </a:cubicBezTo>
                    <a:cubicBezTo>
                      <a:pt x="1954" y="35"/>
                      <a:pt x="1967" y="47"/>
                      <a:pt x="1977" y="5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0963" name="Text Box 51"/>
              <p:cNvSpPr txBox="1">
                <a:spLocks noChangeArrowheads="1"/>
              </p:cNvSpPr>
              <p:nvPr/>
            </p:nvSpPr>
            <p:spPr bwMode="auto">
              <a:xfrm>
                <a:off x="2448" y="96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u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50964" name="Group 52"/>
          <p:cNvGrpSpPr>
            <a:grpSpLocks/>
          </p:cNvGrpSpPr>
          <p:nvPr/>
        </p:nvGrpSpPr>
        <p:grpSpPr bwMode="auto">
          <a:xfrm>
            <a:off x="630238" y="377825"/>
            <a:ext cx="4173537" cy="1917700"/>
            <a:chOff x="912" y="2008"/>
            <a:chExt cx="2629" cy="1208"/>
          </a:xfrm>
        </p:grpSpPr>
        <p:sp>
          <p:nvSpPr>
            <p:cNvPr id="550965" name="Text Box 53"/>
            <p:cNvSpPr txBox="1">
              <a:spLocks noChangeArrowheads="1"/>
            </p:cNvSpPr>
            <p:nvPr/>
          </p:nvSpPr>
          <p:spPr bwMode="auto">
            <a:xfrm>
              <a:off x="2016" y="20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50966" name="Group 54"/>
            <p:cNvGrpSpPr>
              <a:grpSpLocks/>
            </p:cNvGrpSpPr>
            <p:nvPr/>
          </p:nvGrpSpPr>
          <p:grpSpPr bwMode="auto">
            <a:xfrm>
              <a:off x="912" y="2304"/>
              <a:ext cx="2629" cy="912"/>
              <a:chOff x="912" y="2296"/>
              <a:chExt cx="2629" cy="912"/>
            </a:xfrm>
          </p:grpSpPr>
          <p:grpSp>
            <p:nvGrpSpPr>
              <p:cNvPr id="550967" name="Group 55"/>
              <p:cNvGrpSpPr>
                <a:grpSpLocks/>
              </p:cNvGrpSpPr>
              <p:nvPr/>
            </p:nvGrpSpPr>
            <p:grpSpPr bwMode="auto">
              <a:xfrm>
                <a:off x="936" y="2296"/>
                <a:ext cx="1974" cy="912"/>
                <a:chOff x="936" y="2296"/>
                <a:chExt cx="1974" cy="912"/>
              </a:xfrm>
            </p:grpSpPr>
            <p:sp>
              <p:nvSpPr>
                <p:cNvPr id="550968" name="Freeform 56"/>
                <p:cNvSpPr>
                  <a:spLocks/>
                </p:cNvSpPr>
                <p:nvPr/>
              </p:nvSpPr>
              <p:spPr bwMode="auto">
                <a:xfrm>
                  <a:off x="1728" y="2296"/>
                  <a:ext cx="1182" cy="912"/>
                </a:xfrm>
                <a:custGeom>
                  <a:avLst/>
                  <a:gdLst>
                    <a:gd name="T0" fmla="*/ 1182 w 1182"/>
                    <a:gd name="T1" fmla="*/ 308 h 912"/>
                    <a:gd name="T2" fmla="*/ 1038 w 1182"/>
                    <a:gd name="T3" fmla="*/ 8 h 912"/>
                    <a:gd name="T4" fmla="*/ 894 w 1182"/>
                    <a:gd name="T5" fmla="*/ 284 h 912"/>
                    <a:gd name="T6" fmla="*/ 840 w 1182"/>
                    <a:gd name="T7" fmla="*/ 482 h 912"/>
                    <a:gd name="T8" fmla="*/ 798 w 1182"/>
                    <a:gd name="T9" fmla="*/ 686 h 912"/>
                    <a:gd name="T10" fmla="*/ 744 w 1182"/>
                    <a:gd name="T11" fmla="*/ 830 h 912"/>
                    <a:gd name="T12" fmla="*/ 672 w 1182"/>
                    <a:gd name="T13" fmla="*/ 890 h 912"/>
                    <a:gd name="T14" fmla="*/ 606 w 1182"/>
                    <a:gd name="T15" fmla="*/ 830 h 912"/>
                    <a:gd name="T16" fmla="*/ 558 w 1182"/>
                    <a:gd name="T17" fmla="*/ 660 h 912"/>
                    <a:gd name="T18" fmla="*/ 509 w 1182"/>
                    <a:gd name="T19" fmla="*/ 469 h 912"/>
                    <a:gd name="T20" fmla="*/ 465 w 1182"/>
                    <a:gd name="T21" fmla="*/ 251 h 912"/>
                    <a:gd name="T22" fmla="*/ 415 w 1182"/>
                    <a:gd name="T23" fmla="*/ 83 h 912"/>
                    <a:gd name="T24" fmla="*/ 345 w 1182"/>
                    <a:gd name="T25" fmla="*/ 7 h 912"/>
                    <a:gd name="T26" fmla="*/ 270 w 1182"/>
                    <a:gd name="T27" fmla="*/ 126 h 912"/>
                    <a:gd name="T28" fmla="*/ 166 w 1182"/>
                    <a:gd name="T29" fmla="*/ 474 h 912"/>
                    <a:gd name="T30" fmla="*/ 131 w 1182"/>
                    <a:gd name="T31" fmla="*/ 636 h 912"/>
                    <a:gd name="T32" fmla="*/ 57 w 1182"/>
                    <a:gd name="T33" fmla="*/ 864 h 912"/>
                    <a:gd name="T34" fmla="*/ 8 w 1182"/>
                    <a:gd name="T35" fmla="*/ 905 h 912"/>
                    <a:gd name="T36" fmla="*/ 11 w 1182"/>
                    <a:gd name="T37" fmla="*/ 905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82" h="912">
                      <a:moveTo>
                        <a:pt x="1182" y="308"/>
                      </a:moveTo>
                      <a:cubicBezTo>
                        <a:pt x="1158" y="258"/>
                        <a:pt x="1086" y="12"/>
                        <a:pt x="1038" y="8"/>
                      </a:cubicBezTo>
                      <a:cubicBezTo>
                        <a:pt x="990" y="4"/>
                        <a:pt x="927" y="205"/>
                        <a:pt x="894" y="284"/>
                      </a:cubicBezTo>
                      <a:cubicBezTo>
                        <a:pt x="861" y="363"/>
                        <a:pt x="856" y="415"/>
                        <a:pt x="840" y="482"/>
                      </a:cubicBezTo>
                      <a:cubicBezTo>
                        <a:pt x="824" y="549"/>
                        <a:pt x="814" y="628"/>
                        <a:pt x="798" y="686"/>
                      </a:cubicBezTo>
                      <a:cubicBezTo>
                        <a:pt x="782" y="744"/>
                        <a:pt x="765" y="796"/>
                        <a:pt x="744" y="830"/>
                      </a:cubicBezTo>
                      <a:cubicBezTo>
                        <a:pt x="723" y="864"/>
                        <a:pt x="695" y="890"/>
                        <a:pt x="672" y="890"/>
                      </a:cubicBezTo>
                      <a:cubicBezTo>
                        <a:pt x="649" y="890"/>
                        <a:pt x="625" y="868"/>
                        <a:pt x="606" y="830"/>
                      </a:cubicBezTo>
                      <a:cubicBezTo>
                        <a:pt x="587" y="792"/>
                        <a:pt x="574" y="720"/>
                        <a:pt x="558" y="660"/>
                      </a:cubicBezTo>
                      <a:cubicBezTo>
                        <a:pt x="542" y="600"/>
                        <a:pt x="524" y="537"/>
                        <a:pt x="509" y="469"/>
                      </a:cubicBezTo>
                      <a:cubicBezTo>
                        <a:pt x="493" y="401"/>
                        <a:pt x="481" y="315"/>
                        <a:pt x="465" y="251"/>
                      </a:cubicBezTo>
                      <a:cubicBezTo>
                        <a:pt x="449" y="186"/>
                        <a:pt x="435" y="124"/>
                        <a:pt x="415" y="83"/>
                      </a:cubicBezTo>
                      <a:cubicBezTo>
                        <a:pt x="394" y="43"/>
                        <a:pt x="369" y="0"/>
                        <a:pt x="345" y="7"/>
                      </a:cubicBezTo>
                      <a:cubicBezTo>
                        <a:pt x="320" y="14"/>
                        <a:pt x="300" y="49"/>
                        <a:pt x="270" y="126"/>
                      </a:cubicBezTo>
                      <a:cubicBezTo>
                        <a:pt x="240" y="204"/>
                        <a:pt x="189" y="389"/>
                        <a:pt x="166" y="474"/>
                      </a:cubicBezTo>
                      <a:cubicBezTo>
                        <a:pt x="143" y="558"/>
                        <a:pt x="150" y="571"/>
                        <a:pt x="131" y="636"/>
                      </a:cubicBezTo>
                      <a:cubicBezTo>
                        <a:pt x="113" y="701"/>
                        <a:pt x="78" y="819"/>
                        <a:pt x="57" y="864"/>
                      </a:cubicBezTo>
                      <a:cubicBezTo>
                        <a:pt x="37" y="908"/>
                        <a:pt x="16" y="899"/>
                        <a:pt x="8" y="905"/>
                      </a:cubicBezTo>
                      <a:cubicBezTo>
                        <a:pt x="0" y="912"/>
                        <a:pt x="11" y="905"/>
                        <a:pt x="11" y="905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69" name="Freeform 57"/>
                <p:cNvSpPr>
                  <a:spLocks/>
                </p:cNvSpPr>
                <p:nvPr/>
              </p:nvSpPr>
              <p:spPr bwMode="auto">
                <a:xfrm>
                  <a:off x="936" y="2296"/>
                  <a:ext cx="798" cy="906"/>
                </a:xfrm>
                <a:custGeom>
                  <a:avLst/>
                  <a:gdLst>
                    <a:gd name="T0" fmla="*/ 0 w 798"/>
                    <a:gd name="T1" fmla="*/ 896 h 906"/>
                    <a:gd name="T2" fmla="*/ 72 w 798"/>
                    <a:gd name="T3" fmla="*/ 824 h 906"/>
                    <a:gd name="T4" fmla="*/ 156 w 798"/>
                    <a:gd name="T5" fmla="*/ 655 h 906"/>
                    <a:gd name="T6" fmla="*/ 208 w 798"/>
                    <a:gd name="T7" fmla="*/ 462 h 906"/>
                    <a:gd name="T8" fmla="*/ 267 w 798"/>
                    <a:gd name="T9" fmla="*/ 253 h 906"/>
                    <a:gd name="T10" fmla="*/ 325 w 798"/>
                    <a:gd name="T11" fmla="*/ 85 h 906"/>
                    <a:gd name="T12" fmla="*/ 405 w 798"/>
                    <a:gd name="T13" fmla="*/ 6 h 906"/>
                    <a:gd name="T14" fmla="*/ 491 w 798"/>
                    <a:gd name="T15" fmla="*/ 127 h 906"/>
                    <a:gd name="T16" fmla="*/ 589 w 798"/>
                    <a:gd name="T17" fmla="*/ 449 h 906"/>
                    <a:gd name="T18" fmla="*/ 634 w 798"/>
                    <a:gd name="T19" fmla="*/ 622 h 906"/>
                    <a:gd name="T20" fmla="*/ 714 w 798"/>
                    <a:gd name="T21" fmla="*/ 843 h 906"/>
                    <a:gd name="T22" fmla="*/ 786 w 798"/>
                    <a:gd name="T23" fmla="*/ 896 h 906"/>
                    <a:gd name="T24" fmla="*/ 783 w 798"/>
                    <a:gd name="T25" fmla="*/ 905 h 9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8" h="906">
                      <a:moveTo>
                        <a:pt x="0" y="896"/>
                      </a:moveTo>
                      <a:cubicBezTo>
                        <a:pt x="12" y="884"/>
                        <a:pt x="46" y="864"/>
                        <a:pt x="72" y="824"/>
                      </a:cubicBezTo>
                      <a:cubicBezTo>
                        <a:pt x="98" y="784"/>
                        <a:pt x="133" y="715"/>
                        <a:pt x="156" y="655"/>
                      </a:cubicBezTo>
                      <a:cubicBezTo>
                        <a:pt x="179" y="595"/>
                        <a:pt x="189" y="529"/>
                        <a:pt x="208" y="462"/>
                      </a:cubicBezTo>
                      <a:cubicBezTo>
                        <a:pt x="227" y="395"/>
                        <a:pt x="247" y="316"/>
                        <a:pt x="267" y="253"/>
                      </a:cubicBezTo>
                      <a:cubicBezTo>
                        <a:pt x="287" y="190"/>
                        <a:pt x="302" y="126"/>
                        <a:pt x="325" y="85"/>
                      </a:cubicBezTo>
                      <a:cubicBezTo>
                        <a:pt x="348" y="43"/>
                        <a:pt x="377" y="0"/>
                        <a:pt x="405" y="6"/>
                      </a:cubicBezTo>
                      <a:cubicBezTo>
                        <a:pt x="433" y="14"/>
                        <a:pt x="460" y="54"/>
                        <a:pt x="491" y="127"/>
                      </a:cubicBezTo>
                      <a:cubicBezTo>
                        <a:pt x="522" y="201"/>
                        <a:pt x="565" y="366"/>
                        <a:pt x="589" y="449"/>
                      </a:cubicBezTo>
                      <a:cubicBezTo>
                        <a:pt x="613" y="531"/>
                        <a:pt x="614" y="557"/>
                        <a:pt x="634" y="622"/>
                      </a:cubicBezTo>
                      <a:cubicBezTo>
                        <a:pt x="655" y="688"/>
                        <a:pt x="689" y="797"/>
                        <a:pt x="714" y="843"/>
                      </a:cubicBezTo>
                      <a:cubicBezTo>
                        <a:pt x="739" y="889"/>
                        <a:pt x="774" y="886"/>
                        <a:pt x="786" y="896"/>
                      </a:cubicBezTo>
                      <a:cubicBezTo>
                        <a:pt x="798" y="906"/>
                        <a:pt x="784" y="903"/>
                        <a:pt x="783" y="905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0970" name="Line 58"/>
              <p:cNvSpPr>
                <a:spLocks noChangeShapeType="1"/>
              </p:cNvSpPr>
              <p:nvPr/>
            </p:nvSpPr>
            <p:spPr bwMode="auto">
              <a:xfrm>
                <a:off x="912" y="2736"/>
                <a:ext cx="225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0971" name="Text Box 59"/>
              <p:cNvSpPr txBox="1">
                <a:spLocks noChangeArrowheads="1"/>
              </p:cNvSpPr>
              <p:nvPr/>
            </p:nvSpPr>
            <p:spPr bwMode="auto">
              <a:xfrm>
                <a:off x="3158" y="2570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30000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138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0" grpId="0" build="p" autoUpdateAnimBg="0"/>
      <p:bldP spid="550931" grpId="0" build="p" autoUpdateAnimBg="0"/>
      <p:bldP spid="550948" grpId="0" animBg="1" autoUpdateAnimBg="0"/>
      <p:bldP spid="55094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6472238" y="423863"/>
            <a:ext cx="1514475" cy="1768475"/>
            <a:chOff x="3848" y="1128"/>
            <a:chExt cx="954" cy="1114"/>
          </a:xfrm>
        </p:grpSpPr>
        <p:sp>
          <p:nvSpPr>
            <p:cNvPr id="552963" name="Line 3"/>
            <p:cNvSpPr>
              <a:spLocks noChangeShapeType="1"/>
            </p:cNvSpPr>
            <p:nvPr/>
          </p:nvSpPr>
          <p:spPr bwMode="auto">
            <a:xfrm>
              <a:off x="3848" y="1960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2964" name="Line 4"/>
            <p:cNvSpPr>
              <a:spLocks noChangeShapeType="1"/>
            </p:cNvSpPr>
            <p:nvPr/>
          </p:nvSpPr>
          <p:spPr bwMode="auto">
            <a:xfrm flipV="1">
              <a:off x="4504" y="1128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2965" name="Line 5"/>
            <p:cNvSpPr>
              <a:spLocks noChangeShapeType="1"/>
            </p:cNvSpPr>
            <p:nvPr/>
          </p:nvSpPr>
          <p:spPr bwMode="auto">
            <a:xfrm flipH="1">
              <a:off x="3856" y="1136"/>
              <a:ext cx="64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4118" y="19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4558" y="14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862" y="121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|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552969" name="Arc 9"/>
            <p:cNvSpPr>
              <a:spLocks/>
            </p:cNvSpPr>
            <p:nvPr/>
          </p:nvSpPr>
          <p:spPr bwMode="auto">
            <a:xfrm>
              <a:off x="4008" y="1760"/>
              <a:ext cx="14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3910" y="169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2971" name="Group 11"/>
          <p:cNvGrpSpPr>
            <a:grpSpLocks/>
          </p:cNvGrpSpPr>
          <p:nvPr/>
        </p:nvGrpSpPr>
        <p:grpSpPr bwMode="auto">
          <a:xfrm>
            <a:off x="1376363" y="317500"/>
            <a:ext cx="1730375" cy="1536700"/>
            <a:chOff x="638" y="1061"/>
            <a:chExt cx="1090" cy="968"/>
          </a:xfrm>
        </p:grpSpPr>
        <p:grpSp>
          <p:nvGrpSpPr>
            <p:cNvPr id="552972" name="Group 12"/>
            <p:cNvGrpSpPr>
              <a:grpSpLocks/>
            </p:cNvGrpSpPr>
            <p:nvPr/>
          </p:nvGrpSpPr>
          <p:grpSpPr bwMode="auto">
            <a:xfrm>
              <a:off x="864" y="1272"/>
              <a:ext cx="864" cy="720"/>
              <a:chOff x="384" y="1248"/>
              <a:chExt cx="864" cy="720"/>
            </a:xfrm>
          </p:grpSpPr>
          <p:sp>
            <p:nvSpPr>
              <p:cNvPr id="552973" name="Rectangle 13"/>
              <p:cNvSpPr>
                <a:spLocks noChangeArrowheads="1"/>
              </p:cNvSpPr>
              <p:nvPr/>
            </p:nvSpPr>
            <p:spPr bwMode="auto">
              <a:xfrm>
                <a:off x="816" y="1248"/>
                <a:ext cx="432" cy="7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74" name="Text Box 14"/>
              <p:cNvSpPr txBox="1">
                <a:spLocks noChangeArrowheads="1"/>
              </p:cNvSpPr>
              <p:nvPr/>
            </p:nvSpPr>
            <p:spPr bwMode="auto">
              <a:xfrm>
                <a:off x="864" y="1344"/>
                <a:ext cx="28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en-US" sz="2400" b="1">
                    <a:latin typeface="Times New Roman" panose="02020603050405020304" pitchFamily="18" charset="0"/>
                  </a:rPr>
                  <a:t>无源</a:t>
                </a:r>
              </a:p>
            </p:txBody>
          </p:sp>
          <p:sp>
            <p:nvSpPr>
              <p:cNvPr id="552975" name="Line 15"/>
              <p:cNvSpPr>
                <a:spLocks noChangeShapeType="1"/>
              </p:cNvSpPr>
              <p:nvPr/>
            </p:nvSpPr>
            <p:spPr bwMode="auto">
              <a:xfrm>
                <a:off x="432" y="129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76" name="Line 16"/>
              <p:cNvSpPr>
                <a:spLocks noChangeShapeType="1"/>
              </p:cNvSpPr>
              <p:nvPr/>
            </p:nvSpPr>
            <p:spPr bwMode="auto">
              <a:xfrm>
                <a:off x="432" y="192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77" name="Oval 17"/>
              <p:cNvSpPr>
                <a:spLocks noChangeArrowheads="1"/>
              </p:cNvSpPr>
              <p:nvPr/>
            </p:nvSpPr>
            <p:spPr bwMode="auto">
              <a:xfrm>
                <a:off x="384" y="127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78" name="Oval 18"/>
              <p:cNvSpPr>
                <a:spLocks noChangeArrowheads="1"/>
              </p:cNvSpPr>
              <p:nvPr/>
            </p:nvSpPr>
            <p:spPr bwMode="auto">
              <a:xfrm>
                <a:off x="392" y="18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2979" name="Text Box 19"/>
            <p:cNvSpPr txBox="1">
              <a:spLocks noChangeArrowheads="1"/>
            </p:cNvSpPr>
            <p:nvPr/>
          </p:nvSpPr>
          <p:spPr bwMode="auto">
            <a:xfrm>
              <a:off x="638" y="118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80" name="Text Box 20"/>
            <p:cNvSpPr txBox="1">
              <a:spLocks noChangeArrowheads="1"/>
            </p:cNvSpPr>
            <p:nvPr/>
          </p:nvSpPr>
          <p:spPr bwMode="auto">
            <a:xfrm>
              <a:off x="646" y="17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81" name="Text Box 21"/>
            <p:cNvSpPr txBox="1">
              <a:spLocks noChangeArrowheads="1"/>
            </p:cNvSpPr>
            <p:nvPr/>
          </p:nvSpPr>
          <p:spPr bwMode="auto">
            <a:xfrm>
              <a:off x="718" y="146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82" name="Text Box 22"/>
            <p:cNvSpPr txBox="1">
              <a:spLocks noChangeArrowheads="1"/>
            </p:cNvSpPr>
            <p:nvPr/>
          </p:nvSpPr>
          <p:spPr bwMode="auto">
            <a:xfrm>
              <a:off x="678" y="150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2983" name="Object 23"/>
            <p:cNvGraphicFramePr>
              <a:graphicFrameLocks noChangeAspect="1"/>
            </p:cNvGraphicFramePr>
            <p:nvPr/>
          </p:nvGraphicFramePr>
          <p:xfrm>
            <a:off x="676" y="1528"/>
            <a:ext cx="15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06" name="公式" r:id="rId4" imgW="164880" imgH="203040" progId="Equation.3">
                    <p:embed/>
                  </p:oleObj>
                </mc:Choice>
                <mc:Fallback>
                  <p:oleObj name="公式" r:id="rId4" imgW="164880" imgH="203040" progId="Equation.3">
                    <p:embed/>
                    <p:pic>
                      <p:nvPicPr>
                        <p:cNvPr id="55298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1528"/>
                          <a:ext cx="15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984" name="Object 24"/>
            <p:cNvGraphicFramePr>
              <a:graphicFrameLocks noChangeAspect="1"/>
            </p:cNvGraphicFramePr>
            <p:nvPr/>
          </p:nvGraphicFramePr>
          <p:xfrm>
            <a:off x="1030" y="1061"/>
            <a:ext cx="12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07" name="公式" r:id="rId6" imgW="126720" imgH="190440" progId="Equation.3">
                    <p:embed/>
                  </p:oleObj>
                </mc:Choice>
                <mc:Fallback>
                  <p:oleObj name="公式" r:id="rId6" imgW="126720" imgH="190440" progId="Equation.3">
                    <p:embed/>
                    <p:pic>
                      <p:nvPicPr>
                        <p:cNvPr id="55298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061"/>
                          <a:ext cx="12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2985" name="Line 25"/>
            <p:cNvSpPr>
              <a:spLocks noChangeShapeType="1"/>
            </p:cNvSpPr>
            <p:nvPr/>
          </p:nvSpPr>
          <p:spPr bwMode="auto">
            <a:xfrm>
              <a:off x="992" y="1320"/>
              <a:ext cx="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2986" name="Group 26"/>
          <p:cNvGrpSpPr>
            <a:grpSpLocks/>
          </p:cNvGrpSpPr>
          <p:nvPr/>
        </p:nvGrpSpPr>
        <p:grpSpPr bwMode="auto">
          <a:xfrm>
            <a:off x="4043363" y="279400"/>
            <a:ext cx="1619250" cy="1536700"/>
            <a:chOff x="2318" y="1037"/>
            <a:chExt cx="1020" cy="968"/>
          </a:xfrm>
        </p:grpSpPr>
        <p:grpSp>
          <p:nvGrpSpPr>
            <p:cNvPr id="552987" name="Group 27"/>
            <p:cNvGrpSpPr>
              <a:grpSpLocks/>
            </p:cNvGrpSpPr>
            <p:nvPr/>
          </p:nvGrpSpPr>
          <p:grpSpPr bwMode="auto">
            <a:xfrm>
              <a:off x="2560" y="1264"/>
              <a:ext cx="778" cy="696"/>
              <a:chOff x="1592" y="1240"/>
              <a:chExt cx="778" cy="696"/>
            </a:xfrm>
          </p:grpSpPr>
          <p:sp>
            <p:nvSpPr>
              <p:cNvPr id="552988" name="Line 28"/>
              <p:cNvSpPr>
                <a:spLocks noChangeShapeType="1"/>
              </p:cNvSpPr>
              <p:nvPr/>
            </p:nvSpPr>
            <p:spPr bwMode="auto">
              <a:xfrm>
                <a:off x="2008" y="1272"/>
                <a:ext cx="0" cy="6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89" name="Line 29"/>
              <p:cNvSpPr>
                <a:spLocks noChangeShapeType="1"/>
              </p:cNvSpPr>
              <p:nvPr/>
            </p:nvSpPr>
            <p:spPr bwMode="auto">
              <a:xfrm>
                <a:off x="1632" y="127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0" name="Line 30"/>
              <p:cNvSpPr>
                <a:spLocks noChangeShapeType="1"/>
              </p:cNvSpPr>
              <p:nvPr/>
            </p:nvSpPr>
            <p:spPr bwMode="auto">
              <a:xfrm>
                <a:off x="1640" y="192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1" name="Oval 31"/>
              <p:cNvSpPr>
                <a:spLocks noChangeArrowheads="1"/>
              </p:cNvSpPr>
              <p:nvPr/>
            </p:nvSpPr>
            <p:spPr bwMode="auto">
              <a:xfrm>
                <a:off x="1592" y="1240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2" name="Oval 32"/>
              <p:cNvSpPr>
                <a:spLocks noChangeArrowheads="1"/>
              </p:cNvSpPr>
              <p:nvPr/>
            </p:nvSpPr>
            <p:spPr bwMode="auto">
              <a:xfrm>
                <a:off x="1600" y="18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3" name="Rectangle 33"/>
              <p:cNvSpPr>
                <a:spLocks noChangeArrowheads="1"/>
              </p:cNvSpPr>
              <p:nvPr/>
            </p:nvSpPr>
            <p:spPr bwMode="auto">
              <a:xfrm>
                <a:off x="1960" y="1672"/>
                <a:ext cx="8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4" name="Rectangle 34"/>
              <p:cNvSpPr>
                <a:spLocks noChangeArrowheads="1"/>
              </p:cNvSpPr>
              <p:nvPr/>
            </p:nvSpPr>
            <p:spPr bwMode="auto">
              <a:xfrm>
                <a:off x="1960" y="1400"/>
                <a:ext cx="8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5" name="Text Box 35"/>
              <p:cNvSpPr txBox="1">
                <a:spLocks noChangeArrowheads="1"/>
              </p:cNvSpPr>
              <p:nvPr/>
            </p:nvSpPr>
            <p:spPr bwMode="auto">
              <a:xfrm>
                <a:off x="2046" y="132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2996" name="Text Box 36"/>
              <p:cNvSpPr txBox="1">
                <a:spLocks noChangeArrowheads="1"/>
              </p:cNvSpPr>
              <p:nvPr/>
            </p:nvSpPr>
            <p:spPr bwMode="auto">
              <a:xfrm>
                <a:off x="2062" y="158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>
                    <a:latin typeface="Times New Roman" panose="02020603050405020304" pitchFamily="18" charset="0"/>
                  </a:rPr>
                  <a:t>j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2997" name="Text Box 37"/>
            <p:cNvSpPr txBox="1">
              <a:spLocks noChangeArrowheads="1"/>
            </p:cNvSpPr>
            <p:nvPr/>
          </p:nvSpPr>
          <p:spPr bwMode="auto">
            <a:xfrm>
              <a:off x="2318" y="116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98" name="Text Box 38"/>
            <p:cNvSpPr txBox="1">
              <a:spLocks noChangeArrowheads="1"/>
            </p:cNvSpPr>
            <p:nvPr/>
          </p:nvSpPr>
          <p:spPr bwMode="auto">
            <a:xfrm>
              <a:off x="2326" y="171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99" name="Text Box 39"/>
            <p:cNvSpPr txBox="1">
              <a:spLocks noChangeArrowheads="1"/>
            </p:cNvSpPr>
            <p:nvPr/>
          </p:nvSpPr>
          <p:spPr bwMode="auto">
            <a:xfrm>
              <a:off x="2398" y="144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3000" name="Text Box 40"/>
            <p:cNvSpPr txBox="1">
              <a:spLocks noChangeArrowheads="1"/>
            </p:cNvSpPr>
            <p:nvPr/>
          </p:nvSpPr>
          <p:spPr bwMode="auto">
            <a:xfrm>
              <a:off x="2358" y="1477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001" name="Object 41"/>
            <p:cNvGraphicFramePr>
              <a:graphicFrameLocks noChangeAspect="1"/>
            </p:cNvGraphicFramePr>
            <p:nvPr/>
          </p:nvGraphicFramePr>
          <p:xfrm>
            <a:off x="2356" y="1504"/>
            <a:ext cx="15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08" name="公式" r:id="rId8" imgW="164880" imgH="203040" progId="Equation.3">
                    <p:embed/>
                  </p:oleObj>
                </mc:Choice>
                <mc:Fallback>
                  <p:oleObj name="公式" r:id="rId8" imgW="164880" imgH="203040" progId="Equation.3">
                    <p:embed/>
                    <p:pic>
                      <p:nvPicPr>
                        <p:cNvPr id="55300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1504"/>
                          <a:ext cx="15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02" name="Object 42"/>
            <p:cNvGraphicFramePr>
              <a:graphicFrameLocks noChangeAspect="1"/>
            </p:cNvGraphicFramePr>
            <p:nvPr/>
          </p:nvGraphicFramePr>
          <p:xfrm>
            <a:off x="2710" y="1037"/>
            <a:ext cx="12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09" name="公式" r:id="rId10" imgW="126720" imgH="190440" progId="Equation.3">
                    <p:embed/>
                  </p:oleObj>
                </mc:Choice>
                <mc:Fallback>
                  <p:oleObj name="公式" r:id="rId10" imgW="126720" imgH="190440" progId="Equation.3">
                    <p:embed/>
                    <p:pic>
                      <p:nvPicPr>
                        <p:cNvPr id="55300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037"/>
                          <a:ext cx="12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03" name="Line 43"/>
            <p:cNvSpPr>
              <a:spLocks noChangeShapeType="1"/>
            </p:cNvSpPr>
            <p:nvPr/>
          </p:nvSpPr>
          <p:spPr bwMode="auto">
            <a:xfrm>
              <a:off x="2672" y="1296"/>
              <a:ext cx="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3004" name="Object 44"/>
          <p:cNvGraphicFramePr>
            <a:graphicFrameLocks noChangeAspect="1"/>
          </p:cNvGraphicFramePr>
          <p:nvPr/>
        </p:nvGraphicFramePr>
        <p:xfrm>
          <a:off x="1511300" y="2078038"/>
          <a:ext cx="1816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0" name="公式" r:id="rId12" imgW="838080" imgH="203040" progId="Equation.3">
                  <p:embed/>
                </p:oleObj>
              </mc:Choice>
              <mc:Fallback>
                <p:oleObj name="公式" r:id="rId12" imgW="838080" imgH="203040" progId="Equation.3">
                  <p:embed/>
                  <p:pic>
                    <p:nvPicPr>
                      <p:cNvPr id="55300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078038"/>
                        <a:ext cx="18161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5" name="Object 45"/>
          <p:cNvGraphicFramePr>
            <a:graphicFrameLocks noChangeAspect="1"/>
          </p:cNvGraphicFramePr>
          <p:nvPr/>
        </p:nvGraphicFramePr>
        <p:xfrm>
          <a:off x="3311525" y="2033588"/>
          <a:ext cx="46497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1" name="公式" r:id="rId14" imgW="2145960" imgH="241200" progId="Equation.3">
                  <p:embed/>
                </p:oleObj>
              </mc:Choice>
              <mc:Fallback>
                <p:oleObj name="公式" r:id="rId14" imgW="2145960" imgH="241200" progId="Equation.3">
                  <p:embed/>
                  <p:pic>
                    <p:nvPicPr>
                      <p:cNvPr id="55300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033588"/>
                        <a:ext cx="46497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6" name="Text Box 46"/>
          <p:cNvSpPr txBox="1">
            <a:spLocks noChangeArrowheads="1"/>
          </p:cNvSpPr>
          <p:nvPr/>
        </p:nvSpPr>
        <p:spPr bwMode="auto">
          <a:xfrm>
            <a:off x="392113" y="4576479"/>
            <a:ext cx="2838450" cy="15525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</a:rPr>
              <a:t>有功功率守恒：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电路中所有元件吸收的有功功率代数和为零。</a:t>
            </a:r>
          </a:p>
        </p:txBody>
      </p:sp>
      <p:sp>
        <p:nvSpPr>
          <p:cNvPr id="553007" name="Text Box 47"/>
          <p:cNvSpPr txBox="1">
            <a:spLocks noChangeArrowheads="1"/>
          </p:cNvSpPr>
          <p:nvPr/>
        </p:nvSpPr>
        <p:spPr bwMode="auto">
          <a:xfrm>
            <a:off x="201613" y="2816225"/>
            <a:ext cx="40100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b="1" dirty="0"/>
              <a:t>平均功率为</a:t>
            </a:r>
            <a:r>
              <a:rPr lang="zh-CN" altLang="en-US" sz="2000" b="1" dirty="0">
                <a:solidFill>
                  <a:srgbClr val="FF0000"/>
                </a:solidFill>
              </a:rPr>
              <a:t>消耗在电阻上的功率</a:t>
            </a:r>
          </a:p>
        </p:txBody>
      </p:sp>
      <p:sp>
        <p:nvSpPr>
          <p:cNvPr id="553008" name="Line 48"/>
          <p:cNvSpPr>
            <a:spLocks noChangeShapeType="1"/>
          </p:cNvSpPr>
          <p:nvPr/>
        </p:nvSpPr>
        <p:spPr bwMode="auto">
          <a:xfrm>
            <a:off x="2057400" y="3346450"/>
            <a:ext cx="0" cy="433388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53009" name="Text Box 49"/>
          <p:cNvSpPr txBox="1">
            <a:spLocks noChangeArrowheads="1"/>
          </p:cNvSpPr>
          <p:nvPr/>
        </p:nvSpPr>
        <p:spPr bwMode="auto">
          <a:xfrm>
            <a:off x="385763" y="3790950"/>
            <a:ext cx="317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有功功率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active power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53010" name="Text Box 50"/>
          <p:cNvSpPr txBox="1">
            <a:spLocks noChangeArrowheads="1"/>
          </p:cNvSpPr>
          <p:nvPr/>
        </p:nvSpPr>
        <p:spPr bwMode="auto">
          <a:xfrm>
            <a:off x="4527550" y="4284663"/>
            <a:ext cx="436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&gt; 0 , </a:t>
            </a:r>
            <a:r>
              <a:rPr kumimoji="1" lang="en-US" altLang="zh-CN" sz="2000" b="1" i="1" dirty="0">
                <a:latin typeface="Symbol" panose="05050102010706020507" pitchFamily="18" charset="2"/>
              </a:rPr>
              <a:t>j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&gt; 0 ,  </a:t>
            </a:r>
            <a:r>
              <a:rPr kumimoji="1"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感性</a:t>
            </a:r>
            <a:r>
              <a:rPr kumimoji="1" lang="zh-CN" altLang="zh-CN" sz="2000" b="1" dirty="0">
                <a:latin typeface="Times New Roman" panose="02020603050405020304" pitchFamily="18" charset="0"/>
              </a:rPr>
              <a:t>， </a:t>
            </a:r>
            <a:r>
              <a:rPr kumimoji="1" lang="zh-CN" altLang="zh-CN" sz="20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滞后功率因数</a:t>
            </a:r>
            <a:endParaRPr kumimoji="1" lang="zh-CN" altLang="en-US" sz="2000" b="1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1" name="Text Box 51"/>
          <p:cNvSpPr txBox="1">
            <a:spLocks noChangeArrowheads="1"/>
          </p:cNvSpPr>
          <p:nvPr/>
        </p:nvSpPr>
        <p:spPr bwMode="auto">
          <a:xfrm>
            <a:off x="4556125" y="4848225"/>
            <a:ext cx="426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&lt; 0 , </a:t>
            </a:r>
            <a:r>
              <a:rPr kumimoji="1" lang="en-US" altLang="zh-CN" sz="2000" b="1" i="1" dirty="0">
                <a:latin typeface="Symbol" panose="05050102010706020507" pitchFamily="18" charset="2"/>
              </a:rPr>
              <a:t>j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&lt; 0 , </a:t>
            </a:r>
            <a:r>
              <a:rPr kumimoji="1"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容性</a:t>
            </a:r>
            <a:r>
              <a:rPr kumimoji="1" lang="zh-CN" altLang="zh-CN" sz="2000" b="1" dirty="0">
                <a:latin typeface="Times New Roman" panose="02020603050405020304" pitchFamily="18" charset="0"/>
              </a:rPr>
              <a:t>， </a:t>
            </a:r>
            <a:r>
              <a:rPr kumimoji="1" lang="zh-CN" altLang="zh-CN" sz="20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超前功率因数</a:t>
            </a:r>
            <a:endParaRPr kumimoji="1" lang="zh-CN" altLang="en-US" sz="2000" b="1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2" name="Text Box 52"/>
          <p:cNvSpPr txBox="1">
            <a:spLocks noChangeArrowheads="1"/>
          </p:cNvSpPr>
          <p:nvPr/>
        </p:nvSpPr>
        <p:spPr bwMode="auto">
          <a:xfrm>
            <a:off x="4440238" y="6253532"/>
            <a:ext cx="441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例： 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cos</a:t>
            </a:r>
            <a:r>
              <a:rPr kumimoji="1" lang="en-US" altLang="zh-CN" sz="2000" b="1" i="1" dirty="0" err="1">
                <a:latin typeface="Symbol" panose="05050102010706020507" pitchFamily="18" charset="2"/>
              </a:rPr>
              <a:t>j</a:t>
            </a:r>
            <a:r>
              <a:rPr kumimoji="1" lang="en-US" altLang="zh-CN" sz="2000" b="1" i="1" dirty="0">
                <a:latin typeface="Symbol" panose="05050102010706020507" pitchFamily="18" charset="2"/>
              </a:rPr>
              <a:t>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= 0.5 (</a:t>
            </a:r>
            <a:r>
              <a:rPr kumimoji="1" lang="zh-CN" altLang="zh-CN" sz="2000" b="1" dirty="0">
                <a:latin typeface="Times New Roman" panose="02020603050405020304" pitchFamily="18" charset="0"/>
              </a:rPr>
              <a:t>滞后)， 则</a:t>
            </a:r>
            <a:r>
              <a:rPr kumimoji="1" lang="en-US" altLang="zh-CN" sz="2000" b="1" i="1" dirty="0">
                <a:latin typeface="Symbol" panose="05050102010706020507" pitchFamily="18" charset="2"/>
              </a:rPr>
              <a:t>j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 = 60</a:t>
            </a:r>
            <a:r>
              <a:rPr kumimoji="1" lang="en-US" altLang="zh-CN" sz="2000" b="1" baseline="50000" dirty="0">
                <a:latin typeface="Times New Roman" panose="02020603050405020304" pitchFamily="18" charset="0"/>
              </a:rPr>
              <a:t>o  </a:t>
            </a:r>
          </a:p>
        </p:txBody>
      </p:sp>
      <p:sp>
        <p:nvSpPr>
          <p:cNvPr id="553013" name="Text Box 53"/>
          <p:cNvSpPr txBox="1">
            <a:spLocks noChangeArrowheads="1"/>
          </p:cNvSpPr>
          <p:nvPr/>
        </p:nvSpPr>
        <p:spPr bwMode="auto">
          <a:xfrm>
            <a:off x="4572000" y="3743325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一般地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, 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有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cos</a:t>
            </a:r>
            <a:r>
              <a:rPr kumimoji="1" lang="en-US" altLang="zh-CN" sz="2000" b="1" i="1" dirty="0" err="1">
                <a:solidFill>
                  <a:srgbClr val="FF0000"/>
                </a:solidFill>
                <a:latin typeface="Symbol" panose="05050102010706020507" pitchFamily="18" charset="2"/>
              </a:rPr>
              <a:t>j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1</a:t>
            </a:r>
          </a:p>
        </p:txBody>
      </p:sp>
      <p:grpSp>
        <p:nvGrpSpPr>
          <p:cNvPr id="553014" name="Group 54"/>
          <p:cNvGrpSpPr>
            <a:grpSpLocks/>
          </p:cNvGrpSpPr>
          <p:nvPr/>
        </p:nvGrpSpPr>
        <p:grpSpPr bwMode="auto">
          <a:xfrm>
            <a:off x="4481513" y="2743200"/>
            <a:ext cx="3835400" cy="854075"/>
            <a:chOff x="2823" y="1728"/>
            <a:chExt cx="2333" cy="538"/>
          </a:xfrm>
        </p:grpSpPr>
        <p:grpSp>
          <p:nvGrpSpPr>
            <p:cNvPr id="553015" name="Group 55"/>
            <p:cNvGrpSpPr>
              <a:grpSpLocks/>
            </p:cNvGrpSpPr>
            <p:nvPr/>
          </p:nvGrpSpPr>
          <p:grpSpPr bwMode="auto">
            <a:xfrm>
              <a:off x="3560" y="1728"/>
              <a:ext cx="1596" cy="538"/>
              <a:chOff x="864" y="739"/>
              <a:chExt cx="1596" cy="538"/>
            </a:xfrm>
          </p:grpSpPr>
          <p:sp>
            <p:nvSpPr>
              <p:cNvPr id="553016" name="Rectangle 56"/>
              <p:cNvSpPr>
                <a:spLocks noChangeArrowheads="1"/>
              </p:cNvSpPr>
              <p:nvPr/>
            </p:nvSpPr>
            <p:spPr bwMode="auto">
              <a:xfrm>
                <a:off x="864" y="835"/>
                <a:ext cx="4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cos</a:t>
                </a:r>
                <a:r>
                  <a:rPr kumimoji="1" lang="en-US" altLang="zh-CN" sz="2000" b="1" i="1">
                    <a:latin typeface="Symbol" panose="05050102010706020507" pitchFamily="18" charset="2"/>
                  </a:rPr>
                  <a:t>j</a:t>
                </a:r>
                <a:endParaRPr kumimoji="1" lang="en-US" altLang="zh-CN" sz="2000" b="1">
                  <a:latin typeface="Symbol" panose="05050102010706020507" pitchFamily="18" charset="2"/>
                </a:endParaRPr>
              </a:p>
            </p:txBody>
          </p:sp>
          <p:sp>
            <p:nvSpPr>
              <p:cNvPr id="553017" name="Text Box 57"/>
              <p:cNvSpPr txBox="1">
                <a:spLocks noChangeArrowheads="1"/>
              </p:cNvSpPr>
              <p:nvPr/>
            </p:nvSpPr>
            <p:spPr bwMode="auto">
              <a:xfrm>
                <a:off x="1584" y="739"/>
                <a:ext cx="8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1,  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纯电阻</a:t>
                </a:r>
              </a:p>
            </p:txBody>
          </p:sp>
          <p:sp>
            <p:nvSpPr>
              <p:cNvPr id="553018" name="Text Box 58"/>
              <p:cNvSpPr txBox="1">
                <a:spLocks noChangeArrowheads="1"/>
              </p:cNvSpPr>
              <p:nvPr/>
            </p:nvSpPr>
            <p:spPr bwMode="auto">
              <a:xfrm>
                <a:off x="1584" y="1027"/>
                <a:ext cx="8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， 纯电抗</a:t>
                </a:r>
              </a:p>
            </p:txBody>
          </p:sp>
          <p:sp>
            <p:nvSpPr>
              <p:cNvPr id="553019" name="AutoShape 59"/>
              <p:cNvSpPr>
                <a:spLocks/>
              </p:cNvSpPr>
              <p:nvPr/>
            </p:nvSpPr>
            <p:spPr bwMode="auto">
              <a:xfrm>
                <a:off x="1392" y="768"/>
                <a:ext cx="144" cy="43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020" name="Text Box 60"/>
            <p:cNvSpPr txBox="1">
              <a:spLocks noChangeArrowheads="1"/>
            </p:cNvSpPr>
            <p:nvPr/>
          </p:nvSpPr>
          <p:spPr bwMode="auto">
            <a:xfrm>
              <a:off x="2823" y="1820"/>
              <a:ext cx="7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功率因数</a:t>
              </a:r>
              <a:endParaRPr kumimoji="1" lang="zh-CN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62335AA-DFAF-4AD7-B1D8-DFC0930DCA0A}"/>
              </a:ext>
            </a:extLst>
          </p:cNvPr>
          <p:cNvSpPr txBox="1"/>
          <p:nvPr/>
        </p:nvSpPr>
        <p:spPr>
          <a:xfrm>
            <a:off x="4155579" y="5480021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u="sng" dirty="0">
                <a:solidFill>
                  <a:srgbClr val="FF0000"/>
                </a:solidFill>
              </a:rPr>
              <a:t>是以电压为基准，电流相对于电压的方向</a:t>
            </a:r>
            <a:endParaRPr lang="en-US" altLang="zh-CN" sz="2000" b="1" u="sng" dirty="0">
              <a:solidFill>
                <a:srgbClr val="FF0000"/>
              </a:solidFill>
            </a:endParaRPr>
          </a:p>
          <a:p>
            <a:r>
              <a:rPr lang="zh-CN" altLang="en-US" sz="2000" b="1" u="sng" dirty="0">
                <a:solidFill>
                  <a:srgbClr val="FF0000"/>
                </a:solidFill>
              </a:rPr>
              <a:t>（超前或</a:t>
            </a:r>
            <a:r>
              <a:rPr lang="zh-CN" altLang="zh-CN" sz="2000" b="1" u="sng" dirty="0">
                <a:solidFill>
                  <a:srgbClr val="FF0000"/>
                </a:solidFill>
              </a:rPr>
              <a:t>滞后功率因数</a:t>
            </a:r>
            <a:r>
              <a:rPr lang="zh-CN" altLang="en-US" sz="2000" b="1" u="sng" dirty="0">
                <a:solidFill>
                  <a:srgbClr val="FF0000"/>
                </a:solidFill>
              </a:rPr>
              <a:t>的约定需记忆）</a:t>
            </a:r>
          </a:p>
        </p:txBody>
      </p:sp>
    </p:spTree>
    <p:extLst>
      <p:ext uri="{BB962C8B-B14F-4D97-AF65-F5344CB8AC3E}">
        <p14:creationId xmlns:p14="http://schemas.microsoft.com/office/powerpoint/2010/main" val="20127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5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5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5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55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55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6" grpId="0" animBg="1"/>
      <p:bldP spid="553007" grpId="0"/>
      <p:bldP spid="553009" grpId="0"/>
      <p:bldP spid="553010" grpId="0" autoUpdateAnimBg="0"/>
      <p:bldP spid="553011" grpId="0" autoUpdateAnimBg="0"/>
      <p:bldP spid="553012" grpId="0" autoUpdateAnimBg="0"/>
      <p:bldP spid="55301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2057715" y="1013855"/>
            <a:ext cx="3513138" cy="950913"/>
            <a:chOff x="864" y="692"/>
            <a:chExt cx="1781" cy="633"/>
          </a:xfrm>
        </p:grpSpPr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864" y="787"/>
              <a:ext cx="445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cos</a:t>
              </a:r>
              <a:r>
                <a:rPr kumimoji="1" lang="en-US" altLang="zh-CN" sz="2800" b="0" i="1"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endParaRPr kumimoji="1" lang="en-US" altLang="zh-CN" sz="2800" b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584" y="692"/>
              <a:ext cx="103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  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纯电阻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584" y="980"/>
              <a:ext cx="1061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8000" rIns="198000" anchor="ctr">
              <a:spAutoFit/>
            </a:bodyPr>
            <a:lstStyle/>
            <a:p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纯电抗</a:t>
              </a:r>
            </a:p>
          </p:txBody>
        </p:sp>
        <p:sp>
          <p:nvSpPr>
            <p:cNvPr id="30730" name="AutoShape 10"/>
            <p:cNvSpPr>
              <a:spLocks/>
            </p:cNvSpPr>
            <p:nvPr/>
          </p:nvSpPr>
          <p:spPr bwMode="auto">
            <a:xfrm>
              <a:off x="1392" y="768"/>
              <a:ext cx="144" cy="43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755650" y="3101993"/>
            <a:ext cx="7921625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28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latin typeface="+mn-ea"/>
                <a:ea typeface="+mn-ea"/>
              </a:rPr>
              <a:t>平均功率实际上是电阻消耗的功率，亦称为有功功率。表示电路实际消耗的功率，它不仅与电压电流有效值有关，而且与 </a:t>
            </a:r>
            <a:r>
              <a:rPr kumimoji="1" lang="en-US" altLang="zh-CN" sz="2800" b="0" dirty="0">
                <a:latin typeface="+mn-ea"/>
                <a:ea typeface="+mn-ea"/>
              </a:rPr>
              <a:t>cos</a:t>
            </a:r>
            <a:r>
              <a:rPr kumimoji="1" lang="en-US" altLang="zh-CN" sz="2800" b="0" i="1" dirty="0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kumimoji="1" lang="en-US" altLang="zh-CN" sz="2800" i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latin typeface="+mn-ea"/>
                <a:ea typeface="+mn-ea"/>
              </a:rPr>
              <a:t>有关，这是交流和直流的很大区别</a:t>
            </a:r>
            <a:r>
              <a:rPr kumimoji="1" lang="en-US" altLang="zh-CN" sz="2800" dirty="0">
                <a:latin typeface="+mn-ea"/>
                <a:ea typeface="+mn-ea"/>
              </a:rPr>
              <a:t>, </a:t>
            </a:r>
            <a:r>
              <a:rPr kumimoji="1" lang="zh-CN" altLang="en-US" sz="2800" dirty="0">
                <a:latin typeface="+mn-ea"/>
                <a:ea typeface="+mn-ea"/>
              </a:rPr>
              <a:t>主要由于电压、电流存在相位差。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686061" y="2603518"/>
            <a:ext cx="12105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0" dirty="0">
                <a:latin typeface="Times New Roman" panose="02020603050405020304" pitchFamily="18" charset="0"/>
                <a:ea typeface="华文行楷" panose="02010800040101010101" pitchFamily="2" charset="-122"/>
              </a:rPr>
              <a:t>结论  </a:t>
            </a:r>
          </a:p>
        </p:txBody>
      </p:sp>
    </p:spTree>
    <p:extLst>
      <p:ext uri="{BB962C8B-B14F-4D97-AF65-F5344CB8AC3E}">
        <p14:creationId xmlns:p14="http://schemas.microsoft.com/office/powerpoint/2010/main" val="27768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utoUpdateAnimBg="0"/>
      <p:bldP spid="3074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</TotalTime>
  <Words>2490</Words>
  <Application>Microsoft Office PowerPoint</Application>
  <PresentationFormat>全屏显示(4:3)</PresentationFormat>
  <Paragraphs>489</Paragraphs>
  <Slides>45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8" baseType="lpstr">
      <vt:lpstr>等线</vt:lpstr>
      <vt:lpstr>仿宋_GB2312</vt:lpstr>
      <vt:lpstr>黑体</vt:lpstr>
      <vt:lpstr>华文行楷</vt:lpstr>
      <vt:lpstr>华文细黑</vt:lpstr>
      <vt:lpstr>华文新魏</vt:lpstr>
      <vt:lpstr>华文中宋</vt:lpstr>
      <vt:lpstr>楷体_GB2312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Perpetua</vt:lpstr>
      <vt:lpstr>Symbol</vt:lpstr>
      <vt:lpstr>Times New Roman</vt:lpstr>
      <vt:lpstr>Wingdings</vt:lpstr>
      <vt:lpstr>Office 主题</vt:lpstr>
      <vt:lpstr>公式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我国电网发展历程(电压等级的逐年提高)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与本章相对应的一些电路测试实验：</vt:lpstr>
      <vt:lpstr>作业</vt:lpstr>
      <vt:lpstr>本章学习重点、难点及注意事项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HUSTYAN</dc:creator>
  <cp:lastModifiedBy>admin</cp:lastModifiedBy>
  <cp:revision>135</cp:revision>
  <cp:lastPrinted>2020-04-27T12:31:32Z</cp:lastPrinted>
  <dcterms:created xsi:type="dcterms:W3CDTF">2018-09-10T08:21:58Z</dcterms:created>
  <dcterms:modified xsi:type="dcterms:W3CDTF">2021-05-13T09:32:12Z</dcterms:modified>
</cp:coreProperties>
</file>